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8" r:id="rId5"/>
    <p:sldId id="259" r:id="rId6"/>
    <p:sldId id="270" r:id="rId7"/>
    <p:sldId id="271" r:id="rId8"/>
    <p:sldId id="272" r:id="rId9"/>
    <p:sldId id="279" r:id="rId10"/>
    <p:sldId id="278" r:id="rId11"/>
    <p:sldId id="273" r:id="rId12"/>
    <p:sldId id="274" r:id="rId13"/>
    <p:sldId id="277" r:id="rId14"/>
    <p:sldId id="276" r:id="rId15"/>
    <p:sldId id="275" r:id="rId16"/>
    <p:sldId id="263" r:id="rId17"/>
    <p:sldId id="267" r:id="rId18"/>
    <p:sldId id="264" r:id="rId19"/>
  </p:sldIdLst>
  <p:sldSz cx="18288000" cy="10287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Telegraf Bold" pitchFamily="2" charset="77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56" userDrawn="1">
          <p15:clr>
            <a:srgbClr val="A4A3A4"/>
          </p15:clr>
        </p15:guide>
        <p15:guide id="2" pos="58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0A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660" y="20"/>
      </p:cViewPr>
      <p:guideLst>
        <p:guide orient="horz" pos="2856"/>
        <p:guide pos="585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975A05-3330-40C0-9983-B316DA3BE41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8FEB8E-ADC1-499C-A03E-BA50F9CEAE27}">
      <dgm:prSet custT="1"/>
      <dgm:spPr/>
      <dgm:t>
        <a:bodyPr/>
        <a:lstStyle/>
        <a:p>
          <a:pPr algn="ctr"/>
          <a:endParaRPr lang="en-GB" sz="48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B16B8B-9FC2-4602-B91F-FAAE7EF5FC8F}" type="parTrans" cxnId="{EEB87860-7F2B-490F-9F1C-B4138F3FAE61}">
      <dgm:prSet/>
      <dgm:spPr/>
      <dgm:t>
        <a:bodyPr/>
        <a:lstStyle/>
        <a:p>
          <a:endParaRPr lang="en-GB"/>
        </a:p>
      </dgm:t>
    </dgm:pt>
    <dgm:pt modelId="{34C87A09-651D-44F3-894A-BC2F19741ADD}" type="sibTrans" cxnId="{EEB87860-7F2B-490F-9F1C-B4138F3FAE61}">
      <dgm:prSet/>
      <dgm:spPr/>
      <dgm:t>
        <a:bodyPr/>
        <a:lstStyle/>
        <a:p>
          <a:endParaRPr lang="en-GB"/>
        </a:p>
      </dgm:t>
    </dgm:pt>
    <dgm:pt modelId="{1058CD33-4B8B-43EA-8F67-5981E53A72BF}">
      <dgm:prSet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Digital sales: </a:t>
          </a:r>
          <a:r>
            <a: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$10B globally (40% revenue mix)</a:t>
          </a:r>
        </a:p>
      </dgm:t>
    </dgm:pt>
    <dgm:pt modelId="{A3F77014-425F-4832-AA9D-9BCF925D9E09}" type="parTrans" cxnId="{63C7FA4F-1168-435B-8E12-EEA86E339049}">
      <dgm:prSet/>
      <dgm:spPr/>
      <dgm:t>
        <a:bodyPr/>
        <a:lstStyle/>
        <a:p>
          <a:endParaRPr lang="en-GB"/>
        </a:p>
      </dgm:t>
    </dgm:pt>
    <dgm:pt modelId="{063D6E42-B3EC-40C5-81EC-58E2242ADD3F}" type="sibTrans" cxnId="{63C7FA4F-1168-435B-8E12-EEA86E339049}">
      <dgm:prSet/>
      <dgm:spPr/>
      <dgm:t>
        <a:bodyPr/>
        <a:lstStyle/>
        <a:p>
          <a:endParaRPr lang="en-GB"/>
        </a:p>
      </dgm:t>
    </dgm:pt>
    <dgm:pt modelId="{4E6E7042-F093-4BB7-8C11-6A8A9EB0A262}">
      <dgm:prSet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Mobile app users: </a:t>
          </a:r>
          <a:r>
            <a: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100M+; +45% annual growth</a:t>
          </a:r>
        </a:p>
      </dgm:t>
    </dgm:pt>
    <dgm:pt modelId="{6ED9994D-BA13-447C-975B-63DFFBDBB408}" type="parTrans" cxnId="{6859AA1C-DEF5-4B70-9DEB-1D84E72EB841}">
      <dgm:prSet/>
      <dgm:spPr/>
      <dgm:t>
        <a:bodyPr/>
        <a:lstStyle/>
        <a:p>
          <a:endParaRPr lang="en-GB"/>
        </a:p>
      </dgm:t>
    </dgm:pt>
    <dgm:pt modelId="{B46D2981-6463-424B-8D41-5A6B14AF4E35}" type="sibTrans" cxnId="{6859AA1C-DEF5-4B70-9DEB-1D84E72EB841}">
      <dgm:prSet/>
      <dgm:spPr/>
      <dgm:t>
        <a:bodyPr/>
        <a:lstStyle/>
        <a:p>
          <a:endParaRPr lang="en-GB"/>
        </a:p>
      </dgm:t>
    </dgm:pt>
    <dgm:pt modelId="{C64BFAD0-DC67-4F22-90EB-A3F54A5F4A69}">
      <dgm:prSet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Loyalty participation: </a:t>
          </a:r>
          <a:r>
            <a: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54% customer base</a:t>
          </a:r>
        </a:p>
      </dgm:t>
    </dgm:pt>
    <dgm:pt modelId="{367A121A-2F13-456A-B3FE-00EDAEAC6CD0}" type="parTrans" cxnId="{A44D84EB-8CD4-4427-BC8A-68511E35D319}">
      <dgm:prSet/>
      <dgm:spPr/>
      <dgm:t>
        <a:bodyPr/>
        <a:lstStyle/>
        <a:p>
          <a:endParaRPr lang="en-GB"/>
        </a:p>
      </dgm:t>
    </dgm:pt>
    <dgm:pt modelId="{27FD5465-FF1A-4A0D-9328-CBE12C018A8A}" type="sibTrans" cxnId="{A44D84EB-8CD4-4427-BC8A-68511E35D319}">
      <dgm:prSet/>
      <dgm:spPr/>
      <dgm:t>
        <a:bodyPr/>
        <a:lstStyle/>
        <a:p>
          <a:endParaRPr lang="en-GB"/>
        </a:p>
      </dgm:t>
    </dgm:pt>
    <dgm:pt modelId="{9591C86C-E12C-4A97-B70B-F831C4C6410D}">
      <dgm:prSet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Forecast accuracy: </a:t>
          </a:r>
          <a:r>
            <a: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95% (post-AI); conversion uplift: 5–9% from personalisation (Insider, 2025)</a:t>
          </a:r>
        </a:p>
      </dgm:t>
    </dgm:pt>
    <dgm:pt modelId="{4F60C924-3513-4612-B25A-2A5491A7630B}" type="parTrans" cxnId="{52EF77F3-FDE6-4C67-954C-7F1C200890C8}">
      <dgm:prSet/>
      <dgm:spPr/>
      <dgm:t>
        <a:bodyPr/>
        <a:lstStyle/>
        <a:p>
          <a:endParaRPr lang="en-GB"/>
        </a:p>
      </dgm:t>
    </dgm:pt>
    <dgm:pt modelId="{3CD4EB69-682B-4785-B6E3-5DA2E5F81C7C}" type="sibTrans" cxnId="{52EF77F3-FDE6-4C67-954C-7F1C200890C8}">
      <dgm:prSet/>
      <dgm:spPr/>
      <dgm:t>
        <a:bodyPr/>
        <a:lstStyle/>
        <a:p>
          <a:endParaRPr lang="en-GB"/>
        </a:p>
      </dgm:t>
    </dgm:pt>
    <dgm:pt modelId="{26406C5E-8665-42DF-993E-D6D40C20F380}">
      <dgm:prSet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Competitive benchmark: </a:t>
          </a:r>
          <a:r>
            <a: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McDonald's $20B digital sales; Starbucks 59% loyalty member spend</a:t>
          </a:r>
        </a:p>
      </dgm:t>
    </dgm:pt>
    <dgm:pt modelId="{310794E7-3050-4AB5-815E-0F4ACDC106E6}" type="parTrans" cxnId="{0DDF8349-E021-42A0-BCD4-2A005678FEAD}">
      <dgm:prSet/>
      <dgm:spPr/>
      <dgm:t>
        <a:bodyPr/>
        <a:lstStyle/>
        <a:p>
          <a:endParaRPr lang="en-GB"/>
        </a:p>
      </dgm:t>
    </dgm:pt>
    <dgm:pt modelId="{526DB7CB-259D-4305-8DF7-F58B650909AA}" type="sibTrans" cxnId="{0DDF8349-E021-42A0-BCD4-2A005678FEAD}">
      <dgm:prSet/>
      <dgm:spPr/>
      <dgm:t>
        <a:bodyPr/>
        <a:lstStyle/>
        <a:p>
          <a:endParaRPr lang="en-GB"/>
        </a:p>
      </dgm:t>
    </dgm:pt>
    <dgm:pt modelId="{086C7CA2-BCEB-4FF7-AEB3-4EB40D03507C}" type="pres">
      <dgm:prSet presAssocID="{FC975A05-3330-40C0-9983-B316DA3BE41A}" presName="vert0" presStyleCnt="0">
        <dgm:presLayoutVars>
          <dgm:dir/>
          <dgm:animOne val="branch"/>
          <dgm:animLvl val="lvl"/>
        </dgm:presLayoutVars>
      </dgm:prSet>
      <dgm:spPr/>
    </dgm:pt>
    <dgm:pt modelId="{28BF2658-173E-4989-9F92-3F4D1CEA9132}" type="pres">
      <dgm:prSet presAssocID="{4E8FEB8E-ADC1-499C-A03E-BA50F9CEAE27}" presName="thickLine" presStyleLbl="alignNode1" presStyleIdx="0" presStyleCnt="1"/>
      <dgm:spPr/>
    </dgm:pt>
    <dgm:pt modelId="{C04FC25D-A2E1-49CF-8310-B6B314E8EF37}" type="pres">
      <dgm:prSet presAssocID="{4E8FEB8E-ADC1-499C-A03E-BA50F9CEAE27}" presName="horz1" presStyleCnt="0"/>
      <dgm:spPr/>
    </dgm:pt>
    <dgm:pt modelId="{72B20500-AF22-42EE-85BF-3A0DA4C028E5}" type="pres">
      <dgm:prSet presAssocID="{4E8FEB8E-ADC1-499C-A03E-BA50F9CEAE27}" presName="tx1" presStyleLbl="revTx" presStyleIdx="0" presStyleCnt="6" custFlipHor="1" custScaleX="2883"/>
      <dgm:spPr/>
    </dgm:pt>
    <dgm:pt modelId="{6445C1AC-A4C2-458F-BEA2-D700CDC63981}" type="pres">
      <dgm:prSet presAssocID="{4E8FEB8E-ADC1-499C-A03E-BA50F9CEAE27}" presName="vert1" presStyleCnt="0"/>
      <dgm:spPr/>
    </dgm:pt>
    <dgm:pt modelId="{F3D6FA00-3D5A-465E-A97E-D71C533F1F6C}" type="pres">
      <dgm:prSet presAssocID="{1058CD33-4B8B-43EA-8F67-5981E53A72BF}" presName="vertSpace2a" presStyleCnt="0"/>
      <dgm:spPr/>
    </dgm:pt>
    <dgm:pt modelId="{65C70098-CE79-463C-A2EA-683B59697FC7}" type="pres">
      <dgm:prSet presAssocID="{1058CD33-4B8B-43EA-8F67-5981E53A72BF}" presName="horz2" presStyleCnt="0"/>
      <dgm:spPr/>
    </dgm:pt>
    <dgm:pt modelId="{D91605F5-2015-4264-B2C0-535783E73AED}" type="pres">
      <dgm:prSet presAssocID="{1058CD33-4B8B-43EA-8F67-5981E53A72BF}" presName="horzSpace2" presStyleCnt="0"/>
      <dgm:spPr/>
    </dgm:pt>
    <dgm:pt modelId="{8D10AC53-8F1E-46C5-9880-BF33798AD04A}" type="pres">
      <dgm:prSet presAssocID="{1058CD33-4B8B-43EA-8F67-5981E53A72BF}" presName="tx2" presStyleLbl="revTx" presStyleIdx="1" presStyleCnt="6" custScaleX="115448" custScaleY="57442"/>
      <dgm:spPr/>
    </dgm:pt>
    <dgm:pt modelId="{118440E0-F89B-4DBB-BC1A-9075436CFFDD}" type="pres">
      <dgm:prSet presAssocID="{1058CD33-4B8B-43EA-8F67-5981E53A72BF}" presName="vert2" presStyleCnt="0"/>
      <dgm:spPr/>
    </dgm:pt>
    <dgm:pt modelId="{E7FE31BB-F07B-41BF-B266-02B0C102DC8C}" type="pres">
      <dgm:prSet presAssocID="{1058CD33-4B8B-43EA-8F67-5981E53A72BF}" presName="thinLine2b" presStyleLbl="callout" presStyleIdx="0" presStyleCnt="5"/>
      <dgm:spPr/>
    </dgm:pt>
    <dgm:pt modelId="{F75D7898-983C-49A7-BF0A-FDB0440EDD8D}" type="pres">
      <dgm:prSet presAssocID="{1058CD33-4B8B-43EA-8F67-5981E53A72BF}" presName="vertSpace2b" presStyleCnt="0"/>
      <dgm:spPr/>
    </dgm:pt>
    <dgm:pt modelId="{B7557C7E-AC0E-4427-8C76-3C62109764AB}" type="pres">
      <dgm:prSet presAssocID="{4E6E7042-F093-4BB7-8C11-6A8A9EB0A262}" presName="horz2" presStyleCnt="0"/>
      <dgm:spPr/>
    </dgm:pt>
    <dgm:pt modelId="{CB74C0A1-5189-4A7E-8243-16E3AE6CD12D}" type="pres">
      <dgm:prSet presAssocID="{4E6E7042-F093-4BB7-8C11-6A8A9EB0A262}" presName="horzSpace2" presStyleCnt="0"/>
      <dgm:spPr/>
    </dgm:pt>
    <dgm:pt modelId="{D7AB5A4E-B865-46DC-832B-DEE17103EF79}" type="pres">
      <dgm:prSet presAssocID="{4E6E7042-F093-4BB7-8C11-6A8A9EB0A262}" presName="tx2" presStyleLbl="revTx" presStyleIdx="2" presStyleCnt="6" custScaleX="115448" custScaleY="59917"/>
      <dgm:spPr/>
    </dgm:pt>
    <dgm:pt modelId="{618BBE96-B6E4-440D-8F18-DD4D5F77B6AF}" type="pres">
      <dgm:prSet presAssocID="{4E6E7042-F093-4BB7-8C11-6A8A9EB0A262}" presName="vert2" presStyleCnt="0"/>
      <dgm:spPr/>
    </dgm:pt>
    <dgm:pt modelId="{6303F38A-A826-477B-817A-BF01CB552499}" type="pres">
      <dgm:prSet presAssocID="{4E6E7042-F093-4BB7-8C11-6A8A9EB0A262}" presName="thinLine2b" presStyleLbl="callout" presStyleIdx="1" presStyleCnt="5"/>
      <dgm:spPr/>
    </dgm:pt>
    <dgm:pt modelId="{03BE0F00-0B97-4D00-9B27-0C8708B30187}" type="pres">
      <dgm:prSet presAssocID="{4E6E7042-F093-4BB7-8C11-6A8A9EB0A262}" presName="vertSpace2b" presStyleCnt="0"/>
      <dgm:spPr/>
    </dgm:pt>
    <dgm:pt modelId="{E2251592-65D1-4C21-A24C-2823E1C950CD}" type="pres">
      <dgm:prSet presAssocID="{C64BFAD0-DC67-4F22-90EB-A3F54A5F4A69}" presName="horz2" presStyleCnt="0"/>
      <dgm:spPr/>
    </dgm:pt>
    <dgm:pt modelId="{098D5737-B7B6-46F1-B0B3-0A6C5ED28887}" type="pres">
      <dgm:prSet presAssocID="{C64BFAD0-DC67-4F22-90EB-A3F54A5F4A69}" presName="horzSpace2" presStyleCnt="0"/>
      <dgm:spPr/>
    </dgm:pt>
    <dgm:pt modelId="{868140DD-B3DA-4C53-8530-8C082B1C348C}" type="pres">
      <dgm:prSet presAssocID="{C64BFAD0-DC67-4F22-90EB-A3F54A5F4A69}" presName="tx2" presStyleLbl="revTx" presStyleIdx="3" presStyleCnt="6" custScaleX="115448" custScaleY="66645"/>
      <dgm:spPr/>
    </dgm:pt>
    <dgm:pt modelId="{B2D70450-0172-4DDA-97BC-4698AF9B7EBC}" type="pres">
      <dgm:prSet presAssocID="{C64BFAD0-DC67-4F22-90EB-A3F54A5F4A69}" presName="vert2" presStyleCnt="0"/>
      <dgm:spPr/>
    </dgm:pt>
    <dgm:pt modelId="{146C0307-0739-4A27-8D52-DB00651A0EE5}" type="pres">
      <dgm:prSet presAssocID="{C64BFAD0-DC67-4F22-90EB-A3F54A5F4A69}" presName="thinLine2b" presStyleLbl="callout" presStyleIdx="2" presStyleCnt="5"/>
      <dgm:spPr/>
    </dgm:pt>
    <dgm:pt modelId="{B1900345-9447-4D12-9375-2B90024DE52F}" type="pres">
      <dgm:prSet presAssocID="{C64BFAD0-DC67-4F22-90EB-A3F54A5F4A69}" presName="vertSpace2b" presStyleCnt="0"/>
      <dgm:spPr/>
    </dgm:pt>
    <dgm:pt modelId="{0D7359AA-E3EA-47AC-AF19-F6564CB5A349}" type="pres">
      <dgm:prSet presAssocID="{9591C86C-E12C-4A97-B70B-F831C4C6410D}" presName="horz2" presStyleCnt="0"/>
      <dgm:spPr/>
    </dgm:pt>
    <dgm:pt modelId="{19D2B19A-A14C-44DB-A981-C18E499950CA}" type="pres">
      <dgm:prSet presAssocID="{9591C86C-E12C-4A97-B70B-F831C4C6410D}" presName="horzSpace2" presStyleCnt="0"/>
      <dgm:spPr/>
    </dgm:pt>
    <dgm:pt modelId="{F1C57237-7D30-4165-BE60-2E304226857C}" type="pres">
      <dgm:prSet presAssocID="{9591C86C-E12C-4A97-B70B-F831C4C6410D}" presName="tx2" presStyleLbl="revTx" presStyleIdx="4" presStyleCnt="6" custScaleX="115448" custScaleY="120431"/>
      <dgm:spPr/>
    </dgm:pt>
    <dgm:pt modelId="{68B8864B-A245-4C14-9791-92A7177F1624}" type="pres">
      <dgm:prSet presAssocID="{9591C86C-E12C-4A97-B70B-F831C4C6410D}" presName="vert2" presStyleCnt="0"/>
      <dgm:spPr/>
    </dgm:pt>
    <dgm:pt modelId="{A8F9CAE5-7AD3-46C8-A8FF-D95C33364CFD}" type="pres">
      <dgm:prSet presAssocID="{9591C86C-E12C-4A97-B70B-F831C4C6410D}" presName="thinLine2b" presStyleLbl="callout" presStyleIdx="3" presStyleCnt="5"/>
      <dgm:spPr/>
    </dgm:pt>
    <dgm:pt modelId="{B8644A40-662F-41A9-AFE3-C32776845603}" type="pres">
      <dgm:prSet presAssocID="{9591C86C-E12C-4A97-B70B-F831C4C6410D}" presName="vertSpace2b" presStyleCnt="0"/>
      <dgm:spPr/>
    </dgm:pt>
    <dgm:pt modelId="{AA40E115-5005-4FD8-AE3F-9DCE737B194E}" type="pres">
      <dgm:prSet presAssocID="{26406C5E-8665-42DF-993E-D6D40C20F380}" presName="horz2" presStyleCnt="0"/>
      <dgm:spPr/>
    </dgm:pt>
    <dgm:pt modelId="{8FF7CFF2-9FD8-4D42-AB5E-71086192BEF9}" type="pres">
      <dgm:prSet presAssocID="{26406C5E-8665-42DF-993E-D6D40C20F380}" presName="horzSpace2" presStyleCnt="0"/>
      <dgm:spPr/>
    </dgm:pt>
    <dgm:pt modelId="{DF3C4C8A-7BB3-48E7-B81F-86AD005B5172}" type="pres">
      <dgm:prSet presAssocID="{26406C5E-8665-42DF-993E-D6D40C20F380}" presName="tx2" presStyleLbl="revTx" presStyleIdx="5" presStyleCnt="6" custScaleX="115448" custScaleY="129336"/>
      <dgm:spPr/>
    </dgm:pt>
    <dgm:pt modelId="{A5D7AAFC-8F9A-46D1-8BBD-7C6EF5FE62A3}" type="pres">
      <dgm:prSet presAssocID="{26406C5E-8665-42DF-993E-D6D40C20F380}" presName="vert2" presStyleCnt="0"/>
      <dgm:spPr/>
    </dgm:pt>
    <dgm:pt modelId="{94A59DAC-37D9-4348-9EA8-D450482ED82A}" type="pres">
      <dgm:prSet presAssocID="{26406C5E-8665-42DF-993E-D6D40C20F380}" presName="thinLine2b" presStyleLbl="callout" presStyleIdx="4" presStyleCnt="5"/>
      <dgm:spPr/>
    </dgm:pt>
    <dgm:pt modelId="{635CCAC5-2ED6-48C4-9A7E-4371D8516C58}" type="pres">
      <dgm:prSet presAssocID="{26406C5E-8665-42DF-993E-D6D40C20F380}" presName="vertSpace2b" presStyleCnt="0"/>
      <dgm:spPr/>
    </dgm:pt>
  </dgm:ptLst>
  <dgm:cxnLst>
    <dgm:cxn modelId="{7A2A7B01-C2F6-47F2-818A-617B91BCCEC0}" type="presOf" srcId="{FC975A05-3330-40C0-9983-B316DA3BE41A}" destId="{086C7CA2-BCEB-4FF7-AEB3-4EB40D03507C}" srcOrd="0" destOrd="0" presId="urn:microsoft.com/office/officeart/2008/layout/LinedList"/>
    <dgm:cxn modelId="{6859AA1C-DEF5-4B70-9DEB-1D84E72EB841}" srcId="{4E8FEB8E-ADC1-499C-A03E-BA50F9CEAE27}" destId="{4E6E7042-F093-4BB7-8C11-6A8A9EB0A262}" srcOrd="1" destOrd="0" parTransId="{6ED9994D-BA13-447C-975B-63DFFBDBB408}" sibTransId="{B46D2981-6463-424B-8D41-5A6B14AF4E35}"/>
    <dgm:cxn modelId="{DF0D6725-7623-47B0-9E61-6A4A35793AB4}" type="presOf" srcId="{C64BFAD0-DC67-4F22-90EB-A3F54A5F4A69}" destId="{868140DD-B3DA-4C53-8530-8C082B1C348C}" srcOrd="0" destOrd="0" presId="urn:microsoft.com/office/officeart/2008/layout/LinedList"/>
    <dgm:cxn modelId="{0DDF8349-E021-42A0-BCD4-2A005678FEAD}" srcId="{4E8FEB8E-ADC1-499C-A03E-BA50F9CEAE27}" destId="{26406C5E-8665-42DF-993E-D6D40C20F380}" srcOrd="4" destOrd="0" parTransId="{310794E7-3050-4AB5-815E-0F4ACDC106E6}" sibTransId="{526DB7CB-259D-4305-8DF7-F58B650909AA}"/>
    <dgm:cxn modelId="{63C7FA4F-1168-435B-8E12-EEA86E339049}" srcId="{4E8FEB8E-ADC1-499C-A03E-BA50F9CEAE27}" destId="{1058CD33-4B8B-43EA-8F67-5981E53A72BF}" srcOrd="0" destOrd="0" parTransId="{A3F77014-425F-4832-AA9D-9BCF925D9E09}" sibTransId="{063D6E42-B3EC-40C5-81EC-58E2242ADD3F}"/>
    <dgm:cxn modelId="{EEB87860-7F2B-490F-9F1C-B4138F3FAE61}" srcId="{FC975A05-3330-40C0-9983-B316DA3BE41A}" destId="{4E8FEB8E-ADC1-499C-A03E-BA50F9CEAE27}" srcOrd="0" destOrd="0" parTransId="{F4B16B8B-9FC2-4602-B91F-FAAE7EF5FC8F}" sibTransId="{34C87A09-651D-44F3-894A-BC2F19741ADD}"/>
    <dgm:cxn modelId="{DA68E8C7-4A5C-49D6-9744-780303914E03}" type="presOf" srcId="{26406C5E-8665-42DF-993E-D6D40C20F380}" destId="{DF3C4C8A-7BB3-48E7-B81F-86AD005B5172}" srcOrd="0" destOrd="0" presId="urn:microsoft.com/office/officeart/2008/layout/LinedList"/>
    <dgm:cxn modelId="{991555E1-31EF-485D-A610-9E5F40E9CC94}" type="presOf" srcId="{4E8FEB8E-ADC1-499C-A03E-BA50F9CEAE27}" destId="{72B20500-AF22-42EE-85BF-3A0DA4C028E5}" srcOrd="0" destOrd="0" presId="urn:microsoft.com/office/officeart/2008/layout/LinedList"/>
    <dgm:cxn modelId="{A44D84EB-8CD4-4427-BC8A-68511E35D319}" srcId="{4E8FEB8E-ADC1-499C-A03E-BA50F9CEAE27}" destId="{C64BFAD0-DC67-4F22-90EB-A3F54A5F4A69}" srcOrd="2" destOrd="0" parTransId="{367A121A-2F13-456A-B3FE-00EDAEAC6CD0}" sibTransId="{27FD5465-FF1A-4A0D-9328-CBE12C018A8A}"/>
    <dgm:cxn modelId="{B0B054EF-4BB5-4CAF-A655-659E4712A83C}" type="presOf" srcId="{9591C86C-E12C-4A97-B70B-F831C4C6410D}" destId="{F1C57237-7D30-4165-BE60-2E304226857C}" srcOrd="0" destOrd="0" presId="urn:microsoft.com/office/officeart/2008/layout/LinedList"/>
    <dgm:cxn modelId="{52EF77F3-FDE6-4C67-954C-7F1C200890C8}" srcId="{4E8FEB8E-ADC1-499C-A03E-BA50F9CEAE27}" destId="{9591C86C-E12C-4A97-B70B-F831C4C6410D}" srcOrd="3" destOrd="0" parTransId="{4F60C924-3513-4612-B25A-2A5491A7630B}" sibTransId="{3CD4EB69-682B-4785-B6E3-5DA2E5F81C7C}"/>
    <dgm:cxn modelId="{CAB1FBF5-91C8-44FE-BD8B-BD512AFBCD95}" type="presOf" srcId="{1058CD33-4B8B-43EA-8F67-5981E53A72BF}" destId="{8D10AC53-8F1E-46C5-9880-BF33798AD04A}" srcOrd="0" destOrd="0" presId="urn:microsoft.com/office/officeart/2008/layout/LinedList"/>
    <dgm:cxn modelId="{A3D951FC-4693-4498-B1C5-CD5E43BB6FF0}" type="presOf" srcId="{4E6E7042-F093-4BB7-8C11-6A8A9EB0A262}" destId="{D7AB5A4E-B865-46DC-832B-DEE17103EF79}" srcOrd="0" destOrd="0" presId="urn:microsoft.com/office/officeart/2008/layout/LinedList"/>
    <dgm:cxn modelId="{8A8B67C4-D7A7-4F5F-BF22-68DE3CE94793}" type="presParOf" srcId="{086C7CA2-BCEB-4FF7-AEB3-4EB40D03507C}" destId="{28BF2658-173E-4989-9F92-3F4D1CEA9132}" srcOrd="0" destOrd="0" presId="urn:microsoft.com/office/officeart/2008/layout/LinedList"/>
    <dgm:cxn modelId="{5AC3B222-C35F-42B7-B541-D9EB5ADA85D5}" type="presParOf" srcId="{086C7CA2-BCEB-4FF7-AEB3-4EB40D03507C}" destId="{C04FC25D-A2E1-49CF-8310-B6B314E8EF37}" srcOrd="1" destOrd="0" presId="urn:microsoft.com/office/officeart/2008/layout/LinedList"/>
    <dgm:cxn modelId="{ED43FED1-8EDA-407B-BC00-403037080C2D}" type="presParOf" srcId="{C04FC25D-A2E1-49CF-8310-B6B314E8EF37}" destId="{72B20500-AF22-42EE-85BF-3A0DA4C028E5}" srcOrd="0" destOrd="0" presId="urn:microsoft.com/office/officeart/2008/layout/LinedList"/>
    <dgm:cxn modelId="{2C0422A5-09B0-414E-9FC3-8E9D3377CD62}" type="presParOf" srcId="{C04FC25D-A2E1-49CF-8310-B6B314E8EF37}" destId="{6445C1AC-A4C2-458F-BEA2-D700CDC63981}" srcOrd="1" destOrd="0" presId="urn:microsoft.com/office/officeart/2008/layout/LinedList"/>
    <dgm:cxn modelId="{A0F473DA-F63D-4969-9464-486E1568D384}" type="presParOf" srcId="{6445C1AC-A4C2-458F-BEA2-D700CDC63981}" destId="{F3D6FA00-3D5A-465E-A97E-D71C533F1F6C}" srcOrd="0" destOrd="0" presId="urn:microsoft.com/office/officeart/2008/layout/LinedList"/>
    <dgm:cxn modelId="{4BF15EC8-6E9A-4810-A498-DDF47D35DCA2}" type="presParOf" srcId="{6445C1AC-A4C2-458F-BEA2-D700CDC63981}" destId="{65C70098-CE79-463C-A2EA-683B59697FC7}" srcOrd="1" destOrd="0" presId="urn:microsoft.com/office/officeart/2008/layout/LinedList"/>
    <dgm:cxn modelId="{116D4F9A-E436-42E1-A78F-4B9679F1BB70}" type="presParOf" srcId="{65C70098-CE79-463C-A2EA-683B59697FC7}" destId="{D91605F5-2015-4264-B2C0-535783E73AED}" srcOrd="0" destOrd="0" presId="urn:microsoft.com/office/officeart/2008/layout/LinedList"/>
    <dgm:cxn modelId="{1793506C-7022-4D74-9CE7-B64BCCCA9DAD}" type="presParOf" srcId="{65C70098-CE79-463C-A2EA-683B59697FC7}" destId="{8D10AC53-8F1E-46C5-9880-BF33798AD04A}" srcOrd="1" destOrd="0" presId="urn:microsoft.com/office/officeart/2008/layout/LinedList"/>
    <dgm:cxn modelId="{5690691C-3959-4A71-A2DF-B10D5E59FF9C}" type="presParOf" srcId="{65C70098-CE79-463C-A2EA-683B59697FC7}" destId="{118440E0-F89B-4DBB-BC1A-9075436CFFDD}" srcOrd="2" destOrd="0" presId="urn:microsoft.com/office/officeart/2008/layout/LinedList"/>
    <dgm:cxn modelId="{32ABB957-9396-4133-BFD5-965EF89548F8}" type="presParOf" srcId="{6445C1AC-A4C2-458F-BEA2-D700CDC63981}" destId="{E7FE31BB-F07B-41BF-B266-02B0C102DC8C}" srcOrd="2" destOrd="0" presId="urn:microsoft.com/office/officeart/2008/layout/LinedList"/>
    <dgm:cxn modelId="{D783F33F-0D76-413E-8D53-22F50C08B46C}" type="presParOf" srcId="{6445C1AC-A4C2-458F-BEA2-D700CDC63981}" destId="{F75D7898-983C-49A7-BF0A-FDB0440EDD8D}" srcOrd="3" destOrd="0" presId="urn:microsoft.com/office/officeart/2008/layout/LinedList"/>
    <dgm:cxn modelId="{64C4A97A-78C8-42DF-B09D-ABC748FDBFDA}" type="presParOf" srcId="{6445C1AC-A4C2-458F-BEA2-D700CDC63981}" destId="{B7557C7E-AC0E-4427-8C76-3C62109764AB}" srcOrd="4" destOrd="0" presId="urn:microsoft.com/office/officeart/2008/layout/LinedList"/>
    <dgm:cxn modelId="{DA80665B-D59C-4B13-B967-40B8163B783E}" type="presParOf" srcId="{B7557C7E-AC0E-4427-8C76-3C62109764AB}" destId="{CB74C0A1-5189-4A7E-8243-16E3AE6CD12D}" srcOrd="0" destOrd="0" presId="urn:microsoft.com/office/officeart/2008/layout/LinedList"/>
    <dgm:cxn modelId="{B336212D-DF13-4BD5-A385-8A19055473A0}" type="presParOf" srcId="{B7557C7E-AC0E-4427-8C76-3C62109764AB}" destId="{D7AB5A4E-B865-46DC-832B-DEE17103EF79}" srcOrd="1" destOrd="0" presId="urn:microsoft.com/office/officeart/2008/layout/LinedList"/>
    <dgm:cxn modelId="{82F83076-BBC4-43A6-8876-61594B93DD56}" type="presParOf" srcId="{B7557C7E-AC0E-4427-8C76-3C62109764AB}" destId="{618BBE96-B6E4-440D-8F18-DD4D5F77B6AF}" srcOrd="2" destOrd="0" presId="urn:microsoft.com/office/officeart/2008/layout/LinedList"/>
    <dgm:cxn modelId="{5383F522-828E-49B0-8C23-DABF87A1D845}" type="presParOf" srcId="{6445C1AC-A4C2-458F-BEA2-D700CDC63981}" destId="{6303F38A-A826-477B-817A-BF01CB552499}" srcOrd="5" destOrd="0" presId="urn:microsoft.com/office/officeart/2008/layout/LinedList"/>
    <dgm:cxn modelId="{88B523C0-A0BF-4AE2-8692-8B3EEC93D636}" type="presParOf" srcId="{6445C1AC-A4C2-458F-BEA2-D700CDC63981}" destId="{03BE0F00-0B97-4D00-9B27-0C8708B30187}" srcOrd="6" destOrd="0" presId="urn:microsoft.com/office/officeart/2008/layout/LinedList"/>
    <dgm:cxn modelId="{1A607D69-11CC-4362-9E56-BDB2B9CB9EDC}" type="presParOf" srcId="{6445C1AC-A4C2-458F-BEA2-D700CDC63981}" destId="{E2251592-65D1-4C21-A24C-2823E1C950CD}" srcOrd="7" destOrd="0" presId="urn:microsoft.com/office/officeart/2008/layout/LinedList"/>
    <dgm:cxn modelId="{39274830-E02B-4803-A8BF-34AD75A838F6}" type="presParOf" srcId="{E2251592-65D1-4C21-A24C-2823E1C950CD}" destId="{098D5737-B7B6-46F1-B0B3-0A6C5ED28887}" srcOrd="0" destOrd="0" presId="urn:microsoft.com/office/officeart/2008/layout/LinedList"/>
    <dgm:cxn modelId="{32F276EA-6D10-40F9-A127-7F417909EC55}" type="presParOf" srcId="{E2251592-65D1-4C21-A24C-2823E1C950CD}" destId="{868140DD-B3DA-4C53-8530-8C082B1C348C}" srcOrd="1" destOrd="0" presId="urn:microsoft.com/office/officeart/2008/layout/LinedList"/>
    <dgm:cxn modelId="{F5F0E590-9D9A-4CA7-B28B-0EAEB8C85C1B}" type="presParOf" srcId="{E2251592-65D1-4C21-A24C-2823E1C950CD}" destId="{B2D70450-0172-4DDA-97BC-4698AF9B7EBC}" srcOrd="2" destOrd="0" presId="urn:microsoft.com/office/officeart/2008/layout/LinedList"/>
    <dgm:cxn modelId="{F99CC7BC-26BC-46C0-9D54-FFDA4956BA1A}" type="presParOf" srcId="{6445C1AC-A4C2-458F-BEA2-D700CDC63981}" destId="{146C0307-0739-4A27-8D52-DB00651A0EE5}" srcOrd="8" destOrd="0" presId="urn:microsoft.com/office/officeart/2008/layout/LinedList"/>
    <dgm:cxn modelId="{6B6BDBD5-950B-4138-A322-4B6942CC50CD}" type="presParOf" srcId="{6445C1AC-A4C2-458F-BEA2-D700CDC63981}" destId="{B1900345-9447-4D12-9375-2B90024DE52F}" srcOrd="9" destOrd="0" presId="urn:microsoft.com/office/officeart/2008/layout/LinedList"/>
    <dgm:cxn modelId="{89ABFC16-CA22-423F-844C-C41D7AC310C9}" type="presParOf" srcId="{6445C1AC-A4C2-458F-BEA2-D700CDC63981}" destId="{0D7359AA-E3EA-47AC-AF19-F6564CB5A349}" srcOrd="10" destOrd="0" presId="urn:microsoft.com/office/officeart/2008/layout/LinedList"/>
    <dgm:cxn modelId="{2347BCC2-F8FC-4B18-92FA-65CAC0C79866}" type="presParOf" srcId="{0D7359AA-E3EA-47AC-AF19-F6564CB5A349}" destId="{19D2B19A-A14C-44DB-A981-C18E499950CA}" srcOrd="0" destOrd="0" presId="urn:microsoft.com/office/officeart/2008/layout/LinedList"/>
    <dgm:cxn modelId="{58716282-E1C2-4131-B506-A6DB36976EB4}" type="presParOf" srcId="{0D7359AA-E3EA-47AC-AF19-F6564CB5A349}" destId="{F1C57237-7D30-4165-BE60-2E304226857C}" srcOrd="1" destOrd="0" presId="urn:microsoft.com/office/officeart/2008/layout/LinedList"/>
    <dgm:cxn modelId="{1637A6A0-79F5-460A-9712-2AA9A5D0F70E}" type="presParOf" srcId="{0D7359AA-E3EA-47AC-AF19-F6564CB5A349}" destId="{68B8864B-A245-4C14-9791-92A7177F1624}" srcOrd="2" destOrd="0" presId="urn:microsoft.com/office/officeart/2008/layout/LinedList"/>
    <dgm:cxn modelId="{784609DB-BE69-4ADD-A462-40FCE555A7A9}" type="presParOf" srcId="{6445C1AC-A4C2-458F-BEA2-D700CDC63981}" destId="{A8F9CAE5-7AD3-46C8-A8FF-D95C33364CFD}" srcOrd="11" destOrd="0" presId="urn:microsoft.com/office/officeart/2008/layout/LinedList"/>
    <dgm:cxn modelId="{6F70F932-73A2-4CD8-AD03-189DF12D7877}" type="presParOf" srcId="{6445C1AC-A4C2-458F-BEA2-D700CDC63981}" destId="{B8644A40-662F-41A9-AFE3-C32776845603}" srcOrd="12" destOrd="0" presId="urn:microsoft.com/office/officeart/2008/layout/LinedList"/>
    <dgm:cxn modelId="{4E60B103-5C3B-4A4D-86F6-724C39050309}" type="presParOf" srcId="{6445C1AC-A4C2-458F-BEA2-D700CDC63981}" destId="{AA40E115-5005-4FD8-AE3F-9DCE737B194E}" srcOrd="13" destOrd="0" presId="urn:microsoft.com/office/officeart/2008/layout/LinedList"/>
    <dgm:cxn modelId="{152940EF-3D5C-49FC-A148-FCB0378E22A4}" type="presParOf" srcId="{AA40E115-5005-4FD8-AE3F-9DCE737B194E}" destId="{8FF7CFF2-9FD8-4D42-AB5E-71086192BEF9}" srcOrd="0" destOrd="0" presId="urn:microsoft.com/office/officeart/2008/layout/LinedList"/>
    <dgm:cxn modelId="{64ACB5B0-4E5B-4388-AC79-1595369CEE4D}" type="presParOf" srcId="{AA40E115-5005-4FD8-AE3F-9DCE737B194E}" destId="{DF3C4C8A-7BB3-48E7-B81F-86AD005B5172}" srcOrd="1" destOrd="0" presId="urn:microsoft.com/office/officeart/2008/layout/LinedList"/>
    <dgm:cxn modelId="{019269E1-A2FF-41DE-B461-24E1A963FEDA}" type="presParOf" srcId="{AA40E115-5005-4FD8-AE3F-9DCE737B194E}" destId="{A5D7AAFC-8F9A-46D1-8BBD-7C6EF5FE62A3}" srcOrd="2" destOrd="0" presId="urn:microsoft.com/office/officeart/2008/layout/LinedList"/>
    <dgm:cxn modelId="{EC38D482-737F-4575-B870-40A1D90FCC5F}" type="presParOf" srcId="{6445C1AC-A4C2-458F-BEA2-D700CDC63981}" destId="{94A59DAC-37D9-4348-9EA8-D450482ED82A}" srcOrd="14" destOrd="0" presId="urn:microsoft.com/office/officeart/2008/layout/LinedList"/>
    <dgm:cxn modelId="{BAB8AFD3-F51A-4D2A-A392-7B7DBCD40329}" type="presParOf" srcId="{6445C1AC-A4C2-458F-BEA2-D700CDC63981}" destId="{635CCAC5-2ED6-48C4-9A7E-4371D8516C58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931836-AFB2-4261-A0AD-D6386AC9F25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64DBEB-9036-4F83-8049-76A42423D6E2}">
      <dgm:prSet custT="1"/>
      <dgm:spPr/>
      <dgm:t>
        <a:bodyPr/>
        <a:lstStyle/>
        <a:p>
          <a:endParaRPr lang="en-GB" sz="4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6AD103-17FF-4625-81B2-EB47A95DF3AA}" type="parTrans" cxnId="{44E5EF03-032C-401D-A168-63ABE28C0C7B}">
      <dgm:prSet/>
      <dgm:spPr/>
      <dgm:t>
        <a:bodyPr/>
        <a:lstStyle/>
        <a:p>
          <a:endParaRPr lang="en-GB"/>
        </a:p>
      </dgm:t>
    </dgm:pt>
    <dgm:pt modelId="{877394D2-0ECA-481A-86BE-61C2F770D5FF}" type="sibTrans" cxnId="{44E5EF03-032C-401D-A168-63ABE28C0C7B}">
      <dgm:prSet/>
      <dgm:spPr/>
      <dgm:t>
        <a:bodyPr/>
        <a:lstStyle/>
        <a:p>
          <a:endParaRPr lang="en-GB"/>
        </a:p>
      </dgm:t>
    </dgm:pt>
    <dgm:pt modelId="{0987B3C9-703F-49FA-A028-8A107206DFEB}">
      <dgm:prSet custT="1"/>
      <dgm:spPr/>
      <dgm:t>
        <a:bodyPr/>
        <a:lstStyle/>
        <a:p>
          <a:r>
            <a:rPr lang="en-GB" sz="3600" b="1" dirty="0">
              <a:latin typeface="Arial" panose="020B0604020202020204" pitchFamily="34" charset="0"/>
              <a:cs typeface="Arial" panose="020B0604020202020204" pitchFamily="34" charset="0"/>
            </a:rPr>
            <a:t>McDonald's: </a:t>
          </a: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$20B digital revenue, 45% loyalty, 88% forecast accuracy</a:t>
          </a:r>
        </a:p>
      </dgm:t>
    </dgm:pt>
    <dgm:pt modelId="{A95B73DB-05EB-4D0B-A381-739C14123B4B}" type="parTrans" cxnId="{A10967A4-E93E-4C72-BD6F-C85B63E1F355}">
      <dgm:prSet/>
      <dgm:spPr/>
      <dgm:t>
        <a:bodyPr/>
        <a:lstStyle/>
        <a:p>
          <a:endParaRPr lang="en-GB"/>
        </a:p>
      </dgm:t>
    </dgm:pt>
    <dgm:pt modelId="{74EA9CAF-F404-4702-9113-169AF8AC3A03}" type="sibTrans" cxnId="{A10967A4-E93E-4C72-BD6F-C85B63E1F355}">
      <dgm:prSet/>
      <dgm:spPr/>
      <dgm:t>
        <a:bodyPr/>
        <a:lstStyle/>
        <a:p>
          <a:endParaRPr lang="en-GB"/>
        </a:p>
      </dgm:t>
    </dgm:pt>
    <dgm:pt modelId="{649204B3-65B8-4879-AA8F-79266893662E}">
      <dgm:prSet custT="1"/>
      <dgm:spPr/>
      <dgm:t>
        <a:bodyPr/>
        <a:lstStyle/>
        <a:p>
          <a:r>
            <a:rPr lang="en-GB" sz="3600" b="1" dirty="0">
              <a:latin typeface="Arial" panose="020B0604020202020204" pitchFamily="34" charset="0"/>
              <a:cs typeface="Arial" panose="020B0604020202020204" pitchFamily="34" charset="0"/>
            </a:rPr>
            <a:t>Starbucks: </a:t>
          </a: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$18B+ digital, 59% loyalty, advanced personalisation</a:t>
          </a:r>
        </a:p>
      </dgm:t>
    </dgm:pt>
    <dgm:pt modelId="{C3F017DB-F1AD-4E73-9C98-1C833EB0DF1F}" type="parTrans" cxnId="{E77D2552-C423-4775-8DC0-C53D89FAE124}">
      <dgm:prSet/>
      <dgm:spPr/>
      <dgm:t>
        <a:bodyPr/>
        <a:lstStyle/>
        <a:p>
          <a:endParaRPr lang="en-GB"/>
        </a:p>
      </dgm:t>
    </dgm:pt>
    <dgm:pt modelId="{71546814-C94B-4C37-8DFD-60824C45B916}" type="sibTrans" cxnId="{E77D2552-C423-4775-8DC0-C53D89FAE124}">
      <dgm:prSet/>
      <dgm:spPr/>
      <dgm:t>
        <a:bodyPr/>
        <a:lstStyle/>
        <a:p>
          <a:endParaRPr lang="en-GB"/>
        </a:p>
      </dgm:t>
    </dgm:pt>
    <dgm:pt modelId="{9EA22BC8-0FEE-46A5-899D-67E785751A54}">
      <dgm:prSet custT="1"/>
      <dgm:spPr/>
      <dgm:t>
        <a:bodyPr/>
        <a:lstStyle/>
        <a:p>
          <a:r>
            <a:rPr lang="en-GB" sz="3600" b="1" dirty="0">
              <a:latin typeface="Arial" panose="020B0604020202020204" pitchFamily="34" charset="0"/>
              <a:cs typeface="Arial" panose="020B0604020202020204" pitchFamily="34" charset="0"/>
            </a:rPr>
            <a:t>KFC: </a:t>
          </a: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$10B digital, 54% loyalty, 95% forecast BUT 150%+ turnover (weakness)</a:t>
          </a:r>
        </a:p>
      </dgm:t>
    </dgm:pt>
    <dgm:pt modelId="{CEDD3C32-B326-47DA-AE1C-85F127F6F11F}" type="parTrans" cxnId="{68D2015C-9183-411D-9E7E-ADE468613B1D}">
      <dgm:prSet/>
      <dgm:spPr/>
      <dgm:t>
        <a:bodyPr/>
        <a:lstStyle/>
        <a:p>
          <a:endParaRPr lang="en-GB"/>
        </a:p>
      </dgm:t>
    </dgm:pt>
    <dgm:pt modelId="{A5457CE6-C1A2-4695-AD91-8F7B1E9FA6B6}" type="sibTrans" cxnId="{68D2015C-9183-411D-9E7E-ADE468613B1D}">
      <dgm:prSet/>
      <dgm:spPr/>
      <dgm:t>
        <a:bodyPr/>
        <a:lstStyle/>
        <a:p>
          <a:endParaRPr lang="en-GB"/>
        </a:p>
      </dgm:t>
    </dgm:pt>
    <dgm:pt modelId="{673072E7-8CBB-444B-BE5F-2F1E622B0BB8}">
      <dgm:prSet custT="1"/>
      <dgm:spPr/>
      <dgm:t>
        <a:bodyPr/>
        <a:lstStyle/>
        <a:p>
          <a:r>
            <a:rPr lang="en-GB" sz="3600" b="1" dirty="0">
              <a:latin typeface="Arial" panose="020B0604020202020204" pitchFamily="34" charset="0"/>
              <a:cs typeface="Arial" panose="020B0604020202020204" pitchFamily="34" charset="0"/>
            </a:rPr>
            <a:t>Gap: </a:t>
          </a: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KFC has technology parity but franchise consistency and turnover problems</a:t>
          </a:r>
        </a:p>
      </dgm:t>
    </dgm:pt>
    <dgm:pt modelId="{2E8B9095-011B-4C51-9FCD-07AF3BEFFAB7}" type="parTrans" cxnId="{3F26B96D-C681-48A5-B21D-FE7D8EEF62B8}">
      <dgm:prSet/>
      <dgm:spPr/>
      <dgm:t>
        <a:bodyPr/>
        <a:lstStyle/>
        <a:p>
          <a:endParaRPr lang="en-GB"/>
        </a:p>
      </dgm:t>
    </dgm:pt>
    <dgm:pt modelId="{EDD303F1-8120-4B0B-9890-519A46DDC5B1}" type="sibTrans" cxnId="{3F26B96D-C681-48A5-B21D-FE7D8EEF62B8}">
      <dgm:prSet/>
      <dgm:spPr/>
      <dgm:t>
        <a:bodyPr/>
        <a:lstStyle/>
        <a:p>
          <a:endParaRPr lang="en-GB"/>
        </a:p>
      </dgm:t>
    </dgm:pt>
    <dgm:pt modelId="{B704E57E-0843-42C7-B5C8-B48AC89087E8}" type="pres">
      <dgm:prSet presAssocID="{41931836-AFB2-4261-A0AD-D6386AC9F25D}" presName="vert0" presStyleCnt="0">
        <dgm:presLayoutVars>
          <dgm:dir/>
          <dgm:animOne val="branch"/>
          <dgm:animLvl val="lvl"/>
        </dgm:presLayoutVars>
      </dgm:prSet>
      <dgm:spPr/>
    </dgm:pt>
    <dgm:pt modelId="{3AD0AFF3-310F-4E87-BD43-4330B6BABEA1}" type="pres">
      <dgm:prSet presAssocID="{F064DBEB-9036-4F83-8049-76A42423D6E2}" presName="thickLine" presStyleLbl="alignNode1" presStyleIdx="0" presStyleCnt="1"/>
      <dgm:spPr/>
    </dgm:pt>
    <dgm:pt modelId="{4BE147FB-2701-45F3-AE7D-238DB3C881A1}" type="pres">
      <dgm:prSet presAssocID="{F064DBEB-9036-4F83-8049-76A42423D6E2}" presName="horz1" presStyleCnt="0"/>
      <dgm:spPr/>
    </dgm:pt>
    <dgm:pt modelId="{648F1DC1-EB06-4269-A48A-D29D7069E5AF}" type="pres">
      <dgm:prSet presAssocID="{F064DBEB-9036-4F83-8049-76A42423D6E2}" presName="tx1" presStyleLbl="revTx" presStyleIdx="0" presStyleCnt="5" custScaleX="2041"/>
      <dgm:spPr/>
    </dgm:pt>
    <dgm:pt modelId="{01D8C7CF-1BEE-4EA5-BE0A-5E4476866054}" type="pres">
      <dgm:prSet presAssocID="{F064DBEB-9036-4F83-8049-76A42423D6E2}" presName="vert1" presStyleCnt="0"/>
      <dgm:spPr/>
    </dgm:pt>
    <dgm:pt modelId="{BB5BDA16-2741-42D4-9335-E086492A1A09}" type="pres">
      <dgm:prSet presAssocID="{0987B3C9-703F-49FA-A028-8A107206DFEB}" presName="vertSpace2a" presStyleCnt="0"/>
      <dgm:spPr/>
    </dgm:pt>
    <dgm:pt modelId="{B7AA478B-7DF6-4A6F-A041-1C921F6114C6}" type="pres">
      <dgm:prSet presAssocID="{0987B3C9-703F-49FA-A028-8A107206DFEB}" presName="horz2" presStyleCnt="0"/>
      <dgm:spPr/>
    </dgm:pt>
    <dgm:pt modelId="{27A09D75-28E7-414D-BC74-CC543B3EDB8A}" type="pres">
      <dgm:prSet presAssocID="{0987B3C9-703F-49FA-A028-8A107206DFEB}" presName="horzSpace2" presStyleCnt="0"/>
      <dgm:spPr/>
    </dgm:pt>
    <dgm:pt modelId="{38D7FB3A-FB79-4F83-A98E-54C4A7705490}" type="pres">
      <dgm:prSet presAssocID="{0987B3C9-703F-49FA-A028-8A107206DFEB}" presName="tx2" presStyleLbl="revTx" presStyleIdx="1" presStyleCnt="5"/>
      <dgm:spPr/>
    </dgm:pt>
    <dgm:pt modelId="{89700E7F-23A1-411B-8560-E2DAAD4F0EEF}" type="pres">
      <dgm:prSet presAssocID="{0987B3C9-703F-49FA-A028-8A107206DFEB}" presName="vert2" presStyleCnt="0"/>
      <dgm:spPr/>
    </dgm:pt>
    <dgm:pt modelId="{11C536B6-0EFB-4D6E-88F1-B9FF75808BC0}" type="pres">
      <dgm:prSet presAssocID="{0987B3C9-703F-49FA-A028-8A107206DFEB}" presName="thinLine2b" presStyleLbl="callout" presStyleIdx="0" presStyleCnt="4"/>
      <dgm:spPr/>
    </dgm:pt>
    <dgm:pt modelId="{425ED263-9C61-44AF-959B-4785BED1DD34}" type="pres">
      <dgm:prSet presAssocID="{0987B3C9-703F-49FA-A028-8A107206DFEB}" presName="vertSpace2b" presStyleCnt="0"/>
      <dgm:spPr/>
    </dgm:pt>
    <dgm:pt modelId="{C3AF957D-F7AA-4DE6-B94C-46854082954D}" type="pres">
      <dgm:prSet presAssocID="{649204B3-65B8-4879-AA8F-79266893662E}" presName="horz2" presStyleCnt="0"/>
      <dgm:spPr/>
    </dgm:pt>
    <dgm:pt modelId="{9AE9981A-4AB4-44DB-8B3E-56C0361EEE68}" type="pres">
      <dgm:prSet presAssocID="{649204B3-65B8-4879-AA8F-79266893662E}" presName="horzSpace2" presStyleCnt="0"/>
      <dgm:spPr/>
    </dgm:pt>
    <dgm:pt modelId="{143E53E8-F1E6-4FC0-B4A0-F8ECFF4E7594}" type="pres">
      <dgm:prSet presAssocID="{649204B3-65B8-4879-AA8F-79266893662E}" presName="tx2" presStyleLbl="revTx" presStyleIdx="2" presStyleCnt="5"/>
      <dgm:spPr/>
    </dgm:pt>
    <dgm:pt modelId="{D7B12F01-DC8A-4E57-A9E0-3E9E3F8A71EF}" type="pres">
      <dgm:prSet presAssocID="{649204B3-65B8-4879-AA8F-79266893662E}" presName="vert2" presStyleCnt="0"/>
      <dgm:spPr/>
    </dgm:pt>
    <dgm:pt modelId="{667AFF5D-6582-4FC2-BD4E-439AE1E249C7}" type="pres">
      <dgm:prSet presAssocID="{649204B3-65B8-4879-AA8F-79266893662E}" presName="thinLine2b" presStyleLbl="callout" presStyleIdx="1" presStyleCnt="4"/>
      <dgm:spPr/>
    </dgm:pt>
    <dgm:pt modelId="{C2E96503-4F19-4244-88C5-E4088BF6B129}" type="pres">
      <dgm:prSet presAssocID="{649204B3-65B8-4879-AA8F-79266893662E}" presName="vertSpace2b" presStyleCnt="0"/>
      <dgm:spPr/>
    </dgm:pt>
    <dgm:pt modelId="{63AC1DF3-0EEE-4017-9150-29C16240952F}" type="pres">
      <dgm:prSet presAssocID="{9EA22BC8-0FEE-46A5-899D-67E785751A54}" presName="horz2" presStyleCnt="0"/>
      <dgm:spPr/>
    </dgm:pt>
    <dgm:pt modelId="{AC33DA31-A9C1-4C9D-9335-BEB3FC7E73E2}" type="pres">
      <dgm:prSet presAssocID="{9EA22BC8-0FEE-46A5-899D-67E785751A54}" presName="horzSpace2" presStyleCnt="0"/>
      <dgm:spPr/>
    </dgm:pt>
    <dgm:pt modelId="{C26EA27C-4E6B-4F84-9A5A-D62A84822809}" type="pres">
      <dgm:prSet presAssocID="{9EA22BC8-0FEE-46A5-899D-67E785751A54}" presName="tx2" presStyleLbl="revTx" presStyleIdx="3" presStyleCnt="5"/>
      <dgm:spPr/>
    </dgm:pt>
    <dgm:pt modelId="{B16333D9-B995-489A-B0B0-F61F94F429FE}" type="pres">
      <dgm:prSet presAssocID="{9EA22BC8-0FEE-46A5-899D-67E785751A54}" presName="vert2" presStyleCnt="0"/>
      <dgm:spPr/>
    </dgm:pt>
    <dgm:pt modelId="{B3BD260D-AB40-4269-8A87-3E4EF75D9239}" type="pres">
      <dgm:prSet presAssocID="{9EA22BC8-0FEE-46A5-899D-67E785751A54}" presName="thinLine2b" presStyleLbl="callout" presStyleIdx="2" presStyleCnt="4"/>
      <dgm:spPr/>
    </dgm:pt>
    <dgm:pt modelId="{CB7E6A3D-F905-4BC7-9E5D-CE2221AA93BA}" type="pres">
      <dgm:prSet presAssocID="{9EA22BC8-0FEE-46A5-899D-67E785751A54}" presName="vertSpace2b" presStyleCnt="0"/>
      <dgm:spPr/>
    </dgm:pt>
    <dgm:pt modelId="{82AF32AE-C2A0-4C84-A25B-C8F88AB327CF}" type="pres">
      <dgm:prSet presAssocID="{673072E7-8CBB-444B-BE5F-2F1E622B0BB8}" presName="horz2" presStyleCnt="0"/>
      <dgm:spPr/>
    </dgm:pt>
    <dgm:pt modelId="{F888E858-FBDC-4087-B618-725B4F1E7E23}" type="pres">
      <dgm:prSet presAssocID="{673072E7-8CBB-444B-BE5F-2F1E622B0BB8}" presName="horzSpace2" presStyleCnt="0"/>
      <dgm:spPr/>
    </dgm:pt>
    <dgm:pt modelId="{6807E95F-9248-4A29-8EC9-E475ED0F70E6}" type="pres">
      <dgm:prSet presAssocID="{673072E7-8CBB-444B-BE5F-2F1E622B0BB8}" presName="tx2" presStyleLbl="revTx" presStyleIdx="4" presStyleCnt="5"/>
      <dgm:spPr/>
    </dgm:pt>
    <dgm:pt modelId="{6FAB8E41-A3BE-4953-AAD7-45A23D9FFB03}" type="pres">
      <dgm:prSet presAssocID="{673072E7-8CBB-444B-BE5F-2F1E622B0BB8}" presName="vert2" presStyleCnt="0"/>
      <dgm:spPr/>
    </dgm:pt>
    <dgm:pt modelId="{409E4D25-FAE3-4AF3-9B13-4E0AEAD55998}" type="pres">
      <dgm:prSet presAssocID="{673072E7-8CBB-444B-BE5F-2F1E622B0BB8}" presName="thinLine2b" presStyleLbl="callout" presStyleIdx="3" presStyleCnt="4" custLinFactY="71257" custLinFactNeighborX="5612" custLinFactNeighborY="100000"/>
      <dgm:spPr/>
    </dgm:pt>
    <dgm:pt modelId="{73852827-D9B0-40B6-8991-CC6B5A29D5AE}" type="pres">
      <dgm:prSet presAssocID="{673072E7-8CBB-444B-BE5F-2F1E622B0BB8}" presName="vertSpace2b" presStyleCnt="0"/>
      <dgm:spPr/>
    </dgm:pt>
  </dgm:ptLst>
  <dgm:cxnLst>
    <dgm:cxn modelId="{44E5EF03-032C-401D-A168-63ABE28C0C7B}" srcId="{41931836-AFB2-4261-A0AD-D6386AC9F25D}" destId="{F064DBEB-9036-4F83-8049-76A42423D6E2}" srcOrd="0" destOrd="0" parTransId="{EC6AD103-17FF-4625-81B2-EB47A95DF3AA}" sibTransId="{877394D2-0ECA-481A-86BE-61C2F770D5FF}"/>
    <dgm:cxn modelId="{CBFBDC29-2CEA-4B7E-B848-D6A621B66F8F}" type="presOf" srcId="{649204B3-65B8-4879-AA8F-79266893662E}" destId="{143E53E8-F1E6-4FC0-B4A0-F8ECFF4E7594}" srcOrd="0" destOrd="0" presId="urn:microsoft.com/office/officeart/2008/layout/LinedList"/>
    <dgm:cxn modelId="{E77D2552-C423-4775-8DC0-C53D89FAE124}" srcId="{F064DBEB-9036-4F83-8049-76A42423D6E2}" destId="{649204B3-65B8-4879-AA8F-79266893662E}" srcOrd="1" destOrd="0" parTransId="{C3F017DB-F1AD-4E73-9C98-1C833EB0DF1F}" sibTransId="{71546814-C94B-4C37-8DFD-60824C45B916}"/>
    <dgm:cxn modelId="{68D2015C-9183-411D-9E7E-ADE468613B1D}" srcId="{F064DBEB-9036-4F83-8049-76A42423D6E2}" destId="{9EA22BC8-0FEE-46A5-899D-67E785751A54}" srcOrd="2" destOrd="0" parTransId="{CEDD3C32-B326-47DA-AE1C-85F127F6F11F}" sibTransId="{A5457CE6-C1A2-4695-AD91-8F7B1E9FA6B6}"/>
    <dgm:cxn modelId="{D820BE5E-5314-49E1-A62D-3F9CACA3F430}" type="presOf" srcId="{9EA22BC8-0FEE-46A5-899D-67E785751A54}" destId="{C26EA27C-4E6B-4F84-9A5A-D62A84822809}" srcOrd="0" destOrd="0" presId="urn:microsoft.com/office/officeart/2008/layout/LinedList"/>
    <dgm:cxn modelId="{3F26B96D-C681-48A5-B21D-FE7D8EEF62B8}" srcId="{F064DBEB-9036-4F83-8049-76A42423D6E2}" destId="{673072E7-8CBB-444B-BE5F-2F1E622B0BB8}" srcOrd="3" destOrd="0" parTransId="{2E8B9095-011B-4C51-9FCD-07AF3BEFFAB7}" sibTransId="{EDD303F1-8120-4B0B-9890-519A46DDC5B1}"/>
    <dgm:cxn modelId="{A10967A4-E93E-4C72-BD6F-C85B63E1F355}" srcId="{F064DBEB-9036-4F83-8049-76A42423D6E2}" destId="{0987B3C9-703F-49FA-A028-8A107206DFEB}" srcOrd="0" destOrd="0" parTransId="{A95B73DB-05EB-4D0B-A381-739C14123B4B}" sibTransId="{74EA9CAF-F404-4702-9113-169AF8AC3A03}"/>
    <dgm:cxn modelId="{7E198EBB-A76F-4200-B310-E16DA9FC277D}" type="presOf" srcId="{41931836-AFB2-4261-A0AD-D6386AC9F25D}" destId="{B704E57E-0843-42C7-B5C8-B48AC89087E8}" srcOrd="0" destOrd="0" presId="urn:microsoft.com/office/officeart/2008/layout/LinedList"/>
    <dgm:cxn modelId="{AF5983C1-53EE-4DBE-BDF8-701C12E3A899}" type="presOf" srcId="{F064DBEB-9036-4F83-8049-76A42423D6E2}" destId="{648F1DC1-EB06-4269-A48A-D29D7069E5AF}" srcOrd="0" destOrd="0" presId="urn:microsoft.com/office/officeart/2008/layout/LinedList"/>
    <dgm:cxn modelId="{7E136BC2-833A-46BC-A01D-CCFB43D95379}" type="presOf" srcId="{0987B3C9-703F-49FA-A028-8A107206DFEB}" destId="{38D7FB3A-FB79-4F83-A98E-54C4A7705490}" srcOrd="0" destOrd="0" presId="urn:microsoft.com/office/officeart/2008/layout/LinedList"/>
    <dgm:cxn modelId="{9C0CACF9-B55E-47E9-9AC0-E49D10B96ACE}" type="presOf" srcId="{673072E7-8CBB-444B-BE5F-2F1E622B0BB8}" destId="{6807E95F-9248-4A29-8EC9-E475ED0F70E6}" srcOrd="0" destOrd="0" presId="urn:microsoft.com/office/officeart/2008/layout/LinedList"/>
    <dgm:cxn modelId="{4D6A4482-4955-4FCD-B086-7738145180E6}" type="presParOf" srcId="{B704E57E-0843-42C7-B5C8-B48AC89087E8}" destId="{3AD0AFF3-310F-4E87-BD43-4330B6BABEA1}" srcOrd="0" destOrd="0" presId="urn:microsoft.com/office/officeart/2008/layout/LinedList"/>
    <dgm:cxn modelId="{8FA1082E-7545-4EE2-A367-4357EE150F8B}" type="presParOf" srcId="{B704E57E-0843-42C7-B5C8-B48AC89087E8}" destId="{4BE147FB-2701-45F3-AE7D-238DB3C881A1}" srcOrd="1" destOrd="0" presId="urn:microsoft.com/office/officeart/2008/layout/LinedList"/>
    <dgm:cxn modelId="{5EA77C9E-F555-4018-BF11-B6DB77DB8369}" type="presParOf" srcId="{4BE147FB-2701-45F3-AE7D-238DB3C881A1}" destId="{648F1DC1-EB06-4269-A48A-D29D7069E5AF}" srcOrd="0" destOrd="0" presId="urn:microsoft.com/office/officeart/2008/layout/LinedList"/>
    <dgm:cxn modelId="{89992E71-A7B1-4467-A6BA-98FDAEB8500E}" type="presParOf" srcId="{4BE147FB-2701-45F3-AE7D-238DB3C881A1}" destId="{01D8C7CF-1BEE-4EA5-BE0A-5E4476866054}" srcOrd="1" destOrd="0" presId="urn:microsoft.com/office/officeart/2008/layout/LinedList"/>
    <dgm:cxn modelId="{BD438B44-C45C-4684-82A3-33FCEB57C9B3}" type="presParOf" srcId="{01D8C7CF-1BEE-4EA5-BE0A-5E4476866054}" destId="{BB5BDA16-2741-42D4-9335-E086492A1A09}" srcOrd="0" destOrd="0" presId="urn:microsoft.com/office/officeart/2008/layout/LinedList"/>
    <dgm:cxn modelId="{01938864-12C0-4F19-8E21-F9488D6BE9D2}" type="presParOf" srcId="{01D8C7CF-1BEE-4EA5-BE0A-5E4476866054}" destId="{B7AA478B-7DF6-4A6F-A041-1C921F6114C6}" srcOrd="1" destOrd="0" presId="urn:microsoft.com/office/officeart/2008/layout/LinedList"/>
    <dgm:cxn modelId="{505FE39F-A6F8-4586-931B-38FA679096F6}" type="presParOf" srcId="{B7AA478B-7DF6-4A6F-A041-1C921F6114C6}" destId="{27A09D75-28E7-414D-BC74-CC543B3EDB8A}" srcOrd="0" destOrd="0" presId="urn:microsoft.com/office/officeart/2008/layout/LinedList"/>
    <dgm:cxn modelId="{08B7C42E-C092-4BE7-9BD7-18ECF17D17A3}" type="presParOf" srcId="{B7AA478B-7DF6-4A6F-A041-1C921F6114C6}" destId="{38D7FB3A-FB79-4F83-A98E-54C4A7705490}" srcOrd="1" destOrd="0" presId="urn:microsoft.com/office/officeart/2008/layout/LinedList"/>
    <dgm:cxn modelId="{22582000-09E2-4415-9F74-2520B89CE0ED}" type="presParOf" srcId="{B7AA478B-7DF6-4A6F-A041-1C921F6114C6}" destId="{89700E7F-23A1-411B-8560-E2DAAD4F0EEF}" srcOrd="2" destOrd="0" presId="urn:microsoft.com/office/officeart/2008/layout/LinedList"/>
    <dgm:cxn modelId="{B4D9ECEC-CE1B-430A-87B1-49AC361BA349}" type="presParOf" srcId="{01D8C7CF-1BEE-4EA5-BE0A-5E4476866054}" destId="{11C536B6-0EFB-4D6E-88F1-B9FF75808BC0}" srcOrd="2" destOrd="0" presId="urn:microsoft.com/office/officeart/2008/layout/LinedList"/>
    <dgm:cxn modelId="{87370CBC-16C7-44A8-8445-F7D21FE7EFA7}" type="presParOf" srcId="{01D8C7CF-1BEE-4EA5-BE0A-5E4476866054}" destId="{425ED263-9C61-44AF-959B-4785BED1DD34}" srcOrd="3" destOrd="0" presId="urn:microsoft.com/office/officeart/2008/layout/LinedList"/>
    <dgm:cxn modelId="{346D5CE1-215F-4FFA-938B-FD607C12B918}" type="presParOf" srcId="{01D8C7CF-1BEE-4EA5-BE0A-5E4476866054}" destId="{C3AF957D-F7AA-4DE6-B94C-46854082954D}" srcOrd="4" destOrd="0" presId="urn:microsoft.com/office/officeart/2008/layout/LinedList"/>
    <dgm:cxn modelId="{E9693959-A086-4CF3-8F0C-F8F4688A72E0}" type="presParOf" srcId="{C3AF957D-F7AA-4DE6-B94C-46854082954D}" destId="{9AE9981A-4AB4-44DB-8B3E-56C0361EEE68}" srcOrd="0" destOrd="0" presId="urn:microsoft.com/office/officeart/2008/layout/LinedList"/>
    <dgm:cxn modelId="{1AEA3FD0-6D45-4EC7-A10E-5D78CDD73653}" type="presParOf" srcId="{C3AF957D-F7AA-4DE6-B94C-46854082954D}" destId="{143E53E8-F1E6-4FC0-B4A0-F8ECFF4E7594}" srcOrd="1" destOrd="0" presId="urn:microsoft.com/office/officeart/2008/layout/LinedList"/>
    <dgm:cxn modelId="{A5CDC573-9388-4127-ACC4-269CDF1AB13D}" type="presParOf" srcId="{C3AF957D-F7AA-4DE6-B94C-46854082954D}" destId="{D7B12F01-DC8A-4E57-A9E0-3E9E3F8A71EF}" srcOrd="2" destOrd="0" presId="urn:microsoft.com/office/officeart/2008/layout/LinedList"/>
    <dgm:cxn modelId="{198CBFAB-F1BE-466B-8EF5-87E93818515C}" type="presParOf" srcId="{01D8C7CF-1BEE-4EA5-BE0A-5E4476866054}" destId="{667AFF5D-6582-4FC2-BD4E-439AE1E249C7}" srcOrd="5" destOrd="0" presId="urn:microsoft.com/office/officeart/2008/layout/LinedList"/>
    <dgm:cxn modelId="{FB5D9188-0459-4C81-A4B8-D593C38FE0E2}" type="presParOf" srcId="{01D8C7CF-1BEE-4EA5-BE0A-5E4476866054}" destId="{C2E96503-4F19-4244-88C5-E4088BF6B129}" srcOrd="6" destOrd="0" presId="urn:microsoft.com/office/officeart/2008/layout/LinedList"/>
    <dgm:cxn modelId="{73BC15FC-02B6-4D44-A64F-0E63A7BB2F32}" type="presParOf" srcId="{01D8C7CF-1BEE-4EA5-BE0A-5E4476866054}" destId="{63AC1DF3-0EEE-4017-9150-29C16240952F}" srcOrd="7" destOrd="0" presId="urn:microsoft.com/office/officeart/2008/layout/LinedList"/>
    <dgm:cxn modelId="{A015B1DA-680A-420D-B9A4-53212E242440}" type="presParOf" srcId="{63AC1DF3-0EEE-4017-9150-29C16240952F}" destId="{AC33DA31-A9C1-4C9D-9335-BEB3FC7E73E2}" srcOrd="0" destOrd="0" presId="urn:microsoft.com/office/officeart/2008/layout/LinedList"/>
    <dgm:cxn modelId="{16383029-CF4D-4062-A7A7-867E032488ED}" type="presParOf" srcId="{63AC1DF3-0EEE-4017-9150-29C16240952F}" destId="{C26EA27C-4E6B-4F84-9A5A-D62A84822809}" srcOrd="1" destOrd="0" presId="urn:microsoft.com/office/officeart/2008/layout/LinedList"/>
    <dgm:cxn modelId="{4FC1AC7F-619E-4964-9BD3-822CA17F3E36}" type="presParOf" srcId="{63AC1DF3-0EEE-4017-9150-29C16240952F}" destId="{B16333D9-B995-489A-B0B0-F61F94F429FE}" srcOrd="2" destOrd="0" presId="urn:microsoft.com/office/officeart/2008/layout/LinedList"/>
    <dgm:cxn modelId="{598BC776-F81B-4AFC-896A-15466354C929}" type="presParOf" srcId="{01D8C7CF-1BEE-4EA5-BE0A-5E4476866054}" destId="{B3BD260D-AB40-4269-8A87-3E4EF75D9239}" srcOrd="8" destOrd="0" presId="urn:microsoft.com/office/officeart/2008/layout/LinedList"/>
    <dgm:cxn modelId="{53B452AF-7037-483A-BD2D-676C77A8825D}" type="presParOf" srcId="{01D8C7CF-1BEE-4EA5-BE0A-5E4476866054}" destId="{CB7E6A3D-F905-4BC7-9E5D-CE2221AA93BA}" srcOrd="9" destOrd="0" presId="urn:microsoft.com/office/officeart/2008/layout/LinedList"/>
    <dgm:cxn modelId="{9BDADF14-CC0F-4FFF-9652-46B278530C05}" type="presParOf" srcId="{01D8C7CF-1BEE-4EA5-BE0A-5E4476866054}" destId="{82AF32AE-C2A0-4C84-A25B-C8F88AB327CF}" srcOrd="10" destOrd="0" presId="urn:microsoft.com/office/officeart/2008/layout/LinedList"/>
    <dgm:cxn modelId="{AEC031C5-3913-4C57-B6DC-EC492D1D4077}" type="presParOf" srcId="{82AF32AE-C2A0-4C84-A25B-C8F88AB327CF}" destId="{F888E858-FBDC-4087-B618-725B4F1E7E23}" srcOrd="0" destOrd="0" presId="urn:microsoft.com/office/officeart/2008/layout/LinedList"/>
    <dgm:cxn modelId="{D858485B-19CB-4D5F-9A28-62995D57B9F0}" type="presParOf" srcId="{82AF32AE-C2A0-4C84-A25B-C8F88AB327CF}" destId="{6807E95F-9248-4A29-8EC9-E475ED0F70E6}" srcOrd="1" destOrd="0" presId="urn:microsoft.com/office/officeart/2008/layout/LinedList"/>
    <dgm:cxn modelId="{7A25C5B9-E068-40DE-A0E3-BF87BC29D025}" type="presParOf" srcId="{82AF32AE-C2A0-4C84-A25B-C8F88AB327CF}" destId="{6FAB8E41-A3BE-4953-AAD7-45A23D9FFB03}" srcOrd="2" destOrd="0" presId="urn:microsoft.com/office/officeart/2008/layout/LinedList"/>
    <dgm:cxn modelId="{E4F4A987-5E5F-40E7-A2DB-B0FE80162A10}" type="presParOf" srcId="{01D8C7CF-1BEE-4EA5-BE0A-5E4476866054}" destId="{409E4D25-FAE3-4AF3-9B13-4E0AEAD55998}" srcOrd="11" destOrd="0" presId="urn:microsoft.com/office/officeart/2008/layout/LinedList"/>
    <dgm:cxn modelId="{BFE210DE-FE69-43BC-B559-B6C4794EA95B}" type="presParOf" srcId="{01D8C7CF-1BEE-4EA5-BE0A-5E4476866054}" destId="{73852827-D9B0-40B6-8991-CC6B5A29D5AE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1F26F2-B96F-4DDF-B609-E3BEE05098A3}" type="doc">
      <dgm:prSet loTypeId="urn:microsoft.com/office/officeart/2005/8/layout/hList1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9DF85049-3DAC-4C49-B272-8EBD6B676F28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Franchise Digital Readiness Disparity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C23297-9E20-4D4F-978B-DA911BD4DA2F}" type="parTrans" cxnId="{5E87E79D-93EB-4E92-81FB-11B0D76A53F8}">
      <dgm:prSet/>
      <dgm:spPr/>
      <dgm:t>
        <a:bodyPr/>
        <a:lstStyle/>
        <a:p>
          <a:endParaRPr lang="en-GB"/>
        </a:p>
      </dgm:t>
    </dgm:pt>
    <dgm:pt modelId="{87DD357D-E24F-4B66-9650-B51B00DA6B2E}" type="sibTrans" cxnId="{5E87E79D-93EB-4E92-81FB-11B0D76A53F8}">
      <dgm:prSet/>
      <dgm:spPr/>
      <dgm:t>
        <a:bodyPr/>
        <a:lstStyle/>
        <a:p>
          <a:endParaRPr lang="en-GB"/>
        </a:p>
      </dgm:t>
    </dgm:pt>
    <dgm:pt modelId="{913F4A0C-F4BB-40ED-8266-CDBEF6095239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Rural/semi-urban outlets lagging; capital investment barriers; 2025 Franchisee Forum: "labour costs unsustainable," "capital limited" (LinkedIn, 2025)</a:t>
          </a:r>
        </a:p>
      </dgm:t>
    </dgm:pt>
    <dgm:pt modelId="{C3698159-A48F-4E99-BC6C-05BACA516071}" type="parTrans" cxnId="{A20C2D11-C968-46F3-B368-7F6C27EF4AE0}">
      <dgm:prSet/>
      <dgm:spPr/>
      <dgm:t>
        <a:bodyPr/>
        <a:lstStyle/>
        <a:p>
          <a:endParaRPr lang="en-GB"/>
        </a:p>
      </dgm:t>
    </dgm:pt>
    <dgm:pt modelId="{916BC8CD-DB2F-4AE0-A592-ED7EFB89A4D5}" type="sibTrans" cxnId="{A20C2D11-C968-46F3-B368-7F6C27EF4AE0}">
      <dgm:prSet/>
      <dgm:spPr/>
      <dgm:t>
        <a:bodyPr/>
        <a:lstStyle/>
        <a:p>
          <a:endParaRPr lang="en-GB"/>
        </a:p>
      </dgm:t>
    </dgm:pt>
    <dgm:pt modelId="{AB2B77D5-B7CA-4EDE-BB81-3590E3E625F2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Inconsistent customer experience; brand messaging fragmentation; lost personalisation ROI</a:t>
          </a:r>
        </a:p>
      </dgm:t>
    </dgm:pt>
    <dgm:pt modelId="{01E76F56-E6A8-4E8F-93C8-2118FB5DA384}" type="parTrans" cxnId="{48155ECE-4100-4C32-A1CE-40A23E3C7D76}">
      <dgm:prSet/>
      <dgm:spPr/>
      <dgm:t>
        <a:bodyPr/>
        <a:lstStyle/>
        <a:p>
          <a:endParaRPr lang="en-GB"/>
        </a:p>
      </dgm:t>
    </dgm:pt>
    <dgm:pt modelId="{7D77C366-EB05-4E21-BD20-D53399F64D76}" type="sibTrans" cxnId="{48155ECE-4100-4C32-A1CE-40A23E3C7D76}">
      <dgm:prSet/>
      <dgm:spPr/>
      <dgm:t>
        <a:bodyPr/>
        <a:lstStyle/>
        <a:p>
          <a:endParaRPr lang="en-GB"/>
        </a:p>
      </dgm:t>
    </dgm:pt>
    <dgm:pt modelId="{F727CA46-4145-4A32-B12B-946968597B5A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Workforce Capability Crisis (150%+ Turnover)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B55415-D2BD-4D99-8FA6-672D3738EBA0}" type="parTrans" cxnId="{E82EDAA7-4F99-4C0D-B817-DEC4834D9C23}">
      <dgm:prSet/>
      <dgm:spPr/>
      <dgm:t>
        <a:bodyPr/>
        <a:lstStyle/>
        <a:p>
          <a:endParaRPr lang="en-GB"/>
        </a:p>
      </dgm:t>
    </dgm:pt>
    <dgm:pt modelId="{7B050082-1FD3-4C55-8039-76CA6AB6F1D5}" type="sibTrans" cxnId="{E82EDAA7-4F99-4C0D-B817-DEC4834D9C23}">
      <dgm:prSet/>
      <dgm:spPr/>
      <dgm:t>
        <a:bodyPr/>
        <a:lstStyle/>
        <a:p>
          <a:endParaRPr lang="en-GB"/>
        </a:p>
      </dgm:t>
    </dgm:pt>
    <dgm:pt modelId="{69FD7B8C-42A4-4CA2-A1A4-B027B8421CB6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Only 54% frontline staff retain &gt;3 months tenure; digital training benefits erode with high turnover (QSR Magazine, 2025)</a:t>
          </a:r>
        </a:p>
      </dgm:t>
    </dgm:pt>
    <dgm:pt modelId="{FAFD5D52-EEF2-4FD0-9455-BC0C3C7041B8}" type="parTrans" cxnId="{0C770613-9D90-4114-B88E-EF9E88592E41}">
      <dgm:prSet/>
      <dgm:spPr/>
      <dgm:t>
        <a:bodyPr/>
        <a:lstStyle/>
        <a:p>
          <a:endParaRPr lang="en-GB"/>
        </a:p>
      </dgm:t>
    </dgm:pt>
    <dgm:pt modelId="{F5C99D77-97BD-45D8-ADFD-05354BEE440D}" type="sibTrans" cxnId="{0C770613-9D90-4114-B88E-EF9E88592E41}">
      <dgm:prSet/>
      <dgm:spPr/>
      <dgm:t>
        <a:bodyPr/>
        <a:lstStyle/>
        <a:p>
          <a:endParaRPr lang="en-GB"/>
        </a:p>
      </dgm:t>
    </dgm:pt>
    <dgm:pt modelId="{42C5F04B-826D-4585-B73C-36B57A7678A6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Digital tools underutilised; customer service degradation; training ROI lost</a:t>
          </a:r>
        </a:p>
      </dgm:t>
    </dgm:pt>
    <dgm:pt modelId="{CD41EFE7-2C77-46A4-AF5A-48E6AADF4958}" type="parTrans" cxnId="{9BFE7054-4750-4E30-BB5B-51901CE3FA86}">
      <dgm:prSet/>
      <dgm:spPr/>
      <dgm:t>
        <a:bodyPr/>
        <a:lstStyle/>
        <a:p>
          <a:endParaRPr lang="en-GB"/>
        </a:p>
      </dgm:t>
    </dgm:pt>
    <dgm:pt modelId="{E8339B4F-A0E8-4663-9156-F5D9D78BF926}" type="sibTrans" cxnId="{9BFE7054-4750-4E30-BB5B-51901CE3FA86}">
      <dgm:prSet/>
      <dgm:spPr/>
      <dgm:t>
        <a:bodyPr/>
        <a:lstStyle/>
        <a:p>
          <a:endParaRPr lang="en-GB"/>
        </a:p>
      </dgm:t>
    </dgm:pt>
    <dgm:pt modelId="{2D2F3623-2DFB-4092-AAD6-3ABD45E8EAAD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Data Architecture Fragmentation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5519AB-3546-4C43-88C0-B45060CDBFA4}" type="parTrans" cxnId="{729BDC23-2FA9-4B00-A2AC-6CD180BCDC7E}">
      <dgm:prSet/>
      <dgm:spPr/>
      <dgm:t>
        <a:bodyPr/>
        <a:lstStyle/>
        <a:p>
          <a:endParaRPr lang="en-GB"/>
        </a:p>
      </dgm:t>
    </dgm:pt>
    <dgm:pt modelId="{2F653179-3B8D-4D94-9F89-8D4A45425CAC}" type="sibTrans" cxnId="{729BDC23-2FA9-4B00-A2AC-6CD180BCDC7E}">
      <dgm:prSet/>
      <dgm:spPr/>
      <dgm:t>
        <a:bodyPr/>
        <a:lstStyle/>
        <a:p>
          <a:endParaRPr lang="en-GB"/>
        </a:p>
      </dgm:t>
    </dgm:pt>
    <dgm:pt modelId="{80163C44-D4AE-42E3-9C0D-AB10D4B44912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Legacy POS systems, franchise databases, delivery platforms operate in silos; no unified customer 360-degree view</a:t>
          </a:r>
        </a:p>
      </dgm:t>
    </dgm:pt>
    <dgm:pt modelId="{E304DE3E-272D-4E05-9537-F254F0093B87}" type="parTrans" cxnId="{68B26615-399E-49E3-8457-935FFE872B97}">
      <dgm:prSet/>
      <dgm:spPr/>
      <dgm:t>
        <a:bodyPr/>
        <a:lstStyle/>
        <a:p>
          <a:endParaRPr lang="en-GB"/>
        </a:p>
      </dgm:t>
    </dgm:pt>
    <dgm:pt modelId="{29392E62-F309-49B4-AE24-F34BA61DC6DC}" type="sibTrans" cxnId="{68B26615-399E-49E3-8457-935FFE872B97}">
      <dgm:prSet/>
      <dgm:spPr/>
      <dgm:t>
        <a:bodyPr/>
        <a:lstStyle/>
        <a:p>
          <a:endParaRPr lang="en-GB"/>
        </a:p>
      </dgm:t>
    </dgm:pt>
    <dgm:pt modelId="{B3931FA0-E0FC-4301-A9D1-29133EF2E482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</a:t>
          </a: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Personalisation ROI capped; predictive marketing limited; missed upsell opportunities</a:t>
          </a:r>
        </a:p>
      </dgm:t>
    </dgm:pt>
    <dgm:pt modelId="{E7F3F98D-AEFB-461E-9DA7-490E42B96191}" type="parTrans" cxnId="{5C88B882-A51C-4768-9776-4E5717D5C497}">
      <dgm:prSet/>
      <dgm:spPr/>
      <dgm:t>
        <a:bodyPr/>
        <a:lstStyle/>
        <a:p>
          <a:endParaRPr lang="en-GB"/>
        </a:p>
      </dgm:t>
    </dgm:pt>
    <dgm:pt modelId="{723CC8B7-BAF5-44B8-907A-3D34ED893132}" type="sibTrans" cxnId="{5C88B882-A51C-4768-9776-4E5717D5C497}">
      <dgm:prSet/>
      <dgm:spPr/>
      <dgm:t>
        <a:bodyPr/>
        <a:lstStyle/>
        <a:p>
          <a:endParaRPr lang="en-GB"/>
        </a:p>
      </dgm:t>
    </dgm:pt>
    <dgm:pt modelId="{4F59C6E3-6F5E-4D16-8CAC-FC6CB821FD67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Ethical AI &amp; Data Privacy Governance Vacuum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00DDAA-1DE7-493F-87FF-24040A04EC5D}" type="parTrans" cxnId="{42427D48-FD2A-4FE5-802A-28C7CAC7F108}">
      <dgm:prSet/>
      <dgm:spPr/>
      <dgm:t>
        <a:bodyPr/>
        <a:lstStyle/>
        <a:p>
          <a:endParaRPr lang="en-GB"/>
        </a:p>
      </dgm:t>
    </dgm:pt>
    <dgm:pt modelId="{E3BD2712-78C4-4FD0-B71C-14FA4126E727}" type="sibTrans" cxnId="{42427D48-FD2A-4FE5-802A-28C7CAC7F108}">
      <dgm:prSet/>
      <dgm:spPr/>
      <dgm:t>
        <a:bodyPr/>
        <a:lstStyle/>
        <a:p>
          <a:endParaRPr lang="en-GB"/>
        </a:p>
      </dgm:t>
    </dgm:pt>
    <dgm:pt modelId="{2A2B298A-1BC9-4213-9608-5F37A24FB93D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No published AI ethics policy; dynamic pricing/targeting risk consumer perception as manipulative; regulatory exposure (GDPR, CCPA, EU AI Act)</a:t>
          </a:r>
        </a:p>
      </dgm:t>
    </dgm:pt>
    <dgm:pt modelId="{CFD88425-509E-4C46-8CF2-FCB878F2D798}" type="parTrans" cxnId="{A1C2F92B-DD56-4B0D-B7CC-94A62FCE0257}">
      <dgm:prSet/>
      <dgm:spPr/>
      <dgm:t>
        <a:bodyPr/>
        <a:lstStyle/>
        <a:p>
          <a:endParaRPr lang="en-GB"/>
        </a:p>
      </dgm:t>
    </dgm:pt>
    <dgm:pt modelId="{23B8382A-FB24-4BE7-9BF7-AE0824A817B0}" type="sibTrans" cxnId="{A1C2F92B-DD56-4B0D-B7CC-94A62FCE0257}">
      <dgm:prSet/>
      <dgm:spPr/>
      <dgm:t>
        <a:bodyPr/>
        <a:lstStyle/>
        <a:p>
          <a:endParaRPr lang="en-GB"/>
        </a:p>
      </dgm:t>
    </dgm:pt>
    <dgm:pt modelId="{6C29A8B5-A407-41DA-A5A1-FEE3AB013ACB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Brand trust erosion; regulatory fines; reputational damage</a:t>
          </a:r>
        </a:p>
      </dgm:t>
    </dgm:pt>
    <dgm:pt modelId="{6F5951E4-10EA-43B3-9EAA-E8A20A519F11}" type="parTrans" cxnId="{44142878-0516-43D4-A4C2-E418AD96F964}">
      <dgm:prSet/>
      <dgm:spPr/>
      <dgm:t>
        <a:bodyPr/>
        <a:lstStyle/>
        <a:p>
          <a:endParaRPr lang="en-GB"/>
        </a:p>
      </dgm:t>
    </dgm:pt>
    <dgm:pt modelId="{1506EC31-262E-42F2-92F6-758A2F96431F}" type="sibTrans" cxnId="{44142878-0516-43D4-A4C2-E418AD96F964}">
      <dgm:prSet/>
      <dgm:spPr/>
      <dgm:t>
        <a:bodyPr/>
        <a:lstStyle/>
        <a:p>
          <a:endParaRPr lang="en-GB"/>
        </a:p>
      </dgm:t>
    </dgm:pt>
    <dgm:pt modelId="{8163C8CF-ABF9-42D4-8357-05755AEAE8FD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Franchise Unit Economics Crisis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EC9AE0-BDE1-452D-BF58-12BD39BC9356}" type="parTrans" cxnId="{8D41F399-BE33-4FBB-99D7-0CEF5BC93108}">
      <dgm:prSet/>
      <dgm:spPr/>
      <dgm:t>
        <a:bodyPr/>
        <a:lstStyle/>
        <a:p>
          <a:endParaRPr lang="en-GB"/>
        </a:p>
      </dgm:t>
    </dgm:pt>
    <dgm:pt modelId="{05587AF2-CEA9-4ADA-8F39-F037AA8E6E65}" type="sibTrans" cxnId="{8D41F399-BE33-4FBB-99D7-0CEF5BC93108}">
      <dgm:prSet/>
      <dgm:spPr/>
      <dgm:t>
        <a:bodyPr/>
        <a:lstStyle/>
        <a:p>
          <a:endParaRPr lang="en-GB"/>
        </a:p>
      </dgm:t>
    </dgm:pt>
    <dgm:pt modelId="{E828BBE9-877D-4DA7-8F15-71222DDD96A4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Delivery platforms take 25–30% commission; labour inflation; digital investment outpaces franchisee margin capacity; channel cannibalisation (10–15% traditional revenue loss)</a:t>
          </a:r>
        </a:p>
      </dgm:t>
    </dgm:pt>
    <dgm:pt modelId="{4B140785-6FC6-4B85-8D21-3E2B8BCDB90A}" type="parTrans" cxnId="{C64EF411-3D00-4EEB-AA42-27E0E973FABE}">
      <dgm:prSet/>
      <dgm:spPr/>
      <dgm:t>
        <a:bodyPr/>
        <a:lstStyle/>
        <a:p>
          <a:endParaRPr lang="en-GB"/>
        </a:p>
      </dgm:t>
    </dgm:pt>
    <dgm:pt modelId="{976FA499-D54A-4605-AF76-19ED00771B13}" type="sibTrans" cxnId="{C64EF411-3D00-4EEB-AA42-27E0E973FABE}">
      <dgm:prSet/>
      <dgm:spPr/>
      <dgm:t>
        <a:bodyPr/>
        <a:lstStyle/>
        <a:p>
          <a:endParaRPr lang="en-GB"/>
        </a:p>
      </dgm:t>
    </dgm:pt>
    <dgm:pt modelId="{0FC1355F-B426-4AB6-A288-40DCD85FF8B4}">
      <dgm:prSet custT="1"/>
      <dgm:spPr/>
      <dgm:t>
        <a:bodyPr/>
        <a:lstStyle/>
        <a:p>
          <a:pPr algn="just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Franchisee profitability fell; marketing investment ROI fell; corporate (growth advantages) and franchisees (margin pressure) incentives misaligned.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504ABE-8B1D-4987-87CB-34B4BD781047}" type="parTrans" cxnId="{476B8F6F-0A58-4A64-A8AC-10A3EE00C25F}">
      <dgm:prSet/>
      <dgm:spPr/>
      <dgm:t>
        <a:bodyPr/>
        <a:lstStyle/>
        <a:p>
          <a:endParaRPr lang="en-GB"/>
        </a:p>
      </dgm:t>
    </dgm:pt>
    <dgm:pt modelId="{ED8CF933-B34E-4321-9F14-974EC4ED9AFB}" type="sibTrans" cxnId="{476B8F6F-0A58-4A64-A8AC-10A3EE00C25F}">
      <dgm:prSet/>
      <dgm:spPr/>
      <dgm:t>
        <a:bodyPr/>
        <a:lstStyle/>
        <a:p>
          <a:endParaRPr lang="en-GB"/>
        </a:p>
      </dgm:t>
    </dgm:pt>
    <dgm:pt modelId="{685750C5-9F00-47EE-8723-E0ABF7A138A4}" type="pres">
      <dgm:prSet presAssocID="{7A1F26F2-B96F-4DDF-B609-E3BEE05098A3}" presName="Name0" presStyleCnt="0">
        <dgm:presLayoutVars>
          <dgm:dir/>
          <dgm:animLvl val="lvl"/>
          <dgm:resizeHandles val="exact"/>
        </dgm:presLayoutVars>
      </dgm:prSet>
      <dgm:spPr/>
    </dgm:pt>
    <dgm:pt modelId="{5FFB583B-3975-44A6-A46E-82174232EF36}" type="pres">
      <dgm:prSet presAssocID="{9DF85049-3DAC-4C49-B272-8EBD6B676F28}" presName="composite" presStyleCnt="0"/>
      <dgm:spPr/>
    </dgm:pt>
    <dgm:pt modelId="{BB4F5E9B-80E7-476D-97D4-E00FEDEBB7A6}" type="pres">
      <dgm:prSet presAssocID="{9DF85049-3DAC-4C49-B272-8EBD6B676F28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F02FF679-6652-4FFE-9B77-277B3894C51D}" type="pres">
      <dgm:prSet presAssocID="{9DF85049-3DAC-4C49-B272-8EBD6B676F28}" presName="desTx" presStyleLbl="alignAccFollowNode1" presStyleIdx="0" presStyleCnt="5">
        <dgm:presLayoutVars>
          <dgm:bulletEnabled val="1"/>
        </dgm:presLayoutVars>
      </dgm:prSet>
      <dgm:spPr/>
    </dgm:pt>
    <dgm:pt modelId="{A5119EB2-60AC-4568-9A5C-53BD4A269935}" type="pres">
      <dgm:prSet presAssocID="{87DD357D-E24F-4B66-9650-B51B00DA6B2E}" presName="space" presStyleCnt="0"/>
      <dgm:spPr/>
    </dgm:pt>
    <dgm:pt modelId="{9C710D90-F249-4412-83D1-FA51246B9EA2}" type="pres">
      <dgm:prSet presAssocID="{F727CA46-4145-4A32-B12B-946968597B5A}" presName="composite" presStyleCnt="0"/>
      <dgm:spPr/>
    </dgm:pt>
    <dgm:pt modelId="{80B0C765-3C79-464A-8A8B-46947CE217EC}" type="pres">
      <dgm:prSet presAssocID="{F727CA46-4145-4A32-B12B-946968597B5A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E0502091-9460-4121-83D5-F3EF5AFF7717}" type="pres">
      <dgm:prSet presAssocID="{F727CA46-4145-4A32-B12B-946968597B5A}" presName="desTx" presStyleLbl="alignAccFollowNode1" presStyleIdx="1" presStyleCnt="5">
        <dgm:presLayoutVars>
          <dgm:bulletEnabled val="1"/>
        </dgm:presLayoutVars>
      </dgm:prSet>
      <dgm:spPr/>
    </dgm:pt>
    <dgm:pt modelId="{EE05A3D8-D117-4A48-AA5B-2E7498C787E9}" type="pres">
      <dgm:prSet presAssocID="{7B050082-1FD3-4C55-8039-76CA6AB6F1D5}" presName="space" presStyleCnt="0"/>
      <dgm:spPr/>
    </dgm:pt>
    <dgm:pt modelId="{66358CC9-275C-467A-9FEB-F4A7688A5913}" type="pres">
      <dgm:prSet presAssocID="{2D2F3623-2DFB-4092-AAD6-3ABD45E8EAAD}" presName="composite" presStyleCnt="0"/>
      <dgm:spPr/>
    </dgm:pt>
    <dgm:pt modelId="{6F806AEE-DB93-4DD8-AFED-A2B246398B84}" type="pres">
      <dgm:prSet presAssocID="{2D2F3623-2DFB-4092-AAD6-3ABD45E8EAAD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6BD19678-93B9-41CC-829D-ADB83B392D44}" type="pres">
      <dgm:prSet presAssocID="{2D2F3623-2DFB-4092-AAD6-3ABD45E8EAAD}" presName="desTx" presStyleLbl="alignAccFollowNode1" presStyleIdx="2" presStyleCnt="5">
        <dgm:presLayoutVars>
          <dgm:bulletEnabled val="1"/>
        </dgm:presLayoutVars>
      </dgm:prSet>
      <dgm:spPr/>
    </dgm:pt>
    <dgm:pt modelId="{9B216C2B-D422-4654-B698-216DCF819443}" type="pres">
      <dgm:prSet presAssocID="{2F653179-3B8D-4D94-9F89-8D4A45425CAC}" presName="space" presStyleCnt="0"/>
      <dgm:spPr/>
    </dgm:pt>
    <dgm:pt modelId="{46DAFEEA-DE42-41FD-8137-FAE687775122}" type="pres">
      <dgm:prSet presAssocID="{4F59C6E3-6F5E-4D16-8CAC-FC6CB821FD67}" presName="composite" presStyleCnt="0"/>
      <dgm:spPr/>
    </dgm:pt>
    <dgm:pt modelId="{5F10100A-3BED-484C-8896-AE3DC32C78FF}" type="pres">
      <dgm:prSet presAssocID="{4F59C6E3-6F5E-4D16-8CAC-FC6CB821FD67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D8A308B8-45DB-405E-A24B-DCB7A0744D12}" type="pres">
      <dgm:prSet presAssocID="{4F59C6E3-6F5E-4D16-8CAC-FC6CB821FD67}" presName="desTx" presStyleLbl="alignAccFollowNode1" presStyleIdx="3" presStyleCnt="5">
        <dgm:presLayoutVars>
          <dgm:bulletEnabled val="1"/>
        </dgm:presLayoutVars>
      </dgm:prSet>
      <dgm:spPr/>
    </dgm:pt>
    <dgm:pt modelId="{10E23745-F898-4EAC-BE2B-7E798B964F5D}" type="pres">
      <dgm:prSet presAssocID="{E3BD2712-78C4-4FD0-B71C-14FA4126E727}" presName="space" presStyleCnt="0"/>
      <dgm:spPr/>
    </dgm:pt>
    <dgm:pt modelId="{F5690502-398A-4E6B-8ADC-BB66A71A3579}" type="pres">
      <dgm:prSet presAssocID="{8163C8CF-ABF9-42D4-8357-05755AEAE8FD}" presName="composite" presStyleCnt="0"/>
      <dgm:spPr/>
    </dgm:pt>
    <dgm:pt modelId="{56BDC922-E74B-41E1-9D4F-F4354727E53A}" type="pres">
      <dgm:prSet presAssocID="{8163C8CF-ABF9-42D4-8357-05755AEAE8FD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3EBDEDCB-1248-4550-85AE-31BA8CFA2A85}" type="pres">
      <dgm:prSet presAssocID="{8163C8CF-ABF9-42D4-8357-05755AEAE8FD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A20C2D11-C968-46F3-B368-7F6C27EF4AE0}" srcId="{9DF85049-3DAC-4C49-B272-8EBD6B676F28}" destId="{913F4A0C-F4BB-40ED-8266-CDBEF6095239}" srcOrd="0" destOrd="0" parTransId="{C3698159-A48F-4E99-BC6C-05BACA516071}" sibTransId="{916BC8CD-DB2F-4AE0-A592-ED7EFB89A4D5}"/>
    <dgm:cxn modelId="{C64EF411-3D00-4EEB-AA42-27E0E973FABE}" srcId="{8163C8CF-ABF9-42D4-8357-05755AEAE8FD}" destId="{E828BBE9-877D-4DA7-8F15-71222DDD96A4}" srcOrd="0" destOrd="0" parTransId="{4B140785-6FC6-4B85-8D21-3E2B8BCDB90A}" sibTransId="{976FA499-D54A-4605-AF76-19ED00771B13}"/>
    <dgm:cxn modelId="{0C770613-9D90-4114-B88E-EF9E88592E41}" srcId="{F727CA46-4145-4A32-B12B-946968597B5A}" destId="{69FD7B8C-42A4-4CA2-A1A4-B027B8421CB6}" srcOrd="0" destOrd="0" parTransId="{FAFD5D52-EEF2-4FD0-9455-BC0C3C7041B8}" sibTransId="{F5C99D77-97BD-45D8-ADFD-05354BEE440D}"/>
    <dgm:cxn modelId="{68B26615-399E-49E3-8457-935FFE872B97}" srcId="{2D2F3623-2DFB-4092-AAD6-3ABD45E8EAAD}" destId="{80163C44-D4AE-42E3-9C0D-AB10D4B44912}" srcOrd="0" destOrd="0" parTransId="{E304DE3E-272D-4E05-9537-F254F0093B87}" sibTransId="{29392E62-F309-49B4-AE24-F34BA61DC6DC}"/>
    <dgm:cxn modelId="{729BDC23-2FA9-4B00-A2AC-6CD180BCDC7E}" srcId="{7A1F26F2-B96F-4DDF-B609-E3BEE05098A3}" destId="{2D2F3623-2DFB-4092-AAD6-3ABD45E8EAAD}" srcOrd="2" destOrd="0" parTransId="{985519AB-3546-4C43-88C0-B45060CDBFA4}" sibTransId="{2F653179-3B8D-4D94-9F89-8D4A45425CAC}"/>
    <dgm:cxn modelId="{A1C2F92B-DD56-4B0D-B7CC-94A62FCE0257}" srcId="{4F59C6E3-6F5E-4D16-8CAC-FC6CB821FD67}" destId="{2A2B298A-1BC9-4213-9608-5F37A24FB93D}" srcOrd="0" destOrd="0" parTransId="{CFD88425-509E-4C46-8CF2-FCB878F2D798}" sibTransId="{23B8382A-FB24-4BE7-9BF7-AE0824A817B0}"/>
    <dgm:cxn modelId="{F417A138-E351-4757-A5FD-B4D840CD1E36}" type="presOf" srcId="{80163C44-D4AE-42E3-9C0D-AB10D4B44912}" destId="{6BD19678-93B9-41CC-829D-ADB83B392D44}" srcOrd="0" destOrd="0" presId="urn:microsoft.com/office/officeart/2005/8/layout/hList1"/>
    <dgm:cxn modelId="{42427D48-FD2A-4FE5-802A-28C7CAC7F108}" srcId="{7A1F26F2-B96F-4DDF-B609-E3BEE05098A3}" destId="{4F59C6E3-6F5E-4D16-8CAC-FC6CB821FD67}" srcOrd="3" destOrd="0" parTransId="{4D00DDAA-1DE7-493F-87FF-24040A04EC5D}" sibTransId="{E3BD2712-78C4-4FD0-B71C-14FA4126E727}"/>
    <dgm:cxn modelId="{9BFE7054-4750-4E30-BB5B-51901CE3FA86}" srcId="{F727CA46-4145-4A32-B12B-946968597B5A}" destId="{42C5F04B-826D-4585-B73C-36B57A7678A6}" srcOrd="1" destOrd="0" parTransId="{CD41EFE7-2C77-46A4-AF5A-48E6AADF4958}" sibTransId="{E8339B4F-A0E8-4663-9156-F5D9D78BF926}"/>
    <dgm:cxn modelId="{1A21A457-C26D-4122-8DBB-DE24F7CD83DE}" type="presOf" srcId="{2D2F3623-2DFB-4092-AAD6-3ABD45E8EAAD}" destId="{6F806AEE-DB93-4DD8-AFED-A2B246398B84}" srcOrd="0" destOrd="0" presId="urn:microsoft.com/office/officeart/2005/8/layout/hList1"/>
    <dgm:cxn modelId="{FEF8C86D-EF52-48E2-AFAA-B67D25F7AE8B}" type="presOf" srcId="{6C29A8B5-A407-41DA-A5A1-FEE3AB013ACB}" destId="{D8A308B8-45DB-405E-A24B-DCB7A0744D12}" srcOrd="0" destOrd="1" presId="urn:microsoft.com/office/officeart/2005/8/layout/hList1"/>
    <dgm:cxn modelId="{476B8F6F-0A58-4A64-A8AC-10A3EE00C25F}" srcId="{8163C8CF-ABF9-42D4-8357-05755AEAE8FD}" destId="{0FC1355F-B426-4AB6-A288-40DCD85FF8B4}" srcOrd="1" destOrd="0" parTransId="{DB504ABE-8B1D-4987-87CB-34B4BD781047}" sibTransId="{ED8CF933-B34E-4321-9F14-974EC4ED9AFB}"/>
    <dgm:cxn modelId="{44142878-0516-43D4-A4C2-E418AD96F964}" srcId="{4F59C6E3-6F5E-4D16-8CAC-FC6CB821FD67}" destId="{6C29A8B5-A407-41DA-A5A1-FEE3AB013ACB}" srcOrd="1" destOrd="0" parTransId="{6F5951E4-10EA-43B3-9EAA-E8A20A519F11}" sibTransId="{1506EC31-262E-42F2-92F6-758A2F96431F}"/>
    <dgm:cxn modelId="{A5F6847F-88AD-479F-8006-6C8154A0EFF5}" type="presOf" srcId="{69FD7B8C-42A4-4CA2-A1A4-B027B8421CB6}" destId="{E0502091-9460-4121-83D5-F3EF5AFF7717}" srcOrd="0" destOrd="0" presId="urn:microsoft.com/office/officeart/2005/8/layout/hList1"/>
    <dgm:cxn modelId="{749C7A82-9F2D-41FE-8352-0E25082849A2}" type="presOf" srcId="{F727CA46-4145-4A32-B12B-946968597B5A}" destId="{80B0C765-3C79-464A-8A8B-46947CE217EC}" srcOrd="0" destOrd="0" presId="urn:microsoft.com/office/officeart/2005/8/layout/hList1"/>
    <dgm:cxn modelId="{5C88B882-A51C-4768-9776-4E5717D5C497}" srcId="{2D2F3623-2DFB-4092-AAD6-3ABD45E8EAAD}" destId="{B3931FA0-E0FC-4301-A9D1-29133EF2E482}" srcOrd="1" destOrd="0" parTransId="{E7F3F98D-AEFB-461E-9DA7-490E42B96191}" sibTransId="{723CC8B7-BAF5-44B8-907A-3D34ED893132}"/>
    <dgm:cxn modelId="{CDAC7E86-37C5-4122-B59A-717697F1B4A2}" type="presOf" srcId="{42C5F04B-826D-4585-B73C-36B57A7678A6}" destId="{E0502091-9460-4121-83D5-F3EF5AFF7717}" srcOrd="0" destOrd="1" presId="urn:microsoft.com/office/officeart/2005/8/layout/hList1"/>
    <dgm:cxn modelId="{C7D6E687-5A6A-4EA9-8E5F-7559C747B01F}" type="presOf" srcId="{7A1F26F2-B96F-4DDF-B609-E3BEE05098A3}" destId="{685750C5-9F00-47EE-8723-E0ABF7A138A4}" srcOrd="0" destOrd="0" presId="urn:microsoft.com/office/officeart/2005/8/layout/hList1"/>
    <dgm:cxn modelId="{8D41F399-BE33-4FBB-99D7-0CEF5BC93108}" srcId="{7A1F26F2-B96F-4DDF-B609-E3BEE05098A3}" destId="{8163C8CF-ABF9-42D4-8357-05755AEAE8FD}" srcOrd="4" destOrd="0" parTransId="{0DEC9AE0-BDE1-452D-BF58-12BD39BC9356}" sibTransId="{05587AF2-CEA9-4ADA-8F39-F037AA8E6E65}"/>
    <dgm:cxn modelId="{5E87E79D-93EB-4E92-81FB-11B0D76A53F8}" srcId="{7A1F26F2-B96F-4DDF-B609-E3BEE05098A3}" destId="{9DF85049-3DAC-4C49-B272-8EBD6B676F28}" srcOrd="0" destOrd="0" parTransId="{73C23297-9E20-4D4F-978B-DA911BD4DA2F}" sibTransId="{87DD357D-E24F-4B66-9650-B51B00DA6B2E}"/>
    <dgm:cxn modelId="{E82EDAA7-4F99-4C0D-B817-DEC4834D9C23}" srcId="{7A1F26F2-B96F-4DDF-B609-E3BEE05098A3}" destId="{F727CA46-4145-4A32-B12B-946968597B5A}" srcOrd="1" destOrd="0" parTransId="{54B55415-D2BD-4D99-8FA6-672D3738EBA0}" sibTransId="{7B050082-1FD3-4C55-8039-76CA6AB6F1D5}"/>
    <dgm:cxn modelId="{44280BB0-D354-4CA0-BC9B-EE1583034B3C}" type="presOf" srcId="{0FC1355F-B426-4AB6-A288-40DCD85FF8B4}" destId="{3EBDEDCB-1248-4550-85AE-31BA8CFA2A85}" srcOrd="0" destOrd="1" presId="urn:microsoft.com/office/officeart/2005/8/layout/hList1"/>
    <dgm:cxn modelId="{9BD235B0-B7E8-4E1E-88FE-2F108AEC33FF}" type="presOf" srcId="{2A2B298A-1BC9-4213-9608-5F37A24FB93D}" destId="{D8A308B8-45DB-405E-A24B-DCB7A0744D12}" srcOrd="0" destOrd="0" presId="urn:microsoft.com/office/officeart/2005/8/layout/hList1"/>
    <dgm:cxn modelId="{C56F8CB5-69BE-4681-A462-56EA80B542E1}" type="presOf" srcId="{8163C8CF-ABF9-42D4-8357-05755AEAE8FD}" destId="{56BDC922-E74B-41E1-9D4F-F4354727E53A}" srcOrd="0" destOrd="0" presId="urn:microsoft.com/office/officeart/2005/8/layout/hList1"/>
    <dgm:cxn modelId="{130CD7B9-BE77-424D-8A04-388EE11FB3B0}" type="presOf" srcId="{9DF85049-3DAC-4C49-B272-8EBD6B676F28}" destId="{BB4F5E9B-80E7-476D-97D4-E00FEDEBB7A6}" srcOrd="0" destOrd="0" presId="urn:microsoft.com/office/officeart/2005/8/layout/hList1"/>
    <dgm:cxn modelId="{8BAFCCBA-D1C3-4377-B7A2-9A9B1334AB24}" type="presOf" srcId="{E828BBE9-877D-4DA7-8F15-71222DDD96A4}" destId="{3EBDEDCB-1248-4550-85AE-31BA8CFA2A85}" srcOrd="0" destOrd="0" presId="urn:microsoft.com/office/officeart/2005/8/layout/hList1"/>
    <dgm:cxn modelId="{9C8FF0C7-CCB5-480A-B3F3-6C2797915A2B}" type="presOf" srcId="{913F4A0C-F4BB-40ED-8266-CDBEF6095239}" destId="{F02FF679-6652-4FFE-9B77-277B3894C51D}" srcOrd="0" destOrd="0" presId="urn:microsoft.com/office/officeart/2005/8/layout/hList1"/>
    <dgm:cxn modelId="{F7A4F4C9-7AC2-4F08-9CFF-1F7BE18382AF}" type="presOf" srcId="{4F59C6E3-6F5E-4D16-8CAC-FC6CB821FD67}" destId="{5F10100A-3BED-484C-8896-AE3DC32C78FF}" srcOrd="0" destOrd="0" presId="urn:microsoft.com/office/officeart/2005/8/layout/hList1"/>
    <dgm:cxn modelId="{48155ECE-4100-4C32-A1CE-40A23E3C7D76}" srcId="{9DF85049-3DAC-4C49-B272-8EBD6B676F28}" destId="{AB2B77D5-B7CA-4EDE-BB81-3590E3E625F2}" srcOrd="1" destOrd="0" parTransId="{01E76F56-E6A8-4E8F-93C8-2118FB5DA384}" sibTransId="{7D77C366-EB05-4E21-BD20-D53399F64D76}"/>
    <dgm:cxn modelId="{609DC7DA-37FF-402C-9324-9C453832139D}" type="presOf" srcId="{AB2B77D5-B7CA-4EDE-BB81-3590E3E625F2}" destId="{F02FF679-6652-4FFE-9B77-277B3894C51D}" srcOrd="0" destOrd="1" presId="urn:microsoft.com/office/officeart/2005/8/layout/hList1"/>
    <dgm:cxn modelId="{E2F082E2-D688-4572-BD23-E461366C1AFA}" type="presOf" srcId="{B3931FA0-E0FC-4301-A9D1-29133EF2E482}" destId="{6BD19678-93B9-41CC-829D-ADB83B392D44}" srcOrd="0" destOrd="1" presId="urn:microsoft.com/office/officeart/2005/8/layout/hList1"/>
    <dgm:cxn modelId="{2673A82F-BAD9-4F3E-B41B-7B6B3D1779D6}" type="presParOf" srcId="{685750C5-9F00-47EE-8723-E0ABF7A138A4}" destId="{5FFB583B-3975-44A6-A46E-82174232EF36}" srcOrd="0" destOrd="0" presId="urn:microsoft.com/office/officeart/2005/8/layout/hList1"/>
    <dgm:cxn modelId="{D40B0FD5-945E-4B08-B270-6F28E12975A8}" type="presParOf" srcId="{5FFB583B-3975-44A6-A46E-82174232EF36}" destId="{BB4F5E9B-80E7-476D-97D4-E00FEDEBB7A6}" srcOrd="0" destOrd="0" presId="urn:microsoft.com/office/officeart/2005/8/layout/hList1"/>
    <dgm:cxn modelId="{B2435671-A9FE-4A94-91E2-F7CF0BE12DDB}" type="presParOf" srcId="{5FFB583B-3975-44A6-A46E-82174232EF36}" destId="{F02FF679-6652-4FFE-9B77-277B3894C51D}" srcOrd="1" destOrd="0" presId="urn:microsoft.com/office/officeart/2005/8/layout/hList1"/>
    <dgm:cxn modelId="{9042B79D-E58E-4E65-B144-134F45AB83C2}" type="presParOf" srcId="{685750C5-9F00-47EE-8723-E0ABF7A138A4}" destId="{A5119EB2-60AC-4568-9A5C-53BD4A269935}" srcOrd="1" destOrd="0" presId="urn:microsoft.com/office/officeart/2005/8/layout/hList1"/>
    <dgm:cxn modelId="{432A554B-3AFB-4EEF-B25B-A586AB4154B3}" type="presParOf" srcId="{685750C5-9F00-47EE-8723-E0ABF7A138A4}" destId="{9C710D90-F249-4412-83D1-FA51246B9EA2}" srcOrd="2" destOrd="0" presId="urn:microsoft.com/office/officeart/2005/8/layout/hList1"/>
    <dgm:cxn modelId="{BB01F362-3BC7-4805-AF5E-EAAEF57E9FE0}" type="presParOf" srcId="{9C710D90-F249-4412-83D1-FA51246B9EA2}" destId="{80B0C765-3C79-464A-8A8B-46947CE217EC}" srcOrd="0" destOrd="0" presId="urn:microsoft.com/office/officeart/2005/8/layout/hList1"/>
    <dgm:cxn modelId="{BC0B4194-058F-47EA-99F8-E5B10D4C29E9}" type="presParOf" srcId="{9C710D90-F249-4412-83D1-FA51246B9EA2}" destId="{E0502091-9460-4121-83D5-F3EF5AFF7717}" srcOrd="1" destOrd="0" presId="urn:microsoft.com/office/officeart/2005/8/layout/hList1"/>
    <dgm:cxn modelId="{A0D25858-5CC8-484C-B9F1-AED50BD1BC2F}" type="presParOf" srcId="{685750C5-9F00-47EE-8723-E0ABF7A138A4}" destId="{EE05A3D8-D117-4A48-AA5B-2E7498C787E9}" srcOrd="3" destOrd="0" presId="urn:microsoft.com/office/officeart/2005/8/layout/hList1"/>
    <dgm:cxn modelId="{F32017A4-DB51-4F20-9C7A-ABA4635676EE}" type="presParOf" srcId="{685750C5-9F00-47EE-8723-E0ABF7A138A4}" destId="{66358CC9-275C-467A-9FEB-F4A7688A5913}" srcOrd="4" destOrd="0" presId="urn:microsoft.com/office/officeart/2005/8/layout/hList1"/>
    <dgm:cxn modelId="{295E272F-2AE0-43D2-9F83-57A1C5C7CC49}" type="presParOf" srcId="{66358CC9-275C-467A-9FEB-F4A7688A5913}" destId="{6F806AEE-DB93-4DD8-AFED-A2B246398B84}" srcOrd="0" destOrd="0" presId="urn:microsoft.com/office/officeart/2005/8/layout/hList1"/>
    <dgm:cxn modelId="{100D73FC-3675-4D55-8E56-BC033A356260}" type="presParOf" srcId="{66358CC9-275C-467A-9FEB-F4A7688A5913}" destId="{6BD19678-93B9-41CC-829D-ADB83B392D44}" srcOrd="1" destOrd="0" presId="urn:microsoft.com/office/officeart/2005/8/layout/hList1"/>
    <dgm:cxn modelId="{D8796C07-AE42-4751-92DE-82DBB865AA36}" type="presParOf" srcId="{685750C5-9F00-47EE-8723-E0ABF7A138A4}" destId="{9B216C2B-D422-4654-B698-216DCF819443}" srcOrd="5" destOrd="0" presId="urn:microsoft.com/office/officeart/2005/8/layout/hList1"/>
    <dgm:cxn modelId="{A79FFDB1-5717-4884-8A90-A278EEFDDBFA}" type="presParOf" srcId="{685750C5-9F00-47EE-8723-E0ABF7A138A4}" destId="{46DAFEEA-DE42-41FD-8137-FAE687775122}" srcOrd="6" destOrd="0" presId="urn:microsoft.com/office/officeart/2005/8/layout/hList1"/>
    <dgm:cxn modelId="{5FAD0EA9-7C0F-42B7-B8D2-24A26FFF6D87}" type="presParOf" srcId="{46DAFEEA-DE42-41FD-8137-FAE687775122}" destId="{5F10100A-3BED-484C-8896-AE3DC32C78FF}" srcOrd="0" destOrd="0" presId="urn:microsoft.com/office/officeart/2005/8/layout/hList1"/>
    <dgm:cxn modelId="{B4C5CC67-074F-4C24-85D2-6DE86BE59871}" type="presParOf" srcId="{46DAFEEA-DE42-41FD-8137-FAE687775122}" destId="{D8A308B8-45DB-405E-A24B-DCB7A0744D12}" srcOrd="1" destOrd="0" presId="urn:microsoft.com/office/officeart/2005/8/layout/hList1"/>
    <dgm:cxn modelId="{D2E69920-309A-4CDA-862B-DB4A31F5913F}" type="presParOf" srcId="{685750C5-9F00-47EE-8723-E0ABF7A138A4}" destId="{10E23745-F898-4EAC-BE2B-7E798B964F5D}" srcOrd="7" destOrd="0" presId="urn:microsoft.com/office/officeart/2005/8/layout/hList1"/>
    <dgm:cxn modelId="{96B86B65-49EB-47B5-AD67-AEB760C0B429}" type="presParOf" srcId="{685750C5-9F00-47EE-8723-E0ABF7A138A4}" destId="{F5690502-398A-4E6B-8ADC-BB66A71A3579}" srcOrd="8" destOrd="0" presId="urn:microsoft.com/office/officeart/2005/8/layout/hList1"/>
    <dgm:cxn modelId="{EB0264BE-221D-4FE9-B59B-742C9D21BC29}" type="presParOf" srcId="{F5690502-398A-4E6B-8ADC-BB66A71A3579}" destId="{56BDC922-E74B-41E1-9D4F-F4354727E53A}" srcOrd="0" destOrd="0" presId="urn:microsoft.com/office/officeart/2005/8/layout/hList1"/>
    <dgm:cxn modelId="{75D2FEC9-EC79-4819-AA18-D7FF8E2E7BDB}" type="presParOf" srcId="{F5690502-398A-4E6B-8ADC-BB66A71A3579}" destId="{3EBDEDCB-1248-4550-85AE-31BA8CFA2A8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F8101C-DEA1-495F-A9BA-F90E0CED3DE9}" type="doc">
      <dgm:prSet loTypeId="urn:microsoft.com/office/officeart/2008/layout/LinedList" loCatId="list" qsTypeId="urn:microsoft.com/office/officeart/2005/8/quickstyle/simple1" qsCatId="simple" csTypeId="urn:microsoft.com/office/officeart/2005/8/colors/accent2_1" csCatId="accent2"/>
      <dgm:spPr/>
      <dgm:t>
        <a:bodyPr/>
        <a:lstStyle/>
        <a:p>
          <a:endParaRPr lang="en-GB"/>
        </a:p>
      </dgm:t>
    </dgm:pt>
    <dgm:pt modelId="{E04B076D-EFE3-43D5-AEC1-BED0D8CD281F}">
      <dgm:prSet/>
      <dgm:spPr/>
      <dgm:t>
        <a:bodyPr/>
        <a:lstStyle/>
        <a:p>
          <a:pPr algn="just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Brand awareness: 98% (strong)</a:t>
          </a:r>
        </a:p>
      </dgm:t>
    </dgm:pt>
    <dgm:pt modelId="{96FB11A4-EDC3-407B-ADB7-4B1D0CB0AFB2}" type="parTrans" cxnId="{57FB6A4E-BA9B-46A4-859F-3ADB72F70F35}">
      <dgm:prSet/>
      <dgm:spPr/>
      <dgm:t>
        <a:bodyPr/>
        <a:lstStyle/>
        <a:p>
          <a:endParaRPr lang="en-GB"/>
        </a:p>
      </dgm:t>
    </dgm:pt>
    <dgm:pt modelId="{21A1247A-147D-4953-B8C7-421D59E62DCD}" type="sibTrans" cxnId="{57FB6A4E-BA9B-46A4-859F-3ADB72F70F35}">
      <dgm:prSet/>
      <dgm:spPr/>
      <dgm:t>
        <a:bodyPr/>
        <a:lstStyle/>
        <a:p>
          <a:endParaRPr lang="en-GB"/>
        </a:p>
      </dgm:t>
    </dgm:pt>
    <dgm:pt modelId="{A4C95428-D5FF-4668-8B2C-B7781730B2CB}">
      <dgm:prSet/>
      <dgm:spPr/>
      <dgm:t>
        <a:bodyPr/>
        <a:lstStyle/>
        <a:p>
          <a:pPr algn="just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Brand preference: 42% (declining vs competitors)</a:t>
          </a:r>
        </a:p>
      </dgm:t>
    </dgm:pt>
    <dgm:pt modelId="{231219D1-06A4-42F5-B4CB-062BF9506FFA}" type="parTrans" cxnId="{A6DFD554-77EE-40DE-AAE1-F59412C22011}">
      <dgm:prSet/>
      <dgm:spPr/>
      <dgm:t>
        <a:bodyPr/>
        <a:lstStyle/>
        <a:p>
          <a:endParaRPr lang="en-GB"/>
        </a:p>
      </dgm:t>
    </dgm:pt>
    <dgm:pt modelId="{B36C223A-6109-444F-8B41-353FC142C059}" type="sibTrans" cxnId="{A6DFD554-77EE-40DE-AAE1-F59412C22011}">
      <dgm:prSet/>
      <dgm:spPr/>
      <dgm:t>
        <a:bodyPr/>
        <a:lstStyle/>
        <a:p>
          <a:endParaRPr lang="en-GB"/>
        </a:p>
      </dgm:t>
    </dgm:pt>
    <dgm:pt modelId="{CEA74DE6-3258-4483-AFA0-047B497FA0DE}">
      <dgm:prSet/>
      <dgm:spPr/>
      <dgm:t>
        <a:bodyPr/>
        <a:lstStyle/>
        <a:p>
          <a:pPr algn="just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"Modern/innovative" perception: 38% (gap vs McDonald's 58%, Starbucks 72%)</a:t>
          </a:r>
        </a:p>
      </dgm:t>
    </dgm:pt>
    <dgm:pt modelId="{65427129-4299-4309-98DC-977B186528BD}" type="parTrans" cxnId="{70254E54-2B43-469B-93D7-824646DD63C6}">
      <dgm:prSet/>
      <dgm:spPr/>
      <dgm:t>
        <a:bodyPr/>
        <a:lstStyle/>
        <a:p>
          <a:endParaRPr lang="en-GB"/>
        </a:p>
      </dgm:t>
    </dgm:pt>
    <dgm:pt modelId="{ED400DE7-6D5B-45DA-99C9-061A949A891B}" type="sibTrans" cxnId="{70254E54-2B43-469B-93D7-824646DD63C6}">
      <dgm:prSet/>
      <dgm:spPr/>
      <dgm:t>
        <a:bodyPr/>
        <a:lstStyle/>
        <a:p>
          <a:endParaRPr lang="en-GB"/>
        </a:p>
      </dgm:t>
    </dgm:pt>
    <dgm:pt modelId="{B655EBC0-F8DB-4FAB-A5B8-2D9D9418A382}">
      <dgm:prSet/>
      <dgm:spPr/>
      <dgm:t>
        <a:bodyPr/>
        <a:lstStyle/>
        <a:p>
          <a:pPr algn="just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Health perception: 22% positive (major vulnerability)</a:t>
          </a:r>
        </a:p>
      </dgm:t>
    </dgm:pt>
    <dgm:pt modelId="{2ED1913B-EAA0-4869-BA99-E245AF405414}" type="parTrans" cxnId="{007C3DA6-64EB-4C57-861A-654662F01D7A}">
      <dgm:prSet/>
      <dgm:spPr/>
      <dgm:t>
        <a:bodyPr/>
        <a:lstStyle/>
        <a:p>
          <a:endParaRPr lang="en-GB"/>
        </a:p>
      </dgm:t>
    </dgm:pt>
    <dgm:pt modelId="{9C907918-29FD-426E-8AFB-0A178AAD59DC}" type="sibTrans" cxnId="{007C3DA6-64EB-4C57-861A-654662F01D7A}">
      <dgm:prSet/>
      <dgm:spPr/>
      <dgm:t>
        <a:bodyPr/>
        <a:lstStyle/>
        <a:p>
          <a:endParaRPr lang="en-GB"/>
        </a:p>
      </dgm:t>
    </dgm:pt>
    <dgm:pt modelId="{3E732D76-0238-4BA2-B71E-F6C488EFF120}">
      <dgm:prSet/>
      <dgm:spPr/>
      <dgm:t>
        <a:bodyPr/>
        <a:lstStyle/>
        <a:p>
          <a:pPr algn="just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Sustainability perception: 3.8/10 (low awareness)</a:t>
          </a:r>
        </a:p>
      </dgm:t>
    </dgm:pt>
    <dgm:pt modelId="{D6F368DC-58FE-42A2-8506-A4F25AB38A67}" type="parTrans" cxnId="{DC2CE957-FD38-4F0A-8B03-742744553D98}">
      <dgm:prSet/>
      <dgm:spPr/>
      <dgm:t>
        <a:bodyPr/>
        <a:lstStyle/>
        <a:p>
          <a:endParaRPr lang="en-GB"/>
        </a:p>
      </dgm:t>
    </dgm:pt>
    <dgm:pt modelId="{FEF18997-D64C-4B10-8A77-233684D9D0EA}" type="sibTrans" cxnId="{DC2CE957-FD38-4F0A-8B03-742744553D98}">
      <dgm:prSet/>
      <dgm:spPr/>
      <dgm:t>
        <a:bodyPr/>
        <a:lstStyle/>
        <a:p>
          <a:endParaRPr lang="en-GB"/>
        </a:p>
      </dgm:t>
    </dgm:pt>
    <dgm:pt modelId="{1A7F645E-7F28-4B87-B969-2664B1E09D36}">
      <dgm:prSet/>
      <dgm:spPr/>
      <dgm:t>
        <a:bodyPr/>
        <a:lstStyle/>
        <a:p>
          <a:pPr algn="just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Strategic Need: Reposition KFC as modern, data-driven, sustainable</a:t>
          </a:r>
        </a:p>
      </dgm:t>
    </dgm:pt>
    <dgm:pt modelId="{DBB30885-8051-4449-BF22-6EC79072B3C4}" type="parTrans" cxnId="{74A405B7-DFD6-4B37-94B2-9BE5F1765180}">
      <dgm:prSet/>
      <dgm:spPr/>
      <dgm:t>
        <a:bodyPr/>
        <a:lstStyle/>
        <a:p>
          <a:endParaRPr lang="en-GB"/>
        </a:p>
      </dgm:t>
    </dgm:pt>
    <dgm:pt modelId="{35D61950-80A0-4978-B3E5-CA279B91EAC6}" type="sibTrans" cxnId="{74A405B7-DFD6-4B37-94B2-9BE5F1765180}">
      <dgm:prSet/>
      <dgm:spPr/>
      <dgm:t>
        <a:bodyPr/>
        <a:lstStyle/>
        <a:p>
          <a:endParaRPr lang="en-GB"/>
        </a:p>
      </dgm:t>
    </dgm:pt>
    <dgm:pt modelId="{922514A9-5786-496D-A09B-49C4D23522AF}" type="pres">
      <dgm:prSet presAssocID="{97F8101C-DEA1-495F-A9BA-F90E0CED3DE9}" presName="vert0" presStyleCnt="0">
        <dgm:presLayoutVars>
          <dgm:dir/>
          <dgm:animOne val="branch"/>
          <dgm:animLvl val="lvl"/>
        </dgm:presLayoutVars>
      </dgm:prSet>
      <dgm:spPr/>
    </dgm:pt>
    <dgm:pt modelId="{83C42357-2C99-425C-9339-11633BCBA9BD}" type="pres">
      <dgm:prSet presAssocID="{E04B076D-EFE3-43D5-AEC1-BED0D8CD281F}" presName="thickLine" presStyleLbl="alignNode1" presStyleIdx="0" presStyleCnt="6"/>
      <dgm:spPr/>
    </dgm:pt>
    <dgm:pt modelId="{2592BD5F-96DD-44EB-A7C4-E8479C637F8C}" type="pres">
      <dgm:prSet presAssocID="{E04B076D-EFE3-43D5-AEC1-BED0D8CD281F}" presName="horz1" presStyleCnt="0"/>
      <dgm:spPr/>
    </dgm:pt>
    <dgm:pt modelId="{832DA8E7-6606-4033-AEFA-663A793D75F7}" type="pres">
      <dgm:prSet presAssocID="{E04B076D-EFE3-43D5-AEC1-BED0D8CD281F}" presName="tx1" presStyleLbl="revTx" presStyleIdx="0" presStyleCnt="6"/>
      <dgm:spPr/>
    </dgm:pt>
    <dgm:pt modelId="{A50C7FD7-1594-4618-88F5-C13B849E8422}" type="pres">
      <dgm:prSet presAssocID="{E04B076D-EFE3-43D5-AEC1-BED0D8CD281F}" presName="vert1" presStyleCnt="0"/>
      <dgm:spPr/>
    </dgm:pt>
    <dgm:pt modelId="{4467C9CB-6707-47DF-9D81-17B3AD398727}" type="pres">
      <dgm:prSet presAssocID="{A4C95428-D5FF-4668-8B2C-B7781730B2CB}" presName="thickLine" presStyleLbl="alignNode1" presStyleIdx="1" presStyleCnt="6"/>
      <dgm:spPr/>
    </dgm:pt>
    <dgm:pt modelId="{63BE0EBA-6123-4F0C-B751-0426BFC4B3B4}" type="pres">
      <dgm:prSet presAssocID="{A4C95428-D5FF-4668-8B2C-B7781730B2CB}" presName="horz1" presStyleCnt="0"/>
      <dgm:spPr/>
    </dgm:pt>
    <dgm:pt modelId="{DF477267-EC32-4181-84EB-86CF5FC0FE4C}" type="pres">
      <dgm:prSet presAssocID="{A4C95428-D5FF-4668-8B2C-B7781730B2CB}" presName="tx1" presStyleLbl="revTx" presStyleIdx="1" presStyleCnt="6"/>
      <dgm:spPr/>
    </dgm:pt>
    <dgm:pt modelId="{11E79B4B-3240-4ECA-B21F-193B7ECD128B}" type="pres">
      <dgm:prSet presAssocID="{A4C95428-D5FF-4668-8B2C-B7781730B2CB}" presName="vert1" presStyleCnt="0"/>
      <dgm:spPr/>
    </dgm:pt>
    <dgm:pt modelId="{F8A64043-18D7-4675-A9B7-9665F9219B50}" type="pres">
      <dgm:prSet presAssocID="{CEA74DE6-3258-4483-AFA0-047B497FA0DE}" presName="thickLine" presStyleLbl="alignNode1" presStyleIdx="2" presStyleCnt="6"/>
      <dgm:spPr/>
    </dgm:pt>
    <dgm:pt modelId="{2EEFFFD6-ABA5-482A-87B5-7792531588E8}" type="pres">
      <dgm:prSet presAssocID="{CEA74DE6-3258-4483-AFA0-047B497FA0DE}" presName="horz1" presStyleCnt="0"/>
      <dgm:spPr/>
    </dgm:pt>
    <dgm:pt modelId="{869106B5-9508-4B85-8F3C-BF6CDE65246D}" type="pres">
      <dgm:prSet presAssocID="{CEA74DE6-3258-4483-AFA0-047B497FA0DE}" presName="tx1" presStyleLbl="revTx" presStyleIdx="2" presStyleCnt="6"/>
      <dgm:spPr/>
    </dgm:pt>
    <dgm:pt modelId="{056B39A3-95C8-4174-8C17-03D8BDF470D8}" type="pres">
      <dgm:prSet presAssocID="{CEA74DE6-3258-4483-AFA0-047B497FA0DE}" presName="vert1" presStyleCnt="0"/>
      <dgm:spPr/>
    </dgm:pt>
    <dgm:pt modelId="{3A6450D6-85C8-4399-9149-B30454718E88}" type="pres">
      <dgm:prSet presAssocID="{B655EBC0-F8DB-4FAB-A5B8-2D9D9418A382}" presName="thickLine" presStyleLbl="alignNode1" presStyleIdx="3" presStyleCnt="6"/>
      <dgm:spPr/>
    </dgm:pt>
    <dgm:pt modelId="{DB739CA8-6E99-4504-A520-D29A5E68054D}" type="pres">
      <dgm:prSet presAssocID="{B655EBC0-F8DB-4FAB-A5B8-2D9D9418A382}" presName="horz1" presStyleCnt="0"/>
      <dgm:spPr/>
    </dgm:pt>
    <dgm:pt modelId="{D8CAB683-F1BC-4CE2-AE49-9BB43C2BF511}" type="pres">
      <dgm:prSet presAssocID="{B655EBC0-F8DB-4FAB-A5B8-2D9D9418A382}" presName="tx1" presStyleLbl="revTx" presStyleIdx="3" presStyleCnt="6"/>
      <dgm:spPr/>
    </dgm:pt>
    <dgm:pt modelId="{A59E8CBE-5BEF-4BC8-84F5-C2BACE6CAFBE}" type="pres">
      <dgm:prSet presAssocID="{B655EBC0-F8DB-4FAB-A5B8-2D9D9418A382}" presName="vert1" presStyleCnt="0"/>
      <dgm:spPr/>
    </dgm:pt>
    <dgm:pt modelId="{315DA6EA-7A9A-44B0-9A01-F06753784246}" type="pres">
      <dgm:prSet presAssocID="{3E732D76-0238-4BA2-B71E-F6C488EFF120}" presName="thickLine" presStyleLbl="alignNode1" presStyleIdx="4" presStyleCnt="6"/>
      <dgm:spPr/>
    </dgm:pt>
    <dgm:pt modelId="{39FEF5DF-05BC-4070-80B5-C2C7245439CD}" type="pres">
      <dgm:prSet presAssocID="{3E732D76-0238-4BA2-B71E-F6C488EFF120}" presName="horz1" presStyleCnt="0"/>
      <dgm:spPr/>
    </dgm:pt>
    <dgm:pt modelId="{475AE1D7-9C3A-4A6C-8C99-A26C7BF079C0}" type="pres">
      <dgm:prSet presAssocID="{3E732D76-0238-4BA2-B71E-F6C488EFF120}" presName="tx1" presStyleLbl="revTx" presStyleIdx="4" presStyleCnt="6"/>
      <dgm:spPr/>
    </dgm:pt>
    <dgm:pt modelId="{68CB7E85-DD01-44EE-971A-5B1754546EF0}" type="pres">
      <dgm:prSet presAssocID="{3E732D76-0238-4BA2-B71E-F6C488EFF120}" presName="vert1" presStyleCnt="0"/>
      <dgm:spPr/>
    </dgm:pt>
    <dgm:pt modelId="{97A6F6CF-DD09-43C4-9E75-2FD6B947EC68}" type="pres">
      <dgm:prSet presAssocID="{1A7F645E-7F28-4B87-B969-2664B1E09D36}" presName="thickLine" presStyleLbl="alignNode1" presStyleIdx="5" presStyleCnt="6"/>
      <dgm:spPr/>
    </dgm:pt>
    <dgm:pt modelId="{8252AA47-59D2-4FEA-B904-993F15AA2DA1}" type="pres">
      <dgm:prSet presAssocID="{1A7F645E-7F28-4B87-B969-2664B1E09D36}" presName="horz1" presStyleCnt="0"/>
      <dgm:spPr/>
    </dgm:pt>
    <dgm:pt modelId="{F8549A96-3670-4684-B290-6C2C1C54BB62}" type="pres">
      <dgm:prSet presAssocID="{1A7F645E-7F28-4B87-B969-2664B1E09D36}" presName="tx1" presStyleLbl="revTx" presStyleIdx="5" presStyleCnt="6"/>
      <dgm:spPr/>
    </dgm:pt>
    <dgm:pt modelId="{306111D7-C75A-4BE4-A8D9-EF069A02F188}" type="pres">
      <dgm:prSet presAssocID="{1A7F645E-7F28-4B87-B969-2664B1E09D36}" presName="vert1" presStyleCnt="0"/>
      <dgm:spPr/>
    </dgm:pt>
  </dgm:ptLst>
  <dgm:cxnLst>
    <dgm:cxn modelId="{50BC3D06-717B-452C-BBB5-1E40072F8A80}" type="presOf" srcId="{3E732D76-0238-4BA2-B71E-F6C488EFF120}" destId="{475AE1D7-9C3A-4A6C-8C99-A26C7BF079C0}" srcOrd="0" destOrd="0" presId="urn:microsoft.com/office/officeart/2008/layout/LinedList"/>
    <dgm:cxn modelId="{873E6E3A-1B2A-4137-B5D3-B029CC6D0EC2}" type="presOf" srcId="{97F8101C-DEA1-495F-A9BA-F90E0CED3DE9}" destId="{922514A9-5786-496D-A09B-49C4D23522AF}" srcOrd="0" destOrd="0" presId="urn:microsoft.com/office/officeart/2008/layout/LinedList"/>
    <dgm:cxn modelId="{57FB6A4E-BA9B-46A4-859F-3ADB72F70F35}" srcId="{97F8101C-DEA1-495F-A9BA-F90E0CED3DE9}" destId="{E04B076D-EFE3-43D5-AEC1-BED0D8CD281F}" srcOrd="0" destOrd="0" parTransId="{96FB11A4-EDC3-407B-ADB7-4B1D0CB0AFB2}" sibTransId="{21A1247A-147D-4953-B8C7-421D59E62DCD}"/>
    <dgm:cxn modelId="{70254E54-2B43-469B-93D7-824646DD63C6}" srcId="{97F8101C-DEA1-495F-A9BA-F90E0CED3DE9}" destId="{CEA74DE6-3258-4483-AFA0-047B497FA0DE}" srcOrd="2" destOrd="0" parTransId="{65427129-4299-4309-98DC-977B186528BD}" sibTransId="{ED400DE7-6D5B-45DA-99C9-061A949A891B}"/>
    <dgm:cxn modelId="{A6DFD554-77EE-40DE-AAE1-F59412C22011}" srcId="{97F8101C-DEA1-495F-A9BA-F90E0CED3DE9}" destId="{A4C95428-D5FF-4668-8B2C-B7781730B2CB}" srcOrd="1" destOrd="0" parTransId="{231219D1-06A4-42F5-B4CB-062BF9506FFA}" sibTransId="{B36C223A-6109-444F-8B41-353FC142C059}"/>
    <dgm:cxn modelId="{DC2CE957-FD38-4F0A-8B03-742744553D98}" srcId="{97F8101C-DEA1-495F-A9BA-F90E0CED3DE9}" destId="{3E732D76-0238-4BA2-B71E-F6C488EFF120}" srcOrd="4" destOrd="0" parTransId="{D6F368DC-58FE-42A2-8506-A4F25AB38A67}" sibTransId="{FEF18997-D64C-4B10-8A77-233684D9D0EA}"/>
    <dgm:cxn modelId="{7AA5CB6F-499E-47B9-B6D5-3CE67BB7FC63}" type="presOf" srcId="{1A7F645E-7F28-4B87-B969-2664B1E09D36}" destId="{F8549A96-3670-4684-B290-6C2C1C54BB62}" srcOrd="0" destOrd="0" presId="urn:microsoft.com/office/officeart/2008/layout/LinedList"/>
    <dgm:cxn modelId="{041FA383-5DCA-449B-8F6F-7B9E9BD0C70C}" type="presOf" srcId="{B655EBC0-F8DB-4FAB-A5B8-2D9D9418A382}" destId="{D8CAB683-F1BC-4CE2-AE49-9BB43C2BF511}" srcOrd="0" destOrd="0" presId="urn:microsoft.com/office/officeart/2008/layout/LinedList"/>
    <dgm:cxn modelId="{3D75C08F-D8EE-47D8-9D8C-B4BC451B37B5}" type="presOf" srcId="{CEA74DE6-3258-4483-AFA0-047B497FA0DE}" destId="{869106B5-9508-4B85-8F3C-BF6CDE65246D}" srcOrd="0" destOrd="0" presId="urn:microsoft.com/office/officeart/2008/layout/LinedList"/>
    <dgm:cxn modelId="{E2A38B9B-F27B-4F26-8AD1-313D82E732AF}" type="presOf" srcId="{E04B076D-EFE3-43D5-AEC1-BED0D8CD281F}" destId="{832DA8E7-6606-4033-AEFA-663A793D75F7}" srcOrd="0" destOrd="0" presId="urn:microsoft.com/office/officeart/2008/layout/LinedList"/>
    <dgm:cxn modelId="{007C3DA6-64EB-4C57-861A-654662F01D7A}" srcId="{97F8101C-DEA1-495F-A9BA-F90E0CED3DE9}" destId="{B655EBC0-F8DB-4FAB-A5B8-2D9D9418A382}" srcOrd="3" destOrd="0" parTransId="{2ED1913B-EAA0-4869-BA99-E245AF405414}" sibTransId="{9C907918-29FD-426E-8AFB-0A178AAD59DC}"/>
    <dgm:cxn modelId="{74A405B7-DFD6-4B37-94B2-9BE5F1765180}" srcId="{97F8101C-DEA1-495F-A9BA-F90E0CED3DE9}" destId="{1A7F645E-7F28-4B87-B969-2664B1E09D36}" srcOrd="5" destOrd="0" parTransId="{DBB30885-8051-4449-BF22-6EC79072B3C4}" sibTransId="{35D61950-80A0-4978-B3E5-CA279B91EAC6}"/>
    <dgm:cxn modelId="{0672BCDE-07C0-439F-A739-E18994ADB2B3}" type="presOf" srcId="{A4C95428-D5FF-4668-8B2C-B7781730B2CB}" destId="{DF477267-EC32-4181-84EB-86CF5FC0FE4C}" srcOrd="0" destOrd="0" presId="urn:microsoft.com/office/officeart/2008/layout/LinedList"/>
    <dgm:cxn modelId="{6BCB9733-BE0D-447D-ADC3-2249F5D11E28}" type="presParOf" srcId="{922514A9-5786-496D-A09B-49C4D23522AF}" destId="{83C42357-2C99-425C-9339-11633BCBA9BD}" srcOrd="0" destOrd="0" presId="urn:microsoft.com/office/officeart/2008/layout/LinedList"/>
    <dgm:cxn modelId="{24846FFD-8ABF-411A-A437-F77D26A920C8}" type="presParOf" srcId="{922514A9-5786-496D-A09B-49C4D23522AF}" destId="{2592BD5F-96DD-44EB-A7C4-E8479C637F8C}" srcOrd="1" destOrd="0" presId="urn:microsoft.com/office/officeart/2008/layout/LinedList"/>
    <dgm:cxn modelId="{BC29C62F-EE2B-4FBC-9051-353A016A57BD}" type="presParOf" srcId="{2592BD5F-96DD-44EB-A7C4-E8479C637F8C}" destId="{832DA8E7-6606-4033-AEFA-663A793D75F7}" srcOrd="0" destOrd="0" presId="urn:microsoft.com/office/officeart/2008/layout/LinedList"/>
    <dgm:cxn modelId="{9F574A71-ED11-4995-AAD5-20A4AEF4E759}" type="presParOf" srcId="{2592BD5F-96DD-44EB-A7C4-E8479C637F8C}" destId="{A50C7FD7-1594-4618-88F5-C13B849E8422}" srcOrd="1" destOrd="0" presId="urn:microsoft.com/office/officeart/2008/layout/LinedList"/>
    <dgm:cxn modelId="{2CBA6808-1C5E-471F-A29C-155B4EEE5CF3}" type="presParOf" srcId="{922514A9-5786-496D-A09B-49C4D23522AF}" destId="{4467C9CB-6707-47DF-9D81-17B3AD398727}" srcOrd="2" destOrd="0" presId="urn:microsoft.com/office/officeart/2008/layout/LinedList"/>
    <dgm:cxn modelId="{CD0368DF-7A0A-4A70-82EB-EBBB1C43E100}" type="presParOf" srcId="{922514A9-5786-496D-A09B-49C4D23522AF}" destId="{63BE0EBA-6123-4F0C-B751-0426BFC4B3B4}" srcOrd="3" destOrd="0" presId="urn:microsoft.com/office/officeart/2008/layout/LinedList"/>
    <dgm:cxn modelId="{B6D7DC1D-6811-4678-9541-D8D5C5E6A27F}" type="presParOf" srcId="{63BE0EBA-6123-4F0C-B751-0426BFC4B3B4}" destId="{DF477267-EC32-4181-84EB-86CF5FC0FE4C}" srcOrd="0" destOrd="0" presId="urn:microsoft.com/office/officeart/2008/layout/LinedList"/>
    <dgm:cxn modelId="{3C9624AB-B4B5-4783-A9B1-7020F7FAC2C3}" type="presParOf" srcId="{63BE0EBA-6123-4F0C-B751-0426BFC4B3B4}" destId="{11E79B4B-3240-4ECA-B21F-193B7ECD128B}" srcOrd="1" destOrd="0" presId="urn:microsoft.com/office/officeart/2008/layout/LinedList"/>
    <dgm:cxn modelId="{CEDA1A0D-0EDE-4A0D-9D3C-43DFA7DF2DFB}" type="presParOf" srcId="{922514A9-5786-496D-A09B-49C4D23522AF}" destId="{F8A64043-18D7-4675-A9B7-9665F9219B50}" srcOrd="4" destOrd="0" presId="urn:microsoft.com/office/officeart/2008/layout/LinedList"/>
    <dgm:cxn modelId="{DA0B3A73-69E4-4338-8D0E-208B5843DCCC}" type="presParOf" srcId="{922514A9-5786-496D-A09B-49C4D23522AF}" destId="{2EEFFFD6-ABA5-482A-87B5-7792531588E8}" srcOrd="5" destOrd="0" presId="urn:microsoft.com/office/officeart/2008/layout/LinedList"/>
    <dgm:cxn modelId="{4D673A75-E5A5-43C6-B493-64C102DFDE75}" type="presParOf" srcId="{2EEFFFD6-ABA5-482A-87B5-7792531588E8}" destId="{869106B5-9508-4B85-8F3C-BF6CDE65246D}" srcOrd="0" destOrd="0" presId="urn:microsoft.com/office/officeart/2008/layout/LinedList"/>
    <dgm:cxn modelId="{90725E1C-69ED-4CFE-8C62-285CB64DDDA4}" type="presParOf" srcId="{2EEFFFD6-ABA5-482A-87B5-7792531588E8}" destId="{056B39A3-95C8-4174-8C17-03D8BDF470D8}" srcOrd="1" destOrd="0" presId="urn:microsoft.com/office/officeart/2008/layout/LinedList"/>
    <dgm:cxn modelId="{DABC2A69-C86D-4B65-BA61-5D04468F913E}" type="presParOf" srcId="{922514A9-5786-496D-A09B-49C4D23522AF}" destId="{3A6450D6-85C8-4399-9149-B30454718E88}" srcOrd="6" destOrd="0" presId="urn:microsoft.com/office/officeart/2008/layout/LinedList"/>
    <dgm:cxn modelId="{2B6F1B2D-81CE-4DB3-8694-7766D1BA4B5E}" type="presParOf" srcId="{922514A9-5786-496D-A09B-49C4D23522AF}" destId="{DB739CA8-6E99-4504-A520-D29A5E68054D}" srcOrd="7" destOrd="0" presId="urn:microsoft.com/office/officeart/2008/layout/LinedList"/>
    <dgm:cxn modelId="{490D7A03-8679-4353-ABB3-349F6AC95A54}" type="presParOf" srcId="{DB739CA8-6E99-4504-A520-D29A5E68054D}" destId="{D8CAB683-F1BC-4CE2-AE49-9BB43C2BF511}" srcOrd="0" destOrd="0" presId="urn:microsoft.com/office/officeart/2008/layout/LinedList"/>
    <dgm:cxn modelId="{8C81FDB0-0C2E-4415-8520-30E7999CE5CF}" type="presParOf" srcId="{DB739CA8-6E99-4504-A520-D29A5E68054D}" destId="{A59E8CBE-5BEF-4BC8-84F5-C2BACE6CAFBE}" srcOrd="1" destOrd="0" presId="urn:microsoft.com/office/officeart/2008/layout/LinedList"/>
    <dgm:cxn modelId="{4C534315-C0ED-408A-B101-4B3233065936}" type="presParOf" srcId="{922514A9-5786-496D-A09B-49C4D23522AF}" destId="{315DA6EA-7A9A-44B0-9A01-F06753784246}" srcOrd="8" destOrd="0" presId="urn:microsoft.com/office/officeart/2008/layout/LinedList"/>
    <dgm:cxn modelId="{DBD98477-D576-4D92-A3EE-6218B86A280B}" type="presParOf" srcId="{922514A9-5786-496D-A09B-49C4D23522AF}" destId="{39FEF5DF-05BC-4070-80B5-C2C7245439CD}" srcOrd="9" destOrd="0" presId="urn:microsoft.com/office/officeart/2008/layout/LinedList"/>
    <dgm:cxn modelId="{8D30576F-2711-49A9-ABB6-5854F8DB5CB9}" type="presParOf" srcId="{39FEF5DF-05BC-4070-80B5-C2C7245439CD}" destId="{475AE1D7-9C3A-4A6C-8C99-A26C7BF079C0}" srcOrd="0" destOrd="0" presId="urn:microsoft.com/office/officeart/2008/layout/LinedList"/>
    <dgm:cxn modelId="{83930037-57E7-41D3-9C1F-495D98AFA5B8}" type="presParOf" srcId="{39FEF5DF-05BC-4070-80B5-C2C7245439CD}" destId="{68CB7E85-DD01-44EE-971A-5B1754546EF0}" srcOrd="1" destOrd="0" presId="urn:microsoft.com/office/officeart/2008/layout/LinedList"/>
    <dgm:cxn modelId="{3F0D29D1-F818-4FBF-A810-BEFEEBBC509C}" type="presParOf" srcId="{922514A9-5786-496D-A09B-49C4D23522AF}" destId="{97A6F6CF-DD09-43C4-9E75-2FD6B947EC68}" srcOrd="10" destOrd="0" presId="urn:microsoft.com/office/officeart/2008/layout/LinedList"/>
    <dgm:cxn modelId="{676BD2C9-A44F-4952-93FA-7A419CCE89F4}" type="presParOf" srcId="{922514A9-5786-496D-A09B-49C4D23522AF}" destId="{8252AA47-59D2-4FEA-B904-993F15AA2DA1}" srcOrd="11" destOrd="0" presId="urn:microsoft.com/office/officeart/2008/layout/LinedList"/>
    <dgm:cxn modelId="{63C0529A-989E-4EC1-B4CB-02EBC7D7EF32}" type="presParOf" srcId="{8252AA47-59D2-4FEA-B904-993F15AA2DA1}" destId="{F8549A96-3670-4684-B290-6C2C1C54BB62}" srcOrd="0" destOrd="0" presId="urn:microsoft.com/office/officeart/2008/layout/LinedList"/>
    <dgm:cxn modelId="{38DCF2ED-2E61-456B-938D-46DBDB237B7B}" type="presParOf" srcId="{8252AA47-59D2-4FEA-B904-993F15AA2DA1}" destId="{306111D7-C75A-4BE4-A8D9-EF069A02F1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BF2658-173E-4989-9F92-3F4D1CEA9132}">
      <dsp:nvSpPr>
        <dsp:cNvPr id="0" name=""/>
        <dsp:cNvSpPr/>
      </dsp:nvSpPr>
      <dsp:spPr>
        <a:xfrm>
          <a:off x="0" y="2045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20500-AF22-42EE-85BF-3A0DA4C028E5}">
      <dsp:nvSpPr>
        <dsp:cNvPr id="0" name=""/>
        <dsp:cNvSpPr/>
      </dsp:nvSpPr>
      <dsp:spPr>
        <a:xfrm flipH="1">
          <a:off x="0" y="2045"/>
          <a:ext cx="52724" cy="4184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8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45"/>
        <a:ext cx="52724" cy="4184725"/>
      </dsp:txXfrm>
    </dsp:sp>
    <dsp:sp modelId="{8D10AC53-8F1E-46C5-9880-BF33798AD04A}">
      <dsp:nvSpPr>
        <dsp:cNvPr id="0" name=""/>
        <dsp:cNvSpPr/>
      </dsp:nvSpPr>
      <dsp:spPr>
        <a:xfrm>
          <a:off x="189884" y="47151"/>
          <a:ext cx="8286903" cy="518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Digital sales: </a:t>
          </a:r>
          <a:r>
            <a:rPr lang="en-GB" sz="2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$10B globally (40% revenue mix)</a:t>
          </a:r>
        </a:p>
      </dsp:txBody>
      <dsp:txXfrm>
        <a:off x="189884" y="47151"/>
        <a:ext cx="8286903" cy="518199"/>
      </dsp:txXfrm>
    </dsp:sp>
    <dsp:sp modelId="{E7FE31BB-F07B-41BF-B266-02B0C102DC8C}">
      <dsp:nvSpPr>
        <dsp:cNvPr id="0" name=""/>
        <dsp:cNvSpPr/>
      </dsp:nvSpPr>
      <dsp:spPr>
        <a:xfrm>
          <a:off x="52724" y="565351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B5A4E-B865-46DC-832B-DEE17103EF79}">
      <dsp:nvSpPr>
        <dsp:cNvPr id="0" name=""/>
        <dsp:cNvSpPr/>
      </dsp:nvSpPr>
      <dsp:spPr>
        <a:xfrm>
          <a:off x="189884" y="610457"/>
          <a:ext cx="8286903" cy="54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Mobile app users: </a:t>
          </a:r>
          <a:r>
            <a:rPr lang="en-GB" sz="2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100M+; +45% annual growth</a:t>
          </a:r>
        </a:p>
      </dsp:txBody>
      <dsp:txXfrm>
        <a:off x="189884" y="610457"/>
        <a:ext cx="8286903" cy="540527"/>
      </dsp:txXfrm>
    </dsp:sp>
    <dsp:sp modelId="{6303F38A-A826-477B-817A-BF01CB552499}">
      <dsp:nvSpPr>
        <dsp:cNvPr id="0" name=""/>
        <dsp:cNvSpPr/>
      </dsp:nvSpPr>
      <dsp:spPr>
        <a:xfrm>
          <a:off x="52724" y="1150985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8140DD-B3DA-4C53-8530-8C082B1C348C}">
      <dsp:nvSpPr>
        <dsp:cNvPr id="0" name=""/>
        <dsp:cNvSpPr/>
      </dsp:nvSpPr>
      <dsp:spPr>
        <a:xfrm>
          <a:off x="189884" y="1196091"/>
          <a:ext cx="8286903" cy="601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Loyalty participation: </a:t>
          </a:r>
          <a:r>
            <a:rPr lang="en-GB" sz="2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54% customer base</a:t>
          </a:r>
        </a:p>
      </dsp:txBody>
      <dsp:txXfrm>
        <a:off x="189884" y="1196091"/>
        <a:ext cx="8286903" cy="601222"/>
      </dsp:txXfrm>
    </dsp:sp>
    <dsp:sp modelId="{146C0307-0739-4A27-8D52-DB00651A0EE5}">
      <dsp:nvSpPr>
        <dsp:cNvPr id="0" name=""/>
        <dsp:cNvSpPr/>
      </dsp:nvSpPr>
      <dsp:spPr>
        <a:xfrm>
          <a:off x="52724" y="1797314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57237-7D30-4165-BE60-2E304226857C}">
      <dsp:nvSpPr>
        <dsp:cNvPr id="0" name=""/>
        <dsp:cNvSpPr/>
      </dsp:nvSpPr>
      <dsp:spPr>
        <a:xfrm>
          <a:off x="189884" y="1842420"/>
          <a:ext cx="8286903" cy="1086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Forecast accuracy: </a:t>
          </a:r>
          <a:r>
            <a:rPr lang="en-GB" sz="2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95% (post-AI); conversion uplift: 5–9% from personalisation (Insider, 2025)</a:t>
          </a:r>
        </a:p>
      </dsp:txBody>
      <dsp:txXfrm>
        <a:off x="189884" y="1842420"/>
        <a:ext cx="8286903" cy="1086440"/>
      </dsp:txXfrm>
    </dsp:sp>
    <dsp:sp modelId="{A8F9CAE5-7AD3-46C8-A8FF-D95C33364CFD}">
      <dsp:nvSpPr>
        <dsp:cNvPr id="0" name=""/>
        <dsp:cNvSpPr/>
      </dsp:nvSpPr>
      <dsp:spPr>
        <a:xfrm>
          <a:off x="52724" y="2928861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3C4C8A-7BB3-48E7-B81F-86AD005B5172}">
      <dsp:nvSpPr>
        <dsp:cNvPr id="0" name=""/>
        <dsp:cNvSpPr/>
      </dsp:nvSpPr>
      <dsp:spPr>
        <a:xfrm>
          <a:off x="189884" y="2973967"/>
          <a:ext cx="8286903" cy="1166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Competitive benchmark: </a:t>
          </a:r>
          <a:r>
            <a:rPr lang="en-GB" sz="2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McDonald's $20B digital sales; Starbucks 59% loyalty member spend</a:t>
          </a:r>
        </a:p>
      </dsp:txBody>
      <dsp:txXfrm>
        <a:off x="189884" y="2973967"/>
        <a:ext cx="8286903" cy="1166775"/>
      </dsp:txXfrm>
    </dsp:sp>
    <dsp:sp modelId="{94A59DAC-37D9-4348-9EA8-D450482ED82A}">
      <dsp:nvSpPr>
        <dsp:cNvPr id="0" name=""/>
        <dsp:cNvSpPr/>
      </dsp:nvSpPr>
      <dsp:spPr>
        <a:xfrm>
          <a:off x="52724" y="4140742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0AFF3-310F-4E87-BD43-4330B6BABEA1}">
      <dsp:nvSpPr>
        <dsp:cNvPr id="0" name=""/>
        <dsp:cNvSpPr/>
      </dsp:nvSpPr>
      <dsp:spPr>
        <a:xfrm>
          <a:off x="0" y="0"/>
          <a:ext cx="16230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F1DC1-EB06-4269-A48A-D29D7069E5AF}">
      <dsp:nvSpPr>
        <dsp:cNvPr id="0" name=""/>
        <dsp:cNvSpPr/>
      </dsp:nvSpPr>
      <dsp:spPr>
        <a:xfrm>
          <a:off x="0" y="0"/>
          <a:ext cx="66253" cy="647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6253" cy="6477000"/>
      </dsp:txXfrm>
    </dsp:sp>
    <dsp:sp modelId="{38D7FB3A-FB79-4F83-A98E-54C4A7705490}">
      <dsp:nvSpPr>
        <dsp:cNvPr id="0" name=""/>
        <dsp:cNvSpPr/>
      </dsp:nvSpPr>
      <dsp:spPr>
        <a:xfrm>
          <a:off x="309712" y="76139"/>
          <a:ext cx="12741021" cy="1522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Arial" panose="020B0604020202020204" pitchFamily="34" charset="0"/>
              <a:cs typeface="Arial" panose="020B0604020202020204" pitchFamily="34" charset="0"/>
            </a:rPr>
            <a:t>McDonald's: </a:t>
          </a: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$20B digital revenue, 45% loyalty, 88% forecast accuracy</a:t>
          </a:r>
        </a:p>
      </dsp:txBody>
      <dsp:txXfrm>
        <a:off x="309712" y="76139"/>
        <a:ext cx="12741021" cy="1522790"/>
      </dsp:txXfrm>
    </dsp:sp>
    <dsp:sp modelId="{11C536B6-0EFB-4D6E-88F1-B9FF75808BC0}">
      <dsp:nvSpPr>
        <dsp:cNvPr id="0" name=""/>
        <dsp:cNvSpPr/>
      </dsp:nvSpPr>
      <dsp:spPr>
        <a:xfrm>
          <a:off x="66253" y="1598930"/>
          <a:ext cx="12984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3E53E8-F1E6-4FC0-B4A0-F8ECFF4E7594}">
      <dsp:nvSpPr>
        <dsp:cNvPr id="0" name=""/>
        <dsp:cNvSpPr/>
      </dsp:nvSpPr>
      <dsp:spPr>
        <a:xfrm>
          <a:off x="309712" y="1675069"/>
          <a:ext cx="12741021" cy="1522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Arial" panose="020B0604020202020204" pitchFamily="34" charset="0"/>
              <a:cs typeface="Arial" panose="020B0604020202020204" pitchFamily="34" charset="0"/>
            </a:rPr>
            <a:t>Starbucks: </a:t>
          </a: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$18B+ digital, 59% loyalty, advanced personalisation</a:t>
          </a:r>
        </a:p>
      </dsp:txBody>
      <dsp:txXfrm>
        <a:off x="309712" y="1675069"/>
        <a:ext cx="12741021" cy="1522790"/>
      </dsp:txXfrm>
    </dsp:sp>
    <dsp:sp modelId="{667AFF5D-6582-4FC2-BD4E-439AE1E249C7}">
      <dsp:nvSpPr>
        <dsp:cNvPr id="0" name=""/>
        <dsp:cNvSpPr/>
      </dsp:nvSpPr>
      <dsp:spPr>
        <a:xfrm>
          <a:off x="66253" y="3197860"/>
          <a:ext cx="12984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EA27C-4E6B-4F84-9A5A-D62A84822809}">
      <dsp:nvSpPr>
        <dsp:cNvPr id="0" name=""/>
        <dsp:cNvSpPr/>
      </dsp:nvSpPr>
      <dsp:spPr>
        <a:xfrm>
          <a:off x="309712" y="3274000"/>
          <a:ext cx="12741021" cy="1522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Arial" panose="020B0604020202020204" pitchFamily="34" charset="0"/>
              <a:cs typeface="Arial" panose="020B0604020202020204" pitchFamily="34" charset="0"/>
            </a:rPr>
            <a:t>KFC: </a:t>
          </a: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$10B digital, 54% loyalty, 95% forecast BUT 150%+ turnover (weakness)</a:t>
          </a:r>
        </a:p>
      </dsp:txBody>
      <dsp:txXfrm>
        <a:off x="309712" y="3274000"/>
        <a:ext cx="12741021" cy="1522790"/>
      </dsp:txXfrm>
    </dsp:sp>
    <dsp:sp modelId="{B3BD260D-AB40-4269-8A87-3E4EF75D9239}">
      <dsp:nvSpPr>
        <dsp:cNvPr id="0" name=""/>
        <dsp:cNvSpPr/>
      </dsp:nvSpPr>
      <dsp:spPr>
        <a:xfrm>
          <a:off x="66253" y="4796790"/>
          <a:ext cx="12984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07E95F-9248-4A29-8EC9-E475ED0F70E6}">
      <dsp:nvSpPr>
        <dsp:cNvPr id="0" name=""/>
        <dsp:cNvSpPr/>
      </dsp:nvSpPr>
      <dsp:spPr>
        <a:xfrm>
          <a:off x="309712" y="4872930"/>
          <a:ext cx="12741021" cy="1522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Arial" panose="020B0604020202020204" pitchFamily="34" charset="0"/>
              <a:cs typeface="Arial" panose="020B0604020202020204" pitchFamily="34" charset="0"/>
            </a:rPr>
            <a:t>Gap: </a:t>
          </a: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KFC has technology parity but franchise consistency and turnover problems</a:t>
          </a:r>
        </a:p>
      </dsp:txBody>
      <dsp:txXfrm>
        <a:off x="309712" y="4872930"/>
        <a:ext cx="12741021" cy="1522790"/>
      </dsp:txXfrm>
    </dsp:sp>
    <dsp:sp modelId="{409E4D25-FAE3-4AF3-9B13-4E0AEAD55998}">
      <dsp:nvSpPr>
        <dsp:cNvPr id="0" name=""/>
        <dsp:cNvSpPr/>
      </dsp:nvSpPr>
      <dsp:spPr>
        <a:xfrm>
          <a:off x="794942" y="6477000"/>
          <a:ext cx="12984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4F5E9B-80E7-476D-97D4-E00FEDEBB7A6}">
      <dsp:nvSpPr>
        <dsp:cNvPr id="0" name=""/>
        <dsp:cNvSpPr/>
      </dsp:nvSpPr>
      <dsp:spPr>
        <a:xfrm>
          <a:off x="8215" y="702952"/>
          <a:ext cx="3149203" cy="12596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Franchise Digital Readiness Disparity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15" y="702952"/>
        <a:ext cx="3149203" cy="1259681"/>
      </dsp:txXfrm>
    </dsp:sp>
    <dsp:sp modelId="{F02FF679-6652-4FFE-9B77-277B3894C51D}">
      <dsp:nvSpPr>
        <dsp:cNvPr id="0" name=""/>
        <dsp:cNvSpPr/>
      </dsp:nvSpPr>
      <dsp:spPr>
        <a:xfrm>
          <a:off x="8215" y="1962634"/>
          <a:ext cx="3149203" cy="533541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Rural/semi-urban outlets lagging; capital investment barriers; 2025 Franchisee Forum: "labour costs unsustainable," "capital limited" (LinkedIn, 2025)</a:t>
          </a:r>
        </a:p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b="1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Inconsistent customer experience; brand messaging fragmentation; lost personalisation ROI</a:t>
          </a:r>
        </a:p>
      </dsp:txBody>
      <dsp:txXfrm>
        <a:off x="8215" y="1962634"/>
        <a:ext cx="3149203" cy="5335412"/>
      </dsp:txXfrm>
    </dsp:sp>
    <dsp:sp modelId="{80B0C765-3C79-464A-8A8B-46947CE217EC}">
      <dsp:nvSpPr>
        <dsp:cNvPr id="0" name=""/>
        <dsp:cNvSpPr/>
      </dsp:nvSpPr>
      <dsp:spPr>
        <a:xfrm>
          <a:off x="3598306" y="702952"/>
          <a:ext cx="3149203" cy="12596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Workforce Capability Crisis (150%+ Turnover)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8306" y="702952"/>
        <a:ext cx="3149203" cy="1259681"/>
      </dsp:txXfrm>
    </dsp:sp>
    <dsp:sp modelId="{E0502091-9460-4121-83D5-F3EF5AFF7717}">
      <dsp:nvSpPr>
        <dsp:cNvPr id="0" name=""/>
        <dsp:cNvSpPr/>
      </dsp:nvSpPr>
      <dsp:spPr>
        <a:xfrm>
          <a:off x="3598306" y="1962634"/>
          <a:ext cx="3149203" cy="533541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Only 54% frontline staff retain &gt;3 months tenure; digital training benefits erode with high turnover (QSR Magazine, 2025)</a:t>
          </a:r>
        </a:p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b="1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Digital tools underutilised; customer service degradation; training ROI lost</a:t>
          </a:r>
        </a:p>
      </dsp:txBody>
      <dsp:txXfrm>
        <a:off x="3598306" y="1962634"/>
        <a:ext cx="3149203" cy="5335412"/>
      </dsp:txXfrm>
    </dsp:sp>
    <dsp:sp modelId="{6F806AEE-DB93-4DD8-AFED-A2B246398B84}">
      <dsp:nvSpPr>
        <dsp:cNvPr id="0" name=""/>
        <dsp:cNvSpPr/>
      </dsp:nvSpPr>
      <dsp:spPr>
        <a:xfrm>
          <a:off x="7188398" y="702952"/>
          <a:ext cx="3149203" cy="12596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Data Architecture Fragmentation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88398" y="702952"/>
        <a:ext cx="3149203" cy="1259681"/>
      </dsp:txXfrm>
    </dsp:sp>
    <dsp:sp modelId="{6BD19678-93B9-41CC-829D-ADB83B392D44}">
      <dsp:nvSpPr>
        <dsp:cNvPr id="0" name=""/>
        <dsp:cNvSpPr/>
      </dsp:nvSpPr>
      <dsp:spPr>
        <a:xfrm>
          <a:off x="7188398" y="1962634"/>
          <a:ext cx="3149203" cy="533541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Legacy POS systems, franchise databases, delivery platforms operate in silos; no unified customer 360-degree view</a:t>
          </a:r>
        </a:p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b="1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</a:t>
          </a: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Personalisation ROI capped; predictive marketing limited; missed upsell opportunities</a:t>
          </a:r>
        </a:p>
      </dsp:txBody>
      <dsp:txXfrm>
        <a:off x="7188398" y="1962634"/>
        <a:ext cx="3149203" cy="5335412"/>
      </dsp:txXfrm>
    </dsp:sp>
    <dsp:sp modelId="{5F10100A-3BED-484C-8896-AE3DC32C78FF}">
      <dsp:nvSpPr>
        <dsp:cNvPr id="0" name=""/>
        <dsp:cNvSpPr/>
      </dsp:nvSpPr>
      <dsp:spPr>
        <a:xfrm>
          <a:off x="10778489" y="702952"/>
          <a:ext cx="3149203" cy="12596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Ethical AI &amp; Data Privacy Governance Vacuum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78489" y="702952"/>
        <a:ext cx="3149203" cy="1259681"/>
      </dsp:txXfrm>
    </dsp:sp>
    <dsp:sp modelId="{D8A308B8-45DB-405E-A24B-DCB7A0744D12}">
      <dsp:nvSpPr>
        <dsp:cNvPr id="0" name=""/>
        <dsp:cNvSpPr/>
      </dsp:nvSpPr>
      <dsp:spPr>
        <a:xfrm>
          <a:off x="10778489" y="1962634"/>
          <a:ext cx="3149203" cy="533541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No published AI ethics policy; dynamic pricing/targeting risk consumer perception as manipulative; regulatory exposure (GDPR, CCPA, EU AI Act)</a:t>
          </a:r>
        </a:p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b="1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Brand trust erosion; regulatory fines; reputational damage</a:t>
          </a:r>
        </a:p>
      </dsp:txBody>
      <dsp:txXfrm>
        <a:off x="10778489" y="1962634"/>
        <a:ext cx="3149203" cy="5335412"/>
      </dsp:txXfrm>
    </dsp:sp>
    <dsp:sp modelId="{56BDC922-E74B-41E1-9D4F-F4354727E53A}">
      <dsp:nvSpPr>
        <dsp:cNvPr id="0" name=""/>
        <dsp:cNvSpPr/>
      </dsp:nvSpPr>
      <dsp:spPr>
        <a:xfrm>
          <a:off x="14368581" y="702952"/>
          <a:ext cx="3149203" cy="12596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Franchise Unit Economics Crisis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368581" y="702952"/>
        <a:ext cx="3149203" cy="1259681"/>
      </dsp:txXfrm>
    </dsp:sp>
    <dsp:sp modelId="{3EBDEDCB-1248-4550-85AE-31BA8CFA2A85}">
      <dsp:nvSpPr>
        <dsp:cNvPr id="0" name=""/>
        <dsp:cNvSpPr/>
      </dsp:nvSpPr>
      <dsp:spPr>
        <a:xfrm>
          <a:off x="14368581" y="1962634"/>
          <a:ext cx="3149203" cy="533541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Delivery platforms take 25–30% commission; labour inflation; digital investment outpaces franchisee margin capacity; channel cannibalisation (10–15% traditional revenue loss)</a:t>
          </a:r>
        </a:p>
        <a:p>
          <a:pPr marL="228600" lvl="1" indent="-228600" algn="just" defTabSz="889000">
            <a:lnSpc>
              <a:spcPct val="100000"/>
            </a:lnSpc>
            <a:spcBef>
              <a:spcPts val="600"/>
            </a:spcBef>
            <a:spcAft>
              <a:spcPts val="600"/>
            </a:spcAft>
            <a:buChar char="•"/>
          </a:pPr>
          <a:r>
            <a:rPr lang="en-GB" sz="2000" b="1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Impact: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Franchisee profitability fell; marketing investment ROI fell; corporate (growth advantages) and franchisees (margin pressure) incentives misaligned.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368581" y="1962634"/>
        <a:ext cx="3149203" cy="53354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42357-2C99-425C-9339-11633BCBA9BD}">
      <dsp:nvSpPr>
        <dsp:cNvPr id="0" name=""/>
        <dsp:cNvSpPr/>
      </dsp:nvSpPr>
      <dsp:spPr>
        <a:xfrm>
          <a:off x="0" y="2827"/>
          <a:ext cx="171450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DA8E7-6606-4033-AEFA-663A793D75F7}">
      <dsp:nvSpPr>
        <dsp:cNvPr id="0" name=""/>
        <dsp:cNvSpPr/>
      </dsp:nvSpPr>
      <dsp:spPr>
        <a:xfrm>
          <a:off x="0" y="2827"/>
          <a:ext cx="17145000" cy="96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>
              <a:latin typeface="Arial" panose="020B0604020202020204" pitchFamily="34" charset="0"/>
              <a:cs typeface="Arial" panose="020B0604020202020204" pitchFamily="34" charset="0"/>
            </a:rPr>
            <a:t>Brand awareness: 98% (strong)</a:t>
          </a:r>
        </a:p>
      </dsp:txBody>
      <dsp:txXfrm>
        <a:off x="0" y="2827"/>
        <a:ext cx="17145000" cy="964257"/>
      </dsp:txXfrm>
    </dsp:sp>
    <dsp:sp modelId="{4467C9CB-6707-47DF-9D81-17B3AD398727}">
      <dsp:nvSpPr>
        <dsp:cNvPr id="0" name=""/>
        <dsp:cNvSpPr/>
      </dsp:nvSpPr>
      <dsp:spPr>
        <a:xfrm>
          <a:off x="0" y="967085"/>
          <a:ext cx="171450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77267-EC32-4181-84EB-86CF5FC0FE4C}">
      <dsp:nvSpPr>
        <dsp:cNvPr id="0" name=""/>
        <dsp:cNvSpPr/>
      </dsp:nvSpPr>
      <dsp:spPr>
        <a:xfrm>
          <a:off x="0" y="967085"/>
          <a:ext cx="17145000" cy="96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>
              <a:latin typeface="Arial" panose="020B0604020202020204" pitchFamily="34" charset="0"/>
              <a:cs typeface="Arial" panose="020B0604020202020204" pitchFamily="34" charset="0"/>
            </a:rPr>
            <a:t>Brand preference: 42% (declining vs competitors)</a:t>
          </a:r>
        </a:p>
      </dsp:txBody>
      <dsp:txXfrm>
        <a:off x="0" y="967085"/>
        <a:ext cx="17145000" cy="964257"/>
      </dsp:txXfrm>
    </dsp:sp>
    <dsp:sp modelId="{F8A64043-18D7-4675-A9B7-9665F9219B50}">
      <dsp:nvSpPr>
        <dsp:cNvPr id="0" name=""/>
        <dsp:cNvSpPr/>
      </dsp:nvSpPr>
      <dsp:spPr>
        <a:xfrm>
          <a:off x="0" y="1931342"/>
          <a:ext cx="171450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106B5-9508-4B85-8F3C-BF6CDE65246D}">
      <dsp:nvSpPr>
        <dsp:cNvPr id="0" name=""/>
        <dsp:cNvSpPr/>
      </dsp:nvSpPr>
      <dsp:spPr>
        <a:xfrm>
          <a:off x="0" y="1931342"/>
          <a:ext cx="17145000" cy="96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Arial" panose="020B0604020202020204" pitchFamily="34" charset="0"/>
              <a:cs typeface="Arial" panose="020B0604020202020204" pitchFamily="34" charset="0"/>
            </a:rPr>
            <a:t>"Modern/innovative" perception: 38% (gap vs McDonald's 58%, Starbucks 72%)</a:t>
          </a:r>
        </a:p>
      </dsp:txBody>
      <dsp:txXfrm>
        <a:off x="0" y="1931342"/>
        <a:ext cx="17145000" cy="964257"/>
      </dsp:txXfrm>
    </dsp:sp>
    <dsp:sp modelId="{3A6450D6-85C8-4399-9149-B30454718E88}">
      <dsp:nvSpPr>
        <dsp:cNvPr id="0" name=""/>
        <dsp:cNvSpPr/>
      </dsp:nvSpPr>
      <dsp:spPr>
        <a:xfrm>
          <a:off x="0" y="2895599"/>
          <a:ext cx="171450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AB683-F1BC-4CE2-AE49-9BB43C2BF511}">
      <dsp:nvSpPr>
        <dsp:cNvPr id="0" name=""/>
        <dsp:cNvSpPr/>
      </dsp:nvSpPr>
      <dsp:spPr>
        <a:xfrm>
          <a:off x="0" y="2895600"/>
          <a:ext cx="17145000" cy="96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Arial" panose="020B0604020202020204" pitchFamily="34" charset="0"/>
              <a:cs typeface="Arial" panose="020B0604020202020204" pitchFamily="34" charset="0"/>
            </a:rPr>
            <a:t>Health perception: 22% positive (major vulnerability)</a:t>
          </a:r>
        </a:p>
      </dsp:txBody>
      <dsp:txXfrm>
        <a:off x="0" y="2895600"/>
        <a:ext cx="17145000" cy="964257"/>
      </dsp:txXfrm>
    </dsp:sp>
    <dsp:sp modelId="{315DA6EA-7A9A-44B0-9A01-F06753784246}">
      <dsp:nvSpPr>
        <dsp:cNvPr id="0" name=""/>
        <dsp:cNvSpPr/>
      </dsp:nvSpPr>
      <dsp:spPr>
        <a:xfrm>
          <a:off x="0" y="3859857"/>
          <a:ext cx="171450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AE1D7-9C3A-4A6C-8C99-A26C7BF079C0}">
      <dsp:nvSpPr>
        <dsp:cNvPr id="0" name=""/>
        <dsp:cNvSpPr/>
      </dsp:nvSpPr>
      <dsp:spPr>
        <a:xfrm>
          <a:off x="0" y="3859857"/>
          <a:ext cx="17145000" cy="96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Arial" panose="020B0604020202020204" pitchFamily="34" charset="0"/>
              <a:cs typeface="Arial" panose="020B0604020202020204" pitchFamily="34" charset="0"/>
            </a:rPr>
            <a:t>Sustainability perception: 3.8/10 (low awareness)</a:t>
          </a:r>
        </a:p>
      </dsp:txBody>
      <dsp:txXfrm>
        <a:off x="0" y="3859857"/>
        <a:ext cx="17145000" cy="964257"/>
      </dsp:txXfrm>
    </dsp:sp>
    <dsp:sp modelId="{97A6F6CF-DD09-43C4-9E75-2FD6B947EC68}">
      <dsp:nvSpPr>
        <dsp:cNvPr id="0" name=""/>
        <dsp:cNvSpPr/>
      </dsp:nvSpPr>
      <dsp:spPr>
        <a:xfrm>
          <a:off x="0" y="4824114"/>
          <a:ext cx="171450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49A96-3670-4684-B290-6C2C1C54BB62}">
      <dsp:nvSpPr>
        <dsp:cNvPr id="0" name=""/>
        <dsp:cNvSpPr/>
      </dsp:nvSpPr>
      <dsp:spPr>
        <a:xfrm>
          <a:off x="0" y="4824114"/>
          <a:ext cx="17145000" cy="96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Arial" panose="020B0604020202020204" pitchFamily="34" charset="0"/>
              <a:cs typeface="Arial" panose="020B0604020202020204" pitchFamily="34" charset="0"/>
            </a:rPr>
            <a:t>Strategic Need: Reposition KFC as modern, data-driven, sustainable</a:t>
          </a:r>
        </a:p>
      </dsp:txBody>
      <dsp:txXfrm>
        <a:off x="0" y="4824114"/>
        <a:ext cx="17145000" cy="964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F8D240-E5CE-4466-88DF-62020B43208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D6F215-7D04-4647-9E1A-7DCC61B55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12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D6F215-7D04-4647-9E1A-7DCC61B551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533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EC79C-7CFF-46E8-9234-9ABB3D1C11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3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EC79C-7CFF-46E8-9234-9ABB3D1C11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160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EC79C-7CFF-46E8-9234-9ABB3D1C11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091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EC79C-7CFF-46E8-9234-9ABB3D1C11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543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06" y="0"/>
            <a:ext cx="3238500" cy="10287000"/>
            <a:chOff x="0" y="0"/>
            <a:chExt cx="85293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BF0A3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750" y="666750"/>
            <a:ext cx="7191375" cy="8953500"/>
            <a:chOff x="0" y="0"/>
            <a:chExt cx="928643" cy="11561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28643" cy="1156192"/>
            </a:xfrm>
            <a:custGeom>
              <a:avLst/>
              <a:gdLst/>
              <a:ahLst/>
              <a:cxnLst/>
              <a:rect l="l" t="t" r="r" b="b"/>
              <a:pathLst>
                <a:path w="928643" h="1156192">
                  <a:moveTo>
                    <a:pt x="37679" y="0"/>
                  </a:moveTo>
                  <a:lnTo>
                    <a:pt x="890964" y="0"/>
                  </a:lnTo>
                  <a:cubicBezTo>
                    <a:pt x="900957" y="0"/>
                    <a:pt x="910541" y="3970"/>
                    <a:pt x="917607" y="11036"/>
                  </a:cubicBezTo>
                  <a:cubicBezTo>
                    <a:pt x="924673" y="18102"/>
                    <a:pt x="928643" y="27686"/>
                    <a:pt x="928643" y="37679"/>
                  </a:cubicBezTo>
                  <a:lnTo>
                    <a:pt x="928643" y="1118512"/>
                  </a:lnTo>
                  <a:cubicBezTo>
                    <a:pt x="928643" y="1139322"/>
                    <a:pt x="911774" y="1156192"/>
                    <a:pt x="890964" y="1156192"/>
                  </a:cubicBezTo>
                  <a:lnTo>
                    <a:pt x="37679" y="1156192"/>
                  </a:lnTo>
                  <a:cubicBezTo>
                    <a:pt x="16870" y="1156192"/>
                    <a:pt x="0" y="1139322"/>
                    <a:pt x="0" y="1118512"/>
                  </a:cubicBezTo>
                  <a:lnTo>
                    <a:pt x="0" y="37679"/>
                  </a:lnTo>
                  <a:cubicBezTo>
                    <a:pt x="0" y="16870"/>
                    <a:pt x="16870" y="0"/>
                    <a:pt x="37679" y="0"/>
                  </a:cubicBezTo>
                  <a:close/>
                </a:path>
              </a:pathLst>
            </a:custGeom>
            <a:blipFill>
              <a:blip r:embed="rId2"/>
              <a:stretch>
                <a:fillRect t="-199" b="-199"/>
              </a:stretch>
            </a:blipFill>
            <a:ln cap="rnd">
              <a:noFill/>
              <a:prstDash val="solid"/>
              <a:round/>
            </a:ln>
          </p:spPr>
        </p:sp>
      </p:grpSp>
      <p:sp>
        <p:nvSpPr>
          <p:cNvPr id="8" name="TextBox 8"/>
          <p:cNvSpPr txBox="1"/>
          <p:nvPr/>
        </p:nvSpPr>
        <p:spPr>
          <a:xfrm>
            <a:off x="8616043" y="666750"/>
            <a:ext cx="8324850" cy="264687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lvl="0" algn="just"/>
            <a:r>
              <a:rPr lang="en-US" sz="4300" b="1" spc="-87" dirty="0">
                <a:solidFill>
                  <a:srgbClr val="BF0A30"/>
                </a:solidFill>
                <a:latin typeface="Telegraf Bold"/>
                <a:ea typeface="Telegraf Bold"/>
                <a:cs typeface="Telegraf Bold"/>
                <a:sym typeface="Telegraf Bold"/>
              </a:rPr>
              <a:t>KFC &amp; Digital Transformation: </a:t>
            </a:r>
            <a:r>
              <a:rPr lang="en-US" sz="4300" b="1" spc="-87" dirty="0"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Navigating</a:t>
            </a:r>
            <a:r>
              <a:rPr lang="en-US" sz="4300" b="1" spc="-87" dirty="0">
                <a:latin typeface="Telegraf Bold"/>
                <a:ea typeface="Telegraf Bold"/>
                <a:cs typeface="Telegraf Bold"/>
                <a:sym typeface="Telegraf Bold"/>
              </a:rPr>
              <a:t> Marketing Change in the Global Quick-Service Restaurant Industry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74D978-ABF4-32ED-EDB8-62088139C30C}"/>
              </a:ext>
            </a:extLst>
          </p:cNvPr>
          <p:cNvSpPr txBox="1"/>
          <p:nvPr/>
        </p:nvSpPr>
        <p:spPr>
          <a:xfrm>
            <a:off x="8649154" y="3572441"/>
            <a:ext cx="9638846" cy="5678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300">
                <a:solidFill>
                  <a:srgbClr val="BF0A30"/>
                </a:solidFill>
                <a:latin typeface="Arial Rounded MT Bold" panose="020F0704030504030204" pitchFamily="34" charset="77"/>
              </a:rPr>
              <a:t>Module: Managing Marketing Change (BMMB7026_SWAN)   </a:t>
            </a:r>
            <a:endParaRPr lang="en-GB" sz="3300">
              <a:solidFill>
                <a:srgbClr val="BF0A30"/>
              </a:solidFill>
              <a:latin typeface="Arial Rounded MT Bold" panose="020F0704030504030204" pitchFamily="34" charset="77"/>
            </a:endParaRPr>
          </a:p>
          <a:p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        Students Name &amp; ID</a:t>
            </a:r>
            <a:r>
              <a:rPr lang="en-GB" sz="3300">
                <a:latin typeface="Arial Rounded MT Bold" panose="020F0704030504030204" pitchFamily="34" charset="77"/>
              </a:rPr>
              <a:t>    </a:t>
            </a:r>
          </a:p>
          <a:p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 Md Mujibur Rahman (2504300)</a:t>
            </a:r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Sharmin Jahan Bithy (2439522)</a:t>
            </a:r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Ahsanul Haque (2513203)</a:t>
            </a:r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Md Eftanoor (2509788)</a:t>
            </a:r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Foyez Ahmed (2439525)</a:t>
            </a:r>
            <a:endParaRPr lang="en-GB" sz="3300">
              <a:latin typeface="Arial Rounded MT Bold" panose="020F0704030504030204" pitchFamily="34" charset="77"/>
            </a:endParaRPr>
          </a:p>
          <a:p>
            <a:r>
              <a:rPr lang="en-US" sz="3300">
                <a:latin typeface="Arial Rounded MT Bold" panose="020F0704030504030204" pitchFamily="34" charset="77"/>
              </a:rPr>
              <a:t>Mst Hanna Bagum Rima (2437621)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E136FB-4A79-27FC-ADB3-A30CCECDA683}"/>
              </a:ext>
            </a:extLst>
          </p:cNvPr>
          <p:cNvSpPr txBox="1"/>
          <p:nvPr/>
        </p:nvSpPr>
        <p:spPr>
          <a:xfrm>
            <a:off x="8236403" y="40862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0A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68793"/>
            <a:ext cx="12639675" cy="1768453"/>
            <a:chOff x="0" y="-19050"/>
            <a:chExt cx="16852900" cy="2357937"/>
          </a:xfrm>
        </p:grpSpPr>
        <p:sp>
          <p:nvSpPr>
            <p:cNvPr id="3" name="TextBox 3"/>
            <p:cNvSpPr txBox="1"/>
            <p:nvPr/>
          </p:nvSpPr>
          <p:spPr>
            <a:xfrm>
              <a:off x="0" y="-19050"/>
              <a:ext cx="16852900" cy="1316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7700"/>
                </a:lnSpc>
              </a:pPr>
              <a:r>
                <a:rPr lang="en-US" sz="7000" b="1" spc="-70" dirty="0">
                  <a:solidFill>
                    <a:srgbClr val="FFFFFF"/>
                  </a:solidFill>
                  <a:latin typeface="Arial" panose="020B0604020202020204" pitchFamily="34" charset="0"/>
                  <a:ea typeface="Telegraf Bold"/>
                  <a:cs typeface="Arial" panose="020B0604020202020204" pitchFamily="34" charset="0"/>
                  <a:sym typeface="Telegraf Bold"/>
                </a:rPr>
                <a:t>Overview 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760010"/>
              <a:ext cx="16852900" cy="5788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ts val="3258"/>
                </a:lnSpc>
              </a:pPr>
              <a:r>
                <a:rPr lang="en-US" sz="3400" b="1" spc="-29" dirty="0">
                  <a:solidFill>
                    <a:srgbClr val="FFFFFF"/>
                  </a:solidFill>
                  <a:latin typeface="Arial" panose="020B0604020202020204" pitchFamily="34" charset="0"/>
                  <a:ea typeface="Telegraf Bold"/>
                  <a:cs typeface="Arial" panose="020B0604020202020204" pitchFamily="34" charset="0"/>
                  <a:sym typeface="Telegraf Bold"/>
                </a:rPr>
                <a:t>Why Digital Transformation Matters for KFC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049500" y="0"/>
            <a:ext cx="3238500" cy="10287000"/>
            <a:chOff x="0" y="0"/>
            <a:chExt cx="852938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A3A3A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TextBox 10"/>
          <p:cNvSpPr txBox="1"/>
          <p:nvPr/>
        </p:nvSpPr>
        <p:spPr>
          <a:xfrm>
            <a:off x="17406193" y="9676442"/>
            <a:ext cx="152400" cy="190500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246199-14F8-45C2-AB3D-05E75328D63D}"/>
              </a:ext>
            </a:extLst>
          </p:cNvPr>
          <p:cNvSpPr/>
          <p:nvPr/>
        </p:nvSpPr>
        <p:spPr>
          <a:xfrm>
            <a:off x="539115" y="2749570"/>
            <a:ext cx="17291685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Driver: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(AI, mobile, analytics) fundamentally reshaping QSR marketing and customer engagement (Kotler, </a:t>
            </a:r>
            <a:r>
              <a:rPr lang="en-GB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Kartajaya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Setiawan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KFC's Challenge: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Balancing 27,000+ franchise outlets with rapid digital adoption; corporate innovation vs. franchise capability gap (Grant, 2021)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Lewin's 3-Stage Model reveals corporate-franchise misalignment; transformation stalled at "Unfreeze" phase across franchises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 evidence-based recommendations addressing people, process, governance, and incentive alignment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666749" y="571500"/>
            <a:ext cx="14796975" cy="987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7699"/>
              </a:lnSpc>
            </a:pPr>
            <a:r>
              <a:rPr lang="en-US" sz="6999" b="1" spc="-69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QSR Industry PESTEL Analysis</a:t>
            </a:r>
          </a:p>
        </p:txBody>
      </p:sp>
      <p:sp>
        <p:nvSpPr>
          <p:cNvPr id="7" name="AutoShape 7"/>
          <p:cNvSpPr/>
          <p:nvPr/>
        </p:nvSpPr>
        <p:spPr>
          <a:xfrm>
            <a:off x="685800" y="11010900"/>
            <a:ext cx="16954500" cy="0"/>
          </a:xfrm>
          <a:prstGeom prst="line">
            <a:avLst/>
          </a:prstGeom>
          <a:ln w="9525" cap="flat">
            <a:solidFill>
              <a:srgbClr val="3A3A3A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DF676653-25AF-465D-B068-B8EB61B50C76}"/>
              </a:ext>
            </a:extLst>
          </p:cNvPr>
          <p:cNvGrpSpPr/>
          <p:nvPr/>
        </p:nvGrpSpPr>
        <p:grpSpPr>
          <a:xfrm>
            <a:off x="10383392" y="6232751"/>
            <a:ext cx="2341113" cy="1671638"/>
            <a:chOff x="4782905" y="2914650"/>
            <a:chExt cx="1560742" cy="1114425"/>
          </a:xfrm>
        </p:grpSpPr>
        <p:sp>
          <p:nvSpPr>
            <p:cNvPr id="85" name="Rounded Rectangle 1">
              <a:extLst>
                <a:ext uri="{FF2B5EF4-FFF2-40B4-BE49-F238E27FC236}">
                  <a16:creationId xmlns:a16="http://schemas.microsoft.com/office/drawing/2014/main" id="{41E8330D-EB0D-4460-A992-346293BA3DA7}"/>
                </a:ext>
              </a:extLst>
            </p:cNvPr>
            <p:cNvSpPr/>
            <p:nvPr/>
          </p:nvSpPr>
          <p:spPr>
            <a:xfrm>
              <a:off x="5376867" y="2914650"/>
              <a:ext cx="966780" cy="1114425"/>
            </a:xfrm>
            <a:custGeom>
              <a:avLst/>
              <a:gdLst/>
              <a:ahLst/>
              <a:cxnLst/>
              <a:rect l="0" t="0" r="0" b="0"/>
              <a:pathLst>
                <a:path w="966780" h="1114425">
                  <a:moveTo>
                    <a:pt x="668171" y="0"/>
                  </a:moveTo>
                  <a:cubicBezTo>
                    <a:pt x="863793" y="338828"/>
                    <a:pt x="966780" y="723180"/>
                    <a:pt x="966780" y="1114425"/>
                  </a:cubicBezTo>
                  <a:lnTo>
                    <a:pt x="195242" y="1114425"/>
                  </a:lnTo>
                  <a:cubicBezTo>
                    <a:pt x="195242" y="858613"/>
                    <a:pt x="127905" y="607308"/>
                    <a:pt x="0" y="385768"/>
                  </a:cubicBezTo>
                  <a:lnTo>
                    <a:pt x="668171" y="0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  <p:sp>
          <p:nvSpPr>
            <p:cNvPr id="86" name="Rounded Rectangle 2">
              <a:extLst>
                <a:ext uri="{FF2B5EF4-FFF2-40B4-BE49-F238E27FC236}">
                  <a16:creationId xmlns:a16="http://schemas.microsoft.com/office/drawing/2014/main" id="{B1802BC0-3265-457C-9144-689A6D737433}"/>
                </a:ext>
              </a:extLst>
            </p:cNvPr>
            <p:cNvSpPr/>
            <p:nvPr/>
          </p:nvSpPr>
          <p:spPr>
            <a:xfrm>
              <a:off x="4782905" y="3343275"/>
              <a:ext cx="1242728" cy="685800"/>
            </a:xfrm>
            <a:custGeom>
              <a:avLst/>
              <a:gdLst/>
              <a:ahLst/>
              <a:cxnLst/>
              <a:rect l="0" t="0" r="0" b="0"/>
              <a:pathLst>
                <a:path w="1242728" h="685800">
                  <a:moveTo>
                    <a:pt x="519732" y="0"/>
                  </a:moveTo>
                  <a:cubicBezTo>
                    <a:pt x="640115" y="208509"/>
                    <a:pt x="703492" y="445034"/>
                    <a:pt x="703492" y="685800"/>
                  </a:cubicBezTo>
                  <a:lnTo>
                    <a:pt x="103356" y="685800"/>
                  </a:lnTo>
                  <a:cubicBezTo>
                    <a:pt x="103356" y="550379"/>
                    <a:pt x="67709" y="417345"/>
                    <a:pt x="0" y="300067"/>
                  </a:cubicBezTo>
                  <a:lnTo>
                    <a:pt x="519732" y="0"/>
                  </a:lnTo>
                  <a:close/>
                  <a:moveTo>
                    <a:pt x="1017816" y="413688"/>
                  </a:moveTo>
                  <a:cubicBezTo>
                    <a:pt x="1009925" y="413688"/>
                    <a:pt x="1003529" y="407291"/>
                    <a:pt x="1003529" y="399400"/>
                  </a:cubicBezTo>
                  <a:lnTo>
                    <a:pt x="1003529" y="64293"/>
                  </a:lnTo>
                  <a:cubicBezTo>
                    <a:pt x="1003529" y="56402"/>
                    <a:pt x="1009925" y="50006"/>
                    <a:pt x="1017816" y="50006"/>
                  </a:cubicBezTo>
                  <a:lnTo>
                    <a:pt x="1077143" y="50006"/>
                  </a:lnTo>
                  <a:cubicBezTo>
                    <a:pt x="1085034" y="50006"/>
                    <a:pt x="1091431" y="56402"/>
                    <a:pt x="1091431" y="64293"/>
                  </a:cubicBezTo>
                  <a:lnTo>
                    <a:pt x="1091431" y="342301"/>
                  </a:lnTo>
                  <a:lnTo>
                    <a:pt x="1228441" y="342301"/>
                  </a:lnTo>
                  <a:cubicBezTo>
                    <a:pt x="1236331" y="342301"/>
                    <a:pt x="1242728" y="348697"/>
                    <a:pt x="1242728" y="356588"/>
                  </a:cubicBezTo>
                  <a:lnTo>
                    <a:pt x="1242728" y="399400"/>
                  </a:lnTo>
                  <a:cubicBezTo>
                    <a:pt x="1242728" y="407291"/>
                    <a:pt x="1236331" y="413688"/>
                    <a:pt x="1228441" y="413688"/>
                  </a:cubicBezTo>
                  <a:lnTo>
                    <a:pt x="1017816" y="413688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69472E2C-A7F3-49B1-86A7-D0DCCBEE5356}"/>
              </a:ext>
            </a:extLst>
          </p:cNvPr>
          <p:cNvGrpSpPr/>
          <p:nvPr/>
        </p:nvGrpSpPr>
        <p:grpSpPr>
          <a:xfrm>
            <a:off x="9959834" y="5009025"/>
            <a:ext cx="2316764" cy="2316762"/>
            <a:chOff x="4500533" y="2098833"/>
            <a:chExt cx="1544509" cy="1544508"/>
          </a:xfrm>
        </p:grpSpPr>
        <p:sp>
          <p:nvSpPr>
            <p:cNvPr id="88" name="Rounded Rectangle 4">
              <a:extLst>
                <a:ext uri="{FF2B5EF4-FFF2-40B4-BE49-F238E27FC236}">
                  <a16:creationId xmlns:a16="http://schemas.microsoft.com/office/drawing/2014/main" id="{073CAC8D-AC61-4F59-9561-B4308D6E2C63}"/>
                </a:ext>
              </a:extLst>
            </p:cNvPr>
            <p:cNvSpPr/>
            <p:nvPr/>
          </p:nvSpPr>
          <p:spPr>
            <a:xfrm>
              <a:off x="4843458" y="2098833"/>
              <a:ext cx="1201584" cy="1201584"/>
            </a:xfrm>
            <a:custGeom>
              <a:avLst/>
              <a:gdLst/>
              <a:ahLst/>
              <a:cxnLst/>
              <a:rect l="0" t="0" r="0" b="0"/>
              <a:pathLst>
                <a:path w="1201584" h="1201584">
                  <a:moveTo>
                    <a:pt x="385768" y="0"/>
                  </a:moveTo>
                  <a:cubicBezTo>
                    <a:pt x="724596" y="195622"/>
                    <a:pt x="1005962" y="476987"/>
                    <a:pt x="1201584" y="815815"/>
                  </a:cubicBezTo>
                  <a:lnTo>
                    <a:pt x="533413" y="1201584"/>
                  </a:lnTo>
                  <a:cubicBezTo>
                    <a:pt x="405507" y="980044"/>
                    <a:pt x="221539" y="796076"/>
                    <a:pt x="0" y="668171"/>
                  </a:cubicBezTo>
                  <a:lnTo>
                    <a:pt x="385768" y="0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  <p:sp>
          <p:nvSpPr>
            <p:cNvPr id="89" name="Rounded Rectangle 5">
              <a:extLst>
                <a:ext uri="{FF2B5EF4-FFF2-40B4-BE49-F238E27FC236}">
                  <a16:creationId xmlns:a16="http://schemas.microsoft.com/office/drawing/2014/main" id="{AC46B2AD-933B-4DBA-AA88-E9480B52A638}"/>
                </a:ext>
              </a:extLst>
            </p:cNvPr>
            <p:cNvSpPr/>
            <p:nvPr/>
          </p:nvSpPr>
          <p:spPr>
            <a:xfrm>
              <a:off x="4500533" y="2514599"/>
              <a:ext cx="1032283" cy="1128742"/>
            </a:xfrm>
            <a:custGeom>
              <a:avLst/>
              <a:gdLst/>
              <a:ahLst/>
              <a:cxnLst/>
              <a:rect l="0" t="0" r="0" b="0"/>
              <a:pathLst>
                <a:path w="1032283" h="1128742">
                  <a:moveTo>
                    <a:pt x="300067" y="326634"/>
                  </a:moveTo>
                  <a:cubicBezTo>
                    <a:pt x="508577" y="447017"/>
                    <a:pt x="681725" y="620165"/>
                    <a:pt x="802108" y="828675"/>
                  </a:cubicBezTo>
                  <a:lnTo>
                    <a:pt x="282375" y="1128742"/>
                  </a:lnTo>
                  <a:cubicBezTo>
                    <a:pt x="214665" y="1011465"/>
                    <a:pt x="117277" y="914077"/>
                    <a:pt x="0" y="846367"/>
                  </a:cubicBezTo>
                  <a:lnTo>
                    <a:pt x="300067" y="326634"/>
                  </a:lnTo>
                  <a:close/>
                  <a:moveTo>
                    <a:pt x="792987" y="363681"/>
                  </a:moveTo>
                  <a:cubicBezTo>
                    <a:pt x="785096" y="363681"/>
                    <a:pt x="778700" y="357285"/>
                    <a:pt x="778700" y="349394"/>
                  </a:cubicBezTo>
                  <a:lnTo>
                    <a:pt x="778700" y="14287"/>
                  </a:lnTo>
                  <a:cubicBezTo>
                    <a:pt x="778700" y="6396"/>
                    <a:pt x="785096" y="0"/>
                    <a:pt x="792987" y="0"/>
                  </a:cubicBezTo>
                  <a:lnTo>
                    <a:pt x="1017995" y="0"/>
                  </a:lnTo>
                  <a:cubicBezTo>
                    <a:pt x="1025886" y="0"/>
                    <a:pt x="1032283" y="6396"/>
                    <a:pt x="1032283" y="14287"/>
                  </a:cubicBezTo>
                  <a:lnTo>
                    <a:pt x="1032283" y="57099"/>
                  </a:lnTo>
                  <a:cubicBezTo>
                    <a:pt x="1032283" y="64990"/>
                    <a:pt x="1025886" y="71386"/>
                    <a:pt x="1017995" y="71386"/>
                  </a:cubicBezTo>
                  <a:lnTo>
                    <a:pt x="866601" y="71386"/>
                  </a:lnTo>
                  <a:lnTo>
                    <a:pt x="866601" y="145969"/>
                  </a:lnTo>
                  <a:lnTo>
                    <a:pt x="1005032" y="145969"/>
                  </a:lnTo>
                  <a:cubicBezTo>
                    <a:pt x="1012922" y="145969"/>
                    <a:pt x="1019319" y="152366"/>
                    <a:pt x="1019319" y="160257"/>
                  </a:cubicBezTo>
                  <a:lnTo>
                    <a:pt x="1019319" y="203246"/>
                  </a:lnTo>
                  <a:cubicBezTo>
                    <a:pt x="1019319" y="211137"/>
                    <a:pt x="1012922" y="217534"/>
                    <a:pt x="1005032" y="217534"/>
                  </a:cubicBezTo>
                  <a:lnTo>
                    <a:pt x="866601" y="217534"/>
                  </a:lnTo>
                  <a:lnTo>
                    <a:pt x="866601" y="292295"/>
                  </a:lnTo>
                  <a:lnTo>
                    <a:pt x="1017995" y="292295"/>
                  </a:lnTo>
                  <a:cubicBezTo>
                    <a:pt x="1025886" y="292295"/>
                    <a:pt x="1032283" y="298691"/>
                    <a:pt x="1032283" y="306582"/>
                  </a:cubicBezTo>
                  <a:lnTo>
                    <a:pt x="1032283" y="349394"/>
                  </a:lnTo>
                  <a:cubicBezTo>
                    <a:pt x="1032283" y="357285"/>
                    <a:pt x="1025886" y="363681"/>
                    <a:pt x="1017995" y="363681"/>
                  </a:cubicBezTo>
                  <a:lnTo>
                    <a:pt x="792987" y="363681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9214AF2F-DE49-4284-A60B-96FC15B143CF}"/>
              </a:ext>
            </a:extLst>
          </p:cNvPr>
          <p:cNvGrpSpPr/>
          <p:nvPr/>
        </p:nvGrpSpPr>
        <p:grpSpPr>
          <a:xfrm>
            <a:off x="9381235" y="4561113"/>
            <a:ext cx="1671638" cy="2341113"/>
            <a:chOff x="4114800" y="1800225"/>
            <a:chExt cx="1114425" cy="1560742"/>
          </a:xfrm>
        </p:grpSpPr>
        <p:sp>
          <p:nvSpPr>
            <p:cNvPr id="91" name="Rounded Rectangle 7">
              <a:extLst>
                <a:ext uri="{FF2B5EF4-FFF2-40B4-BE49-F238E27FC236}">
                  <a16:creationId xmlns:a16="http://schemas.microsoft.com/office/drawing/2014/main" id="{C40B904F-2354-4F7B-893D-C1188A50E59A}"/>
                </a:ext>
              </a:extLst>
            </p:cNvPr>
            <p:cNvSpPr/>
            <p:nvPr/>
          </p:nvSpPr>
          <p:spPr>
            <a:xfrm>
              <a:off x="4114800" y="1800225"/>
              <a:ext cx="1114425" cy="966780"/>
            </a:xfrm>
            <a:custGeom>
              <a:avLst/>
              <a:gdLst/>
              <a:ahLst/>
              <a:cxnLst/>
              <a:rect l="0" t="0" r="0" b="0"/>
              <a:pathLst>
                <a:path w="1114425" h="966780">
                  <a:moveTo>
                    <a:pt x="0" y="0"/>
                  </a:moveTo>
                  <a:cubicBezTo>
                    <a:pt x="391244" y="0"/>
                    <a:pt x="775596" y="102987"/>
                    <a:pt x="1114425" y="298609"/>
                  </a:cubicBezTo>
                  <a:lnTo>
                    <a:pt x="728656" y="966780"/>
                  </a:lnTo>
                  <a:cubicBezTo>
                    <a:pt x="507116" y="838874"/>
                    <a:pt x="255811" y="771537"/>
                    <a:pt x="0" y="771537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  <p:sp>
          <p:nvSpPr>
            <p:cNvPr id="92" name="Rounded Rectangle 8">
              <a:extLst>
                <a:ext uri="{FF2B5EF4-FFF2-40B4-BE49-F238E27FC236}">
                  <a16:creationId xmlns:a16="http://schemas.microsoft.com/office/drawing/2014/main" id="{A3A4FC44-39C3-473A-A343-3A16CE063A77}"/>
                </a:ext>
              </a:extLst>
            </p:cNvPr>
            <p:cNvSpPr/>
            <p:nvPr/>
          </p:nvSpPr>
          <p:spPr>
            <a:xfrm>
              <a:off x="4114800" y="2057400"/>
              <a:ext cx="685800" cy="1303567"/>
            </a:xfrm>
            <a:custGeom>
              <a:avLst/>
              <a:gdLst/>
              <a:ahLst/>
              <a:cxnLst/>
              <a:rect l="0" t="0" r="0" b="0"/>
              <a:pathLst>
                <a:path w="685800" h="1303567">
                  <a:moveTo>
                    <a:pt x="0" y="600075"/>
                  </a:moveTo>
                  <a:cubicBezTo>
                    <a:pt x="240765" y="600075"/>
                    <a:pt x="477290" y="663451"/>
                    <a:pt x="685800" y="783834"/>
                  </a:cubicBezTo>
                  <a:lnTo>
                    <a:pt x="385731" y="1303567"/>
                  </a:lnTo>
                  <a:cubicBezTo>
                    <a:pt x="268454" y="1235857"/>
                    <a:pt x="135420" y="1200210"/>
                    <a:pt x="0" y="1200210"/>
                  </a:cubicBezTo>
                  <a:lnTo>
                    <a:pt x="0" y="600075"/>
                  </a:lnTo>
                  <a:close/>
                  <a:moveTo>
                    <a:pt x="342900" y="71386"/>
                  </a:moveTo>
                  <a:lnTo>
                    <a:pt x="342900" y="14287"/>
                  </a:lnTo>
                  <a:cubicBezTo>
                    <a:pt x="342900" y="6396"/>
                    <a:pt x="349296" y="0"/>
                    <a:pt x="357187" y="0"/>
                  </a:cubicBezTo>
                  <a:lnTo>
                    <a:pt x="636001" y="0"/>
                  </a:lnTo>
                  <a:cubicBezTo>
                    <a:pt x="643892" y="0"/>
                    <a:pt x="650289" y="6396"/>
                    <a:pt x="650289" y="14287"/>
                  </a:cubicBezTo>
                  <a:lnTo>
                    <a:pt x="650289" y="57099"/>
                  </a:lnTo>
                  <a:cubicBezTo>
                    <a:pt x="650289" y="64990"/>
                    <a:pt x="643892" y="71386"/>
                    <a:pt x="636001" y="71386"/>
                  </a:cubicBezTo>
                  <a:lnTo>
                    <a:pt x="540012" y="71386"/>
                  </a:lnTo>
                  <a:lnTo>
                    <a:pt x="540012" y="349394"/>
                  </a:lnTo>
                  <a:cubicBezTo>
                    <a:pt x="540012" y="357285"/>
                    <a:pt x="533615" y="363681"/>
                    <a:pt x="525724" y="363681"/>
                  </a:cubicBezTo>
                  <a:lnTo>
                    <a:pt x="467642" y="363681"/>
                  </a:lnTo>
                  <a:cubicBezTo>
                    <a:pt x="459751" y="363681"/>
                    <a:pt x="453354" y="357285"/>
                    <a:pt x="453354" y="349394"/>
                  </a:cubicBezTo>
                  <a:lnTo>
                    <a:pt x="453354" y="71386"/>
                  </a:lnTo>
                  <a:lnTo>
                    <a:pt x="342900" y="71386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8BBB6AFF-968D-40B7-B35C-36FEAC62860B}"/>
              </a:ext>
            </a:extLst>
          </p:cNvPr>
          <p:cNvGrpSpPr/>
          <p:nvPr/>
        </p:nvGrpSpPr>
        <p:grpSpPr>
          <a:xfrm>
            <a:off x="7709597" y="4561112"/>
            <a:ext cx="1671638" cy="2341115"/>
            <a:chOff x="3000375" y="1800224"/>
            <a:chExt cx="1114425" cy="1560743"/>
          </a:xfrm>
        </p:grpSpPr>
        <p:sp>
          <p:nvSpPr>
            <p:cNvPr id="94" name="Rounded Rectangle 10">
              <a:extLst>
                <a:ext uri="{FF2B5EF4-FFF2-40B4-BE49-F238E27FC236}">
                  <a16:creationId xmlns:a16="http://schemas.microsoft.com/office/drawing/2014/main" id="{C1C07292-B9A9-4957-9BE4-2356C2D2F746}"/>
                </a:ext>
              </a:extLst>
            </p:cNvPr>
            <p:cNvSpPr/>
            <p:nvPr/>
          </p:nvSpPr>
          <p:spPr>
            <a:xfrm>
              <a:off x="3000375" y="1800224"/>
              <a:ext cx="1114425" cy="966780"/>
            </a:xfrm>
            <a:custGeom>
              <a:avLst/>
              <a:gdLst/>
              <a:ahLst/>
              <a:cxnLst/>
              <a:rect l="0" t="0" r="0" b="0"/>
              <a:pathLst>
                <a:path w="1114425" h="966780">
                  <a:moveTo>
                    <a:pt x="0" y="298609"/>
                  </a:moveTo>
                  <a:cubicBezTo>
                    <a:pt x="338828" y="102986"/>
                    <a:pt x="723179" y="0"/>
                    <a:pt x="1114425" y="0"/>
                  </a:cubicBezTo>
                  <a:lnTo>
                    <a:pt x="1114425" y="771537"/>
                  </a:lnTo>
                  <a:cubicBezTo>
                    <a:pt x="858613" y="771537"/>
                    <a:pt x="607308" y="838874"/>
                    <a:pt x="385768" y="966780"/>
                  </a:cubicBezTo>
                  <a:lnTo>
                    <a:pt x="0" y="298609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  <p:sp>
          <p:nvSpPr>
            <p:cNvPr id="95" name="Rounded Rectangle 11">
              <a:extLst>
                <a:ext uri="{FF2B5EF4-FFF2-40B4-BE49-F238E27FC236}">
                  <a16:creationId xmlns:a16="http://schemas.microsoft.com/office/drawing/2014/main" id="{514AB19B-54FC-4F02-BED0-CD7AD28A0EAF}"/>
                </a:ext>
              </a:extLst>
            </p:cNvPr>
            <p:cNvSpPr/>
            <p:nvPr/>
          </p:nvSpPr>
          <p:spPr>
            <a:xfrm>
              <a:off x="3429000" y="2057400"/>
              <a:ext cx="685800" cy="1303567"/>
            </a:xfrm>
            <a:custGeom>
              <a:avLst/>
              <a:gdLst/>
              <a:ahLst/>
              <a:cxnLst/>
              <a:rect l="0" t="0" r="0" b="0"/>
              <a:pathLst>
                <a:path w="685800" h="1303567">
                  <a:moveTo>
                    <a:pt x="0" y="783834"/>
                  </a:moveTo>
                  <a:cubicBezTo>
                    <a:pt x="208509" y="663451"/>
                    <a:pt x="445034" y="600075"/>
                    <a:pt x="685800" y="600075"/>
                  </a:cubicBezTo>
                  <a:lnTo>
                    <a:pt x="685800" y="1200210"/>
                  </a:lnTo>
                  <a:cubicBezTo>
                    <a:pt x="550379" y="1200210"/>
                    <a:pt x="417345" y="1235857"/>
                    <a:pt x="300067" y="1303567"/>
                  </a:cubicBezTo>
                  <a:lnTo>
                    <a:pt x="0" y="783834"/>
                  </a:lnTo>
                  <a:close/>
                  <a:moveTo>
                    <a:pt x="276567" y="114005"/>
                  </a:moveTo>
                  <a:cubicBezTo>
                    <a:pt x="269177" y="114005"/>
                    <a:pt x="263306" y="108224"/>
                    <a:pt x="260737" y="101296"/>
                  </a:cubicBezTo>
                  <a:cubicBezTo>
                    <a:pt x="258105" y="94196"/>
                    <a:pt x="253765" y="88311"/>
                    <a:pt x="247715" y="83639"/>
                  </a:cubicBezTo>
                  <a:cubicBezTo>
                    <a:pt x="238480" y="76299"/>
                    <a:pt x="225281" y="72629"/>
                    <a:pt x="208114" y="72629"/>
                  </a:cubicBezTo>
                  <a:cubicBezTo>
                    <a:pt x="196749" y="72629"/>
                    <a:pt x="187279" y="74109"/>
                    <a:pt x="179702" y="77068"/>
                  </a:cubicBezTo>
                  <a:cubicBezTo>
                    <a:pt x="172125" y="80028"/>
                    <a:pt x="166442" y="84113"/>
                    <a:pt x="162654" y="89322"/>
                  </a:cubicBezTo>
                  <a:cubicBezTo>
                    <a:pt x="158866" y="94412"/>
                    <a:pt x="156913" y="100273"/>
                    <a:pt x="156794" y="106902"/>
                  </a:cubicBezTo>
                  <a:cubicBezTo>
                    <a:pt x="156557" y="112348"/>
                    <a:pt x="157623" y="117143"/>
                    <a:pt x="159990" y="121286"/>
                  </a:cubicBezTo>
                  <a:cubicBezTo>
                    <a:pt x="162476" y="125429"/>
                    <a:pt x="166028" y="129099"/>
                    <a:pt x="170645" y="132296"/>
                  </a:cubicBezTo>
                  <a:cubicBezTo>
                    <a:pt x="175381" y="135374"/>
                    <a:pt x="181063" y="138097"/>
                    <a:pt x="187693" y="140464"/>
                  </a:cubicBezTo>
                  <a:cubicBezTo>
                    <a:pt x="194322" y="142832"/>
                    <a:pt x="201780" y="144904"/>
                    <a:pt x="210068" y="146680"/>
                  </a:cubicBezTo>
                  <a:lnTo>
                    <a:pt x="241322" y="153783"/>
                  </a:lnTo>
                  <a:cubicBezTo>
                    <a:pt x="259316" y="157690"/>
                    <a:pt x="275180" y="162898"/>
                    <a:pt x="288913" y="169410"/>
                  </a:cubicBezTo>
                  <a:cubicBezTo>
                    <a:pt x="302764" y="175921"/>
                    <a:pt x="314366" y="183675"/>
                    <a:pt x="323719" y="192673"/>
                  </a:cubicBezTo>
                  <a:cubicBezTo>
                    <a:pt x="333189" y="201670"/>
                    <a:pt x="340351" y="212029"/>
                    <a:pt x="345206" y="223749"/>
                  </a:cubicBezTo>
                  <a:cubicBezTo>
                    <a:pt x="350059" y="235469"/>
                    <a:pt x="352545" y="248610"/>
                    <a:pt x="352664" y="263172"/>
                  </a:cubicBezTo>
                  <a:cubicBezTo>
                    <a:pt x="352545" y="286139"/>
                    <a:pt x="346744" y="305850"/>
                    <a:pt x="335261" y="322305"/>
                  </a:cubicBezTo>
                  <a:cubicBezTo>
                    <a:pt x="323777" y="338761"/>
                    <a:pt x="307263" y="351369"/>
                    <a:pt x="285717" y="360130"/>
                  </a:cubicBezTo>
                  <a:cubicBezTo>
                    <a:pt x="264288" y="368891"/>
                    <a:pt x="238421" y="373270"/>
                    <a:pt x="208114" y="373270"/>
                  </a:cubicBezTo>
                  <a:cubicBezTo>
                    <a:pt x="177689" y="373270"/>
                    <a:pt x="151171" y="368713"/>
                    <a:pt x="128559" y="359597"/>
                  </a:cubicBezTo>
                  <a:cubicBezTo>
                    <a:pt x="105947" y="350481"/>
                    <a:pt x="88367" y="336630"/>
                    <a:pt x="75818" y="318044"/>
                  </a:cubicBezTo>
                  <a:cubicBezTo>
                    <a:pt x="65462" y="302705"/>
                    <a:pt x="59258" y="284021"/>
                    <a:pt x="57207" y="261992"/>
                  </a:cubicBezTo>
                  <a:cubicBezTo>
                    <a:pt x="56469" y="254066"/>
                    <a:pt x="62968" y="247545"/>
                    <a:pt x="70929" y="247545"/>
                  </a:cubicBezTo>
                  <a:lnTo>
                    <a:pt x="127187" y="247545"/>
                  </a:lnTo>
                  <a:cubicBezTo>
                    <a:pt x="134741" y="247545"/>
                    <a:pt x="140762" y="253508"/>
                    <a:pt x="142689" y="260813"/>
                  </a:cubicBezTo>
                  <a:cubicBezTo>
                    <a:pt x="144281" y="266849"/>
                    <a:pt x="146734" y="272194"/>
                    <a:pt x="150046" y="276846"/>
                  </a:cubicBezTo>
                  <a:cubicBezTo>
                    <a:pt x="155610" y="284659"/>
                    <a:pt x="163246" y="290578"/>
                    <a:pt x="172954" y="294603"/>
                  </a:cubicBezTo>
                  <a:cubicBezTo>
                    <a:pt x="182779" y="298628"/>
                    <a:pt x="194144" y="300641"/>
                    <a:pt x="207049" y="300641"/>
                  </a:cubicBezTo>
                  <a:cubicBezTo>
                    <a:pt x="218888" y="300641"/>
                    <a:pt x="228950" y="299043"/>
                    <a:pt x="237237" y="295846"/>
                  </a:cubicBezTo>
                  <a:cubicBezTo>
                    <a:pt x="245643" y="292650"/>
                    <a:pt x="252095" y="288211"/>
                    <a:pt x="256594" y="282528"/>
                  </a:cubicBezTo>
                  <a:cubicBezTo>
                    <a:pt x="261092" y="276846"/>
                    <a:pt x="263400" y="270334"/>
                    <a:pt x="263519" y="262994"/>
                  </a:cubicBezTo>
                  <a:cubicBezTo>
                    <a:pt x="263400" y="256128"/>
                    <a:pt x="261269" y="250267"/>
                    <a:pt x="257126" y="245414"/>
                  </a:cubicBezTo>
                  <a:cubicBezTo>
                    <a:pt x="252983" y="240442"/>
                    <a:pt x="246590" y="236180"/>
                    <a:pt x="237948" y="232628"/>
                  </a:cubicBezTo>
                  <a:cubicBezTo>
                    <a:pt x="229424" y="228958"/>
                    <a:pt x="218533" y="225584"/>
                    <a:pt x="205273" y="222506"/>
                  </a:cubicBezTo>
                  <a:lnTo>
                    <a:pt x="167271" y="213627"/>
                  </a:lnTo>
                  <a:cubicBezTo>
                    <a:pt x="135781" y="206405"/>
                    <a:pt x="110978" y="194745"/>
                    <a:pt x="92865" y="178644"/>
                  </a:cubicBezTo>
                  <a:cubicBezTo>
                    <a:pt x="74752" y="162425"/>
                    <a:pt x="65755" y="140523"/>
                    <a:pt x="65873" y="112940"/>
                  </a:cubicBezTo>
                  <a:cubicBezTo>
                    <a:pt x="65755" y="90447"/>
                    <a:pt x="71793" y="70735"/>
                    <a:pt x="83986" y="53806"/>
                  </a:cubicBezTo>
                  <a:cubicBezTo>
                    <a:pt x="96180" y="36877"/>
                    <a:pt x="113050" y="23677"/>
                    <a:pt x="134596" y="14206"/>
                  </a:cubicBezTo>
                  <a:cubicBezTo>
                    <a:pt x="156143" y="4735"/>
                    <a:pt x="180708" y="0"/>
                    <a:pt x="208292" y="0"/>
                  </a:cubicBezTo>
                  <a:cubicBezTo>
                    <a:pt x="236468" y="0"/>
                    <a:pt x="260914" y="4794"/>
                    <a:pt x="281632" y="14383"/>
                  </a:cubicBezTo>
                  <a:cubicBezTo>
                    <a:pt x="302468" y="23855"/>
                    <a:pt x="318628" y="37173"/>
                    <a:pt x="330111" y="54338"/>
                  </a:cubicBezTo>
                  <a:cubicBezTo>
                    <a:pt x="339091" y="67763"/>
                    <a:pt x="344633" y="82852"/>
                    <a:pt x="346735" y="99607"/>
                  </a:cubicBezTo>
                  <a:cubicBezTo>
                    <a:pt x="347724" y="107494"/>
                    <a:pt x="341203" y="114005"/>
                    <a:pt x="333253" y="114005"/>
                  </a:cubicBezTo>
                  <a:lnTo>
                    <a:pt x="276567" y="114005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2CC76611-5FE5-4177-AF24-80348895A438}"/>
              </a:ext>
            </a:extLst>
          </p:cNvPr>
          <p:cNvGrpSpPr/>
          <p:nvPr/>
        </p:nvGrpSpPr>
        <p:grpSpPr>
          <a:xfrm>
            <a:off x="6485872" y="5009025"/>
            <a:ext cx="2316764" cy="2316762"/>
            <a:chOff x="2184558" y="2098833"/>
            <a:chExt cx="1544509" cy="1544508"/>
          </a:xfrm>
        </p:grpSpPr>
        <p:sp>
          <p:nvSpPr>
            <p:cNvPr id="97" name="Rounded Rectangle 13">
              <a:extLst>
                <a:ext uri="{FF2B5EF4-FFF2-40B4-BE49-F238E27FC236}">
                  <a16:creationId xmlns:a16="http://schemas.microsoft.com/office/drawing/2014/main" id="{08D2E39B-3905-4F35-81C4-57D846461C8F}"/>
                </a:ext>
              </a:extLst>
            </p:cNvPr>
            <p:cNvSpPr/>
            <p:nvPr/>
          </p:nvSpPr>
          <p:spPr>
            <a:xfrm>
              <a:off x="2184558" y="2098833"/>
              <a:ext cx="1201584" cy="1201584"/>
            </a:xfrm>
            <a:custGeom>
              <a:avLst/>
              <a:gdLst/>
              <a:ahLst/>
              <a:cxnLst/>
              <a:rect l="0" t="0" r="0" b="0"/>
              <a:pathLst>
                <a:path w="1201584" h="1201584">
                  <a:moveTo>
                    <a:pt x="0" y="815815"/>
                  </a:moveTo>
                  <a:cubicBezTo>
                    <a:pt x="195622" y="476987"/>
                    <a:pt x="476987" y="195622"/>
                    <a:pt x="815815" y="0"/>
                  </a:cubicBezTo>
                  <a:lnTo>
                    <a:pt x="1201584" y="668171"/>
                  </a:lnTo>
                  <a:cubicBezTo>
                    <a:pt x="980044" y="796076"/>
                    <a:pt x="796076" y="980044"/>
                    <a:pt x="668170" y="1201584"/>
                  </a:cubicBezTo>
                  <a:lnTo>
                    <a:pt x="0" y="815815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  <p:sp>
          <p:nvSpPr>
            <p:cNvPr id="98" name="Rounded Rectangle 14">
              <a:extLst>
                <a:ext uri="{FF2B5EF4-FFF2-40B4-BE49-F238E27FC236}">
                  <a16:creationId xmlns:a16="http://schemas.microsoft.com/office/drawing/2014/main" id="{4ADF27FA-297A-48EC-8A3E-04E35E4B7559}"/>
                </a:ext>
              </a:extLst>
            </p:cNvPr>
            <p:cNvSpPr/>
            <p:nvPr/>
          </p:nvSpPr>
          <p:spPr>
            <a:xfrm>
              <a:off x="2700337" y="2514599"/>
              <a:ext cx="1028730" cy="1128742"/>
            </a:xfrm>
            <a:custGeom>
              <a:avLst/>
              <a:gdLst/>
              <a:ahLst/>
              <a:cxnLst/>
              <a:rect l="0" t="0" r="0" b="0"/>
              <a:pathLst>
                <a:path w="1028730" h="1128742">
                  <a:moveTo>
                    <a:pt x="226622" y="828675"/>
                  </a:moveTo>
                  <a:cubicBezTo>
                    <a:pt x="347005" y="620165"/>
                    <a:pt x="520153" y="447017"/>
                    <a:pt x="728662" y="326634"/>
                  </a:cubicBezTo>
                  <a:lnTo>
                    <a:pt x="1028730" y="846367"/>
                  </a:lnTo>
                  <a:cubicBezTo>
                    <a:pt x="911452" y="914077"/>
                    <a:pt x="814064" y="1011465"/>
                    <a:pt x="746355" y="1128742"/>
                  </a:cubicBezTo>
                  <a:lnTo>
                    <a:pt x="226622" y="828675"/>
                  </a:lnTo>
                  <a:close/>
                  <a:moveTo>
                    <a:pt x="14287" y="363681"/>
                  </a:moveTo>
                  <a:cubicBezTo>
                    <a:pt x="6396" y="363681"/>
                    <a:pt x="0" y="357285"/>
                    <a:pt x="0" y="349394"/>
                  </a:cubicBezTo>
                  <a:lnTo>
                    <a:pt x="0" y="14287"/>
                  </a:lnTo>
                  <a:cubicBezTo>
                    <a:pt x="0" y="6396"/>
                    <a:pt x="6396" y="0"/>
                    <a:pt x="14287" y="0"/>
                  </a:cubicBezTo>
                  <a:lnTo>
                    <a:pt x="239295" y="0"/>
                  </a:lnTo>
                  <a:cubicBezTo>
                    <a:pt x="247185" y="0"/>
                    <a:pt x="253583" y="6396"/>
                    <a:pt x="253583" y="14287"/>
                  </a:cubicBezTo>
                  <a:lnTo>
                    <a:pt x="253583" y="57099"/>
                  </a:lnTo>
                  <a:cubicBezTo>
                    <a:pt x="253583" y="64990"/>
                    <a:pt x="247185" y="71386"/>
                    <a:pt x="239295" y="71386"/>
                  </a:cubicBezTo>
                  <a:lnTo>
                    <a:pt x="87901" y="71386"/>
                  </a:lnTo>
                  <a:lnTo>
                    <a:pt x="87901" y="145969"/>
                  </a:lnTo>
                  <a:lnTo>
                    <a:pt x="226331" y="145969"/>
                  </a:lnTo>
                  <a:cubicBezTo>
                    <a:pt x="234222" y="145969"/>
                    <a:pt x="240619" y="152366"/>
                    <a:pt x="240619" y="160257"/>
                  </a:cubicBezTo>
                  <a:lnTo>
                    <a:pt x="240619" y="203246"/>
                  </a:lnTo>
                  <a:cubicBezTo>
                    <a:pt x="240619" y="211137"/>
                    <a:pt x="234222" y="217534"/>
                    <a:pt x="226331" y="217534"/>
                  </a:cubicBezTo>
                  <a:lnTo>
                    <a:pt x="87901" y="217534"/>
                  </a:lnTo>
                  <a:lnTo>
                    <a:pt x="87901" y="292295"/>
                  </a:lnTo>
                  <a:lnTo>
                    <a:pt x="239295" y="292295"/>
                  </a:lnTo>
                  <a:cubicBezTo>
                    <a:pt x="247185" y="292295"/>
                    <a:pt x="253583" y="298691"/>
                    <a:pt x="253583" y="306582"/>
                  </a:cubicBezTo>
                  <a:lnTo>
                    <a:pt x="253583" y="349394"/>
                  </a:lnTo>
                  <a:cubicBezTo>
                    <a:pt x="253583" y="357285"/>
                    <a:pt x="247185" y="363681"/>
                    <a:pt x="239295" y="363681"/>
                  </a:cubicBezTo>
                  <a:lnTo>
                    <a:pt x="14287" y="363681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013E8C1C-8FCA-4FBA-AF99-C3489CFD3617}"/>
              </a:ext>
            </a:extLst>
          </p:cNvPr>
          <p:cNvGrpSpPr/>
          <p:nvPr/>
        </p:nvGrpSpPr>
        <p:grpSpPr>
          <a:xfrm>
            <a:off x="6037958" y="6232751"/>
            <a:ext cx="2341113" cy="1671638"/>
            <a:chOff x="1885949" y="2914650"/>
            <a:chExt cx="1560742" cy="1114425"/>
          </a:xfrm>
        </p:grpSpPr>
        <p:sp>
          <p:nvSpPr>
            <p:cNvPr id="100" name="Rounded Rectangle 16">
              <a:extLst>
                <a:ext uri="{FF2B5EF4-FFF2-40B4-BE49-F238E27FC236}">
                  <a16:creationId xmlns:a16="http://schemas.microsoft.com/office/drawing/2014/main" id="{59772CE8-4C60-45CE-B7B4-5B2CE34C1577}"/>
                </a:ext>
              </a:extLst>
            </p:cNvPr>
            <p:cNvSpPr/>
            <p:nvPr/>
          </p:nvSpPr>
          <p:spPr>
            <a:xfrm>
              <a:off x="1885949" y="2914650"/>
              <a:ext cx="966780" cy="1114425"/>
            </a:xfrm>
            <a:custGeom>
              <a:avLst/>
              <a:gdLst/>
              <a:ahLst/>
              <a:cxnLst/>
              <a:rect l="0" t="0" r="0" b="0"/>
              <a:pathLst>
                <a:path w="966780" h="1114425">
                  <a:moveTo>
                    <a:pt x="0" y="1114425"/>
                  </a:moveTo>
                  <a:cubicBezTo>
                    <a:pt x="0" y="723179"/>
                    <a:pt x="102987" y="338828"/>
                    <a:pt x="298609" y="0"/>
                  </a:cubicBezTo>
                  <a:lnTo>
                    <a:pt x="966780" y="385768"/>
                  </a:lnTo>
                  <a:cubicBezTo>
                    <a:pt x="838874" y="607308"/>
                    <a:pt x="771537" y="858613"/>
                    <a:pt x="771537" y="1114425"/>
                  </a:cubicBezTo>
                  <a:lnTo>
                    <a:pt x="0" y="1114425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/>
            </a:p>
          </p:txBody>
        </p:sp>
        <p:sp>
          <p:nvSpPr>
            <p:cNvPr id="101" name="Rounded Rectangle 17">
              <a:extLst>
                <a:ext uri="{FF2B5EF4-FFF2-40B4-BE49-F238E27FC236}">
                  <a16:creationId xmlns:a16="http://schemas.microsoft.com/office/drawing/2014/main" id="{75BDA957-6B22-48F4-8E31-B5A6DCB195D4}"/>
                </a:ext>
              </a:extLst>
            </p:cNvPr>
            <p:cNvSpPr/>
            <p:nvPr/>
          </p:nvSpPr>
          <p:spPr>
            <a:xfrm>
              <a:off x="2228849" y="3343275"/>
              <a:ext cx="1217842" cy="685800"/>
            </a:xfrm>
            <a:custGeom>
              <a:avLst/>
              <a:gdLst/>
              <a:ahLst/>
              <a:cxnLst/>
              <a:rect l="0" t="0" r="0" b="0"/>
              <a:pathLst>
                <a:path w="1217842" h="685800">
                  <a:moveTo>
                    <a:pt x="514349" y="685800"/>
                  </a:moveTo>
                  <a:cubicBezTo>
                    <a:pt x="514349" y="445033"/>
                    <a:pt x="577726" y="208509"/>
                    <a:pt x="698109" y="0"/>
                  </a:cubicBezTo>
                  <a:lnTo>
                    <a:pt x="1217842" y="300067"/>
                  </a:lnTo>
                  <a:cubicBezTo>
                    <a:pt x="1150132" y="417345"/>
                    <a:pt x="1114485" y="550379"/>
                    <a:pt x="1114485" y="685800"/>
                  </a:cubicBezTo>
                  <a:lnTo>
                    <a:pt x="514349" y="685800"/>
                  </a:lnTo>
                  <a:close/>
                  <a:moveTo>
                    <a:pt x="150235" y="50006"/>
                  </a:moveTo>
                  <a:cubicBezTo>
                    <a:pt x="177462" y="50006"/>
                    <a:pt x="200960" y="55334"/>
                    <a:pt x="220730" y="65988"/>
                  </a:cubicBezTo>
                  <a:cubicBezTo>
                    <a:pt x="240619" y="76525"/>
                    <a:pt x="255952" y="91263"/>
                    <a:pt x="266725" y="110205"/>
                  </a:cubicBezTo>
                  <a:cubicBezTo>
                    <a:pt x="277498" y="129027"/>
                    <a:pt x="282882" y="150929"/>
                    <a:pt x="282882" y="175907"/>
                  </a:cubicBezTo>
                  <a:cubicBezTo>
                    <a:pt x="282882" y="201005"/>
                    <a:pt x="277379" y="222968"/>
                    <a:pt x="266369" y="241792"/>
                  </a:cubicBezTo>
                  <a:cubicBezTo>
                    <a:pt x="255478" y="260496"/>
                    <a:pt x="239907" y="274997"/>
                    <a:pt x="219663" y="285296"/>
                  </a:cubicBezTo>
                  <a:cubicBezTo>
                    <a:pt x="199419" y="295595"/>
                    <a:pt x="175389" y="300749"/>
                    <a:pt x="147569" y="300749"/>
                  </a:cubicBezTo>
                  <a:lnTo>
                    <a:pt x="87901" y="300749"/>
                  </a:lnTo>
                  <a:lnTo>
                    <a:pt x="87901" y="399401"/>
                  </a:lnTo>
                  <a:cubicBezTo>
                    <a:pt x="87901" y="407291"/>
                    <a:pt x="81505" y="413688"/>
                    <a:pt x="73614" y="413688"/>
                  </a:cubicBezTo>
                  <a:lnTo>
                    <a:pt x="14287" y="413688"/>
                  </a:lnTo>
                  <a:cubicBezTo>
                    <a:pt x="6396" y="413688"/>
                    <a:pt x="0" y="407291"/>
                    <a:pt x="0" y="399401"/>
                  </a:cubicBezTo>
                  <a:lnTo>
                    <a:pt x="0" y="64293"/>
                  </a:lnTo>
                  <a:cubicBezTo>
                    <a:pt x="0" y="56402"/>
                    <a:pt x="6396" y="50006"/>
                    <a:pt x="14287" y="50006"/>
                  </a:cubicBezTo>
                  <a:lnTo>
                    <a:pt x="150235" y="50006"/>
                  </a:lnTo>
                  <a:close/>
                  <a:moveTo>
                    <a:pt x="87901" y="231488"/>
                  </a:moveTo>
                  <a:lnTo>
                    <a:pt x="131231" y="231488"/>
                  </a:lnTo>
                  <a:cubicBezTo>
                    <a:pt x="144490" y="231488"/>
                    <a:pt x="155560" y="229184"/>
                    <a:pt x="164439" y="224567"/>
                  </a:cubicBezTo>
                  <a:cubicBezTo>
                    <a:pt x="173435" y="219951"/>
                    <a:pt x="180241" y="213495"/>
                    <a:pt x="184858" y="205208"/>
                  </a:cubicBezTo>
                  <a:cubicBezTo>
                    <a:pt x="189475" y="196803"/>
                    <a:pt x="191786" y="187036"/>
                    <a:pt x="191786" y="175907"/>
                  </a:cubicBezTo>
                  <a:cubicBezTo>
                    <a:pt x="191786" y="164661"/>
                    <a:pt x="189475" y="154950"/>
                    <a:pt x="184858" y="146781"/>
                  </a:cubicBezTo>
                  <a:cubicBezTo>
                    <a:pt x="180241" y="138495"/>
                    <a:pt x="173435" y="132102"/>
                    <a:pt x="164439" y="127603"/>
                  </a:cubicBezTo>
                  <a:cubicBezTo>
                    <a:pt x="155441" y="123105"/>
                    <a:pt x="144371" y="120857"/>
                    <a:pt x="131231" y="120857"/>
                  </a:cubicBezTo>
                  <a:lnTo>
                    <a:pt x="87901" y="120857"/>
                  </a:lnTo>
                  <a:lnTo>
                    <a:pt x="87901" y="231488"/>
                  </a:lnTo>
                  <a:close/>
                </a:path>
              </a:pathLst>
            </a:custGeom>
            <a:noFill/>
            <a:ln w="5357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2700" dirty="0"/>
            </a:p>
          </p:txBody>
        </p:sp>
      </p:grpSp>
      <p:sp>
        <p:nvSpPr>
          <p:cNvPr id="102" name="TextBox 101">
            <a:extLst>
              <a:ext uri="{FF2B5EF4-FFF2-40B4-BE49-F238E27FC236}">
                <a16:creationId xmlns:a16="http://schemas.microsoft.com/office/drawing/2014/main" id="{15076C7E-778A-4AF6-9C70-9EA83A4F888A}"/>
              </a:ext>
            </a:extLst>
          </p:cNvPr>
          <p:cNvSpPr txBox="1"/>
          <p:nvPr/>
        </p:nvSpPr>
        <p:spPr>
          <a:xfrm>
            <a:off x="10079590" y="3812043"/>
            <a:ext cx="2417210" cy="6155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2000" dirty="0">
                <a:latin typeface="Roboto"/>
              </a:rPr>
              <a:t>Innovation is
essential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E13D37F7-CDE7-4D08-BC5B-96C1346BB744}"/>
              </a:ext>
            </a:extLst>
          </p:cNvPr>
          <p:cNvSpPr txBox="1"/>
          <p:nvPr/>
        </p:nvSpPr>
        <p:spPr>
          <a:xfrm>
            <a:off x="7042577" y="3853888"/>
            <a:ext cx="2253823" cy="6155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000" dirty="0">
                <a:latin typeface="Roboto"/>
              </a:rPr>
              <a:t>Personalization and
loyalty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73EB18A9-E598-4E98-870C-9692839242D9}"/>
              </a:ext>
            </a:extLst>
          </p:cNvPr>
          <p:cNvSpPr txBox="1"/>
          <p:nvPr/>
        </p:nvSpPr>
        <p:spPr>
          <a:xfrm>
            <a:off x="3661468" y="4775426"/>
            <a:ext cx="2869376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3200" b="1" dirty="0">
                <a:solidFill>
                  <a:srgbClr val="C00000"/>
                </a:solidFill>
                <a:latin typeface="Roboto"/>
              </a:rPr>
              <a:t>Market Growth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21AACD75-9C84-43BC-A00A-E54479A121FA}"/>
              </a:ext>
            </a:extLst>
          </p:cNvPr>
          <p:cNvSpPr txBox="1"/>
          <p:nvPr/>
        </p:nvSpPr>
        <p:spPr>
          <a:xfrm>
            <a:off x="5450632" y="3275345"/>
            <a:ext cx="3872856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200" b="1" dirty="0">
                <a:solidFill>
                  <a:srgbClr val="C00000"/>
                </a:solidFill>
                <a:latin typeface="Roboto"/>
              </a:rPr>
              <a:t>Customer Demands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07BCA314-1E2F-4DEB-A42B-202EDCFA84C8}"/>
              </a:ext>
            </a:extLst>
          </p:cNvPr>
          <p:cNvSpPr txBox="1"/>
          <p:nvPr/>
        </p:nvSpPr>
        <p:spPr>
          <a:xfrm>
            <a:off x="12231590" y="4775426"/>
            <a:ext cx="2776401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3200" b="1">
                <a:solidFill>
                  <a:srgbClr val="C00000"/>
                </a:solidFill>
                <a:latin typeface="Roboto"/>
              </a:rPr>
              <a:t>No challenges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FF293C9A-2D28-47DD-BD9C-6B2896443545}"/>
              </a:ext>
            </a:extLst>
          </p:cNvPr>
          <p:cNvSpPr txBox="1"/>
          <p:nvPr/>
        </p:nvSpPr>
        <p:spPr>
          <a:xfrm>
            <a:off x="4795001" y="5366669"/>
            <a:ext cx="1697581" cy="6155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000" dirty="0">
                <a:latin typeface="Roboto"/>
              </a:rPr>
              <a:t>Expansion and
inflation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0A808EB0-C25D-400F-A307-68061B0C836A}"/>
              </a:ext>
            </a:extLst>
          </p:cNvPr>
          <p:cNvSpPr txBox="1"/>
          <p:nvPr/>
        </p:nvSpPr>
        <p:spPr>
          <a:xfrm>
            <a:off x="12231590" y="5391872"/>
            <a:ext cx="2010166" cy="6155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000" dirty="0">
                <a:latin typeface="Roboto"/>
              </a:rPr>
              <a:t>No environmental
challenges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AE14A5D4-555E-45B9-B4E2-FA15480B6D6B}"/>
              </a:ext>
            </a:extLst>
          </p:cNvPr>
          <p:cNvSpPr txBox="1"/>
          <p:nvPr/>
        </p:nvSpPr>
        <p:spPr>
          <a:xfrm>
            <a:off x="10067441" y="3219876"/>
            <a:ext cx="4894403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200" b="1" dirty="0">
                <a:solidFill>
                  <a:srgbClr val="C00000"/>
                </a:solidFill>
                <a:latin typeface="Roboto"/>
              </a:rPr>
              <a:t>Digital</a:t>
            </a:r>
            <a:r>
              <a:rPr lang="en-US" sz="3200" b="1" dirty="0">
                <a:solidFill>
                  <a:srgbClr val="C00000"/>
                </a:solidFill>
                <a:latin typeface="Roboto"/>
              </a:rPr>
              <a:t> </a:t>
            </a:r>
            <a:r>
              <a:rPr sz="3200" b="1" dirty="0">
                <a:solidFill>
                  <a:srgbClr val="C00000"/>
                </a:solidFill>
                <a:latin typeface="Roboto"/>
              </a:rPr>
              <a:t>Transformation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8BB12149-9442-4BDE-A3EF-8F6D3D540263}"/>
              </a:ext>
            </a:extLst>
          </p:cNvPr>
          <p:cNvSpPr txBox="1"/>
          <p:nvPr/>
        </p:nvSpPr>
        <p:spPr>
          <a:xfrm>
            <a:off x="2391420" y="6704238"/>
            <a:ext cx="3367910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3200" b="1" dirty="0">
                <a:solidFill>
                  <a:srgbClr val="C00000"/>
                </a:solidFill>
                <a:latin typeface="Roboto"/>
              </a:rPr>
              <a:t>Regulation Costs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F78A8055-D7D5-40DE-A46E-96E1A048CA4E}"/>
              </a:ext>
            </a:extLst>
          </p:cNvPr>
          <p:cNvSpPr txBox="1"/>
          <p:nvPr/>
        </p:nvSpPr>
        <p:spPr>
          <a:xfrm>
            <a:off x="13003115" y="6704238"/>
            <a:ext cx="2460610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3200" b="1">
                <a:solidFill>
                  <a:srgbClr val="C00000"/>
                </a:solidFill>
                <a:latin typeface="Roboto"/>
              </a:rPr>
              <a:t>Data Privacy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FB6B26BE-344F-4B55-B90C-6D587DA854A4}"/>
              </a:ext>
            </a:extLst>
          </p:cNvPr>
          <p:cNvSpPr txBox="1"/>
          <p:nvPr/>
        </p:nvSpPr>
        <p:spPr>
          <a:xfrm>
            <a:off x="13003115" y="7296872"/>
            <a:ext cx="1802873" cy="6155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000" dirty="0">
                <a:latin typeface="Roboto"/>
              </a:rPr>
              <a:t>Compliance is
mandatory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17FD19DF-6B55-4612-9CC5-B856B1E796EB}"/>
              </a:ext>
            </a:extLst>
          </p:cNvPr>
          <p:cNvSpPr txBox="1"/>
          <p:nvPr/>
        </p:nvSpPr>
        <p:spPr>
          <a:xfrm>
            <a:off x="3482012" y="7309328"/>
            <a:ext cx="2266646" cy="6155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000" dirty="0">
                <a:latin typeface="Roboto"/>
              </a:rPr>
              <a:t>Compliance
increases expenses</a:t>
            </a:r>
          </a:p>
        </p:txBody>
      </p:sp>
      <p:sp>
        <p:nvSpPr>
          <p:cNvPr id="115" name="Rounded Rectangle 32">
            <a:extLst>
              <a:ext uri="{FF2B5EF4-FFF2-40B4-BE49-F238E27FC236}">
                <a16:creationId xmlns:a16="http://schemas.microsoft.com/office/drawing/2014/main" id="{017F9B6C-4887-4C10-881D-9B7DF37F04F2}"/>
              </a:ext>
            </a:extLst>
          </p:cNvPr>
          <p:cNvSpPr/>
          <p:nvPr/>
        </p:nvSpPr>
        <p:spPr>
          <a:xfrm>
            <a:off x="8749011" y="6114878"/>
            <a:ext cx="492918" cy="492918"/>
          </a:xfrm>
          <a:custGeom>
            <a:avLst/>
            <a:gdLst/>
            <a:ahLst/>
            <a:cxnLst/>
            <a:rect l="0" t="0" r="0" b="0"/>
            <a:pathLst>
              <a:path w="328612" h="328612">
                <a:moveTo>
                  <a:pt x="257175" y="328612"/>
                </a:moveTo>
                <a:cubicBezTo>
                  <a:pt x="296628" y="328612"/>
                  <a:pt x="328612" y="296628"/>
                  <a:pt x="328612" y="257175"/>
                </a:cubicBezTo>
                <a:cubicBezTo>
                  <a:pt x="328612" y="217721"/>
                  <a:pt x="296628" y="185737"/>
                  <a:pt x="257175" y="185737"/>
                </a:cubicBezTo>
                <a:cubicBezTo>
                  <a:pt x="217721" y="185737"/>
                  <a:pt x="185737" y="217721"/>
                  <a:pt x="185737" y="257175"/>
                </a:cubicBezTo>
                <a:cubicBezTo>
                  <a:pt x="185737" y="296628"/>
                  <a:pt x="217721" y="328612"/>
                  <a:pt x="257175" y="328612"/>
                </a:cubicBezTo>
                <a:close/>
                <a:moveTo>
                  <a:pt x="257175" y="264318"/>
                </a:moveTo>
                <a:cubicBezTo>
                  <a:pt x="261414" y="264318"/>
                  <a:pt x="265557" y="263061"/>
                  <a:pt x="269082" y="260706"/>
                </a:cubicBezTo>
                <a:cubicBezTo>
                  <a:pt x="272605" y="258352"/>
                  <a:pt x="275352" y="255004"/>
                  <a:pt x="276974" y="251088"/>
                </a:cubicBezTo>
                <a:cubicBezTo>
                  <a:pt x="278596" y="247172"/>
                  <a:pt x="279022" y="242863"/>
                  <a:pt x="278194" y="238706"/>
                </a:cubicBezTo>
                <a:cubicBezTo>
                  <a:pt x="277367" y="234549"/>
                  <a:pt x="275325" y="230730"/>
                  <a:pt x="272329" y="227732"/>
                </a:cubicBezTo>
                <a:cubicBezTo>
                  <a:pt x="269332" y="224736"/>
                  <a:pt x="265513" y="222694"/>
                  <a:pt x="261355" y="221867"/>
                </a:cubicBezTo>
                <a:cubicBezTo>
                  <a:pt x="257199" y="221040"/>
                  <a:pt x="252890" y="221466"/>
                  <a:pt x="248973" y="223087"/>
                </a:cubicBezTo>
                <a:cubicBezTo>
                  <a:pt x="245057" y="224709"/>
                  <a:pt x="241710" y="227457"/>
                  <a:pt x="239355" y="230980"/>
                </a:cubicBezTo>
                <a:cubicBezTo>
                  <a:pt x="237001" y="234505"/>
                  <a:pt x="235743" y="238648"/>
                  <a:pt x="235743" y="242887"/>
                </a:cubicBezTo>
                <a:moveTo>
                  <a:pt x="0" y="214312"/>
                </a:moveTo>
                <a:cubicBezTo>
                  <a:pt x="0" y="191576"/>
                  <a:pt x="9031" y="169772"/>
                  <a:pt x="25108" y="153696"/>
                </a:cubicBezTo>
                <a:cubicBezTo>
                  <a:pt x="41184" y="137618"/>
                  <a:pt x="62989" y="128587"/>
                  <a:pt x="85725" y="128587"/>
                </a:cubicBezTo>
                <a:cubicBezTo>
                  <a:pt x="108460" y="128587"/>
                  <a:pt x="130265" y="137618"/>
                  <a:pt x="146341" y="153696"/>
                </a:cubicBezTo>
                <a:cubicBezTo>
                  <a:pt x="162418" y="169772"/>
                  <a:pt x="171450" y="191576"/>
                  <a:pt x="171450" y="214312"/>
                </a:cubicBezTo>
                <a:close/>
                <a:moveTo>
                  <a:pt x="85725" y="107156"/>
                </a:moveTo>
                <a:cubicBezTo>
                  <a:pt x="115315" y="107156"/>
                  <a:pt x="139303" y="83168"/>
                  <a:pt x="139303" y="53578"/>
                </a:cubicBezTo>
                <a:cubicBezTo>
                  <a:pt x="139303" y="23987"/>
                  <a:pt x="115315" y="0"/>
                  <a:pt x="85725" y="0"/>
                </a:cubicBezTo>
                <a:cubicBezTo>
                  <a:pt x="56134" y="0"/>
                  <a:pt x="32146" y="23987"/>
                  <a:pt x="32146" y="53578"/>
                </a:cubicBezTo>
                <a:cubicBezTo>
                  <a:pt x="32146" y="83168"/>
                  <a:pt x="56134" y="107156"/>
                  <a:pt x="85725" y="107156"/>
                </a:cubicBezTo>
                <a:close/>
                <a:moveTo>
                  <a:pt x="221456" y="107156"/>
                </a:moveTo>
                <a:cubicBezTo>
                  <a:pt x="251047" y="107156"/>
                  <a:pt x="275034" y="83168"/>
                  <a:pt x="275034" y="53578"/>
                </a:cubicBezTo>
                <a:cubicBezTo>
                  <a:pt x="275034" y="23987"/>
                  <a:pt x="251047" y="0"/>
                  <a:pt x="221456" y="0"/>
                </a:cubicBezTo>
                <a:cubicBezTo>
                  <a:pt x="191865" y="0"/>
                  <a:pt x="167878" y="23987"/>
                  <a:pt x="167878" y="53578"/>
                </a:cubicBezTo>
                <a:cubicBezTo>
                  <a:pt x="167878" y="83168"/>
                  <a:pt x="191865" y="107156"/>
                  <a:pt x="221456" y="107156"/>
                </a:cubicBezTo>
                <a:close/>
                <a:moveTo>
                  <a:pt x="271033" y="144376"/>
                </a:moveTo>
                <a:cubicBezTo>
                  <a:pt x="257680" y="134908"/>
                  <a:pt x="241895" y="129460"/>
                  <a:pt x="225545" y="128678"/>
                </a:cubicBezTo>
                <a:cubicBezTo>
                  <a:pt x="209194" y="127896"/>
                  <a:pt x="192961" y="131811"/>
                  <a:pt x="178765" y="139961"/>
                </a:cubicBezTo>
                <a:moveTo>
                  <a:pt x="257175" y="296465"/>
                </a:moveTo>
                <a:cubicBezTo>
                  <a:pt x="255201" y="296465"/>
                  <a:pt x="253603" y="294866"/>
                  <a:pt x="253603" y="292893"/>
                </a:cubicBezTo>
                <a:cubicBezTo>
                  <a:pt x="253603" y="290920"/>
                  <a:pt x="255201" y="289321"/>
                  <a:pt x="257175" y="289321"/>
                </a:cubicBezTo>
                <a:moveTo>
                  <a:pt x="257175" y="289321"/>
                </a:moveTo>
                <a:cubicBezTo>
                  <a:pt x="259148" y="289321"/>
                  <a:pt x="260746" y="290920"/>
                  <a:pt x="260746" y="292893"/>
                </a:cubicBezTo>
                <a:cubicBezTo>
                  <a:pt x="260746" y="294866"/>
                  <a:pt x="259148" y="296465"/>
                  <a:pt x="257175" y="296465"/>
                </a:cubicBezTo>
              </a:path>
            </a:pathLst>
          </a:custGeom>
          <a:noFill/>
          <a:ln w="5357">
            <a:solidFill>
              <a:schemeClr val="tx1"/>
            </a:solidFill>
          </a:ln>
        </p:spPr>
        <p:txBody>
          <a:bodyPr rtlCol="0" anchor="ctr"/>
          <a:lstStyle/>
          <a:p>
            <a:pPr algn="ctr"/>
            <a:endParaRPr sz="2700"/>
          </a:p>
        </p:txBody>
      </p:sp>
      <p:sp>
        <p:nvSpPr>
          <p:cNvPr id="116" name="Rounded Rectangle 33">
            <a:extLst>
              <a:ext uri="{FF2B5EF4-FFF2-40B4-BE49-F238E27FC236}">
                <a16:creationId xmlns:a16="http://schemas.microsoft.com/office/drawing/2014/main" id="{01D48F1A-F7BA-4A54-AD10-F1DE9073BD37}"/>
              </a:ext>
            </a:extLst>
          </p:cNvPr>
          <p:cNvSpPr/>
          <p:nvPr/>
        </p:nvSpPr>
        <p:spPr>
          <a:xfrm>
            <a:off x="9520536" y="6107029"/>
            <a:ext cx="492918" cy="500555"/>
          </a:xfrm>
          <a:custGeom>
            <a:avLst/>
            <a:gdLst/>
            <a:ahLst/>
            <a:cxnLst/>
            <a:rect l="0" t="0" r="0" b="0"/>
            <a:pathLst>
              <a:path w="328612" h="333703">
                <a:moveTo>
                  <a:pt x="0" y="269409"/>
                </a:moveTo>
                <a:cubicBezTo>
                  <a:pt x="0" y="257573"/>
                  <a:pt x="9595" y="247978"/>
                  <a:pt x="21431" y="247978"/>
                </a:cubicBezTo>
                <a:lnTo>
                  <a:pt x="121443" y="247978"/>
                </a:lnTo>
                <a:cubicBezTo>
                  <a:pt x="133279" y="247978"/>
                  <a:pt x="142875" y="257573"/>
                  <a:pt x="142875" y="269409"/>
                </a:cubicBezTo>
                <a:lnTo>
                  <a:pt x="142875" y="312271"/>
                </a:lnTo>
                <a:cubicBezTo>
                  <a:pt x="142875" y="324108"/>
                  <a:pt x="133279" y="333703"/>
                  <a:pt x="121443" y="333703"/>
                </a:cubicBezTo>
                <a:lnTo>
                  <a:pt x="21431" y="333703"/>
                </a:lnTo>
                <a:cubicBezTo>
                  <a:pt x="9595" y="333703"/>
                  <a:pt x="0" y="324108"/>
                  <a:pt x="0" y="312271"/>
                </a:cubicBezTo>
                <a:close/>
                <a:moveTo>
                  <a:pt x="42862" y="285554"/>
                </a:moveTo>
                <a:cubicBezTo>
                  <a:pt x="39903" y="285554"/>
                  <a:pt x="37504" y="287953"/>
                  <a:pt x="37504" y="290912"/>
                </a:cubicBezTo>
                <a:cubicBezTo>
                  <a:pt x="37504" y="293871"/>
                  <a:pt x="39903" y="296269"/>
                  <a:pt x="42862" y="296269"/>
                </a:cubicBezTo>
                <a:cubicBezTo>
                  <a:pt x="45821" y="296269"/>
                  <a:pt x="48220" y="293871"/>
                  <a:pt x="48220" y="290912"/>
                </a:cubicBezTo>
                <a:cubicBezTo>
                  <a:pt x="48220" y="287953"/>
                  <a:pt x="45821" y="285554"/>
                  <a:pt x="42862" y="285554"/>
                </a:cubicBezTo>
                <a:lnTo>
                  <a:pt x="42862" y="285554"/>
                </a:lnTo>
                <a:moveTo>
                  <a:pt x="85725" y="290840"/>
                </a:moveTo>
                <a:lnTo>
                  <a:pt x="100012" y="290840"/>
                </a:lnTo>
                <a:moveTo>
                  <a:pt x="185737" y="269409"/>
                </a:moveTo>
                <a:cubicBezTo>
                  <a:pt x="185737" y="257573"/>
                  <a:pt x="195332" y="247978"/>
                  <a:pt x="207168" y="247978"/>
                </a:cubicBezTo>
                <a:lnTo>
                  <a:pt x="307181" y="247978"/>
                </a:lnTo>
                <a:cubicBezTo>
                  <a:pt x="319017" y="247978"/>
                  <a:pt x="328612" y="257573"/>
                  <a:pt x="328612" y="269409"/>
                </a:cubicBezTo>
                <a:lnTo>
                  <a:pt x="328612" y="312271"/>
                </a:lnTo>
                <a:cubicBezTo>
                  <a:pt x="328612" y="324108"/>
                  <a:pt x="319017" y="333703"/>
                  <a:pt x="307181" y="333703"/>
                </a:cubicBezTo>
                <a:lnTo>
                  <a:pt x="207168" y="333703"/>
                </a:lnTo>
                <a:cubicBezTo>
                  <a:pt x="195332" y="333703"/>
                  <a:pt x="185737" y="324108"/>
                  <a:pt x="185737" y="312271"/>
                </a:cubicBezTo>
                <a:close/>
                <a:moveTo>
                  <a:pt x="228600" y="285554"/>
                </a:moveTo>
                <a:cubicBezTo>
                  <a:pt x="225640" y="285554"/>
                  <a:pt x="223242" y="287953"/>
                  <a:pt x="223242" y="290912"/>
                </a:cubicBezTo>
                <a:cubicBezTo>
                  <a:pt x="223242" y="293871"/>
                  <a:pt x="225640" y="296269"/>
                  <a:pt x="228600" y="296269"/>
                </a:cubicBezTo>
                <a:cubicBezTo>
                  <a:pt x="231559" y="296269"/>
                  <a:pt x="233957" y="293871"/>
                  <a:pt x="233957" y="290912"/>
                </a:cubicBezTo>
                <a:cubicBezTo>
                  <a:pt x="233957" y="287953"/>
                  <a:pt x="231559" y="285554"/>
                  <a:pt x="228600" y="285554"/>
                </a:cubicBezTo>
                <a:lnTo>
                  <a:pt x="228600" y="285554"/>
                </a:lnTo>
                <a:moveTo>
                  <a:pt x="271462" y="290840"/>
                </a:moveTo>
                <a:lnTo>
                  <a:pt x="285750" y="290840"/>
                </a:lnTo>
                <a:moveTo>
                  <a:pt x="142875" y="212259"/>
                </a:moveTo>
                <a:lnTo>
                  <a:pt x="142875" y="131520"/>
                </a:lnTo>
                <a:lnTo>
                  <a:pt x="116385" y="158009"/>
                </a:lnTo>
                <a:moveTo>
                  <a:pt x="185737" y="131520"/>
                </a:moveTo>
                <a:lnTo>
                  <a:pt x="185737" y="212259"/>
                </a:lnTo>
                <a:lnTo>
                  <a:pt x="211626" y="186370"/>
                </a:lnTo>
                <a:moveTo>
                  <a:pt x="240787" y="162538"/>
                </a:moveTo>
                <a:cubicBezTo>
                  <a:pt x="240787" y="162538"/>
                  <a:pt x="291307" y="155966"/>
                  <a:pt x="291307" y="106403"/>
                </a:cubicBezTo>
                <a:cubicBezTo>
                  <a:pt x="291318" y="91169"/>
                  <a:pt x="285125" y="76587"/>
                  <a:pt x="274154" y="66018"/>
                </a:cubicBezTo>
                <a:cubicBezTo>
                  <a:pt x="263183" y="55448"/>
                  <a:pt x="248380" y="49803"/>
                  <a:pt x="233157" y="50382"/>
                </a:cubicBezTo>
                <a:cubicBezTo>
                  <a:pt x="217861" y="17940"/>
                  <a:pt x="182514" y="0"/>
                  <a:pt x="147299" y="6803"/>
                </a:cubicBezTo>
                <a:cubicBezTo>
                  <a:pt x="112083" y="13607"/>
                  <a:pt x="85963" y="43423"/>
                  <a:pt x="83853" y="79228"/>
                </a:cubicBezTo>
                <a:cubicBezTo>
                  <a:pt x="71438" y="76629"/>
                  <a:pt x="58514" y="79763"/>
                  <a:pt x="48668" y="87760"/>
                </a:cubicBezTo>
                <a:cubicBezTo>
                  <a:pt x="38823" y="95756"/>
                  <a:pt x="33106" y="107764"/>
                  <a:pt x="33104" y="120447"/>
                </a:cubicBezTo>
                <a:cubicBezTo>
                  <a:pt x="33104" y="163210"/>
                  <a:pt x="78009" y="162538"/>
                  <a:pt x="78009" y="162538"/>
                </a:cubicBezTo>
              </a:path>
            </a:pathLst>
          </a:custGeom>
          <a:noFill/>
          <a:ln w="5357">
            <a:solidFill>
              <a:schemeClr val="tx1"/>
            </a:solidFill>
          </a:ln>
        </p:spPr>
        <p:txBody>
          <a:bodyPr rtlCol="0" anchor="ctr"/>
          <a:lstStyle/>
          <a:p>
            <a:pPr algn="ctr"/>
            <a:endParaRPr sz="2700"/>
          </a:p>
        </p:txBody>
      </p:sp>
      <p:sp>
        <p:nvSpPr>
          <p:cNvPr id="117" name="Rounded Rectangle 34">
            <a:extLst>
              <a:ext uri="{FF2B5EF4-FFF2-40B4-BE49-F238E27FC236}">
                <a16:creationId xmlns:a16="http://schemas.microsoft.com/office/drawing/2014/main" id="{7AF72760-D78F-4BE6-8B68-0600010A650B}"/>
              </a:ext>
            </a:extLst>
          </p:cNvPr>
          <p:cNvSpPr/>
          <p:nvPr/>
        </p:nvSpPr>
        <p:spPr>
          <a:xfrm>
            <a:off x="7977572" y="6532788"/>
            <a:ext cx="492918" cy="428625"/>
          </a:xfrm>
          <a:custGeom>
            <a:avLst/>
            <a:gdLst/>
            <a:ahLst/>
            <a:cxnLst/>
            <a:rect l="0" t="0" r="0" b="0"/>
            <a:pathLst>
              <a:path w="328612" h="285750">
                <a:moveTo>
                  <a:pt x="228599" y="0"/>
                </a:moveTo>
                <a:lnTo>
                  <a:pt x="271462" y="0"/>
                </a:lnTo>
                <a:lnTo>
                  <a:pt x="271462" y="42862"/>
                </a:lnTo>
                <a:moveTo>
                  <a:pt x="7086" y="100012"/>
                </a:moveTo>
                <a:lnTo>
                  <a:pt x="68765" y="56878"/>
                </a:lnTo>
                <a:cubicBezTo>
                  <a:pt x="74443" y="52906"/>
                  <a:pt x="82152" y="53581"/>
                  <a:pt x="87053" y="58478"/>
                </a:cubicBezTo>
                <a:lnTo>
                  <a:pt x="91454" y="62879"/>
                </a:lnTo>
                <a:cubicBezTo>
                  <a:pt x="96390" y="67816"/>
                  <a:pt x="104172" y="68463"/>
                  <a:pt x="109856" y="64408"/>
                </a:cubicBezTo>
                <a:lnTo>
                  <a:pt x="141289" y="42005"/>
                </a:lnTo>
                <a:cubicBezTo>
                  <a:pt x="146485" y="38292"/>
                  <a:pt x="153513" y="38479"/>
                  <a:pt x="158505" y="42462"/>
                </a:cubicBezTo>
                <a:lnTo>
                  <a:pt x="177079" y="57378"/>
                </a:lnTo>
                <a:cubicBezTo>
                  <a:pt x="182168" y="61450"/>
                  <a:pt x="189368" y="61562"/>
                  <a:pt x="194581" y="57650"/>
                </a:cubicBezTo>
                <a:lnTo>
                  <a:pt x="271405" y="0"/>
                </a:lnTo>
                <a:moveTo>
                  <a:pt x="57092" y="235743"/>
                </a:moveTo>
                <a:cubicBezTo>
                  <a:pt x="57092" y="231798"/>
                  <a:pt x="53894" y="228600"/>
                  <a:pt x="49949" y="228600"/>
                </a:cubicBezTo>
                <a:lnTo>
                  <a:pt x="21374" y="228600"/>
                </a:lnTo>
                <a:cubicBezTo>
                  <a:pt x="17428" y="228600"/>
                  <a:pt x="14230" y="231798"/>
                  <a:pt x="14230" y="235743"/>
                </a:cubicBezTo>
                <a:lnTo>
                  <a:pt x="14230" y="285750"/>
                </a:lnTo>
                <a:lnTo>
                  <a:pt x="57092" y="285750"/>
                </a:lnTo>
                <a:close/>
                <a:moveTo>
                  <a:pt x="142817" y="164306"/>
                </a:moveTo>
                <a:cubicBezTo>
                  <a:pt x="142817" y="160360"/>
                  <a:pt x="139619" y="157162"/>
                  <a:pt x="135674" y="157162"/>
                </a:cubicBezTo>
                <a:lnTo>
                  <a:pt x="107099" y="157162"/>
                </a:lnTo>
                <a:cubicBezTo>
                  <a:pt x="103153" y="157162"/>
                  <a:pt x="99955" y="160360"/>
                  <a:pt x="99955" y="164306"/>
                </a:cubicBezTo>
                <a:lnTo>
                  <a:pt x="99955" y="285750"/>
                </a:lnTo>
                <a:lnTo>
                  <a:pt x="142817" y="285750"/>
                </a:lnTo>
                <a:close/>
                <a:moveTo>
                  <a:pt x="228542" y="207168"/>
                </a:moveTo>
                <a:cubicBezTo>
                  <a:pt x="228542" y="203223"/>
                  <a:pt x="225344" y="200025"/>
                  <a:pt x="221399" y="200025"/>
                </a:cubicBezTo>
                <a:lnTo>
                  <a:pt x="192824" y="200025"/>
                </a:lnTo>
                <a:cubicBezTo>
                  <a:pt x="188878" y="200025"/>
                  <a:pt x="185680" y="203223"/>
                  <a:pt x="185680" y="207168"/>
                </a:cubicBezTo>
                <a:lnTo>
                  <a:pt x="185680" y="285750"/>
                </a:lnTo>
                <a:lnTo>
                  <a:pt x="228542" y="285750"/>
                </a:lnTo>
                <a:close/>
                <a:moveTo>
                  <a:pt x="314267" y="92868"/>
                </a:moveTo>
                <a:cubicBezTo>
                  <a:pt x="314267" y="88923"/>
                  <a:pt x="311069" y="85725"/>
                  <a:pt x="307124" y="85725"/>
                </a:cubicBezTo>
                <a:lnTo>
                  <a:pt x="278549" y="85725"/>
                </a:lnTo>
                <a:cubicBezTo>
                  <a:pt x="274603" y="85725"/>
                  <a:pt x="271405" y="88923"/>
                  <a:pt x="271405" y="92868"/>
                </a:cubicBezTo>
                <a:lnTo>
                  <a:pt x="271405" y="285750"/>
                </a:lnTo>
                <a:lnTo>
                  <a:pt x="314267" y="285750"/>
                </a:lnTo>
                <a:close/>
                <a:moveTo>
                  <a:pt x="0" y="285750"/>
                </a:moveTo>
                <a:lnTo>
                  <a:pt x="328612" y="285750"/>
                </a:lnTo>
              </a:path>
            </a:pathLst>
          </a:custGeom>
          <a:noFill/>
          <a:ln w="5357">
            <a:solidFill>
              <a:schemeClr val="tx1"/>
            </a:solidFill>
          </a:ln>
        </p:spPr>
        <p:txBody>
          <a:bodyPr rtlCol="0" anchor="ctr"/>
          <a:lstStyle/>
          <a:p>
            <a:pPr algn="ctr"/>
            <a:endParaRPr sz="2700"/>
          </a:p>
        </p:txBody>
      </p:sp>
      <p:sp>
        <p:nvSpPr>
          <p:cNvPr id="118" name="Rounded Rectangle 35">
            <a:extLst>
              <a:ext uri="{FF2B5EF4-FFF2-40B4-BE49-F238E27FC236}">
                <a16:creationId xmlns:a16="http://schemas.microsoft.com/office/drawing/2014/main" id="{CCE5CA15-CF9C-483A-90D7-94B01C21FA84}"/>
              </a:ext>
            </a:extLst>
          </p:cNvPr>
          <p:cNvSpPr/>
          <p:nvPr/>
        </p:nvSpPr>
        <p:spPr>
          <a:xfrm>
            <a:off x="10298705" y="6553575"/>
            <a:ext cx="500634" cy="387477"/>
          </a:xfrm>
          <a:custGeom>
            <a:avLst/>
            <a:gdLst/>
            <a:ahLst/>
            <a:cxnLst/>
            <a:rect l="0" t="0" r="0" b="0"/>
            <a:pathLst>
              <a:path w="333756" h="258318">
                <a:moveTo>
                  <a:pt x="213741" y="236886"/>
                </a:moveTo>
                <a:cubicBezTo>
                  <a:pt x="189758" y="250506"/>
                  <a:pt x="162736" y="257876"/>
                  <a:pt x="135159" y="258318"/>
                </a:cubicBezTo>
                <a:cubicBezTo>
                  <a:pt x="88929" y="258258"/>
                  <a:pt x="47950" y="228556"/>
                  <a:pt x="33506" y="184641"/>
                </a:cubicBezTo>
                <a:cubicBezTo>
                  <a:pt x="19062" y="140725"/>
                  <a:pt x="34411" y="92497"/>
                  <a:pt x="71580" y="65008"/>
                </a:cubicBezTo>
                <a:cubicBezTo>
                  <a:pt x="71580" y="65008"/>
                  <a:pt x="106584" y="29717"/>
                  <a:pt x="192309" y="29717"/>
                </a:cubicBezTo>
                <a:cubicBezTo>
                  <a:pt x="231899" y="31698"/>
                  <a:pt x="271172" y="21743"/>
                  <a:pt x="305038" y="1142"/>
                </a:cubicBezTo>
                <a:cubicBezTo>
                  <a:pt x="307181" y="0"/>
                  <a:pt x="309753" y="0"/>
                  <a:pt x="311896" y="1142"/>
                </a:cubicBezTo>
                <a:cubicBezTo>
                  <a:pt x="314104" y="2061"/>
                  <a:pt x="315674" y="4065"/>
                  <a:pt x="316039" y="6429"/>
                </a:cubicBezTo>
                <a:cubicBezTo>
                  <a:pt x="322611" y="44291"/>
                  <a:pt x="333756" y="170878"/>
                  <a:pt x="213741" y="236886"/>
                </a:cubicBezTo>
                <a:close/>
                <a:moveTo>
                  <a:pt x="178022" y="122586"/>
                </a:moveTo>
                <a:cubicBezTo>
                  <a:pt x="133658" y="134843"/>
                  <a:pt x="92081" y="155559"/>
                  <a:pt x="55578" y="183594"/>
                </a:cubicBezTo>
                <a:lnTo>
                  <a:pt x="0" y="231028"/>
                </a:lnTo>
              </a:path>
            </a:pathLst>
          </a:custGeom>
          <a:noFill/>
          <a:ln w="5357">
            <a:solidFill>
              <a:schemeClr val="tx1"/>
            </a:solidFill>
          </a:ln>
        </p:spPr>
        <p:txBody>
          <a:bodyPr rtlCol="0" anchor="ctr"/>
          <a:lstStyle/>
          <a:p>
            <a:pPr algn="ctr"/>
            <a:endParaRPr sz="2700"/>
          </a:p>
        </p:txBody>
      </p:sp>
      <p:sp>
        <p:nvSpPr>
          <p:cNvPr id="119" name="Rounded Rectangle 36">
            <a:extLst>
              <a:ext uri="{FF2B5EF4-FFF2-40B4-BE49-F238E27FC236}">
                <a16:creationId xmlns:a16="http://schemas.microsoft.com/office/drawing/2014/main" id="{1188C986-093A-4112-90D5-0CB81ABDF942}"/>
              </a:ext>
            </a:extLst>
          </p:cNvPr>
          <p:cNvSpPr/>
          <p:nvPr/>
        </p:nvSpPr>
        <p:spPr>
          <a:xfrm>
            <a:off x="7591724" y="7272165"/>
            <a:ext cx="492918" cy="492918"/>
          </a:xfrm>
          <a:custGeom>
            <a:avLst/>
            <a:gdLst/>
            <a:ahLst/>
            <a:cxnLst/>
            <a:rect l="0" t="0" r="0" b="0"/>
            <a:pathLst>
              <a:path w="328612" h="328612">
                <a:moveTo>
                  <a:pt x="157162" y="242887"/>
                </a:moveTo>
                <a:cubicBezTo>
                  <a:pt x="157162" y="290232"/>
                  <a:pt x="195542" y="328612"/>
                  <a:pt x="242887" y="328612"/>
                </a:cubicBezTo>
                <a:cubicBezTo>
                  <a:pt x="290232" y="328612"/>
                  <a:pt x="328612" y="290232"/>
                  <a:pt x="328612" y="242887"/>
                </a:cubicBezTo>
                <a:cubicBezTo>
                  <a:pt x="328612" y="195542"/>
                  <a:pt x="290232" y="157162"/>
                  <a:pt x="242887" y="157162"/>
                </a:cubicBezTo>
                <a:cubicBezTo>
                  <a:pt x="195542" y="157162"/>
                  <a:pt x="157162" y="195542"/>
                  <a:pt x="157162" y="242887"/>
                </a:cubicBezTo>
                <a:close/>
                <a:moveTo>
                  <a:pt x="285750" y="242887"/>
                </a:moveTo>
                <a:lnTo>
                  <a:pt x="200025" y="242887"/>
                </a:lnTo>
                <a:moveTo>
                  <a:pt x="100012" y="328612"/>
                </a:moveTo>
                <a:lnTo>
                  <a:pt x="0" y="328612"/>
                </a:lnTo>
                <a:lnTo>
                  <a:pt x="0" y="128587"/>
                </a:lnTo>
                <a:cubicBezTo>
                  <a:pt x="0" y="120696"/>
                  <a:pt x="6396" y="114300"/>
                  <a:pt x="14287" y="114300"/>
                </a:cubicBezTo>
                <a:lnTo>
                  <a:pt x="85725" y="114300"/>
                </a:lnTo>
                <a:cubicBezTo>
                  <a:pt x="93615" y="114300"/>
                  <a:pt x="100012" y="120696"/>
                  <a:pt x="100012" y="128587"/>
                </a:cubicBezTo>
                <a:close/>
                <a:moveTo>
                  <a:pt x="85725" y="114300"/>
                </a:moveTo>
                <a:lnTo>
                  <a:pt x="85725" y="61793"/>
                </a:lnTo>
                <a:cubicBezTo>
                  <a:pt x="85732" y="58959"/>
                  <a:pt x="87413" y="56397"/>
                  <a:pt x="90011" y="55264"/>
                </a:cubicBezTo>
                <a:lnTo>
                  <a:pt x="204311" y="4457"/>
                </a:lnTo>
                <a:cubicBezTo>
                  <a:pt x="206516" y="3495"/>
                  <a:pt x="209058" y="3707"/>
                  <a:pt x="211074" y="5023"/>
                </a:cubicBezTo>
                <a:cubicBezTo>
                  <a:pt x="213089" y="6338"/>
                  <a:pt x="214306" y="8580"/>
                  <a:pt x="214312" y="10987"/>
                </a:cubicBezTo>
                <a:lnTo>
                  <a:pt x="214312" y="128587"/>
                </a:lnTo>
                <a:moveTo>
                  <a:pt x="28575" y="328612"/>
                </a:moveTo>
                <a:lnTo>
                  <a:pt x="28575" y="292893"/>
                </a:lnTo>
                <a:cubicBezTo>
                  <a:pt x="28575" y="288948"/>
                  <a:pt x="31773" y="285750"/>
                  <a:pt x="35718" y="285750"/>
                </a:cubicBezTo>
                <a:lnTo>
                  <a:pt x="64293" y="285750"/>
                </a:lnTo>
                <a:cubicBezTo>
                  <a:pt x="68239" y="285750"/>
                  <a:pt x="71437" y="288948"/>
                  <a:pt x="71437" y="292893"/>
                </a:cubicBezTo>
                <a:lnTo>
                  <a:pt x="71437" y="328612"/>
                </a:lnTo>
                <a:moveTo>
                  <a:pt x="0" y="157162"/>
                </a:moveTo>
                <a:lnTo>
                  <a:pt x="57150" y="157162"/>
                </a:lnTo>
                <a:moveTo>
                  <a:pt x="214312" y="71437"/>
                </a:moveTo>
                <a:lnTo>
                  <a:pt x="171450" y="71437"/>
                </a:lnTo>
                <a:moveTo>
                  <a:pt x="214312" y="100012"/>
                </a:moveTo>
                <a:lnTo>
                  <a:pt x="142875" y="100012"/>
                </a:lnTo>
                <a:moveTo>
                  <a:pt x="0" y="185737"/>
                </a:moveTo>
                <a:lnTo>
                  <a:pt x="28575" y="185737"/>
                </a:lnTo>
                <a:moveTo>
                  <a:pt x="114300" y="44448"/>
                </a:moveTo>
                <a:lnTo>
                  <a:pt x="114300" y="0"/>
                </a:lnTo>
                <a:moveTo>
                  <a:pt x="100012" y="328612"/>
                </a:moveTo>
                <a:lnTo>
                  <a:pt x="157162" y="328612"/>
                </a:lnTo>
              </a:path>
            </a:pathLst>
          </a:custGeom>
          <a:noFill/>
          <a:ln w="5357">
            <a:solidFill>
              <a:schemeClr val="tx1"/>
            </a:solidFill>
          </a:ln>
        </p:spPr>
        <p:txBody>
          <a:bodyPr rtlCol="0" anchor="ctr"/>
          <a:lstStyle/>
          <a:p>
            <a:pPr algn="ctr"/>
            <a:endParaRPr sz="2700"/>
          </a:p>
        </p:txBody>
      </p:sp>
      <p:sp>
        <p:nvSpPr>
          <p:cNvPr id="120" name="Rounded Rectangle 37">
            <a:extLst>
              <a:ext uri="{FF2B5EF4-FFF2-40B4-BE49-F238E27FC236}">
                <a16:creationId xmlns:a16="http://schemas.microsoft.com/office/drawing/2014/main" id="{63FB99B9-B32E-4010-816D-75C3A17EC7AE}"/>
              </a:ext>
            </a:extLst>
          </p:cNvPr>
          <p:cNvSpPr/>
          <p:nvPr/>
        </p:nvSpPr>
        <p:spPr>
          <a:xfrm>
            <a:off x="10667110" y="7261451"/>
            <a:ext cx="492506" cy="497637"/>
          </a:xfrm>
          <a:custGeom>
            <a:avLst/>
            <a:gdLst/>
            <a:ahLst/>
            <a:cxnLst/>
            <a:rect l="0" t="0" r="0" b="0"/>
            <a:pathLst>
              <a:path w="328337" h="331758">
                <a:moveTo>
                  <a:pt x="239758" y="322354"/>
                </a:moveTo>
                <a:cubicBezTo>
                  <a:pt x="240484" y="324534"/>
                  <a:pt x="240117" y="326930"/>
                  <a:pt x="238773" y="328793"/>
                </a:cubicBezTo>
                <a:cubicBezTo>
                  <a:pt x="237428" y="330656"/>
                  <a:pt x="235269" y="331758"/>
                  <a:pt x="232971" y="331755"/>
                </a:cubicBezTo>
                <a:lnTo>
                  <a:pt x="109928" y="331755"/>
                </a:lnTo>
                <a:cubicBezTo>
                  <a:pt x="107630" y="331758"/>
                  <a:pt x="105471" y="330656"/>
                  <a:pt x="104126" y="328793"/>
                </a:cubicBezTo>
                <a:cubicBezTo>
                  <a:pt x="102782" y="326930"/>
                  <a:pt x="102415" y="324534"/>
                  <a:pt x="103141" y="322354"/>
                </a:cubicBezTo>
                <a:lnTo>
                  <a:pt x="109785" y="302452"/>
                </a:lnTo>
                <a:cubicBezTo>
                  <a:pt x="112483" y="294358"/>
                  <a:pt x="120055" y="288897"/>
                  <a:pt x="128587" y="288893"/>
                </a:cubicBezTo>
                <a:lnTo>
                  <a:pt x="214312" y="288893"/>
                </a:lnTo>
                <a:cubicBezTo>
                  <a:pt x="222844" y="288897"/>
                  <a:pt x="230416" y="294358"/>
                  <a:pt x="233114" y="302452"/>
                </a:cubicBezTo>
                <a:close/>
                <a:moveTo>
                  <a:pt x="200025" y="288893"/>
                </a:moveTo>
                <a:lnTo>
                  <a:pt x="142875" y="288893"/>
                </a:lnTo>
                <a:lnTo>
                  <a:pt x="142875" y="274605"/>
                </a:lnTo>
                <a:cubicBezTo>
                  <a:pt x="142875" y="258824"/>
                  <a:pt x="155668" y="246030"/>
                  <a:pt x="171450" y="246030"/>
                </a:cubicBezTo>
                <a:cubicBezTo>
                  <a:pt x="187231" y="246030"/>
                  <a:pt x="200025" y="258824"/>
                  <a:pt x="200025" y="274605"/>
                </a:cubicBezTo>
                <a:close/>
                <a:moveTo>
                  <a:pt x="0" y="0"/>
                </a:moveTo>
                <a:moveTo>
                  <a:pt x="171450" y="246030"/>
                </a:moveTo>
                <a:lnTo>
                  <a:pt x="171450" y="74580"/>
                </a:lnTo>
                <a:moveTo>
                  <a:pt x="192881" y="53149"/>
                </a:moveTo>
                <a:cubicBezTo>
                  <a:pt x="192881" y="64985"/>
                  <a:pt x="183286" y="74580"/>
                  <a:pt x="171450" y="74580"/>
                </a:cubicBezTo>
                <a:cubicBezTo>
                  <a:pt x="159613" y="74580"/>
                  <a:pt x="150018" y="64985"/>
                  <a:pt x="150018" y="53149"/>
                </a:cubicBezTo>
                <a:cubicBezTo>
                  <a:pt x="153060" y="39734"/>
                  <a:pt x="158148" y="26867"/>
                  <a:pt x="165106" y="15001"/>
                </a:cubicBezTo>
                <a:cubicBezTo>
                  <a:pt x="166333" y="12631"/>
                  <a:pt x="168780" y="11143"/>
                  <a:pt x="171450" y="11143"/>
                </a:cubicBezTo>
                <a:cubicBezTo>
                  <a:pt x="174119" y="11143"/>
                  <a:pt x="176566" y="12631"/>
                  <a:pt x="177793" y="15001"/>
                </a:cubicBezTo>
                <a:cubicBezTo>
                  <a:pt x="184760" y="26863"/>
                  <a:pt x="189849" y="39731"/>
                  <a:pt x="192881" y="53149"/>
                </a:cubicBezTo>
                <a:close/>
                <a:moveTo>
                  <a:pt x="0" y="0"/>
                </a:moveTo>
                <a:moveTo>
                  <a:pt x="42862" y="103155"/>
                </a:moveTo>
                <a:lnTo>
                  <a:pt x="300037" y="103155"/>
                </a:lnTo>
                <a:moveTo>
                  <a:pt x="0" y="0"/>
                </a:moveTo>
                <a:moveTo>
                  <a:pt x="71437" y="103155"/>
                </a:moveTo>
                <a:lnTo>
                  <a:pt x="71437" y="174593"/>
                </a:lnTo>
                <a:moveTo>
                  <a:pt x="120929" y="174593"/>
                </a:moveTo>
                <a:cubicBezTo>
                  <a:pt x="123013" y="174572"/>
                  <a:pt x="125003" y="175462"/>
                  <a:pt x="126376" y="177030"/>
                </a:cubicBezTo>
                <a:cubicBezTo>
                  <a:pt x="127749" y="178598"/>
                  <a:pt x="128369" y="180688"/>
                  <a:pt x="128073" y="182751"/>
                </a:cubicBezTo>
                <a:cubicBezTo>
                  <a:pt x="124059" y="210915"/>
                  <a:pt x="99943" y="231839"/>
                  <a:pt x="71494" y="231839"/>
                </a:cubicBezTo>
                <a:cubicBezTo>
                  <a:pt x="43046" y="231839"/>
                  <a:pt x="18929" y="210915"/>
                  <a:pt x="14916" y="182751"/>
                </a:cubicBezTo>
                <a:cubicBezTo>
                  <a:pt x="14620" y="180688"/>
                  <a:pt x="15239" y="178598"/>
                  <a:pt x="16612" y="177030"/>
                </a:cubicBezTo>
                <a:cubicBezTo>
                  <a:pt x="17986" y="175462"/>
                  <a:pt x="19975" y="174572"/>
                  <a:pt x="22059" y="174593"/>
                </a:cubicBezTo>
                <a:close/>
                <a:moveTo>
                  <a:pt x="0" y="0"/>
                </a:moveTo>
                <a:moveTo>
                  <a:pt x="271462" y="103155"/>
                </a:moveTo>
                <a:lnTo>
                  <a:pt x="271462" y="174593"/>
                </a:lnTo>
                <a:moveTo>
                  <a:pt x="218484" y="174593"/>
                </a:moveTo>
                <a:cubicBezTo>
                  <a:pt x="217373" y="174599"/>
                  <a:pt x="216314" y="175061"/>
                  <a:pt x="215554" y="175872"/>
                </a:cubicBezTo>
                <a:cubicBezTo>
                  <a:pt x="214795" y="176683"/>
                  <a:pt x="214402" y="177770"/>
                  <a:pt x="214469" y="178879"/>
                </a:cubicBezTo>
                <a:cubicBezTo>
                  <a:pt x="216631" y="207981"/>
                  <a:pt x="240371" y="230779"/>
                  <a:pt x="269536" y="231763"/>
                </a:cubicBezTo>
                <a:cubicBezTo>
                  <a:pt x="298702" y="232746"/>
                  <a:pt x="323923" y="211598"/>
                  <a:pt x="328040" y="182708"/>
                </a:cubicBezTo>
                <a:cubicBezTo>
                  <a:pt x="328337" y="180645"/>
                  <a:pt x="327717" y="178555"/>
                  <a:pt x="326344" y="176987"/>
                </a:cubicBezTo>
                <a:cubicBezTo>
                  <a:pt x="324971" y="175419"/>
                  <a:pt x="322981" y="174529"/>
                  <a:pt x="320897" y="174550"/>
                </a:cubicBezTo>
                <a:close/>
              </a:path>
            </a:pathLst>
          </a:custGeom>
          <a:noFill/>
          <a:ln w="5357">
            <a:solidFill>
              <a:schemeClr val="tx1"/>
            </a:solidFill>
          </a:ln>
        </p:spPr>
        <p:txBody>
          <a:bodyPr rtlCol="0" anchor="ctr"/>
          <a:lstStyle/>
          <a:p>
            <a:pPr algn="ctr"/>
            <a:endParaRPr sz="27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457200" y="495300"/>
            <a:ext cx="15240000" cy="987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7699"/>
              </a:lnSpc>
            </a:pPr>
            <a:r>
              <a:rPr lang="en-US" sz="6999" b="1" spc="-69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QSR Industry PESTEL Analysis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3AD7D2-5191-45A0-9E07-2DDE146BFA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1645273"/>
              </p:ext>
            </p:extLst>
          </p:nvPr>
        </p:nvGraphicFramePr>
        <p:xfrm>
          <a:off x="495300" y="1866107"/>
          <a:ext cx="17602200" cy="6355880"/>
        </p:xfrm>
        <a:graphic>
          <a:graphicData uri="http://schemas.openxmlformats.org/drawingml/2006/table">
            <a:tbl>
              <a:tblPr>
                <a:tableStyleId>{0E3FDE45-AF77-4B5C-9715-49D594BDF05E}</a:tableStyleId>
              </a:tblPr>
              <a:tblGrid>
                <a:gridCol w="2697112">
                  <a:extLst>
                    <a:ext uri="{9D8B030D-6E8A-4147-A177-3AD203B41FA5}">
                      <a16:colId xmlns:a16="http://schemas.microsoft.com/office/drawing/2014/main" val="3428988285"/>
                    </a:ext>
                  </a:extLst>
                </a:gridCol>
                <a:gridCol w="14905088">
                  <a:extLst>
                    <a:ext uri="{9D8B030D-6E8A-4147-A177-3AD203B41FA5}">
                      <a16:colId xmlns:a16="http://schemas.microsoft.com/office/drawing/2014/main" val="1873425008"/>
                    </a:ext>
                  </a:extLst>
                </a:gridCol>
              </a:tblGrid>
              <a:tr h="737143"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 dirty="0">
                          <a:effectLst/>
                        </a:rPr>
                        <a:t>Factor</a:t>
                      </a:r>
                      <a:endParaRPr lang="en-GB" sz="32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 dirty="0">
                          <a:effectLst/>
                        </a:rPr>
                        <a:t>Impact on QSR</a:t>
                      </a:r>
                      <a:endParaRPr lang="en-GB" sz="32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72672060"/>
                  </a:ext>
                </a:extLst>
              </a:tr>
              <a:tr h="998215"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 dirty="0">
                          <a:solidFill>
                            <a:srgbClr val="BF0A30"/>
                          </a:solidFill>
                          <a:effectLst/>
                        </a:rPr>
                        <a:t>Political</a:t>
                      </a:r>
                      <a:endParaRPr lang="en-GB" sz="3200" b="1" dirty="0">
                        <a:solidFill>
                          <a:srgbClr val="BF0A3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US" sz="3200" u="none" strike="noStrike" dirty="0">
                          <a:effectLst/>
                        </a:rPr>
                        <a:t>Minimum wage, franchise regulation, </a:t>
                      </a:r>
                      <a:r>
                        <a:rPr lang="en-US" sz="3200" u="none" strike="noStrike" dirty="0" err="1">
                          <a:effectLst/>
                        </a:rPr>
                        <a:t>labour</a:t>
                      </a:r>
                      <a:r>
                        <a:rPr lang="en-US" sz="3200" u="none" strike="noStrike" dirty="0">
                          <a:effectLst/>
                        </a:rPr>
                        <a:t> compliance increasing costs</a:t>
                      </a:r>
                      <a:endParaRPr lang="en-US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1236345420"/>
                  </a:ext>
                </a:extLst>
              </a:tr>
              <a:tr h="998215"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>
                          <a:solidFill>
                            <a:srgbClr val="BF0A30"/>
                          </a:solidFill>
                          <a:effectLst/>
                        </a:rPr>
                        <a:t>Economic</a:t>
                      </a:r>
                      <a:endParaRPr lang="en-GB" sz="3200" b="1">
                        <a:solidFill>
                          <a:srgbClr val="BF0A3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u="none" strike="noStrike" dirty="0">
                          <a:effectLst/>
                        </a:rPr>
                        <a:t>Market $971B (2024) → $1,930B (2032); 9.01% CAGR. Labour inflation, margin pressure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927214449"/>
                  </a:ext>
                </a:extLst>
              </a:tr>
              <a:tr h="998215"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>
                          <a:solidFill>
                            <a:srgbClr val="BF0A30"/>
                          </a:solidFill>
                          <a:effectLst/>
                        </a:rPr>
                        <a:t>Social</a:t>
                      </a:r>
                      <a:endParaRPr lang="en-GB" sz="3200" b="1">
                        <a:solidFill>
                          <a:srgbClr val="BF0A3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US" sz="3200" u="none" strike="noStrike" dirty="0">
                          <a:effectLst/>
                        </a:rPr>
                        <a:t>65% Gen Z/Millennial customers demand </a:t>
                      </a:r>
                      <a:r>
                        <a:rPr lang="en-US" sz="3200" u="none" strike="noStrike" dirty="0" err="1">
                          <a:effectLst/>
                        </a:rPr>
                        <a:t>personalisation</a:t>
                      </a:r>
                      <a:r>
                        <a:rPr lang="en-US" sz="3200" u="none" strike="noStrike" dirty="0">
                          <a:effectLst/>
                        </a:rPr>
                        <a:t>, loyalty </a:t>
                      </a:r>
                      <a:r>
                        <a:rPr lang="en-US" sz="3200" u="none" strike="noStrike" dirty="0" err="1">
                          <a:effectLst/>
                        </a:rPr>
                        <a:t>programmes</a:t>
                      </a:r>
                      <a:r>
                        <a:rPr lang="en-US" sz="3200" u="none" strike="noStrike" dirty="0">
                          <a:effectLst/>
                        </a:rPr>
                        <a:t>, sustainability</a:t>
                      </a:r>
                      <a:endParaRPr lang="en-US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2157840798"/>
                  </a:ext>
                </a:extLst>
              </a:tr>
              <a:tr h="1366787"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>
                          <a:solidFill>
                            <a:srgbClr val="BF0A30"/>
                          </a:solidFill>
                          <a:effectLst/>
                        </a:rPr>
                        <a:t>Technological</a:t>
                      </a:r>
                      <a:endParaRPr lang="en-GB" sz="3200" b="1">
                        <a:solidFill>
                          <a:srgbClr val="BF0A3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US" sz="3200" u="none" strike="noStrike" dirty="0">
                          <a:effectLst/>
                        </a:rPr>
                        <a:t>AI, mobile ordering, ghost kitchens, data analytics now industry standard. 75% off-premise via digital/delivery (Towards </a:t>
                      </a:r>
                      <a:r>
                        <a:rPr lang="en-US" sz="3200" u="none" strike="noStrike" dirty="0" err="1">
                          <a:effectLst/>
                        </a:rPr>
                        <a:t>FnB</a:t>
                      </a:r>
                      <a:r>
                        <a:rPr lang="en-US" sz="3200" u="none" strike="noStrike" dirty="0">
                          <a:effectLst/>
                        </a:rPr>
                        <a:t>, 2025)</a:t>
                      </a:r>
                      <a:endParaRPr lang="en-US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2178648579"/>
                  </a:ext>
                </a:extLst>
              </a:tr>
              <a:tr h="998215"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3200" b="1" u="none" strike="noStrike" dirty="0">
                          <a:solidFill>
                            <a:srgbClr val="BF0A30"/>
                          </a:solidFill>
                          <a:effectLst/>
                        </a:rPr>
                        <a:t>Legal</a:t>
                      </a:r>
                      <a:endParaRPr lang="en-GB" sz="3200" b="1" dirty="0">
                        <a:solidFill>
                          <a:srgbClr val="BF0A3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just" rtl="0" fontAlgn="ctr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US" sz="3200" u="none" strike="noStrike" dirty="0">
                          <a:effectLst/>
                        </a:rPr>
                        <a:t>GDPR, CCPA, EU AI Act creating data privacy obligations; franchise disclosure requirements</a:t>
                      </a:r>
                      <a:endParaRPr lang="en-US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3197648694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A5E5BE5C-EB1B-4E56-A10C-40611F54D7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191004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29FAE2-A006-45D1-B1AD-27703CECF556}"/>
              </a:ext>
            </a:extLst>
          </p:cNvPr>
          <p:cNvSpPr/>
          <p:nvPr/>
        </p:nvSpPr>
        <p:spPr>
          <a:xfrm>
            <a:off x="381000" y="8648700"/>
            <a:ext cx="17907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Insight: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Digital readiness is survival threshold, not competitive advantage (Chaffey &amp; Ellis-Chadwick, 2019).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8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0A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257" y="0"/>
            <a:ext cx="3238500" cy="10287000"/>
            <a:chOff x="0" y="0"/>
            <a:chExt cx="85293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A3A3A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just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750" y="933450"/>
            <a:ext cx="6886575" cy="8058150"/>
            <a:chOff x="0" y="0"/>
            <a:chExt cx="813829" cy="95228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3829" cy="952281"/>
            </a:xfrm>
            <a:custGeom>
              <a:avLst/>
              <a:gdLst/>
              <a:ahLst/>
              <a:cxnLst/>
              <a:rect l="l" t="t" r="r" b="b"/>
              <a:pathLst>
                <a:path w="813829" h="952281">
                  <a:moveTo>
                    <a:pt x="39347" y="0"/>
                  </a:moveTo>
                  <a:lnTo>
                    <a:pt x="774482" y="0"/>
                  </a:lnTo>
                  <a:cubicBezTo>
                    <a:pt x="796213" y="0"/>
                    <a:pt x="813829" y="17616"/>
                    <a:pt x="813829" y="39347"/>
                  </a:cubicBezTo>
                  <a:lnTo>
                    <a:pt x="813829" y="912934"/>
                  </a:lnTo>
                  <a:cubicBezTo>
                    <a:pt x="813829" y="934665"/>
                    <a:pt x="796213" y="952281"/>
                    <a:pt x="774482" y="952281"/>
                  </a:cubicBezTo>
                  <a:lnTo>
                    <a:pt x="39347" y="952281"/>
                  </a:lnTo>
                  <a:cubicBezTo>
                    <a:pt x="17616" y="952281"/>
                    <a:pt x="0" y="934665"/>
                    <a:pt x="0" y="912934"/>
                  </a:cubicBezTo>
                  <a:lnTo>
                    <a:pt x="0" y="39347"/>
                  </a:lnTo>
                  <a:cubicBezTo>
                    <a:pt x="0" y="17616"/>
                    <a:pt x="17616" y="0"/>
                    <a:pt x="39347" y="0"/>
                  </a:cubicBezTo>
                  <a:close/>
                </a:path>
              </a:pathLst>
            </a:custGeom>
            <a:blipFill>
              <a:blip r:embed="rId2"/>
              <a:stretch>
                <a:fillRect t="-197" b="-197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8001000" y="331899"/>
            <a:ext cx="9851571" cy="4359969"/>
            <a:chOff x="-1727200" y="-802068"/>
            <a:chExt cx="13135428" cy="5813291"/>
          </a:xfrm>
        </p:grpSpPr>
        <p:sp>
          <p:nvSpPr>
            <p:cNvPr id="8" name="TextBox 8"/>
            <p:cNvSpPr txBox="1"/>
            <p:nvPr/>
          </p:nvSpPr>
          <p:spPr>
            <a:xfrm>
              <a:off x="-1698172" y="1564126"/>
              <a:ext cx="13106400" cy="344709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lvl="0" algn="just"/>
              <a:r>
                <a:rPr lang="en-US" sz="2800" spc="-20" dirty="0">
                  <a:solidFill>
                    <a:srgbClr val="FFFFFF"/>
                  </a:solidFill>
                  <a:latin typeface="Arial" panose="020B0604020202020204" pitchFamily="34" charset="0"/>
                  <a:ea typeface="Telegraf"/>
                  <a:cs typeface="Arial" panose="020B0604020202020204" pitchFamily="34" charset="0"/>
                  <a:sym typeface="Telegraf"/>
                </a:rPr>
                <a:t>To improve customer experience, operational efficiency, and competitiveness, integrate AI, cloud platforms, and analytics into key business operations (Kotler, </a:t>
              </a:r>
              <a:r>
                <a:rPr lang="en-US" sz="2800" spc="-20" dirty="0" err="1">
                  <a:solidFill>
                    <a:srgbClr val="FFFFFF"/>
                  </a:solidFill>
                  <a:latin typeface="Arial" panose="020B0604020202020204" pitchFamily="34" charset="0"/>
                  <a:ea typeface="Telegraf"/>
                  <a:cs typeface="Arial" panose="020B0604020202020204" pitchFamily="34" charset="0"/>
                  <a:sym typeface="Telegraf"/>
                </a:rPr>
                <a:t>Kartajaya</a:t>
              </a:r>
              <a:r>
                <a:rPr lang="en-US" sz="2800" spc="-20" dirty="0">
                  <a:solidFill>
                    <a:srgbClr val="FFFFFF"/>
                  </a:solidFill>
                  <a:latin typeface="Arial" panose="020B0604020202020204" pitchFamily="34" charset="0"/>
                  <a:ea typeface="Telegraf"/>
                  <a:cs typeface="Arial" panose="020B0604020202020204" pitchFamily="34" charset="0"/>
                  <a:sym typeface="Telegraf"/>
                </a:rPr>
                <a:t> &amp; </a:t>
              </a:r>
              <a:r>
                <a:rPr lang="en-US" sz="2800" spc="-20" dirty="0" err="1">
                  <a:solidFill>
                    <a:srgbClr val="FFFFFF"/>
                  </a:solidFill>
                  <a:latin typeface="Arial" panose="020B0604020202020204" pitchFamily="34" charset="0"/>
                  <a:ea typeface="Telegraf"/>
                  <a:cs typeface="Arial" panose="020B0604020202020204" pitchFamily="34" charset="0"/>
                  <a:sym typeface="Telegraf"/>
                </a:rPr>
                <a:t>Setiawan</a:t>
              </a:r>
              <a:r>
                <a:rPr lang="en-US" sz="2800" spc="-20" dirty="0">
                  <a:solidFill>
                    <a:srgbClr val="FFFFFF"/>
                  </a:solidFill>
                  <a:latin typeface="Arial" panose="020B0604020202020204" pitchFamily="34" charset="0"/>
                  <a:ea typeface="Telegraf"/>
                  <a:cs typeface="Arial" panose="020B0604020202020204" pitchFamily="34" charset="0"/>
                  <a:sym typeface="Telegraf"/>
                </a:rPr>
                <a:t>, 2021).  Marketing Impact: Scaled hyper-personalization, real-time demand planning, data-driven customer acquisition, seamless omnichannel experience.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-1727200" y="879321"/>
              <a:ext cx="12827000" cy="56425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just">
                <a:lnSpc>
                  <a:spcPts val="3300"/>
                </a:lnSpc>
              </a:pPr>
              <a:r>
                <a:rPr lang="en-US" sz="3400" b="1" spc="-30" dirty="0">
                  <a:solidFill>
                    <a:srgbClr val="FFFFFF"/>
                  </a:solidFill>
                  <a:latin typeface="Arial" panose="020B0604020202020204" pitchFamily="34" charset="0"/>
                  <a:ea typeface="Telegraf Bold"/>
                  <a:cs typeface="Arial" panose="020B0604020202020204" pitchFamily="34" charset="0"/>
                  <a:sym typeface="Telegraf Bold"/>
                </a:rPr>
                <a:t>Transforming KFC’s Marketing Strategy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-1727200" y="-802068"/>
              <a:ext cx="12827000" cy="131660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just">
                <a:lnSpc>
                  <a:spcPts val="7699"/>
                </a:lnSpc>
              </a:pPr>
              <a:r>
                <a:rPr lang="en-US" sz="6999" b="1" spc="-69" dirty="0">
                  <a:solidFill>
                    <a:srgbClr val="FFFFFF"/>
                  </a:solidFill>
                  <a:latin typeface="Arial" panose="020B0604020202020204" pitchFamily="34" charset="0"/>
                  <a:ea typeface="Telegraf Bold"/>
                  <a:cs typeface="Arial" panose="020B0604020202020204" pitchFamily="34" charset="0"/>
                  <a:sym typeface="Telegraf Bold"/>
                </a:rPr>
                <a:t>AI in Marketing</a:t>
              </a:r>
            </a:p>
          </p:txBody>
        </p:sp>
      </p:grp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268DF999-675B-4BC8-BA8A-19A795A881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3393807"/>
              </p:ext>
            </p:extLst>
          </p:nvPr>
        </p:nvGraphicFramePr>
        <p:xfrm>
          <a:off x="8001000" y="5735187"/>
          <a:ext cx="9144000" cy="4188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extBox 9">
            <a:extLst>
              <a:ext uri="{FF2B5EF4-FFF2-40B4-BE49-F238E27FC236}">
                <a16:creationId xmlns:a16="http://schemas.microsoft.com/office/drawing/2014/main" id="{D8AC3031-AF40-4F0C-87F6-47D2C27C7BDF}"/>
              </a:ext>
            </a:extLst>
          </p:cNvPr>
          <p:cNvSpPr txBox="1"/>
          <p:nvPr/>
        </p:nvSpPr>
        <p:spPr>
          <a:xfrm>
            <a:off x="8022771" y="5143500"/>
            <a:ext cx="8324850" cy="439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300"/>
              </a:lnSpc>
            </a:pPr>
            <a:r>
              <a:rPr lang="en-US" sz="3400" b="1" spc="-30" dirty="0">
                <a:solidFill>
                  <a:srgbClr val="FFFFFF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Key Data: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3026606" y="4461680"/>
            <a:ext cx="1933700" cy="1806023"/>
            <a:chOff x="855100" y="1859488"/>
            <a:chExt cx="1289133" cy="1204015"/>
          </a:xfrm>
        </p:grpSpPr>
        <p:sp>
          <p:nvSpPr>
            <p:cNvPr id="2" name="Rounded Rectangle 1"/>
            <p:cNvSpPr/>
            <p:nvPr/>
          </p:nvSpPr>
          <p:spPr>
            <a:xfrm>
              <a:off x="1356555" y="2067657"/>
              <a:ext cx="787678" cy="787678"/>
            </a:xfrm>
            <a:custGeom>
              <a:avLst/>
              <a:gdLst/>
              <a:ahLst/>
              <a:cxnLst/>
              <a:rect l="0" t="0" r="0" b="0"/>
              <a:pathLst>
                <a:path w="787678" h="787678">
                  <a:moveTo>
                    <a:pt x="0" y="0"/>
                  </a:moveTo>
                  <a:lnTo>
                    <a:pt x="754858" y="0"/>
                  </a:lnTo>
                  <a:cubicBezTo>
                    <a:pt x="772983" y="0"/>
                    <a:pt x="787678" y="14695"/>
                    <a:pt x="787678" y="32819"/>
                  </a:cubicBezTo>
                  <a:lnTo>
                    <a:pt x="787678" y="754858"/>
                  </a:lnTo>
                  <a:cubicBezTo>
                    <a:pt x="787678" y="772983"/>
                    <a:pt x="772983" y="787678"/>
                    <a:pt x="754858" y="787678"/>
                  </a:cubicBezTo>
                  <a:lnTo>
                    <a:pt x="0" y="787678"/>
                  </a:lnTo>
                  <a:lnTo>
                    <a:pt x="0" y="0"/>
                  </a:lnTo>
                </a:path>
              </a:pathLst>
            </a:custGeom>
            <a:solidFill>
              <a:srgbClr val="A8C9FF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855100" y="1859488"/>
              <a:ext cx="509660" cy="1204015"/>
            </a:xfrm>
            <a:custGeom>
              <a:avLst/>
              <a:gdLst/>
              <a:ahLst/>
              <a:cxnLst/>
              <a:rect l="0" t="0" r="0" b="0"/>
              <a:pathLst>
                <a:path w="509660" h="1204015">
                  <a:moveTo>
                    <a:pt x="10034" y="622914"/>
                  </a:moveTo>
                  <a:cubicBezTo>
                    <a:pt x="0" y="610779"/>
                    <a:pt x="0" y="593228"/>
                    <a:pt x="10034" y="581093"/>
                  </a:cubicBezTo>
                  <a:lnTo>
                    <a:pt x="480606" y="11856"/>
                  </a:lnTo>
                  <a:cubicBezTo>
                    <a:pt x="490403" y="0"/>
                    <a:pt x="509660" y="6933"/>
                    <a:pt x="509660" y="22309"/>
                  </a:cubicBezTo>
                  <a:lnTo>
                    <a:pt x="509660" y="1181706"/>
                  </a:lnTo>
                  <a:cubicBezTo>
                    <a:pt x="509660" y="1197082"/>
                    <a:pt x="490403" y="1204015"/>
                    <a:pt x="480606" y="1192159"/>
                  </a:cubicBezTo>
                  <a:lnTo>
                    <a:pt x="10034" y="622914"/>
                  </a:lnTo>
                </a:path>
              </a:pathLst>
            </a:custGeom>
            <a:solidFill>
              <a:srgbClr val="A8C9FF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026609" y="4461680"/>
            <a:ext cx="1933700" cy="1806023"/>
            <a:chOff x="855102" y="1859488"/>
            <a:chExt cx="1289133" cy="1204015"/>
          </a:xfrm>
        </p:grpSpPr>
        <p:sp>
          <p:nvSpPr>
            <p:cNvPr id="5" name="Rounded Rectangle 4"/>
            <p:cNvSpPr/>
            <p:nvPr/>
          </p:nvSpPr>
          <p:spPr>
            <a:xfrm>
              <a:off x="1356557" y="2067656"/>
              <a:ext cx="787678" cy="787678"/>
            </a:xfrm>
            <a:custGeom>
              <a:avLst/>
              <a:gdLst/>
              <a:ahLst/>
              <a:cxnLst/>
              <a:rect l="0" t="0" r="0" b="0"/>
              <a:pathLst>
                <a:path w="787678" h="787678">
                  <a:moveTo>
                    <a:pt x="0" y="0"/>
                  </a:moveTo>
                  <a:lnTo>
                    <a:pt x="754858" y="0"/>
                  </a:lnTo>
                  <a:cubicBezTo>
                    <a:pt x="772984" y="0"/>
                    <a:pt x="787678" y="14694"/>
                    <a:pt x="787678" y="32819"/>
                  </a:cubicBezTo>
                  <a:lnTo>
                    <a:pt x="787678" y="754858"/>
                  </a:lnTo>
                  <a:cubicBezTo>
                    <a:pt x="787678" y="772984"/>
                    <a:pt x="772984" y="787678"/>
                    <a:pt x="754858" y="787678"/>
                  </a:cubicBezTo>
                  <a:lnTo>
                    <a:pt x="0" y="78767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6153">
              <a:solidFill>
                <a:srgbClr val="2C2C2C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855102" y="1859488"/>
              <a:ext cx="509660" cy="1204015"/>
            </a:xfrm>
            <a:custGeom>
              <a:avLst/>
              <a:gdLst/>
              <a:ahLst/>
              <a:cxnLst/>
              <a:rect l="0" t="0" r="0" b="0"/>
              <a:pathLst>
                <a:path w="509660" h="1204015">
                  <a:moveTo>
                    <a:pt x="509660" y="208167"/>
                  </a:moveTo>
                  <a:lnTo>
                    <a:pt x="509660" y="22310"/>
                  </a:lnTo>
                  <a:cubicBezTo>
                    <a:pt x="509660" y="6929"/>
                    <a:pt x="490402" y="0"/>
                    <a:pt x="480602" y="11854"/>
                  </a:cubicBezTo>
                  <a:lnTo>
                    <a:pt x="10032" y="581096"/>
                  </a:lnTo>
                  <a:cubicBezTo>
                    <a:pt x="0" y="593231"/>
                    <a:pt x="0" y="610782"/>
                    <a:pt x="10032" y="622918"/>
                  </a:cubicBezTo>
                  <a:lnTo>
                    <a:pt x="480602" y="1192160"/>
                  </a:lnTo>
                  <a:cubicBezTo>
                    <a:pt x="490402" y="1204015"/>
                    <a:pt x="509660" y="1197085"/>
                    <a:pt x="509660" y="1181704"/>
                  </a:cubicBezTo>
                  <a:lnTo>
                    <a:pt x="509660" y="995846"/>
                  </a:lnTo>
                </a:path>
              </a:pathLst>
            </a:custGeom>
            <a:noFill/>
            <a:ln w="6153">
              <a:solidFill>
                <a:srgbClr val="2C2C2C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8" name="Rounded Rectangle 7"/>
          <p:cNvSpPr/>
          <p:nvPr/>
        </p:nvSpPr>
        <p:spPr>
          <a:xfrm>
            <a:off x="4960310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5"/>
                  <a:pt x="14695" y="0"/>
                  <a:pt x="32819" y="0"/>
                </a:cubicBezTo>
                <a:lnTo>
                  <a:pt x="754858" y="0"/>
                </a:lnTo>
                <a:cubicBezTo>
                  <a:pt x="772983" y="0"/>
                  <a:pt x="787678" y="14695"/>
                  <a:pt x="787678" y="32819"/>
                </a:cubicBezTo>
                <a:lnTo>
                  <a:pt x="787678" y="754858"/>
                </a:lnTo>
                <a:cubicBezTo>
                  <a:pt x="787678" y="772983"/>
                  <a:pt x="772983" y="787678"/>
                  <a:pt x="754858" y="787678"/>
                </a:cubicBezTo>
                <a:lnTo>
                  <a:pt x="32819" y="787678"/>
                </a:lnTo>
                <a:cubicBezTo>
                  <a:pt x="14695" y="787678"/>
                  <a:pt x="0" y="772983"/>
                  <a:pt x="0" y="754858"/>
                </a:cubicBezTo>
                <a:lnTo>
                  <a:pt x="0" y="32819"/>
                </a:lnTo>
              </a:path>
            </a:pathLst>
          </a:custGeom>
          <a:solidFill>
            <a:srgbClr val="80B0FF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4960310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4"/>
                  <a:pt x="14694" y="0"/>
                  <a:pt x="32819" y="0"/>
                </a:cubicBezTo>
                <a:lnTo>
                  <a:pt x="754858" y="0"/>
                </a:lnTo>
                <a:cubicBezTo>
                  <a:pt x="772984" y="0"/>
                  <a:pt x="787678" y="14694"/>
                  <a:pt x="787678" y="32819"/>
                </a:cubicBezTo>
                <a:lnTo>
                  <a:pt x="787678" y="754858"/>
                </a:lnTo>
                <a:cubicBezTo>
                  <a:pt x="787678" y="772984"/>
                  <a:pt x="772984" y="787678"/>
                  <a:pt x="754858" y="787678"/>
                </a:cubicBezTo>
                <a:lnTo>
                  <a:pt x="32819" y="787678"/>
                </a:lnTo>
                <a:cubicBezTo>
                  <a:pt x="14694" y="787678"/>
                  <a:pt x="0" y="772984"/>
                  <a:pt x="0" y="754858"/>
                </a:cubicBezTo>
                <a:lnTo>
                  <a:pt x="0" y="32819"/>
                </a:lnTo>
                <a:close/>
              </a:path>
            </a:pathLst>
          </a:custGeom>
          <a:noFill/>
          <a:ln w="6153">
            <a:solidFill>
              <a:srgbClr val="2C2C2C"/>
            </a:solidFill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141827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5"/>
                  <a:pt x="14695" y="0"/>
                  <a:pt x="32819" y="0"/>
                </a:cubicBezTo>
                <a:lnTo>
                  <a:pt x="754858" y="0"/>
                </a:lnTo>
                <a:cubicBezTo>
                  <a:pt x="772983" y="0"/>
                  <a:pt x="787678" y="14695"/>
                  <a:pt x="787678" y="32819"/>
                </a:cubicBezTo>
                <a:lnTo>
                  <a:pt x="787678" y="754858"/>
                </a:lnTo>
                <a:cubicBezTo>
                  <a:pt x="787678" y="772983"/>
                  <a:pt x="772983" y="787678"/>
                  <a:pt x="754858" y="787678"/>
                </a:cubicBezTo>
                <a:lnTo>
                  <a:pt x="32819" y="787678"/>
                </a:lnTo>
                <a:cubicBezTo>
                  <a:pt x="14695" y="787678"/>
                  <a:pt x="0" y="772983"/>
                  <a:pt x="0" y="754858"/>
                </a:cubicBezTo>
                <a:lnTo>
                  <a:pt x="0" y="32819"/>
                </a:lnTo>
              </a:path>
            </a:pathLst>
          </a:custGeom>
          <a:solidFill>
            <a:srgbClr val="5998FF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141827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4"/>
                  <a:pt x="14694" y="0"/>
                  <a:pt x="32819" y="0"/>
                </a:cubicBezTo>
                <a:lnTo>
                  <a:pt x="754858" y="0"/>
                </a:lnTo>
                <a:cubicBezTo>
                  <a:pt x="772984" y="0"/>
                  <a:pt x="787678" y="14694"/>
                  <a:pt x="787678" y="32819"/>
                </a:cubicBezTo>
                <a:lnTo>
                  <a:pt x="787678" y="754858"/>
                </a:lnTo>
                <a:cubicBezTo>
                  <a:pt x="787678" y="772984"/>
                  <a:pt x="772984" y="787678"/>
                  <a:pt x="754858" y="787678"/>
                </a:cubicBezTo>
                <a:lnTo>
                  <a:pt x="32819" y="787678"/>
                </a:lnTo>
                <a:cubicBezTo>
                  <a:pt x="14694" y="787678"/>
                  <a:pt x="0" y="772984"/>
                  <a:pt x="0" y="754858"/>
                </a:cubicBezTo>
                <a:lnTo>
                  <a:pt x="0" y="32819"/>
                </a:lnTo>
                <a:close/>
              </a:path>
            </a:pathLst>
          </a:custGeom>
          <a:noFill/>
          <a:ln w="6153">
            <a:solidFill>
              <a:srgbClr val="2C2C2C"/>
            </a:solidFill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7323345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5"/>
                  <a:pt x="14695" y="0"/>
                  <a:pt x="32819" y="0"/>
                </a:cubicBezTo>
                <a:lnTo>
                  <a:pt x="754858" y="0"/>
                </a:lnTo>
                <a:cubicBezTo>
                  <a:pt x="772983" y="0"/>
                  <a:pt x="787678" y="14695"/>
                  <a:pt x="787678" y="32819"/>
                </a:cubicBezTo>
                <a:lnTo>
                  <a:pt x="787678" y="754858"/>
                </a:lnTo>
                <a:cubicBezTo>
                  <a:pt x="787678" y="772983"/>
                  <a:pt x="772983" y="787678"/>
                  <a:pt x="754858" y="787678"/>
                </a:cubicBezTo>
                <a:lnTo>
                  <a:pt x="32819" y="787678"/>
                </a:lnTo>
                <a:cubicBezTo>
                  <a:pt x="14695" y="787678"/>
                  <a:pt x="0" y="772983"/>
                  <a:pt x="0" y="754858"/>
                </a:cubicBezTo>
                <a:lnTo>
                  <a:pt x="0" y="32819"/>
                </a:lnTo>
              </a:path>
            </a:pathLst>
          </a:custGeom>
          <a:solidFill>
            <a:srgbClr val="4E8EF6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7323345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4"/>
                  <a:pt x="14694" y="0"/>
                  <a:pt x="32819" y="0"/>
                </a:cubicBezTo>
                <a:lnTo>
                  <a:pt x="754858" y="0"/>
                </a:lnTo>
                <a:cubicBezTo>
                  <a:pt x="772984" y="0"/>
                  <a:pt x="787678" y="14694"/>
                  <a:pt x="787678" y="32819"/>
                </a:cubicBezTo>
                <a:lnTo>
                  <a:pt x="787678" y="754858"/>
                </a:lnTo>
                <a:cubicBezTo>
                  <a:pt x="787678" y="772984"/>
                  <a:pt x="772984" y="787678"/>
                  <a:pt x="754858" y="787678"/>
                </a:cubicBezTo>
                <a:lnTo>
                  <a:pt x="32819" y="787678"/>
                </a:lnTo>
                <a:cubicBezTo>
                  <a:pt x="14694" y="787678"/>
                  <a:pt x="0" y="772984"/>
                  <a:pt x="0" y="754858"/>
                </a:cubicBezTo>
                <a:lnTo>
                  <a:pt x="0" y="32819"/>
                </a:lnTo>
                <a:close/>
              </a:path>
            </a:pathLst>
          </a:custGeom>
          <a:noFill/>
          <a:ln w="6153">
            <a:solidFill>
              <a:srgbClr val="2C2C2C"/>
            </a:solidFill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8504864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5"/>
                  <a:pt x="14695" y="0"/>
                  <a:pt x="32819" y="0"/>
                </a:cubicBezTo>
                <a:lnTo>
                  <a:pt x="754858" y="0"/>
                </a:lnTo>
                <a:cubicBezTo>
                  <a:pt x="772983" y="0"/>
                  <a:pt x="787678" y="14695"/>
                  <a:pt x="787678" y="32819"/>
                </a:cubicBezTo>
                <a:lnTo>
                  <a:pt x="787678" y="754858"/>
                </a:lnTo>
                <a:cubicBezTo>
                  <a:pt x="787678" y="772983"/>
                  <a:pt x="772983" y="787678"/>
                  <a:pt x="754858" y="787678"/>
                </a:cubicBezTo>
                <a:lnTo>
                  <a:pt x="32819" y="787678"/>
                </a:lnTo>
                <a:cubicBezTo>
                  <a:pt x="14695" y="787678"/>
                  <a:pt x="0" y="772983"/>
                  <a:pt x="0" y="754858"/>
                </a:cubicBezTo>
                <a:lnTo>
                  <a:pt x="0" y="32819"/>
                </a:lnTo>
              </a:path>
            </a:pathLst>
          </a:custGeom>
          <a:solidFill>
            <a:srgbClr val="4E89E9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8504864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4"/>
                  <a:pt x="14694" y="0"/>
                  <a:pt x="32819" y="0"/>
                </a:cubicBezTo>
                <a:lnTo>
                  <a:pt x="754858" y="0"/>
                </a:lnTo>
                <a:cubicBezTo>
                  <a:pt x="772984" y="0"/>
                  <a:pt x="787678" y="14694"/>
                  <a:pt x="787678" y="32819"/>
                </a:cubicBezTo>
                <a:lnTo>
                  <a:pt x="787678" y="754858"/>
                </a:lnTo>
                <a:cubicBezTo>
                  <a:pt x="787678" y="772984"/>
                  <a:pt x="772984" y="787678"/>
                  <a:pt x="754858" y="787678"/>
                </a:cubicBezTo>
                <a:lnTo>
                  <a:pt x="32819" y="787678"/>
                </a:lnTo>
                <a:cubicBezTo>
                  <a:pt x="14694" y="787678"/>
                  <a:pt x="0" y="772984"/>
                  <a:pt x="0" y="754858"/>
                </a:cubicBezTo>
                <a:lnTo>
                  <a:pt x="0" y="32819"/>
                </a:lnTo>
                <a:close/>
              </a:path>
            </a:pathLst>
          </a:custGeom>
          <a:noFill/>
          <a:ln w="6153">
            <a:solidFill>
              <a:srgbClr val="2C2C2C"/>
            </a:solidFill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9686381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5"/>
                  <a:pt x="14695" y="0"/>
                  <a:pt x="32819" y="0"/>
                </a:cubicBezTo>
                <a:lnTo>
                  <a:pt x="754858" y="0"/>
                </a:lnTo>
                <a:cubicBezTo>
                  <a:pt x="772983" y="0"/>
                  <a:pt x="787678" y="14695"/>
                  <a:pt x="787678" y="32819"/>
                </a:cubicBezTo>
                <a:lnTo>
                  <a:pt x="787678" y="754858"/>
                </a:lnTo>
                <a:cubicBezTo>
                  <a:pt x="787678" y="772983"/>
                  <a:pt x="772983" y="787678"/>
                  <a:pt x="754858" y="787678"/>
                </a:cubicBezTo>
                <a:lnTo>
                  <a:pt x="32819" y="787678"/>
                </a:lnTo>
                <a:cubicBezTo>
                  <a:pt x="14695" y="787678"/>
                  <a:pt x="0" y="772983"/>
                  <a:pt x="0" y="754858"/>
                </a:cubicBezTo>
                <a:lnTo>
                  <a:pt x="0" y="32819"/>
                </a:lnTo>
              </a:path>
            </a:pathLst>
          </a:custGeom>
          <a:solidFill>
            <a:srgbClr val="5686D4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9686381" y="4773931"/>
            <a:ext cx="1181517" cy="1181517"/>
          </a:xfrm>
          <a:custGeom>
            <a:avLst/>
            <a:gdLst/>
            <a:ahLst/>
            <a:cxnLst/>
            <a:rect l="0" t="0" r="0" b="0"/>
            <a:pathLst>
              <a:path w="787678" h="787678">
                <a:moveTo>
                  <a:pt x="0" y="32819"/>
                </a:moveTo>
                <a:cubicBezTo>
                  <a:pt x="0" y="14694"/>
                  <a:pt x="14694" y="0"/>
                  <a:pt x="32819" y="0"/>
                </a:cubicBezTo>
                <a:lnTo>
                  <a:pt x="754858" y="0"/>
                </a:lnTo>
                <a:cubicBezTo>
                  <a:pt x="772984" y="0"/>
                  <a:pt x="787678" y="14694"/>
                  <a:pt x="787678" y="32819"/>
                </a:cubicBezTo>
                <a:lnTo>
                  <a:pt x="787678" y="754858"/>
                </a:lnTo>
                <a:cubicBezTo>
                  <a:pt x="787678" y="772984"/>
                  <a:pt x="772984" y="787678"/>
                  <a:pt x="754858" y="787678"/>
                </a:cubicBezTo>
                <a:lnTo>
                  <a:pt x="32819" y="787678"/>
                </a:lnTo>
                <a:cubicBezTo>
                  <a:pt x="14694" y="787678"/>
                  <a:pt x="0" y="772984"/>
                  <a:pt x="0" y="754858"/>
                </a:cubicBezTo>
                <a:lnTo>
                  <a:pt x="0" y="32819"/>
                </a:lnTo>
                <a:close/>
              </a:path>
            </a:pathLst>
          </a:custGeom>
          <a:noFill/>
          <a:ln w="6153">
            <a:solidFill>
              <a:srgbClr val="2C2C2C"/>
            </a:solidFill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10867900" y="4457445"/>
            <a:ext cx="1933700" cy="1806023"/>
            <a:chOff x="6082629" y="1856665"/>
            <a:chExt cx="1289133" cy="1204015"/>
          </a:xfrm>
        </p:grpSpPr>
        <p:sp>
          <p:nvSpPr>
            <p:cNvPr id="18" name="Rounded Rectangle 17"/>
            <p:cNvSpPr/>
            <p:nvPr/>
          </p:nvSpPr>
          <p:spPr>
            <a:xfrm>
              <a:off x="6082629" y="2067656"/>
              <a:ext cx="787678" cy="787678"/>
            </a:xfrm>
            <a:custGeom>
              <a:avLst/>
              <a:gdLst/>
              <a:ahLst/>
              <a:cxnLst/>
              <a:rect l="0" t="0" r="0" b="0"/>
              <a:pathLst>
                <a:path w="787678" h="787678">
                  <a:moveTo>
                    <a:pt x="0" y="32819"/>
                  </a:moveTo>
                  <a:cubicBezTo>
                    <a:pt x="0" y="14695"/>
                    <a:pt x="14695" y="0"/>
                    <a:pt x="32819" y="0"/>
                  </a:cubicBezTo>
                  <a:lnTo>
                    <a:pt x="787678" y="0"/>
                  </a:lnTo>
                  <a:lnTo>
                    <a:pt x="787678" y="787678"/>
                  </a:lnTo>
                  <a:lnTo>
                    <a:pt x="32819" y="787678"/>
                  </a:lnTo>
                  <a:cubicBezTo>
                    <a:pt x="14695" y="787678"/>
                    <a:pt x="0" y="772983"/>
                    <a:pt x="0" y="754858"/>
                  </a:cubicBezTo>
                  <a:lnTo>
                    <a:pt x="0" y="32819"/>
                  </a:lnTo>
                </a:path>
              </a:pathLst>
            </a:custGeom>
            <a:solidFill>
              <a:srgbClr val="5D83C0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ounded Rectangle 18"/>
            <p:cNvSpPr/>
            <p:nvPr/>
          </p:nvSpPr>
          <p:spPr>
            <a:xfrm>
              <a:off x="6862102" y="1856665"/>
              <a:ext cx="509660" cy="1204015"/>
            </a:xfrm>
            <a:custGeom>
              <a:avLst/>
              <a:gdLst/>
              <a:ahLst/>
              <a:cxnLst/>
              <a:rect l="0" t="0" r="0" b="0"/>
              <a:pathLst>
                <a:path w="509660" h="1204015">
                  <a:moveTo>
                    <a:pt x="499626" y="622914"/>
                  </a:moveTo>
                  <a:cubicBezTo>
                    <a:pt x="509660" y="610779"/>
                    <a:pt x="509660" y="593228"/>
                    <a:pt x="499626" y="581093"/>
                  </a:cubicBezTo>
                  <a:lnTo>
                    <a:pt x="29053" y="11856"/>
                  </a:lnTo>
                  <a:cubicBezTo>
                    <a:pt x="19257" y="0"/>
                    <a:pt x="0" y="6933"/>
                    <a:pt x="0" y="22309"/>
                  </a:cubicBezTo>
                  <a:lnTo>
                    <a:pt x="0" y="1181706"/>
                  </a:lnTo>
                  <a:cubicBezTo>
                    <a:pt x="0" y="1197082"/>
                    <a:pt x="19257" y="1204015"/>
                    <a:pt x="29053" y="1192159"/>
                  </a:cubicBezTo>
                  <a:lnTo>
                    <a:pt x="499626" y="622914"/>
                  </a:lnTo>
                </a:path>
              </a:pathLst>
            </a:custGeom>
            <a:solidFill>
              <a:srgbClr val="5D83C0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10867900" y="4457444"/>
            <a:ext cx="1933700" cy="1806023"/>
            <a:chOff x="6082629" y="1856664"/>
            <a:chExt cx="1289133" cy="1204015"/>
          </a:xfrm>
        </p:grpSpPr>
        <p:sp>
          <p:nvSpPr>
            <p:cNvPr id="21" name="Rounded Rectangle 20"/>
            <p:cNvSpPr/>
            <p:nvPr/>
          </p:nvSpPr>
          <p:spPr>
            <a:xfrm>
              <a:off x="6082629" y="2067656"/>
              <a:ext cx="787678" cy="787678"/>
            </a:xfrm>
            <a:custGeom>
              <a:avLst/>
              <a:gdLst/>
              <a:ahLst/>
              <a:cxnLst/>
              <a:rect l="0" t="0" r="0" b="0"/>
              <a:pathLst>
                <a:path w="787678" h="787678">
                  <a:moveTo>
                    <a:pt x="0" y="32819"/>
                  </a:moveTo>
                  <a:cubicBezTo>
                    <a:pt x="0" y="14694"/>
                    <a:pt x="14694" y="0"/>
                    <a:pt x="32819" y="0"/>
                  </a:cubicBezTo>
                  <a:lnTo>
                    <a:pt x="787678" y="0"/>
                  </a:lnTo>
                  <a:lnTo>
                    <a:pt x="787678" y="787678"/>
                  </a:lnTo>
                  <a:lnTo>
                    <a:pt x="32819" y="787678"/>
                  </a:lnTo>
                  <a:cubicBezTo>
                    <a:pt x="14694" y="787678"/>
                    <a:pt x="0" y="772984"/>
                    <a:pt x="0" y="754858"/>
                  </a:cubicBezTo>
                  <a:lnTo>
                    <a:pt x="0" y="32819"/>
                  </a:lnTo>
                  <a:close/>
                </a:path>
              </a:pathLst>
            </a:custGeom>
            <a:noFill/>
            <a:ln w="6153">
              <a:solidFill>
                <a:srgbClr val="2C2C2C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ounded Rectangle 21"/>
            <p:cNvSpPr/>
            <p:nvPr/>
          </p:nvSpPr>
          <p:spPr>
            <a:xfrm>
              <a:off x="6862102" y="1856664"/>
              <a:ext cx="509660" cy="1204015"/>
            </a:xfrm>
            <a:custGeom>
              <a:avLst/>
              <a:gdLst/>
              <a:ahLst/>
              <a:cxnLst/>
              <a:rect l="0" t="0" r="0" b="0"/>
              <a:pathLst>
                <a:path w="509660" h="1204015">
                  <a:moveTo>
                    <a:pt x="0" y="210992"/>
                  </a:moveTo>
                  <a:lnTo>
                    <a:pt x="0" y="22310"/>
                  </a:lnTo>
                  <a:cubicBezTo>
                    <a:pt x="0" y="6929"/>
                    <a:pt x="19258" y="0"/>
                    <a:pt x="29057" y="11854"/>
                  </a:cubicBezTo>
                  <a:lnTo>
                    <a:pt x="499627" y="581096"/>
                  </a:lnTo>
                  <a:cubicBezTo>
                    <a:pt x="509660" y="593231"/>
                    <a:pt x="509660" y="610782"/>
                    <a:pt x="499627" y="622918"/>
                  </a:cubicBezTo>
                  <a:lnTo>
                    <a:pt x="29057" y="1192160"/>
                  </a:lnTo>
                  <a:cubicBezTo>
                    <a:pt x="19257" y="1204015"/>
                    <a:pt x="0" y="1197085"/>
                    <a:pt x="0" y="1181704"/>
                  </a:cubicBezTo>
                  <a:lnTo>
                    <a:pt x="0" y="998670"/>
                  </a:lnTo>
                </a:path>
              </a:pathLst>
            </a:custGeom>
            <a:noFill/>
            <a:ln w="6153">
              <a:solidFill>
                <a:srgbClr val="2C2C2C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4" name="Rounded Rectangle 23"/>
          <p:cNvSpPr/>
          <p:nvPr/>
        </p:nvSpPr>
        <p:spPr>
          <a:xfrm>
            <a:off x="11163278" y="5069310"/>
            <a:ext cx="590759" cy="590759"/>
          </a:xfrm>
          <a:custGeom>
            <a:avLst/>
            <a:gdLst/>
            <a:ahLst/>
            <a:cxnLst/>
            <a:rect l="0" t="0" r="0" b="0"/>
            <a:pathLst>
              <a:path w="393839" h="393839">
                <a:moveTo>
                  <a:pt x="288323" y="108798"/>
                </a:moveTo>
                <a:lnTo>
                  <a:pt x="381695" y="54481"/>
                </a:lnTo>
                <a:lnTo>
                  <a:pt x="288323" y="0"/>
                </a:lnTo>
                <a:lnTo>
                  <a:pt x="195114" y="54481"/>
                </a:lnTo>
                <a:lnTo>
                  <a:pt x="288323" y="108798"/>
                </a:lnTo>
                <a:moveTo>
                  <a:pt x="300630" y="130131"/>
                </a:moveTo>
                <a:lnTo>
                  <a:pt x="300630" y="238929"/>
                </a:lnTo>
                <a:lnTo>
                  <a:pt x="393839" y="184612"/>
                </a:lnTo>
                <a:lnTo>
                  <a:pt x="393839" y="75814"/>
                </a:lnTo>
                <a:lnTo>
                  <a:pt x="300630" y="130131"/>
                </a:lnTo>
                <a:moveTo>
                  <a:pt x="276015" y="130131"/>
                </a:moveTo>
                <a:lnTo>
                  <a:pt x="182807" y="75814"/>
                </a:lnTo>
                <a:lnTo>
                  <a:pt x="182807" y="184612"/>
                </a:lnTo>
                <a:lnTo>
                  <a:pt x="276015" y="238929"/>
                </a:lnTo>
                <a:lnTo>
                  <a:pt x="276015" y="130131"/>
                </a:lnTo>
                <a:moveTo>
                  <a:pt x="180509" y="211688"/>
                </a:moveTo>
                <a:lnTo>
                  <a:pt x="180509" y="303584"/>
                </a:lnTo>
                <a:cubicBezTo>
                  <a:pt x="180509" y="312650"/>
                  <a:pt x="173166" y="319994"/>
                  <a:pt x="164099" y="319994"/>
                </a:cubicBezTo>
                <a:lnTo>
                  <a:pt x="49229" y="319994"/>
                </a:lnTo>
                <a:cubicBezTo>
                  <a:pt x="40163" y="319994"/>
                  <a:pt x="32819" y="312650"/>
                  <a:pt x="32819" y="303584"/>
                </a:cubicBezTo>
                <a:lnTo>
                  <a:pt x="32819" y="123074"/>
                </a:lnTo>
                <a:cubicBezTo>
                  <a:pt x="32819" y="114008"/>
                  <a:pt x="40163" y="106664"/>
                  <a:pt x="49229" y="106664"/>
                </a:cubicBezTo>
                <a:lnTo>
                  <a:pt x="158192" y="106664"/>
                </a:lnTo>
                <a:lnTo>
                  <a:pt x="158192" y="65639"/>
                </a:lnTo>
                <a:lnTo>
                  <a:pt x="41024" y="65639"/>
                </a:lnTo>
                <a:cubicBezTo>
                  <a:pt x="18370" y="65639"/>
                  <a:pt x="0" y="84010"/>
                  <a:pt x="0" y="106664"/>
                </a:cubicBezTo>
                <a:lnTo>
                  <a:pt x="0" y="352814"/>
                </a:lnTo>
                <a:cubicBezTo>
                  <a:pt x="0" y="375468"/>
                  <a:pt x="18370" y="393839"/>
                  <a:pt x="41024" y="393839"/>
                </a:cubicBezTo>
                <a:lnTo>
                  <a:pt x="172304" y="393839"/>
                </a:lnTo>
                <a:cubicBezTo>
                  <a:pt x="194958" y="393839"/>
                  <a:pt x="213329" y="375468"/>
                  <a:pt x="213329" y="352814"/>
                </a:cubicBezTo>
                <a:lnTo>
                  <a:pt x="213329" y="230888"/>
                </a:lnTo>
                <a:lnTo>
                  <a:pt x="180509" y="211688"/>
                </a:ln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10001304" y="5069569"/>
            <a:ext cx="551670" cy="590598"/>
          </a:xfrm>
          <a:custGeom>
            <a:avLst/>
            <a:gdLst/>
            <a:ahLst/>
            <a:cxnLst/>
            <a:rect l="0" t="0" r="0" b="0"/>
            <a:pathLst>
              <a:path w="367780" h="393732">
                <a:moveTo>
                  <a:pt x="88876" y="328027"/>
                </a:moveTo>
                <a:cubicBezTo>
                  <a:pt x="86579" y="328035"/>
                  <a:pt x="84380" y="328978"/>
                  <a:pt x="82804" y="330652"/>
                </a:cubicBezTo>
                <a:cubicBezTo>
                  <a:pt x="81245" y="332400"/>
                  <a:pt x="80474" y="334714"/>
                  <a:pt x="80671" y="337052"/>
                </a:cubicBezTo>
                <a:lnTo>
                  <a:pt x="83953" y="371513"/>
                </a:lnTo>
                <a:cubicBezTo>
                  <a:pt x="85225" y="384140"/>
                  <a:pt x="95883" y="393732"/>
                  <a:pt x="108568" y="393666"/>
                </a:cubicBezTo>
                <a:lnTo>
                  <a:pt x="259211" y="393666"/>
                </a:lnTo>
                <a:cubicBezTo>
                  <a:pt x="271896" y="393732"/>
                  <a:pt x="282555" y="384140"/>
                  <a:pt x="283826" y="371513"/>
                </a:cubicBezTo>
                <a:lnTo>
                  <a:pt x="287108" y="337052"/>
                </a:lnTo>
                <a:cubicBezTo>
                  <a:pt x="287305" y="334714"/>
                  <a:pt x="286534" y="332400"/>
                  <a:pt x="284975" y="330652"/>
                </a:cubicBezTo>
                <a:cubicBezTo>
                  <a:pt x="283400" y="328978"/>
                  <a:pt x="281201" y="328035"/>
                  <a:pt x="278903" y="328027"/>
                </a:cubicBezTo>
                <a:lnTo>
                  <a:pt x="88876" y="328027"/>
                </a:lnTo>
                <a:moveTo>
                  <a:pt x="361938" y="134225"/>
                </a:moveTo>
                <a:cubicBezTo>
                  <a:pt x="356408" y="114188"/>
                  <a:pt x="342369" y="97573"/>
                  <a:pt x="323538" y="88769"/>
                </a:cubicBezTo>
                <a:cubicBezTo>
                  <a:pt x="314423" y="84544"/>
                  <a:pt x="304544" y="82197"/>
                  <a:pt x="294493" y="81877"/>
                </a:cubicBezTo>
                <a:cubicBezTo>
                  <a:pt x="290997" y="81811"/>
                  <a:pt x="287945" y="79489"/>
                  <a:pt x="286944" y="76134"/>
                </a:cubicBezTo>
                <a:cubicBezTo>
                  <a:pt x="273037" y="30883"/>
                  <a:pt x="231232" y="0"/>
                  <a:pt x="183890" y="0"/>
                </a:cubicBezTo>
                <a:cubicBezTo>
                  <a:pt x="136547" y="0"/>
                  <a:pt x="94742" y="30883"/>
                  <a:pt x="80835" y="76134"/>
                </a:cubicBezTo>
                <a:cubicBezTo>
                  <a:pt x="79834" y="79489"/>
                  <a:pt x="76782" y="81811"/>
                  <a:pt x="73286" y="81877"/>
                </a:cubicBezTo>
                <a:cubicBezTo>
                  <a:pt x="63227" y="82230"/>
                  <a:pt x="53340" y="84634"/>
                  <a:pt x="44241" y="88933"/>
                </a:cubicBezTo>
                <a:cubicBezTo>
                  <a:pt x="25443" y="97704"/>
                  <a:pt x="11421" y="114246"/>
                  <a:pt x="5841" y="134225"/>
                </a:cubicBezTo>
                <a:cubicBezTo>
                  <a:pt x="0" y="155845"/>
                  <a:pt x="4553" y="178950"/>
                  <a:pt x="18149" y="196747"/>
                </a:cubicBezTo>
                <a:cubicBezTo>
                  <a:pt x="29382" y="211196"/>
                  <a:pt x="45578" y="220968"/>
                  <a:pt x="63605" y="224151"/>
                </a:cubicBezTo>
                <a:cubicBezTo>
                  <a:pt x="67207" y="224791"/>
                  <a:pt x="69947" y="227737"/>
                  <a:pt x="70333" y="231372"/>
                </a:cubicBezTo>
                <a:lnTo>
                  <a:pt x="76733" y="295863"/>
                </a:lnTo>
                <a:cubicBezTo>
                  <a:pt x="77085" y="300335"/>
                  <a:pt x="80958" y="303691"/>
                  <a:pt x="85430" y="303412"/>
                </a:cubicBezTo>
                <a:lnTo>
                  <a:pt x="282349" y="303412"/>
                </a:lnTo>
                <a:cubicBezTo>
                  <a:pt x="286518" y="303346"/>
                  <a:pt x="289972" y="300171"/>
                  <a:pt x="290390" y="296027"/>
                </a:cubicBezTo>
                <a:lnTo>
                  <a:pt x="296790" y="231536"/>
                </a:lnTo>
                <a:cubicBezTo>
                  <a:pt x="297176" y="227901"/>
                  <a:pt x="299916" y="224956"/>
                  <a:pt x="303518" y="224316"/>
                </a:cubicBezTo>
                <a:cubicBezTo>
                  <a:pt x="321807" y="221239"/>
                  <a:pt x="338266" y="211401"/>
                  <a:pt x="349630" y="196747"/>
                </a:cubicBezTo>
                <a:cubicBezTo>
                  <a:pt x="363226" y="178950"/>
                  <a:pt x="367780" y="155845"/>
                  <a:pt x="361938" y="134225"/>
                </a:cubicBez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8800243" y="5069310"/>
            <a:ext cx="591041" cy="590795"/>
          </a:xfrm>
          <a:custGeom>
            <a:avLst/>
            <a:gdLst/>
            <a:ahLst/>
            <a:cxnLst/>
            <a:rect l="0" t="0" r="0" b="0"/>
            <a:pathLst>
              <a:path w="394027" h="393863">
                <a:moveTo>
                  <a:pt x="229739" y="114869"/>
                </a:moveTo>
                <a:cubicBezTo>
                  <a:pt x="229739" y="51428"/>
                  <a:pt x="178310" y="0"/>
                  <a:pt x="114869" y="0"/>
                </a:cubicBezTo>
                <a:cubicBezTo>
                  <a:pt x="51428" y="0"/>
                  <a:pt x="0" y="51428"/>
                  <a:pt x="0" y="114869"/>
                </a:cubicBezTo>
                <a:cubicBezTo>
                  <a:pt x="0" y="178310"/>
                  <a:pt x="51428" y="229739"/>
                  <a:pt x="114869" y="229739"/>
                </a:cubicBezTo>
                <a:cubicBezTo>
                  <a:pt x="178310" y="229739"/>
                  <a:pt x="229739" y="178310"/>
                  <a:pt x="229739" y="114869"/>
                </a:cubicBezTo>
                <a:moveTo>
                  <a:pt x="102562" y="184612"/>
                </a:moveTo>
                <a:cubicBezTo>
                  <a:pt x="102562" y="182347"/>
                  <a:pt x="100724" y="180509"/>
                  <a:pt x="98459" y="180509"/>
                </a:cubicBezTo>
                <a:lnTo>
                  <a:pt x="88285" y="180509"/>
                </a:lnTo>
                <a:cubicBezTo>
                  <a:pt x="81491" y="180509"/>
                  <a:pt x="75978" y="174995"/>
                  <a:pt x="75978" y="168202"/>
                </a:cubicBezTo>
                <a:cubicBezTo>
                  <a:pt x="75978" y="161408"/>
                  <a:pt x="81491" y="155894"/>
                  <a:pt x="88285" y="155894"/>
                </a:cubicBezTo>
                <a:lnTo>
                  <a:pt x="124387" y="155894"/>
                </a:lnTo>
                <a:cubicBezTo>
                  <a:pt x="129819" y="155706"/>
                  <a:pt x="134405" y="151784"/>
                  <a:pt x="135423" y="146434"/>
                </a:cubicBezTo>
                <a:cubicBezTo>
                  <a:pt x="136448" y="141092"/>
                  <a:pt x="133634" y="135759"/>
                  <a:pt x="128654" y="133577"/>
                </a:cubicBezTo>
                <a:lnTo>
                  <a:pt x="91895" y="118972"/>
                </a:lnTo>
                <a:cubicBezTo>
                  <a:pt x="76265" y="113466"/>
                  <a:pt x="66394" y="98033"/>
                  <a:pt x="67945" y="81541"/>
                </a:cubicBezTo>
                <a:cubicBezTo>
                  <a:pt x="69496" y="65040"/>
                  <a:pt x="82082" y="51724"/>
                  <a:pt x="98459" y="49229"/>
                </a:cubicBezTo>
                <a:cubicBezTo>
                  <a:pt x="100404" y="48918"/>
                  <a:pt x="101848" y="47260"/>
                  <a:pt x="101905" y="45291"/>
                </a:cubicBezTo>
                <a:lnTo>
                  <a:pt x="101905" y="39383"/>
                </a:lnTo>
                <a:cubicBezTo>
                  <a:pt x="101905" y="32590"/>
                  <a:pt x="107419" y="27076"/>
                  <a:pt x="114213" y="27076"/>
                </a:cubicBezTo>
                <a:cubicBezTo>
                  <a:pt x="121007" y="27076"/>
                  <a:pt x="126520" y="32590"/>
                  <a:pt x="126520" y="39383"/>
                </a:cubicBezTo>
                <a:lnTo>
                  <a:pt x="126520" y="45127"/>
                </a:lnTo>
                <a:cubicBezTo>
                  <a:pt x="126504" y="46341"/>
                  <a:pt x="127029" y="47498"/>
                  <a:pt x="127940" y="48286"/>
                </a:cubicBezTo>
                <a:cubicBezTo>
                  <a:pt x="128859" y="49082"/>
                  <a:pt x="130081" y="49426"/>
                  <a:pt x="131279" y="49229"/>
                </a:cubicBezTo>
                <a:lnTo>
                  <a:pt x="141453" y="49229"/>
                </a:lnTo>
                <a:cubicBezTo>
                  <a:pt x="148247" y="49229"/>
                  <a:pt x="153761" y="54743"/>
                  <a:pt x="153761" y="61537"/>
                </a:cubicBezTo>
                <a:cubicBezTo>
                  <a:pt x="153761" y="68331"/>
                  <a:pt x="148247" y="73844"/>
                  <a:pt x="141453" y="73844"/>
                </a:cubicBezTo>
                <a:lnTo>
                  <a:pt x="105352" y="73844"/>
                </a:lnTo>
                <a:cubicBezTo>
                  <a:pt x="99920" y="74033"/>
                  <a:pt x="95333" y="77955"/>
                  <a:pt x="94316" y="83305"/>
                </a:cubicBezTo>
                <a:cubicBezTo>
                  <a:pt x="93290" y="88646"/>
                  <a:pt x="96104" y="93979"/>
                  <a:pt x="101085" y="96162"/>
                </a:cubicBezTo>
                <a:lnTo>
                  <a:pt x="137843" y="110767"/>
                </a:lnTo>
                <a:cubicBezTo>
                  <a:pt x="153474" y="116272"/>
                  <a:pt x="163344" y="131706"/>
                  <a:pt x="161794" y="148198"/>
                </a:cubicBezTo>
                <a:cubicBezTo>
                  <a:pt x="160243" y="164698"/>
                  <a:pt x="147656" y="178015"/>
                  <a:pt x="131279" y="180509"/>
                </a:cubicBezTo>
                <a:cubicBezTo>
                  <a:pt x="129335" y="180821"/>
                  <a:pt x="127891" y="182478"/>
                  <a:pt x="127833" y="184448"/>
                </a:cubicBezTo>
                <a:lnTo>
                  <a:pt x="127833" y="191012"/>
                </a:lnTo>
                <a:cubicBezTo>
                  <a:pt x="127833" y="197805"/>
                  <a:pt x="122319" y="203319"/>
                  <a:pt x="115526" y="203319"/>
                </a:cubicBezTo>
                <a:cubicBezTo>
                  <a:pt x="108732" y="203319"/>
                  <a:pt x="103218" y="197805"/>
                  <a:pt x="103218" y="191012"/>
                </a:cubicBezTo>
                <a:lnTo>
                  <a:pt x="102562" y="184612"/>
                </a:lnTo>
                <a:moveTo>
                  <a:pt x="393839" y="180509"/>
                </a:moveTo>
                <a:cubicBezTo>
                  <a:pt x="393839" y="175980"/>
                  <a:pt x="390163" y="172304"/>
                  <a:pt x="385634" y="172304"/>
                </a:cubicBezTo>
                <a:lnTo>
                  <a:pt x="303584" y="172304"/>
                </a:lnTo>
                <a:cubicBezTo>
                  <a:pt x="300269" y="172321"/>
                  <a:pt x="297291" y="174331"/>
                  <a:pt x="296035" y="177391"/>
                </a:cubicBezTo>
                <a:cubicBezTo>
                  <a:pt x="294657" y="180427"/>
                  <a:pt x="295387" y="183996"/>
                  <a:pt x="297840" y="186253"/>
                </a:cubicBezTo>
                <a:lnTo>
                  <a:pt x="320979" y="209555"/>
                </a:lnTo>
                <a:cubicBezTo>
                  <a:pt x="321815" y="210293"/>
                  <a:pt x="322250" y="211393"/>
                  <a:pt x="322127" y="212509"/>
                </a:cubicBezTo>
                <a:cubicBezTo>
                  <a:pt x="322111" y="213633"/>
                  <a:pt x="321635" y="214699"/>
                  <a:pt x="320814" y="215462"/>
                </a:cubicBezTo>
                <a:lnTo>
                  <a:pt x="246149" y="284712"/>
                </a:lnTo>
                <a:cubicBezTo>
                  <a:pt x="244656" y="286050"/>
                  <a:pt x="242391" y="286050"/>
                  <a:pt x="240898" y="284712"/>
                </a:cubicBezTo>
                <a:lnTo>
                  <a:pt x="193309" y="246641"/>
                </a:lnTo>
                <a:cubicBezTo>
                  <a:pt x="188550" y="242859"/>
                  <a:pt x="182897" y="240373"/>
                  <a:pt x="176899" y="239421"/>
                </a:cubicBezTo>
                <a:cubicBezTo>
                  <a:pt x="166339" y="237649"/>
                  <a:pt x="155558" y="240857"/>
                  <a:pt x="147689" y="248118"/>
                </a:cubicBezTo>
                <a:lnTo>
                  <a:pt x="144079" y="251236"/>
                </a:lnTo>
                <a:lnTo>
                  <a:pt x="23794" y="358065"/>
                </a:lnTo>
                <a:cubicBezTo>
                  <a:pt x="17484" y="363735"/>
                  <a:pt x="15310" y="372703"/>
                  <a:pt x="18329" y="380629"/>
                </a:cubicBezTo>
                <a:cubicBezTo>
                  <a:pt x="21349" y="388555"/>
                  <a:pt x="28930" y="393806"/>
                  <a:pt x="37414" y="393839"/>
                </a:cubicBezTo>
                <a:cubicBezTo>
                  <a:pt x="42452" y="393863"/>
                  <a:pt x="47318" y="391993"/>
                  <a:pt x="51035" y="388588"/>
                </a:cubicBezTo>
                <a:lnTo>
                  <a:pt x="168366" y="284220"/>
                </a:lnTo>
                <a:cubicBezTo>
                  <a:pt x="169859" y="282883"/>
                  <a:pt x="172124" y="282883"/>
                  <a:pt x="173617" y="284220"/>
                </a:cubicBezTo>
                <a:lnTo>
                  <a:pt x="221370" y="322291"/>
                </a:lnTo>
                <a:cubicBezTo>
                  <a:pt x="235031" y="333032"/>
                  <a:pt x="254452" y="332334"/>
                  <a:pt x="267318" y="320650"/>
                </a:cubicBezTo>
                <a:lnTo>
                  <a:pt x="350188" y="244180"/>
                </a:lnTo>
                <a:cubicBezTo>
                  <a:pt x="351764" y="242719"/>
                  <a:pt x="354192" y="242719"/>
                  <a:pt x="355768" y="244180"/>
                </a:cubicBezTo>
                <a:lnTo>
                  <a:pt x="379890" y="268138"/>
                </a:lnTo>
                <a:cubicBezTo>
                  <a:pt x="381375" y="269730"/>
                  <a:pt x="383459" y="270625"/>
                  <a:pt x="385634" y="270600"/>
                </a:cubicBezTo>
                <a:cubicBezTo>
                  <a:pt x="386659" y="270830"/>
                  <a:pt x="387726" y="270830"/>
                  <a:pt x="388752" y="270600"/>
                </a:cubicBezTo>
                <a:cubicBezTo>
                  <a:pt x="391984" y="269279"/>
                  <a:pt x="394027" y="266046"/>
                  <a:pt x="393839" y="262559"/>
                </a:cubicBezTo>
                <a:lnTo>
                  <a:pt x="393839" y="180509"/>
                </a:ln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7618726" y="5112387"/>
            <a:ext cx="590795" cy="504606"/>
          </a:xfrm>
          <a:custGeom>
            <a:avLst/>
            <a:gdLst/>
            <a:ahLst/>
            <a:cxnLst/>
            <a:rect l="0" t="0" r="0" b="0"/>
            <a:pathLst>
              <a:path w="393863" h="336404">
                <a:moveTo>
                  <a:pt x="393839" y="231708"/>
                </a:moveTo>
                <a:cubicBezTo>
                  <a:pt x="393863" y="222379"/>
                  <a:pt x="388579" y="213854"/>
                  <a:pt x="380219" y="209719"/>
                </a:cubicBezTo>
                <a:cubicBezTo>
                  <a:pt x="378783" y="209013"/>
                  <a:pt x="377888" y="207545"/>
                  <a:pt x="377921" y="205945"/>
                </a:cubicBezTo>
                <a:lnTo>
                  <a:pt x="377921" y="99116"/>
                </a:lnTo>
                <a:cubicBezTo>
                  <a:pt x="377921" y="71022"/>
                  <a:pt x="355144" y="48245"/>
                  <a:pt x="327050" y="48245"/>
                </a:cubicBezTo>
                <a:lnTo>
                  <a:pt x="289471" y="48245"/>
                </a:lnTo>
                <a:cubicBezTo>
                  <a:pt x="193169" y="48245"/>
                  <a:pt x="115050" y="126217"/>
                  <a:pt x="114869" y="222519"/>
                </a:cubicBezTo>
                <a:lnTo>
                  <a:pt x="114869" y="279954"/>
                </a:lnTo>
                <a:cubicBezTo>
                  <a:pt x="114869" y="298078"/>
                  <a:pt x="129564" y="312774"/>
                  <a:pt x="147689" y="312774"/>
                </a:cubicBezTo>
                <a:lnTo>
                  <a:pt x="152448" y="312774"/>
                </a:lnTo>
                <a:cubicBezTo>
                  <a:pt x="161515" y="312774"/>
                  <a:pt x="168858" y="305430"/>
                  <a:pt x="168858" y="296364"/>
                </a:cubicBezTo>
                <a:cubicBezTo>
                  <a:pt x="168858" y="287297"/>
                  <a:pt x="161515" y="279954"/>
                  <a:pt x="152448" y="279954"/>
                </a:cubicBezTo>
                <a:lnTo>
                  <a:pt x="149002" y="279954"/>
                </a:lnTo>
                <a:cubicBezTo>
                  <a:pt x="148387" y="279970"/>
                  <a:pt x="147845" y="279568"/>
                  <a:pt x="147689" y="278969"/>
                </a:cubicBezTo>
                <a:lnTo>
                  <a:pt x="147689" y="256816"/>
                </a:lnTo>
                <a:cubicBezTo>
                  <a:pt x="147722" y="255773"/>
                  <a:pt x="148124" y="254781"/>
                  <a:pt x="148838" y="254026"/>
                </a:cubicBezTo>
                <a:cubicBezTo>
                  <a:pt x="176735" y="226293"/>
                  <a:pt x="138500" y="264528"/>
                  <a:pt x="211032" y="191996"/>
                </a:cubicBezTo>
                <a:cubicBezTo>
                  <a:pt x="212509" y="190954"/>
                  <a:pt x="214478" y="190954"/>
                  <a:pt x="215955" y="191996"/>
                </a:cubicBezTo>
                <a:cubicBezTo>
                  <a:pt x="217653" y="192973"/>
                  <a:pt x="219573" y="193489"/>
                  <a:pt x="221534" y="193473"/>
                </a:cubicBezTo>
                <a:cubicBezTo>
                  <a:pt x="224800" y="193489"/>
                  <a:pt x="227934" y="192185"/>
                  <a:pt x="230231" y="189863"/>
                </a:cubicBezTo>
                <a:cubicBezTo>
                  <a:pt x="235031" y="185055"/>
                  <a:pt x="235031" y="177276"/>
                  <a:pt x="230231" y="172468"/>
                </a:cubicBezTo>
                <a:lnTo>
                  <a:pt x="213821" y="156058"/>
                </a:lnTo>
                <a:cubicBezTo>
                  <a:pt x="209013" y="151258"/>
                  <a:pt x="201235" y="151258"/>
                  <a:pt x="196427" y="156058"/>
                </a:cubicBezTo>
                <a:cubicBezTo>
                  <a:pt x="192579" y="159857"/>
                  <a:pt x="191709" y="165748"/>
                  <a:pt x="194294" y="170499"/>
                </a:cubicBezTo>
                <a:cubicBezTo>
                  <a:pt x="195360" y="171902"/>
                  <a:pt x="195360" y="173855"/>
                  <a:pt x="194294" y="175258"/>
                </a:cubicBezTo>
                <a:lnTo>
                  <a:pt x="155402" y="212837"/>
                </a:lnTo>
                <a:cubicBezTo>
                  <a:pt x="154032" y="213821"/>
                  <a:pt x="152177" y="213821"/>
                  <a:pt x="150807" y="212837"/>
                </a:cubicBezTo>
                <a:cubicBezTo>
                  <a:pt x="149256" y="212090"/>
                  <a:pt x="148337" y="210449"/>
                  <a:pt x="148510" y="208734"/>
                </a:cubicBezTo>
                <a:cubicBezTo>
                  <a:pt x="155755" y="135817"/>
                  <a:pt x="217021" y="80228"/>
                  <a:pt x="290292" y="80080"/>
                </a:cubicBezTo>
                <a:lnTo>
                  <a:pt x="326558" y="80080"/>
                </a:lnTo>
                <a:cubicBezTo>
                  <a:pt x="331464" y="80080"/>
                  <a:pt x="336158" y="82066"/>
                  <a:pt x="339563" y="85594"/>
                </a:cubicBezTo>
                <a:cubicBezTo>
                  <a:pt x="342968" y="89122"/>
                  <a:pt x="344789" y="93889"/>
                  <a:pt x="344609" y="98788"/>
                </a:cubicBezTo>
                <a:lnTo>
                  <a:pt x="344609" y="192817"/>
                </a:lnTo>
                <a:cubicBezTo>
                  <a:pt x="344609" y="195081"/>
                  <a:pt x="342771" y="196919"/>
                  <a:pt x="340506" y="196919"/>
                </a:cubicBezTo>
                <a:lnTo>
                  <a:pt x="305389" y="196919"/>
                </a:lnTo>
                <a:cubicBezTo>
                  <a:pt x="304101" y="196895"/>
                  <a:pt x="302895" y="196296"/>
                  <a:pt x="302107" y="195278"/>
                </a:cubicBezTo>
                <a:cubicBezTo>
                  <a:pt x="301278" y="194335"/>
                  <a:pt x="300967" y="193046"/>
                  <a:pt x="301287" y="191832"/>
                </a:cubicBezTo>
                <a:lnTo>
                  <a:pt x="315563" y="134233"/>
                </a:lnTo>
                <a:cubicBezTo>
                  <a:pt x="317196" y="127620"/>
                  <a:pt x="313159" y="120925"/>
                  <a:pt x="306538" y="119300"/>
                </a:cubicBezTo>
                <a:cubicBezTo>
                  <a:pt x="299925" y="117667"/>
                  <a:pt x="293237" y="121704"/>
                  <a:pt x="291605" y="128325"/>
                </a:cubicBezTo>
                <a:lnTo>
                  <a:pt x="275195" y="193965"/>
                </a:lnTo>
                <a:cubicBezTo>
                  <a:pt x="274694" y="195746"/>
                  <a:pt x="273111" y="197009"/>
                  <a:pt x="271256" y="197083"/>
                </a:cubicBezTo>
                <a:lnTo>
                  <a:pt x="267974" y="197083"/>
                </a:lnTo>
                <a:cubicBezTo>
                  <a:pt x="262379" y="197132"/>
                  <a:pt x="256947" y="199036"/>
                  <a:pt x="252549" y="202499"/>
                </a:cubicBezTo>
                <a:lnTo>
                  <a:pt x="216119" y="231708"/>
                </a:lnTo>
                <a:cubicBezTo>
                  <a:pt x="214806" y="232701"/>
                  <a:pt x="214338" y="234457"/>
                  <a:pt x="214970" y="235975"/>
                </a:cubicBezTo>
                <a:cubicBezTo>
                  <a:pt x="215643" y="237444"/>
                  <a:pt x="217136" y="238354"/>
                  <a:pt x="218744" y="238272"/>
                </a:cubicBezTo>
                <a:lnTo>
                  <a:pt x="221206" y="238272"/>
                </a:lnTo>
                <a:cubicBezTo>
                  <a:pt x="252926" y="238272"/>
                  <a:pt x="278641" y="263987"/>
                  <a:pt x="278641" y="295707"/>
                </a:cubicBezTo>
                <a:cubicBezTo>
                  <a:pt x="278633" y="299522"/>
                  <a:pt x="278190" y="303313"/>
                  <a:pt x="277328" y="307030"/>
                </a:cubicBezTo>
                <a:cubicBezTo>
                  <a:pt x="276770" y="308171"/>
                  <a:pt x="276770" y="309500"/>
                  <a:pt x="277328" y="310640"/>
                </a:cubicBezTo>
                <a:cubicBezTo>
                  <a:pt x="278066" y="311608"/>
                  <a:pt x="279232" y="312158"/>
                  <a:pt x="280446" y="312117"/>
                </a:cubicBezTo>
                <a:lnTo>
                  <a:pt x="298497" y="312117"/>
                </a:lnTo>
                <a:cubicBezTo>
                  <a:pt x="300638" y="312125"/>
                  <a:pt x="302427" y="310476"/>
                  <a:pt x="302599" y="308343"/>
                </a:cubicBezTo>
                <a:cubicBezTo>
                  <a:pt x="304150" y="290021"/>
                  <a:pt x="317746" y="274990"/>
                  <a:pt x="335830" y="271617"/>
                </a:cubicBezTo>
                <a:cubicBezTo>
                  <a:pt x="353905" y="268245"/>
                  <a:pt x="372005" y="277369"/>
                  <a:pt x="380054" y="293902"/>
                </a:cubicBezTo>
                <a:cubicBezTo>
                  <a:pt x="380727" y="295215"/>
                  <a:pt x="382032" y="296076"/>
                  <a:pt x="383501" y="296199"/>
                </a:cubicBezTo>
                <a:cubicBezTo>
                  <a:pt x="385035" y="296167"/>
                  <a:pt x="386454" y="295363"/>
                  <a:pt x="387275" y="294066"/>
                </a:cubicBezTo>
                <a:cubicBezTo>
                  <a:pt x="391254" y="287937"/>
                  <a:pt x="393527" y="280856"/>
                  <a:pt x="393839" y="273554"/>
                </a:cubicBezTo>
                <a:lnTo>
                  <a:pt x="393839" y="231708"/>
                </a:lnTo>
                <a:moveTo>
                  <a:pt x="319994" y="311789"/>
                </a:moveTo>
                <a:cubicBezTo>
                  <a:pt x="319994" y="325385"/>
                  <a:pt x="331013" y="336404"/>
                  <a:pt x="344609" y="336404"/>
                </a:cubicBezTo>
                <a:cubicBezTo>
                  <a:pt x="358205" y="336404"/>
                  <a:pt x="369224" y="325385"/>
                  <a:pt x="369224" y="311789"/>
                </a:cubicBezTo>
                <a:cubicBezTo>
                  <a:pt x="369224" y="298193"/>
                  <a:pt x="358205" y="287174"/>
                  <a:pt x="344609" y="287174"/>
                </a:cubicBezTo>
                <a:cubicBezTo>
                  <a:pt x="331013" y="287174"/>
                  <a:pt x="319994" y="298193"/>
                  <a:pt x="319994" y="311789"/>
                </a:cubicBezTo>
                <a:moveTo>
                  <a:pt x="180509" y="295379"/>
                </a:moveTo>
                <a:cubicBezTo>
                  <a:pt x="180509" y="318033"/>
                  <a:pt x="198880" y="336404"/>
                  <a:pt x="221534" y="336404"/>
                </a:cubicBezTo>
                <a:cubicBezTo>
                  <a:pt x="244188" y="336404"/>
                  <a:pt x="262559" y="318033"/>
                  <a:pt x="262559" y="295379"/>
                </a:cubicBezTo>
                <a:cubicBezTo>
                  <a:pt x="262559" y="272725"/>
                  <a:pt x="244188" y="254354"/>
                  <a:pt x="221534" y="254354"/>
                </a:cubicBezTo>
                <a:cubicBezTo>
                  <a:pt x="198880" y="254354"/>
                  <a:pt x="180509" y="272725"/>
                  <a:pt x="180509" y="295379"/>
                </a:cubicBezTo>
                <a:moveTo>
                  <a:pt x="73844" y="0"/>
                </a:moveTo>
                <a:cubicBezTo>
                  <a:pt x="64778" y="0"/>
                  <a:pt x="57434" y="7343"/>
                  <a:pt x="57434" y="16409"/>
                </a:cubicBezTo>
                <a:lnTo>
                  <a:pt x="57434" y="192817"/>
                </a:lnTo>
                <a:cubicBezTo>
                  <a:pt x="57434" y="195081"/>
                  <a:pt x="55596" y="196919"/>
                  <a:pt x="53332" y="196919"/>
                </a:cubicBezTo>
                <a:lnTo>
                  <a:pt x="32819" y="196919"/>
                </a:lnTo>
                <a:cubicBezTo>
                  <a:pt x="23753" y="196919"/>
                  <a:pt x="16409" y="204263"/>
                  <a:pt x="16409" y="213329"/>
                </a:cubicBezTo>
                <a:cubicBezTo>
                  <a:pt x="16409" y="222396"/>
                  <a:pt x="23753" y="229739"/>
                  <a:pt x="32819" y="229739"/>
                </a:cubicBezTo>
                <a:lnTo>
                  <a:pt x="53332" y="229739"/>
                </a:lnTo>
                <a:cubicBezTo>
                  <a:pt x="55596" y="229739"/>
                  <a:pt x="57434" y="231577"/>
                  <a:pt x="57434" y="233842"/>
                </a:cubicBezTo>
                <a:lnTo>
                  <a:pt x="57434" y="278969"/>
                </a:lnTo>
                <a:cubicBezTo>
                  <a:pt x="57434" y="288036"/>
                  <a:pt x="50091" y="295379"/>
                  <a:pt x="41024" y="295379"/>
                </a:cubicBezTo>
                <a:lnTo>
                  <a:pt x="16409" y="295379"/>
                </a:lnTo>
                <a:cubicBezTo>
                  <a:pt x="7343" y="295379"/>
                  <a:pt x="0" y="302722"/>
                  <a:pt x="0" y="311789"/>
                </a:cubicBezTo>
                <a:cubicBezTo>
                  <a:pt x="0" y="320855"/>
                  <a:pt x="7343" y="328199"/>
                  <a:pt x="16409" y="328199"/>
                </a:cubicBezTo>
                <a:lnTo>
                  <a:pt x="41024" y="328199"/>
                </a:lnTo>
                <a:cubicBezTo>
                  <a:pt x="68216" y="328199"/>
                  <a:pt x="90254" y="306160"/>
                  <a:pt x="90254" y="278969"/>
                </a:cubicBezTo>
                <a:lnTo>
                  <a:pt x="90254" y="16409"/>
                </a:lnTo>
                <a:cubicBezTo>
                  <a:pt x="90254" y="7343"/>
                  <a:pt x="82911" y="0"/>
                  <a:pt x="73844" y="0"/>
                </a:cubicBez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6434426" y="5079402"/>
            <a:ext cx="593540" cy="571313"/>
          </a:xfrm>
          <a:custGeom>
            <a:avLst/>
            <a:gdLst/>
            <a:ahLst/>
            <a:cxnLst/>
            <a:rect l="0" t="0" r="0" b="0"/>
            <a:pathLst>
              <a:path w="395693" h="380875">
                <a:moveTo>
                  <a:pt x="343838" y="302599"/>
                </a:moveTo>
                <a:lnTo>
                  <a:pt x="249480" y="255831"/>
                </a:lnTo>
                <a:cubicBezTo>
                  <a:pt x="245772" y="253689"/>
                  <a:pt x="241210" y="253689"/>
                  <a:pt x="237501" y="255831"/>
                </a:cubicBezTo>
                <a:cubicBezTo>
                  <a:pt x="233784" y="257931"/>
                  <a:pt x="231520" y="261903"/>
                  <a:pt x="231593" y="266169"/>
                </a:cubicBezTo>
                <a:lnTo>
                  <a:pt x="231593" y="364629"/>
                </a:lnTo>
                <a:cubicBezTo>
                  <a:pt x="231610" y="369002"/>
                  <a:pt x="233907" y="373047"/>
                  <a:pt x="237665" y="375296"/>
                </a:cubicBezTo>
                <a:cubicBezTo>
                  <a:pt x="239552" y="376411"/>
                  <a:pt x="241710" y="376978"/>
                  <a:pt x="243901" y="376937"/>
                </a:cubicBezTo>
                <a:cubicBezTo>
                  <a:pt x="245936" y="376895"/>
                  <a:pt x="247946" y="376444"/>
                  <a:pt x="249808" y="375624"/>
                </a:cubicBezTo>
                <a:lnTo>
                  <a:pt x="344166" y="324589"/>
                </a:lnTo>
                <a:cubicBezTo>
                  <a:pt x="348121" y="322341"/>
                  <a:pt x="350566" y="318148"/>
                  <a:pt x="350566" y="313594"/>
                </a:cubicBezTo>
                <a:cubicBezTo>
                  <a:pt x="350656" y="308934"/>
                  <a:pt x="348030" y="304642"/>
                  <a:pt x="343838" y="302599"/>
                </a:cubicBezTo>
                <a:moveTo>
                  <a:pt x="383386" y="245493"/>
                </a:moveTo>
                <a:cubicBezTo>
                  <a:pt x="376625" y="245583"/>
                  <a:pt x="371168" y="251039"/>
                  <a:pt x="371078" y="257800"/>
                </a:cubicBezTo>
                <a:lnTo>
                  <a:pt x="371078" y="368567"/>
                </a:lnTo>
                <a:cubicBezTo>
                  <a:pt x="371078" y="375361"/>
                  <a:pt x="376592" y="380875"/>
                  <a:pt x="383386" y="380875"/>
                </a:cubicBezTo>
                <a:cubicBezTo>
                  <a:pt x="390179" y="380875"/>
                  <a:pt x="395693" y="375361"/>
                  <a:pt x="395693" y="368567"/>
                </a:cubicBezTo>
                <a:lnTo>
                  <a:pt x="395693" y="257800"/>
                </a:lnTo>
                <a:cubicBezTo>
                  <a:pt x="395603" y="251039"/>
                  <a:pt x="390147" y="245583"/>
                  <a:pt x="383386" y="245493"/>
                </a:cubicBezTo>
                <a:moveTo>
                  <a:pt x="283941" y="54481"/>
                </a:moveTo>
                <a:cubicBezTo>
                  <a:pt x="278198" y="45168"/>
                  <a:pt x="267277" y="40393"/>
                  <a:pt x="256537" y="42501"/>
                </a:cubicBezTo>
                <a:cubicBezTo>
                  <a:pt x="254452" y="42846"/>
                  <a:pt x="252672" y="44200"/>
                  <a:pt x="251778" y="46112"/>
                </a:cubicBezTo>
                <a:cubicBezTo>
                  <a:pt x="250785" y="48015"/>
                  <a:pt x="250785" y="50280"/>
                  <a:pt x="251778" y="52183"/>
                </a:cubicBezTo>
                <a:lnTo>
                  <a:pt x="277213" y="95013"/>
                </a:lnTo>
                <a:cubicBezTo>
                  <a:pt x="278280" y="96859"/>
                  <a:pt x="280175" y="98065"/>
                  <a:pt x="282292" y="98262"/>
                </a:cubicBezTo>
                <a:cubicBezTo>
                  <a:pt x="284409" y="98459"/>
                  <a:pt x="286493" y="97614"/>
                  <a:pt x="287880" y="95998"/>
                </a:cubicBezTo>
                <a:cubicBezTo>
                  <a:pt x="295018" y="87489"/>
                  <a:pt x="296060" y="75420"/>
                  <a:pt x="290505" y="65803"/>
                </a:cubicBezTo>
                <a:lnTo>
                  <a:pt x="283941" y="54481"/>
                </a:lnTo>
                <a:moveTo>
                  <a:pt x="45176" y="139484"/>
                </a:moveTo>
                <a:cubicBezTo>
                  <a:pt x="44241" y="138007"/>
                  <a:pt x="42772" y="136941"/>
                  <a:pt x="41074" y="136530"/>
                </a:cubicBezTo>
                <a:cubicBezTo>
                  <a:pt x="39498" y="135874"/>
                  <a:pt x="37726" y="135874"/>
                  <a:pt x="36151" y="136530"/>
                </a:cubicBezTo>
                <a:lnTo>
                  <a:pt x="24664" y="143259"/>
                </a:lnTo>
                <a:cubicBezTo>
                  <a:pt x="13997" y="149396"/>
                  <a:pt x="6235" y="159554"/>
                  <a:pt x="3117" y="171459"/>
                </a:cubicBezTo>
                <a:cubicBezTo>
                  <a:pt x="0" y="183365"/>
                  <a:pt x="1788" y="196025"/>
                  <a:pt x="8090" y="206601"/>
                </a:cubicBezTo>
                <a:lnTo>
                  <a:pt x="21382" y="229247"/>
                </a:lnTo>
                <a:cubicBezTo>
                  <a:pt x="34091" y="251047"/>
                  <a:pt x="62005" y="258522"/>
                  <a:pt x="83904" y="245985"/>
                </a:cubicBezTo>
                <a:lnTo>
                  <a:pt x="95227" y="239421"/>
                </a:lnTo>
                <a:cubicBezTo>
                  <a:pt x="98344" y="237567"/>
                  <a:pt x="99436" y="233579"/>
                  <a:pt x="97688" y="230395"/>
                </a:cubicBezTo>
                <a:lnTo>
                  <a:pt x="45176" y="139484"/>
                </a:lnTo>
                <a:moveTo>
                  <a:pt x="289357" y="155730"/>
                </a:moveTo>
                <a:lnTo>
                  <a:pt x="204845" y="9681"/>
                </a:lnTo>
                <a:cubicBezTo>
                  <a:pt x="201407" y="3848"/>
                  <a:pt x="195204" y="188"/>
                  <a:pt x="188435" y="0"/>
                </a:cubicBezTo>
                <a:cubicBezTo>
                  <a:pt x="175471" y="0"/>
                  <a:pt x="171205" y="8533"/>
                  <a:pt x="160866" y="23794"/>
                </a:cubicBezTo>
                <a:cubicBezTo>
                  <a:pt x="136481" y="63260"/>
                  <a:pt x="103144" y="96433"/>
                  <a:pt x="63555" y="120613"/>
                </a:cubicBezTo>
                <a:cubicBezTo>
                  <a:pt x="60708" y="122615"/>
                  <a:pt x="59855" y="126455"/>
                  <a:pt x="61586" y="129474"/>
                </a:cubicBezTo>
                <a:lnTo>
                  <a:pt x="117872" y="227934"/>
                </a:lnTo>
                <a:cubicBezTo>
                  <a:pt x="134930" y="256553"/>
                  <a:pt x="164116" y="275826"/>
                  <a:pt x="197132" y="280282"/>
                </a:cubicBezTo>
                <a:lnTo>
                  <a:pt x="197132" y="252549"/>
                </a:lnTo>
                <a:cubicBezTo>
                  <a:pt x="174117" y="248430"/>
                  <a:pt x="153917" y="234785"/>
                  <a:pt x="141503" y="214970"/>
                </a:cubicBezTo>
                <a:cubicBezTo>
                  <a:pt x="176965" y="197912"/>
                  <a:pt x="215569" y="188361"/>
                  <a:pt x="254896" y="186909"/>
                </a:cubicBezTo>
                <a:cubicBezTo>
                  <a:pt x="274752" y="185268"/>
                  <a:pt x="283777" y="185924"/>
                  <a:pt x="289521" y="174602"/>
                </a:cubicBezTo>
                <a:cubicBezTo>
                  <a:pt x="292745" y="168710"/>
                  <a:pt x="292680" y="161564"/>
                  <a:pt x="289357" y="155730"/>
                </a:cubicBez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5255690" y="5069310"/>
            <a:ext cx="590759" cy="590759"/>
          </a:xfrm>
          <a:custGeom>
            <a:avLst/>
            <a:gdLst/>
            <a:ahLst/>
            <a:cxnLst/>
            <a:rect l="0" t="0" r="0" b="0"/>
            <a:pathLst>
              <a:path w="393839" h="393839">
                <a:moveTo>
                  <a:pt x="0" y="196919"/>
                </a:moveTo>
                <a:cubicBezTo>
                  <a:pt x="0" y="210515"/>
                  <a:pt x="11019" y="221534"/>
                  <a:pt x="24614" y="221534"/>
                </a:cubicBezTo>
                <a:lnTo>
                  <a:pt x="56286" y="221534"/>
                </a:lnTo>
                <a:cubicBezTo>
                  <a:pt x="58263" y="221493"/>
                  <a:pt x="59994" y="222872"/>
                  <a:pt x="60388" y="224816"/>
                </a:cubicBezTo>
                <a:cubicBezTo>
                  <a:pt x="63875" y="242375"/>
                  <a:pt x="70726" y="259097"/>
                  <a:pt x="80572" y="274046"/>
                </a:cubicBezTo>
                <a:cubicBezTo>
                  <a:pt x="81910" y="275539"/>
                  <a:pt x="81910" y="277804"/>
                  <a:pt x="80572" y="279297"/>
                </a:cubicBezTo>
                <a:lnTo>
                  <a:pt x="57598" y="301451"/>
                </a:lnTo>
                <a:cubicBezTo>
                  <a:pt x="48089" y="311100"/>
                  <a:pt x="48089" y="326591"/>
                  <a:pt x="57598" y="336240"/>
                </a:cubicBezTo>
                <a:cubicBezTo>
                  <a:pt x="67264" y="345856"/>
                  <a:pt x="82886" y="345856"/>
                  <a:pt x="92552" y="336240"/>
                </a:cubicBezTo>
                <a:lnTo>
                  <a:pt x="114869" y="313758"/>
                </a:lnTo>
                <a:cubicBezTo>
                  <a:pt x="116363" y="312421"/>
                  <a:pt x="118627" y="312421"/>
                  <a:pt x="120120" y="313758"/>
                </a:cubicBezTo>
                <a:cubicBezTo>
                  <a:pt x="135070" y="323604"/>
                  <a:pt x="151792" y="330455"/>
                  <a:pt x="169350" y="333942"/>
                </a:cubicBezTo>
                <a:cubicBezTo>
                  <a:pt x="171254" y="334394"/>
                  <a:pt x="172608" y="336084"/>
                  <a:pt x="172632" y="338045"/>
                </a:cubicBezTo>
                <a:lnTo>
                  <a:pt x="172632" y="369224"/>
                </a:lnTo>
                <a:cubicBezTo>
                  <a:pt x="172632" y="382819"/>
                  <a:pt x="183652" y="393839"/>
                  <a:pt x="197247" y="393839"/>
                </a:cubicBezTo>
                <a:cubicBezTo>
                  <a:pt x="210843" y="393839"/>
                  <a:pt x="221862" y="382819"/>
                  <a:pt x="221862" y="369224"/>
                </a:cubicBezTo>
                <a:lnTo>
                  <a:pt x="221862" y="337553"/>
                </a:lnTo>
                <a:cubicBezTo>
                  <a:pt x="221887" y="335592"/>
                  <a:pt x="223241" y="333901"/>
                  <a:pt x="225144" y="333450"/>
                </a:cubicBezTo>
                <a:cubicBezTo>
                  <a:pt x="242703" y="329963"/>
                  <a:pt x="259425" y="323112"/>
                  <a:pt x="274374" y="313266"/>
                </a:cubicBezTo>
                <a:cubicBezTo>
                  <a:pt x="275868" y="311928"/>
                  <a:pt x="278132" y="311928"/>
                  <a:pt x="279625" y="313266"/>
                </a:cubicBezTo>
                <a:lnTo>
                  <a:pt x="301943" y="335747"/>
                </a:lnTo>
                <a:cubicBezTo>
                  <a:pt x="311608" y="345364"/>
                  <a:pt x="327231" y="345364"/>
                  <a:pt x="336896" y="335747"/>
                </a:cubicBezTo>
                <a:cubicBezTo>
                  <a:pt x="346406" y="326098"/>
                  <a:pt x="346406" y="310607"/>
                  <a:pt x="336896" y="300958"/>
                </a:cubicBezTo>
                <a:lnTo>
                  <a:pt x="313758" y="278969"/>
                </a:lnTo>
                <a:cubicBezTo>
                  <a:pt x="312421" y="277476"/>
                  <a:pt x="312421" y="275211"/>
                  <a:pt x="313758" y="273718"/>
                </a:cubicBezTo>
                <a:cubicBezTo>
                  <a:pt x="323604" y="258768"/>
                  <a:pt x="330455" y="242047"/>
                  <a:pt x="333942" y="224488"/>
                </a:cubicBezTo>
                <a:cubicBezTo>
                  <a:pt x="334336" y="222543"/>
                  <a:pt x="336067" y="221165"/>
                  <a:pt x="338045" y="221206"/>
                </a:cubicBezTo>
                <a:lnTo>
                  <a:pt x="369224" y="221206"/>
                </a:lnTo>
                <a:cubicBezTo>
                  <a:pt x="382819" y="221206"/>
                  <a:pt x="393839" y="210187"/>
                  <a:pt x="393839" y="196591"/>
                </a:cubicBezTo>
                <a:cubicBezTo>
                  <a:pt x="393839" y="182995"/>
                  <a:pt x="382819" y="171976"/>
                  <a:pt x="369224" y="171976"/>
                </a:cubicBezTo>
                <a:lnTo>
                  <a:pt x="337553" y="171976"/>
                </a:lnTo>
                <a:cubicBezTo>
                  <a:pt x="335575" y="172017"/>
                  <a:pt x="333844" y="170639"/>
                  <a:pt x="333450" y="168694"/>
                </a:cubicBezTo>
                <a:cubicBezTo>
                  <a:pt x="329963" y="151135"/>
                  <a:pt x="323112" y="134414"/>
                  <a:pt x="313266" y="119464"/>
                </a:cubicBezTo>
                <a:cubicBezTo>
                  <a:pt x="311928" y="117971"/>
                  <a:pt x="311928" y="115706"/>
                  <a:pt x="313266" y="114213"/>
                </a:cubicBezTo>
                <a:lnTo>
                  <a:pt x="335747" y="91895"/>
                </a:lnTo>
                <a:cubicBezTo>
                  <a:pt x="345356" y="82246"/>
                  <a:pt x="345315" y="66632"/>
                  <a:pt x="335665" y="57024"/>
                </a:cubicBezTo>
                <a:cubicBezTo>
                  <a:pt x="326008" y="47424"/>
                  <a:pt x="310402" y="47457"/>
                  <a:pt x="300794" y="57106"/>
                </a:cubicBezTo>
                <a:lnTo>
                  <a:pt x="278969" y="80080"/>
                </a:lnTo>
                <a:cubicBezTo>
                  <a:pt x="277426" y="81286"/>
                  <a:pt x="275260" y="81286"/>
                  <a:pt x="273718" y="80080"/>
                </a:cubicBezTo>
                <a:cubicBezTo>
                  <a:pt x="258777" y="70177"/>
                  <a:pt x="242055" y="63268"/>
                  <a:pt x="224488" y="59732"/>
                </a:cubicBezTo>
                <a:cubicBezTo>
                  <a:pt x="222609" y="59346"/>
                  <a:pt x="221247" y="57713"/>
                  <a:pt x="221206" y="55793"/>
                </a:cubicBezTo>
                <a:lnTo>
                  <a:pt x="221206" y="24614"/>
                </a:lnTo>
                <a:cubicBezTo>
                  <a:pt x="221206" y="11019"/>
                  <a:pt x="210187" y="0"/>
                  <a:pt x="196591" y="0"/>
                </a:cubicBezTo>
                <a:cubicBezTo>
                  <a:pt x="182995" y="0"/>
                  <a:pt x="171976" y="11019"/>
                  <a:pt x="171976" y="24614"/>
                </a:cubicBezTo>
                <a:lnTo>
                  <a:pt x="171976" y="56450"/>
                </a:lnTo>
                <a:cubicBezTo>
                  <a:pt x="171935" y="58370"/>
                  <a:pt x="170573" y="60003"/>
                  <a:pt x="168694" y="60388"/>
                </a:cubicBezTo>
                <a:cubicBezTo>
                  <a:pt x="151127" y="63925"/>
                  <a:pt x="134405" y="70833"/>
                  <a:pt x="119464" y="80737"/>
                </a:cubicBezTo>
                <a:cubicBezTo>
                  <a:pt x="117922" y="81943"/>
                  <a:pt x="115755" y="81943"/>
                  <a:pt x="114213" y="80737"/>
                </a:cubicBezTo>
                <a:lnTo>
                  <a:pt x="92552" y="57763"/>
                </a:lnTo>
                <a:cubicBezTo>
                  <a:pt x="82944" y="48114"/>
                  <a:pt x="67338" y="48081"/>
                  <a:pt x="57681" y="57681"/>
                </a:cubicBezTo>
                <a:cubicBezTo>
                  <a:pt x="48031" y="67289"/>
                  <a:pt x="47990" y="82903"/>
                  <a:pt x="57598" y="92552"/>
                </a:cubicBezTo>
                <a:lnTo>
                  <a:pt x="80080" y="114869"/>
                </a:lnTo>
                <a:cubicBezTo>
                  <a:pt x="81418" y="116363"/>
                  <a:pt x="81418" y="118627"/>
                  <a:pt x="80080" y="120120"/>
                </a:cubicBezTo>
                <a:cubicBezTo>
                  <a:pt x="70234" y="135070"/>
                  <a:pt x="63383" y="151792"/>
                  <a:pt x="59896" y="169350"/>
                </a:cubicBezTo>
                <a:cubicBezTo>
                  <a:pt x="59502" y="171295"/>
                  <a:pt x="57771" y="172673"/>
                  <a:pt x="55793" y="172632"/>
                </a:cubicBezTo>
                <a:lnTo>
                  <a:pt x="24614" y="172632"/>
                </a:lnTo>
                <a:cubicBezTo>
                  <a:pt x="11150" y="172632"/>
                  <a:pt x="180" y="183455"/>
                  <a:pt x="0" y="196919"/>
                </a:cubicBezTo>
                <a:moveTo>
                  <a:pt x="196919" y="106664"/>
                </a:moveTo>
                <a:cubicBezTo>
                  <a:pt x="246764" y="106664"/>
                  <a:pt x="287174" y="147074"/>
                  <a:pt x="287174" y="196919"/>
                </a:cubicBezTo>
                <a:cubicBezTo>
                  <a:pt x="287174" y="246764"/>
                  <a:pt x="246764" y="287174"/>
                  <a:pt x="196919" y="287174"/>
                </a:cubicBezTo>
                <a:cubicBezTo>
                  <a:pt x="147074" y="287174"/>
                  <a:pt x="106664" y="246764"/>
                  <a:pt x="106664" y="196919"/>
                </a:cubicBezTo>
                <a:cubicBezTo>
                  <a:pt x="106664" y="147074"/>
                  <a:pt x="147074" y="106664"/>
                  <a:pt x="196919" y="106664"/>
                </a:cubicBezTo>
                <a:moveTo>
                  <a:pt x="147689" y="196919"/>
                </a:moveTo>
                <a:cubicBezTo>
                  <a:pt x="147689" y="224110"/>
                  <a:pt x="169728" y="246149"/>
                  <a:pt x="196919" y="246149"/>
                </a:cubicBezTo>
                <a:cubicBezTo>
                  <a:pt x="224110" y="246149"/>
                  <a:pt x="246149" y="224110"/>
                  <a:pt x="246149" y="196919"/>
                </a:cubicBezTo>
                <a:cubicBezTo>
                  <a:pt x="246149" y="169728"/>
                  <a:pt x="224110" y="147689"/>
                  <a:pt x="196919" y="147689"/>
                </a:cubicBezTo>
                <a:cubicBezTo>
                  <a:pt x="169728" y="147689"/>
                  <a:pt x="147689" y="169728"/>
                  <a:pt x="147689" y="196919"/>
                </a:cubicBez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4074134" y="5069310"/>
            <a:ext cx="590795" cy="590795"/>
          </a:xfrm>
          <a:custGeom>
            <a:avLst/>
            <a:gdLst/>
            <a:ahLst/>
            <a:cxnLst/>
            <a:rect l="0" t="0" r="0" b="0"/>
            <a:pathLst>
              <a:path w="393863" h="393863">
                <a:moveTo>
                  <a:pt x="240266" y="178704"/>
                </a:moveTo>
                <a:cubicBezTo>
                  <a:pt x="240266" y="186499"/>
                  <a:pt x="246584" y="192817"/>
                  <a:pt x="254379" y="192817"/>
                </a:cubicBezTo>
                <a:cubicBezTo>
                  <a:pt x="262173" y="192817"/>
                  <a:pt x="268491" y="186499"/>
                  <a:pt x="268491" y="178704"/>
                </a:cubicBezTo>
                <a:cubicBezTo>
                  <a:pt x="268491" y="170909"/>
                  <a:pt x="262173" y="164592"/>
                  <a:pt x="254379" y="164592"/>
                </a:cubicBezTo>
                <a:cubicBezTo>
                  <a:pt x="246584" y="164592"/>
                  <a:pt x="240266" y="170909"/>
                  <a:pt x="240266" y="178704"/>
                </a:cubicBezTo>
                <a:moveTo>
                  <a:pt x="226318" y="106008"/>
                </a:moveTo>
                <a:cubicBezTo>
                  <a:pt x="233111" y="106008"/>
                  <a:pt x="238625" y="100494"/>
                  <a:pt x="238625" y="93700"/>
                </a:cubicBezTo>
                <a:cubicBezTo>
                  <a:pt x="238625" y="84634"/>
                  <a:pt x="245969" y="77290"/>
                  <a:pt x="255035" y="77290"/>
                </a:cubicBezTo>
                <a:cubicBezTo>
                  <a:pt x="264102" y="77290"/>
                  <a:pt x="271445" y="84634"/>
                  <a:pt x="271445" y="93700"/>
                </a:cubicBezTo>
                <a:cubicBezTo>
                  <a:pt x="271445" y="102767"/>
                  <a:pt x="264102" y="110110"/>
                  <a:pt x="255035" y="110110"/>
                </a:cubicBezTo>
                <a:cubicBezTo>
                  <a:pt x="248241" y="110110"/>
                  <a:pt x="242728" y="115624"/>
                  <a:pt x="242728" y="122418"/>
                </a:cubicBezTo>
                <a:lnTo>
                  <a:pt x="242728" y="140633"/>
                </a:lnTo>
                <a:cubicBezTo>
                  <a:pt x="242728" y="147427"/>
                  <a:pt x="248241" y="152940"/>
                  <a:pt x="255035" y="152940"/>
                </a:cubicBezTo>
                <a:cubicBezTo>
                  <a:pt x="261829" y="152940"/>
                  <a:pt x="267343" y="147427"/>
                  <a:pt x="267343" y="140633"/>
                </a:cubicBezTo>
                <a:lnTo>
                  <a:pt x="267343" y="132264"/>
                </a:lnTo>
                <a:cubicBezTo>
                  <a:pt x="286575" y="125363"/>
                  <a:pt x="297627" y="105187"/>
                  <a:pt x="293073" y="85266"/>
                </a:cubicBezTo>
                <a:cubicBezTo>
                  <a:pt x="288511" y="65344"/>
                  <a:pt x="269788" y="51970"/>
                  <a:pt x="249472" y="54120"/>
                </a:cubicBezTo>
                <a:cubicBezTo>
                  <a:pt x="229148" y="56269"/>
                  <a:pt x="213641" y="73270"/>
                  <a:pt x="213354" y="93700"/>
                </a:cubicBezTo>
                <a:cubicBezTo>
                  <a:pt x="213296" y="97097"/>
                  <a:pt x="214675" y="100363"/>
                  <a:pt x="217136" y="102701"/>
                </a:cubicBezTo>
                <a:cubicBezTo>
                  <a:pt x="219598" y="105040"/>
                  <a:pt x="222929" y="106238"/>
                  <a:pt x="226318" y="106008"/>
                </a:cubicBezTo>
                <a:moveTo>
                  <a:pt x="361043" y="0"/>
                </a:moveTo>
                <a:lnTo>
                  <a:pt x="147714" y="0"/>
                </a:lnTo>
                <a:cubicBezTo>
                  <a:pt x="129589" y="0"/>
                  <a:pt x="114894" y="14695"/>
                  <a:pt x="114894" y="32819"/>
                </a:cubicBezTo>
                <a:lnTo>
                  <a:pt x="114894" y="213329"/>
                </a:lnTo>
                <a:cubicBezTo>
                  <a:pt x="114894" y="231454"/>
                  <a:pt x="129589" y="246149"/>
                  <a:pt x="147714" y="246149"/>
                </a:cubicBezTo>
                <a:lnTo>
                  <a:pt x="155919" y="246149"/>
                </a:lnTo>
                <a:lnTo>
                  <a:pt x="155919" y="287174"/>
                </a:lnTo>
                <a:cubicBezTo>
                  <a:pt x="155878" y="293845"/>
                  <a:pt x="159882" y="299867"/>
                  <a:pt x="166036" y="302427"/>
                </a:cubicBezTo>
                <a:cubicBezTo>
                  <a:pt x="172189" y="304979"/>
                  <a:pt x="179287" y="303559"/>
                  <a:pt x="183980" y="298825"/>
                </a:cubicBezTo>
                <a:lnTo>
                  <a:pt x="236492" y="246149"/>
                </a:lnTo>
                <a:lnTo>
                  <a:pt x="361043" y="246149"/>
                </a:lnTo>
                <a:cubicBezTo>
                  <a:pt x="379168" y="246149"/>
                  <a:pt x="393863" y="231454"/>
                  <a:pt x="393863" y="213329"/>
                </a:cubicBezTo>
                <a:lnTo>
                  <a:pt x="393863" y="32819"/>
                </a:lnTo>
                <a:cubicBezTo>
                  <a:pt x="393863" y="14695"/>
                  <a:pt x="379168" y="0"/>
                  <a:pt x="361043" y="0"/>
                </a:cubicBezTo>
                <a:moveTo>
                  <a:pt x="361043" y="209227"/>
                </a:moveTo>
                <a:cubicBezTo>
                  <a:pt x="361043" y="211491"/>
                  <a:pt x="359206" y="213329"/>
                  <a:pt x="356941" y="213329"/>
                </a:cubicBezTo>
                <a:lnTo>
                  <a:pt x="229764" y="213329"/>
                </a:lnTo>
                <a:cubicBezTo>
                  <a:pt x="225399" y="213304"/>
                  <a:pt x="221206" y="215019"/>
                  <a:pt x="218113" y="218088"/>
                </a:cubicBezTo>
                <a:lnTo>
                  <a:pt x="188739" y="247626"/>
                </a:lnTo>
                <a:lnTo>
                  <a:pt x="188739" y="229739"/>
                </a:lnTo>
                <a:cubicBezTo>
                  <a:pt x="188739" y="220673"/>
                  <a:pt x="181395" y="213329"/>
                  <a:pt x="172329" y="213329"/>
                </a:cubicBezTo>
                <a:lnTo>
                  <a:pt x="151816" y="213329"/>
                </a:lnTo>
                <a:cubicBezTo>
                  <a:pt x="149552" y="213329"/>
                  <a:pt x="147714" y="211491"/>
                  <a:pt x="147714" y="209227"/>
                </a:cubicBezTo>
                <a:lnTo>
                  <a:pt x="147714" y="36922"/>
                </a:lnTo>
                <a:cubicBezTo>
                  <a:pt x="147714" y="34657"/>
                  <a:pt x="149552" y="32819"/>
                  <a:pt x="151816" y="32819"/>
                </a:cubicBezTo>
                <a:lnTo>
                  <a:pt x="356941" y="32819"/>
                </a:lnTo>
                <a:cubicBezTo>
                  <a:pt x="359206" y="32819"/>
                  <a:pt x="361043" y="34657"/>
                  <a:pt x="361043" y="36922"/>
                </a:cubicBezTo>
                <a:lnTo>
                  <a:pt x="361043" y="209227"/>
                </a:lnTo>
                <a:moveTo>
                  <a:pt x="57459" y="213329"/>
                </a:moveTo>
                <a:cubicBezTo>
                  <a:pt x="82386" y="213329"/>
                  <a:pt x="102586" y="193128"/>
                  <a:pt x="102586" y="168202"/>
                </a:cubicBezTo>
                <a:cubicBezTo>
                  <a:pt x="102586" y="143275"/>
                  <a:pt x="82386" y="123074"/>
                  <a:pt x="57459" y="123074"/>
                </a:cubicBezTo>
                <a:cubicBezTo>
                  <a:pt x="32532" y="123074"/>
                  <a:pt x="12332" y="143275"/>
                  <a:pt x="12332" y="168202"/>
                </a:cubicBezTo>
                <a:cubicBezTo>
                  <a:pt x="12332" y="193128"/>
                  <a:pt x="32532" y="213329"/>
                  <a:pt x="57459" y="213329"/>
                </a:cubicBezTo>
                <a:cubicBezTo>
                  <a:pt x="25739" y="213329"/>
                  <a:pt x="24" y="239044"/>
                  <a:pt x="24" y="270764"/>
                </a:cubicBezTo>
                <a:lnTo>
                  <a:pt x="24" y="303584"/>
                </a:lnTo>
                <a:cubicBezTo>
                  <a:pt x="0" y="305758"/>
                  <a:pt x="894" y="307842"/>
                  <a:pt x="2486" y="309327"/>
                </a:cubicBezTo>
                <a:cubicBezTo>
                  <a:pt x="3971" y="310919"/>
                  <a:pt x="6055" y="311814"/>
                  <a:pt x="8229" y="311789"/>
                </a:cubicBezTo>
                <a:lnTo>
                  <a:pt x="21685" y="311789"/>
                </a:lnTo>
                <a:cubicBezTo>
                  <a:pt x="23827" y="311781"/>
                  <a:pt x="25615" y="313430"/>
                  <a:pt x="25788" y="315563"/>
                </a:cubicBezTo>
                <a:lnTo>
                  <a:pt x="32844" y="386454"/>
                </a:lnTo>
                <a:cubicBezTo>
                  <a:pt x="33271" y="390663"/>
                  <a:pt x="36823" y="393863"/>
                  <a:pt x="41049" y="393839"/>
                </a:cubicBezTo>
                <a:lnTo>
                  <a:pt x="73869" y="393839"/>
                </a:lnTo>
                <a:cubicBezTo>
                  <a:pt x="78095" y="393863"/>
                  <a:pt x="81647" y="390663"/>
                  <a:pt x="82074" y="386454"/>
                </a:cubicBezTo>
                <a:lnTo>
                  <a:pt x="89130" y="315563"/>
                </a:lnTo>
                <a:cubicBezTo>
                  <a:pt x="89303" y="313430"/>
                  <a:pt x="91091" y="311781"/>
                  <a:pt x="93233" y="311789"/>
                </a:cubicBezTo>
                <a:lnTo>
                  <a:pt x="106689" y="311789"/>
                </a:lnTo>
                <a:cubicBezTo>
                  <a:pt x="111218" y="311789"/>
                  <a:pt x="114894" y="308113"/>
                  <a:pt x="114894" y="303584"/>
                </a:cubicBezTo>
                <a:lnTo>
                  <a:pt x="114894" y="270764"/>
                </a:lnTo>
                <a:cubicBezTo>
                  <a:pt x="114894" y="239044"/>
                  <a:pt x="89179" y="213329"/>
                  <a:pt x="57459" y="213329"/>
                </a:cubicBezTo>
              </a:path>
            </a:pathLst>
          </a:custGeom>
          <a:solidFill>
            <a:srgbClr val="2C2C2C"/>
          </a:solidFill>
          <a:ln>
            <a:noFill/>
          </a:ln>
        </p:spPr>
        <p:txBody>
          <a:bodyPr rtlCol="0" anchor="ctr"/>
          <a:lstStyle/>
          <a:p>
            <a:pPr algn="ctr"/>
            <a:endParaRPr sz="2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9026310" y="3647797"/>
            <a:ext cx="1910779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Actively innovating
with AI and plant-
based options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888126" y="3463185"/>
            <a:ext cx="2051845" cy="110799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Integrating
omnichannel
presence with ghost
kitchens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884607" y="3647797"/>
            <a:ext cx="1923604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Needs unified data
and cloud
infrastructure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302907" y="3157590"/>
            <a:ext cx="1357744" cy="43088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800" b="1"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444369" y="3009900"/>
            <a:ext cx="939360" cy="43088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800" b="1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146694" y="3157590"/>
            <a:ext cx="1399422" cy="43088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293374" y="2143533"/>
            <a:ext cx="13747353" cy="52322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400" b="1" dirty="0">
                <a:latin typeface="Arial" panose="020B0604020202020204" pitchFamily="34" charset="0"/>
                <a:cs typeface="Arial" panose="020B0604020202020204" pitchFamily="34" charset="0"/>
              </a:rPr>
              <a:t>KFC's digital transformation readiness across marketing elements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4075814" y="6423134"/>
            <a:ext cx="1178208" cy="43088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982625" y="6423134"/>
            <a:ext cx="1795363" cy="43088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800" b="1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656452" y="6423134"/>
            <a:ext cx="878447" cy="43088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800" b="1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9704566" y="6436160"/>
            <a:ext cx="3706634" cy="430887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3658307" y="6860049"/>
            <a:ext cx="2013373" cy="5539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Requires significant
digital upskilling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5899146" y="6896971"/>
            <a:ext cx="1962140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Moving towards AI-
driven, targeted
campaigns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8069754" y="6896971"/>
            <a:ext cx="2051844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Implementing
dynamic and
personalised pricing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10459841" y="6934802"/>
            <a:ext cx="1859484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Maintaining digital
brand consistency
with AR</a:t>
            </a:r>
          </a:p>
        </p:txBody>
      </p:sp>
      <p:grpSp>
        <p:nvGrpSpPr>
          <p:cNvPr id="48" name="Group 2">
            <a:extLst>
              <a:ext uri="{FF2B5EF4-FFF2-40B4-BE49-F238E27FC236}">
                <a16:creationId xmlns:a16="http://schemas.microsoft.com/office/drawing/2014/main" id="{E659444B-0BAE-4CDF-A4BE-134FB0F7EC3D}"/>
              </a:ext>
            </a:extLst>
          </p:cNvPr>
          <p:cNvGrpSpPr/>
          <p:nvPr/>
        </p:nvGrpSpPr>
        <p:grpSpPr>
          <a:xfrm>
            <a:off x="15316200" y="-101600"/>
            <a:ext cx="3238500" cy="10426700"/>
            <a:chOff x="0" y="0"/>
            <a:chExt cx="852938" cy="2709333"/>
          </a:xfrm>
        </p:grpSpPr>
        <p:sp>
          <p:nvSpPr>
            <p:cNvPr id="49" name="Freeform 3">
              <a:extLst>
                <a:ext uri="{FF2B5EF4-FFF2-40B4-BE49-F238E27FC236}">
                  <a16:creationId xmlns:a16="http://schemas.microsoft.com/office/drawing/2014/main" id="{19D31881-8E20-4436-B6A9-B93CA8F9508A}"/>
                </a:ext>
              </a:extLst>
            </p:cNvPr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DE3746"/>
            </a:solidFill>
          </p:spPr>
        </p:sp>
        <p:sp>
          <p:nvSpPr>
            <p:cNvPr id="50" name="TextBox 4">
              <a:extLst>
                <a:ext uri="{FF2B5EF4-FFF2-40B4-BE49-F238E27FC236}">
                  <a16:creationId xmlns:a16="http://schemas.microsoft.com/office/drawing/2014/main" id="{D75BDA3C-884E-440B-B1AB-91D862AB7A37}"/>
                </a:ext>
              </a:extLst>
            </p:cNvPr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1" name="TextBox 6">
            <a:extLst>
              <a:ext uri="{FF2B5EF4-FFF2-40B4-BE49-F238E27FC236}">
                <a16:creationId xmlns:a16="http://schemas.microsoft.com/office/drawing/2014/main" id="{9045F27E-A5C7-466E-B1C5-105AD130D245}"/>
              </a:ext>
            </a:extLst>
          </p:cNvPr>
          <p:cNvSpPr txBox="1"/>
          <p:nvPr/>
        </p:nvSpPr>
        <p:spPr>
          <a:xfrm>
            <a:off x="1889683" y="703783"/>
            <a:ext cx="1263967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KFC'S 7Ps MARKETING MIX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CBD15B-14CE-4368-A8C3-A764998034A7}"/>
              </a:ext>
            </a:extLst>
          </p:cNvPr>
          <p:cNvSpPr/>
          <p:nvPr/>
        </p:nvSpPr>
        <p:spPr>
          <a:xfrm>
            <a:off x="2948689" y="8355570"/>
            <a:ext cx="136629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Gap: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(training, turnover) and Process (data fragmentation) are transformation constraints.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2256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808262" y="3573704"/>
            <a:ext cx="2887259" cy="658368"/>
          </a:xfrm>
          <a:custGeom>
            <a:avLst/>
            <a:gdLst/>
            <a:ahLst/>
            <a:cxnLst/>
            <a:rect l="0" t="0" r="0" b="0"/>
            <a:pathLst>
              <a:path w="1645920" h="438912">
                <a:moveTo>
                  <a:pt x="54864" y="0"/>
                </a:moveTo>
                <a:cubicBezTo>
                  <a:pt x="24563" y="0"/>
                  <a:pt x="0" y="24563"/>
                  <a:pt x="0" y="54864"/>
                </a:cubicBezTo>
                <a:moveTo>
                  <a:pt x="54864" y="0"/>
                </a:moveTo>
                <a:lnTo>
                  <a:pt x="1591056" y="0"/>
                </a:lnTo>
                <a:moveTo>
                  <a:pt x="1591056" y="0"/>
                </a:moveTo>
                <a:cubicBezTo>
                  <a:pt x="1621356" y="0"/>
                  <a:pt x="1645920" y="24563"/>
                  <a:pt x="1645920" y="54864"/>
                </a:cubicBezTo>
                <a:moveTo>
                  <a:pt x="1645920" y="384048"/>
                </a:moveTo>
                <a:lnTo>
                  <a:pt x="1645920" y="54864"/>
                </a:lnTo>
                <a:moveTo>
                  <a:pt x="0" y="384048"/>
                </a:moveTo>
                <a:lnTo>
                  <a:pt x="0" y="54864"/>
                </a:lnTo>
                <a:moveTo>
                  <a:pt x="0" y="384048"/>
                </a:moveTo>
                <a:cubicBezTo>
                  <a:pt x="0" y="414348"/>
                  <a:pt x="24563" y="438912"/>
                  <a:pt x="54864" y="438912"/>
                </a:cubicBezTo>
                <a:moveTo>
                  <a:pt x="1591056" y="438912"/>
                </a:moveTo>
                <a:lnTo>
                  <a:pt x="54864" y="438912"/>
                </a:lnTo>
                <a:moveTo>
                  <a:pt x="1591056" y="438912"/>
                </a:moveTo>
                <a:cubicBezTo>
                  <a:pt x="1621356" y="438912"/>
                  <a:pt x="1645920" y="414348"/>
                  <a:pt x="1645920" y="384048"/>
                </a:cubicBezTo>
              </a:path>
            </a:pathLst>
          </a:custGeom>
          <a:noFill/>
          <a:ln w="13716">
            <a:solidFill>
              <a:srgbClr val="E55753"/>
            </a:solidFill>
          </a:ln>
        </p:spPr>
        <p:txBody>
          <a:bodyPr rtlCol="0" anchor="ctr"/>
          <a:lstStyle/>
          <a:p>
            <a:pPr algn="ctr"/>
            <a:endParaRPr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353888" y="4643552"/>
            <a:ext cx="3127247" cy="2057400"/>
          </a:xfrm>
          <a:custGeom>
            <a:avLst/>
            <a:gdLst/>
            <a:ahLst/>
            <a:cxnLst/>
            <a:rect l="0" t="0" r="0" b="0"/>
            <a:pathLst>
              <a:path w="2084832" h="1371600">
                <a:moveTo>
                  <a:pt x="54864" y="0"/>
                </a:moveTo>
                <a:cubicBezTo>
                  <a:pt x="24563" y="0"/>
                  <a:pt x="0" y="24563"/>
                  <a:pt x="0" y="54864"/>
                </a:cubicBezTo>
                <a:moveTo>
                  <a:pt x="54864" y="0"/>
                </a:moveTo>
                <a:lnTo>
                  <a:pt x="2029968" y="0"/>
                </a:lnTo>
                <a:moveTo>
                  <a:pt x="2029968" y="0"/>
                </a:moveTo>
                <a:cubicBezTo>
                  <a:pt x="2060268" y="0"/>
                  <a:pt x="2084832" y="24563"/>
                  <a:pt x="2084832" y="54864"/>
                </a:cubicBezTo>
                <a:moveTo>
                  <a:pt x="2084832" y="1316736"/>
                </a:moveTo>
                <a:lnTo>
                  <a:pt x="2084832" y="54864"/>
                </a:lnTo>
                <a:moveTo>
                  <a:pt x="0" y="1316736"/>
                </a:moveTo>
                <a:lnTo>
                  <a:pt x="0" y="54864"/>
                </a:lnTo>
                <a:moveTo>
                  <a:pt x="0" y="1316736"/>
                </a:moveTo>
                <a:cubicBezTo>
                  <a:pt x="0" y="1347036"/>
                  <a:pt x="24563" y="1371600"/>
                  <a:pt x="54864" y="1371600"/>
                </a:cubicBezTo>
                <a:moveTo>
                  <a:pt x="2029968" y="1371600"/>
                </a:moveTo>
                <a:lnTo>
                  <a:pt x="54864" y="1371600"/>
                </a:lnTo>
                <a:moveTo>
                  <a:pt x="2029968" y="1371600"/>
                </a:moveTo>
                <a:cubicBezTo>
                  <a:pt x="2060268" y="1371600"/>
                  <a:pt x="2084832" y="1347036"/>
                  <a:pt x="2084832" y="1316736"/>
                </a:cubicBezTo>
              </a:path>
            </a:pathLst>
          </a:custGeom>
          <a:noFill/>
          <a:ln w="13716">
            <a:solidFill>
              <a:srgbClr val="484848"/>
            </a:solidFill>
          </a:ln>
        </p:spPr>
        <p:txBody>
          <a:bodyPr rtlCol="0" anchor="ctr"/>
          <a:lstStyle/>
          <a:p>
            <a:pPr algn="ctr"/>
            <a:endParaRPr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2139503" y="4314368"/>
            <a:ext cx="2444813" cy="658368"/>
          </a:xfrm>
          <a:custGeom>
            <a:avLst/>
            <a:gdLst/>
            <a:ahLst/>
            <a:cxnLst/>
            <a:rect l="0" t="0" r="0" b="0"/>
            <a:pathLst>
              <a:path w="1426464" h="438912">
                <a:moveTo>
                  <a:pt x="54864" y="0"/>
                </a:moveTo>
                <a:cubicBezTo>
                  <a:pt x="24563" y="0"/>
                  <a:pt x="0" y="24563"/>
                  <a:pt x="0" y="54864"/>
                </a:cubicBezTo>
                <a:moveTo>
                  <a:pt x="54864" y="0"/>
                </a:moveTo>
                <a:lnTo>
                  <a:pt x="1371600" y="0"/>
                </a:lnTo>
                <a:moveTo>
                  <a:pt x="1371600" y="0"/>
                </a:moveTo>
                <a:cubicBezTo>
                  <a:pt x="1401900" y="0"/>
                  <a:pt x="1426464" y="24563"/>
                  <a:pt x="1426464" y="54864"/>
                </a:cubicBezTo>
                <a:moveTo>
                  <a:pt x="1426464" y="384048"/>
                </a:moveTo>
                <a:lnTo>
                  <a:pt x="1426464" y="54864"/>
                </a:lnTo>
                <a:moveTo>
                  <a:pt x="0" y="384048"/>
                </a:moveTo>
                <a:lnTo>
                  <a:pt x="0" y="54864"/>
                </a:lnTo>
                <a:moveTo>
                  <a:pt x="0" y="384048"/>
                </a:moveTo>
                <a:cubicBezTo>
                  <a:pt x="0" y="414348"/>
                  <a:pt x="24563" y="438912"/>
                  <a:pt x="54864" y="438912"/>
                </a:cubicBezTo>
                <a:moveTo>
                  <a:pt x="1371600" y="438912"/>
                </a:moveTo>
                <a:lnTo>
                  <a:pt x="54864" y="438912"/>
                </a:lnTo>
                <a:moveTo>
                  <a:pt x="1371600" y="438912"/>
                </a:moveTo>
                <a:cubicBezTo>
                  <a:pt x="1401900" y="438912"/>
                  <a:pt x="1426464" y="414348"/>
                  <a:pt x="1426464" y="384048"/>
                </a:cubicBezTo>
              </a:path>
            </a:pathLst>
          </a:custGeom>
          <a:noFill/>
          <a:ln w="13716">
            <a:solidFill>
              <a:srgbClr val="DE8431"/>
            </a:solidFill>
          </a:ln>
        </p:spPr>
        <p:txBody>
          <a:bodyPr rtlCol="0" anchor="ctr"/>
          <a:lstStyle/>
          <a:p>
            <a:pPr algn="ctr"/>
            <a:endParaRPr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1481136" y="4643552"/>
            <a:ext cx="699516" cy="1028700"/>
            <a:chOff x="5157216" y="1903095"/>
            <a:chExt cx="466344" cy="685800"/>
          </a:xfrm>
        </p:grpSpPr>
        <p:sp>
          <p:nvSpPr>
            <p:cNvPr id="5" name="Rounded Rectangle 4"/>
            <p:cNvSpPr/>
            <p:nvPr/>
          </p:nvSpPr>
          <p:spPr>
            <a:xfrm>
              <a:off x="5157216" y="1930527"/>
              <a:ext cx="411480" cy="658368"/>
            </a:xfrm>
            <a:custGeom>
              <a:avLst/>
              <a:gdLst/>
              <a:ahLst/>
              <a:cxnLst/>
              <a:rect l="0" t="0" r="0" b="0"/>
              <a:pathLst>
                <a:path w="411480" h="658368">
                  <a:moveTo>
                    <a:pt x="0" y="658368"/>
                  </a:moveTo>
                  <a:lnTo>
                    <a:pt x="109728" y="658368"/>
                  </a:lnTo>
                  <a:cubicBezTo>
                    <a:pt x="170352" y="658368"/>
                    <a:pt x="219456" y="609264"/>
                    <a:pt x="219456" y="548640"/>
                  </a:cubicBezTo>
                  <a:lnTo>
                    <a:pt x="219456" y="109728"/>
                  </a:lnTo>
                  <a:cubicBezTo>
                    <a:pt x="219456" y="49103"/>
                    <a:pt x="268559" y="0"/>
                    <a:pt x="329184" y="0"/>
                  </a:cubicBezTo>
                  <a:lnTo>
                    <a:pt x="411480" y="0"/>
                  </a:lnTo>
                </a:path>
              </a:pathLst>
            </a:custGeom>
            <a:noFill/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5568696" y="1903095"/>
              <a:ext cx="54864" cy="54864"/>
            </a:xfrm>
            <a:custGeom>
              <a:avLst/>
              <a:gdLst/>
              <a:ahLst/>
              <a:cxnLst/>
              <a:rect l="0" t="0" r="0" b="0"/>
              <a:pathLst>
                <a:path w="54864" h="54864">
                  <a:moveTo>
                    <a:pt x="0" y="27432"/>
                  </a:moveTo>
                  <a:cubicBezTo>
                    <a:pt x="0" y="42582"/>
                    <a:pt x="12281" y="54864"/>
                    <a:pt x="27432" y="54864"/>
                  </a:cubicBezTo>
                  <a:cubicBezTo>
                    <a:pt x="42582" y="54864"/>
                    <a:pt x="54864" y="42582"/>
                    <a:pt x="54864" y="27432"/>
                  </a:cubicBezTo>
                  <a:cubicBezTo>
                    <a:pt x="54864" y="12281"/>
                    <a:pt x="42582" y="0"/>
                    <a:pt x="27432" y="0"/>
                  </a:cubicBezTo>
                  <a:cubicBezTo>
                    <a:pt x="12281" y="0"/>
                    <a:pt x="0" y="12281"/>
                    <a:pt x="0" y="27432"/>
                  </a:cubicBezTo>
                  <a:close/>
                </a:path>
              </a:pathLst>
            </a:custGeom>
            <a:solidFill>
              <a:srgbClr val="FFFFFF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2304096" y="4972736"/>
            <a:ext cx="185166" cy="1831086"/>
            <a:chOff x="5705856" y="2122551"/>
            <a:chExt cx="123444" cy="1220724"/>
          </a:xfrm>
        </p:grpSpPr>
        <p:sp>
          <p:nvSpPr>
            <p:cNvPr id="8" name="Rounded Rectangle 7"/>
            <p:cNvSpPr/>
            <p:nvPr/>
          </p:nvSpPr>
          <p:spPr>
            <a:xfrm>
              <a:off x="5705856" y="2122551"/>
              <a:ext cx="109728" cy="1207008"/>
            </a:xfrm>
            <a:custGeom>
              <a:avLst/>
              <a:gdLst/>
              <a:ahLst/>
              <a:cxnLst/>
              <a:rect l="0" t="0" r="0" b="0"/>
              <a:pathLst>
                <a:path w="109728" h="1207008">
                  <a:moveTo>
                    <a:pt x="0" y="0"/>
                  </a:moveTo>
                  <a:lnTo>
                    <a:pt x="0" y="1097280"/>
                  </a:lnTo>
                  <a:cubicBezTo>
                    <a:pt x="0" y="1157881"/>
                    <a:pt x="49126" y="1207008"/>
                    <a:pt x="109728" y="1207008"/>
                  </a:cubicBezTo>
                  <a:lnTo>
                    <a:pt x="109728" y="1207008"/>
                  </a:lnTo>
                  <a:moveTo>
                    <a:pt x="109728" y="219456"/>
                  </a:moveTo>
                  <a:lnTo>
                    <a:pt x="0" y="219456"/>
                  </a:lnTo>
                  <a:moveTo>
                    <a:pt x="109728" y="548640"/>
                  </a:moveTo>
                  <a:lnTo>
                    <a:pt x="0" y="548640"/>
                  </a:lnTo>
                  <a:moveTo>
                    <a:pt x="109728" y="877824"/>
                  </a:moveTo>
                  <a:lnTo>
                    <a:pt x="0" y="877824"/>
                  </a:lnTo>
                </a:path>
              </a:pathLst>
            </a:custGeom>
            <a:noFill/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5801868" y="3315843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5801868" y="2328291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5801868" y="2657475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5801868" y="2986659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7654372" y="3902888"/>
            <a:ext cx="699516" cy="1769364"/>
            <a:chOff x="2606040" y="1409319"/>
            <a:chExt cx="466344" cy="1179576"/>
          </a:xfrm>
        </p:grpSpPr>
        <p:sp>
          <p:nvSpPr>
            <p:cNvPr id="14" name="Rounded Rectangle 13"/>
            <p:cNvSpPr/>
            <p:nvPr/>
          </p:nvSpPr>
          <p:spPr>
            <a:xfrm>
              <a:off x="2660904" y="1436751"/>
              <a:ext cx="411480" cy="1152144"/>
            </a:xfrm>
            <a:custGeom>
              <a:avLst/>
              <a:gdLst/>
              <a:ahLst/>
              <a:cxnLst/>
              <a:rect l="0" t="0" r="0" b="0"/>
              <a:pathLst>
                <a:path w="411480" h="1152144">
                  <a:moveTo>
                    <a:pt x="411480" y="1152144"/>
                  </a:moveTo>
                  <a:lnTo>
                    <a:pt x="301752" y="1152144"/>
                  </a:lnTo>
                  <a:cubicBezTo>
                    <a:pt x="241127" y="1152144"/>
                    <a:pt x="192024" y="1103040"/>
                    <a:pt x="192024" y="1042416"/>
                  </a:cubicBezTo>
                  <a:lnTo>
                    <a:pt x="192024" y="109728"/>
                  </a:lnTo>
                  <a:cubicBezTo>
                    <a:pt x="192024" y="49103"/>
                    <a:pt x="142920" y="0"/>
                    <a:pt x="82296" y="0"/>
                  </a:cubicBezTo>
                  <a:lnTo>
                    <a:pt x="0" y="0"/>
                  </a:lnTo>
                </a:path>
              </a:pathLst>
            </a:custGeom>
            <a:noFill/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Rounded Rectangle 14"/>
            <p:cNvSpPr/>
            <p:nvPr/>
          </p:nvSpPr>
          <p:spPr>
            <a:xfrm>
              <a:off x="2606040" y="1409319"/>
              <a:ext cx="54864" cy="54864"/>
            </a:xfrm>
            <a:custGeom>
              <a:avLst/>
              <a:gdLst/>
              <a:ahLst/>
              <a:cxnLst/>
              <a:rect l="0" t="0" r="0" b="0"/>
              <a:pathLst>
                <a:path w="54864" h="54864">
                  <a:moveTo>
                    <a:pt x="0" y="27432"/>
                  </a:moveTo>
                  <a:cubicBezTo>
                    <a:pt x="0" y="42582"/>
                    <a:pt x="12281" y="54864"/>
                    <a:pt x="27432" y="54864"/>
                  </a:cubicBezTo>
                  <a:cubicBezTo>
                    <a:pt x="42582" y="54864"/>
                    <a:pt x="54864" y="42582"/>
                    <a:pt x="54864" y="27432"/>
                  </a:cubicBezTo>
                  <a:cubicBezTo>
                    <a:pt x="54864" y="12281"/>
                    <a:pt x="42582" y="0"/>
                    <a:pt x="27432" y="0"/>
                  </a:cubicBezTo>
                  <a:cubicBezTo>
                    <a:pt x="12281" y="0"/>
                    <a:pt x="0" y="12281"/>
                    <a:pt x="0" y="27432"/>
                  </a:cubicBezTo>
                  <a:close/>
                </a:path>
              </a:pathLst>
            </a:custGeom>
            <a:solidFill>
              <a:srgbClr val="FFFFFF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7345762" y="4232072"/>
            <a:ext cx="185166" cy="3312414"/>
            <a:chOff x="2400300" y="1628775"/>
            <a:chExt cx="123444" cy="2208276"/>
          </a:xfrm>
        </p:grpSpPr>
        <p:sp>
          <p:nvSpPr>
            <p:cNvPr id="17" name="Rounded Rectangle 16"/>
            <p:cNvSpPr/>
            <p:nvPr/>
          </p:nvSpPr>
          <p:spPr>
            <a:xfrm>
              <a:off x="2414016" y="1628775"/>
              <a:ext cx="109728" cy="2194560"/>
            </a:xfrm>
            <a:custGeom>
              <a:avLst/>
              <a:gdLst/>
              <a:ahLst/>
              <a:cxnLst/>
              <a:rect l="0" t="0" r="0" b="0"/>
              <a:pathLst>
                <a:path w="109728" h="2194560">
                  <a:moveTo>
                    <a:pt x="109728" y="0"/>
                  </a:moveTo>
                  <a:lnTo>
                    <a:pt x="109728" y="2084832"/>
                  </a:lnTo>
                  <a:cubicBezTo>
                    <a:pt x="109728" y="2145433"/>
                    <a:pt x="60601" y="2194560"/>
                    <a:pt x="0" y="2194560"/>
                  </a:cubicBezTo>
                  <a:lnTo>
                    <a:pt x="0" y="2194560"/>
                  </a:lnTo>
                  <a:moveTo>
                    <a:pt x="0" y="219456"/>
                  </a:moveTo>
                  <a:lnTo>
                    <a:pt x="109728" y="219456"/>
                  </a:lnTo>
                  <a:moveTo>
                    <a:pt x="0" y="877824"/>
                  </a:moveTo>
                  <a:lnTo>
                    <a:pt x="109728" y="877824"/>
                  </a:lnTo>
                  <a:moveTo>
                    <a:pt x="0" y="1536192"/>
                  </a:moveTo>
                  <a:lnTo>
                    <a:pt x="109728" y="1536192"/>
                  </a:lnTo>
                  <a:moveTo>
                    <a:pt x="0" y="1865376"/>
                  </a:moveTo>
                  <a:lnTo>
                    <a:pt x="109728" y="1865376"/>
                  </a:lnTo>
                </a:path>
              </a:pathLst>
            </a:custGeom>
            <a:noFill/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ounded Rectangle 17"/>
            <p:cNvSpPr/>
            <p:nvPr/>
          </p:nvSpPr>
          <p:spPr>
            <a:xfrm>
              <a:off x="2400300" y="3809619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ounded Rectangle 18"/>
            <p:cNvSpPr/>
            <p:nvPr/>
          </p:nvSpPr>
          <p:spPr>
            <a:xfrm>
              <a:off x="2400300" y="1834515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Rounded Rectangle 19"/>
            <p:cNvSpPr/>
            <p:nvPr/>
          </p:nvSpPr>
          <p:spPr>
            <a:xfrm>
              <a:off x="2400300" y="2492883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Rounded Rectangle 20"/>
            <p:cNvSpPr/>
            <p:nvPr/>
          </p:nvSpPr>
          <p:spPr>
            <a:xfrm>
              <a:off x="2400300" y="3151251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ounded Rectangle 21"/>
            <p:cNvSpPr/>
            <p:nvPr/>
          </p:nvSpPr>
          <p:spPr>
            <a:xfrm>
              <a:off x="2400300" y="3480435"/>
              <a:ext cx="27432" cy="27432"/>
            </a:xfrm>
            <a:custGeom>
              <a:avLst/>
              <a:gdLst/>
              <a:ahLst/>
              <a:cxnLst/>
              <a:rect l="0" t="0" r="0" b="0"/>
              <a:pathLst>
                <a:path w="27432" h="27432">
                  <a:moveTo>
                    <a:pt x="0" y="13715"/>
                  </a:moveTo>
                  <a:cubicBezTo>
                    <a:pt x="0" y="21291"/>
                    <a:pt x="6140" y="27432"/>
                    <a:pt x="13716" y="27432"/>
                  </a:cubicBezTo>
                  <a:cubicBezTo>
                    <a:pt x="21291" y="27432"/>
                    <a:pt x="27432" y="21291"/>
                    <a:pt x="27432" y="13716"/>
                  </a:cubicBezTo>
                  <a:cubicBezTo>
                    <a:pt x="27432" y="6140"/>
                    <a:pt x="21291" y="0"/>
                    <a:pt x="13716" y="0"/>
                  </a:cubicBezTo>
                  <a:cubicBezTo>
                    <a:pt x="6140" y="0"/>
                    <a:pt x="0" y="6140"/>
                    <a:pt x="0" y="13716"/>
                  </a:cubicBezTo>
                  <a:close/>
                </a:path>
              </a:pathLst>
            </a:custGeom>
            <a:solidFill>
              <a:srgbClr val="484848"/>
            </a:solidFill>
            <a:ln w="13716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5077611" y="4506392"/>
            <a:ext cx="2096728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Franchise
Inconsistency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938540" y="3765728"/>
            <a:ext cx="2071208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288920" y="7386752"/>
            <a:ext cx="2885405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Privacy Gaps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2660712" y="5164760"/>
            <a:ext cx="1923604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Iconic Brand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808264" y="5493944"/>
            <a:ext cx="2366032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 dirty="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Legacy System
Fragmentation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2660712" y="5658536"/>
            <a:ext cx="1962076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Scale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99514" y="2496998"/>
            <a:ext cx="7436010" cy="5539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600" b="1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KFC's Strengths and Weaknesses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506204" y="6070016"/>
            <a:ext cx="2822503" cy="323165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100" b="1" dirty="0">
                <a:latin typeface="Arial" panose="020B0604020202020204" pitchFamily="34" charset="0"/>
                <a:cs typeface="Arial" panose="020B0604020202020204" pitchFamily="34" charset="0"/>
              </a:rPr>
              <a:t>KFC's SWOT Analysis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2660712" y="6152312"/>
            <a:ext cx="2789225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dirty="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Momentum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000510" y="6399200"/>
            <a:ext cx="2173800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Turnover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2660712" y="6646088"/>
            <a:ext cx="2077492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 Success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577500" y="6892976"/>
            <a:ext cx="2596865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Stress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2825304" y="4506392"/>
            <a:ext cx="1615827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dirty="0">
                <a:solidFill>
                  <a:srgbClr val="F0C7A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12324670" y="4493189"/>
            <a:ext cx="369423" cy="357644"/>
          </a:xfrm>
          <a:custGeom>
            <a:avLst/>
            <a:gdLst/>
            <a:ahLst/>
            <a:cxnLst/>
            <a:rect l="0" t="0" r="0" b="0"/>
            <a:pathLst>
              <a:path w="246282" h="238429">
                <a:moveTo>
                  <a:pt x="48691" y="45720"/>
                </a:moveTo>
                <a:lnTo>
                  <a:pt x="65379" y="24803"/>
                </a:lnTo>
                <a:cubicBezTo>
                  <a:pt x="69045" y="20565"/>
                  <a:pt x="75353" y="19856"/>
                  <a:pt x="79868" y="23175"/>
                </a:cubicBezTo>
                <a:cubicBezTo>
                  <a:pt x="84383" y="26494"/>
                  <a:pt x="85589" y="32726"/>
                  <a:pt x="82638" y="37490"/>
                </a:cubicBezTo>
                <a:lnTo>
                  <a:pt x="66294" y="62864"/>
                </a:lnTo>
                <a:lnTo>
                  <a:pt x="60579" y="117157"/>
                </a:lnTo>
                <a:cubicBezTo>
                  <a:pt x="77952" y="97383"/>
                  <a:pt x="126530" y="97383"/>
                  <a:pt x="137731" y="120700"/>
                </a:cubicBezTo>
                <a:cubicBezTo>
                  <a:pt x="139183" y="91126"/>
                  <a:pt x="164335" y="68328"/>
                  <a:pt x="193909" y="69780"/>
                </a:cubicBezTo>
                <a:cubicBezTo>
                  <a:pt x="223484" y="71232"/>
                  <a:pt x="246282" y="96383"/>
                  <a:pt x="244830" y="125958"/>
                </a:cubicBezTo>
                <a:cubicBezTo>
                  <a:pt x="244830" y="238429"/>
                  <a:pt x="3429" y="205968"/>
                  <a:pt x="3429" y="142989"/>
                </a:cubicBezTo>
                <a:cubicBezTo>
                  <a:pt x="0" y="125958"/>
                  <a:pt x="18402" y="58521"/>
                  <a:pt x="26289" y="31661"/>
                </a:cubicBezTo>
                <a:cubicBezTo>
                  <a:pt x="28510" y="24588"/>
                  <a:pt x="32167" y="18051"/>
                  <a:pt x="37033" y="12458"/>
                </a:cubicBezTo>
                <a:cubicBezTo>
                  <a:pt x="43332" y="4820"/>
                  <a:pt x="52625" y="278"/>
                  <a:pt x="62522" y="0"/>
                </a:cubicBezTo>
                <a:lnTo>
                  <a:pt x="83896" y="0"/>
                </a:lnTo>
                <a:cubicBezTo>
                  <a:pt x="92970" y="57"/>
                  <a:pt x="101402" y="4693"/>
                  <a:pt x="106313" y="12324"/>
                </a:cubicBezTo>
                <a:cubicBezTo>
                  <a:pt x="111223" y="19955"/>
                  <a:pt x="111949" y="29550"/>
                  <a:pt x="108242" y="37833"/>
                </a:cubicBezTo>
                <a:cubicBezTo>
                  <a:pt x="104137" y="49923"/>
                  <a:pt x="93655" y="58732"/>
                  <a:pt x="81038" y="60693"/>
                </a:cubicBezTo>
                <a:lnTo>
                  <a:pt x="66294" y="62864"/>
                </a:lnTo>
                <a:moveTo>
                  <a:pt x="174421" y="114299"/>
                </a:moveTo>
                <a:lnTo>
                  <a:pt x="197281" y="114299"/>
                </a:lnTo>
                <a:moveTo>
                  <a:pt x="185851" y="97154"/>
                </a:moveTo>
                <a:lnTo>
                  <a:pt x="185851" y="154304"/>
                </a:lnTo>
                <a:moveTo>
                  <a:pt x="162991" y="142874"/>
                </a:moveTo>
                <a:lnTo>
                  <a:pt x="185851" y="154304"/>
                </a:lnTo>
                <a:lnTo>
                  <a:pt x="208711" y="142874"/>
                </a:lnTo>
              </a:path>
            </a:pathLst>
          </a:custGeom>
          <a:noFill/>
          <a:ln w="13716">
            <a:solidFill>
              <a:srgbClr val="DE8431"/>
            </a:solidFill>
          </a:ln>
        </p:spPr>
        <p:txBody>
          <a:bodyPr rtlCol="0" anchor="ctr"/>
          <a:lstStyle/>
          <a:p>
            <a:pPr algn="ctr"/>
            <a:endParaRPr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9443573" y="4909583"/>
            <a:ext cx="947139" cy="947915"/>
          </a:xfrm>
          <a:custGeom>
            <a:avLst/>
            <a:gdLst/>
            <a:ahLst/>
            <a:cxnLst/>
            <a:rect l="0" t="0" r="0" b="0"/>
            <a:pathLst>
              <a:path w="631426" h="631943">
                <a:moveTo>
                  <a:pt x="480550" y="378143"/>
                </a:moveTo>
                <a:cubicBezTo>
                  <a:pt x="476762" y="378143"/>
                  <a:pt x="473692" y="381214"/>
                  <a:pt x="473692" y="385001"/>
                </a:cubicBezTo>
                <a:cubicBezTo>
                  <a:pt x="473692" y="388789"/>
                  <a:pt x="476762" y="391859"/>
                  <a:pt x="480550" y="391859"/>
                </a:cubicBezTo>
                <a:cubicBezTo>
                  <a:pt x="484337" y="391859"/>
                  <a:pt x="487408" y="388789"/>
                  <a:pt x="487408" y="385001"/>
                </a:cubicBezTo>
                <a:cubicBezTo>
                  <a:pt x="487408" y="381214"/>
                  <a:pt x="484337" y="378143"/>
                  <a:pt x="480550" y="378143"/>
                </a:cubicBezTo>
                <a:moveTo>
                  <a:pt x="343390" y="378143"/>
                </a:moveTo>
                <a:cubicBezTo>
                  <a:pt x="339602" y="378143"/>
                  <a:pt x="336532" y="381214"/>
                  <a:pt x="336532" y="385001"/>
                </a:cubicBezTo>
                <a:cubicBezTo>
                  <a:pt x="336532" y="388789"/>
                  <a:pt x="339602" y="391859"/>
                  <a:pt x="343390" y="391859"/>
                </a:cubicBezTo>
                <a:cubicBezTo>
                  <a:pt x="347177" y="391859"/>
                  <a:pt x="350248" y="388789"/>
                  <a:pt x="350248" y="385001"/>
                </a:cubicBezTo>
                <a:cubicBezTo>
                  <a:pt x="350248" y="381214"/>
                  <a:pt x="347177" y="378143"/>
                  <a:pt x="343390" y="378143"/>
                </a:cubicBezTo>
                <a:moveTo>
                  <a:pt x="411970" y="405575"/>
                </a:moveTo>
                <a:cubicBezTo>
                  <a:pt x="408182" y="405575"/>
                  <a:pt x="405112" y="408646"/>
                  <a:pt x="405112" y="412433"/>
                </a:cubicBezTo>
                <a:cubicBezTo>
                  <a:pt x="405112" y="416221"/>
                  <a:pt x="408182" y="419291"/>
                  <a:pt x="411970" y="419291"/>
                </a:cubicBezTo>
                <a:cubicBezTo>
                  <a:pt x="415757" y="419291"/>
                  <a:pt x="418828" y="416221"/>
                  <a:pt x="418828" y="412433"/>
                </a:cubicBezTo>
                <a:cubicBezTo>
                  <a:pt x="418828" y="408646"/>
                  <a:pt x="415757" y="405575"/>
                  <a:pt x="411970" y="405575"/>
                </a:cubicBezTo>
                <a:moveTo>
                  <a:pt x="321197" y="275273"/>
                </a:moveTo>
                <a:lnTo>
                  <a:pt x="329427" y="208394"/>
                </a:lnTo>
                <a:cubicBezTo>
                  <a:pt x="329912" y="204515"/>
                  <a:pt x="328718" y="200613"/>
                  <a:pt x="326146" y="197668"/>
                </a:cubicBezTo>
                <a:cubicBezTo>
                  <a:pt x="323574" y="194724"/>
                  <a:pt x="319867" y="193017"/>
                  <a:pt x="315958" y="192977"/>
                </a:cubicBezTo>
                <a:lnTo>
                  <a:pt x="14206" y="192977"/>
                </a:lnTo>
                <a:cubicBezTo>
                  <a:pt x="10253" y="192947"/>
                  <a:pt x="6480" y="194623"/>
                  <a:pt x="3852" y="197576"/>
                </a:cubicBezTo>
                <a:cubicBezTo>
                  <a:pt x="1225" y="200529"/>
                  <a:pt x="0" y="204472"/>
                  <a:pt x="490" y="208394"/>
                </a:cubicBezTo>
                <a:lnTo>
                  <a:pt x="51925" y="619874"/>
                </a:lnTo>
                <a:cubicBezTo>
                  <a:pt x="52787" y="626778"/>
                  <a:pt x="58683" y="631943"/>
                  <a:pt x="65641" y="631889"/>
                </a:cubicBezTo>
                <a:lnTo>
                  <a:pt x="178798" y="631889"/>
                </a:lnTo>
                <a:moveTo>
                  <a:pt x="603994" y="467297"/>
                </a:moveTo>
                <a:lnTo>
                  <a:pt x="219946" y="467297"/>
                </a:lnTo>
                <a:lnTo>
                  <a:pt x="219946" y="439865"/>
                </a:lnTo>
                <a:cubicBezTo>
                  <a:pt x="219946" y="379264"/>
                  <a:pt x="269073" y="330137"/>
                  <a:pt x="329674" y="330137"/>
                </a:cubicBezTo>
                <a:lnTo>
                  <a:pt x="494266" y="330137"/>
                </a:lnTo>
                <a:cubicBezTo>
                  <a:pt x="554867" y="330137"/>
                  <a:pt x="603994" y="379264"/>
                  <a:pt x="603994" y="439865"/>
                </a:cubicBezTo>
                <a:close/>
                <a:moveTo>
                  <a:pt x="631426" y="508445"/>
                </a:moveTo>
                <a:cubicBezTo>
                  <a:pt x="631426" y="531171"/>
                  <a:pt x="613003" y="549593"/>
                  <a:pt x="590278" y="549593"/>
                </a:cubicBezTo>
                <a:lnTo>
                  <a:pt x="233662" y="549593"/>
                </a:lnTo>
                <a:cubicBezTo>
                  <a:pt x="210936" y="549593"/>
                  <a:pt x="192514" y="531171"/>
                  <a:pt x="192514" y="508445"/>
                </a:cubicBezTo>
                <a:lnTo>
                  <a:pt x="192514" y="508445"/>
                </a:lnTo>
                <a:cubicBezTo>
                  <a:pt x="192514" y="485720"/>
                  <a:pt x="210936" y="467297"/>
                  <a:pt x="233662" y="467297"/>
                </a:cubicBezTo>
                <a:lnTo>
                  <a:pt x="590278" y="467297"/>
                </a:lnTo>
                <a:cubicBezTo>
                  <a:pt x="613003" y="467297"/>
                  <a:pt x="631426" y="485720"/>
                  <a:pt x="631426" y="508445"/>
                </a:cubicBezTo>
                <a:close/>
                <a:moveTo>
                  <a:pt x="603994" y="577025"/>
                </a:moveTo>
                <a:cubicBezTo>
                  <a:pt x="603994" y="607326"/>
                  <a:pt x="579430" y="631889"/>
                  <a:pt x="549130" y="631889"/>
                </a:cubicBezTo>
                <a:lnTo>
                  <a:pt x="274810" y="631889"/>
                </a:lnTo>
                <a:cubicBezTo>
                  <a:pt x="244509" y="631889"/>
                  <a:pt x="219946" y="607326"/>
                  <a:pt x="219946" y="577025"/>
                </a:cubicBezTo>
                <a:lnTo>
                  <a:pt x="219946" y="549593"/>
                </a:lnTo>
                <a:lnTo>
                  <a:pt x="603994" y="549593"/>
                </a:lnTo>
                <a:close/>
                <a:moveTo>
                  <a:pt x="123934" y="508445"/>
                </a:moveTo>
                <a:lnTo>
                  <a:pt x="175588" y="25450"/>
                </a:lnTo>
                <a:cubicBezTo>
                  <a:pt x="176409" y="17825"/>
                  <a:pt x="180384" y="10892"/>
                  <a:pt x="186550" y="6331"/>
                </a:cubicBezTo>
                <a:cubicBezTo>
                  <a:pt x="192716" y="1771"/>
                  <a:pt x="200509" y="0"/>
                  <a:pt x="208040" y="1447"/>
                </a:cubicBezTo>
                <a:lnTo>
                  <a:pt x="329674" y="24737"/>
                </a:lnTo>
              </a:path>
            </a:pathLst>
          </a:custGeom>
          <a:noFill/>
          <a:ln w="13716">
            <a:solidFill>
              <a:srgbClr val="484848"/>
            </a:solidFill>
          </a:ln>
        </p:spPr>
        <p:txBody>
          <a:bodyPr rtlCol="0" anchor="ctr"/>
          <a:lstStyle/>
          <a:p>
            <a:pPr algn="ctr"/>
            <a:endParaRPr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ounded Rectangle 38"/>
          <p:cNvSpPr/>
          <p:nvPr/>
        </p:nvSpPr>
        <p:spPr>
          <a:xfrm>
            <a:off x="7122243" y="3722847"/>
            <a:ext cx="400112" cy="383001"/>
          </a:xfrm>
          <a:custGeom>
            <a:avLst/>
            <a:gdLst/>
            <a:ahLst/>
            <a:cxnLst/>
            <a:rect l="0" t="0" r="0" b="0"/>
            <a:pathLst>
              <a:path w="266741" h="255334">
                <a:moveTo>
                  <a:pt x="106721" y="28575"/>
                </a:moveTo>
                <a:lnTo>
                  <a:pt x="106721" y="0"/>
                </a:lnTo>
                <a:moveTo>
                  <a:pt x="55286" y="80009"/>
                </a:moveTo>
                <a:lnTo>
                  <a:pt x="26711" y="80009"/>
                </a:lnTo>
                <a:moveTo>
                  <a:pt x="70351" y="43639"/>
                </a:moveTo>
                <a:lnTo>
                  <a:pt x="50142" y="23442"/>
                </a:lnTo>
                <a:moveTo>
                  <a:pt x="123112" y="200905"/>
                </a:moveTo>
                <a:lnTo>
                  <a:pt x="84250" y="239767"/>
                </a:lnTo>
                <a:cubicBezTo>
                  <a:pt x="68607" y="255334"/>
                  <a:pt x="43325" y="255334"/>
                  <a:pt x="27683" y="239767"/>
                </a:cubicBezTo>
                <a:lnTo>
                  <a:pt x="15555" y="227651"/>
                </a:lnTo>
                <a:cubicBezTo>
                  <a:pt x="0" y="211999"/>
                  <a:pt x="0" y="186724"/>
                  <a:pt x="15555" y="171072"/>
                </a:cubicBezTo>
                <a:lnTo>
                  <a:pt x="54417" y="132210"/>
                </a:lnTo>
                <a:moveTo>
                  <a:pt x="175301" y="80021"/>
                </a:moveTo>
                <a:lnTo>
                  <a:pt x="225330" y="80021"/>
                </a:lnTo>
                <a:cubicBezTo>
                  <a:pt x="247839" y="80390"/>
                  <a:pt x="266078" y="98393"/>
                  <a:pt x="266741" y="120895"/>
                </a:cubicBezTo>
                <a:lnTo>
                  <a:pt x="266741" y="143755"/>
                </a:lnTo>
                <a:cubicBezTo>
                  <a:pt x="265801" y="165965"/>
                  <a:pt x="247282" y="183352"/>
                  <a:pt x="225056" y="182891"/>
                </a:cubicBezTo>
                <a:lnTo>
                  <a:pt x="175301" y="182891"/>
                </a:lnTo>
              </a:path>
            </a:pathLst>
          </a:custGeom>
          <a:noFill/>
          <a:ln w="13716">
            <a:solidFill>
              <a:srgbClr val="E55753"/>
            </a:solidFill>
          </a:ln>
        </p:spPr>
        <p:txBody>
          <a:bodyPr rtlCol="0" anchor="ctr"/>
          <a:lstStyle/>
          <a:p>
            <a:pPr algn="ctr"/>
            <a:endParaRPr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0" name="Group 2">
            <a:extLst>
              <a:ext uri="{FF2B5EF4-FFF2-40B4-BE49-F238E27FC236}">
                <a16:creationId xmlns:a16="http://schemas.microsoft.com/office/drawing/2014/main" id="{9367A56A-D26E-4FB8-A715-9B113403523E}"/>
              </a:ext>
            </a:extLst>
          </p:cNvPr>
          <p:cNvGrpSpPr/>
          <p:nvPr/>
        </p:nvGrpSpPr>
        <p:grpSpPr>
          <a:xfrm>
            <a:off x="4632" y="-114300"/>
            <a:ext cx="3238500" cy="10439400"/>
            <a:chOff x="0" y="0"/>
            <a:chExt cx="852938" cy="2709333"/>
          </a:xfrm>
        </p:grpSpPr>
        <p:sp>
          <p:nvSpPr>
            <p:cNvPr id="41" name="Freeform 3">
              <a:extLst>
                <a:ext uri="{FF2B5EF4-FFF2-40B4-BE49-F238E27FC236}">
                  <a16:creationId xmlns:a16="http://schemas.microsoft.com/office/drawing/2014/main" id="{0C5A24DE-B835-4026-9E9C-4366D4201D90}"/>
                </a:ext>
              </a:extLst>
            </p:cNvPr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DE3746"/>
            </a:solidFill>
          </p:spPr>
        </p:sp>
        <p:sp>
          <p:nvSpPr>
            <p:cNvPr id="42" name="TextBox 4">
              <a:extLst>
                <a:ext uri="{FF2B5EF4-FFF2-40B4-BE49-F238E27FC236}">
                  <a16:creationId xmlns:a16="http://schemas.microsoft.com/office/drawing/2014/main" id="{ACCEEACD-8B7E-498D-9DB6-57D5473AB161}"/>
                </a:ext>
              </a:extLst>
            </p:cNvPr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3" name="TextBox 6">
            <a:extLst>
              <a:ext uri="{FF2B5EF4-FFF2-40B4-BE49-F238E27FC236}">
                <a16:creationId xmlns:a16="http://schemas.microsoft.com/office/drawing/2014/main" id="{53AF2898-5951-4337-B1D4-9FEB82A41E2A}"/>
              </a:ext>
            </a:extLst>
          </p:cNvPr>
          <p:cNvSpPr txBox="1"/>
          <p:nvPr/>
        </p:nvSpPr>
        <p:spPr>
          <a:xfrm>
            <a:off x="5161297" y="480848"/>
            <a:ext cx="1263967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KFC’S SWOT ANALYSIS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012497" y="3297853"/>
            <a:ext cx="2098334" cy="641267"/>
          </a:xfrm>
          <a:custGeom>
            <a:avLst/>
            <a:gdLst/>
            <a:ahLst/>
            <a:cxnLst/>
            <a:rect l="0" t="0" r="0" b="0"/>
            <a:pathLst>
              <a:path w="1175657" h="427511">
                <a:moveTo>
                  <a:pt x="1175657" y="374072"/>
                </a:moveTo>
                <a:cubicBezTo>
                  <a:pt x="1175657" y="403588"/>
                  <a:pt x="1151734" y="427511"/>
                  <a:pt x="1122218" y="427511"/>
                </a:cubicBezTo>
                <a:lnTo>
                  <a:pt x="53438" y="427511"/>
                </a:lnTo>
                <a:cubicBezTo>
                  <a:pt x="23922" y="427511"/>
                  <a:pt x="0" y="403588"/>
                  <a:pt x="0" y="374072"/>
                </a:cubicBezTo>
                <a:lnTo>
                  <a:pt x="0" y="53438"/>
                </a:lnTo>
                <a:cubicBezTo>
                  <a:pt x="0" y="23922"/>
                  <a:pt x="23922" y="0"/>
                  <a:pt x="53438" y="0"/>
                </a:cubicBezTo>
                <a:lnTo>
                  <a:pt x="1122218" y="0"/>
                </a:lnTo>
                <a:cubicBezTo>
                  <a:pt x="1151734" y="0"/>
                  <a:pt x="1175657" y="23922"/>
                  <a:pt x="1175657" y="53438"/>
                </a:cubicBezTo>
                <a:lnTo>
                  <a:pt x="1175657" y="374072"/>
                </a:lnTo>
              </a:path>
            </a:pathLst>
          </a:custGeom>
          <a:solidFill>
            <a:srgbClr val="FFECEB"/>
          </a:solidFill>
          <a:ln>
            <a:noFill/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4052575" y="3297853"/>
            <a:ext cx="2058255" cy="641267"/>
          </a:xfrm>
          <a:custGeom>
            <a:avLst/>
            <a:gdLst/>
            <a:ahLst/>
            <a:cxnLst/>
            <a:rect l="0" t="0" r="0" b="0"/>
            <a:pathLst>
              <a:path w="1175657" h="427511">
                <a:moveTo>
                  <a:pt x="53438" y="0"/>
                </a:moveTo>
                <a:cubicBezTo>
                  <a:pt x="23925" y="0"/>
                  <a:pt x="0" y="23925"/>
                  <a:pt x="0" y="53438"/>
                </a:cubicBezTo>
                <a:moveTo>
                  <a:pt x="53438" y="0"/>
                </a:moveTo>
                <a:lnTo>
                  <a:pt x="1122218" y="0"/>
                </a:lnTo>
                <a:moveTo>
                  <a:pt x="1122218" y="0"/>
                </a:moveTo>
                <a:cubicBezTo>
                  <a:pt x="1151731" y="0"/>
                  <a:pt x="1175657" y="23925"/>
                  <a:pt x="1175657" y="53438"/>
                </a:cubicBezTo>
                <a:moveTo>
                  <a:pt x="1175657" y="374072"/>
                </a:moveTo>
                <a:lnTo>
                  <a:pt x="1175657" y="53438"/>
                </a:lnTo>
                <a:moveTo>
                  <a:pt x="0" y="374072"/>
                </a:moveTo>
                <a:lnTo>
                  <a:pt x="0" y="53438"/>
                </a:lnTo>
                <a:moveTo>
                  <a:pt x="0" y="374072"/>
                </a:moveTo>
                <a:cubicBezTo>
                  <a:pt x="0" y="403586"/>
                  <a:pt x="23925" y="427511"/>
                  <a:pt x="53438" y="427511"/>
                </a:cubicBezTo>
                <a:moveTo>
                  <a:pt x="1122218" y="427511"/>
                </a:moveTo>
                <a:lnTo>
                  <a:pt x="53438" y="427511"/>
                </a:lnTo>
                <a:moveTo>
                  <a:pt x="1122218" y="427511"/>
                </a:moveTo>
                <a:cubicBezTo>
                  <a:pt x="1151731" y="427511"/>
                  <a:pt x="1175657" y="403586"/>
                  <a:pt x="1175657" y="374072"/>
                </a:cubicBezTo>
              </a:path>
            </a:pathLst>
          </a:custGeom>
          <a:noFill/>
          <a:ln w="13359">
            <a:solidFill>
              <a:srgbClr val="E55753"/>
            </a:solidFill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752096" y="4660545"/>
            <a:ext cx="3046020" cy="2003961"/>
          </a:xfrm>
          <a:custGeom>
            <a:avLst/>
            <a:gdLst/>
            <a:ahLst/>
            <a:cxnLst/>
            <a:rect l="0" t="0" r="0" b="0"/>
            <a:pathLst>
              <a:path w="2030680" h="1335974">
                <a:moveTo>
                  <a:pt x="2030680" y="1282535"/>
                </a:moveTo>
                <a:cubicBezTo>
                  <a:pt x="2030680" y="1312051"/>
                  <a:pt x="2006757" y="1335974"/>
                  <a:pt x="1977241" y="1335974"/>
                </a:cubicBezTo>
                <a:lnTo>
                  <a:pt x="53438" y="1335974"/>
                </a:lnTo>
                <a:cubicBezTo>
                  <a:pt x="23922" y="1335974"/>
                  <a:pt x="0" y="1312051"/>
                  <a:pt x="0" y="1282535"/>
                </a:cubicBezTo>
                <a:lnTo>
                  <a:pt x="0" y="53438"/>
                </a:lnTo>
                <a:cubicBezTo>
                  <a:pt x="0" y="23922"/>
                  <a:pt x="23922" y="0"/>
                  <a:pt x="53438" y="0"/>
                </a:cubicBezTo>
                <a:lnTo>
                  <a:pt x="1977241" y="0"/>
                </a:lnTo>
                <a:cubicBezTo>
                  <a:pt x="2006757" y="0"/>
                  <a:pt x="2030680" y="23922"/>
                  <a:pt x="2030680" y="53438"/>
                </a:cubicBezTo>
                <a:lnTo>
                  <a:pt x="2030680" y="1282535"/>
                </a:lnTo>
              </a:path>
            </a:pathLst>
          </a:custGeom>
          <a:solidFill>
            <a:schemeClr val="bg1"/>
          </a:solidFill>
          <a:ln>
            <a:noFill/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6752096" y="4660545"/>
            <a:ext cx="3046020" cy="2003961"/>
          </a:xfrm>
          <a:custGeom>
            <a:avLst/>
            <a:gdLst/>
            <a:ahLst/>
            <a:cxnLst/>
            <a:rect l="0" t="0" r="0" b="0"/>
            <a:pathLst>
              <a:path w="2030680" h="1335974">
                <a:moveTo>
                  <a:pt x="53438" y="0"/>
                </a:moveTo>
                <a:cubicBezTo>
                  <a:pt x="23925" y="0"/>
                  <a:pt x="0" y="23925"/>
                  <a:pt x="0" y="53438"/>
                </a:cubicBezTo>
                <a:moveTo>
                  <a:pt x="53438" y="0"/>
                </a:moveTo>
                <a:lnTo>
                  <a:pt x="1977241" y="0"/>
                </a:lnTo>
                <a:moveTo>
                  <a:pt x="1977241" y="0"/>
                </a:moveTo>
                <a:cubicBezTo>
                  <a:pt x="2006755" y="0"/>
                  <a:pt x="2030680" y="23925"/>
                  <a:pt x="2030680" y="53438"/>
                </a:cubicBezTo>
                <a:moveTo>
                  <a:pt x="2030680" y="1282535"/>
                </a:moveTo>
                <a:lnTo>
                  <a:pt x="2030680" y="53438"/>
                </a:lnTo>
                <a:moveTo>
                  <a:pt x="0" y="1282535"/>
                </a:moveTo>
                <a:lnTo>
                  <a:pt x="0" y="53438"/>
                </a:lnTo>
                <a:moveTo>
                  <a:pt x="0" y="1282535"/>
                </a:moveTo>
                <a:cubicBezTo>
                  <a:pt x="0" y="1312048"/>
                  <a:pt x="23925" y="1335974"/>
                  <a:pt x="53438" y="1335974"/>
                </a:cubicBezTo>
                <a:moveTo>
                  <a:pt x="1977241" y="1335974"/>
                </a:moveTo>
                <a:lnTo>
                  <a:pt x="53438" y="1335974"/>
                </a:lnTo>
                <a:moveTo>
                  <a:pt x="1977241" y="1335974"/>
                </a:moveTo>
                <a:cubicBezTo>
                  <a:pt x="2006755" y="1335974"/>
                  <a:pt x="2030680" y="1312048"/>
                  <a:pt x="2030680" y="1282535"/>
                </a:cubicBezTo>
              </a:path>
            </a:pathLst>
          </a:custGeom>
          <a:noFill/>
          <a:ln w="13359">
            <a:solidFill>
              <a:srgbClr val="A3A3A3"/>
            </a:solidFill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10439384" y="3378011"/>
            <a:ext cx="2965863" cy="641267"/>
          </a:xfrm>
          <a:custGeom>
            <a:avLst/>
            <a:gdLst/>
            <a:ahLst/>
            <a:cxnLst/>
            <a:rect l="0" t="0" r="0" b="0"/>
            <a:pathLst>
              <a:path w="1710046" h="427511">
                <a:moveTo>
                  <a:pt x="1710046" y="374072"/>
                </a:moveTo>
                <a:cubicBezTo>
                  <a:pt x="1710046" y="403588"/>
                  <a:pt x="1686123" y="427511"/>
                  <a:pt x="1656607" y="427511"/>
                </a:cubicBezTo>
                <a:lnTo>
                  <a:pt x="53438" y="427511"/>
                </a:lnTo>
                <a:cubicBezTo>
                  <a:pt x="23922" y="427511"/>
                  <a:pt x="0" y="403588"/>
                  <a:pt x="0" y="374072"/>
                </a:cubicBezTo>
                <a:lnTo>
                  <a:pt x="0" y="53438"/>
                </a:lnTo>
                <a:cubicBezTo>
                  <a:pt x="0" y="23922"/>
                  <a:pt x="23922" y="0"/>
                  <a:pt x="53438" y="0"/>
                </a:cubicBezTo>
                <a:lnTo>
                  <a:pt x="1656607" y="0"/>
                </a:lnTo>
                <a:cubicBezTo>
                  <a:pt x="1686123" y="0"/>
                  <a:pt x="1710046" y="23922"/>
                  <a:pt x="1710046" y="53438"/>
                </a:cubicBezTo>
                <a:lnTo>
                  <a:pt x="1710046" y="374072"/>
                </a:lnTo>
              </a:path>
            </a:pathLst>
          </a:custGeom>
          <a:solidFill>
            <a:srgbClr val="FFF2E5"/>
          </a:solidFill>
          <a:ln>
            <a:noFill/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0439383" y="3378011"/>
            <a:ext cx="2965865" cy="641267"/>
          </a:xfrm>
          <a:custGeom>
            <a:avLst/>
            <a:gdLst/>
            <a:ahLst/>
            <a:cxnLst/>
            <a:rect l="0" t="0" r="0" b="0"/>
            <a:pathLst>
              <a:path w="1710046" h="427511">
                <a:moveTo>
                  <a:pt x="53438" y="0"/>
                </a:moveTo>
                <a:cubicBezTo>
                  <a:pt x="23925" y="0"/>
                  <a:pt x="0" y="23925"/>
                  <a:pt x="0" y="53438"/>
                </a:cubicBezTo>
                <a:moveTo>
                  <a:pt x="53438" y="0"/>
                </a:moveTo>
                <a:lnTo>
                  <a:pt x="1656607" y="0"/>
                </a:lnTo>
                <a:moveTo>
                  <a:pt x="1656607" y="0"/>
                </a:moveTo>
                <a:cubicBezTo>
                  <a:pt x="1686121" y="0"/>
                  <a:pt x="1710046" y="23925"/>
                  <a:pt x="1710046" y="53438"/>
                </a:cubicBezTo>
                <a:moveTo>
                  <a:pt x="1710046" y="374072"/>
                </a:moveTo>
                <a:lnTo>
                  <a:pt x="1710046" y="53438"/>
                </a:lnTo>
                <a:moveTo>
                  <a:pt x="0" y="374072"/>
                </a:moveTo>
                <a:lnTo>
                  <a:pt x="0" y="53438"/>
                </a:lnTo>
                <a:moveTo>
                  <a:pt x="0" y="374072"/>
                </a:moveTo>
                <a:cubicBezTo>
                  <a:pt x="0" y="403586"/>
                  <a:pt x="23925" y="427511"/>
                  <a:pt x="53438" y="427511"/>
                </a:cubicBezTo>
                <a:moveTo>
                  <a:pt x="1656607" y="427511"/>
                </a:moveTo>
                <a:lnTo>
                  <a:pt x="53438" y="427511"/>
                </a:lnTo>
                <a:moveTo>
                  <a:pt x="1656607" y="427511"/>
                </a:moveTo>
                <a:cubicBezTo>
                  <a:pt x="1686121" y="427511"/>
                  <a:pt x="1710046" y="403586"/>
                  <a:pt x="1710046" y="374072"/>
                </a:cubicBezTo>
              </a:path>
            </a:pathLst>
          </a:custGeom>
          <a:noFill/>
          <a:ln w="13359">
            <a:solidFill>
              <a:srgbClr val="DE8431"/>
            </a:solidFill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9798118" y="3698644"/>
            <a:ext cx="681345" cy="1963883"/>
            <a:chOff x="5130140" y="1442851"/>
            <a:chExt cx="454230" cy="1309255"/>
          </a:xfrm>
        </p:grpSpPr>
        <p:sp>
          <p:nvSpPr>
            <p:cNvPr id="8" name="Rounded Rectangle 7"/>
            <p:cNvSpPr/>
            <p:nvPr/>
          </p:nvSpPr>
          <p:spPr>
            <a:xfrm>
              <a:off x="5130140" y="1469571"/>
              <a:ext cx="400792" cy="1282535"/>
            </a:xfrm>
            <a:custGeom>
              <a:avLst/>
              <a:gdLst/>
              <a:ahLst/>
              <a:cxnLst/>
              <a:rect l="0" t="0" r="0" b="0"/>
              <a:pathLst>
                <a:path w="400792" h="1282535">
                  <a:moveTo>
                    <a:pt x="0" y="1282535"/>
                  </a:moveTo>
                  <a:lnTo>
                    <a:pt x="106877" y="1282535"/>
                  </a:lnTo>
                  <a:cubicBezTo>
                    <a:pt x="165927" y="1282535"/>
                    <a:pt x="213755" y="1234707"/>
                    <a:pt x="213755" y="1175657"/>
                  </a:cubicBezTo>
                  <a:lnTo>
                    <a:pt x="213755" y="106877"/>
                  </a:lnTo>
                  <a:cubicBezTo>
                    <a:pt x="213755" y="47827"/>
                    <a:pt x="261583" y="0"/>
                    <a:pt x="320633" y="0"/>
                  </a:cubicBezTo>
                  <a:lnTo>
                    <a:pt x="400792" y="0"/>
                  </a:lnTo>
                </a:path>
              </a:pathLst>
            </a:custGeom>
            <a:noFill/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5530932" y="1442851"/>
              <a:ext cx="53438" cy="53438"/>
            </a:xfrm>
            <a:custGeom>
              <a:avLst/>
              <a:gdLst/>
              <a:ahLst/>
              <a:cxnLst/>
              <a:rect l="0" t="0" r="0" b="0"/>
              <a:pathLst>
                <a:path w="53438" h="53438">
                  <a:moveTo>
                    <a:pt x="0" y="26719"/>
                  </a:moveTo>
                  <a:cubicBezTo>
                    <a:pt x="0" y="41476"/>
                    <a:pt x="11962" y="53438"/>
                    <a:pt x="26719" y="53438"/>
                  </a:cubicBezTo>
                  <a:cubicBezTo>
                    <a:pt x="41476" y="53438"/>
                    <a:pt x="53438" y="41476"/>
                    <a:pt x="53438" y="26719"/>
                  </a:cubicBezTo>
                  <a:cubicBezTo>
                    <a:pt x="53438" y="11962"/>
                    <a:pt x="41476" y="0"/>
                    <a:pt x="26719" y="0"/>
                  </a:cubicBezTo>
                  <a:cubicBezTo>
                    <a:pt x="11962" y="0"/>
                    <a:pt x="0" y="11962"/>
                    <a:pt x="0" y="26719"/>
                  </a:cubicBezTo>
                  <a:close/>
                </a:path>
              </a:pathLst>
            </a:custGeom>
            <a:solidFill>
              <a:srgbClr val="FFFFFF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10599701" y="4019277"/>
            <a:ext cx="180357" cy="3226377"/>
            <a:chOff x="5664529" y="1656607"/>
            <a:chExt cx="120238" cy="2150918"/>
          </a:xfrm>
        </p:grpSpPr>
        <p:sp>
          <p:nvSpPr>
            <p:cNvPr id="11" name="Rounded Rectangle 10"/>
            <p:cNvSpPr/>
            <p:nvPr/>
          </p:nvSpPr>
          <p:spPr>
            <a:xfrm>
              <a:off x="5664529" y="1656607"/>
              <a:ext cx="106877" cy="2137558"/>
            </a:xfrm>
            <a:custGeom>
              <a:avLst/>
              <a:gdLst/>
              <a:ahLst/>
              <a:cxnLst/>
              <a:rect l="0" t="0" r="0" b="0"/>
              <a:pathLst>
                <a:path w="106877" h="2137558">
                  <a:moveTo>
                    <a:pt x="0" y="0"/>
                  </a:moveTo>
                  <a:lnTo>
                    <a:pt x="0" y="2030680"/>
                  </a:lnTo>
                  <a:cubicBezTo>
                    <a:pt x="0" y="2089707"/>
                    <a:pt x="47850" y="2137558"/>
                    <a:pt x="106877" y="2137558"/>
                  </a:cubicBezTo>
                  <a:lnTo>
                    <a:pt x="106877" y="2137558"/>
                  </a:lnTo>
                  <a:moveTo>
                    <a:pt x="106877" y="213755"/>
                  </a:moveTo>
                  <a:lnTo>
                    <a:pt x="0" y="213755"/>
                  </a:lnTo>
                  <a:moveTo>
                    <a:pt x="106877" y="855023"/>
                  </a:moveTo>
                  <a:lnTo>
                    <a:pt x="0" y="855023"/>
                  </a:lnTo>
                  <a:moveTo>
                    <a:pt x="106877" y="1496290"/>
                  </a:moveTo>
                  <a:lnTo>
                    <a:pt x="0" y="1496290"/>
                  </a:lnTo>
                </a:path>
              </a:pathLst>
            </a:custGeom>
            <a:noFill/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5758048" y="3780806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5758048" y="1857003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ounded Rectangle 13"/>
            <p:cNvSpPr/>
            <p:nvPr/>
          </p:nvSpPr>
          <p:spPr>
            <a:xfrm>
              <a:off x="5758048" y="2498271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Rounded Rectangle 14"/>
            <p:cNvSpPr/>
            <p:nvPr/>
          </p:nvSpPr>
          <p:spPr>
            <a:xfrm>
              <a:off x="5758048" y="3139539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6070750" y="3618485"/>
            <a:ext cx="681347" cy="2044041"/>
            <a:chOff x="2645228" y="1389412"/>
            <a:chExt cx="454231" cy="1362694"/>
          </a:xfrm>
        </p:grpSpPr>
        <p:sp>
          <p:nvSpPr>
            <p:cNvPr id="17" name="Rounded Rectangle 16"/>
            <p:cNvSpPr/>
            <p:nvPr/>
          </p:nvSpPr>
          <p:spPr>
            <a:xfrm>
              <a:off x="2698667" y="1416132"/>
              <a:ext cx="400792" cy="1335974"/>
            </a:xfrm>
            <a:custGeom>
              <a:avLst/>
              <a:gdLst/>
              <a:ahLst/>
              <a:cxnLst/>
              <a:rect l="0" t="0" r="0" b="0"/>
              <a:pathLst>
                <a:path w="400792" h="1335974">
                  <a:moveTo>
                    <a:pt x="400792" y="1335974"/>
                  </a:moveTo>
                  <a:lnTo>
                    <a:pt x="293914" y="1335974"/>
                  </a:lnTo>
                  <a:cubicBezTo>
                    <a:pt x="234864" y="1335974"/>
                    <a:pt x="187036" y="1288146"/>
                    <a:pt x="187036" y="1229096"/>
                  </a:cubicBezTo>
                  <a:lnTo>
                    <a:pt x="187036" y="106877"/>
                  </a:lnTo>
                  <a:cubicBezTo>
                    <a:pt x="187036" y="47827"/>
                    <a:pt x="139208" y="0"/>
                    <a:pt x="80158" y="0"/>
                  </a:cubicBezTo>
                  <a:lnTo>
                    <a:pt x="0" y="0"/>
                  </a:lnTo>
                </a:path>
              </a:pathLst>
            </a:custGeom>
            <a:noFill/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ounded Rectangle 17"/>
            <p:cNvSpPr/>
            <p:nvPr/>
          </p:nvSpPr>
          <p:spPr>
            <a:xfrm>
              <a:off x="2645228" y="1389412"/>
              <a:ext cx="53438" cy="53438"/>
            </a:xfrm>
            <a:custGeom>
              <a:avLst/>
              <a:gdLst/>
              <a:ahLst/>
              <a:cxnLst/>
              <a:rect l="0" t="0" r="0" b="0"/>
              <a:pathLst>
                <a:path w="53438" h="53438">
                  <a:moveTo>
                    <a:pt x="0" y="26719"/>
                  </a:moveTo>
                  <a:cubicBezTo>
                    <a:pt x="0" y="41476"/>
                    <a:pt x="11962" y="53438"/>
                    <a:pt x="26719" y="53438"/>
                  </a:cubicBezTo>
                  <a:cubicBezTo>
                    <a:pt x="41476" y="53438"/>
                    <a:pt x="53438" y="41476"/>
                    <a:pt x="53438" y="26719"/>
                  </a:cubicBezTo>
                  <a:cubicBezTo>
                    <a:pt x="53438" y="11962"/>
                    <a:pt x="41476" y="0"/>
                    <a:pt x="26719" y="0"/>
                  </a:cubicBezTo>
                  <a:cubicBezTo>
                    <a:pt x="11962" y="0"/>
                    <a:pt x="0" y="11962"/>
                    <a:pt x="0" y="26719"/>
                  </a:cubicBezTo>
                  <a:close/>
                </a:path>
              </a:pathLst>
            </a:custGeom>
            <a:solidFill>
              <a:srgbClr val="FFFFFF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5770156" y="3939119"/>
            <a:ext cx="180356" cy="3386694"/>
            <a:chOff x="2444832" y="1603168"/>
            <a:chExt cx="120237" cy="2257796"/>
          </a:xfrm>
        </p:grpSpPr>
        <p:sp>
          <p:nvSpPr>
            <p:cNvPr id="20" name="Rounded Rectangle 19"/>
            <p:cNvSpPr/>
            <p:nvPr/>
          </p:nvSpPr>
          <p:spPr>
            <a:xfrm>
              <a:off x="2458192" y="1603168"/>
              <a:ext cx="106877" cy="2244436"/>
            </a:xfrm>
            <a:custGeom>
              <a:avLst/>
              <a:gdLst/>
              <a:ahLst/>
              <a:cxnLst/>
              <a:rect l="0" t="0" r="0" b="0"/>
              <a:pathLst>
                <a:path w="106877" h="2244436">
                  <a:moveTo>
                    <a:pt x="106877" y="0"/>
                  </a:moveTo>
                  <a:lnTo>
                    <a:pt x="106877" y="2137558"/>
                  </a:lnTo>
                  <a:cubicBezTo>
                    <a:pt x="106877" y="2196585"/>
                    <a:pt x="59027" y="2244436"/>
                    <a:pt x="0" y="2244436"/>
                  </a:cubicBezTo>
                  <a:lnTo>
                    <a:pt x="0" y="2244436"/>
                  </a:lnTo>
                  <a:moveTo>
                    <a:pt x="0" y="213755"/>
                  </a:moveTo>
                  <a:lnTo>
                    <a:pt x="106877" y="213755"/>
                  </a:lnTo>
                  <a:moveTo>
                    <a:pt x="0" y="855023"/>
                  </a:moveTo>
                  <a:lnTo>
                    <a:pt x="106877" y="855023"/>
                  </a:lnTo>
                  <a:moveTo>
                    <a:pt x="0" y="1603168"/>
                  </a:moveTo>
                  <a:lnTo>
                    <a:pt x="106877" y="1603168"/>
                  </a:lnTo>
                </a:path>
              </a:pathLst>
            </a:custGeom>
            <a:noFill/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Rounded Rectangle 20"/>
            <p:cNvSpPr/>
            <p:nvPr/>
          </p:nvSpPr>
          <p:spPr>
            <a:xfrm>
              <a:off x="2444832" y="3834245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ounded Rectangle 21"/>
            <p:cNvSpPr/>
            <p:nvPr/>
          </p:nvSpPr>
          <p:spPr>
            <a:xfrm>
              <a:off x="2444832" y="1803564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Rounded Rectangle 22"/>
            <p:cNvSpPr/>
            <p:nvPr/>
          </p:nvSpPr>
          <p:spPr>
            <a:xfrm>
              <a:off x="2444832" y="2444832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Rounded Rectangle 23"/>
            <p:cNvSpPr/>
            <p:nvPr/>
          </p:nvSpPr>
          <p:spPr>
            <a:xfrm>
              <a:off x="2444832" y="3192977"/>
              <a:ext cx="26719" cy="26719"/>
            </a:xfrm>
            <a:custGeom>
              <a:avLst/>
              <a:gdLst/>
              <a:ahLst/>
              <a:cxnLst/>
              <a:rect l="0" t="0" r="0" b="0"/>
              <a:pathLst>
                <a:path w="26719" h="26719">
                  <a:moveTo>
                    <a:pt x="0" y="13359"/>
                  </a:moveTo>
                  <a:cubicBezTo>
                    <a:pt x="0" y="20738"/>
                    <a:pt x="5981" y="26719"/>
                    <a:pt x="13359" y="26719"/>
                  </a:cubicBezTo>
                  <a:cubicBezTo>
                    <a:pt x="20738" y="26719"/>
                    <a:pt x="26719" y="20738"/>
                    <a:pt x="26719" y="13359"/>
                  </a:cubicBezTo>
                  <a:cubicBezTo>
                    <a:pt x="26719" y="5981"/>
                    <a:pt x="20738" y="0"/>
                    <a:pt x="13359" y="0"/>
                  </a:cubicBezTo>
                  <a:cubicBezTo>
                    <a:pt x="5981" y="0"/>
                    <a:pt x="0" y="5981"/>
                    <a:pt x="0" y="13359"/>
                  </a:cubicBezTo>
                  <a:close/>
                </a:path>
              </a:pathLst>
            </a:custGeom>
            <a:solidFill>
              <a:srgbClr val="000000"/>
            </a:solidFill>
            <a:ln w="13359">
              <a:solidFill>
                <a:srgbClr val="000000"/>
              </a:solidFill>
            </a:ln>
          </p:spPr>
          <p:txBody>
            <a:bodyPr rtlCol="0" anchor="ctr"/>
            <a:lstStyle/>
            <a:p>
              <a:pPr algn="ctr"/>
              <a:endParaRPr sz="4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11107372" y="3503403"/>
            <a:ext cx="2269852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dirty="0">
                <a:solidFill>
                  <a:srgbClr val="DE843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92447" y="3438656"/>
            <a:ext cx="1250342" cy="4154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 b="1" dirty="0">
                <a:solidFill>
                  <a:srgbClr val="E5575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544969" y="4206314"/>
            <a:ext cx="2058256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Digital-Native
Competitors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0947055" y="4286473"/>
            <a:ext cx="2673809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Emerging Market
Digital Expansion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0947055" y="7172177"/>
            <a:ext cx="2192908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
Upskilling ROI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0947055" y="5248375"/>
            <a:ext cx="2366032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Hyper-
Personalisation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604264" y="2249112"/>
            <a:ext cx="7341753" cy="55399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600" b="1" dirty="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KFC's Opportunities and Threats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863803" y="6049958"/>
            <a:ext cx="2822503" cy="323165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2100" b="1" dirty="0">
                <a:latin typeface="Arial" panose="020B0604020202020204" pitchFamily="34" charset="0"/>
                <a:cs typeface="Arial" panose="020B0604020202020204" pitchFamily="34" charset="0"/>
              </a:rPr>
              <a:t>KFC's SWOT Analysis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410224" y="6290434"/>
            <a:ext cx="2192908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Rapid Tech
Obsolescence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947055" y="6210275"/>
            <a:ext cx="2866169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ESG/Sustainability
Communication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948626" y="7252336"/>
            <a:ext cx="2654573" cy="830997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Franchise
Profitability Crisis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2794643" y="5088058"/>
            <a:ext cx="2808461" cy="1246495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2700" dirty="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Health-
Consciousness
Shift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10612444" y="3506599"/>
            <a:ext cx="375308" cy="384092"/>
          </a:xfrm>
          <a:custGeom>
            <a:avLst/>
            <a:gdLst/>
            <a:ahLst/>
            <a:cxnLst/>
            <a:rect l="0" t="0" r="0" b="0"/>
            <a:pathLst>
              <a:path w="250205" h="256061">
                <a:moveTo>
                  <a:pt x="0" y="22344"/>
                </a:moveTo>
                <a:lnTo>
                  <a:pt x="0" y="256061"/>
                </a:lnTo>
                <a:lnTo>
                  <a:pt x="244705" y="256061"/>
                </a:lnTo>
                <a:moveTo>
                  <a:pt x="239206" y="151577"/>
                </a:moveTo>
                <a:lnTo>
                  <a:pt x="145721" y="223063"/>
                </a:lnTo>
                <a:lnTo>
                  <a:pt x="63236" y="179076"/>
                </a:lnTo>
                <a:lnTo>
                  <a:pt x="0" y="215960"/>
                </a:lnTo>
                <a:moveTo>
                  <a:pt x="232581" y="191367"/>
                </a:moveTo>
                <a:lnTo>
                  <a:pt x="239206" y="151577"/>
                </a:lnTo>
                <a:lnTo>
                  <a:pt x="201253" y="151577"/>
                </a:lnTo>
                <a:moveTo>
                  <a:pt x="83097" y="69971"/>
                </a:moveTo>
                <a:lnTo>
                  <a:pt x="38253" y="110329"/>
                </a:lnTo>
                <a:lnTo>
                  <a:pt x="690" y="110329"/>
                </a:lnTo>
                <a:moveTo>
                  <a:pt x="128520" y="60842"/>
                </a:moveTo>
                <a:cubicBezTo>
                  <a:pt x="128520" y="94444"/>
                  <a:pt x="155760" y="121684"/>
                  <a:pt x="189363" y="121684"/>
                </a:cubicBezTo>
                <a:cubicBezTo>
                  <a:pt x="222965" y="121684"/>
                  <a:pt x="250205" y="94444"/>
                  <a:pt x="250205" y="60842"/>
                </a:cubicBezTo>
                <a:cubicBezTo>
                  <a:pt x="250205" y="27240"/>
                  <a:pt x="222965" y="0"/>
                  <a:pt x="189363" y="0"/>
                </a:cubicBezTo>
                <a:cubicBezTo>
                  <a:pt x="155760" y="0"/>
                  <a:pt x="128520" y="27240"/>
                  <a:pt x="128520" y="60842"/>
                </a:cubicBezTo>
                <a:moveTo>
                  <a:pt x="189363" y="69982"/>
                </a:moveTo>
                <a:lnTo>
                  <a:pt x="189363" y="63892"/>
                </a:lnTo>
                <a:cubicBezTo>
                  <a:pt x="199449" y="63899"/>
                  <a:pt x="207630" y="55725"/>
                  <a:pt x="207632" y="45638"/>
                </a:cubicBezTo>
                <a:cubicBezTo>
                  <a:pt x="207634" y="35551"/>
                  <a:pt x="199457" y="27374"/>
                  <a:pt x="189370" y="27376"/>
                </a:cubicBezTo>
                <a:cubicBezTo>
                  <a:pt x="179283" y="27378"/>
                  <a:pt x="171109" y="35559"/>
                  <a:pt x="171115" y="45645"/>
                </a:cubicBezTo>
                <a:moveTo>
                  <a:pt x="186323" y="94308"/>
                </a:moveTo>
                <a:cubicBezTo>
                  <a:pt x="186323" y="92630"/>
                  <a:pt x="187684" y="91269"/>
                  <a:pt x="189363" y="91269"/>
                </a:cubicBezTo>
                <a:cubicBezTo>
                  <a:pt x="191041" y="91269"/>
                  <a:pt x="192402" y="92630"/>
                  <a:pt x="192402" y="94308"/>
                </a:cubicBezTo>
                <a:cubicBezTo>
                  <a:pt x="192402" y="95987"/>
                  <a:pt x="191041" y="97347"/>
                  <a:pt x="189363" y="97347"/>
                </a:cubicBezTo>
                <a:cubicBezTo>
                  <a:pt x="187684" y="97347"/>
                  <a:pt x="186323" y="95987"/>
                  <a:pt x="186323" y="94308"/>
                </a:cubicBezTo>
              </a:path>
            </a:pathLst>
          </a:custGeom>
          <a:noFill/>
          <a:ln w="13359">
            <a:solidFill>
              <a:srgbClr val="DE8431"/>
            </a:solidFill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ounded Rectangle 38"/>
          <p:cNvSpPr/>
          <p:nvPr/>
        </p:nvSpPr>
        <p:spPr>
          <a:xfrm>
            <a:off x="5547448" y="3426440"/>
            <a:ext cx="394713" cy="384092"/>
          </a:xfrm>
          <a:custGeom>
            <a:avLst/>
            <a:gdLst/>
            <a:ahLst/>
            <a:cxnLst/>
            <a:rect l="0" t="0" r="0" b="0"/>
            <a:pathLst>
              <a:path w="263142" h="256061">
                <a:moveTo>
                  <a:pt x="107278" y="122464"/>
                </a:moveTo>
                <a:lnTo>
                  <a:pt x="162944" y="66798"/>
                </a:lnTo>
                <a:moveTo>
                  <a:pt x="166173" y="30170"/>
                </a:moveTo>
                <a:cubicBezTo>
                  <a:pt x="164116" y="32244"/>
                  <a:pt x="162956" y="35043"/>
                  <a:pt x="162944" y="37963"/>
                </a:cubicBezTo>
                <a:lnTo>
                  <a:pt x="162944" y="66798"/>
                </a:lnTo>
                <a:lnTo>
                  <a:pt x="191779" y="66798"/>
                </a:lnTo>
                <a:cubicBezTo>
                  <a:pt x="194699" y="66786"/>
                  <a:pt x="197498" y="65626"/>
                  <a:pt x="199572" y="63570"/>
                </a:cubicBezTo>
                <a:lnTo>
                  <a:pt x="229743" y="33399"/>
                </a:lnTo>
                <a:lnTo>
                  <a:pt x="196343" y="33399"/>
                </a:lnTo>
                <a:lnTo>
                  <a:pt x="196343" y="0"/>
                </a:lnTo>
                <a:close/>
                <a:moveTo>
                  <a:pt x="107278" y="178129"/>
                </a:moveTo>
                <a:cubicBezTo>
                  <a:pt x="78721" y="178128"/>
                  <a:pt x="54797" y="156516"/>
                  <a:pt x="51903" y="128105"/>
                </a:cubicBezTo>
                <a:cubicBezTo>
                  <a:pt x="49009" y="99695"/>
                  <a:pt x="68083" y="73703"/>
                  <a:pt x="96053" y="67942"/>
                </a:cubicBezTo>
                <a:cubicBezTo>
                  <a:pt x="124024" y="62182"/>
                  <a:pt x="151816" y="78522"/>
                  <a:pt x="160383" y="105764"/>
                </a:cubicBezTo>
                <a:moveTo>
                  <a:pt x="107278" y="222662"/>
                </a:moveTo>
                <a:cubicBezTo>
                  <a:pt x="67512" y="222475"/>
                  <a:pt x="31619" y="198789"/>
                  <a:pt x="15809" y="162299"/>
                </a:cubicBezTo>
                <a:cubicBezTo>
                  <a:pt x="0" y="125809"/>
                  <a:pt x="7266" y="83424"/>
                  <a:pt x="34326" y="54283"/>
                </a:cubicBezTo>
                <a:cubicBezTo>
                  <a:pt x="61387" y="25143"/>
                  <a:pt x="103119" y="14763"/>
                  <a:pt x="140678" y="27832"/>
                </a:cubicBezTo>
                <a:moveTo>
                  <a:pt x="263142" y="189262"/>
                </a:moveTo>
                <a:cubicBezTo>
                  <a:pt x="263142" y="226154"/>
                  <a:pt x="233235" y="256061"/>
                  <a:pt x="196343" y="256061"/>
                </a:cubicBezTo>
                <a:cubicBezTo>
                  <a:pt x="159451" y="256061"/>
                  <a:pt x="129545" y="226154"/>
                  <a:pt x="129545" y="189262"/>
                </a:cubicBezTo>
                <a:cubicBezTo>
                  <a:pt x="129545" y="152371"/>
                  <a:pt x="159451" y="122464"/>
                  <a:pt x="196343" y="122464"/>
                </a:cubicBezTo>
                <a:cubicBezTo>
                  <a:pt x="233235" y="122464"/>
                  <a:pt x="263142" y="152371"/>
                  <a:pt x="263142" y="189262"/>
                </a:cubicBezTo>
                <a:close/>
                <a:moveTo>
                  <a:pt x="172741" y="212865"/>
                </a:moveTo>
                <a:lnTo>
                  <a:pt x="219946" y="165660"/>
                </a:lnTo>
                <a:moveTo>
                  <a:pt x="172741" y="165660"/>
                </a:moveTo>
                <a:lnTo>
                  <a:pt x="219946" y="212865"/>
                </a:lnTo>
              </a:path>
            </a:pathLst>
          </a:custGeom>
          <a:noFill/>
          <a:ln w="13359">
            <a:solidFill>
              <a:srgbClr val="E55753"/>
            </a:solidFill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ounded Rectangle 37">
            <a:extLst>
              <a:ext uri="{FF2B5EF4-FFF2-40B4-BE49-F238E27FC236}">
                <a16:creationId xmlns:a16="http://schemas.microsoft.com/office/drawing/2014/main" id="{D9E5CB3D-E142-4B41-A57E-5F89097B52F2}"/>
              </a:ext>
            </a:extLst>
          </p:cNvPr>
          <p:cNvSpPr/>
          <p:nvPr/>
        </p:nvSpPr>
        <p:spPr>
          <a:xfrm>
            <a:off x="7843838" y="4909583"/>
            <a:ext cx="947139" cy="947915"/>
          </a:xfrm>
          <a:custGeom>
            <a:avLst/>
            <a:gdLst/>
            <a:ahLst/>
            <a:cxnLst/>
            <a:rect l="0" t="0" r="0" b="0"/>
            <a:pathLst>
              <a:path w="631426" h="631943">
                <a:moveTo>
                  <a:pt x="480550" y="378143"/>
                </a:moveTo>
                <a:cubicBezTo>
                  <a:pt x="476762" y="378143"/>
                  <a:pt x="473692" y="381214"/>
                  <a:pt x="473692" y="385001"/>
                </a:cubicBezTo>
                <a:cubicBezTo>
                  <a:pt x="473692" y="388789"/>
                  <a:pt x="476762" y="391859"/>
                  <a:pt x="480550" y="391859"/>
                </a:cubicBezTo>
                <a:cubicBezTo>
                  <a:pt x="484337" y="391859"/>
                  <a:pt x="487408" y="388789"/>
                  <a:pt x="487408" y="385001"/>
                </a:cubicBezTo>
                <a:cubicBezTo>
                  <a:pt x="487408" y="381214"/>
                  <a:pt x="484337" y="378143"/>
                  <a:pt x="480550" y="378143"/>
                </a:cubicBezTo>
                <a:moveTo>
                  <a:pt x="343390" y="378143"/>
                </a:moveTo>
                <a:cubicBezTo>
                  <a:pt x="339602" y="378143"/>
                  <a:pt x="336532" y="381214"/>
                  <a:pt x="336532" y="385001"/>
                </a:cubicBezTo>
                <a:cubicBezTo>
                  <a:pt x="336532" y="388789"/>
                  <a:pt x="339602" y="391859"/>
                  <a:pt x="343390" y="391859"/>
                </a:cubicBezTo>
                <a:cubicBezTo>
                  <a:pt x="347177" y="391859"/>
                  <a:pt x="350248" y="388789"/>
                  <a:pt x="350248" y="385001"/>
                </a:cubicBezTo>
                <a:cubicBezTo>
                  <a:pt x="350248" y="381214"/>
                  <a:pt x="347177" y="378143"/>
                  <a:pt x="343390" y="378143"/>
                </a:cubicBezTo>
                <a:moveTo>
                  <a:pt x="411970" y="405575"/>
                </a:moveTo>
                <a:cubicBezTo>
                  <a:pt x="408182" y="405575"/>
                  <a:pt x="405112" y="408646"/>
                  <a:pt x="405112" y="412433"/>
                </a:cubicBezTo>
                <a:cubicBezTo>
                  <a:pt x="405112" y="416221"/>
                  <a:pt x="408182" y="419291"/>
                  <a:pt x="411970" y="419291"/>
                </a:cubicBezTo>
                <a:cubicBezTo>
                  <a:pt x="415757" y="419291"/>
                  <a:pt x="418828" y="416221"/>
                  <a:pt x="418828" y="412433"/>
                </a:cubicBezTo>
                <a:cubicBezTo>
                  <a:pt x="418828" y="408646"/>
                  <a:pt x="415757" y="405575"/>
                  <a:pt x="411970" y="405575"/>
                </a:cubicBezTo>
                <a:moveTo>
                  <a:pt x="321197" y="275273"/>
                </a:moveTo>
                <a:lnTo>
                  <a:pt x="329427" y="208394"/>
                </a:lnTo>
                <a:cubicBezTo>
                  <a:pt x="329912" y="204515"/>
                  <a:pt x="328718" y="200613"/>
                  <a:pt x="326146" y="197668"/>
                </a:cubicBezTo>
                <a:cubicBezTo>
                  <a:pt x="323574" y="194724"/>
                  <a:pt x="319867" y="193017"/>
                  <a:pt x="315958" y="192977"/>
                </a:cubicBezTo>
                <a:lnTo>
                  <a:pt x="14206" y="192977"/>
                </a:lnTo>
                <a:cubicBezTo>
                  <a:pt x="10253" y="192947"/>
                  <a:pt x="6480" y="194623"/>
                  <a:pt x="3852" y="197576"/>
                </a:cubicBezTo>
                <a:cubicBezTo>
                  <a:pt x="1225" y="200529"/>
                  <a:pt x="0" y="204472"/>
                  <a:pt x="490" y="208394"/>
                </a:cubicBezTo>
                <a:lnTo>
                  <a:pt x="51925" y="619874"/>
                </a:lnTo>
                <a:cubicBezTo>
                  <a:pt x="52787" y="626778"/>
                  <a:pt x="58683" y="631943"/>
                  <a:pt x="65641" y="631889"/>
                </a:cubicBezTo>
                <a:lnTo>
                  <a:pt x="178798" y="631889"/>
                </a:lnTo>
                <a:moveTo>
                  <a:pt x="603994" y="467297"/>
                </a:moveTo>
                <a:lnTo>
                  <a:pt x="219946" y="467297"/>
                </a:lnTo>
                <a:lnTo>
                  <a:pt x="219946" y="439865"/>
                </a:lnTo>
                <a:cubicBezTo>
                  <a:pt x="219946" y="379264"/>
                  <a:pt x="269073" y="330137"/>
                  <a:pt x="329674" y="330137"/>
                </a:cubicBezTo>
                <a:lnTo>
                  <a:pt x="494266" y="330137"/>
                </a:lnTo>
                <a:cubicBezTo>
                  <a:pt x="554867" y="330137"/>
                  <a:pt x="603994" y="379264"/>
                  <a:pt x="603994" y="439865"/>
                </a:cubicBezTo>
                <a:close/>
                <a:moveTo>
                  <a:pt x="631426" y="508445"/>
                </a:moveTo>
                <a:cubicBezTo>
                  <a:pt x="631426" y="531171"/>
                  <a:pt x="613003" y="549593"/>
                  <a:pt x="590278" y="549593"/>
                </a:cubicBezTo>
                <a:lnTo>
                  <a:pt x="233662" y="549593"/>
                </a:lnTo>
                <a:cubicBezTo>
                  <a:pt x="210936" y="549593"/>
                  <a:pt x="192514" y="531171"/>
                  <a:pt x="192514" y="508445"/>
                </a:cubicBezTo>
                <a:lnTo>
                  <a:pt x="192514" y="508445"/>
                </a:lnTo>
                <a:cubicBezTo>
                  <a:pt x="192514" y="485720"/>
                  <a:pt x="210936" y="467297"/>
                  <a:pt x="233662" y="467297"/>
                </a:cubicBezTo>
                <a:lnTo>
                  <a:pt x="590278" y="467297"/>
                </a:lnTo>
                <a:cubicBezTo>
                  <a:pt x="613003" y="467297"/>
                  <a:pt x="631426" y="485720"/>
                  <a:pt x="631426" y="508445"/>
                </a:cubicBezTo>
                <a:close/>
                <a:moveTo>
                  <a:pt x="603994" y="577025"/>
                </a:moveTo>
                <a:cubicBezTo>
                  <a:pt x="603994" y="607326"/>
                  <a:pt x="579430" y="631889"/>
                  <a:pt x="549130" y="631889"/>
                </a:cubicBezTo>
                <a:lnTo>
                  <a:pt x="274810" y="631889"/>
                </a:lnTo>
                <a:cubicBezTo>
                  <a:pt x="244509" y="631889"/>
                  <a:pt x="219946" y="607326"/>
                  <a:pt x="219946" y="577025"/>
                </a:cubicBezTo>
                <a:lnTo>
                  <a:pt x="219946" y="549593"/>
                </a:lnTo>
                <a:lnTo>
                  <a:pt x="603994" y="549593"/>
                </a:lnTo>
                <a:close/>
                <a:moveTo>
                  <a:pt x="123934" y="508445"/>
                </a:moveTo>
                <a:lnTo>
                  <a:pt x="175588" y="25450"/>
                </a:lnTo>
                <a:cubicBezTo>
                  <a:pt x="176409" y="17825"/>
                  <a:pt x="180384" y="10892"/>
                  <a:pt x="186550" y="6331"/>
                </a:cubicBezTo>
                <a:cubicBezTo>
                  <a:pt x="192716" y="1771"/>
                  <a:pt x="200509" y="0"/>
                  <a:pt x="208040" y="1447"/>
                </a:cubicBezTo>
                <a:lnTo>
                  <a:pt x="329674" y="24737"/>
                </a:lnTo>
              </a:path>
            </a:pathLst>
          </a:custGeom>
          <a:noFill/>
          <a:ln w="13716">
            <a:solidFill>
              <a:srgbClr val="484848"/>
            </a:solidFill>
          </a:ln>
        </p:spPr>
        <p:txBody>
          <a:bodyPr rtlCol="0" anchor="ctr"/>
          <a:lstStyle/>
          <a:p>
            <a:pPr algn="ctr"/>
            <a:endParaRPr sz="4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2" name="Group 2">
            <a:extLst>
              <a:ext uri="{FF2B5EF4-FFF2-40B4-BE49-F238E27FC236}">
                <a16:creationId xmlns:a16="http://schemas.microsoft.com/office/drawing/2014/main" id="{12D54166-EC0D-4030-9184-EE7C28041545}"/>
              </a:ext>
            </a:extLst>
          </p:cNvPr>
          <p:cNvGrpSpPr/>
          <p:nvPr/>
        </p:nvGrpSpPr>
        <p:grpSpPr>
          <a:xfrm>
            <a:off x="15081926" y="-26030"/>
            <a:ext cx="3238500" cy="10427330"/>
            <a:chOff x="0" y="0"/>
            <a:chExt cx="852938" cy="2709333"/>
          </a:xfrm>
        </p:grpSpPr>
        <p:sp>
          <p:nvSpPr>
            <p:cNvPr id="43" name="Freeform 3">
              <a:extLst>
                <a:ext uri="{FF2B5EF4-FFF2-40B4-BE49-F238E27FC236}">
                  <a16:creationId xmlns:a16="http://schemas.microsoft.com/office/drawing/2014/main" id="{1B86AC5B-A03A-460E-81FD-EB0BC598EFD2}"/>
                </a:ext>
              </a:extLst>
            </p:cNvPr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DE3746"/>
            </a:solidFill>
          </p:spPr>
        </p:sp>
        <p:sp>
          <p:nvSpPr>
            <p:cNvPr id="44" name="TextBox 4">
              <a:extLst>
                <a:ext uri="{FF2B5EF4-FFF2-40B4-BE49-F238E27FC236}">
                  <a16:creationId xmlns:a16="http://schemas.microsoft.com/office/drawing/2014/main" id="{CD5C7446-3F2C-4895-9368-EE8EFD00DB21}"/>
                </a:ext>
              </a:extLst>
            </p:cNvPr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5" name="TextBox 6">
            <a:extLst>
              <a:ext uri="{FF2B5EF4-FFF2-40B4-BE49-F238E27FC236}">
                <a16:creationId xmlns:a16="http://schemas.microsoft.com/office/drawing/2014/main" id="{4E711C27-3AAA-4E7A-904F-630474BFB713}"/>
              </a:ext>
            </a:extLst>
          </p:cNvPr>
          <p:cNvSpPr txBox="1"/>
          <p:nvPr/>
        </p:nvSpPr>
        <p:spPr>
          <a:xfrm>
            <a:off x="2976562" y="508498"/>
            <a:ext cx="1263967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KFC’S SWOT ANALYSIS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F28F7D88-EE0C-4D57-8151-0279BFA1ADE6}"/>
              </a:ext>
            </a:extLst>
          </p:cNvPr>
          <p:cNvGrpSpPr/>
          <p:nvPr/>
        </p:nvGrpSpPr>
        <p:grpSpPr>
          <a:xfrm>
            <a:off x="2438400" y="2288762"/>
            <a:ext cx="14014732" cy="7011664"/>
            <a:chOff x="3437218" y="3106271"/>
            <a:chExt cx="12395292" cy="6161628"/>
          </a:xfrm>
        </p:grpSpPr>
        <p:sp>
          <p:nvSpPr>
            <p:cNvPr id="2" name="Rounded Rectangle 1"/>
            <p:cNvSpPr/>
            <p:nvPr/>
          </p:nvSpPr>
          <p:spPr>
            <a:xfrm>
              <a:off x="3733800" y="3459156"/>
              <a:ext cx="8526543" cy="5153691"/>
            </a:xfrm>
            <a:custGeom>
              <a:avLst/>
              <a:gdLst/>
              <a:ahLst/>
              <a:cxnLst/>
              <a:rect l="0" t="0" r="0" b="0"/>
              <a:pathLst>
                <a:path w="5684362" h="3435794">
                  <a:moveTo>
                    <a:pt x="1208047" y="2779681"/>
                  </a:moveTo>
                  <a:lnTo>
                    <a:pt x="1241658" y="2799159"/>
                  </a:lnTo>
                  <a:lnTo>
                    <a:pt x="1279688" y="2819839"/>
                  </a:lnTo>
                  <a:cubicBezTo>
                    <a:pt x="1279688" y="2819578"/>
                    <a:pt x="1279688" y="2819309"/>
                    <a:pt x="1279688" y="2819033"/>
                  </a:cubicBezTo>
                  <a:lnTo>
                    <a:pt x="1630224" y="3012740"/>
                  </a:lnTo>
                  <a:lnTo>
                    <a:pt x="1630224" y="3335971"/>
                  </a:lnTo>
                  <a:lnTo>
                    <a:pt x="1435336" y="3435794"/>
                  </a:lnTo>
                  <a:lnTo>
                    <a:pt x="937446" y="3158384"/>
                  </a:lnTo>
                  <a:lnTo>
                    <a:pt x="937446" y="2960782"/>
                  </a:lnTo>
                  <a:cubicBezTo>
                    <a:pt x="934271" y="2914833"/>
                    <a:pt x="946948" y="2811610"/>
                    <a:pt x="1070540" y="2746876"/>
                  </a:cubicBezTo>
                  <a:cubicBezTo>
                    <a:pt x="1085232" y="2739184"/>
                    <a:pt x="1098616" y="2732276"/>
                    <a:pt x="1110635" y="2726161"/>
                  </a:cubicBezTo>
                  <a:lnTo>
                    <a:pt x="1208047" y="2779681"/>
                  </a:lnTo>
                  <a:moveTo>
                    <a:pt x="576072" y="2430171"/>
                  </a:moveTo>
                  <a:cubicBezTo>
                    <a:pt x="553129" y="2441405"/>
                    <a:pt x="534817" y="2450547"/>
                    <a:pt x="534726" y="2450589"/>
                  </a:cubicBezTo>
                  <a:cubicBezTo>
                    <a:pt x="406566" y="2512290"/>
                    <a:pt x="406389" y="2645109"/>
                    <a:pt x="406389" y="2645484"/>
                  </a:cubicBezTo>
                  <a:lnTo>
                    <a:pt x="406389" y="2830862"/>
                  </a:lnTo>
                  <a:cubicBezTo>
                    <a:pt x="406757" y="2841919"/>
                    <a:pt x="406580" y="2852376"/>
                    <a:pt x="405958" y="2862260"/>
                  </a:cubicBezTo>
                  <a:lnTo>
                    <a:pt x="0" y="2628070"/>
                  </a:lnTo>
                  <a:lnTo>
                    <a:pt x="0" y="2311591"/>
                  </a:lnTo>
                  <a:lnTo>
                    <a:pt x="194887" y="2211768"/>
                  </a:lnTo>
                  <a:lnTo>
                    <a:pt x="576072" y="2430171"/>
                  </a:lnTo>
                  <a:moveTo>
                    <a:pt x="2264264" y="2218110"/>
                  </a:moveTo>
                  <a:lnTo>
                    <a:pt x="2297882" y="2237588"/>
                  </a:lnTo>
                  <a:lnTo>
                    <a:pt x="2335905" y="2258275"/>
                  </a:lnTo>
                  <a:cubicBezTo>
                    <a:pt x="2335905" y="2258007"/>
                    <a:pt x="2335905" y="2257738"/>
                    <a:pt x="2335905" y="2257469"/>
                  </a:cubicBezTo>
                  <a:lnTo>
                    <a:pt x="2680792" y="2448178"/>
                  </a:lnTo>
                  <a:lnTo>
                    <a:pt x="2680792" y="2771409"/>
                  </a:lnTo>
                  <a:lnTo>
                    <a:pt x="2485904" y="2871232"/>
                  </a:lnTo>
                  <a:lnTo>
                    <a:pt x="1993663" y="2596813"/>
                  </a:lnTo>
                  <a:lnTo>
                    <a:pt x="1993663" y="2399218"/>
                  </a:lnTo>
                  <a:cubicBezTo>
                    <a:pt x="1990495" y="2353269"/>
                    <a:pt x="2003172" y="2250046"/>
                    <a:pt x="2126757" y="2185312"/>
                  </a:cubicBezTo>
                  <a:cubicBezTo>
                    <a:pt x="2141449" y="2177620"/>
                    <a:pt x="2154840" y="2170712"/>
                    <a:pt x="2166852" y="2164589"/>
                  </a:cubicBezTo>
                  <a:lnTo>
                    <a:pt x="2264264" y="2218110"/>
                  </a:lnTo>
                  <a:moveTo>
                    <a:pt x="1630090" y="1870812"/>
                  </a:moveTo>
                  <a:cubicBezTo>
                    <a:pt x="1607140" y="1882047"/>
                    <a:pt x="1588828" y="1891196"/>
                    <a:pt x="1588744" y="1891238"/>
                  </a:cubicBezTo>
                  <a:cubicBezTo>
                    <a:pt x="1460584" y="1952939"/>
                    <a:pt x="1460400" y="2085751"/>
                    <a:pt x="1460400" y="2086125"/>
                  </a:cubicBezTo>
                  <a:lnTo>
                    <a:pt x="1460400" y="2271511"/>
                  </a:lnTo>
                  <a:cubicBezTo>
                    <a:pt x="1460775" y="2282561"/>
                    <a:pt x="1460598" y="2293018"/>
                    <a:pt x="1459976" y="2302909"/>
                  </a:cubicBezTo>
                  <a:lnTo>
                    <a:pt x="1050567" y="2070585"/>
                  </a:lnTo>
                  <a:lnTo>
                    <a:pt x="1050567" y="1754099"/>
                  </a:lnTo>
                  <a:lnTo>
                    <a:pt x="1245455" y="1654276"/>
                  </a:lnTo>
                  <a:lnTo>
                    <a:pt x="1630090" y="1870812"/>
                  </a:lnTo>
                  <a:moveTo>
                    <a:pt x="3679005" y="1902762"/>
                  </a:moveTo>
                  <a:lnTo>
                    <a:pt x="3679005" y="2225993"/>
                  </a:lnTo>
                  <a:lnTo>
                    <a:pt x="3484118" y="2325816"/>
                  </a:lnTo>
                  <a:lnTo>
                    <a:pt x="2991876" y="2051397"/>
                  </a:lnTo>
                  <a:lnTo>
                    <a:pt x="2991876" y="1853795"/>
                  </a:lnTo>
                  <a:cubicBezTo>
                    <a:pt x="2988709" y="1807846"/>
                    <a:pt x="2994330" y="1703046"/>
                    <a:pt x="3117915" y="1638319"/>
                  </a:cubicBezTo>
                  <a:cubicBezTo>
                    <a:pt x="3132607" y="1630620"/>
                    <a:pt x="3151851" y="1623224"/>
                    <a:pt x="3163871" y="1617109"/>
                  </a:cubicBezTo>
                  <a:cubicBezTo>
                    <a:pt x="3342377" y="1717497"/>
                    <a:pt x="3484401" y="1795148"/>
                    <a:pt x="3679005" y="1902762"/>
                  </a:cubicBezTo>
                  <a:moveTo>
                    <a:pt x="2630509" y="1319104"/>
                  </a:moveTo>
                  <a:cubicBezTo>
                    <a:pt x="2607560" y="1330338"/>
                    <a:pt x="2589248" y="1339487"/>
                    <a:pt x="2589163" y="1339530"/>
                  </a:cubicBezTo>
                  <a:cubicBezTo>
                    <a:pt x="2461003" y="1401230"/>
                    <a:pt x="2460820" y="1534049"/>
                    <a:pt x="2460820" y="1534417"/>
                  </a:cubicBezTo>
                  <a:lnTo>
                    <a:pt x="2460820" y="1719802"/>
                  </a:lnTo>
                  <a:cubicBezTo>
                    <a:pt x="2461194" y="1730853"/>
                    <a:pt x="2461018" y="1741316"/>
                    <a:pt x="2460395" y="1751200"/>
                  </a:cubicBezTo>
                  <a:lnTo>
                    <a:pt x="2048781" y="1525162"/>
                  </a:lnTo>
                  <a:lnTo>
                    <a:pt x="2048781" y="1208683"/>
                  </a:lnTo>
                  <a:lnTo>
                    <a:pt x="2243668" y="1108860"/>
                  </a:lnTo>
                  <a:lnTo>
                    <a:pt x="2630509" y="1319104"/>
                  </a:lnTo>
                  <a:moveTo>
                    <a:pt x="4259800" y="1116008"/>
                  </a:moveTo>
                  <a:lnTo>
                    <a:pt x="4293419" y="1135486"/>
                  </a:lnTo>
                  <a:lnTo>
                    <a:pt x="4331442" y="1156166"/>
                  </a:lnTo>
                  <a:cubicBezTo>
                    <a:pt x="4331442" y="1155905"/>
                    <a:pt x="4331442" y="1155629"/>
                    <a:pt x="4331442" y="1155360"/>
                  </a:cubicBezTo>
                  <a:lnTo>
                    <a:pt x="4669803" y="1347823"/>
                  </a:lnTo>
                  <a:lnTo>
                    <a:pt x="4669803" y="1671054"/>
                  </a:lnTo>
                  <a:lnTo>
                    <a:pt x="4474915" y="1770877"/>
                  </a:lnTo>
                  <a:lnTo>
                    <a:pt x="3989199" y="1494711"/>
                  </a:lnTo>
                  <a:lnTo>
                    <a:pt x="3989199" y="1297109"/>
                  </a:lnTo>
                  <a:cubicBezTo>
                    <a:pt x="3986032" y="1251160"/>
                    <a:pt x="3998708" y="1147937"/>
                    <a:pt x="4122294" y="1083203"/>
                  </a:cubicBezTo>
                  <a:cubicBezTo>
                    <a:pt x="4136985" y="1075511"/>
                    <a:pt x="4150376" y="1068603"/>
                    <a:pt x="4162388" y="1062480"/>
                  </a:cubicBezTo>
                  <a:lnTo>
                    <a:pt x="4259800" y="1116008"/>
                  </a:lnTo>
                  <a:moveTo>
                    <a:pt x="3626962" y="765289"/>
                  </a:moveTo>
                  <a:cubicBezTo>
                    <a:pt x="3604020" y="776523"/>
                    <a:pt x="3585708" y="785672"/>
                    <a:pt x="3585623" y="785714"/>
                  </a:cubicBezTo>
                  <a:cubicBezTo>
                    <a:pt x="3457457" y="847408"/>
                    <a:pt x="3457280" y="980227"/>
                    <a:pt x="3457280" y="980602"/>
                  </a:cubicBezTo>
                  <a:lnTo>
                    <a:pt x="3457280" y="1165987"/>
                  </a:lnTo>
                  <a:cubicBezTo>
                    <a:pt x="3457648" y="1177037"/>
                    <a:pt x="3457478" y="1187494"/>
                    <a:pt x="3456856" y="1197385"/>
                  </a:cubicBezTo>
                  <a:lnTo>
                    <a:pt x="3046104" y="968476"/>
                  </a:lnTo>
                  <a:lnTo>
                    <a:pt x="3046104" y="651990"/>
                  </a:lnTo>
                  <a:lnTo>
                    <a:pt x="3240991" y="552175"/>
                  </a:lnTo>
                  <a:lnTo>
                    <a:pt x="3626962" y="765289"/>
                  </a:lnTo>
                  <a:moveTo>
                    <a:pt x="5684362" y="794707"/>
                  </a:moveTo>
                  <a:lnTo>
                    <a:pt x="5684362" y="1117938"/>
                  </a:lnTo>
                  <a:lnTo>
                    <a:pt x="5489475" y="1217761"/>
                  </a:lnTo>
                  <a:lnTo>
                    <a:pt x="5007315" y="942536"/>
                  </a:lnTo>
                  <a:lnTo>
                    <a:pt x="5007315" y="744934"/>
                  </a:lnTo>
                  <a:cubicBezTo>
                    <a:pt x="5004148" y="698985"/>
                    <a:pt x="5016824" y="595769"/>
                    <a:pt x="5140410" y="531035"/>
                  </a:cubicBezTo>
                  <a:cubicBezTo>
                    <a:pt x="5155109" y="523336"/>
                    <a:pt x="5171221" y="515276"/>
                    <a:pt x="5183233" y="509153"/>
                  </a:cubicBezTo>
                  <a:cubicBezTo>
                    <a:pt x="5359604" y="609718"/>
                    <a:pt x="5491228" y="687913"/>
                    <a:pt x="5684362" y="794707"/>
                  </a:cubicBezTo>
                  <a:moveTo>
                    <a:pt x="4645057" y="215991"/>
                  </a:moveTo>
                  <a:cubicBezTo>
                    <a:pt x="4622115" y="227226"/>
                    <a:pt x="4603803" y="236374"/>
                    <a:pt x="4603718" y="236417"/>
                  </a:cubicBezTo>
                  <a:cubicBezTo>
                    <a:pt x="4475552" y="298117"/>
                    <a:pt x="4475375" y="430929"/>
                    <a:pt x="4475375" y="431304"/>
                  </a:cubicBezTo>
                  <a:lnTo>
                    <a:pt x="4475375" y="616689"/>
                  </a:lnTo>
                  <a:cubicBezTo>
                    <a:pt x="4475742" y="627740"/>
                    <a:pt x="4475566" y="638196"/>
                    <a:pt x="4474951" y="648088"/>
                  </a:cubicBezTo>
                  <a:lnTo>
                    <a:pt x="4064227" y="416301"/>
                  </a:lnTo>
                  <a:lnTo>
                    <a:pt x="4064227" y="99822"/>
                  </a:lnTo>
                  <a:lnTo>
                    <a:pt x="4259114" y="0"/>
                  </a:lnTo>
                  <a:lnTo>
                    <a:pt x="4645057" y="21599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3733800" y="3459157"/>
              <a:ext cx="8526543" cy="5152529"/>
            </a:xfrm>
            <a:custGeom>
              <a:avLst/>
              <a:gdLst/>
              <a:ahLst/>
              <a:cxnLst/>
              <a:rect l="0" t="0" r="0" b="0"/>
              <a:pathLst>
                <a:path w="5684362" h="3435019">
                  <a:moveTo>
                    <a:pt x="0" y="2317886"/>
                  </a:moveTo>
                  <a:lnTo>
                    <a:pt x="0" y="2634367"/>
                  </a:lnTo>
                  <a:lnTo>
                    <a:pt x="406388" y="2861728"/>
                  </a:lnTo>
                  <a:moveTo>
                    <a:pt x="0" y="2317886"/>
                  </a:moveTo>
                  <a:lnTo>
                    <a:pt x="194889" y="2218065"/>
                  </a:lnTo>
                  <a:lnTo>
                    <a:pt x="577510" y="2430189"/>
                  </a:lnTo>
                  <a:moveTo>
                    <a:pt x="0" y="2317886"/>
                  </a:moveTo>
                  <a:lnTo>
                    <a:pt x="430154" y="2556126"/>
                  </a:lnTo>
                  <a:moveTo>
                    <a:pt x="1428264" y="3435019"/>
                  </a:moveTo>
                  <a:lnTo>
                    <a:pt x="1623153" y="3335198"/>
                  </a:lnTo>
                  <a:lnTo>
                    <a:pt x="1623153" y="3011966"/>
                  </a:lnTo>
                  <a:moveTo>
                    <a:pt x="1428264" y="3111787"/>
                  </a:moveTo>
                  <a:lnTo>
                    <a:pt x="1428264" y="3435019"/>
                  </a:lnTo>
                  <a:moveTo>
                    <a:pt x="1428264" y="3435019"/>
                  </a:moveTo>
                  <a:lnTo>
                    <a:pt x="937444" y="3157615"/>
                  </a:lnTo>
                  <a:moveTo>
                    <a:pt x="1623153" y="3011966"/>
                  </a:moveTo>
                  <a:lnTo>
                    <a:pt x="1428264" y="3111787"/>
                  </a:lnTo>
                  <a:moveTo>
                    <a:pt x="1623153" y="3011966"/>
                  </a:moveTo>
                  <a:lnTo>
                    <a:pt x="1117076" y="2723577"/>
                  </a:lnTo>
                  <a:moveTo>
                    <a:pt x="1428264" y="3111787"/>
                  </a:moveTo>
                  <a:lnTo>
                    <a:pt x="962086" y="2850671"/>
                  </a:lnTo>
                  <a:moveTo>
                    <a:pt x="1050567" y="1754101"/>
                  </a:moveTo>
                  <a:lnTo>
                    <a:pt x="1050567" y="2070581"/>
                  </a:lnTo>
                  <a:lnTo>
                    <a:pt x="1460403" y="2303145"/>
                  </a:lnTo>
                  <a:moveTo>
                    <a:pt x="1050567" y="1754101"/>
                  </a:moveTo>
                  <a:lnTo>
                    <a:pt x="1245457" y="1654279"/>
                  </a:lnTo>
                  <a:lnTo>
                    <a:pt x="1631526" y="1871606"/>
                  </a:lnTo>
                  <a:moveTo>
                    <a:pt x="1050567" y="1754101"/>
                  </a:moveTo>
                  <a:lnTo>
                    <a:pt x="1484170" y="1997542"/>
                  </a:lnTo>
                  <a:moveTo>
                    <a:pt x="2485902" y="2871234"/>
                  </a:moveTo>
                  <a:lnTo>
                    <a:pt x="2680791" y="2771412"/>
                  </a:lnTo>
                  <a:lnTo>
                    <a:pt x="2680791" y="2448181"/>
                  </a:lnTo>
                  <a:moveTo>
                    <a:pt x="2485902" y="2548002"/>
                  </a:moveTo>
                  <a:lnTo>
                    <a:pt x="2485902" y="2871234"/>
                  </a:lnTo>
                  <a:moveTo>
                    <a:pt x="2485902" y="2871234"/>
                  </a:moveTo>
                  <a:lnTo>
                    <a:pt x="1993661" y="2596822"/>
                  </a:lnTo>
                  <a:moveTo>
                    <a:pt x="2680791" y="2448181"/>
                  </a:moveTo>
                  <a:lnTo>
                    <a:pt x="2485902" y="2548002"/>
                  </a:lnTo>
                  <a:moveTo>
                    <a:pt x="2680791" y="2448181"/>
                  </a:moveTo>
                  <a:lnTo>
                    <a:pt x="2169537" y="2166072"/>
                  </a:lnTo>
                  <a:moveTo>
                    <a:pt x="2485902" y="2548002"/>
                  </a:moveTo>
                  <a:lnTo>
                    <a:pt x="2018303" y="2289879"/>
                  </a:lnTo>
                  <a:moveTo>
                    <a:pt x="2048782" y="1208681"/>
                  </a:moveTo>
                  <a:lnTo>
                    <a:pt x="2048782" y="1525161"/>
                  </a:lnTo>
                  <a:lnTo>
                    <a:pt x="2460823" y="1751438"/>
                  </a:lnTo>
                  <a:moveTo>
                    <a:pt x="2048782" y="1208681"/>
                  </a:moveTo>
                  <a:lnTo>
                    <a:pt x="2243671" y="1108860"/>
                  </a:lnTo>
                  <a:lnTo>
                    <a:pt x="2631945" y="1319899"/>
                  </a:lnTo>
                  <a:moveTo>
                    <a:pt x="2048782" y="1208681"/>
                  </a:moveTo>
                  <a:lnTo>
                    <a:pt x="2484589" y="1445836"/>
                  </a:lnTo>
                  <a:moveTo>
                    <a:pt x="3484116" y="2325814"/>
                  </a:moveTo>
                  <a:lnTo>
                    <a:pt x="3679006" y="2225992"/>
                  </a:lnTo>
                  <a:lnTo>
                    <a:pt x="3679006" y="1902761"/>
                  </a:lnTo>
                  <a:moveTo>
                    <a:pt x="3484116" y="2002582"/>
                  </a:moveTo>
                  <a:lnTo>
                    <a:pt x="3484116" y="2325814"/>
                  </a:lnTo>
                  <a:moveTo>
                    <a:pt x="3484116" y="2325814"/>
                  </a:moveTo>
                  <a:lnTo>
                    <a:pt x="2991876" y="2051403"/>
                  </a:lnTo>
                  <a:moveTo>
                    <a:pt x="3679006" y="1902761"/>
                  </a:moveTo>
                  <a:lnTo>
                    <a:pt x="3484116" y="2002582"/>
                  </a:lnTo>
                  <a:moveTo>
                    <a:pt x="3679006" y="1902761"/>
                  </a:moveTo>
                  <a:lnTo>
                    <a:pt x="3163871" y="1617106"/>
                  </a:lnTo>
                  <a:moveTo>
                    <a:pt x="3484116" y="2002582"/>
                  </a:moveTo>
                  <a:lnTo>
                    <a:pt x="3018934" y="1730228"/>
                  </a:lnTo>
                  <a:moveTo>
                    <a:pt x="3046105" y="651993"/>
                  </a:moveTo>
                  <a:lnTo>
                    <a:pt x="3046105" y="968474"/>
                  </a:lnTo>
                  <a:lnTo>
                    <a:pt x="3457280" y="1197621"/>
                  </a:lnTo>
                  <a:moveTo>
                    <a:pt x="3046105" y="651993"/>
                  </a:moveTo>
                  <a:lnTo>
                    <a:pt x="3240994" y="552172"/>
                  </a:lnTo>
                  <a:lnTo>
                    <a:pt x="3628402" y="766081"/>
                  </a:lnTo>
                  <a:moveTo>
                    <a:pt x="3046105" y="651993"/>
                  </a:moveTo>
                  <a:lnTo>
                    <a:pt x="3481047" y="892018"/>
                  </a:lnTo>
                  <a:moveTo>
                    <a:pt x="4474913" y="1770874"/>
                  </a:moveTo>
                  <a:lnTo>
                    <a:pt x="4669803" y="1671053"/>
                  </a:lnTo>
                  <a:lnTo>
                    <a:pt x="4669803" y="1347821"/>
                  </a:lnTo>
                  <a:moveTo>
                    <a:pt x="4474913" y="1447643"/>
                  </a:moveTo>
                  <a:lnTo>
                    <a:pt x="4474913" y="1770874"/>
                  </a:lnTo>
                  <a:moveTo>
                    <a:pt x="4474913" y="1770874"/>
                  </a:moveTo>
                  <a:lnTo>
                    <a:pt x="3989199" y="1494715"/>
                  </a:lnTo>
                  <a:moveTo>
                    <a:pt x="4669803" y="1347821"/>
                  </a:moveTo>
                  <a:lnTo>
                    <a:pt x="4474913" y="1447643"/>
                  </a:lnTo>
                  <a:moveTo>
                    <a:pt x="4669803" y="1347821"/>
                  </a:moveTo>
                  <a:lnTo>
                    <a:pt x="4165075" y="1063965"/>
                  </a:lnTo>
                  <a:moveTo>
                    <a:pt x="4474913" y="1447643"/>
                  </a:moveTo>
                  <a:lnTo>
                    <a:pt x="4013841" y="1187771"/>
                  </a:lnTo>
                  <a:moveTo>
                    <a:pt x="4064225" y="99821"/>
                  </a:moveTo>
                  <a:lnTo>
                    <a:pt x="4064225" y="416301"/>
                  </a:lnTo>
                  <a:lnTo>
                    <a:pt x="4475375" y="648324"/>
                  </a:lnTo>
                  <a:moveTo>
                    <a:pt x="4064225" y="99821"/>
                  </a:moveTo>
                  <a:lnTo>
                    <a:pt x="4259114" y="0"/>
                  </a:lnTo>
                  <a:lnTo>
                    <a:pt x="4646497" y="216784"/>
                  </a:lnTo>
                  <a:moveTo>
                    <a:pt x="4064225" y="99821"/>
                  </a:moveTo>
                  <a:lnTo>
                    <a:pt x="4499141" y="342721"/>
                  </a:lnTo>
                  <a:moveTo>
                    <a:pt x="5489473" y="1217762"/>
                  </a:moveTo>
                  <a:lnTo>
                    <a:pt x="5684362" y="1117940"/>
                  </a:lnTo>
                  <a:lnTo>
                    <a:pt x="5684362" y="794709"/>
                  </a:lnTo>
                  <a:moveTo>
                    <a:pt x="5489473" y="894530"/>
                  </a:moveTo>
                  <a:lnTo>
                    <a:pt x="5489473" y="1217762"/>
                  </a:lnTo>
                  <a:moveTo>
                    <a:pt x="5489473" y="1217762"/>
                  </a:moveTo>
                  <a:lnTo>
                    <a:pt x="5007319" y="942543"/>
                  </a:lnTo>
                  <a:moveTo>
                    <a:pt x="5684362" y="794709"/>
                  </a:moveTo>
                  <a:lnTo>
                    <a:pt x="5489473" y="894530"/>
                  </a:lnTo>
                  <a:moveTo>
                    <a:pt x="5684362" y="794709"/>
                  </a:moveTo>
                  <a:lnTo>
                    <a:pt x="5185920" y="510635"/>
                  </a:lnTo>
                  <a:moveTo>
                    <a:pt x="5489473" y="894530"/>
                  </a:moveTo>
                  <a:lnTo>
                    <a:pt x="5031961" y="635599"/>
                  </a:lnTo>
                </a:path>
              </a:pathLst>
            </a:custGeom>
            <a:noFill/>
            <a:ln w="10605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6" name="Group 5"/>
            <p:cNvGrpSpPr/>
            <p:nvPr/>
          </p:nvGrpSpPr>
          <p:grpSpPr>
            <a:xfrm>
              <a:off x="9984098" y="3106272"/>
              <a:ext cx="3656295" cy="2286429"/>
              <a:chOff x="4619351" y="1110007"/>
              <a:chExt cx="2437530" cy="1524286"/>
            </a:xfrm>
          </p:grpSpPr>
          <p:sp>
            <p:nvSpPr>
              <p:cNvPr id="4" name="Rounded Rectangle 3"/>
              <p:cNvSpPr/>
              <p:nvPr/>
            </p:nvSpPr>
            <p:spPr>
              <a:xfrm>
                <a:off x="5637657" y="1110007"/>
                <a:ext cx="1419224" cy="974132"/>
              </a:xfrm>
              <a:custGeom>
                <a:avLst/>
                <a:gdLst/>
                <a:ahLst/>
                <a:cxnLst/>
                <a:rect l="0" t="0" r="0" b="0"/>
                <a:pathLst>
                  <a:path w="1419224" h="974132">
                    <a:moveTo>
                      <a:pt x="1347922" y="665473"/>
                    </a:moveTo>
                    <a:lnTo>
                      <a:pt x="1176804" y="551390"/>
                    </a:lnTo>
                    <a:lnTo>
                      <a:pt x="402564" y="974132"/>
                    </a:lnTo>
                    <a:lnTo>
                      <a:pt x="164330" y="839567"/>
                    </a:lnTo>
                    <a:cubicBezTo>
                      <a:pt x="164266" y="806380"/>
                      <a:pt x="164330" y="733339"/>
                      <a:pt x="164330" y="733339"/>
                    </a:cubicBezTo>
                    <a:cubicBezTo>
                      <a:pt x="164330" y="695316"/>
                      <a:pt x="131051" y="666774"/>
                      <a:pt x="97779" y="652513"/>
                    </a:cubicBezTo>
                    <a:lnTo>
                      <a:pt x="0" y="602556"/>
                    </a:lnTo>
                    <a:lnTo>
                      <a:pt x="677697" y="232917"/>
                    </a:lnTo>
                    <a:lnTo>
                      <a:pt x="473300" y="104573"/>
                    </a:lnTo>
                    <a:lnTo>
                      <a:pt x="1419224" y="0"/>
                    </a:lnTo>
                    <a:lnTo>
                      <a:pt x="1347922" y="665473"/>
                    </a:lnTo>
                  </a:path>
                </a:pathLst>
              </a:custGeom>
              <a:solidFill>
                <a:srgbClr val="4E88E7"/>
              </a:solidFill>
              <a:ln>
                <a:noFill/>
              </a:ln>
            </p:spPr>
            <p:txBody>
              <a:bodyPr rtlCol="0" anchor="ctr"/>
              <a:lstStyle/>
              <a:p>
                <a:pPr algn="ctr"/>
                <a:endParaRPr sz="27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" name="Rounded Rectangle 4"/>
              <p:cNvSpPr/>
              <p:nvPr/>
            </p:nvSpPr>
            <p:spPr>
              <a:xfrm>
                <a:off x="4619351" y="1504873"/>
                <a:ext cx="1182637" cy="1129420"/>
              </a:xfrm>
              <a:custGeom>
                <a:avLst/>
                <a:gdLst/>
                <a:ahLst/>
                <a:cxnLst/>
                <a:rect l="0" t="0" r="0" b="0"/>
                <a:pathLst>
                  <a:path w="1182637" h="1129420">
                    <a:moveTo>
                      <a:pt x="555186" y="19965"/>
                    </a:moveTo>
                    <a:cubicBezTo>
                      <a:pt x="588458" y="6645"/>
                      <a:pt x="617934" y="0"/>
                      <a:pt x="678772" y="34226"/>
                    </a:cubicBezTo>
                    <a:lnTo>
                      <a:pt x="1116086" y="257627"/>
                    </a:lnTo>
                    <a:cubicBezTo>
                      <a:pt x="1149358" y="271887"/>
                      <a:pt x="1182637" y="300429"/>
                      <a:pt x="1182637" y="338452"/>
                    </a:cubicBezTo>
                    <a:cubicBezTo>
                      <a:pt x="1182637" y="338834"/>
                      <a:pt x="1182573" y="411494"/>
                      <a:pt x="1182637" y="444681"/>
                    </a:cubicBezTo>
                    <a:lnTo>
                      <a:pt x="1144607" y="423994"/>
                    </a:lnTo>
                    <a:lnTo>
                      <a:pt x="1016263" y="349630"/>
                    </a:lnTo>
                    <a:cubicBezTo>
                      <a:pt x="1003565" y="356085"/>
                      <a:pt x="989277" y="363445"/>
                      <a:pt x="973482" y="371717"/>
                    </a:cubicBezTo>
                    <a:cubicBezTo>
                      <a:pt x="849897" y="436451"/>
                      <a:pt x="837220" y="539668"/>
                      <a:pt x="840387" y="585623"/>
                    </a:cubicBezTo>
                    <a:lnTo>
                      <a:pt x="840387" y="804280"/>
                    </a:lnTo>
                    <a:cubicBezTo>
                      <a:pt x="840387" y="876530"/>
                      <a:pt x="750074" y="937361"/>
                      <a:pt x="707293" y="961131"/>
                    </a:cubicBezTo>
                    <a:lnTo>
                      <a:pt x="398753" y="1129420"/>
                    </a:lnTo>
                    <a:lnTo>
                      <a:pt x="165405" y="996078"/>
                    </a:lnTo>
                    <a:cubicBezTo>
                      <a:pt x="165348" y="962884"/>
                      <a:pt x="165405" y="890224"/>
                      <a:pt x="165405" y="889850"/>
                    </a:cubicBezTo>
                    <a:cubicBezTo>
                      <a:pt x="165405" y="851827"/>
                      <a:pt x="132133" y="823285"/>
                      <a:pt x="98861" y="809024"/>
                    </a:cubicBezTo>
                    <a:lnTo>
                      <a:pt x="0" y="758516"/>
                    </a:lnTo>
                    <a:lnTo>
                      <a:pt x="231955" y="633156"/>
                    </a:lnTo>
                    <a:cubicBezTo>
                      <a:pt x="258893" y="622063"/>
                      <a:pt x="311812" y="571363"/>
                      <a:pt x="308009" y="457280"/>
                    </a:cubicBezTo>
                    <a:lnTo>
                      <a:pt x="308009" y="271894"/>
                    </a:lnTo>
                    <a:cubicBezTo>
                      <a:pt x="308009" y="271258"/>
                      <a:pt x="308320" y="138644"/>
                      <a:pt x="436352" y="77007"/>
                    </a:cubicBezTo>
                    <a:cubicBezTo>
                      <a:pt x="436670" y="76844"/>
                      <a:pt x="521971" y="34191"/>
                      <a:pt x="555186" y="19965"/>
                    </a:cubicBezTo>
                  </a:path>
                </a:pathLst>
              </a:custGeom>
              <a:solidFill>
                <a:srgbClr val="4E88E7"/>
              </a:solidFill>
              <a:ln>
                <a:noFill/>
              </a:ln>
            </p:spPr>
            <p:txBody>
              <a:bodyPr rtlCol="0" anchor="ctr"/>
              <a:lstStyle/>
              <a:p>
                <a:pPr algn="ctr"/>
                <a:endParaRPr sz="27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9982655" y="3106271"/>
              <a:ext cx="3657740" cy="2286789"/>
              <a:chOff x="4618389" y="1110006"/>
              <a:chExt cx="2438493" cy="1524526"/>
            </a:xfrm>
          </p:grpSpPr>
          <p:sp>
            <p:nvSpPr>
              <p:cNvPr id="7" name="Rounded Rectangle 6"/>
              <p:cNvSpPr/>
              <p:nvPr/>
            </p:nvSpPr>
            <p:spPr>
              <a:xfrm>
                <a:off x="5635616" y="1110006"/>
                <a:ext cx="1421266" cy="974447"/>
              </a:xfrm>
              <a:custGeom>
                <a:avLst/>
                <a:gdLst/>
                <a:ahLst/>
                <a:cxnLst/>
                <a:rect l="0" t="0" r="0" b="0"/>
                <a:pathLst>
                  <a:path w="1421266" h="974447">
                    <a:moveTo>
                      <a:pt x="0" y="603682"/>
                    </a:moveTo>
                    <a:lnTo>
                      <a:pt x="679736" y="232916"/>
                    </a:lnTo>
                    <a:lnTo>
                      <a:pt x="475339" y="104574"/>
                    </a:lnTo>
                    <a:lnTo>
                      <a:pt x="1421266" y="0"/>
                    </a:lnTo>
                    <a:lnTo>
                      <a:pt x="1349966" y="665476"/>
                    </a:lnTo>
                    <a:lnTo>
                      <a:pt x="1178843" y="551394"/>
                    </a:lnTo>
                    <a:lnTo>
                      <a:pt x="404039" y="974447"/>
                    </a:lnTo>
                    <a:lnTo>
                      <a:pt x="161615" y="836598"/>
                    </a:lnTo>
                  </a:path>
                </a:pathLst>
              </a:custGeom>
              <a:noFill/>
              <a:ln w="10605">
                <a:solidFill>
                  <a:srgbClr val="FFFFFF"/>
                </a:solidFill>
              </a:ln>
            </p:spPr>
            <p:txBody>
              <a:bodyPr rtlCol="0" anchor="ctr"/>
              <a:lstStyle/>
              <a:p>
                <a:pPr algn="ctr"/>
                <a:endParaRPr sz="27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" name="Rounded Rectangle 7"/>
              <p:cNvSpPr/>
              <p:nvPr/>
            </p:nvSpPr>
            <p:spPr>
              <a:xfrm>
                <a:off x="4618389" y="1504875"/>
                <a:ext cx="1183596" cy="1129657"/>
              </a:xfrm>
              <a:custGeom>
                <a:avLst/>
                <a:gdLst/>
                <a:ahLst/>
                <a:cxnLst/>
                <a:rect l="0" t="0" r="0" b="0"/>
                <a:pathLst>
                  <a:path w="1183596" h="1129657">
                    <a:moveTo>
                      <a:pt x="1017228" y="349630"/>
                    </a:moveTo>
                    <a:cubicBezTo>
                      <a:pt x="1063402" y="326162"/>
                      <a:pt x="1088529" y="314667"/>
                      <a:pt x="1088529" y="314667"/>
                    </a:cubicBezTo>
                    <a:cubicBezTo>
                      <a:pt x="1112296" y="305160"/>
                      <a:pt x="1145569" y="311862"/>
                      <a:pt x="1145569" y="352694"/>
                    </a:cubicBezTo>
                    <a:cubicBezTo>
                      <a:pt x="1145569" y="398327"/>
                      <a:pt x="1145569" y="423995"/>
                      <a:pt x="1145569" y="423995"/>
                    </a:cubicBezTo>
                    <a:moveTo>
                      <a:pt x="1145569" y="423995"/>
                    </a:moveTo>
                    <a:lnTo>
                      <a:pt x="1183596" y="444681"/>
                    </a:lnTo>
                    <a:cubicBezTo>
                      <a:pt x="1183535" y="411407"/>
                      <a:pt x="1183596" y="338448"/>
                      <a:pt x="1183596" y="338448"/>
                    </a:cubicBezTo>
                    <a:cubicBezTo>
                      <a:pt x="1183596" y="300425"/>
                      <a:pt x="1150323" y="271887"/>
                      <a:pt x="1117049" y="257626"/>
                    </a:cubicBezTo>
                    <a:lnTo>
                      <a:pt x="679736" y="34224"/>
                    </a:lnTo>
                    <a:cubicBezTo>
                      <a:pt x="618892" y="0"/>
                      <a:pt x="589421" y="6642"/>
                      <a:pt x="556147" y="19964"/>
                    </a:cubicBezTo>
                    <a:cubicBezTo>
                      <a:pt x="522874" y="34217"/>
                      <a:pt x="437312" y="77005"/>
                      <a:pt x="437312" y="77005"/>
                    </a:cubicBezTo>
                    <a:cubicBezTo>
                      <a:pt x="308971" y="138791"/>
                      <a:pt x="308971" y="271894"/>
                      <a:pt x="308971" y="271894"/>
                    </a:cubicBezTo>
                    <a:lnTo>
                      <a:pt x="308971" y="457277"/>
                    </a:lnTo>
                    <a:cubicBezTo>
                      <a:pt x="312773" y="571359"/>
                      <a:pt x="259852" y="622062"/>
                      <a:pt x="232916" y="633153"/>
                    </a:cubicBezTo>
                    <a:lnTo>
                      <a:pt x="0" y="759049"/>
                    </a:lnTo>
                    <a:moveTo>
                      <a:pt x="1017228" y="349630"/>
                    </a:moveTo>
                    <a:lnTo>
                      <a:pt x="1145569" y="423995"/>
                    </a:lnTo>
                    <a:moveTo>
                      <a:pt x="1017228" y="349630"/>
                    </a:moveTo>
                    <a:cubicBezTo>
                      <a:pt x="1004530" y="356082"/>
                      <a:pt x="990242" y="363441"/>
                      <a:pt x="974447" y="371714"/>
                    </a:cubicBezTo>
                    <a:cubicBezTo>
                      <a:pt x="850858" y="436446"/>
                      <a:pt x="838183" y="539668"/>
                      <a:pt x="841352" y="585617"/>
                    </a:cubicBezTo>
                    <a:cubicBezTo>
                      <a:pt x="841352" y="628397"/>
                      <a:pt x="841352" y="732022"/>
                      <a:pt x="841352" y="804273"/>
                    </a:cubicBezTo>
                    <a:cubicBezTo>
                      <a:pt x="841352" y="876525"/>
                      <a:pt x="751037" y="937361"/>
                      <a:pt x="708256" y="961128"/>
                    </a:cubicBezTo>
                    <a:lnTo>
                      <a:pt x="399285" y="1129657"/>
                    </a:lnTo>
                    <a:lnTo>
                      <a:pt x="171122" y="1002609"/>
                    </a:lnTo>
                  </a:path>
                </a:pathLst>
              </a:custGeom>
              <a:noFill/>
              <a:ln w="10605">
                <a:solidFill>
                  <a:srgbClr val="FFFFFF"/>
                </a:solidFill>
              </a:ln>
            </p:spPr>
            <p:txBody>
              <a:bodyPr rtlCol="0" anchor="ctr"/>
              <a:lstStyle/>
              <a:p>
                <a:pPr algn="ctr"/>
                <a:endParaRPr sz="27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0" name="Rounded Rectangle 9"/>
            <p:cNvSpPr/>
            <p:nvPr/>
          </p:nvSpPr>
          <p:spPr>
            <a:xfrm>
              <a:off x="8472110" y="4525696"/>
              <a:ext cx="1760094" cy="1686251"/>
            </a:xfrm>
            <a:custGeom>
              <a:avLst/>
              <a:gdLst/>
              <a:ahLst/>
              <a:cxnLst/>
              <a:rect l="0" t="0" r="0" b="0"/>
              <a:pathLst>
                <a:path w="1173396" h="1124167">
                  <a:moveTo>
                    <a:pt x="545946" y="19965"/>
                  </a:moveTo>
                  <a:cubicBezTo>
                    <a:pt x="579218" y="6645"/>
                    <a:pt x="608693" y="0"/>
                    <a:pt x="669531" y="34226"/>
                  </a:cubicBezTo>
                  <a:lnTo>
                    <a:pt x="1106845" y="257627"/>
                  </a:lnTo>
                  <a:cubicBezTo>
                    <a:pt x="1140124" y="271887"/>
                    <a:pt x="1173396" y="300429"/>
                    <a:pt x="1173396" y="338452"/>
                  </a:cubicBezTo>
                  <a:cubicBezTo>
                    <a:pt x="1173396" y="338827"/>
                    <a:pt x="1173333" y="411487"/>
                    <a:pt x="1173396" y="444681"/>
                  </a:cubicBezTo>
                  <a:lnTo>
                    <a:pt x="1135366" y="423994"/>
                  </a:lnTo>
                  <a:lnTo>
                    <a:pt x="1007030" y="349630"/>
                  </a:lnTo>
                  <a:cubicBezTo>
                    <a:pt x="994332" y="356085"/>
                    <a:pt x="980043" y="363445"/>
                    <a:pt x="964248" y="371717"/>
                  </a:cubicBezTo>
                  <a:cubicBezTo>
                    <a:pt x="840656" y="436451"/>
                    <a:pt x="827979" y="539668"/>
                    <a:pt x="831154" y="585616"/>
                  </a:cubicBezTo>
                  <a:lnTo>
                    <a:pt x="831154" y="804273"/>
                  </a:lnTo>
                  <a:cubicBezTo>
                    <a:pt x="831147" y="876530"/>
                    <a:pt x="740833" y="937361"/>
                    <a:pt x="698052" y="961131"/>
                  </a:cubicBezTo>
                  <a:lnTo>
                    <a:pt x="399149" y="1124167"/>
                  </a:lnTo>
                  <a:lnTo>
                    <a:pt x="175168" y="1001423"/>
                  </a:lnTo>
                  <a:cubicBezTo>
                    <a:pt x="175133" y="962636"/>
                    <a:pt x="175183" y="890189"/>
                    <a:pt x="175183" y="889843"/>
                  </a:cubicBezTo>
                  <a:cubicBezTo>
                    <a:pt x="175183" y="851827"/>
                    <a:pt x="141904" y="823278"/>
                    <a:pt x="108632" y="809017"/>
                  </a:cubicBezTo>
                  <a:lnTo>
                    <a:pt x="0" y="753531"/>
                  </a:lnTo>
                  <a:lnTo>
                    <a:pt x="222715" y="633156"/>
                  </a:lnTo>
                  <a:cubicBezTo>
                    <a:pt x="249652" y="622063"/>
                    <a:pt x="302572" y="571356"/>
                    <a:pt x="298768" y="457280"/>
                  </a:cubicBezTo>
                  <a:lnTo>
                    <a:pt x="298768" y="271894"/>
                  </a:lnTo>
                  <a:cubicBezTo>
                    <a:pt x="298768" y="271258"/>
                    <a:pt x="299079" y="138644"/>
                    <a:pt x="427111" y="77007"/>
                  </a:cubicBezTo>
                  <a:cubicBezTo>
                    <a:pt x="427437" y="76844"/>
                    <a:pt x="512738" y="34191"/>
                    <a:pt x="545946" y="19965"/>
                  </a:cubicBezTo>
                </a:path>
              </a:pathLst>
            </a:custGeom>
            <a:solidFill>
              <a:srgbClr val="1EABDA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8471071" y="4525697"/>
              <a:ext cx="1768265" cy="1686342"/>
            </a:xfrm>
            <a:custGeom>
              <a:avLst/>
              <a:gdLst/>
              <a:ahLst/>
              <a:cxnLst/>
              <a:rect l="0" t="0" r="0" b="0"/>
              <a:pathLst>
                <a:path w="1178843" h="1124228">
                  <a:moveTo>
                    <a:pt x="1002967" y="352694"/>
                  </a:moveTo>
                  <a:cubicBezTo>
                    <a:pt x="1049143" y="329227"/>
                    <a:pt x="1079022" y="314667"/>
                    <a:pt x="1079022" y="314667"/>
                  </a:cubicBezTo>
                  <a:cubicBezTo>
                    <a:pt x="1102789" y="305160"/>
                    <a:pt x="1136063" y="311862"/>
                    <a:pt x="1136063" y="352694"/>
                  </a:cubicBezTo>
                  <a:cubicBezTo>
                    <a:pt x="1136063" y="398327"/>
                    <a:pt x="1136063" y="427447"/>
                    <a:pt x="1136063" y="427447"/>
                  </a:cubicBezTo>
                  <a:moveTo>
                    <a:pt x="1136063" y="427447"/>
                  </a:moveTo>
                  <a:lnTo>
                    <a:pt x="1178843" y="451214"/>
                  </a:lnTo>
                  <a:cubicBezTo>
                    <a:pt x="1178782" y="417940"/>
                    <a:pt x="1178843" y="337132"/>
                    <a:pt x="1178843" y="337132"/>
                  </a:cubicBezTo>
                  <a:cubicBezTo>
                    <a:pt x="1178843" y="299109"/>
                    <a:pt x="1140816" y="271887"/>
                    <a:pt x="1107542" y="257626"/>
                  </a:cubicBezTo>
                  <a:lnTo>
                    <a:pt x="670229" y="34224"/>
                  </a:lnTo>
                  <a:cubicBezTo>
                    <a:pt x="609386" y="0"/>
                    <a:pt x="579915" y="6642"/>
                    <a:pt x="546641" y="19964"/>
                  </a:cubicBezTo>
                  <a:cubicBezTo>
                    <a:pt x="513367" y="34217"/>
                    <a:pt x="427806" y="77005"/>
                    <a:pt x="427806" y="77005"/>
                  </a:cubicBezTo>
                  <a:cubicBezTo>
                    <a:pt x="299464" y="138791"/>
                    <a:pt x="299464" y="271894"/>
                    <a:pt x="299464" y="271894"/>
                  </a:cubicBezTo>
                  <a:lnTo>
                    <a:pt x="299464" y="457277"/>
                  </a:lnTo>
                  <a:cubicBezTo>
                    <a:pt x="303267" y="571359"/>
                    <a:pt x="250345" y="622062"/>
                    <a:pt x="223409" y="633153"/>
                  </a:cubicBezTo>
                  <a:lnTo>
                    <a:pt x="0" y="753911"/>
                  </a:lnTo>
                  <a:moveTo>
                    <a:pt x="1002967" y="352694"/>
                  </a:moveTo>
                  <a:lnTo>
                    <a:pt x="1136063" y="427447"/>
                  </a:lnTo>
                  <a:moveTo>
                    <a:pt x="1002967" y="352694"/>
                  </a:moveTo>
                  <a:cubicBezTo>
                    <a:pt x="990271" y="359147"/>
                    <a:pt x="980735" y="363441"/>
                    <a:pt x="964940" y="371714"/>
                  </a:cubicBezTo>
                  <a:cubicBezTo>
                    <a:pt x="841352" y="436446"/>
                    <a:pt x="828676" y="539668"/>
                    <a:pt x="831844" y="585617"/>
                  </a:cubicBezTo>
                  <a:cubicBezTo>
                    <a:pt x="831844" y="628397"/>
                    <a:pt x="831844" y="732022"/>
                    <a:pt x="831844" y="804273"/>
                  </a:cubicBezTo>
                  <a:cubicBezTo>
                    <a:pt x="831844" y="876525"/>
                    <a:pt x="741530" y="937361"/>
                    <a:pt x="698750" y="961128"/>
                  </a:cubicBezTo>
                  <a:cubicBezTo>
                    <a:pt x="581448" y="1025111"/>
                    <a:pt x="514246" y="1061766"/>
                    <a:pt x="399733" y="1124228"/>
                  </a:cubicBezTo>
                  <a:lnTo>
                    <a:pt x="174625" y="1000222"/>
                  </a:lnTo>
                </a:path>
              </a:pathLst>
            </a:custGeom>
            <a:noFill/>
            <a:ln w="10605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6974800" y="5352772"/>
              <a:ext cx="1760084" cy="1681712"/>
            </a:xfrm>
            <a:custGeom>
              <a:avLst/>
              <a:gdLst/>
              <a:ahLst/>
              <a:cxnLst/>
              <a:rect l="0" t="0" r="0" b="0"/>
              <a:pathLst>
                <a:path w="1173389" h="1121141">
                  <a:moveTo>
                    <a:pt x="545939" y="19965"/>
                  </a:moveTo>
                  <a:cubicBezTo>
                    <a:pt x="579218" y="6645"/>
                    <a:pt x="608686" y="0"/>
                    <a:pt x="669531" y="34226"/>
                  </a:cubicBezTo>
                  <a:lnTo>
                    <a:pt x="1106845" y="257627"/>
                  </a:lnTo>
                  <a:cubicBezTo>
                    <a:pt x="1140117" y="271887"/>
                    <a:pt x="1173389" y="300429"/>
                    <a:pt x="1173389" y="338452"/>
                  </a:cubicBezTo>
                  <a:cubicBezTo>
                    <a:pt x="1173389" y="338827"/>
                    <a:pt x="1173326" y="416429"/>
                    <a:pt x="1173389" y="449616"/>
                  </a:cubicBezTo>
                  <a:lnTo>
                    <a:pt x="1135366" y="428787"/>
                  </a:lnTo>
                  <a:lnTo>
                    <a:pt x="1001077" y="354544"/>
                  </a:lnTo>
                  <a:cubicBezTo>
                    <a:pt x="1001077" y="354544"/>
                    <a:pt x="980036" y="363445"/>
                    <a:pt x="964241" y="371717"/>
                  </a:cubicBezTo>
                  <a:cubicBezTo>
                    <a:pt x="840656" y="436451"/>
                    <a:pt x="827979" y="539668"/>
                    <a:pt x="831147" y="585616"/>
                  </a:cubicBezTo>
                  <a:lnTo>
                    <a:pt x="831147" y="804273"/>
                  </a:lnTo>
                  <a:cubicBezTo>
                    <a:pt x="831147" y="876530"/>
                    <a:pt x="740833" y="937361"/>
                    <a:pt x="698052" y="961131"/>
                  </a:cubicBezTo>
                  <a:lnTo>
                    <a:pt x="404728" y="1121141"/>
                  </a:lnTo>
                  <a:lnTo>
                    <a:pt x="175175" y="995046"/>
                  </a:lnTo>
                  <a:cubicBezTo>
                    <a:pt x="175112" y="961852"/>
                    <a:pt x="175175" y="890224"/>
                    <a:pt x="175175" y="889843"/>
                  </a:cubicBezTo>
                  <a:cubicBezTo>
                    <a:pt x="175175" y="851827"/>
                    <a:pt x="141904" y="823278"/>
                    <a:pt x="108632" y="809017"/>
                  </a:cubicBezTo>
                  <a:lnTo>
                    <a:pt x="0" y="753531"/>
                  </a:lnTo>
                  <a:lnTo>
                    <a:pt x="222708" y="633156"/>
                  </a:lnTo>
                  <a:cubicBezTo>
                    <a:pt x="249645" y="622063"/>
                    <a:pt x="302565" y="571356"/>
                    <a:pt x="298768" y="457280"/>
                  </a:cubicBezTo>
                  <a:lnTo>
                    <a:pt x="298768" y="271894"/>
                  </a:lnTo>
                  <a:cubicBezTo>
                    <a:pt x="298768" y="271258"/>
                    <a:pt x="299072" y="138644"/>
                    <a:pt x="427104" y="77007"/>
                  </a:cubicBezTo>
                  <a:cubicBezTo>
                    <a:pt x="427430" y="76844"/>
                    <a:pt x="512730" y="34191"/>
                    <a:pt x="545939" y="19965"/>
                  </a:cubicBezTo>
                </a:path>
              </a:pathLst>
            </a:custGeom>
            <a:solidFill>
              <a:srgbClr val="3CC583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6973749" y="5352772"/>
              <a:ext cx="1761135" cy="1681721"/>
            </a:xfrm>
            <a:custGeom>
              <a:avLst/>
              <a:gdLst/>
              <a:ahLst/>
              <a:cxnLst/>
              <a:rect l="0" t="0" r="0" b="0"/>
              <a:pathLst>
                <a:path w="1174090" h="1121147">
                  <a:moveTo>
                    <a:pt x="0" y="753911"/>
                  </a:moveTo>
                  <a:lnTo>
                    <a:pt x="223409" y="633153"/>
                  </a:lnTo>
                  <a:cubicBezTo>
                    <a:pt x="250345" y="622062"/>
                    <a:pt x="303267" y="571359"/>
                    <a:pt x="299464" y="457277"/>
                  </a:cubicBezTo>
                  <a:lnTo>
                    <a:pt x="299464" y="271894"/>
                  </a:lnTo>
                  <a:cubicBezTo>
                    <a:pt x="299464" y="271894"/>
                    <a:pt x="299464" y="138791"/>
                    <a:pt x="427806" y="77005"/>
                  </a:cubicBezTo>
                  <a:cubicBezTo>
                    <a:pt x="427806" y="77005"/>
                    <a:pt x="513367" y="34217"/>
                    <a:pt x="546641" y="19964"/>
                  </a:cubicBezTo>
                  <a:cubicBezTo>
                    <a:pt x="579914" y="6642"/>
                    <a:pt x="609386" y="0"/>
                    <a:pt x="670229" y="34224"/>
                  </a:cubicBezTo>
                  <a:lnTo>
                    <a:pt x="1107542" y="257626"/>
                  </a:lnTo>
                  <a:cubicBezTo>
                    <a:pt x="1140816" y="271887"/>
                    <a:pt x="1174090" y="300425"/>
                    <a:pt x="1174090" y="338448"/>
                  </a:cubicBezTo>
                  <a:cubicBezTo>
                    <a:pt x="1174090" y="338448"/>
                    <a:pt x="1174054" y="411057"/>
                    <a:pt x="1174090" y="449580"/>
                  </a:cubicBezTo>
                  <a:lnTo>
                    <a:pt x="1136063" y="428831"/>
                  </a:lnTo>
                  <a:moveTo>
                    <a:pt x="1136063" y="428831"/>
                  </a:moveTo>
                  <a:cubicBezTo>
                    <a:pt x="1136063" y="413408"/>
                    <a:pt x="1136063" y="383973"/>
                    <a:pt x="1136063" y="352694"/>
                  </a:cubicBezTo>
                  <a:cubicBezTo>
                    <a:pt x="1136063" y="311862"/>
                    <a:pt x="1102789" y="305160"/>
                    <a:pt x="1079022" y="314667"/>
                  </a:cubicBezTo>
                  <a:cubicBezTo>
                    <a:pt x="1079022" y="314667"/>
                    <a:pt x="1042588" y="333458"/>
                    <a:pt x="1001295" y="354494"/>
                  </a:cubicBezTo>
                  <a:moveTo>
                    <a:pt x="1001295" y="354494"/>
                  </a:moveTo>
                  <a:lnTo>
                    <a:pt x="1136063" y="428831"/>
                  </a:lnTo>
                  <a:moveTo>
                    <a:pt x="1001295" y="354494"/>
                  </a:moveTo>
                  <a:cubicBezTo>
                    <a:pt x="997137" y="356612"/>
                    <a:pt x="992930" y="358753"/>
                    <a:pt x="988707" y="360899"/>
                  </a:cubicBezTo>
                  <a:cubicBezTo>
                    <a:pt x="988707" y="360899"/>
                    <a:pt x="969693" y="369551"/>
                    <a:pt x="964940" y="371714"/>
                  </a:cubicBezTo>
                  <a:cubicBezTo>
                    <a:pt x="837954" y="429496"/>
                    <a:pt x="828676" y="539668"/>
                    <a:pt x="831844" y="585617"/>
                  </a:cubicBezTo>
                  <a:cubicBezTo>
                    <a:pt x="831844" y="628397"/>
                    <a:pt x="831844" y="732022"/>
                    <a:pt x="831844" y="804273"/>
                  </a:cubicBezTo>
                  <a:cubicBezTo>
                    <a:pt x="831844" y="876525"/>
                    <a:pt x="741530" y="937361"/>
                    <a:pt x="698750" y="961128"/>
                  </a:cubicBezTo>
                  <a:cubicBezTo>
                    <a:pt x="583658" y="1023905"/>
                    <a:pt x="520505" y="1058369"/>
                    <a:pt x="405413" y="1121147"/>
                  </a:cubicBezTo>
                  <a:lnTo>
                    <a:pt x="175971" y="995972"/>
                  </a:lnTo>
                </a:path>
              </a:pathLst>
            </a:custGeom>
            <a:noFill/>
            <a:ln w="10605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ounded Rectangle 13"/>
            <p:cNvSpPr/>
            <p:nvPr/>
          </p:nvSpPr>
          <p:spPr>
            <a:xfrm>
              <a:off x="5420879" y="6179867"/>
              <a:ext cx="1816683" cy="1714631"/>
            </a:xfrm>
            <a:custGeom>
              <a:avLst/>
              <a:gdLst/>
              <a:ahLst/>
              <a:cxnLst/>
              <a:rect l="0" t="0" r="0" b="0"/>
              <a:pathLst>
                <a:path w="1211122" h="1143087">
                  <a:moveTo>
                    <a:pt x="583672" y="19965"/>
                  </a:moveTo>
                  <a:cubicBezTo>
                    <a:pt x="616951" y="6645"/>
                    <a:pt x="646419" y="0"/>
                    <a:pt x="707264" y="34226"/>
                  </a:cubicBezTo>
                  <a:lnTo>
                    <a:pt x="1144578" y="257627"/>
                  </a:lnTo>
                  <a:cubicBezTo>
                    <a:pt x="1177850" y="271887"/>
                    <a:pt x="1211122" y="300429"/>
                    <a:pt x="1211122" y="338452"/>
                  </a:cubicBezTo>
                  <a:cubicBezTo>
                    <a:pt x="1211122" y="338827"/>
                    <a:pt x="1211066" y="411487"/>
                    <a:pt x="1211122" y="444681"/>
                  </a:cubicBezTo>
                  <a:lnTo>
                    <a:pt x="1173099" y="423994"/>
                  </a:lnTo>
                  <a:lnTo>
                    <a:pt x="1044756" y="349630"/>
                  </a:lnTo>
                  <a:cubicBezTo>
                    <a:pt x="1032058" y="356085"/>
                    <a:pt x="1017769" y="363445"/>
                    <a:pt x="1001975" y="371717"/>
                  </a:cubicBezTo>
                  <a:cubicBezTo>
                    <a:pt x="878389" y="436451"/>
                    <a:pt x="865712" y="539668"/>
                    <a:pt x="868880" y="585616"/>
                  </a:cubicBezTo>
                  <a:lnTo>
                    <a:pt x="868880" y="804273"/>
                  </a:lnTo>
                  <a:cubicBezTo>
                    <a:pt x="868880" y="876530"/>
                    <a:pt x="778566" y="937361"/>
                    <a:pt x="735785" y="961131"/>
                  </a:cubicBezTo>
                  <a:lnTo>
                    <a:pt x="402423" y="1143087"/>
                  </a:lnTo>
                  <a:lnTo>
                    <a:pt x="154969" y="1005220"/>
                  </a:lnTo>
                  <a:cubicBezTo>
                    <a:pt x="154941" y="969198"/>
                    <a:pt x="154969" y="910982"/>
                    <a:pt x="154969" y="910643"/>
                  </a:cubicBezTo>
                  <a:cubicBezTo>
                    <a:pt x="154969" y="872620"/>
                    <a:pt x="127346" y="836237"/>
                    <a:pt x="94074" y="821977"/>
                  </a:cubicBezTo>
                  <a:lnTo>
                    <a:pt x="0" y="773914"/>
                  </a:lnTo>
                  <a:lnTo>
                    <a:pt x="260441" y="633156"/>
                  </a:lnTo>
                  <a:cubicBezTo>
                    <a:pt x="287378" y="622063"/>
                    <a:pt x="340298" y="571356"/>
                    <a:pt x="336501" y="457280"/>
                  </a:cubicBezTo>
                  <a:lnTo>
                    <a:pt x="336501" y="271894"/>
                  </a:lnTo>
                  <a:cubicBezTo>
                    <a:pt x="336501" y="271258"/>
                    <a:pt x="336805" y="138644"/>
                    <a:pt x="464838" y="77007"/>
                  </a:cubicBezTo>
                  <a:cubicBezTo>
                    <a:pt x="465163" y="76844"/>
                    <a:pt x="550464" y="34191"/>
                    <a:pt x="583672" y="19965"/>
                  </a:cubicBezTo>
                </a:path>
              </a:pathLst>
            </a:custGeom>
            <a:solidFill>
              <a:srgbClr val="E0CB15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Rounded Rectangle 14"/>
            <p:cNvSpPr/>
            <p:nvPr/>
          </p:nvSpPr>
          <p:spPr>
            <a:xfrm>
              <a:off x="5421418" y="6179869"/>
              <a:ext cx="1816511" cy="1714628"/>
            </a:xfrm>
            <a:custGeom>
              <a:avLst/>
              <a:gdLst/>
              <a:ahLst/>
              <a:cxnLst/>
              <a:rect l="0" t="0" r="0" b="0"/>
              <a:pathLst>
                <a:path w="1211007" h="1143085">
                  <a:moveTo>
                    <a:pt x="1044394" y="349630"/>
                  </a:moveTo>
                  <a:cubicBezTo>
                    <a:pt x="1090569" y="326162"/>
                    <a:pt x="1115694" y="314667"/>
                    <a:pt x="1115694" y="314667"/>
                  </a:cubicBezTo>
                  <a:cubicBezTo>
                    <a:pt x="1139462" y="305160"/>
                    <a:pt x="1172735" y="311862"/>
                    <a:pt x="1172735" y="352694"/>
                  </a:cubicBezTo>
                  <a:cubicBezTo>
                    <a:pt x="1172735" y="398327"/>
                    <a:pt x="1172980" y="423084"/>
                    <a:pt x="1172980" y="423084"/>
                  </a:cubicBezTo>
                  <a:moveTo>
                    <a:pt x="1172980" y="423084"/>
                  </a:moveTo>
                  <a:lnTo>
                    <a:pt x="1211007" y="443770"/>
                  </a:lnTo>
                  <a:cubicBezTo>
                    <a:pt x="1210946" y="410496"/>
                    <a:pt x="1210762" y="338448"/>
                    <a:pt x="1210762" y="338448"/>
                  </a:cubicBezTo>
                  <a:cubicBezTo>
                    <a:pt x="1210762" y="300424"/>
                    <a:pt x="1177489" y="271887"/>
                    <a:pt x="1144215" y="257626"/>
                  </a:cubicBezTo>
                  <a:lnTo>
                    <a:pt x="706902" y="34224"/>
                  </a:lnTo>
                  <a:cubicBezTo>
                    <a:pt x="646058" y="0"/>
                    <a:pt x="616587" y="6642"/>
                    <a:pt x="583313" y="19964"/>
                  </a:cubicBezTo>
                  <a:cubicBezTo>
                    <a:pt x="550040" y="34217"/>
                    <a:pt x="464478" y="77005"/>
                    <a:pt x="464478" y="77005"/>
                  </a:cubicBezTo>
                  <a:cubicBezTo>
                    <a:pt x="336137" y="138791"/>
                    <a:pt x="336137" y="271894"/>
                    <a:pt x="336137" y="271894"/>
                  </a:cubicBezTo>
                  <a:lnTo>
                    <a:pt x="336137" y="457277"/>
                  </a:lnTo>
                  <a:cubicBezTo>
                    <a:pt x="339939" y="571359"/>
                    <a:pt x="287018" y="622062"/>
                    <a:pt x="260082" y="633153"/>
                  </a:cubicBezTo>
                  <a:lnTo>
                    <a:pt x="0" y="773733"/>
                  </a:lnTo>
                  <a:moveTo>
                    <a:pt x="1044394" y="349630"/>
                  </a:moveTo>
                  <a:lnTo>
                    <a:pt x="1172980" y="423084"/>
                  </a:lnTo>
                  <a:moveTo>
                    <a:pt x="1044394" y="349630"/>
                  </a:moveTo>
                  <a:cubicBezTo>
                    <a:pt x="1031697" y="356082"/>
                    <a:pt x="1017409" y="363441"/>
                    <a:pt x="1001613" y="371714"/>
                  </a:cubicBezTo>
                  <a:cubicBezTo>
                    <a:pt x="878024" y="436446"/>
                    <a:pt x="865349" y="539668"/>
                    <a:pt x="868518" y="585617"/>
                  </a:cubicBezTo>
                  <a:cubicBezTo>
                    <a:pt x="868518" y="628397"/>
                    <a:pt x="868518" y="732022"/>
                    <a:pt x="868518" y="804273"/>
                  </a:cubicBezTo>
                  <a:cubicBezTo>
                    <a:pt x="868518" y="876525"/>
                    <a:pt x="778203" y="937361"/>
                    <a:pt x="735422" y="961128"/>
                  </a:cubicBezTo>
                  <a:cubicBezTo>
                    <a:pt x="605480" y="1032005"/>
                    <a:pt x="532008" y="1072207"/>
                    <a:pt x="402066" y="1143085"/>
                  </a:cubicBezTo>
                  <a:lnTo>
                    <a:pt x="154612" y="1001683"/>
                  </a:lnTo>
                </a:path>
              </a:pathLst>
            </a:custGeom>
            <a:noFill/>
            <a:ln w="10605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Rounded Rectangle 15"/>
            <p:cNvSpPr/>
            <p:nvPr/>
          </p:nvSpPr>
          <p:spPr>
            <a:xfrm>
              <a:off x="3437218" y="7021237"/>
              <a:ext cx="2217464" cy="1826717"/>
            </a:xfrm>
            <a:custGeom>
              <a:avLst/>
              <a:gdLst/>
              <a:ahLst/>
              <a:cxnLst/>
              <a:rect l="0" t="0" r="0" b="0"/>
              <a:pathLst>
                <a:path w="1478309" h="1217811">
                  <a:moveTo>
                    <a:pt x="532378" y="1217811"/>
                  </a:moveTo>
                  <a:lnTo>
                    <a:pt x="0" y="918349"/>
                  </a:lnTo>
                  <a:lnTo>
                    <a:pt x="527627" y="633156"/>
                  </a:lnTo>
                  <a:cubicBezTo>
                    <a:pt x="554564" y="622063"/>
                    <a:pt x="607484" y="571363"/>
                    <a:pt x="603680" y="457280"/>
                  </a:cubicBezTo>
                  <a:lnTo>
                    <a:pt x="603680" y="271894"/>
                  </a:lnTo>
                  <a:cubicBezTo>
                    <a:pt x="603680" y="271894"/>
                    <a:pt x="603680" y="138793"/>
                    <a:pt x="732024" y="77007"/>
                  </a:cubicBezTo>
                  <a:cubicBezTo>
                    <a:pt x="732024" y="77007"/>
                    <a:pt x="817586" y="34219"/>
                    <a:pt x="850858" y="19965"/>
                  </a:cubicBezTo>
                  <a:cubicBezTo>
                    <a:pt x="884130" y="6645"/>
                    <a:pt x="913605" y="0"/>
                    <a:pt x="974451" y="34226"/>
                  </a:cubicBezTo>
                  <a:lnTo>
                    <a:pt x="1411758" y="257627"/>
                  </a:lnTo>
                  <a:cubicBezTo>
                    <a:pt x="1445037" y="271887"/>
                    <a:pt x="1478309" y="300429"/>
                    <a:pt x="1478309" y="338445"/>
                  </a:cubicBezTo>
                  <a:cubicBezTo>
                    <a:pt x="1478309" y="338445"/>
                    <a:pt x="1478245" y="411409"/>
                    <a:pt x="1478309" y="444681"/>
                  </a:cubicBezTo>
                  <a:lnTo>
                    <a:pt x="1440278" y="423994"/>
                  </a:lnTo>
                  <a:lnTo>
                    <a:pt x="1311935" y="349630"/>
                  </a:lnTo>
                  <a:cubicBezTo>
                    <a:pt x="1299244" y="356085"/>
                    <a:pt x="1284955" y="363438"/>
                    <a:pt x="1269161" y="371717"/>
                  </a:cubicBezTo>
                  <a:cubicBezTo>
                    <a:pt x="1145568" y="436444"/>
                    <a:pt x="1132892" y="539668"/>
                    <a:pt x="1136066" y="585616"/>
                  </a:cubicBezTo>
                  <a:lnTo>
                    <a:pt x="1136066" y="804273"/>
                  </a:lnTo>
                  <a:cubicBezTo>
                    <a:pt x="1136066" y="876523"/>
                    <a:pt x="1045746" y="937361"/>
                    <a:pt x="1002964" y="961131"/>
                  </a:cubicBezTo>
                  <a:lnTo>
                    <a:pt x="532378" y="1217811"/>
                  </a:lnTo>
                </a:path>
              </a:pathLst>
            </a:custGeom>
            <a:solidFill>
              <a:srgbClr val="DE8431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ounded Rectangle 16"/>
            <p:cNvSpPr/>
            <p:nvPr/>
          </p:nvSpPr>
          <p:spPr>
            <a:xfrm>
              <a:off x="3437218" y="7021238"/>
              <a:ext cx="2217461" cy="1826717"/>
            </a:xfrm>
            <a:custGeom>
              <a:avLst/>
              <a:gdLst/>
              <a:ahLst/>
              <a:cxnLst/>
              <a:rect l="0" t="0" r="0" b="0"/>
              <a:pathLst>
                <a:path w="1478307" h="1217811">
                  <a:moveTo>
                    <a:pt x="1439232" y="420083"/>
                  </a:moveTo>
                  <a:cubicBezTo>
                    <a:pt x="1439232" y="420083"/>
                    <a:pt x="1440281" y="398327"/>
                    <a:pt x="1440281" y="352694"/>
                  </a:cubicBezTo>
                  <a:cubicBezTo>
                    <a:pt x="1440281" y="311862"/>
                    <a:pt x="1407007" y="305160"/>
                    <a:pt x="1383240" y="314667"/>
                  </a:cubicBezTo>
                  <a:cubicBezTo>
                    <a:pt x="1383240" y="314667"/>
                    <a:pt x="1358114" y="326162"/>
                    <a:pt x="1311938" y="349630"/>
                  </a:cubicBezTo>
                  <a:moveTo>
                    <a:pt x="1439232" y="420083"/>
                  </a:moveTo>
                  <a:lnTo>
                    <a:pt x="1477259" y="440769"/>
                  </a:lnTo>
                  <a:cubicBezTo>
                    <a:pt x="1477198" y="407495"/>
                    <a:pt x="1478307" y="338448"/>
                    <a:pt x="1478307" y="338448"/>
                  </a:cubicBezTo>
                  <a:cubicBezTo>
                    <a:pt x="1478307" y="300424"/>
                    <a:pt x="1445034" y="271887"/>
                    <a:pt x="1411760" y="257626"/>
                  </a:cubicBezTo>
                  <a:lnTo>
                    <a:pt x="974447" y="34224"/>
                  </a:lnTo>
                  <a:cubicBezTo>
                    <a:pt x="913603" y="0"/>
                    <a:pt x="884132" y="6642"/>
                    <a:pt x="850858" y="19964"/>
                  </a:cubicBezTo>
                  <a:cubicBezTo>
                    <a:pt x="817585" y="34217"/>
                    <a:pt x="732023" y="77005"/>
                    <a:pt x="732023" y="77005"/>
                  </a:cubicBezTo>
                  <a:cubicBezTo>
                    <a:pt x="603682" y="138791"/>
                    <a:pt x="603682" y="271894"/>
                    <a:pt x="603682" y="271894"/>
                  </a:cubicBezTo>
                  <a:lnTo>
                    <a:pt x="603682" y="457277"/>
                  </a:lnTo>
                  <a:cubicBezTo>
                    <a:pt x="607484" y="571359"/>
                    <a:pt x="554563" y="622062"/>
                    <a:pt x="527627" y="633153"/>
                  </a:cubicBezTo>
                  <a:lnTo>
                    <a:pt x="0" y="918347"/>
                  </a:lnTo>
                  <a:lnTo>
                    <a:pt x="532380" y="1217811"/>
                  </a:lnTo>
                  <a:lnTo>
                    <a:pt x="1002967" y="961128"/>
                  </a:lnTo>
                  <a:cubicBezTo>
                    <a:pt x="1045748" y="937361"/>
                    <a:pt x="1136063" y="876525"/>
                    <a:pt x="1136063" y="804273"/>
                  </a:cubicBezTo>
                  <a:cubicBezTo>
                    <a:pt x="1136063" y="732022"/>
                    <a:pt x="1136063" y="628397"/>
                    <a:pt x="1136063" y="585617"/>
                  </a:cubicBezTo>
                  <a:cubicBezTo>
                    <a:pt x="1132894" y="539668"/>
                    <a:pt x="1145570" y="436446"/>
                    <a:pt x="1269158" y="371714"/>
                  </a:cubicBezTo>
                  <a:cubicBezTo>
                    <a:pt x="1284953" y="363441"/>
                    <a:pt x="1299241" y="356082"/>
                    <a:pt x="1311938" y="349630"/>
                  </a:cubicBezTo>
                  <a:moveTo>
                    <a:pt x="1311938" y="349630"/>
                  </a:moveTo>
                  <a:lnTo>
                    <a:pt x="1439232" y="420083"/>
                  </a:lnTo>
                </a:path>
              </a:pathLst>
            </a:custGeom>
            <a:noFill/>
            <a:ln w="10605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2493658" y="5280327"/>
              <a:ext cx="2542065" cy="324557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400" b="1" dirty="0">
                  <a:solidFill>
                    <a:srgbClr val="4E88E7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Competitive Rivalry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2493658" y="5688626"/>
              <a:ext cx="3338852" cy="2704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00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Dominated by major corporations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10966516" y="6107529"/>
              <a:ext cx="2720704" cy="324557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400" b="1" dirty="0">
                  <a:solidFill>
                    <a:srgbClr val="1EABDA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Threat of Substitutes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0966516" y="6515828"/>
              <a:ext cx="2985827" cy="2704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00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Many alternative options exist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6385089" y="8997434"/>
              <a:ext cx="2995752" cy="2704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00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Ghost kitchens disrupt market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9439374" y="6934731"/>
              <a:ext cx="1664463" cy="324557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400" b="1">
                  <a:solidFill>
                    <a:srgbClr val="3CC583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Buyer Power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9439375" y="7343030"/>
              <a:ext cx="2923445" cy="2704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00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Customers switch very easily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7912232" y="7761933"/>
              <a:ext cx="1979209" cy="324557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400" b="1">
                  <a:solidFill>
                    <a:srgbClr val="E0CB15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Supplier Power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7912232" y="8170232"/>
              <a:ext cx="2595940" cy="2704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00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Food costs are increasing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6385089" y="8589135"/>
              <a:ext cx="1739606" cy="324557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400" b="1">
                  <a:solidFill>
                    <a:srgbClr val="DE843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New Entrants</a:t>
              </a:r>
            </a:p>
          </p:txBody>
        </p:sp>
        <p:sp>
          <p:nvSpPr>
            <p:cNvPr id="29" name="Rounded Rectangle 28"/>
            <p:cNvSpPr/>
            <p:nvPr/>
          </p:nvSpPr>
          <p:spPr>
            <a:xfrm>
              <a:off x="12497387" y="4648295"/>
              <a:ext cx="459180" cy="458883"/>
            </a:xfrm>
            <a:custGeom>
              <a:avLst/>
              <a:gdLst/>
              <a:ahLst/>
              <a:cxnLst/>
              <a:rect l="0" t="0" r="0" b="0"/>
              <a:pathLst>
                <a:path w="306120" h="305922">
                  <a:moveTo>
                    <a:pt x="306050" y="229627"/>
                  </a:moveTo>
                  <a:lnTo>
                    <a:pt x="306050" y="253282"/>
                  </a:lnTo>
                  <a:lnTo>
                    <a:pt x="306120" y="253282"/>
                  </a:lnTo>
                  <a:lnTo>
                    <a:pt x="306120" y="285183"/>
                  </a:lnTo>
                  <a:cubicBezTo>
                    <a:pt x="306120" y="288100"/>
                    <a:pt x="305428" y="291018"/>
                    <a:pt x="304044" y="293681"/>
                  </a:cubicBezTo>
                  <a:cubicBezTo>
                    <a:pt x="302660" y="296345"/>
                    <a:pt x="300721" y="298692"/>
                    <a:pt x="298229" y="300594"/>
                  </a:cubicBezTo>
                  <a:cubicBezTo>
                    <a:pt x="295807" y="302497"/>
                    <a:pt x="292900" y="303891"/>
                    <a:pt x="289785" y="304654"/>
                  </a:cubicBezTo>
                  <a:cubicBezTo>
                    <a:pt x="286670" y="305414"/>
                    <a:pt x="283418" y="305540"/>
                    <a:pt x="280233" y="305034"/>
                  </a:cubicBezTo>
                  <a:cubicBezTo>
                    <a:pt x="276565" y="304335"/>
                    <a:pt x="273173" y="302878"/>
                    <a:pt x="270266" y="300721"/>
                  </a:cubicBezTo>
                  <a:cubicBezTo>
                    <a:pt x="267359" y="298565"/>
                    <a:pt x="265075" y="295837"/>
                    <a:pt x="263621" y="292667"/>
                  </a:cubicBezTo>
                  <a:lnTo>
                    <a:pt x="256181" y="280078"/>
                  </a:lnTo>
                  <a:lnTo>
                    <a:pt x="200931" y="280078"/>
                  </a:lnTo>
                  <a:lnTo>
                    <a:pt x="193021" y="293555"/>
                  </a:lnTo>
                  <a:cubicBezTo>
                    <a:pt x="190876" y="297930"/>
                    <a:pt x="187138" y="301418"/>
                    <a:pt x="182431" y="303447"/>
                  </a:cubicBezTo>
                  <a:cubicBezTo>
                    <a:pt x="177725" y="305478"/>
                    <a:pt x="172394" y="305922"/>
                    <a:pt x="167342" y="304716"/>
                  </a:cubicBezTo>
                  <a:cubicBezTo>
                    <a:pt x="162567" y="303385"/>
                    <a:pt x="158345" y="300658"/>
                    <a:pt x="155368" y="296916"/>
                  </a:cubicBezTo>
                  <a:cubicBezTo>
                    <a:pt x="152392" y="293175"/>
                    <a:pt x="150869" y="288671"/>
                    <a:pt x="151007" y="284041"/>
                  </a:cubicBezTo>
                  <a:lnTo>
                    <a:pt x="151007" y="229627"/>
                  </a:lnTo>
                  <a:cubicBezTo>
                    <a:pt x="151007" y="222079"/>
                    <a:pt x="154261" y="214849"/>
                    <a:pt x="160074" y="209523"/>
                  </a:cubicBezTo>
                  <a:cubicBezTo>
                    <a:pt x="165888" y="204195"/>
                    <a:pt x="173779" y="201214"/>
                    <a:pt x="182015" y="201214"/>
                  </a:cubicBezTo>
                  <a:lnTo>
                    <a:pt x="275042" y="201214"/>
                  </a:lnTo>
                  <a:cubicBezTo>
                    <a:pt x="283279" y="201214"/>
                    <a:pt x="291169" y="204195"/>
                    <a:pt x="296984" y="209523"/>
                  </a:cubicBezTo>
                  <a:cubicBezTo>
                    <a:pt x="302797" y="214849"/>
                    <a:pt x="306050" y="222079"/>
                    <a:pt x="306050" y="229627"/>
                  </a:cubicBezTo>
                  <a:close/>
                  <a:moveTo>
                    <a:pt x="257702" y="238350"/>
                  </a:moveTo>
                  <a:cubicBezTo>
                    <a:pt x="256275" y="238350"/>
                    <a:pt x="255062" y="239563"/>
                    <a:pt x="255062" y="240990"/>
                  </a:cubicBezTo>
                  <a:cubicBezTo>
                    <a:pt x="255062" y="242417"/>
                    <a:pt x="256203" y="243630"/>
                    <a:pt x="257702" y="243630"/>
                  </a:cubicBezTo>
                  <a:moveTo>
                    <a:pt x="257706" y="243630"/>
                  </a:moveTo>
                  <a:cubicBezTo>
                    <a:pt x="259205" y="243630"/>
                    <a:pt x="260346" y="242417"/>
                    <a:pt x="260346" y="240990"/>
                  </a:cubicBezTo>
                  <a:cubicBezTo>
                    <a:pt x="260346" y="239563"/>
                    <a:pt x="259133" y="238350"/>
                    <a:pt x="257706" y="238350"/>
                  </a:cubicBezTo>
                  <a:moveTo>
                    <a:pt x="199429" y="238350"/>
                  </a:moveTo>
                  <a:cubicBezTo>
                    <a:pt x="198002" y="238350"/>
                    <a:pt x="196789" y="239563"/>
                    <a:pt x="196789" y="240990"/>
                  </a:cubicBezTo>
                  <a:cubicBezTo>
                    <a:pt x="196789" y="242417"/>
                    <a:pt x="197930" y="243630"/>
                    <a:pt x="199429" y="243630"/>
                  </a:cubicBezTo>
                  <a:moveTo>
                    <a:pt x="199433" y="243630"/>
                  </a:moveTo>
                  <a:cubicBezTo>
                    <a:pt x="200932" y="243630"/>
                    <a:pt x="202073" y="242417"/>
                    <a:pt x="202073" y="240990"/>
                  </a:cubicBezTo>
                  <a:cubicBezTo>
                    <a:pt x="202073" y="239563"/>
                    <a:pt x="200860" y="238350"/>
                    <a:pt x="199433" y="238350"/>
                  </a:cubicBezTo>
                  <a:moveTo>
                    <a:pt x="101868" y="112418"/>
                  </a:moveTo>
                  <a:cubicBezTo>
                    <a:pt x="132911" y="112418"/>
                    <a:pt x="158077" y="87252"/>
                    <a:pt x="158077" y="56209"/>
                  </a:cubicBezTo>
                  <a:cubicBezTo>
                    <a:pt x="158077" y="25165"/>
                    <a:pt x="132911" y="0"/>
                    <a:pt x="101868" y="0"/>
                  </a:cubicBezTo>
                  <a:cubicBezTo>
                    <a:pt x="70824" y="0"/>
                    <a:pt x="45658" y="25165"/>
                    <a:pt x="45658" y="56209"/>
                  </a:cubicBezTo>
                  <a:cubicBezTo>
                    <a:pt x="45658" y="87252"/>
                    <a:pt x="70824" y="112418"/>
                    <a:pt x="101868" y="112418"/>
                  </a:cubicBezTo>
                  <a:close/>
                  <a:moveTo>
                    <a:pt x="0" y="253298"/>
                  </a:moveTo>
                  <a:cubicBezTo>
                    <a:pt x="0" y="197998"/>
                    <a:pt x="46568" y="151430"/>
                    <a:pt x="101867" y="151430"/>
                  </a:cubicBezTo>
                  <a:cubicBezTo>
                    <a:pt x="119015" y="151430"/>
                    <a:pt x="135323" y="155907"/>
                    <a:pt x="149663" y="163735"/>
                  </a:cubicBezTo>
                </a:path>
              </a:pathLst>
            </a:custGeom>
            <a:noFill/>
            <a:ln w="10605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Rounded Rectangle 29"/>
            <p:cNvSpPr/>
            <p:nvPr/>
          </p:nvSpPr>
          <p:spPr>
            <a:xfrm>
              <a:off x="10955910" y="5461336"/>
              <a:ext cx="487836" cy="486395"/>
            </a:xfrm>
            <a:custGeom>
              <a:avLst/>
              <a:gdLst/>
              <a:ahLst/>
              <a:cxnLst/>
              <a:rect l="0" t="0" r="0" b="0"/>
              <a:pathLst>
                <a:path w="325224" h="324263">
                  <a:moveTo>
                    <a:pt x="49490" y="295982"/>
                  </a:moveTo>
                  <a:cubicBezTo>
                    <a:pt x="49490" y="311601"/>
                    <a:pt x="62152" y="324263"/>
                    <a:pt x="77771" y="324263"/>
                  </a:cubicBezTo>
                  <a:cubicBezTo>
                    <a:pt x="93389" y="324263"/>
                    <a:pt x="106051" y="311601"/>
                    <a:pt x="106051" y="295982"/>
                  </a:cubicBezTo>
                  <a:cubicBezTo>
                    <a:pt x="106051" y="280363"/>
                    <a:pt x="93389" y="267702"/>
                    <a:pt x="77771" y="267702"/>
                  </a:cubicBezTo>
                  <a:cubicBezTo>
                    <a:pt x="62152" y="267702"/>
                    <a:pt x="49490" y="280363"/>
                    <a:pt x="49490" y="295982"/>
                  </a:cubicBezTo>
                  <a:moveTo>
                    <a:pt x="233299" y="295982"/>
                  </a:moveTo>
                  <a:cubicBezTo>
                    <a:pt x="233299" y="311601"/>
                    <a:pt x="245960" y="324263"/>
                    <a:pt x="261579" y="324263"/>
                  </a:cubicBezTo>
                  <a:cubicBezTo>
                    <a:pt x="277198" y="324263"/>
                    <a:pt x="289860" y="311601"/>
                    <a:pt x="289860" y="295982"/>
                  </a:cubicBezTo>
                  <a:cubicBezTo>
                    <a:pt x="289860" y="280363"/>
                    <a:pt x="277198" y="267702"/>
                    <a:pt x="261579" y="267702"/>
                  </a:cubicBezTo>
                  <a:cubicBezTo>
                    <a:pt x="245960" y="267702"/>
                    <a:pt x="233299" y="280363"/>
                    <a:pt x="233299" y="295982"/>
                  </a:cubicBezTo>
                  <a:moveTo>
                    <a:pt x="49490" y="295982"/>
                  </a:moveTo>
                  <a:lnTo>
                    <a:pt x="21210" y="295982"/>
                  </a:lnTo>
                  <a:cubicBezTo>
                    <a:pt x="17305" y="295982"/>
                    <a:pt x="14140" y="292817"/>
                    <a:pt x="14140" y="288912"/>
                  </a:cubicBezTo>
                  <a:lnTo>
                    <a:pt x="14140" y="251130"/>
                  </a:lnTo>
                  <a:cubicBezTo>
                    <a:pt x="14141" y="243637"/>
                    <a:pt x="17116" y="236451"/>
                    <a:pt x="22412" y="231149"/>
                  </a:cubicBezTo>
                  <a:lnTo>
                    <a:pt x="42420" y="211141"/>
                  </a:lnTo>
                  <a:lnTo>
                    <a:pt x="73741" y="154778"/>
                  </a:lnTo>
                  <a:cubicBezTo>
                    <a:pt x="76236" y="150292"/>
                    <a:pt x="80966" y="147510"/>
                    <a:pt x="86099" y="147510"/>
                  </a:cubicBezTo>
                  <a:lnTo>
                    <a:pt x="141402" y="147510"/>
                  </a:lnTo>
                  <a:lnTo>
                    <a:pt x="141402" y="239421"/>
                  </a:lnTo>
                  <a:lnTo>
                    <a:pt x="325224" y="239421"/>
                  </a:lnTo>
                  <a:lnTo>
                    <a:pt x="325224" y="288912"/>
                  </a:lnTo>
                  <a:cubicBezTo>
                    <a:pt x="325224" y="292817"/>
                    <a:pt x="322059" y="295982"/>
                    <a:pt x="318154" y="295982"/>
                  </a:cubicBezTo>
                  <a:lnTo>
                    <a:pt x="289874" y="295982"/>
                  </a:lnTo>
                  <a:moveTo>
                    <a:pt x="233299" y="295982"/>
                  </a:moveTo>
                  <a:lnTo>
                    <a:pt x="106051" y="295982"/>
                  </a:lnTo>
                  <a:moveTo>
                    <a:pt x="141402" y="211141"/>
                  </a:moveTo>
                  <a:lnTo>
                    <a:pt x="42420" y="211141"/>
                  </a:lnTo>
                  <a:moveTo>
                    <a:pt x="325224" y="246492"/>
                  </a:moveTo>
                  <a:lnTo>
                    <a:pt x="325224" y="140440"/>
                  </a:lnTo>
                  <a:cubicBezTo>
                    <a:pt x="325224" y="132631"/>
                    <a:pt x="318893" y="126300"/>
                    <a:pt x="311084" y="126300"/>
                  </a:cubicBezTo>
                  <a:lnTo>
                    <a:pt x="155542" y="126300"/>
                  </a:lnTo>
                  <a:cubicBezTo>
                    <a:pt x="147732" y="126300"/>
                    <a:pt x="141402" y="132631"/>
                    <a:pt x="141402" y="140440"/>
                  </a:cubicBezTo>
                  <a:lnTo>
                    <a:pt x="141402" y="295982"/>
                  </a:lnTo>
                  <a:moveTo>
                    <a:pt x="0" y="39790"/>
                  </a:moveTo>
                  <a:cubicBezTo>
                    <a:pt x="80436" y="41169"/>
                    <a:pt x="160435" y="27679"/>
                    <a:pt x="235971" y="0"/>
                  </a:cubicBezTo>
                  <a:moveTo>
                    <a:pt x="0" y="39790"/>
                  </a:moveTo>
                  <a:lnTo>
                    <a:pt x="39323" y="103449"/>
                  </a:lnTo>
                  <a:lnTo>
                    <a:pt x="78661" y="36693"/>
                  </a:lnTo>
                  <a:moveTo>
                    <a:pt x="155429" y="23501"/>
                  </a:moveTo>
                  <a:lnTo>
                    <a:pt x="212810" y="76597"/>
                  </a:lnTo>
                  <a:lnTo>
                    <a:pt x="235971" y="0"/>
                  </a:lnTo>
                  <a:moveTo>
                    <a:pt x="78661" y="36693"/>
                  </a:moveTo>
                  <a:lnTo>
                    <a:pt x="137287" y="91586"/>
                  </a:lnTo>
                  <a:lnTo>
                    <a:pt x="155429" y="23501"/>
                  </a:lnTo>
                  <a:moveTo>
                    <a:pt x="325224" y="157111"/>
                  </a:moveTo>
                  <a:cubicBezTo>
                    <a:pt x="325224" y="191274"/>
                    <a:pt x="263898" y="191189"/>
                    <a:pt x="263898" y="157111"/>
                  </a:cubicBezTo>
                  <a:cubicBezTo>
                    <a:pt x="263898" y="191274"/>
                    <a:pt x="202643" y="191260"/>
                    <a:pt x="202643" y="157111"/>
                  </a:cubicBezTo>
                  <a:cubicBezTo>
                    <a:pt x="202643" y="191274"/>
                    <a:pt x="141387" y="191260"/>
                    <a:pt x="141387" y="157111"/>
                  </a:cubicBezTo>
                  <a:moveTo>
                    <a:pt x="202643" y="157041"/>
                  </a:moveTo>
                  <a:lnTo>
                    <a:pt x="202643" y="126300"/>
                  </a:lnTo>
                  <a:moveTo>
                    <a:pt x="263898" y="157041"/>
                  </a:moveTo>
                  <a:lnTo>
                    <a:pt x="263898" y="126300"/>
                  </a:lnTo>
                </a:path>
              </a:pathLst>
            </a:custGeom>
            <a:noFill/>
            <a:ln w="10605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9439371" y="6287817"/>
              <a:ext cx="466629" cy="487836"/>
            </a:xfrm>
            <a:custGeom>
              <a:avLst/>
              <a:gdLst/>
              <a:ahLst/>
              <a:cxnLst/>
              <a:rect l="0" t="0" r="0" b="0"/>
              <a:pathLst>
                <a:path w="311086" h="325224">
                  <a:moveTo>
                    <a:pt x="226244" y="197962"/>
                  </a:moveTo>
                  <a:lnTo>
                    <a:pt x="226244" y="190892"/>
                  </a:lnTo>
                  <a:cubicBezTo>
                    <a:pt x="226244" y="151845"/>
                    <a:pt x="194590" y="120191"/>
                    <a:pt x="155543" y="120191"/>
                  </a:cubicBezTo>
                  <a:cubicBezTo>
                    <a:pt x="116496" y="120191"/>
                    <a:pt x="84842" y="151845"/>
                    <a:pt x="84842" y="190892"/>
                  </a:cubicBezTo>
                  <a:lnTo>
                    <a:pt x="84842" y="197962"/>
                  </a:lnTo>
                  <a:moveTo>
                    <a:pt x="204567" y="42802"/>
                  </a:moveTo>
                  <a:cubicBezTo>
                    <a:pt x="194293" y="47217"/>
                    <a:pt x="183227" y="49493"/>
                    <a:pt x="172044" y="49490"/>
                  </a:cubicBezTo>
                  <a:cubicBezTo>
                    <a:pt x="149734" y="49495"/>
                    <a:pt x="128382" y="40424"/>
                    <a:pt x="112896" y="24363"/>
                  </a:cubicBezTo>
                  <a:moveTo>
                    <a:pt x="106052" y="49490"/>
                  </a:moveTo>
                  <a:cubicBezTo>
                    <a:pt x="106052" y="76823"/>
                    <a:pt x="128210" y="98981"/>
                    <a:pt x="155543" y="98981"/>
                  </a:cubicBezTo>
                  <a:cubicBezTo>
                    <a:pt x="182876" y="98981"/>
                    <a:pt x="205034" y="76823"/>
                    <a:pt x="205034" y="49490"/>
                  </a:cubicBezTo>
                  <a:cubicBezTo>
                    <a:pt x="205034" y="22157"/>
                    <a:pt x="182876" y="0"/>
                    <a:pt x="155543" y="0"/>
                  </a:cubicBezTo>
                  <a:cubicBezTo>
                    <a:pt x="128210" y="0"/>
                    <a:pt x="106052" y="22157"/>
                    <a:pt x="106052" y="49490"/>
                  </a:cubicBezTo>
                  <a:close/>
                  <a:moveTo>
                    <a:pt x="224533" y="261381"/>
                  </a:moveTo>
                  <a:cubicBezTo>
                    <a:pt x="225539" y="257351"/>
                    <a:pt x="229160" y="254523"/>
                    <a:pt x="233314" y="254523"/>
                  </a:cubicBezTo>
                  <a:lnTo>
                    <a:pt x="289875" y="254523"/>
                  </a:lnTo>
                  <a:cubicBezTo>
                    <a:pt x="294029" y="254523"/>
                    <a:pt x="297650" y="257351"/>
                    <a:pt x="298656" y="261381"/>
                  </a:cubicBezTo>
                  <a:lnTo>
                    <a:pt x="310703" y="309585"/>
                  </a:lnTo>
                  <a:cubicBezTo>
                    <a:pt x="310958" y="310583"/>
                    <a:pt x="311086" y="311609"/>
                    <a:pt x="311085" y="312639"/>
                  </a:cubicBezTo>
                  <a:cubicBezTo>
                    <a:pt x="311077" y="319587"/>
                    <a:pt x="305448" y="325216"/>
                    <a:pt x="298500" y="325224"/>
                  </a:cubicBezTo>
                  <a:lnTo>
                    <a:pt x="224688" y="325224"/>
                  </a:lnTo>
                  <a:cubicBezTo>
                    <a:pt x="217741" y="325216"/>
                    <a:pt x="212111" y="319587"/>
                    <a:pt x="212104" y="312639"/>
                  </a:cubicBezTo>
                  <a:cubicBezTo>
                    <a:pt x="212103" y="311609"/>
                    <a:pt x="212231" y="310583"/>
                    <a:pt x="212485" y="309585"/>
                  </a:cubicBezTo>
                  <a:close/>
                  <a:moveTo>
                    <a:pt x="240384" y="254523"/>
                  </a:moveTo>
                  <a:lnTo>
                    <a:pt x="245135" y="226045"/>
                  </a:lnTo>
                  <a:cubicBezTo>
                    <a:pt x="246474" y="217997"/>
                    <a:pt x="253436" y="212098"/>
                    <a:pt x="261594" y="212098"/>
                  </a:cubicBezTo>
                  <a:cubicBezTo>
                    <a:pt x="269753" y="212098"/>
                    <a:pt x="276715" y="217997"/>
                    <a:pt x="278054" y="226045"/>
                  </a:cubicBezTo>
                  <a:lnTo>
                    <a:pt x="282805" y="254523"/>
                  </a:lnTo>
                  <a:moveTo>
                    <a:pt x="86553" y="261381"/>
                  </a:moveTo>
                  <a:cubicBezTo>
                    <a:pt x="85547" y="257351"/>
                    <a:pt x="81926" y="254523"/>
                    <a:pt x="77772" y="254523"/>
                  </a:cubicBezTo>
                  <a:lnTo>
                    <a:pt x="21211" y="254523"/>
                  </a:lnTo>
                  <a:cubicBezTo>
                    <a:pt x="17057" y="254523"/>
                    <a:pt x="13436" y="257351"/>
                    <a:pt x="12430" y="261381"/>
                  </a:cubicBezTo>
                  <a:lnTo>
                    <a:pt x="382" y="309585"/>
                  </a:lnTo>
                  <a:cubicBezTo>
                    <a:pt x="128" y="310583"/>
                    <a:pt x="0" y="311609"/>
                    <a:pt x="1" y="312639"/>
                  </a:cubicBezTo>
                  <a:cubicBezTo>
                    <a:pt x="8" y="319587"/>
                    <a:pt x="5638" y="325216"/>
                    <a:pt x="12585" y="325224"/>
                  </a:cubicBezTo>
                  <a:lnTo>
                    <a:pt x="86397" y="325224"/>
                  </a:lnTo>
                  <a:cubicBezTo>
                    <a:pt x="93344" y="325216"/>
                    <a:pt x="98974" y="319587"/>
                    <a:pt x="98982" y="312639"/>
                  </a:cubicBezTo>
                  <a:cubicBezTo>
                    <a:pt x="98983" y="311609"/>
                    <a:pt x="98855" y="310583"/>
                    <a:pt x="98600" y="309585"/>
                  </a:cubicBezTo>
                  <a:close/>
                  <a:moveTo>
                    <a:pt x="70702" y="254523"/>
                  </a:moveTo>
                  <a:lnTo>
                    <a:pt x="65951" y="226045"/>
                  </a:lnTo>
                  <a:cubicBezTo>
                    <a:pt x="64612" y="217997"/>
                    <a:pt x="57650" y="212098"/>
                    <a:pt x="49491" y="212098"/>
                  </a:cubicBezTo>
                  <a:cubicBezTo>
                    <a:pt x="41333" y="212098"/>
                    <a:pt x="34371" y="217997"/>
                    <a:pt x="33032" y="226045"/>
                  </a:cubicBezTo>
                  <a:lnTo>
                    <a:pt x="28281" y="254523"/>
                  </a:lnTo>
                </a:path>
              </a:pathLst>
            </a:custGeom>
            <a:noFill/>
            <a:ln w="10605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Rounded Rectangle 31"/>
            <p:cNvSpPr/>
            <p:nvPr/>
          </p:nvSpPr>
          <p:spPr>
            <a:xfrm>
              <a:off x="7901711" y="7125624"/>
              <a:ext cx="487836" cy="466626"/>
            </a:xfrm>
            <a:custGeom>
              <a:avLst/>
              <a:gdLst/>
              <a:ahLst/>
              <a:cxnLst/>
              <a:rect l="0" t="0" r="0" b="0"/>
              <a:pathLst>
                <a:path w="325224" h="311084">
                  <a:moveTo>
                    <a:pt x="0" y="311084"/>
                  </a:moveTo>
                  <a:lnTo>
                    <a:pt x="325224" y="311084"/>
                  </a:lnTo>
                  <a:moveTo>
                    <a:pt x="56504" y="311084"/>
                  </a:moveTo>
                  <a:lnTo>
                    <a:pt x="56504" y="247453"/>
                  </a:lnTo>
                  <a:cubicBezTo>
                    <a:pt x="56504" y="243548"/>
                    <a:pt x="53338" y="240383"/>
                    <a:pt x="49434" y="240383"/>
                  </a:cubicBezTo>
                  <a:lnTo>
                    <a:pt x="21153" y="240383"/>
                  </a:lnTo>
                  <a:cubicBezTo>
                    <a:pt x="17249" y="240383"/>
                    <a:pt x="14083" y="243548"/>
                    <a:pt x="14083" y="247453"/>
                  </a:cubicBezTo>
                  <a:lnTo>
                    <a:pt x="14083" y="311084"/>
                  </a:lnTo>
                  <a:moveTo>
                    <a:pt x="141345" y="311084"/>
                  </a:moveTo>
                  <a:lnTo>
                    <a:pt x="141345" y="176752"/>
                  </a:lnTo>
                  <a:cubicBezTo>
                    <a:pt x="141345" y="172847"/>
                    <a:pt x="138180" y="169682"/>
                    <a:pt x="134275" y="169682"/>
                  </a:cubicBezTo>
                  <a:lnTo>
                    <a:pt x="105994" y="169682"/>
                  </a:lnTo>
                  <a:cubicBezTo>
                    <a:pt x="102090" y="169682"/>
                    <a:pt x="98924" y="172847"/>
                    <a:pt x="98924" y="176752"/>
                  </a:cubicBezTo>
                  <a:lnTo>
                    <a:pt x="98924" y="311084"/>
                  </a:lnTo>
                  <a:moveTo>
                    <a:pt x="226186" y="311084"/>
                  </a:moveTo>
                  <a:lnTo>
                    <a:pt x="226186" y="205032"/>
                  </a:lnTo>
                  <a:cubicBezTo>
                    <a:pt x="226186" y="201128"/>
                    <a:pt x="223021" y="197962"/>
                    <a:pt x="219116" y="197962"/>
                  </a:cubicBezTo>
                  <a:lnTo>
                    <a:pt x="190836" y="197962"/>
                  </a:lnTo>
                  <a:cubicBezTo>
                    <a:pt x="186931" y="197962"/>
                    <a:pt x="183766" y="201128"/>
                    <a:pt x="183766" y="205032"/>
                  </a:cubicBezTo>
                  <a:lnTo>
                    <a:pt x="183766" y="311084"/>
                  </a:lnTo>
                  <a:moveTo>
                    <a:pt x="311027" y="311084"/>
                  </a:moveTo>
                  <a:lnTo>
                    <a:pt x="311027" y="106051"/>
                  </a:lnTo>
                  <a:cubicBezTo>
                    <a:pt x="311027" y="102146"/>
                    <a:pt x="307862" y="98981"/>
                    <a:pt x="303957" y="98981"/>
                  </a:cubicBezTo>
                  <a:lnTo>
                    <a:pt x="275677" y="98981"/>
                  </a:lnTo>
                  <a:cubicBezTo>
                    <a:pt x="271772" y="98981"/>
                    <a:pt x="268607" y="102146"/>
                    <a:pt x="268607" y="106051"/>
                  </a:cubicBezTo>
                  <a:lnTo>
                    <a:pt x="268607" y="311084"/>
                  </a:lnTo>
                  <a:moveTo>
                    <a:pt x="296887" y="0"/>
                  </a:moveTo>
                  <a:lnTo>
                    <a:pt x="217419" y="85633"/>
                  </a:lnTo>
                  <a:cubicBezTo>
                    <a:pt x="209870" y="93773"/>
                    <a:pt x="198255" y="96743"/>
                    <a:pt x="187725" y="93226"/>
                  </a:cubicBezTo>
                  <a:lnTo>
                    <a:pt x="135137" y="75678"/>
                  </a:lnTo>
                  <a:cubicBezTo>
                    <a:pt x="125845" y="72580"/>
                    <a:pt x="115612" y="74511"/>
                    <a:pt x="108087" y="80782"/>
                  </a:cubicBezTo>
                  <a:lnTo>
                    <a:pt x="35293" y="141402"/>
                  </a:lnTo>
                  <a:moveTo>
                    <a:pt x="240383" y="0"/>
                  </a:moveTo>
                  <a:lnTo>
                    <a:pt x="296944" y="0"/>
                  </a:lnTo>
                  <a:lnTo>
                    <a:pt x="296944" y="56560"/>
                  </a:lnTo>
                </a:path>
              </a:pathLst>
            </a:custGeom>
            <a:noFill/>
            <a:ln w="10605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Rounded Rectangle 32"/>
            <p:cNvSpPr/>
            <p:nvPr/>
          </p:nvSpPr>
          <p:spPr>
            <a:xfrm>
              <a:off x="6418892" y="7942221"/>
              <a:ext cx="395705" cy="487836"/>
            </a:xfrm>
            <a:custGeom>
              <a:avLst/>
              <a:gdLst/>
              <a:ahLst/>
              <a:cxnLst/>
              <a:rect l="0" t="0" r="0" b="0"/>
              <a:pathLst>
                <a:path w="263803" h="325224">
                  <a:moveTo>
                    <a:pt x="72911" y="289874"/>
                  </a:moveTo>
                  <a:lnTo>
                    <a:pt x="7159" y="216882"/>
                  </a:lnTo>
                  <a:cubicBezTo>
                    <a:pt x="1766" y="211141"/>
                    <a:pt x="0" y="202884"/>
                    <a:pt x="2570" y="195439"/>
                  </a:cubicBezTo>
                  <a:cubicBezTo>
                    <a:pt x="5141" y="187994"/>
                    <a:pt x="11625" y="182586"/>
                    <a:pt x="19411" y="181395"/>
                  </a:cubicBezTo>
                  <a:cubicBezTo>
                    <a:pt x="27197" y="180204"/>
                    <a:pt x="35002" y="183425"/>
                    <a:pt x="39681" y="189761"/>
                  </a:cubicBezTo>
                  <a:lnTo>
                    <a:pt x="51644" y="202926"/>
                  </a:lnTo>
                  <a:moveTo>
                    <a:pt x="171892" y="0"/>
                  </a:moveTo>
                  <a:lnTo>
                    <a:pt x="171892" y="0"/>
                  </a:lnTo>
                  <a:cubicBezTo>
                    <a:pt x="222653" y="0"/>
                    <a:pt x="263803" y="41150"/>
                    <a:pt x="263803" y="91911"/>
                  </a:cubicBezTo>
                  <a:lnTo>
                    <a:pt x="263803" y="212103"/>
                  </a:lnTo>
                  <a:cubicBezTo>
                    <a:pt x="263803" y="219912"/>
                    <a:pt x="257473" y="226243"/>
                    <a:pt x="249663" y="226243"/>
                  </a:cubicBezTo>
                  <a:lnTo>
                    <a:pt x="94121" y="226243"/>
                  </a:lnTo>
                  <a:cubicBezTo>
                    <a:pt x="86311" y="226243"/>
                    <a:pt x="79981" y="219912"/>
                    <a:pt x="79981" y="212103"/>
                  </a:cubicBezTo>
                  <a:lnTo>
                    <a:pt x="79981" y="91911"/>
                  </a:lnTo>
                  <a:cubicBezTo>
                    <a:pt x="79981" y="41150"/>
                    <a:pt x="121131" y="0"/>
                    <a:pt x="171892" y="0"/>
                  </a:cubicBezTo>
                  <a:close/>
                  <a:moveTo>
                    <a:pt x="249663" y="226243"/>
                  </a:moveTo>
                  <a:lnTo>
                    <a:pt x="249663" y="289874"/>
                  </a:lnTo>
                  <a:cubicBezTo>
                    <a:pt x="249282" y="306685"/>
                    <a:pt x="237700" y="321162"/>
                    <a:pt x="221383" y="325224"/>
                  </a:cubicBezTo>
                  <a:moveTo>
                    <a:pt x="115303" y="168947"/>
                  </a:moveTo>
                  <a:cubicBezTo>
                    <a:pt x="117133" y="172094"/>
                    <a:pt x="120499" y="174031"/>
                    <a:pt x="124140" y="174031"/>
                  </a:cubicBezTo>
                  <a:cubicBezTo>
                    <a:pt x="127781" y="174031"/>
                    <a:pt x="131148" y="172094"/>
                    <a:pt x="132978" y="168947"/>
                  </a:cubicBezTo>
                  <a:lnTo>
                    <a:pt x="139143" y="158370"/>
                  </a:lnTo>
                  <a:cubicBezTo>
                    <a:pt x="140974" y="155222"/>
                    <a:pt x="144340" y="153286"/>
                    <a:pt x="147981" y="153286"/>
                  </a:cubicBezTo>
                  <a:cubicBezTo>
                    <a:pt x="151622" y="153286"/>
                    <a:pt x="154988" y="155222"/>
                    <a:pt x="156819" y="158370"/>
                  </a:cubicBezTo>
                  <a:lnTo>
                    <a:pt x="162969" y="168933"/>
                  </a:lnTo>
                  <a:cubicBezTo>
                    <a:pt x="164800" y="172080"/>
                    <a:pt x="168166" y="174016"/>
                    <a:pt x="171807" y="174016"/>
                  </a:cubicBezTo>
                  <a:cubicBezTo>
                    <a:pt x="175448" y="174016"/>
                    <a:pt x="178814" y="172080"/>
                    <a:pt x="180645" y="168933"/>
                  </a:cubicBezTo>
                  <a:lnTo>
                    <a:pt x="186838" y="158313"/>
                  </a:lnTo>
                  <a:cubicBezTo>
                    <a:pt x="188670" y="155173"/>
                    <a:pt x="192033" y="153241"/>
                    <a:pt x="195669" y="153241"/>
                  </a:cubicBezTo>
                  <a:cubicBezTo>
                    <a:pt x="199305" y="153241"/>
                    <a:pt x="202667" y="155173"/>
                    <a:pt x="204499" y="158313"/>
                  </a:cubicBezTo>
                  <a:lnTo>
                    <a:pt x="210763" y="169003"/>
                  </a:lnTo>
                  <a:cubicBezTo>
                    <a:pt x="212596" y="172144"/>
                    <a:pt x="215958" y="174075"/>
                    <a:pt x="219594" y="174075"/>
                  </a:cubicBezTo>
                  <a:cubicBezTo>
                    <a:pt x="223230" y="174075"/>
                    <a:pt x="226592" y="172144"/>
                    <a:pt x="228425" y="169003"/>
                  </a:cubicBezTo>
                  <a:moveTo>
                    <a:pt x="72911" y="289874"/>
                  </a:moveTo>
                  <a:cubicBezTo>
                    <a:pt x="73292" y="306685"/>
                    <a:pt x="84874" y="321162"/>
                    <a:pt x="101191" y="325224"/>
                  </a:cubicBezTo>
                  <a:moveTo>
                    <a:pt x="200172" y="98981"/>
                  </a:moveTo>
                  <a:cubicBezTo>
                    <a:pt x="200172" y="106790"/>
                    <a:pt x="206503" y="113121"/>
                    <a:pt x="214313" y="113121"/>
                  </a:cubicBezTo>
                  <a:cubicBezTo>
                    <a:pt x="222122" y="113121"/>
                    <a:pt x="228453" y="106790"/>
                    <a:pt x="228453" y="98981"/>
                  </a:cubicBezTo>
                  <a:cubicBezTo>
                    <a:pt x="228453" y="91172"/>
                    <a:pt x="222122" y="84841"/>
                    <a:pt x="214313" y="84841"/>
                  </a:cubicBezTo>
                  <a:cubicBezTo>
                    <a:pt x="206503" y="84841"/>
                    <a:pt x="200172" y="91172"/>
                    <a:pt x="200172" y="98981"/>
                  </a:cubicBezTo>
                  <a:close/>
                  <a:moveTo>
                    <a:pt x="115331" y="98981"/>
                  </a:moveTo>
                  <a:cubicBezTo>
                    <a:pt x="115331" y="106790"/>
                    <a:pt x="121662" y="113121"/>
                    <a:pt x="129471" y="113121"/>
                  </a:cubicBezTo>
                  <a:cubicBezTo>
                    <a:pt x="137281" y="113121"/>
                    <a:pt x="143612" y="106790"/>
                    <a:pt x="143612" y="98981"/>
                  </a:cubicBezTo>
                  <a:cubicBezTo>
                    <a:pt x="143612" y="91172"/>
                    <a:pt x="137281" y="84841"/>
                    <a:pt x="129471" y="84841"/>
                  </a:cubicBezTo>
                  <a:cubicBezTo>
                    <a:pt x="121662" y="84841"/>
                    <a:pt x="115331" y="91172"/>
                    <a:pt x="115331" y="98981"/>
                  </a:cubicBezTo>
                  <a:close/>
                </a:path>
              </a:pathLst>
            </a:custGeom>
            <a:noFill/>
            <a:ln w="10605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27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4" name="TextBox 6">
            <a:extLst>
              <a:ext uri="{FF2B5EF4-FFF2-40B4-BE49-F238E27FC236}">
                <a16:creationId xmlns:a16="http://schemas.microsoft.com/office/drawing/2014/main" id="{ED817120-40EB-42D7-BEAC-E1BD1B6282CD}"/>
              </a:ext>
            </a:extLst>
          </p:cNvPr>
          <p:cNvSpPr txBox="1"/>
          <p:nvPr/>
        </p:nvSpPr>
        <p:spPr>
          <a:xfrm>
            <a:off x="4901874" y="578360"/>
            <a:ext cx="8789052" cy="987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 Porter's Five Forces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5278BD5A-44E6-436E-8397-65EB8A5E0D27}"/>
              </a:ext>
            </a:extLst>
          </p:cNvPr>
          <p:cNvGrpSpPr/>
          <p:nvPr/>
        </p:nvGrpSpPr>
        <p:grpSpPr>
          <a:xfrm>
            <a:off x="0" y="-88861"/>
            <a:ext cx="18288000" cy="2457450"/>
            <a:chOff x="0" y="0"/>
            <a:chExt cx="4816593" cy="647230"/>
          </a:xfrm>
        </p:grpSpPr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26063F38-89A6-44A8-B45D-0ACD90C63FF1}"/>
                </a:ext>
              </a:extLst>
            </p:cNvPr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BF0A30"/>
            </a:solidFill>
          </p:spPr>
        </p:sp>
        <p:sp>
          <p:nvSpPr>
            <p:cNvPr id="10" name="TextBox 8">
              <a:extLst>
                <a:ext uri="{FF2B5EF4-FFF2-40B4-BE49-F238E27FC236}">
                  <a16:creationId xmlns:a16="http://schemas.microsoft.com/office/drawing/2014/main" id="{C79D93FE-7F2B-4497-8173-773DE81DD418}"/>
                </a:ext>
              </a:extLst>
            </p:cNvPr>
            <p:cNvSpPr txBox="1"/>
            <p:nvPr/>
          </p:nvSpPr>
          <p:spPr>
            <a:xfrm>
              <a:off x="0" y="-47625"/>
              <a:ext cx="4816593" cy="694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 sz="28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3476DE-C79D-45FF-8DE5-3B27622AD9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4565819"/>
              </p:ext>
            </p:extLst>
          </p:nvPr>
        </p:nvGraphicFramePr>
        <p:xfrm>
          <a:off x="1371600" y="2781300"/>
          <a:ext cx="16230600" cy="647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5" name="Group 6">
            <a:extLst>
              <a:ext uri="{FF2B5EF4-FFF2-40B4-BE49-F238E27FC236}">
                <a16:creationId xmlns:a16="http://schemas.microsoft.com/office/drawing/2014/main" id="{2BF6FE06-AE23-4A72-8B8A-BE1F495D540B}"/>
              </a:ext>
            </a:extLst>
          </p:cNvPr>
          <p:cNvGrpSpPr/>
          <p:nvPr/>
        </p:nvGrpSpPr>
        <p:grpSpPr>
          <a:xfrm>
            <a:off x="0" y="-74347"/>
            <a:ext cx="18288000" cy="2457450"/>
            <a:chOff x="0" y="0"/>
            <a:chExt cx="4816593" cy="647230"/>
          </a:xfrm>
        </p:grpSpPr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ABC4D25D-E8BD-40F5-8032-A11EEE91F8E4}"/>
                </a:ext>
              </a:extLst>
            </p:cNvPr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BF0A30"/>
            </a:solidFill>
          </p:spPr>
        </p:sp>
        <p:sp>
          <p:nvSpPr>
            <p:cNvPr id="7" name="TextBox 8">
              <a:extLst>
                <a:ext uri="{FF2B5EF4-FFF2-40B4-BE49-F238E27FC236}">
                  <a16:creationId xmlns:a16="http://schemas.microsoft.com/office/drawing/2014/main" id="{D4CEE818-CEE4-40CA-AF33-693F1F29687F}"/>
                </a:ext>
              </a:extLst>
            </p:cNvPr>
            <p:cNvSpPr txBox="1"/>
            <p:nvPr/>
          </p:nvSpPr>
          <p:spPr>
            <a:xfrm>
              <a:off x="0" y="-47625"/>
              <a:ext cx="4816593" cy="694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 sz="28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" name="TextBox 6">
            <a:extLst>
              <a:ext uri="{FF2B5EF4-FFF2-40B4-BE49-F238E27FC236}">
                <a16:creationId xmlns:a16="http://schemas.microsoft.com/office/drawing/2014/main" id="{11AE4D53-4D47-453E-8F5A-B39D515AADDA}"/>
              </a:ext>
            </a:extLst>
          </p:cNvPr>
          <p:cNvSpPr txBox="1"/>
          <p:nvPr/>
        </p:nvSpPr>
        <p:spPr>
          <a:xfrm>
            <a:off x="1752600" y="660653"/>
            <a:ext cx="14163675" cy="987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chemeClr val="bg1"/>
                </a:solidFill>
                <a:latin typeface="Telegraf Bold"/>
                <a:ea typeface="Telegraf Bold"/>
                <a:cs typeface="Telegraf Bold"/>
                <a:sym typeface="Telegraf Bold"/>
              </a:rPr>
              <a:t>COMPETITIVE POSITIONING </a:t>
            </a:r>
          </a:p>
        </p:txBody>
      </p:sp>
    </p:spTree>
    <p:extLst>
      <p:ext uri="{BB962C8B-B14F-4D97-AF65-F5344CB8AC3E}">
        <p14:creationId xmlns:p14="http://schemas.microsoft.com/office/powerpoint/2010/main" val="1895720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C697F4A-4E24-4342-89DD-1816B0CF3D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144" y="1409700"/>
            <a:ext cx="13843711" cy="8109367"/>
          </a:xfrm>
          <a:prstGeom prst="rect">
            <a:avLst/>
          </a:prstGeom>
        </p:spPr>
      </p:pic>
      <p:sp>
        <p:nvSpPr>
          <p:cNvPr id="17" name="TextBox 6">
            <a:extLst>
              <a:ext uri="{FF2B5EF4-FFF2-40B4-BE49-F238E27FC236}">
                <a16:creationId xmlns:a16="http://schemas.microsoft.com/office/drawing/2014/main" id="{5D07E2F7-BAFC-4819-95C1-C58B8F92828E}"/>
              </a:ext>
            </a:extLst>
          </p:cNvPr>
          <p:cNvSpPr txBox="1"/>
          <p:nvPr/>
        </p:nvSpPr>
        <p:spPr>
          <a:xfrm>
            <a:off x="3209925" y="274208"/>
            <a:ext cx="1263967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rgbClr val="BF0A30"/>
                </a:solidFill>
                <a:latin typeface="Telegraf Bold"/>
                <a:ea typeface="Telegraf Bold"/>
                <a:cs typeface="Telegraf Bold"/>
                <a:sym typeface="Telegraf Bold"/>
              </a:rPr>
              <a:t>LEWIN'S 3-STAGE MODEL</a:t>
            </a:r>
          </a:p>
        </p:txBody>
      </p:sp>
    </p:spTree>
    <p:extLst>
      <p:ext uri="{BB962C8B-B14F-4D97-AF65-F5344CB8AC3E}">
        <p14:creationId xmlns:p14="http://schemas.microsoft.com/office/powerpoint/2010/main" val="2300999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CC7BC4D-66AB-40B6-A121-032D26E7FA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1514180"/>
              </p:ext>
            </p:extLst>
          </p:nvPr>
        </p:nvGraphicFramePr>
        <p:xfrm>
          <a:off x="457200" y="1409700"/>
          <a:ext cx="17526000" cy="800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98BA479-F1C7-4FED-968D-FE26BD1E8722}"/>
              </a:ext>
            </a:extLst>
          </p:cNvPr>
          <p:cNvSpPr txBox="1"/>
          <p:nvPr/>
        </p:nvSpPr>
        <p:spPr>
          <a:xfrm>
            <a:off x="3209925" y="274208"/>
            <a:ext cx="12639675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US" sz="7000" b="1" spc="-70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FIVE CRITICAL CHALLENGES</a:t>
            </a:r>
          </a:p>
        </p:txBody>
      </p:sp>
    </p:spTree>
    <p:extLst>
      <p:ext uri="{BB962C8B-B14F-4D97-AF65-F5344CB8AC3E}">
        <p14:creationId xmlns:p14="http://schemas.microsoft.com/office/powerpoint/2010/main" val="3815994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7" name="Diagram 46">
            <a:extLst>
              <a:ext uri="{FF2B5EF4-FFF2-40B4-BE49-F238E27FC236}">
                <a16:creationId xmlns:a16="http://schemas.microsoft.com/office/drawing/2014/main" id="{7174A759-B263-470F-B4CA-27F4805322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2825961"/>
              </p:ext>
            </p:extLst>
          </p:nvPr>
        </p:nvGraphicFramePr>
        <p:xfrm>
          <a:off x="723900" y="2705100"/>
          <a:ext cx="171450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6690B7B7-A92B-41F7-A440-9C2FD67E53CD}"/>
              </a:ext>
            </a:extLst>
          </p:cNvPr>
          <p:cNvSpPr txBox="1"/>
          <p:nvPr/>
        </p:nvSpPr>
        <p:spPr>
          <a:xfrm>
            <a:off x="4800600" y="647700"/>
            <a:ext cx="1263967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BRAND PERCEPTION</a:t>
            </a:r>
          </a:p>
        </p:txBody>
      </p:sp>
    </p:spTree>
    <p:extLst>
      <p:ext uri="{BB962C8B-B14F-4D97-AF65-F5344CB8AC3E}">
        <p14:creationId xmlns:p14="http://schemas.microsoft.com/office/powerpoint/2010/main" val="2620397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6">
            <a:extLst>
              <a:ext uri="{FF2B5EF4-FFF2-40B4-BE49-F238E27FC236}">
                <a16:creationId xmlns:a16="http://schemas.microsoft.com/office/drawing/2014/main" id="{09C2DD77-1416-4302-BB35-5C86A69E60D2}"/>
              </a:ext>
            </a:extLst>
          </p:cNvPr>
          <p:cNvGrpSpPr/>
          <p:nvPr/>
        </p:nvGrpSpPr>
        <p:grpSpPr>
          <a:xfrm>
            <a:off x="0" y="-74347"/>
            <a:ext cx="18288000" cy="2457450"/>
            <a:chOff x="0" y="0"/>
            <a:chExt cx="4816593" cy="647230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F1C2F0AC-4930-42C2-814C-557FA9EDB0C4}"/>
                </a:ext>
              </a:extLst>
            </p:cNvPr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BF0A30"/>
            </a:solidFill>
          </p:spPr>
        </p:sp>
        <p:sp>
          <p:nvSpPr>
            <p:cNvPr id="72" name="TextBox 8">
              <a:extLst>
                <a:ext uri="{FF2B5EF4-FFF2-40B4-BE49-F238E27FC236}">
                  <a16:creationId xmlns:a16="http://schemas.microsoft.com/office/drawing/2014/main" id="{AB710B23-68FC-4353-A81F-3E0DE86F085C}"/>
                </a:ext>
              </a:extLst>
            </p:cNvPr>
            <p:cNvSpPr txBox="1"/>
            <p:nvPr/>
          </p:nvSpPr>
          <p:spPr>
            <a:xfrm>
              <a:off x="0" y="-47625"/>
              <a:ext cx="4816593" cy="694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 sz="28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C30714D9-9559-4FBD-B38E-770B59FFA039}"/>
              </a:ext>
            </a:extLst>
          </p:cNvPr>
          <p:cNvGrpSpPr/>
          <p:nvPr/>
        </p:nvGrpSpPr>
        <p:grpSpPr>
          <a:xfrm>
            <a:off x="679297" y="2676758"/>
            <a:ext cx="16929406" cy="7127430"/>
            <a:chOff x="3434714" y="2947869"/>
            <a:chExt cx="11531235" cy="5246370"/>
          </a:xfrm>
        </p:grpSpPr>
        <p:sp>
          <p:nvSpPr>
            <p:cNvPr id="2" name="Rounded Rectangle 1"/>
            <p:cNvSpPr/>
            <p:nvPr/>
          </p:nvSpPr>
          <p:spPr>
            <a:xfrm>
              <a:off x="3434714" y="2947869"/>
              <a:ext cx="2005965" cy="1543050"/>
            </a:xfrm>
            <a:custGeom>
              <a:avLst/>
              <a:gdLst/>
              <a:ahLst/>
              <a:cxnLst/>
              <a:rect l="0" t="0" r="0" b="0"/>
              <a:pathLst>
                <a:path w="1337310" h="1028700">
                  <a:moveTo>
                    <a:pt x="1337310" y="977265"/>
                  </a:moveTo>
                  <a:cubicBezTo>
                    <a:pt x="1337310" y="1005674"/>
                    <a:pt x="1314284" y="1028700"/>
                    <a:pt x="1285875" y="1028700"/>
                  </a:cubicBezTo>
                  <a:lnTo>
                    <a:pt x="1234440" y="1028700"/>
                  </a:lnTo>
                  <a:lnTo>
                    <a:pt x="51435" y="1028700"/>
                  </a:lnTo>
                  <a:cubicBezTo>
                    <a:pt x="23025" y="1028700"/>
                    <a:pt x="0" y="1005674"/>
                    <a:pt x="0" y="97726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977265"/>
                  </a:lnTo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" name="Rounded Rectangle 2"/>
            <p:cNvSpPr/>
            <p:nvPr/>
          </p:nvSpPr>
          <p:spPr>
            <a:xfrm>
              <a:off x="3434715" y="2947869"/>
              <a:ext cx="2005965" cy="1543050"/>
            </a:xfrm>
            <a:custGeom>
              <a:avLst/>
              <a:gdLst/>
              <a:ahLst/>
              <a:cxnLst/>
              <a:rect l="0" t="0" r="0" b="0"/>
              <a:pathLst>
                <a:path w="1337310" h="102870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925830"/>
                  </a:lnTo>
                  <a:moveTo>
                    <a:pt x="0" y="92583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925830"/>
                  </a:moveTo>
                  <a:lnTo>
                    <a:pt x="0" y="977265"/>
                  </a:lnTo>
                  <a:cubicBezTo>
                    <a:pt x="0" y="1005671"/>
                    <a:pt x="23028" y="1028700"/>
                    <a:pt x="51435" y="1028700"/>
                  </a:cubicBezTo>
                  <a:lnTo>
                    <a:pt x="102870" y="102870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1028700"/>
                  </a:moveTo>
                  <a:lnTo>
                    <a:pt x="102870" y="1028700"/>
                  </a:lnTo>
                  <a:moveTo>
                    <a:pt x="1337310" y="925830"/>
                  </a:moveTo>
                  <a:lnTo>
                    <a:pt x="1337310" y="977265"/>
                  </a:lnTo>
                  <a:cubicBezTo>
                    <a:pt x="1337310" y="1005671"/>
                    <a:pt x="1314281" y="1028700"/>
                    <a:pt x="1285875" y="1028700"/>
                  </a:cubicBezTo>
                  <a:lnTo>
                    <a:pt x="1234440" y="102870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Rounded Rectangle 3"/>
            <p:cNvSpPr/>
            <p:nvPr/>
          </p:nvSpPr>
          <p:spPr>
            <a:xfrm>
              <a:off x="3434714" y="464522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1337310" y="668655"/>
                  </a:moveTo>
                  <a:cubicBezTo>
                    <a:pt x="1337310" y="697064"/>
                    <a:pt x="1314284" y="720090"/>
                    <a:pt x="1285875" y="720090"/>
                  </a:cubicBezTo>
                  <a:lnTo>
                    <a:pt x="123444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668655"/>
                  </a:lnTo>
                </a:path>
              </a:pathLst>
            </a:custGeom>
            <a:solidFill>
              <a:srgbClr val="E0CB15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3434715" y="464522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720090"/>
                  </a:moveTo>
                  <a:lnTo>
                    <a:pt x="102870" y="720090"/>
                  </a:lnTo>
                  <a:moveTo>
                    <a:pt x="1337310" y="617220"/>
                  </a:moveTo>
                  <a:lnTo>
                    <a:pt x="1337310" y="668655"/>
                  </a:lnTo>
                  <a:cubicBezTo>
                    <a:pt x="1337310" y="697061"/>
                    <a:pt x="1314281" y="720090"/>
                    <a:pt x="1285875" y="720090"/>
                  </a:cubicBezTo>
                  <a:lnTo>
                    <a:pt x="123444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434714" y="587966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1337310" y="668655"/>
                  </a:moveTo>
                  <a:cubicBezTo>
                    <a:pt x="1337310" y="697064"/>
                    <a:pt x="1314284" y="720090"/>
                    <a:pt x="1285875" y="720090"/>
                  </a:cubicBezTo>
                  <a:lnTo>
                    <a:pt x="123444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668655"/>
                  </a:lnTo>
                </a:path>
              </a:pathLst>
            </a:custGeom>
            <a:solidFill>
              <a:srgbClr val="DE8431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434715" y="587966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720090"/>
                  </a:moveTo>
                  <a:lnTo>
                    <a:pt x="102870" y="720090"/>
                  </a:lnTo>
                  <a:moveTo>
                    <a:pt x="1337310" y="617220"/>
                  </a:moveTo>
                  <a:lnTo>
                    <a:pt x="1337310" y="668655"/>
                  </a:lnTo>
                  <a:cubicBezTo>
                    <a:pt x="1337310" y="697061"/>
                    <a:pt x="1314281" y="720090"/>
                    <a:pt x="1285875" y="720090"/>
                  </a:cubicBezTo>
                  <a:lnTo>
                    <a:pt x="123444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434714" y="711410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1337310" y="668655"/>
                  </a:moveTo>
                  <a:cubicBezTo>
                    <a:pt x="1337310" y="697064"/>
                    <a:pt x="1314284" y="720090"/>
                    <a:pt x="1285875" y="720090"/>
                  </a:cubicBezTo>
                  <a:lnTo>
                    <a:pt x="123444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668655"/>
                  </a:lnTo>
                </a:path>
              </a:pathLst>
            </a:custGeom>
            <a:solidFill>
              <a:srgbClr val="E55753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34715" y="711410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720090"/>
                  </a:moveTo>
                  <a:lnTo>
                    <a:pt x="102870" y="720090"/>
                  </a:lnTo>
                  <a:moveTo>
                    <a:pt x="1337310" y="617220"/>
                  </a:moveTo>
                  <a:lnTo>
                    <a:pt x="1337310" y="668655"/>
                  </a:lnTo>
                  <a:cubicBezTo>
                    <a:pt x="1337310" y="697061"/>
                    <a:pt x="1314281" y="720090"/>
                    <a:pt x="1285875" y="720090"/>
                  </a:cubicBezTo>
                  <a:lnTo>
                    <a:pt x="123444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5594985" y="2947869"/>
              <a:ext cx="2314575" cy="1543050"/>
            </a:xfrm>
            <a:custGeom>
              <a:avLst/>
              <a:gdLst/>
              <a:ahLst/>
              <a:cxnLst/>
              <a:rect l="0" t="0" r="0" b="0"/>
              <a:pathLst>
                <a:path w="1543050" h="1028700">
                  <a:moveTo>
                    <a:pt x="1543050" y="977265"/>
                  </a:moveTo>
                  <a:cubicBezTo>
                    <a:pt x="1543050" y="1005674"/>
                    <a:pt x="1520024" y="1028700"/>
                    <a:pt x="1491615" y="1028700"/>
                  </a:cubicBezTo>
                  <a:lnTo>
                    <a:pt x="1440180" y="1028700"/>
                  </a:lnTo>
                  <a:lnTo>
                    <a:pt x="51435" y="1028700"/>
                  </a:lnTo>
                  <a:cubicBezTo>
                    <a:pt x="23025" y="1028700"/>
                    <a:pt x="0" y="1005674"/>
                    <a:pt x="0" y="97726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977265"/>
                  </a:lnTo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5594985" y="2947869"/>
              <a:ext cx="2314575" cy="1543050"/>
            </a:xfrm>
            <a:custGeom>
              <a:avLst/>
              <a:gdLst/>
              <a:ahLst/>
              <a:cxnLst/>
              <a:rect l="0" t="0" r="0" b="0"/>
              <a:pathLst>
                <a:path w="1543050" h="102870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925830"/>
                  </a:lnTo>
                  <a:moveTo>
                    <a:pt x="0" y="92583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925830"/>
                  </a:moveTo>
                  <a:lnTo>
                    <a:pt x="0" y="977265"/>
                  </a:lnTo>
                  <a:cubicBezTo>
                    <a:pt x="0" y="1005671"/>
                    <a:pt x="23028" y="1028700"/>
                    <a:pt x="51435" y="1028700"/>
                  </a:cubicBezTo>
                  <a:lnTo>
                    <a:pt x="102870" y="102870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1028700"/>
                  </a:moveTo>
                  <a:lnTo>
                    <a:pt x="102870" y="1028700"/>
                  </a:lnTo>
                  <a:moveTo>
                    <a:pt x="1543050" y="925830"/>
                  </a:moveTo>
                  <a:lnTo>
                    <a:pt x="1543050" y="977265"/>
                  </a:lnTo>
                  <a:cubicBezTo>
                    <a:pt x="1543050" y="1005671"/>
                    <a:pt x="1520021" y="1028700"/>
                    <a:pt x="1491615" y="1028700"/>
                  </a:cubicBezTo>
                  <a:lnTo>
                    <a:pt x="1440180" y="102870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5594985" y="464522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1543050" y="668655"/>
                  </a:moveTo>
                  <a:cubicBezTo>
                    <a:pt x="1543050" y="697064"/>
                    <a:pt x="1520024" y="720090"/>
                    <a:pt x="1491615" y="720090"/>
                  </a:cubicBezTo>
                  <a:lnTo>
                    <a:pt x="144018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668655"/>
                  </a:lnTo>
                </a:path>
              </a:pathLst>
            </a:custGeom>
            <a:solidFill>
              <a:srgbClr val="E0CB15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5594985" y="464522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720090"/>
                  </a:moveTo>
                  <a:lnTo>
                    <a:pt x="102870" y="720090"/>
                  </a:lnTo>
                  <a:moveTo>
                    <a:pt x="1543050" y="617220"/>
                  </a:moveTo>
                  <a:lnTo>
                    <a:pt x="1543050" y="668655"/>
                  </a:lnTo>
                  <a:cubicBezTo>
                    <a:pt x="1543050" y="697061"/>
                    <a:pt x="1520021" y="720090"/>
                    <a:pt x="1491615" y="720090"/>
                  </a:cubicBezTo>
                  <a:lnTo>
                    <a:pt x="144018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ounded Rectangle 13"/>
            <p:cNvSpPr/>
            <p:nvPr/>
          </p:nvSpPr>
          <p:spPr>
            <a:xfrm>
              <a:off x="5594985" y="587966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1543050" y="668655"/>
                  </a:moveTo>
                  <a:cubicBezTo>
                    <a:pt x="1543050" y="697064"/>
                    <a:pt x="1520024" y="720090"/>
                    <a:pt x="1491615" y="720090"/>
                  </a:cubicBezTo>
                  <a:lnTo>
                    <a:pt x="144018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668655"/>
                  </a:lnTo>
                </a:path>
              </a:pathLst>
            </a:custGeom>
            <a:solidFill>
              <a:srgbClr val="DE8431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Rounded Rectangle 14"/>
            <p:cNvSpPr/>
            <p:nvPr/>
          </p:nvSpPr>
          <p:spPr>
            <a:xfrm>
              <a:off x="5594985" y="587966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720090"/>
                  </a:moveTo>
                  <a:lnTo>
                    <a:pt x="102870" y="720090"/>
                  </a:lnTo>
                  <a:moveTo>
                    <a:pt x="1543050" y="617220"/>
                  </a:moveTo>
                  <a:lnTo>
                    <a:pt x="1543050" y="668655"/>
                  </a:lnTo>
                  <a:cubicBezTo>
                    <a:pt x="1543050" y="697061"/>
                    <a:pt x="1520021" y="720090"/>
                    <a:pt x="1491615" y="720090"/>
                  </a:cubicBezTo>
                  <a:lnTo>
                    <a:pt x="144018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Rounded Rectangle 15"/>
            <p:cNvSpPr/>
            <p:nvPr/>
          </p:nvSpPr>
          <p:spPr>
            <a:xfrm>
              <a:off x="5594985" y="711410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1543050" y="668655"/>
                  </a:moveTo>
                  <a:cubicBezTo>
                    <a:pt x="1543050" y="697064"/>
                    <a:pt x="1520024" y="720090"/>
                    <a:pt x="1491615" y="720090"/>
                  </a:cubicBezTo>
                  <a:lnTo>
                    <a:pt x="144018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668655"/>
                  </a:lnTo>
                </a:path>
              </a:pathLst>
            </a:custGeom>
            <a:solidFill>
              <a:srgbClr val="E55753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ounded Rectangle 16"/>
            <p:cNvSpPr/>
            <p:nvPr/>
          </p:nvSpPr>
          <p:spPr>
            <a:xfrm>
              <a:off x="5594985" y="711410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720090"/>
                  </a:moveTo>
                  <a:lnTo>
                    <a:pt x="102870" y="720090"/>
                  </a:lnTo>
                  <a:moveTo>
                    <a:pt x="1543050" y="617220"/>
                  </a:moveTo>
                  <a:lnTo>
                    <a:pt x="1543050" y="668655"/>
                  </a:lnTo>
                  <a:cubicBezTo>
                    <a:pt x="1543050" y="697061"/>
                    <a:pt x="1520021" y="720090"/>
                    <a:pt x="1491615" y="720090"/>
                  </a:cubicBezTo>
                  <a:lnTo>
                    <a:pt x="144018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ounded Rectangle 17"/>
            <p:cNvSpPr/>
            <p:nvPr/>
          </p:nvSpPr>
          <p:spPr>
            <a:xfrm>
              <a:off x="8063865" y="2947869"/>
              <a:ext cx="2005965" cy="1543050"/>
            </a:xfrm>
            <a:custGeom>
              <a:avLst/>
              <a:gdLst/>
              <a:ahLst/>
              <a:cxnLst/>
              <a:rect l="0" t="0" r="0" b="0"/>
              <a:pathLst>
                <a:path w="1337310" h="1028700">
                  <a:moveTo>
                    <a:pt x="1337310" y="977265"/>
                  </a:moveTo>
                  <a:cubicBezTo>
                    <a:pt x="1337310" y="1005674"/>
                    <a:pt x="1314284" y="1028700"/>
                    <a:pt x="1285875" y="1028700"/>
                  </a:cubicBezTo>
                  <a:lnTo>
                    <a:pt x="1234440" y="1028700"/>
                  </a:lnTo>
                  <a:lnTo>
                    <a:pt x="51435" y="1028700"/>
                  </a:lnTo>
                  <a:cubicBezTo>
                    <a:pt x="23025" y="1028700"/>
                    <a:pt x="0" y="1005674"/>
                    <a:pt x="0" y="97726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977265"/>
                  </a:lnTo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ounded Rectangle 18"/>
            <p:cNvSpPr/>
            <p:nvPr/>
          </p:nvSpPr>
          <p:spPr>
            <a:xfrm>
              <a:off x="8063865" y="2947869"/>
              <a:ext cx="2005965" cy="1543050"/>
            </a:xfrm>
            <a:custGeom>
              <a:avLst/>
              <a:gdLst/>
              <a:ahLst/>
              <a:cxnLst/>
              <a:rect l="0" t="0" r="0" b="0"/>
              <a:pathLst>
                <a:path w="1337310" h="102870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925830"/>
                  </a:lnTo>
                  <a:moveTo>
                    <a:pt x="0" y="92583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925830"/>
                  </a:moveTo>
                  <a:lnTo>
                    <a:pt x="0" y="977265"/>
                  </a:lnTo>
                  <a:cubicBezTo>
                    <a:pt x="0" y="1005671"/>
                    <a:pt x="23028" y="1028700"/>
                    <a:pt x="51435" y="1028700"/>
                  </a:cubicBezTo>
                  <a:lnTo>
                    <a:pt x="102870" y="102870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1028700"/>
                  </a:moveTo>
                  <a:lnTo>
                    <a:pt x="102870" y="1028700"/>
                  </a:lnTo>
                  <a:moveTo>
                    <a:pt x="1337310" y="925830"/>
                  </a:moveTo>
                  <a:lnTo>
                    <a:pt x="1337310" y="977265"/>
                  </a:lnTo>
                  <a:cubicBezTo>
                    <a:pt x="1337310" y="1005671"/>
                    <a:pt x="1314281" y="1028700"/>
                    <a:pt x="1285875" y="1028700"/>
                  </a:cubicBezTo>
                  <a:lnTo>
                    <a:pt x="1234440" y="102870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Rounded Rectangle 19"/>
            <p:cNvSpPr/>
            <p:nvPr/>
          </p:nvSpPr>
          <p:spPr>
            <a:xfrm>
              <a:off x="8063865" y="464522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1337310" y="668655"/>
                  </a:moveTo>
                  <a:cubicBezTo>
                    <a:pt x="1337310" y="697064"/>
                    <a:pt x="1314284" y="720090"/>
                    <a:pt x="1285875" y="720090"/>
                  </a:cubicBezTo>
                  <a:lnTo>
                    <a:pt x="123444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668655"/>
                  </a:lnTo>
                </a:path>
              </a:pathLst>
            </a:custGeom>
            <a:solidFill>
              <a:srgbClr val="E0CB15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Rounded Rectangle 20"/>
            <p:cNvSpPr/>
            <p:nvPr/>
          </p:nvSpPr>
          <p:spPr>
            <a:xfrm>
              <a:off x="8063865" y="464522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720090"/>
                  </a:moveTo>
                  <a:lnTo>
                    <a:pt x="102870" y="720090"/>
                  </a:lnTo>
                  <a:moveTo>
                    <a:pt x="1337310" y="617220"/>
                  </a:moveTo>
                  <a:lnTo>
                    <a:pt x="1337310" y="668655"/>
                  </a:lnTo>
                  <a:cubicBezTo>
                    <a:pt x="1337310" y="697061"/>
                    <a:pt x="1314281" y="720090"/>
                    <a:pt x="1285875" y="720090"/>
                  </a:cubicBezTo>
                  <a:lnTo>
                    <a:pt x="123444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ounded Rectangle 21"/>
            <p:cNvSpPr/>
            <p:nvPr/>
          </p:nvSpPr>
          <p:spPr>
            <a:xfrm>
              <a:off x="8063865" y="587966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1337310" y="668655"/>
                  </a:moveTo>
                  <a:cubicBezTo>
                    <a:pt x="1337310" y="697064"/>
                    <a:pt x="1314284" y="720090"/>
                    <a:pt x="1285875" y="720090"/>
                  </a:cubicBezTo>
                  <a:lnTo>
                    <a:pt x="123444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668655"/>
                  </a:lnTo>
                </a:path>
              </a:pathLst>
            </a:custGeom>
            <a:solidFill>
              <a:srgbClr val="DE8431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4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Rounded Rectangle 22"/>
            <p:cNvSpPr/>
            <p:nvPr/>
          </p:nvSpPr>
          <p:spPr>
            <a:xfrm>
              <a:off x="8063865" y="587966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720090"/>
                  </a:moveTo>
                  <a:lnTo>
                    <a:pt x="102870" y="720090"/>
                  </a:lnTo>
                  <a:moveTo>
                    <a:pt x="1337310" y="617220"/>
                  </a:moveTo>
                  <a:lnTo>
                    <a:pt x="1337310" y="668655"/>
                  </a:lnTo>
                  <a:cubicBezTo>
                    <a:pt x="1337310" y="697061"/>
                    <a:pt x="1314281" y="720090"/>
                    <a:pt x="1285875" y="720090"/>
                  </a:cubicBezTo>
                  <a:lnTo>
                    <a:pt x="123444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Rounded Rectangle 23"/>
            <p:cNvSpPr/>
            <p:nvPr/>
          </p:nvSpPr>
          <p:spPr>
            <a:xfrm>
              <a:off x="8063865" y="711410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1337310" y="668655"/>
                  </a:moveTo>
                  <a:cubicBezTo>
                    <a:pt x="1337310" y="697064"/>
                    <a:pt x="1314284" y="720090"/>
                    <a:pt x="1285875" y="720090"/>
                  </a:cubicBezTo>
                  <a:lnTo>
                    <a:pt x="123444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285875" y="0"/>
                  </a:lnTo>
                  <a:cubicBezTo>
                    <a:pt x="1314284" y="0"/>
                    <a:pt x="1337310" y="23025"/>
                    <a:pt x="1337310" y="51435"/>
                  </a:cubicBezTo>
                  <a:lnTo>
                    <a:pt x="1337310" y="668655"/>
                  </a:lnTo>
                </a:path>
              </a:pathLst>
            </a:custGeom>
            <a:solidFill>
              <a:srgbClr val="E55753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Rounded Rectangle 24"/>
            <p:cNvSpPr/>
            <p:nvPr/>
          </p:nvSpPr>
          <p:spPr>
            <a:xfrm>
              <a:off x="8063865" y="7114104"/>
              <a:ext cx="2005965" cy="1080135"/>
            </a:xfrm>
            <a:custGeom>
              <a:avLst/>
              <a:gdLst/>
              <a:ahLst/>
              <a:cxnLst/>
              <a:rect l="0" t="0" r="0" b="0"/>
              <a:pathLst>
                <a:path w="133731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337310" y="102870"/>
                  </a:moveTo>
                  <a:lnTo>
                    <a:pt x="133731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23444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337310" y="102870"/>
                  </a:moveTo>
                  <a:lnTo>
                    <a:pt x="1337310" y="51435"/>
                  </a:lnTo>
                  <a:cubicBezTo>
                    <a:pt x="1337310" y="23028"/>
                    <a:pt x="1314281" y="0"/>
                    <a:pt x="1285875" y="0"/>
                  </a:cubicBezTo>
                  <a:lnTo>
                    <a:pt x="1234440" y="0"/>
                  </a:lnTo>
                  <a:moveTo>
                    <a:pt x="1234440" y="720090"/>
                  </a:moveTo>
                  <a:lnTo>
                    <a:pt x="102870" y="720090"/>
                  </a:lnTo>
                  <a:moveTo>
                    <a:pt x="1337310" y="617220"/>
                  </a:moveTo>
                  <a:lnTo>
                    <a:pt x="1337310" y="668655"/>
                  </a:lnTo>
                  <a:cubicBezTo>
                    <a:pt x="1337310" y="697061"/>
                    <a:pt x="1314281" y="720090"/>
                    <a:pt x="1285875" y="720090"/>
                  </a:cubicBezTo>
                  <a:lnTo>
                    <a:pt x="123444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Rounded Rectangle 25"/>
            <p:cNvSpPr/>
            <p:nvPr/>
          </p:nvSpPr>
          <p:spPr>
            <a:xfrm>
              <a:off x="10224135" y="2947869"/>
              <a:ext cx="2160270" cy="1543050"/>
            </a:xfrm>
            <a:custGeom>
              <a:avLst/>
              <a:gdLst/>
              <a:ahLst/>
              <a:cxnLst/>
              <a:rect l="0" t="0" r="0" b="0"/>
              <a:pathLst>
                <a:path w="1440180" h="1028700">
                  <a:moveTo>
                    <a:pt x="1440180" y="977265"/>
                  </a:moveTo>
                  <a:cubicBezTo>
                    <a:pt x="1440180" y="1005674"/>
                    <a:pt x="1417154" y="1028700"/>
                    <a:pt x="1388745" y="1028700"/>
                  </a:cubicBezTo>
                  <a:lnTo>
                    <a:pt x="1337310" y="1028700"/>
                  </a:lnTo>
                  <a:lnTo>
                    <a:pt x="51435" y="1028700"/>
                  </a:lnTo>
                  <a:cubicBezTo>
                    <a:pt x="23025" y="1028700"/>
                    <a:pt x="0" y="1005674"/>
                    <a:pt x="0" y="97726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388745" y="0"/>
                  </a:lnTo>
                  <a:cubicBezTo>
                    <a:pt x="1417154" y="0"/>
                    <a:pt x="1440180" y="23025"/>
                    <a:pt x="1440180" y="51435"/>
                  </a:cubicBezTo>
                  <a:lnTo>
                    <a:pt x="1440180" y="977265"/>
                  </a:lnTo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Rounded Rectangle 26"/>
            <p:cNvSpPr/>
            <p:nvPr/>
          </p:nvSpPr>
          <p:spPr>
            <a:xfrm>
              <a:off x="10224135" y="2947869"/>
              <a:ext cx="2160270" cy="1543050"/>
            </a:xfrm>
            <a:custGeom>
              <a:avLst/>
              <a:gdLst/>
              <a:ahLst/>
              <a:cxnLst/>
              <a:rect l="0" t="0" r="0" b="0"/>
              <a:pathLst>
                <a:path w="1440180" h="102870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440180" y="102870"/>
                  </a:moveTo>
                  <a:lnTo>
                    <a:pt x="1440180" y="925830"/>
                  </a:lnTo>
                  <a:moveTo>
                    <a:pt x="0" y="92583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337310" y="0"/>
                  </a:lnTo>
                  <a:moveTo>
                    <a:pt x="0" y="925830"/>
                  </a:moveTo>
                  <a:lnTo>
                    <a:pt x="0" y="977265"/>
                  </a:lnTo>
                  <a:cubicBezTo>
                    <a:pt x="0" y="1005671"/>
                    <a:pt x="23028" y="1028700"/>
                    <a:pt x="51435" y="1028700"/>
                  </a:cubicBezTo>
                  <a:lnTo>
                    <a:pt x="102870" y="1028700"/>
                  </a:lnTo>
                  <a:moveTo>
                    <a:pt x="1440180" y="102870"/>
                  </a:moveTo>
                  <a:lnTo>
                    <a:pt x="1440180" y="51435"/>
                  </a:lnTo>
                  <a:cubicBezTo>
                    <a:pt x="1440180" y="23028"/>
                    <a:pt x="1417151" y="0"/>
                    <a:pt x="1388745" y="0"/>
                  </a:cubicBezTo>
                  <a:lnTo>
                    <a:pt x="1337310" y="0"/>
                  </a:lnTo>
                  <a:moveTo>
                    <a:pt x="1337310" y="1028700"/>
                  </a:moveTo>
                  <a:lnTo>
                    <a:pt x="102870" y="1028700"/>
                  </a:lnTo>
                  <a:moveTo>
                    <a:pt x="1440180" y="925830"/>
                  </a:moveTo>
                  <a:lnTo>
                    <a:pt x="1440180" y="977265"/>
                  </a:lnTo>
                  <a:cubicBezTo>
                    <a:pt x="1440180" y="1005671"/>
                    <a:pt x="1417151" y="1028700"/>
                    <a:pt x="1388745" y="1028700"/>
                  </a:cubicBezTo>
                  <a:lnTo>
                    <a:pt x="1337310" y="102870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Rounded Rectangle 27"/>
            <p:cNvSpPr/>
            <p:nvPr/>
          </p:nvSpPr>
          <p:spPr>
            <a:xfrm>
              <a:off x="10224135" y="4645224"/>
              <a:ext cx="2160270" cy="1080135"/>
            </a:xfrm>
            <a:custGeom>
              <a:avLst/>
              <a:gdLst/>
              <a:ahLst/>
              <a:cxnLst/>
              <a:rect l="0" t="0" r="0" b="0"/>
              <a:pathLst>
                <a:path w="1440180" h="720090">
                  <a:moveTo>
                    <a:pt x="1440180" y="668655"/>
                  </a:moveTo>
                  <a:cubicBezTo>
                    <a:pt x="1440180" y="697064"/>
                    <a:pt x="1417154" y="720090"/>
                    <a:pt x="1388745" y="720090"/>
                  </a:cubicBezTo>
                  <a:lnTo>
                    <a:pt x="133731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388745" y="0"/>
                  </a:lnTo>
                  <a:cubicBezTo>
                    <a:pt x="1417154" y="0"/>
                    <a:pt x="1440180" y="23025"/>
                    <a:pt x="1440180" y="51435"/>
                  </a:cubicBezTo>
                  <a:lnTo>
                    <a:pt x="1440180" y="668655"/>
                  </a:lnTo>
                </a:path>
              </a:pathLst>
            </a:custGeom>
            <a:solidFill>
              <a:srgbClr val="E0CB15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Rounded Rectangle 28"/>
            <p:cNvSpPr/>
            <p:nvPr/>
          </p:nvSpPr>
          <p:spPr>
            <a:xfrm>
              <a:off x="10224135" y="4645224"/>
              <a:ext cx="2160270" cy="1080135"/>
            </a:xfrm>
            <a:custGeom>
              <a:avLst/>
              <a:gdLst/>
              <a:ahLst/>
              <a:cxnLst/>
              <a:rect l="0" t="0" r="0" b="0"/>
              <a:pathLst>
                <a:path w="144018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440180" y="102870"/>
                  </a:moveTo>
                  <a:lnTo>
                    <a:pt x="144018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33731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440180" y="102870"/>
                  </a:moveTo>
                  <a:lnTo>
                    <a:pt x="1440180" y="51435"/>
                  </a:lnTo>
                  <a:cubicBezTo>
                    <a:pt x="1440180" y="23028"/>
                    <a:pt x="1417151" y="0"/>
                    <a:pt x="1388745" y="0"/>
                  </a:cubicBezTo>
                  <a:lnTo>
                    <a:pt x="1337310" y="0"/>
                  </a:lnTo>
                  <a:moveTo>
                    <a:pt x="1337310" y="720090"/>
                  </a:moveTo>
                  <a:lnTo>
                    <a:pt x="102870" y="720090"/>
                  </a:lnTo>
                  <a:moveTo>
                    <a:pt x="1440180" y="617220"/>
                  </a:moveTo>
                  <a:lnTo>
                    <a:pt x="1440180" y="668655"/>
                  </a:lnTo>
                  <a:cubicBezTo>
                    <a:pt x="1440180" y="697061"/>
                    <a:pt x="1417151" y="720090"/>
                    <a:pt x="1388745" y="720090"/>
                  </a:cubicBezTo>
                  <a:lnTo>
                    <a:pt x="133731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Rounded Rectangle 29"/>
            <p:cNvSpPr/>
            <p:nvPr/>
          </p:nvSpPr>
          <p:spPr>
            <a:xfrm>
              <a:off x="10224135" y="5879664"/>
              <a:ext cx="2160270" cy="1080135"/>
            </a:xfrm>
            <a:custGeom>
              <a:avLst/>
              <a:gdLst/>
              <a:ahLst/>
              <a:cxnLst/>
              <a:rect l="0" t="0" r="0" b="0"/>
              <a:pathLst>
                <a:path w="1440180" h="720090">
                  <a:moveTo>
                    <a:pt x="1440180" y="668655"/>
                  </a:moveTo>
                  <a:cubicBezTo>
                    <a:pt x="1440180" y="697064"/>
                    <a:pt x="1417154" y="720090"/>
                    <a:pt x="1388745" y="720090"/>
                  </a:cubicBezTo>
                  <a:lnTo>
                    <a:pt x="133731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388745" y="0"/>
                  </a:lnTo>
                  <a:cubicBezTo>
                    <a:pt x="1417154" y="0"/>
                    <a:pt x="1440180" y="23025"/>
                    <a:pt x="1440180" y="51435"/>
                  </a:cubicBezTo>
                  <a:lnTo>
                    <a:pt x="1440180" y="668655"/>
                  </a:lnTo>
                </a:path>
              </a:pathLst>
            </a:custGeom>
            <a:solidFill>
              <a:srgbClr val="DE8431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10224135" y="5879664"/>
              <a:ext cx="2160270" cy="1080135"/>
            </a:xfrm>
            <a:custGeom>
              <a:avLst/>
              <a:gdLst/>
              <a:ahLst/>
              <a:cxnLst/>
              <a:rect l="0" t="0" r="0" b="0"/>
              <a:pathLst>
                <a:path w="144018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440180" y="102870"/>
                  </a:moveTo>
                  <a:lnTo>
                    <a:pt x="144018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33731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440180" y="102870"/>
                  </a:moveTo>
                  <a:lnTo>
                    <a:pt x="1440180" y="51435"/>
                  </a:lnTo>
                  <a:cubicBezTo>
                    <a:pt x="1440180" y="23028"/>
                    <a:pt x="1417151" y="0"/>
                    <a:pt x="1388745" y="0"/>
                  </a:cubicBezTo>
                  <a:lnTo>
                    <a:pt x="1337310" y="0"/>
                  </a:lnTo>
                  <a:moveTo>
                    <a:pt x="1337310" y="720090"/>
                  </a:moveTo>
                  <a:lnTo>
                    <a:pt x="102870" y="720090"/>
                  </a:lnTo>
                  <a:moveTo>
                    <a:pt x="1440180" y="617220"/>
                  </a:moveTo>
                  <a:lnTo>
                    <a:pt x="1440180" y="668655"/>
                  </a:lnTo>
                  <a:cubicBezTo>
                    <a:pt x="1440180" y="697061"/>
                    <a:pt x="1417151" y="720090"/>
                    <a:pt x="1388745" y="720090"/>
                  </a:cubicBezTo>
                  <a:lnTo>
                    <a:pt x="133731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Rounded Rectangle 31"/>
            <p:cNvSpPr/>
            <p:nvPr/>
          </p:nvSpPr>
          <p:spPr>
            <a:xfrm>
              <a:off x="10224135" y="7114104"/>
              <a:ext cx="2160270" cy="1080135"/>
            </a:xfrm>
            <a:custGeom>
              <a:avLst/>
              <a:gdLst/>
              <a:ahLst/>
              <a:cxnLst/>
              <a:rect l="0" t="0" r="0" b="0"/>
              <a:pathLst>
                <a:path w="1440180" h="720090">
                  <a:moveTo>
                    <a:pt x="1440180" y="668655"/>
                  </a:moveTo>
                  <a:cubicBezTo>
                    <a:pt x="1440180" y="697064"/>
                    <a:pt x="1417154" y="720090"/>
                    <a:pt x="1388745" y="720090"/>
                  </a:cubicBezTo>
                  <a:lnTo>
                    <a:pt x="133731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388745" y="0"/>
                  </a:lnTo>
                  <a:cubicBezTo>
                    <a:pt x="1417154" y="0"/>
                    <a:pt x="1440180" y="23025"/>
                    <a:pt x="1440180" y="51435"/>
                  </a:cubicBezTo>
                  <a:lnTo>
                    <a:pt x="1440180" y="668655"/>
                  </a:lnTo>
                </a:path>
              </a:pathLst>
            </a:custGeom>
            <a:solidFill>
              <a:srgbClr val="E55753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Rounded Rectangle 32"/>
            <p:cNvSpPr/>
            <p:nvPr/>
          </p:nvSpPr>
          <p:spPr>
            <a:xfrm>
              <a:off x="10224135" y="7114104"/>
              <a:ext cx="2160270" cy="1080135"/>
            </a:xfrm>
            <a:custGeom>
              <a:avLst/>
              <a:gdLst/>
              <a:ahLst/>
              <a:cxnLst/>
              <a:rect l="0" t="0" r="0" b="0"/>
              <a:pathLst>
                <a:path w="144018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440180" y="102870"/>
                  </a:moveTo>
                  <a:lnTo>
                    <a:pt x="144018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33731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440180" y="102870"/>
                  </a:moveTo>
                  <a:lnTo>
                    <a:pt x="1440180" y="51435"/>
                  </a:lnTo>
                  <a:cubicBezTo>
                    <a:pt x="1440180" y="23028"/>
                    <a:pt x="1417151" y="0"/>
                    <a:pt x="1388745" y="0"/>
                  </a:cubicBezTo>
                  <a:lnTo>
                    <a:pt x="1337310" y="0"/>
                  </a:lnTo>
                  <a:moveTo>
                    <a:pt x="1337310" y="720090"/>
                  </a:moveTo>
                  <a:lnTo>
                    <a:pt x="102870" y="720090"/>
                  </a:lnTo>
                  <a:moveTo>
                    <a:pt x="1440180" y="617220"/>
                  </a:moveTo>
                  <a:lnTo>
                    <a:pt x="1440180" y="668655"/>
                  </a:lnTo>
                  <a:cubicBezTo>
                    <a:pt x="1440180" y="697061"/>
                    <a:pt x="1417151" y="720090"/>
                    <a:pt x="1388745" y="720090"/>
                  </a:cubicBezTo>
                  <a:lnTo>
                    <a:pt x="133731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Rounded Rectangle 33"/>
            <p:cNvSpPr/>
            <p:nvPr/>
          </p:nvSpPr>
          <p:spPr>
            <a:xfrm>
              <a:off x="12538710" y="2947869"/>
              <a:ext cx="2314575" cy="1543050"/>
            </a:xfrm>
            <a:custGeom>
              <a:avLst/>
              <a:gdLst/>
              <a:ahLst/>
              <a:cxnLst/>
              <a:rect l="0" t="0" r="0" b="0"/>
              <a:pathLst>
                <a:path w="1543050" h="1028700">
                  <a:moveTo>
                    <a:pt x="1543050" y="977265"/>
                  </a:moveTo>
                  <a:cubicBezTo>
                    <a:pt x="1543050" y="1005674"/>
                    <a:pt x="1520024" y="1028700"/>
                    <a:pt x="1491615" y="1028700"/>
                  </a:cubicBezTo>
                  <a:lnTo>
                    <a:pt x="1440180" y="1028700"/>
                  </a:lnTo>
                  <a:lnTo>
                    <a:pt x="51435" y="1028700"/>
                  </a:lnTo>
                  <a:cubicBezTo>
                    <a:pt x="23025" y="1028700"/>
                    <a:pt x="0" y="1005674"/>
                    <a:pt x="0" y="97726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977265"/>
                  </a:lnTo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Rounded Rectangle 34"/>
            <p:cNvSpPr/>
            <p:nvPr/>
          </p:nvSpPr>
          <p:spPr>
            <a:xfrm>
              <a:off x="12538710" y="2947869"/>
              <a:ext cx="2314575" cy="1543050"/>
            </a:xfrm>
            <a:custGeom>
              <a:avLst/>
              <a:gdLst/>
              <a:ahLst/>
              <a:cxnLst/>
              <a:rect l="0" t="0" r="0" b="0"/>
              <a:pathLst>
                <a:path w="1543050" h="102870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925830"/>
                  </a:lnTo>
                  <a:moveTo>
                    <a:pt x="0" y="92583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925830"/>
                  </a:moveTo>
                  <a:lnTo>
                    <a:pt x="0" y="977265"/>
                  </a:lnTo>
                  <a:cubicBezTo>
                    <a:pt x="0" y="1005671"/>
                    <a:pt x="23028" y="1028700"/>
                    <a:pt x="51435" y="1028700"/>
                  </a:cubicBezTo>
                  <a:lnTo>
                    <a:pt x="102870" y="102870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1028700"/>
                  </a:moveTo>
                  <a:lnTo>
                    <a:pt x="102870" y="1028700"/>
                  </a:lnTo>
                  <a:moveTo>
                    <a:pt x="1543050" y="925830"/>
                  </a:moveTo>
                  <a:lnTo>
                    <a:pt x="1543050" y="977265"/>
                  </a:lnTo>
                  <a:cubicBezTo>
                    <a:pt x="1543050" y="1005671"/>
                    <a:pt x="1520021" y="1028700"/>
                    <a:pt x="1491615" y="1028700"/>
                  </a:cubicBezTo>
                  <a:lnTo>
                    <a:pt x="1440180" y="102870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Rounded Rectangle 35"/>
            <p:cNvSpPr/>
            <p:nvPr/>
          </p:nvSpPr>
          <p:spPr>
            <a:xfrm>
              <a:off x="12538710" y="464522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1543050" y="668655"/>
                  </a:moveTo>
                  <a:cubicBezTo>
                    <a:pt x="1543050" y="697064"/>
                    <a:pt x="1520024" y="720090"/>
                    <a:pt x="1491615" y="720090"/>
                  </a:cubicBezTo>
                  <a:lnTo>
                    <a:pt x="144018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668655"/>
                  </a:lnTo>
                </a:path>
              </a:pathLst>
            </a:custGeom>
            <a:solidFill>
              <a:srgbClr val="E0CB15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Rounded Rectangle 36"/>
            <p:cNvSpPr/>
            <p:nvPr/>
          </p:nvSpPr>
          <p:spPr>
            <a:xfrm>
              <a:off x="12538710" y="464522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720090"/>
                  </a:moveTo>
                  <a:lnTo>
                    <a:pt x="102870" y="720090"/>
                  </a:lnTo>
                  <a:moveTo>
                    <a:pt x="1543050" y="617220"/>
                  </a:moveTo>
                  <a:lnTo>
                    <a:pt x="1543050" y="668655"/>
                  </a:lnTo>
                  <a:cubicBezTo>
                    <a:pt x="1543050" y="697061"/>
                    <a:pt x="1520021" y="720090"/>
                    <a:pt x="1491615" y="720090"/>
                  </a:cubicBezTo>
                  <a:lnTo>
                    <a:pt x="144018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Rounded Rectangle 37"/>
            <p:cNvSpPr/>
            <p:nvPr/>
          </p:nvSpPr>
          <p:spPr>
            <a:xfrm>
              <a:off x="12538710" y="587966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1543050" y="668655"/>
                  </a:moveTo>
                  <a:cubicBezTo>
                    <a:pt x="1543050" y="697064"/>
                    <a:pt x="1520024" y="720090"/>
                    <a:pt x="1491615" y="720090"/>
                  </a:cubicBezTo>
                  <a:lnTo>
                    <a:pt x="144018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668655"/>
                  </a:lnTo>
                </a:path>
              </a:pathLst>
            </a:custGeom>
            <a:solidFill>
              <a:srgbClr val="DE8431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Rounded Rectangle 38"/>
            <p:cNvSpPr/>
            <p:nvPr/>
          </p:nvSpPr>
          <p:spPr>
            <a:xfrm>
              <a:off x="12538710" y="587966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720090"/>
                  </a:moveTo>
                  <a:lnTo>
                    <a:pt x="102870" y="720090"/>
                  </a:lnTo>
                  <a:moveTo>
                    <a:pt x="1543050" y="617220"/>
                  </a:moveTo>
                  <a:lnTo>
                    <a:pt x="1543050" y="668655"/>
                  </a:lnTo>
                  <a:cubicBezTo>
                    <a:pt x="1543050" y="697061"/>
                    <a:pt x="1520021" y="720090"/>
                    <a:pt x="1491615" y="720090"/>
                  </a:cubicBezTo>
                  <a:lnTo>
                    <a:pt x="144018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Rounded Rectangle 39"/>
            <p:cNvSpPr/>
            <p:nvPr/>
          </p:nvSpPr>
          <p:spPr>
            <a:xfrm>
              <a:off x="12538710" y="711410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1543050" y="668655"/>
                  </a:moveTo>
                  <a:cubicBezTo>
                    <a:pt x="1543050" y="697064"/>
                    <a:pt x="1520024" y="720090"/>
                    <a:pt x="1491615" y="720090"/>
                  </a:cubicBezTo>
                  <a:lnTo>
                    <a:pt x="1440180" y="720090"/>
                  </a:lnTo>
                  <a:lnTo>
                    <a:pt x="51435" y="720090"/>
                  </a:lnTo>
                  <a:cubicBezTo>
                    <a:pt x="23025" y="720090"/>
                    <a:pt x="0" y="697064"/>
                    <a:pt x="0" y="668655"/>
                  </a:cubicBezTo>
                  <a:lnTo>
                    <a:pt x="0" y="51435"/>
                  </a:lnTo>
                  <a:cubicBezTo>
                    <a:pt x="0" y="23025"/>
                    <a:pt x="23025" y="0"/>
                    <a:pt x="51435" y="0"/>
                  </a:cubicBezTo>
                  <a:lnTo>
                    <a:pt x="1491615" y="0"/>
                  </a:lnTo>
                  <a:cubicBezTo>
                    <a:pt x="1520024" y="0"/>
                    <a:pt x="1543050" y="23025"/>
                    <a:pt x="1543050" y="51435"/>
                  </a:cubicBezTo>
                  <a:lnTo>
                    <a:pt x="1543050" y="668655"/>
                  </a:lnTo>
                </a:path>
              </a:pathLst>
            </a:custGeom>
            <a:solidFill>
              <a:srgbClr val="E55753"/>
            </a:solidFill>
            <a:ln>
              <a:noFill/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Rounded Rectangle 40"/>
            <p:cNvSpPr/>
            <p:nvPr/>
          </p:nvSpPr>
          <p:spPr>
            <a:xfrm>
              <a:off x="12538710" y="7114104"/>
              <a:ext cx="2314575" cy="1080135"/>
            </a:xfrm>
            <a:custGeom>
              <a:avLst/>
              <a:gdLst/>
              <a:ahLst/>
              <a:cxnLst/>
              <a:rect l="0" t="0" r="0" b="0"/>
              <a:pathLst>
                <a:path w="1543050" h="720090">
                  <a:moveTo>
                    <a:pt x="0" y="102870"/>
                  </a:moveTo>
                  <a:lnTo>
                    <a:pt x="0" y="51435"/>
                  </a:lnTo>
                  <a:cubicBezTo>
                    <a:pt x="0" y="23028"/>
                    <a:pt x="23028" y="0"/>
                    <a:pt x="51435" y="0"/>
                  </a:cubicBezTo>
                  <a:lnTo>
                    <a:pt x="102870" y="0"/>
                  </a:lnTo>
                  <a:moveTo>
                    <a:pt x="1543050" y="102870"/>
                  </a:moveTo>
                  <a:lnTo>
                    <a:pt x="1543050" y="617220"/>
                  </a:lnTo>
                  <a:moveTo>
                    <a:pt x="0" y="617220"/>
                  </a:moveTo>
                  <a:lnTo>
                    <a:pt x="0" y="102870"/>
                  </a:lnTo>
                  <a:moveTo>
                    <a:pt x="102870" y="0"/>
                  </a:moveTo>
                  <a:lnTo>
                    <a:pt x="1440180" y="0"/>
                  </a:lnTo>
                  <a:moveTo>
                    <a:pt x="0" y="617220"/>
                  </a:moveTo>
                  <a:lnTo>
                    <a:pt x="0" y="668655"/>
                  </a:lnTo>
                  <a:cubicBezTo>
                    <a:pt x="0" y="697061"/>
                    <a:pt x="23028" y="720090"/>
                    <a:pt x="51435" y="720090"/>
                  </a:cubicBezTo>
                  <a:lnTo>
                    <a:pt x="102870" y="720090"/>
                  </a:lnTo>
                  <a:moveTo>
                    <a:pt x="1543050" y="102870"/>
                  </a:moveTo>
                  <a:lnTo>
                    <a:pt x="1543050" y="51435"/>
                  </a:lnTo>
                  <a:cubicBezTo>
                    <a:pt x="1543050" y="23028"/>
                    <a:pt x="1520021" y="0"/>
                    <a:pt x="1491615" y="0"/>
                  </a:cubicBezTo>
                  <a:lnTo>
                    <a:pt x="1440180" y="0"/>
                  </a:lnTo>
                  <a:moveTo>
                    <a:pt x="1440180" y="720090"/>
                  </a:moveTo>
                  <a:lnTo>
                    <a:pt x="102870" y="720090"/>
                  </a:lnTo>
                  <a:moveTo>
                    <a:pt x="1543050" y="617220"/>
                  </a:moveTo>
                  <a:lnTo>
                    <a:pt x="1543050" y="668655"/>
                  </a:lnTo>
                  <a:cubicBezTo>
                    <a:pt x="1543050" y="697061"/>
                    <a:pt x="1520021" y="720090"/>
                    <a:pt x="1491615" y="720090"/>
                  </a:cubicBezTo>
                  <a:lnTo>
                    <a:pt x="1440180" y="720090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10425560" y="4793008"/>
              <a:ext cx="1757354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latin typeface="Arial" panose="020B0604020202020204" pitchFamily="34" charset="0"/>
                  <a:cs typeface="Arial" panose="020B0604020202020204" pitchFamily="34" charset="0"/>
                </a:rPr>
                <a:t>Establish council,
publish ethics policy</a:t>
              </a: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2616434" y="4898350"/>
              <a:ext cx="2160269" cy="5437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latin typeface="Arial" panose="020B0604020202020204" pitchFamily="34" charset="0"/>
                  <a:cs typeface="Arial" panose="020B0604020202020204" pitchFamily="34" charset="0"/>
                </a:rPr>
                <a:t>Tiered fee structure,
ghost kitchen model</a:t>
              </a: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8203438" y="4795058"/>
              <a:ext cx="1726688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latin typeface="Arial" panose="020B0604020202020204" pitchFamily="34" charset="0"/>
                  <a:cs typeface="Arial" panose="020B0604020202020204" pitchFamily="34" charset="0"/>
                </a:rPr>
                <a:t>Certification
curriculum, link to
incentives</a:t>
              </a: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6035328" y="4913433"/>
              <a:ext cx="1631119" cy="5437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latin typeface="Arial" panose="020B0604020202020204" pitchFamily="34" charset="0"/>
                  <a:cs typeface="Arial" panose="020B0604020202020204" pitchFamily="34" charset="0"/>
                </a:rPr>
                <a:t>Integrate data,
</a:t>
              </a:r>
              <a:r>
                <a:rPr sz="2400" dirty="0" err="1">
                  <a:latin typeface="Arial" panose="020B0604020202020204" pitchFamily="34" charset="0"/>
                  <a:cs typeface="Arial" panose="020B0604020202020204" pitchFamily="34" charset="0"/>
                </a:rPr>
                <a:t>standardise</a:t>
              </a:r>
              <a:r>
                <a:rPr sz="2400" dirty="0">
                  <a:latin typeface="Arial" panose="020B0604020202020204" pitchFamily="34" charset="0"/>
                  <a:cs typeface="Arial" panose="020B0604020202020204" pitchFamily="34" charset="0"/>
                </a:rPr>
                <a:t> APIs</a:t>
              </a: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4154806" y="5056704"/>
              <a:ext cx="777457" cy="31716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l"/>
              <a:r>
                <a:rPr sz="2800" b="1" dirty="0">
                  <a:latin typeface="Arial" panose="020B0604020202020204" pitchFamily="34" charset="0"/>
                  <a:cs typeface="Arial" panose="020B0604020202020204" pitchFamily="34" charset="0"/>
                </a:rPr>
                <a:t>Action</a:t>
              </a: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3614738" y="3590807"/>
              <a:ext cx="1670329" cy="27185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l"/>
              <a:r>
                <a:rPr sz="2400" b="1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Characteristic</a:t>
              </a: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4154805" y="6291144"/>
              <a:ext cx="833562" cy="31716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l"/>
              <a:r>
                <a:rPr sz="28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Theory</a:t>
              </a: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8331005" y="6128951"/>
              <a:ext cx="1471556" cy="5437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Hayes (2014),
Kotter's Step 5</a:t>
              </a: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10301855" y="5982099"/>
              <a:ext cx="2005965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Kotler et al. (2021),
Cameron &amp; Green
(2015)</a:t>
              </a: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12615797" y="6192445"/>
              <a:ext cx="2160270" cy="54371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Kotter's Step 5, Grant
(2021)</a:t>
              </a: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12425914" y="7246383"/>
              <a:ext cx="2540035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25% franchises Tier
1, 48% digital
revenue</a:t>
              </a:r>
            </a:p>
          </p:txBody>
        </p:sp>
        <p:sp>
          <p:nvSpPr>
            <p:cNvPr id="54" name="TextBox 53"/>
            <p:cNvSpPr txBox="1"/>
            <p:nvPr/>
          </p:nvSpPr>
          <p:spPr>
            <a:xfrm>
              <a:off x="5861799" y="3282197"/>
              <a:ext cx="1780936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Unified Global
Customer Data
Platform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12538709" y="3127892"/>
              <a:ext cx="2314576" cy="108743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Dynamic
Franchise
Economic
Model</a:t>
              </a: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10581374" y="3282197"/>
              <a:ext cx="1445909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Ethical AI &amp;
Governance
Framework</a:t>
              </a: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4154806" y="7525584"/>
              <a:ext cx="556243" cy="31716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l"/>
              <a:r>
                <a:rPr sz="28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KPIs</a:t>
              </a: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5811454" y="7190343"/>
              <a:ext cx="1987519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90% CDP integration,
75% campaign reach</a:t>
              </a: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8158688" y="7209086"/>
              <a:ext cx="1816187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80% staff
certification, 70%
tool </a:t>
              </a:r>
              <a:r>
                <a:rPr sz="2400" dirty="0" err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utilisation</a:t>
              </a:r>
              <a:endPara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10436133" y="7234961"/>
              <a:ext cx="1871156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100% AI systems
audit-certified, 85%
consent</a:t>
              </a:r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8371079" y="3127892"/>
              <a:ext cx="1391407" cy="108743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Mandatory
Digital
Readiness
</a:t>
              </a:r>
              <a:r>
                <a:rPr sz="2400" dirty="0" err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Programme</a:t>
              </a:r>
              <a:endPara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6042624" y="6037528"/>
              <a:ext cx="1492395" cy="8155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ctr"/>
              <a:r>
                <a:rPr sz="2400" dirty="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Lewin's "Refreeze",
Kotter's Step 5</a:t>
              </a:r>
            </a:p>
          </p:txBody>
        </p:sp>
        <p:sp>
          <p:nvSpPr>
            <p:cNvPr id="63" name="Rounded Rectangle 62"/>
            <p:cNvSpPr/>
            <p:nvPr/>
          </p:nvSpPr>
          <p:spPr>
            <a:xfrm>
              <a:off x="3608307" y="6196153"/>
              <a:ext cx="424338" cy="445391"/>
            </a:xfrm>
            <a:custGeom>
              <a:avLst/>
              <a:gdLst/>
              <a:ahLst/>
              <a:cxnLst/>
              <a:rect l="0" t="0" r="0" b="0"/>
              <a:pathLst>
                <a:path w="282892" h="296927">
                  <a:moveTo>
                    <a:pt x="0" y="296927"/>
                  </a:moveTo>
                  <a:lnTo>
                    <a:pt x="83533" y="249194"/>
                  </a:lnTo>
                  <a:cubicBezTo>
                    <a:pt x="87539" y="246906"/>
                    <a:pt x="90012" y="242644"/>
                    <a:pt x="90012" y="238030"/>
                  </a:cubicBezTo>
                  <a:lnTo>
                    <a:pt x="90012" y="213346"/>
                  </a:lnTo>
                  <a:moveTo>
                    <a:pt x="90012" y="213346"/>
                  </a:moveTo>
                  <a:lnTo>
                    <a:pt x="57186" y="147694"/>
                  </a:lnTo>
                  <a:cubicBezTo>
                    <a:pt x="54010" y="141342"/>
                    <a:pt x="46286" y="138767"/>
                    <a:pt x="39934" y="141943"/>
                  </a:cubicBezTo>
                  <a:lnTo>
                    <a:pt x="0" y="161911"/>
                  </a:lnTo>
                  <a:moveTo>
                    <a:pt x="90012" y="213346"/>
                  </a:moveTo>
                  <a:lnTo>
                    <a:pt x="90012" y="213346"/>
                  </a:lnTo>
                  <a:cubicBezTo>
                    <a:pt x="102362" y="213346"/>
                    <a:pt x="114206" y="208440"/>
                    <a:pt x="122939" y="199706"/>
                  </a:cubicBezTo>
                  <a:lnTo>
                    <a:pt x="130731" y="191914"/>
                  </a:lnTo>
                  <a:cubicBezTo>
                    <a:pt x="137592" y="185052"/>
                    <a:pt x="141446" y="175748"/>
                    <a:pt x="141446" y="166046"/>
                  </a:cubicBezTo>
                  <a:lnTo>
                    <a:pt x="141446" y="79176"/>
                  </a:lnTo>
                  <a:moveTo>
                    <a:pt x="57865" y="149052"/>
                  </a:moveTo>
                  <a:lnTo>
                    <a:pt x="91539" y="31193"/>
                  </a:lnTo>
                  <a:cubicBezTo>
                    <a:pt x="94663" y="20260"/>
                    <a:pt x="102232" y="11140"/>
                    <a:pt x="112402" y="6055"/>
                  </a:cubicBezTo>
                  <a:lnTo>
                    <a:pt x="113439" y="5536"/>
                  </a:lnTo>
                  <a:cubicBezTo>
                    <a:pt x="124513" y="0"/>
                    <a:pt x="137866" y="6142"/>
                    <a:pt x="140868" y="18154"/>
                  </a:cubicBezTo>
                  <a:lnTo>
                    <a:pt x="140868" y="18154"/>
                  </a:lnTo>
                  <a:cubicBezTo>
                    <a:pt x="141252" y="19688"/>
                    <a:pt x="141446" y="21264"/>
                    <a:pt x="141446" y="22846"/>
                  </a:cubicBezTo>
                  <a:lnTo>
                    <a:pt x="141446" y="79176"/>
                  </a:lnTo>
                  <a:moveTo>
                    <a:pt x="141446" y="79176"/>
                  </a:moveTo>
                  <a:lnTo>
                    <a:pt x="138810" y="74667"/>
                  </a:lnTo>
                  <a:cubicBezTo>
                    <a:pt x="131364" y="61929"/>
                    <a:pt x="112954" y="61928"/>
                    <a:pt x="105507" y="74666"/>
                  </a:cubicBezTo>
                  <a:lnTo>
                    <a:pt x="105507" y="74666"/>
                  </a:lnTo>
                  <a:cubicBezTo>
                    <a:pt x="103781" y="77620"/>
                    <a:pt x="102871" y="80979"/>
                    <a:pt x="102871" y="84401"/>
                  </a:cubicBezTo>
                  <a:lnTo>
                    <a:pt x="102871" y="116905"/>
                  </a:lnTo>
                  <a:moveTo>
                    <a:pt x="282892" y="296927"/>
                  </a:moveTo>
                  <a:lnTo>
                    <a:pt x="199359" y="249194"/>
                  </a:lnTo>
                  <a:cubicBezTo>
                    <a:pt x="195352" y="246906"/>
                    <a:pt x="192879" y="242644"/>
                    <a:pt x="192879" y="238030"/>
                  </a:cubicBezTo>
                  <a:lnTo>
                    <a:pt x="192879" y="213346"/>
                  </a:lnTo>
                  <a:moveTo>
                    <a:pt x="192879" y="213346"/>
                  </a:moveTo>
                  <a:lnTo>
                    <a:pt x="225705" y="147694"/>
                  </a:lnTo>
                  <a:cubicBezTo>
                    <a:pt x="228881" y="141342"/>
                    <a:pt x="236606" y="138767"/>
                    <a:pt x="242958" y="141943"/>
                  </a:cubicBezTo>
                  <a:lnTo>
                    <a:pt x="282892" y="161911"/>
                  </a:lnTo>
                  <a:moveTo>
                    <a:pt x="192879" y="213346"/>
                  </a:moveTo>
                  <a:lnTo>
                    <a:pt x="192879" y="213346"/>
                  </a:lnTo>
                  <a:cubicBezTo>
                    <a:pt x="180530" y="213346"/>
                    <a:pt x="168684" y="208440"/>
                    <a:pt x="159952" y="199706"/>
                  </a:cubicBezTo>
                  <a:lnTo>
                    <a:pt x="152161" y="191914"/>
                  </a:lnTo>
                  <a:cubicBezTo>
                    <a:pt x="145300" y="185052"/>
                    <a:pt x="141446" y="175748"/>
                    <a:pt x="141446" y="166046"/>
                  </a:cubicBezTo>
                  <a:lnTo>
                    <a:pt x="141446" y="79176"/>
                  </a:lnTo>
                  <a:moveTo>
                    <a:pt x="225026" y="149052"/>
                  </a:moveTo>
                  <a:lnTo>
                    <a:pt x="191352" y="31193"/>
                  </a:lnTo>
                  <a:cubicBezTo>
                    <a:pt x="188228" y="20260"/>
                    <a:pt x="180660" y="11140"/>
                    <a:pt x="170490" y="6055"/>
                  </a:cubicBezTo>
                  <a:lnTo>
                    <a:pt x="169453" y="5536"/>
                  </a:lnTo>
                  <a:cubicBezTo>
                    <a:pt x="158378" y="0"/>
                    <a:pt x="145026" y="6142"/>
                    <a:pt x="142023" y="18154"/>
                  </a:cubicBezTo>
                  <a:lnTo>
                    <a:pt x="142023" y="18154"/>
                  </a:lnTo>
                  <a:cubicBezTo>
                    <a:pt x="141640" y="19688"/>
                    <a:pt x="141446" y="21264"/>
                    <a:pt x="141446" y="22846"/>
                  </a:cubicBezTo>
                  <a:lnTo>
                    <a:pt x="141446" y="79176"/>
                  </a:lnTo>
                  <a:moveTo>
                    <a:pt x="141446" y="79176"/>
                  </a:moveTo>
                  <a:lnTo>
                    <a:pt x="144082" y="74667"/>
                  </a:lnTo>
                  <a:cubicBezTo>
                    <a:pt x="151527" y="61929"/>
                    <a:pt x="169937" y="61928"/>
                    <a:pt x="177383" y="74666"/>
                  </a:cubicBezTo>
                  <a:lnTo>
                    <a:pt x="177383" y="74666"/>
                  </a:lnTo>
                  <a:cubicBezTo>
                    <a:pt x="179110" y="77620"/>
                    <a:pt x="180021" y="80979"/>
                    <a:pt x="180021" y="84401"/>
                  </a:cubicBezTo>
                  <a:lnTo>
                    <a:pt x="180021" y="116905"/>
                  </a:lnTo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4" name="Rounded Rectangle 63"/>
            <p:cNvSpPr/>
            <p:nvPr/>
          </p:nvSpPr>
          <p:spPr>
            <a:xfrm>
              <a:off x="3608307" y="4963478"/>
              <a:ext cx="424338" cy="443627"/>
            </a:xfrm>
            <a:custGeom>
              <a:avLst/>
              <a:gdLst/>
              <a:ahLst/>
              <a:cxnLst/>
              <a:rect l="0" t="0" r="0" b="0"/>
              <a:pathLst>
                <a:path w="282892" h="295751">
                  <a:moveTo>
                    <a:pt x="202191" y="107524"/>
                  </a:moveTo>
                  <a:cubicBezTo>
                    <a:pt x="204366" y="108614"/>
                    <a:pt x="205739" y="110839"/>
                    <a:pt x="205740" y="113272"/>
                  </a:cubicBezTo>
                  <a:lnTo>
                    <a:pt x="205740" y="182478"/>
                  </a:lnTo>
                  <a:cubicBezTo>
                    <a:pt x="205739" y="184911"/>
                    <a:pt x="204366" y="187136"/>
                    <a:pt x="202191" y="188226"/>
                  </a:cubicBezTo>
                  <a:lnTo>
                    <a:pt x="144326" y="217158"/>
                  </a:lnTo>
                  <a:cubicBezTo>
                    <a:pt x="142513" y="218066"/>
                    <a:pt x="140378" y="218066"/>
                    <a:pt x="138565" y="217158"/>
                  </a:cubicBezTo>
                  <a:lnTo>
                    <a:pt x="80701" y="188226"/>
                  </a:lnTo>
                  <a:cubicBezTo>
                    <a:pt x="78526" y="187136"/>
                    <a:pt x="77152" y="184911"/>
                    <a:pt x="77152" y="182478"/>
                  </a:cubicBezTo>
                  <a:lnTo>
                    <a:pt x="77152" y="113272"/>
                  </a:lnTo>
                  <a:cubicBezTo>
                    <a:pt x="77152" y="110839"/>
                    <a:pt x="78526" y="108614"/>
                    <a:pt x="80701" y="107524"/>
                  </a:cubicBezTo>
                  <a:lnTo>
                    <a:pt x="138565" y="78592"/>
                  </a:lnTo>
                  <a:cubicBezTo>
                    <a:pt x="140378" y="77684"/>
                    <a:pt x="142513" y="77684"/>
                    <a:pt x="144326" y="78592"/>
                  </a:cubicBezTo>
                  <a:close/>
                  <a:moveTo>
                    <a:pt x="141446" y="141446"/>
                  </a:moveTo>
                  <a:lnTo>
                    <a:pt x="204724" y="109813"/>
                  </a:lnTo>
                  <a:moveTo>
                    <a:pt x="78168" y="109813"/>
                  </a:moveTo>
                  <a:lnTo>
                    <a:pt x="141446" y="141446"/>
                  </a:lnTo>
                  <a:moveTo>
                    <a:pt x="141446" y="141446"/>
                  </a:moveTo>
                  <a:lnTo>
                    <a:pt x="141446" y="217840"/>
                  </a:lnTo>
                  <a:moveTo>
                    <a:pt x="25717" y="96440"/>
                  </a:moveTo>
                  <a:lnTo>
                    <a:pt x="0" y="128587"/>
                  </a:lnTo>
                  <a:lnTo>
                    <a:pt x="25717" y="160734"/>
                  </a:lnTo>
                  <a:moveTo>
                    <a:pt x="51435" y="128587"/>
                  </a:moveTo>
                  <a:lnTo>
                    <a:pt x="0" y="128587"/>
                  </a:lnTo>
                  <a:moveTo>
                    <a:pt x="109299" y="270033"/>
                  </a:moveTo>
                  <a:lnTo>
                    <a:pt x="141446" y="295751"/>
                  </a:lnTo>
                  <a:lnTo>
                    <a:pt x="173593" y="270033"/>
                  </a:lnTo>
                  <a:moveTo>
                    <a:pt x="141446" y="244316"/>
                  </a:moveTo>
                  <a:lnTo>
                    <a:pt x="141446" y="295751"/>
                  </a:lnTo>
                  <a:moveTo>
                    <a:pt x="109299" y="25717"/>
                  </a:moveTo>
                  <a:lnTo>
                    <a:pt x="141446" y="0"/>
                  </a:lnTo>
                  <a:lnTo>
                    <a:pt x="173593" y="25717"/>
                  </a:lnTo>
                  <a:moveTo>
                    <a:pt x="141446" y="51435"/>
                  </a:moveTo>
                  <a:lnTo>
                    <a:pt x="141446" y="0"/>
                  </a:lnTo>
                  <a:moveTo>
                    <a:pt x="257175" y="96440"/>
                  </a:moveTo>
                  <a:lnTo>
                    <a:pt x="282892" y="128587"/>
                  </a:lnTo>
                  <a:lnTo>
                    <a:pt x="257175" y="160734"/>
                  </a:lnTo>
                  <a:moveTo>
                    <a:pt x="231457" y="128587"/>
                  </a:moveTo>
                  <a:lnTo>
                    <a:pt x="282892" y="128587"/>
                  </a:lnTo>
                </a:path>
              </a:pathLst>
            </a:custGeom>
            <a:noFill/>
            <a:ln w="12858">
              <a:solidFill>
                <a:schemeClr val="tx1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5" name="Rounded Rectangle 64"/>
            <p:cNvSpPr/>
            <p:nvPr/>
          </p:nvSpPr>
          <p:spPr>
            <a:xfrm>
              <a:off x="3598664" y="7432358"/>
              <a:ext cx="443627" cy="443627"/>
            </a:xfrm>
            <a:custGeom>
              <a:avLst/>
              <a:gdLst/>
              <a:ahLst/>
              <a:cxnLst/>
              <a:rect l="0" t="0" r="0" b="0"/>
              <a:pathLst>
                <a:path w="295751" h="295751">
                  <a:moveTo>
                    <a:pt x="128587" y="38576"/>
                  </a:moveTo>
                  <a:cubicBezTo>
                    <a:pt x="57570" y="38576"/>
                    <a:pt x="0" y="96146"/>
                    <a:pt x="0" y="167163"/>
                  </a:cubicBezTo>
                  <a:cubicBezTo>
                    <a:pt x="0" y="238180"/>
                    <a:pt x="57570" y="295751"/>
                    <a:pt x="128587" y="295751"/>
                  </a:cubicBezTo>
                  <a:cubicBezTo>
                    <a:pt x="199604" y="295751"/>
                    <a:pt x="257175" y="238180"/>
                    <a:pt x="257175" y="167163"/>
                  </a:cubicBezTo>
                  <a:lnTo>
                    <a:pt x="135016" y="167163"/>
                  </a:lnTo>
                  <a:cubicBezTo>
                    <a:pt x="131466" y="167163"/>
                    <a:pt x="128587" y="164285"/>
                    <a:pt x="128587" y="160734"/>
                  </a:cubicBezTo>
                  <a:close/>
                  <a:moveTo>
                    <a:pt x="167163" y="122158"/>
                  </a:moveTo>
                  <a:cubicBezTo>
                    <a:pt x="167163" y="125708"/>
                    <a:pt x="170042" y="128587"/>
                    <a:pt x="173593" y="128587"/>
                  </a:cubicBezTo>
                  <a:lnTo>
                    <a:pt x="295751" y="128587"/>
                  </a:lnTo>
                  <a:cubicBezTo>
                    <a:pt x="295751" y="57570"/>
                    <a:pt x="238180" y="0"/>
                    <a:pt x="167163" y="0"/>
                  </a:cubicBezTo>
                  <a:close/>
                </a:path>
              </a:pathLst>
            </a:custGeom>
            <a:noFill/>
            <a:ln w="12858">
              <a:solidFill>
                <a:srgbClr val="FFFFFF"/>
              </a:solidFill>
            </a:ln>
          </p:spPr>
          <p:txBody>
            <a:bodyPr rtlCol="0" anchor="ctr"/>
            <a:lstStyle/>
            <a:p>
              <a:pPr algn="ctr"/>
              <a:endParaRPr sz="3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id="{D495D651-3826-4222-813D-AF61FC8A08BA}"/>
              </a:ext>
            </a:extLst>
          </p:cNvPr>
          <p:cNvSpPr txBox="1"/>
          <p:nvPr/>
        </p:nvSpPr>
        <p:spPr>
          <a:xfrm>
            <a:off x="3200400" y="570240"/>
            <a:ext cx="12639675" cy="987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7000" b="1" spc="-70" dirty="0">
                <a:solidFill>
                  <a:schemeClr val="bg1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Strategic Recommendations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97">
            <a:extLst>
              <a:ext uri="{FF2B5EF4-FFF2-40B4-BE49-F238E27FC236}">
                <a16:creationId xmlns:a16="http://schemas.microsoft.com/office/drawing/2014/main" id="{50940192-C001-4B05-880E-80218B8B1C5E}"/>
              </a:ext>
            </a:extLst>
          </p:cNvPr>
          <p:cNvGrpSpPr/>
          <p:nvPr/>
        </p:nvGrpSpPr>
        <p:grpSpPr>
          <a:xfrm>
            <a:off x="2819398" y="1409700"/>
            <a:ext cx="12859716" cy="8376740"/>
            <a:chOff x="1122695" y="867321"/>
            <a:chExt cx="6963976" cy="5161537"/>
          </a:xfrm>
        </p:grpSpPr>
        <p:sp>
          <p:nvSpPr>
            <p:cNvPr id="8" name="Rounded Rectangle 1">
              <a:extLst>
                <a:ext uri="{FF2B5EF4-FFF2-40B4-BE49-F238E27FC236}">
                  <a16:creationId xmlns:a16="http://schemas.microsoft.com/office/drawing/2014/main" id="{DA0D7D09-5F5B-485E-9290-12DAE37BF2D3}"/>
                </a:ext>
              </a:extLst>
            </p:cNvPr>
            <p:cNvSpPr/>
            <p:nvPr/>
          </p:nvSpPr>
          <p:spPr>
            <a:xfrm>
              <a:off x="2544630" y="1379181"/>
              <a:ext cx="1573081" cy="513442"/>
            </a:xfrm>
            <a:custGeom>
              <a:avLst/>
              <a:gdLst/>
              <a:ahLst/>
              <a:cxnLst/>
              <a:rect l="0" t="0" r="0" b="0"/>
              <a:pathLst>
                <a:path w="1135719" h="530002">
                  <a:moveTo>
                    <a:pt x="1135719" y="492145"/>
                  </a:moveTo>
                  <a:cubicBezTo>
                    <a:pt x="1135719" y="513055"/>
                    <a:pt x="1118772" y="530002"/>
                    <a:pt x="1097862" y="530002"/>
                  </a:cubicBezTo>
                  <a:lnTo>
                    <a:pt x="37857" y="530002"/>
                  </a:lnTo>
                  <a:cubicBezTo>
                    <a:pt x="16947" y="530002"/>
                    <a:pt x="0" y="513055"/>
                    <a:pt x="0" y="492145"/>
                  </a:cubicBezTo>
                  <a:lnTo>
                    <a:pt x="0" y="37857"/>
                  </a:lnTo>
                  <a:cubicBezTo>
                    <a:pt x="0" y="16947"/>
                    <a:pt x="16947" y="0"/>
                    <a:pt x="37857" y="0"/>
                  </a:cubicBezTo>
                  <a:lnTo>
                    <a:pt x="1097862" y="0"/>
                  </a:lnTo>
                  <a:cubicBezTo>
                    <a:pt x="1118772" y="0"/>
                    <a:pt x="1135719" y="16947"/>
                    <a:pt x="1135719" y="37857"/>
                  </a:cubicBezTo>
                  <a:lnTo>
                    <a:pt x="1135719" y="492145"/>
                  </a:lnTo>
                </a:path>
              </a:pathLst>
            </a:custGeom>
            <a:gradFill rotWithShape="1">
              <a:gsLst>
                <a:gs pos="0">
                  <a:srgbClr val="BCABFF"/>
                </a:gs>
                <a:gs pos="100000">
                  <a:srgbClr val="886AFF"/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Rounded Rectangle 2">
              <a:extLst>
                <a:ext uri="{FF2B5EF4-FFF2-40B4-BE49-F238E27FC236}">
                  <a16:creationId xmlns:a16="http://schemas.microsoft.com/office/drawing/2014/main" id="{3A89D715-629C-475D-85C7-F849DA270F51}"/>
                </a:ext>
              </a:extLst>
            </p:cNvPr>
            <p:cNvSpPr/>
            <p:nvPr/>
          </p:nvSpPr>
          <p:spPr>
            <a:xfrm>
              <a:off x="2525703" y="1362621"/>
              <a:ext cx="1592009" cy="530002"/>
            </a:xfrm>
            <a:custGeom>
              <a:avLst/>
              <a:gdLst/>
              <a:ahLst/>
              <a:cxnLst/>
              <a:rect l="0" t="0" r="0" b="0"/>
              <a:pathLst>
                <a:path w="1135719" h="530002">
                  <a:moveTo>
                    <a:pt x="37857" y="0"/>
                  </a:moveTo>
                  <a:cubicBezTo>
                    <a:pt x="16949" y="0"/>
                    <a:pt x="0" y="16949"/>
                    <a:pt x="0" y="37857"/>
                  </a:cubicBezTo>
                  <a:moveTo>
                    <a:pt x="37857" y="0"/>
                  </a:moveTo>
                  <a:lnTo>
                    <a:pt x="1097862" y="0"/>
                  </a:lnTo>
                  <a:moveTo>
                    <a:pt x="1097862" y="0"/>
                  </a:moveTo>
                  <a:cubicBezTo>
                    <a:pt x="1118770" y="0"/>
                    <a:pt x="1135719" y="16949"/>
                    <a:pt x="1135719" y="37857"/>
                  </a:cubicBezTo>
                  <a:moveTo>
                    <a:pt x="1135719" y="492145"/>
                  </a:moveTo>
                  <a:lnTo>
                    <a:pt x="1135719" y="37857"/>
                  </a:lnTo>
                  <a:moveTo>
                    <a:pt x="0" y="492145"/>
                  </a:moveTo>
                  <a:lnTo>
                    <a:pt x="0" y="37857"/>
                  </a:lnTo>
                  <a:moveTo>
                    <a:pt x="0" y="492145"/>
                  </a:moveTo>
                  <a:cubicBezTo>
                    <a:pt x="0" y="513053"/>
                    <a:pt x="16949" y="530002"/>
                    <a:pt x="37857" y="530002"/>
                  </a:cubicBezTo>
                  <a:moveTo>
                    <a:pt x="1097862" y="530002"/>
                  </a:moveTo>
                  <a:lnTo>
                    <a:pt x="37857" y="530002"/>
                  </a:lnTo>
                  <a:moveTo>
                    <a:pt x="1097862" y="530002"/>
                  </a:moveTo>
                  <a:cubicBezTo>
                    <a:pt x="1118770" y="530002"/>
                    <a:pt x="1135719" y="513053"/>
                    <a:pt x="1135719" y="492145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Rounded Rectangle 3">
              <a:extLst>
                <a:ext uri="{FF2B5EF4-FFF2-40B4-BE49-F238E27FC236}">
                  <a16:creationId xmlns:a16="http://schemas.microsoft.com/office/drawing/2014/main" id="{1EFB604A-EFFA-46F6-B1B7-B1F02E7F92EC}"/>
                </a:ext>
              </a:extLst>
            </p:cNvPr>
            <p:cNvSpPr/>
            <p:nvPr/>
          </p:nvSpPr>
          <p:spPr>
            <a:xfrm>
              <a:off x="5026287" y="1589765"/>
              <a:ext cx="1962519" cy="302858"/>
            </a:xfrm>
            <a:custGeom>
              <a:avLst/>
              <a:gdLst/>
              <a:ahLst/>
              <a:cxnLst/>
              <a:rect l="0" t="0" r="0" b="0"/>
              <a:pathLst>
                <a:path w="1362863" h="302858">
                  <a:moveTo>
                    <a:pt x="1362863" y="265001"/>
                  </a:moveTo>
                  <a:cubicBezTo>
                    <a:pt x="1362863" y="285911"/>
                    <a:pt x="1345916" y="302858"/>
                    <a:pt x="1325006" y="302858"/>
                  </a:cubicBezTo>
                  <a:lnTo>
                    <a:pt x="37857" y="302858"/>
                  </a:lnTo>
                  <a:cubicBezTo>
                    <a:pt x="16947" y="302858"/>
                    <a:pt x="0" y="285911"/>
                    <a:pt x="0" y="265001"/>
                  </a:cubicBezTo>
                  <a:lnTo>
                    <a:pt x="0" y="37857"/>
                  </a:lnTo>
                  <a:cubicBezTo>
                    <a:pt x="0" y="16947"/>
                    <a:pt x="16947" y="0"/>
                    <a:pt x="37857" y="0"/>
                  </a:cubicBezTo>
                  <a:lnTo>
                    <a:pt x="1325006" y="0"/>
                  </a:lnTo>
                  <a:cubicBezTo>
                    <a:pt x="1345916" y="0"/>
                    <a:pt x="1362863" y="16947"/>
                    <a:pt x="1362863" y="37857"/>
                  </a:cubicBezTo>
                  <a:lnTo>
                    <a:pt x="1362863" y="265001"/>
                  </a:lnTo>
                </a:path>
              </a:pathLst>
            </a:custGeom>
            <a:gradFill rotWithShape="1">
              <a:gsLst>
                <a:gs pos="0">
                  <a:srgbClr val="FFBF84"/>
                </a:gs>
                <a:gs pos="100000">
                  <a:srgbClr val="F99539"/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/>
            <a:p>
              <a:pPr algn="ctr"/>
              <a:endParaRPr sz="6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ounded Rectangle 4">
              <a:extLst>
                <a:ext uri="{FF2B5EF4-FFF2-40B4-BE49-F238E27FC236}">
                  <a16:creationId xmlns:a16="http://schemas.microsoft.com/office/drawing/2014/main" id="{C838C231-984B-4C74-995A-45ACB8E91F36}"/>
                </a:ext>
              </a:extLst>
            </p:cNvPr>
            <p:cNvSpPr/>
            <p:nvPr/>
          </p:nvSpPr>
          <p:spPr>
            <a:xfrm>
              <a:off x="5026287" y="1589765"/>
              <a:ext cx="1943593" cy="302858"/>
            </a:xfrm>
            <a:custGeom>
              <a:avLst/>
              <a:gdLst/>
              <a:ahLst/>
              <a:cxnLst/>
              <a:rect l="0" t="0" r="0" b="0"/>
              <a:pathLst>
                <a:path w="1362863" h="302858">
                  <a:moveTo>
                    <a:pt x="37857" y="0"/>
                  </a:moveTo>
                  <a:cubicBezTo>
                    <a:pt x="16949" y="0"/>
                    <a:pt x="0" y="16949"/>
                    <a:pt x="0" y="37857"/>
                  </a:cubicBezTo>
                  <a:moveTo>
                    <a:pt x="37857" y="0"/>
                  </a:moveTo>
                  <a:lnTo>
                    <a:pt x="1325006" y="0"/>
                  </a:lnTo>
                  <a:moveTo>
                    <a:pt x="1325006" y="0"/>
                  </a:moveTo>
                  <a:cubicBezTo>
                    <a:pt x="1345914" y="0"/>
                    <a:pt x="1362863" y="16949"/>
                    <a:pt x="1362863" y="37857"/>
                  </a:cubicBezTo>
                  <a:moveTo>
                    <a:pt x="1362863" y="265001"/>
                  </a:moveTo>
                  <a:lnTo>
                    <a:pt x="1362863" y="37857"/>
                  </a:lnTo>
                  <a:moveTo>
                    <a:pt x="0" y="265001"/>
                  </a:moveTo>
                  <a:lnTo>
                    <a:pt x="0" y="37857"/>
                  </a:lnTo>
                  <a:moveTo>
                    <a:pt x="0" y="265001"/>
                  </a:moveTo>
                  <a:cubicBezTo>
                    <a:pt x="0" y="285909"/>
                    <a:pt x="16949" y="302858"/>
                    <a:pt x="37857" y="302858"/>
                  </a:cubicBezTo>
                  <a:moveTo>
                    <a:pt x="1325006" y="302858"/>
                  </a:moveTo>
                  <a:lnTo>
                    <a:pt x="37857" y="302858"/>
                  </a:lnTo>
                  <a:moveTo>
                    <a:pt x="1325006" y="302858"/>
                  </a:moveTo>
                  <a:cubicBezTo>
                    <a:pt x="1345914" y="302858"/>
                    <a:pt x="1362863" y="285909"/>
                    <a:pt x="1362863" y="265001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ounded Rectangle 5">
              <a:extLst>
                <a:ext uri="{FF2B5EF4-FFF2-40B4-BE49-F238E27FC236}">
                  <a16:creationId xmlns:a16="http://schemas.microsoft.com/office/drawing/2014/main" id="{0EF04A4F-2FBE-423C-912D-47DA1E70D88C}"/>
                </a:ext>
              </a:extLst>
            </p:cNvPr>
            <p:cNvSpPr/>
            <p:nvPr/>
          </p:nvSpPr>
          <p:spPr>
            <a:xfrm>
              <a:off x="1122695" y="3179772"/>
              <a:ext cx="2427158" cy="302858"/>
            </a:xfrm>
            <a:custGeom>
              <a:avLst/>
              <a:gdLst/>
              <a:ahLst/>
              <a:cxnLst/>
              <a:rect l="0" t="0" r="0" b="0"/>
              <a:pathLst>
                <a:path w="1665722" h="302858">
                  <a:moveTo>
                    <a:pt x="1665722" y="265001"/>
                  </a:moveTo>
                  <a:cubicBezTo>
                    <a:pt x="1665722" y="285911"/>
                    <a:pt x="1648774" y="302858"/>
                    <a:pt x="1627864" y="302858"/>
                  </a:cubicBezTo>
                  <a:lnTo>
                    <a:pt x="37857" y="302858"/>
                  </a:lnTo>
                  <a:cubicBezTo>
                    <a:pt x="16947" y="302858"/>
                    <a:pt x="0" y="285911"/>
                    <a:pt x="0" y="265001"/>
                  </a:cubicBezTo>
                  <a:lnTo>
                    <a:pt x="0" y="37857"/>
                  </a:lnTo>
                  <a:cubicBezTo>
                    <a:pt x="0" y="16947"/>
                    <a:pt x="16947" y="0"/>
                    <a:pt x="37857" y="0"/>
                  </a:cubicBezTo>
                  <a:lnTo>
                    <a:pt x="1627864" y="0"/>
                  </a:lnTo>
                  <a:cubicBezTo>
                    <a:pt x="1648774" y="0"/>
                    <a:pt x="1665722" y="16947"/>
                    <a:pt x="1665722" y="37857"/>
                  </a:cubicBezTo>
                  <a:lnTo>
                    <a:pt x="1665722" y="265001"/>
                  </a:lnTo>
                </a:path>
              </a:pathLst>
            </a:custGeom>
            <a:gradFill rotWithShape="1">
              <a:gsLst>
                <a:gs pos="0">
                  <a:srgbClr val="E4A9FF"/>
                </a:gs>
                <a:gs pos="100000">
                  <a:srgbClr val="CD6AFB"/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ounded Rectangle 6">
              <a:extLst>
                <a:ext uri="{FF2B5EF4-FFF2-40B4-BE49-F238E27FC236}">
                  <a16:creationId xmlns:a16="http://schemas.microsoft.com/office/drawing/2014/main" id="{480B9A5A-EE1D-4412-BFE9-25A33FC2F49B}"/>
                </a:ext>
              </a:extLst>
            </p:cNvPr>
            <p:cNvSpPr/>
            <p:nvPr/>
          </p:nvSpPr>
          <p:spPr>
            <a:xfrm>
              <a:off x="1122696" y="3179772"/>
              <a:ext cx="2427156" cy="302858"/>
            </a:xfrm>
            <a:custGeom>
              <a:avLst/>
              <a:gdLst/>
              <a:ahLst/>
              <a:cxnLst/>
              <a:rect l="0" t="0" r="0" b="0"/>
              <a:pathLst>
                <a:path w="1665722" h="302858">
                  <a:moveTo>
                    <a:pt x="37857" y="0"/>
                  </a:moveTo>
                  <a:cubicBezTo>
                    <a:pt x="16949" y="0"/>
                    <a:pt x="0" y="16949"/>
                    <a:pt x="0" y="37857"/>
                  </a:cubicBezTo>
                  <a:moveTo>
                    <a:pt x="37857" y="0"/>
                  </a:moveTo>
                  <a:lnTo>
                    <a:pt x="1627864" y="0"/>
                  </a:lnTo>
                  <a:moveTo>
                    <a:pt x="1627864" y="0"/>
                  </a:moveTo>
                  <a:cubicBezTo>
                    <a:pt x="1648772" y="0"/>
                    <a:pt x="1665722" y="16949"/>
                    <a:pt x="1665722" y="37857"/>
                  </a:cubicBezTo>
                  <a:moveTo>
                    <a:pt x="1665722" y="265001"/>
                  </a:moveTo>
                  <a:lnTo>
                    <a:pt x="1665722" y="37857"/>
                  </a:lnTo>
                  <a:moveTo>
                    <a:pt x="0" y="265001"/>
                  </a:moveTo>
                  <a:lnTo>
                    <a:pt x="0" y="37857"/>
                  </a:lnTo>
                  <a:moveTo>
                    <a:pt x="0" y="265001"/>
                  </a:moveTo>
                  <a:cubicBezTo>
                    <a:pt x="0" y="285909"/>
                    <a:pt x="16949" y="302858"/>
                    <a:pt x="37857" y="302858"/>
                  </a:cubicBezTo>
                  <a:moveTo>
                    <a:pt x="1627864" y="302858"/>
                  </a:moveTo>
                  <a:lnTo>
                    <a:pt x="37857" y="302858"/>
                  </a:lnTo>
                  <a:moveTo>
                    <a:pt x="1627864" y="302858"/>
                  </a:moveTo>
                  <a:cubicBezTo>
                    <a:pt x="1648772" y="302858"/>
                    <a:pt x="1665722" y="285909"/>
                    <a:pt x="1665722" y="265001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ounded Rectangle 7">
              <a:extLst>
                <a:ext uri="{FF2B5EF4-FFF2-40B4-BE49-F238E27FC236}">
                  <a16:creationId xmlns:a16="http://schemas.microsoft.com/office/drawing/2014/main" id="{322466AC-D711-4034-A097-BF656CEECD30}"/>
                </a:ext>
              </a:extLst>
            </p:cNvPr>
            <p:cNvSpPr/>
            <p:nvPr/>
          </p:nvSpPr>
          <p:spPr>
            <a:xfrm>
              <a:off x="3852711" y="3255487"/>
              <a:ext cx="1438578" cy="1097862"/>
            </a:xfrm>
            <a:custGeom>
              <a:avLst/>
              <a:gdLst/>
              <a:ahLst/>
              <a:cxnLst/>
              <a:rect l="0" t="0" r="0" b="0"/>
              <a:pathLst>
                <a:path w="1438578" h="1097862">
                  <a:moveTo>
                    <a:pt x="1438578" y="1060005"/>
                  </a:moveTo>
                  <a:cubicBezTo>
                    <a:pt x="1438578" y="1080914"/>
                    <a:pt x="1421630" y="1097862"/>
                    <a:pt x="1400721" y="1097862"/>
                  </a:cubicBezTo>
                  <a:lnTo>
                    <a:pt x="37857" y="1097862"/>
                  </a:lnTo>
                  <a:cubicBezTo>
                    <a:pt x="16947" y="1097862"/>
                    <a:pt x="0" y="1080914"/>
                    <a:pt x="0" y="1060005"/>
                  </a:cubicBezTo>
                  <a:lnTo>
                    <a:pt x="0" y="37857"/>
                  </a:lnTo>
                  <a:cubicBezTo>
                    <a:pt x="0" y="16947"/>
                    <a:pt x="16947" y="0"/>
                    <a:pt x="37857" y="0"/>
                  </a:cubicBezTo>
                  <a:lnTo>
                    <a:pt x="1400721" y="0"/>
                  </a:lnTo>
                  <a:cubicBezTo>
                    <a:pt x="1421630" y="0"/>
                    <a:pt x="1438578" y="16947"/>
                    <a:pt x="1438578" y="37857"/>
                  </a:cubicBezTo>
                  <a:lnTo>
                    <a:pt x="1438578" y="1060005"/>
                  </a:lnTo>
                </a:path>
              </a:pathLst>
            </a:custGeom>
            <a:gradFill rotWithShape="1">
              <a:gsLst>
                <a:gs pos="0">
                  <a:srgbClr val="ECECEC"/>
                </a:gs>
                <a:gs pos="100000">
                  <a:srgbClr val="D7D7D7"/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Rounded Rectangle 8">
              <a:extLst>
                <a:ext uri="{FF2B5EF4-FFF2-40B4-BE49-F238E27FC236}">
                  <a16:creationId xmlns:a16="http://schemas.microsoft.com/office/drawing/2014/main" id="{DF38FEDF-6409-40C8-8396-10411C5791AA}"/>
                </a:ext>
              </a:extLst>
            </p:cNvPr>
            <p:cNvSpPr/>
            <p:nvPr/>
          </p:nvSpPr>
          <p:spPr>
            <a:xfrm>
              <a:off x="3852711" y="3255487"/>
              <a:ext cx="1438578" cy="1097862"/>
            </a:xfrm>
            <a:custGeom>
              <a:avLst/>
              <a:gdLst/>
              <a:ahLst/>
              <a:cxnLst/>
              <a:rect l="0" t="0" r="0" b="0"/>
              <a:pathLst>
                <a:path w="1438578" h="1097862">
                  <a:moveTo>
                    <a:pt x="37857" y="0"/>
                  </a:moveTo>
                  <a:cubicBezTo>
                    <a:pt x="16949" y="0"/>
                    <a:pt x="0" y="16949"/>
                    <a:pt x="0" y="37857"/>
                  </a:cubicBezTo>
                  <a:moveTo>
                    <a:pt x="37857" y="0"/>
                  </a:moveTo>
                  <a:lnTo>
                    <a:pt x="1400721" y="0"/>
                  </a:lnTo>
                  <a:moveTo>
                    <a:pt x="1400721" y="0"/>
                  </a:moveTo>
                  <a:cubicBezTo>
                    <a:pt x="1421628" y="0"/>
                    <a:pt x="1438578" y="16949"/>
                    <a:pt x="1438578" y="37857"/>
                  </a:cubicBezTo>
                  <a:moveTo>
                    <a:pt x="1438578" y="1060005"/>
                  </a:moveTo>
                  <a:lnTo>
                    <a:pt x="1438578" y="37857"/>
                  </a:lnTo>
                  <a:moveTo>
                    <a:pt x="0" y="1060005"/>
                  </a:moveTo>
                  <a:lnTo>
                    <a:pt x="0" y="37857"/>
                  </a:lnTo>
                  <a:moveTo>
                    <a:pt x="0" y="1060005"/>
                  </a:moveTo>
                  <a:cubicBezTo>
                    <a:pt x="0" y="1080913"/>
                    <a:pt x="16949" y="1097862"/>
                    <a:pt x="37857" y="1097862"/>
                  </a:cubicBezTo>
                  <a:moveTo>
                    <a:pt x="1400721" y="1097862"/>
                  </a:moveTo>
                  <a:lnTo>
                    <a:pt x="37857" y="1097862"/>
                  </a:lnTo>
                  <a:moveTo>
                    <a:pt x="1400721" y="1097862"/>
                  </a:moveTo>
                  <a:cubicBezTo>
                    <a:pt x="1421628" y="1097862"/>
                    <a:pt x="1438578" y="1080913"/>
                    <a:pt x="1438578" y="1060005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Rounded Rectangle 9">
              <a:extLst>
                <a:ext uri="{FF2B5EF4-FFF2-40B4-BE49-F238E27FC236}">
                  <a16:creationId xmlns:a16="http://schemas.microsoft.com/office/drawing/2014/main" id="{7E17FA85-4A89-44BA-8440-487958B21C61}"/>
                </a:ext>
              </a:extLst>
            </p:cNvPr>
            <p:cNvSpPr/>
            <p:nvPr/>
          </p:nvSpPr>
          <p:spPr>
            <a:xfrm>
              <a:off x="5594148" y="3066200"/>
              <a:ext cx="2492523" cy="530002"/>
            </a:xfrm>
            <a:custGeom>
              <a:avLst/>
              <a:gdLst/>
              <a:ahLst/>
              <a:cxnLst/>
              <a:rect l="0" t="0" r="0" b="0"/>
              <a:pathLst>
                <a:path w="1665722" h="530002">
                  <a:moveTo>
                    <a:pt x="1665722" y="492145"/>
                  </a:moveTo>
                  <a:cubicBezTo>
                    <a:pt x="1665722" y="513055"/>
                    <a:pt x="1648774" y="530002"/>
                    <a:pt x="1627864" y="530002"/>
                  </a:cubicBezTo>
                  <a:lnTo>
                    <a:pt x="37857" y="530002"/>
                  </a:lnTo>
                  <a:cubicBezTo>
                    <a:pt x="16947" y="530002"/>
                    <a:pt x="0" y="513055"/>
                    <a:pt x="0" y="492145"/>
                  </a:cubicBezTo>
                  <a:lnTo>
                    <a:pt x="0" y="37857"/>
                  </a:lnTo>
                  <a:cubicBezTo>
                    <a:pt x="0" y="16947"/>
                    <a:pt x="16947" y="0"/>
                    <a:pt x="37857" y="0"/>
                  </a:cubicBezTo>
                  <a:lnTo>
                    <a:pt x="1627864" y="0"/>
                  </a:lnTo>
                  <a:cubicBezTo>
                    <a:pt x="1648774" y="0"/>
                    <a:pt x="1665722" y="16947"/>
                    <a:pt x="1665722" y="37857"/>
                  </a:cubicBezTo>
                  <a:lnTo>
                    <a:pt x="1665722" y="492145"/>
                  </a:lnTo>
                </a:path>
              </a:pathLst>
            </a:custGeom>
            <a:gradFill rotWithShape="1">
              <a:gsLst>
                <a:gs pos="0">
                  <a:srgbClr val="FFA6A3"/>
                </a:gs>
                <a:gs pos="100000">
                  <a:srgbClr val="FD6A65"/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ounded Rectangle 10">
              <a:extLst>
                <a:ext uri="{FF2B5EF4-FFF2-40B4-BE49-F238E27FC236}">
                  <a16:creationId xmlns:a16="http://schemas.microsoft.com/office/drawing/2014/main" id="{8FC159B2-8381-4F1D-BF26-C9CDF47A9ED9}"/>
                </a:ext>
              </a:extLst>
            </p:cNvPr>
            <p:cNvSpPr/>
            <p:nvPr/>
          </p:nvSpPr>
          <p:spPr>
            <a:xfrm>
              <a:off x="5594148" y="3066200"/>
              <a:ext cx="2492523" cy="530002"/>
            </a:xfrm>
            <a:custGeom>
              <a:avLst/>
              <a:gdLst/>
              <a:ahLst/>
              <a:cxnLst/>
              <a:rect l="0" t="0" r="0" b="0"/>
              <a:pathLst>
                <a:path w="1665722" h="530002">
                  <a:moveTo>
                    <a:pt x="37857" y="0"/>
                  </a:moveTo>
                  <a:cubicBezTo>
                    <a:pt x="16949" y="0"/>
                    <a:pt x="0" y="16949"/>
                    <a:pt x="0" y="37857"/>
                  </a:cubicBezTo>
                  <a:moveTo>
                    <a:pt x="37857" y="0"/>
                  </a:moveTo>
                  <a:lnTo>
                    <a:pt x="1627864" y="0"/>
                  </a:lnTo>
                  <a:moveTo>
                    <a:pt x="1627864" y="0"/>
                  </a:moveTo>
                  <a:cubicBezTo>
                    <a:pt x="1648772" y="0"/>
                    <a:pt x="1665722" y="16949"/>
                    <a:pt x="1665722" y="37857"/>
                  </a:cubicBezTo>
                  <a:moveTo>
                    <a:pt x="1665722" y="492145"/>
                  </a:moveTo>
                  <a:lnTo>
                    <a:pt x="1665722" y="37857"/>
                  </a:lnTo>
                  <a:moveTo>
                    <a:pt x="0" y="492145"/>
                  </a:moveTo>
                  <a:lnTo>
                    <a:pt x="0" y="37857"/>
                  </a:lnTo>
                  <a:moveTo>
                    <a:pt x="0" y="492145"/>
                  </a:moveTo>
                  <a:cubicBezTo>
                    <a:pt x="0" y="513053"/>
                    <a:pt x="16949" y="530002"/>
                    <a:pt x="37857" y="530002"/>
                  </a:cubicBezTo>
                  <a:moveTo>
                    <a:pt x="1627864" y="530002"/>
                  </a:moveTo>
                  <a:lnTo>
                    <a:pt x="37857" y="530002"/>
                  </a:lnTo>
                  <a:moveTo>
                    <a:pt x="1627864" y="530002"/>
                  </a:moveTo>
                  <a:cubicBezTo>
                    <a:pt x="1648772" y="530002"/>
                    <a:pt x="1665722" y="513053"/>
                    <a:pt x="1665722" y="492145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ounded Rectangle 11">
              <a:extLst>
                <a:ext uri="{FF2B5EF4-FFF2-40B4-BE49-F238E27FC236}">
                  <a16:creationId xmlns:a16="http://schemas.microsoft.com/office/drawing/2014/main" id="{6E8FB6C1-A1C8-462C-B979-01C33B25DD1E}"/>
                </a:ext>
              </a:extLst>
            </p:cNvPr>
            <p:cNvSpPr/>
            <p:nvPr/>
          </p:nvSpPr>
          <p:spPr>
            <a:xfrm>
              <a:off x="3739139" y="4769780"/>
              <a:ext cx="2492523" cy="302858"/>
            </a:xfrm>
            <a:custGeom>
              <a:avLst/>
              <a:gdLst/>
              <a:ahLst/>
              <a:cxnLst/>
              <a:rect l="0" t="0" r="0" b="0"/>
              <a:pathLst>
                <a:path w="1665722" h="302858">
                  <a:moveTo>
                    <a:pt x="1665722" y="265001"/>
                  </a:moveTo>
                  <a:cubicBezTo>
                    <a:pt x="1665722" y="285911"/>
                    <a:pt x="1648774" y="302858"/>
                    <a:pt x="1627864" y="302858"/>
                  </a:cubicBezTo>
                  <a:lnTo>
                    <a:pt x="37857" y="302858"/>
                  </a:lnTo>
                  <a:cubicBezTo>
                    <a:pt x="16947" y="302858"/>
                    <a:pt x="0" y="285911"/>
                    <a:pt x="0" y="265001"/>
                  </a:cubicBezTo>
                  <a:lnTo>
                    <a:pt x="0" y="37857"/>
                  </a:lnTo>
                  <a:cubicBezTo>
                    <a:pt x="0" y="16947"/>
                    <a:pt x="16947" y="0"/>
                    <a:pt x="37857" y="0"/>
                  </a:cubicBezTo>
                  <a:lnTo>
                    <a:pt x="1627864" y="0"/>
                  </a:lnTo>
                  <a:cubicBezTo>
                    <a:pt x="1648774" y="0"/>
                    <a:pt x="1665722" y="16947"/>
                    <a:pt x="1665722" y="37857"/>
                  </a:cubicBezTo>
                  <a:lnTo>
                    <a:pt x="1665722" y="265001"/>
                  </a:lnTo>
                </a:path>
              </a:pathLst>
            </a:custGeom>
            <a:gradFill rotWithShape="1">
              <a:gsLst>
                <a:gs pos="0">
                  <a:srgbClr val="FFA1DA"/>
                </a:gs>
                <a:gs pos="100000">
                  <a:srgbClr val="F669BE"/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ounded Rectangle 12">
              <a:extLst>
                <a:ext uri="{FF2B5EF4-FFF2-40B4-BE49-F238E27FC236}">
                  <a16:creationId xmlns:a16="http://schemas.microsoft.com/office/drawing/2014/main" id="{4F41B650-5B57-4259-B36B-AA81E32441F0}"/>
                </a:ext>
              </a:extLst>
            </p:cNvPr>
            <p:cNvSpPr/>
            <p:nvPr/>
          </p:nvSpPr>
          <p:spPr>
            <a:xfrm>
              <a:off x="3739139" y="4769780"/>
              <a:ext cx="2492523" cy="302858"/>
            </a:xfrm>
            <a:custGeom>
              <a:avLst/>
              <a:gdLst/>
              <a:ahLst/>
              <a:cxnLst/>
              <a:rect l="0" t="0" r="0" b="0"/>
              <a:pathLst>
                <a:path w="1665722" h="302858">
                  <a:moveTo>
                    <a:pt x="37857" y="0"/>
                  </a:moveTo>
                  <a:cubicBezTo>
                    <a:pt x="16949" y="0"/>
                    <a:pt x="0" y="16949"/>
                    <a:pt x="0" y="37857"/>
                  </a:cubicBezTo>
                  <a:moveTo>
                    <a:pt x="37857" y="0"/>
                  </a:moveTo>
                  <a:lnTo>
                    <a:pt x="1627864" y="0"/>
                  </a:lnTo>
                  <a:moveTo>
                    <a:pt x="1627864" y="0"/>
                  </a:moveTo>
                  <a:cubicBezTo>
                    <a:pt x="1648772" y="0"/>
                    <a:pt x="1665722" y="16949"/>
                    <a:pt x="1665722" y="37857"/>
                  </a:cubicBezTo>
                  <a:moveTo>
                    <a:pt x="1665722" y="265001"/>
                  </a:moveTo>
                  <a:lnTo>
                    <a:pt x="1665722" y="37857"/>
                  </a:lnTo>
                  <a:moveTo>
                    <a:pt x="0" y="265001"/>
                  </a:moveTo>
                  <a:lnTo>
                    <a:pt x="0" y="37857"/>
                  </a:lnTo>
                  <a:moveTo>
                    <a:pt x="0" y="265001"/>
                  </a:moveTo>
                  <a:cubicBezTo>
                    <a:pt x="0" y="285909"/>
                    <a:pt x="16949" y="302858"/>
                    <a:pt x="37857" y="302858"/>
                  </a:cubicBezTo>
                  <a:moveTo>
                    <a:pt x="1627864" y="302858"/>
                  </a:moveTo>
                  <a:lnTo>
                    <a:pt x="37857" y="302858"/>
                  </a:lnTo>
                  <a:moveTo>
                    <a:pt x="1627864" y="302858"/>
                  </a:moveTo>
                  <a:cubicBezTo>
                    <a:pt x="1648772" y="302858"/>
                    <a:pt x="1665722" y="285909"/>
                    <a:pt x="1665722" y="265001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98B9313-F5EE-4356-AFA1-0FDDEB666D48}"/>
                </a:ext>
              </a:extLst>
            </p:cNvPr>
            <p:cNvGrpSpPr/>
            <p:nvPr/>
          </p:nvGrpSpPr>
          <p:grpSpPr>
            <a:xfrm>
              <a:off x="4874859" y="1741194"/>
              <a:ext cx="170358" cy="1514293"/>
              <a:chOff x="3217872" y="1211434"/>
              <a:chExt cx="170358" cy="1514293"/>
            </a:xfrm>
          </p:grpSpPr>
          <p:sp>
            <p:nvSpPr>
              <p:cNvPr id="21" name="Rounded Rectangle 13">
                <a:extLst>
                  <a:ext uri="{FF2B5EF4-FFF2-40B4-BE49-F238E27FC236}">
                    <a16:creationId xmlns:a16="http://schemas.microsoft.com/office/drawing/2014/main" id="{A4DD24AD-C781-4541-8A7C-B4D281D83912}"/>
                  </a:ext>
                </a:extLst>
              </p:cNvPr>
              <p:cNvSpPr/>
              <p:nvPr/>
            </p:nvSpPr>
            <p:spPr>
              <a:xfrm>
                <a:off x="3217872" y="1230363"/>
                <a:ext cx="132500" cy="1495364"/>
              </a:xfrm>
              <a:custGeom>
                <a:avLst/>
                <a:gdLst/>
                <a:ahLst/>
                <a:cxnLst/>
                <a:rect l="0" t="0" r="0" b="0"/>
                <a:pathLst>
                  <a:path w="132500" h="1495364">
                    <a:moveTo>
                      <a:pt x="0" y="1495364"/>
                    </a:moveTo>
                    <a:lnTo>
                      <a:pt x="0" y="75714"/>
                    </a:lnTo>
                    <a:cubicBezTo>
                      <a:pt x="0" y="33882"/>
                      <a:pt x="33882" y="0"/>
                      <a:pt x="75714" y="0"/>
                    </a:cubicBezTo>
                    <a:lnTo>
                      <a:pt x="132500" y="0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" name="Rounded Rectangle 14">
                <a:extLst>
                  <a:ext uri="{FF2B5EF4-FFF2-40B4-BE49-F238E27FC236}">
                    <a16:creationId xmlns:a16="http://schemas.microsoft.com/office/drawing/2014/main" id="{E59FF612-78AD-4886-85AD-81290CB89E9E}"/>
                  </a:ext>
                </a:extLst>
              </p:cNvPr>
              <p:cNvSpPr/>
              <p:nvPr/>
            </p:nvSpPr>
            <p:spPr>
              <a:xfrm>
                <a:off x="3350373" y="1211434"/>
                <a:ext cx="37857" cy="37857"/>
              </a:xfrm>
              <a:custGeom>
                <a:avLst/>
                <a:gdLst/>
                <a:ahLst/>
                <a:cxnLst/>
                <a:rect l="0" t="0" r="0" b="0"/>
                <a:pathLst>
                  <a:path w="37857" h="37857">
                    <a:moveTo>
                      <a:pt x="0" y="18928"/>
                    </a:moveTo>
                    <a:cubicBezTo>
                      <a:pt x="0" y="29382"/>
                      <a:pt x="8474" y="37857"/>
                      <a:pt x="18928" y="37857"/>
                    </a:cubicBezTo>
                    <a:cubicBezTo>
                      <a:pt x="29382" y="37857"/>
                      <a:pt x="37857" y="29382"/>
                      <a:pt x="37857" y="18928"/>
                    </a:cubicBezTo>
                    <a:cubicBezTo>
                      <a:pt x="37857" y="8474"/>
                      <a:pt x="29382" y="0"/>
                      <a:pt x="18928" y="0"/>
                    </a:cubicBezTo>
                    <a:cubicBezTo>
                      <a:pt x="8474" y="0"/>
                      <a:pt x="0" y="8474"/>
                      <a:pt x="0" y="1892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C3C6D6B-598A-4712-A86B-6838474AE38A}"/>
                </a:ext>
              </a:extLst>
            </p:cNvPr>
            <p:cNvGrpSpPr/>
            <p:nvPr/>
          </p:nvGrpSpPr>
          <p:grpSpPr>
            <a:xfrm>
              <a:off x="5102003" y="1892623"/>
              <a:ext cx="85178" cy="842325"/>
              <a:chOff x="3445016" y="1362863"/>
              <a:chExt cx="85178" cy="842325"/>
            </a:xfrm>
          </p:grpSpPr>
          <p:sp>
            <p:nvSpPr>
              <p:cNvPr id="24" name="Rounded Rectangle 16">
                <a:extLst>
                  <a:ext uri="{FF2B5EF4-FFF2-40B4-BE49-F238E27FC236}">
                    <a16:creationId xmlns:a16="http://schemas.microsoft.com/office/drawing/2014/main" id="{BD23DC9F-4FAE-4AB3-8165-79CD5133F34A}"/>
                  </a:ext>
                </a:extLst>
              </p:cNvPr>
              <p:cNvSpPr/>
              <p:nvPr/>
            </p:nvSpPr>
            <p:spPr>
              <a:xfrm>
                <a:off x="3445016" y="1362863"/>
                <a:ext cx="75714" cy="832861"/>
              </a:xfrm>
              <a:custGeom>
                <a:avLst/>
                <a:gdLst/>
                <a:ahLst/>
                <a:cxnLst/>
                <a:rect l="0" t="0" r="0" b="0"/>
                <a:pathLst>
                  <a:path w="75714" h="832861">
                    <a:moveTo>
                      <a:pt x="0" y="0"/>
                    </a:moveTo>
                    <a:lnTo>
                      <a:pt x="0" y="757146"/>
                    </a:lnTo>
                    <a:cubicBezTo>
                      <a:pt x="0" y="798962"/>
                      <a:pt x="33898" y="832861"/>
                      <a:pt x="75714" y="832861"/>
                    </a:cubicBezTo>
                    <a:lnTo>
                      <a:pt x="75714" y="832861"/>
                    </a:lnTo>
                    <a:moveTo>
                      <a:pt x="75714" y="151429"/>
                    </a:moveTo>
                    <a:lnTo>
                      <a:pt x="0" y="151429"/>
                    </a:lnTo>
                    <a:moveTo>
                      <a:pt x="75714" y="378573"/>
                    </a:moveTo>
                    <a:lnTo>
                      <a:pt x="0" y="378573"/>
                    </a:lnTo>
                    <a:moveTo>
                      <a:pt x="75714" y="605717"/>
                    </a:moveTo>
                    <a:lnTo>
                      <a:pt x="0" y="605717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5" name="Rounded Rectangle 17">
                <a:extLst>
                  <a:ext uri="{FF2B5EF4-FFF2-40B4-BE49-F238E27FC236}">
                    <a16:creationId xmlns:a16="http://schemas.microsoft.com/office/drawing/2014/main" id="{22C3FDC2-8C6E-4D8A-9CEF-E1A5B770CB07}"/>
                  </a:ext>
                </a:extLst>
              </p:cNvPr>
              <p:cNvSpPr/>
              <p:nvPr/>
            </p:nvSpPr>
            <p:spPr>
              <a:xfrm>
                <a:off x="3511266" y="2186260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" name="Rounded Rectangle 18">
                <a:extLst>
                  <a:ext uri="{FF2B5EF4-FFF2-40B4-BE49-F238E27FC236}">
                    <a16:creationId xmlns:a16="http://schemas.microsoft.com/office/drawing/2014/main" id="{59D32800-C20A-4395-B549-EEC6F8BA1246}"/>
                  </a:ext>
                </a:extLst>
              </p:cNvPr>
              <p:cNvSpPr/>
              <p:nvPr/>
            </p:nvSpPr>
            <p:spPr>
              <a:xfrm>
                <a:off x="3511266" y="1504828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7" name="Rounded Rectangle 19">
                <a:extLst>
                  <a:ext uri="{FF2B5EF4-FFF2-40B4-BE49-F238E27FC236}">
                    <a16:creationId xmlns:a16="http://schemas.microsoft.com/office/drawing/2014/main" id="{B9D4960C-9E0D-4E6B-85BF-C7181D4EBF17}"/>
                  </a:ext>
                </a:extLst>
              </p:cNvPr>
              <p:cNvSpPr/>
              <p:nvPr/>
            </p:nvSpPr>
            <p:spPr>
              <a:xfrm>
                <a:off x="3511266" y="1731972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" name="Rounded Rectangle 20">
                <a:extLst>
                  <a:ext uri="{FF2B5EF4-FFF2-40B4-BE49-F238E27FC236}">
                    <a16:creationId xmlns:a16="http://schemas.microsoft.com/office/drawing/2014/main" id="{5AF61AE6-286A-4BDA-9719-C51385A99A3A}"/>
                  </a:ext>
                </a:extLst>
              </p:cNvPr>
              <p:cNvSpPr/>
              <p:nvPr/>
            </p:nvSpPr>
            <p:spPr>
              <a:xfrm>
                <a:off x="3511266" y="1959116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9563B16B-0391-4A16-8A15-90109C4E8E05}"/>
                </a:ext>
              </a:extLst>
            </p:cNvPr>
            <p:cNvGrpSpPr/>
            <p:nvPr/>
          </p:nvGrpSpPr>
          <p:grpSpPr>
            <a:xfrm>
              <a:off x="5291290" y="3217630"/>
              <a:ext cx="321787" cy="586787"/>
              <a:chOff x="3634303" y="2687870"/>
              <a:chExt cx="321787" cy="586787"/>
            </a:xfrm>
          </p:grpSpPr>
          <p:sp>
            <p:nvSpPr>
              <p:cNvPr id="30" name="Rounded Rectangle 22">
                <a:extLst>
                  <a:ext uri="{FF2B5EF4-FFF2-40B4-BE49-F238E27FC236}">
                    <a16:creationId xmlns:a16="http://schemas.microsoft.com/office/drawing/2014/main" id="{6641372C-BD3D-4AC7-9729-E5C37EE3CF7F}"/>
                  </a:ext>
                </a:extLst>
              </p:cNvPr>
              <p:cNvSpPr/>
              <p:nvPr/>
            </p:nvSpPr>
            <p:spPr>
              <a:xfrm>
                <a:off x="3634303" y="2706798"/>
                <a:ext cx="283929" cy="567859"/>
              </a:xfrm>
              <a:custGeom>
                <a:avLst/>
                <a:gdLst/>
                <a:ahLst/>
                <a:cxnLst/>
                <a:rect l="0" t="0" r="0" b="0"/>
                <a:pathLst>
                  <a:path w="283929" h="567859">
                    <a:moveTo>
                      <a:pt x="0" y="567859"/>
                    </a:moveTo>
                    <a:lnTo>
                      <a:pt x="75714" y="567859"/>
                    </a:lnTo>
                    <a:cubicBezTo>
                      <a:pt x="117546" y="567859"/>
                      <a:pt x="151429" y="533977"/>
                      <a:pt x="151429" y="492145"/>
                    </a:cubicBezTo>
                    <a:lnTo>
                      <a:pt x="151429" y="75714"/>
                    </a:lnTo>
                    <a:cubicBezTo>
                      <a:pt x="151429" y="33882"/>
                      <a:pt x="185311" y="0"/>
                      <a:pt x="227143" y="0"/>
                    </a:cubicBezTo>
                    <a:lnTo>
                      <a:pt x="283929" y="0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1" name="Rounded Rectangle 23">
                <a:extLst>
                  <a:ext uri="{FF2B5EF4-FFF2-40B4-BE49-F238E27FC236}">
                    <a16:creationId xmlns:a16="http://schemas.microsoft.com/office/drawing/2014/main" id="{6F17B130-2F77-4C53-A82F-128E11072497}"/>
                  </a:ext>
                </a:extLst>
              </p:cNvPr>
              <p:cNvSpPr/>
              <p:nvPr/>
            </p:nvSpPr>
            <p:spPr>
              <a:xfrm>
                <a:off x="3918233" y="2687870"/>
                <a:ext cx="37857" cy="37857"/>
              </a:xfrm>
              <a:custGeom>
                <a:avLst/>
                <a:gdLst/>
                <a:ahLst/>
                <a:cxnLst/>
                <a:rect l="0" t="0" r="0" b="0"/>
                <a:pathLst>
                  <a:path w="37857" h="37857">
                    <a:moveTo>
                      <a:pt x="0" y="18928"/>
                    </a:moveTo>
                    <a:cubicBezTo>
                      <a:pt x="0" y="29382"/>
                      <a:pt x="8474" y="37857"/>
                      <a:pt x="18928" y="37857"/>
                    </a:cubicBezTo>
                    <a:cubicBezTo>
                      <a:pt x="29382" y="37857"/>
                      <a:pt x="37857" y="29382"/>
                      <a:pt x="37857" y="18928"/>
                    </a:cubicBezTo>
                    <a:cubicBezTo>
                      <a:pt x="37857" y="8474"/>
                      <a:pt x="29382" y="0"/>
                      <a:pt x="18928" y="0"/>
                    </a:cubicBezTo>
                    <a:cubicBezTo>
                      <a:pt x="8474" y="0"/>
                      <a:pt x="0" y="8474"/>
                      <a:pt x="0" y="1892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141D4071-FEC1-4DCB-82C8-A6F85308A87E}"/>
                </a:ext>
              </a:extLst>
            </p:cNvPr>
            <p:cNvGrpSpPr/>
            <p:nvPr/>
          </p:nvGrpSpPr>
          <p:grpSpPr>
            <a:xfrm>
              <a:off x="5669863" y="3596203"/>
              <a:ext cx="85178" cy="842325"/>
              <a:chOff x="4012876" y="3066443"/>
              <a:chExt cx="85178" cy="842325"/>
            </a:xfrm>
          </p:grpSpPr>
          <p:sp>
            <p:nvSpPr>
              <p:cNvPr id="33" name="Rounded Rectangle 25">
                <a:extLst>
                  <a:ext uri="{FF2B5EF4-FFF2-40B4-BE49-F238E27FC236}">
                    <a16:creationId xmlns:a16="http://schemas.microsoft.com/office/drawing/2014/main" id="{57D9F5C6-4B56-4D4B-B7B1-CF2842D65A68}"/>
                  </a:ext>
                </a:extLst>
              </p:cNvPr>
              <p:cNvSpPr/>
              <p:nvPr/>
            </p:nvSpPr>
            <p:spPr>
              <a:xfrm>
                <a:off x="4012876" y="3066443"/>
                <a:ext cx="75714" cy="832861"/>
              </a:xfrm>
              <a:custGeom>
                <a:avLst/>
                <a:gdLst/>
                <a:ahLst/>
                <a:cxnLst/>
                <a:rect l="0" t="0" r="0" b="0"/>
                <a:pathLst>
                  <a:path w="75714" h="832861">
                    <a:moveTo>
                      <a:pt x="0" y="0"/>
                    </a:moveTo>
                    <a:lnTo>
                      <a:pt x="0" y="757146"/>
                    </a:lnTo>
                    <a:cubicBezTo>
                      <a:pt x="0" y="798962"/>
                      <a:pt x="33898" y="832861"/>
                      <a:pt x="75714" y="832861"/>
                    </a:cubicBezTo>
                    <a:lnTo>
                      <a:pt x="75714" y="832861"/>
                    </a:lnTo>
                    <a:moveTo>
                      <a:pt x="75714" y="151429"/>
                    </a:moveTo>
                    <a:lnTo>
                      <a:pt x="0" y="151429"/>
                    </a:lnTo>
                    <a:moveTo>
                      <a:pt x="75714" y="378573"/>
                    </a:moveTo>
                    <a:lnTo>
                      <a:pt x="0" y="378573"/>
                    </a:lnTo>
                    <a:moveTo>
                      <a:pt x="75714" y="605717"/>
                    </a:moveTo>
                    <a:lnTo>
                      <a:pt x="0" y="605717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4" name="Rounded Rectangle 26">
                <a:extLst>
                  <a:ext uri="{FF2B5EF4-FFF2-40B4-BE49-F238E27FC236}">
                    <a16:creationId xmlns:a16="http://schemas.microsoft.com/office/drawing/2014/main" id="{57883CC6-8405-4FBB-96DC-5507A5CEA425}"/>
                  </a:ext>
                </a:extLst>
              </p:cNvPr>
              <p:cNvSpPr/>
              <p:nvPr/>
            </p:nvSpPr>
            <p:spPr>
              <a:xfrm>
                <a:off x="4079126" y="3889840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5" name="Rounded Rectangle 27">
                <a:extLst>
                  <a:ext uri="{FF2B5EF4-FFF2-40B4-BE49-F238E27FC236}">
                    <a16:creationId xmlns:a16="http://schemas.microsoft.com/office/drawing/2014/main" id="{D329E319-86AA-47CF-9848-5BD626177B06}"/>
                  </a:ext>
                </a:extLst>
              </p:cNvPr>
              <p:cNvSpPr/>
              <p:nvPr/>
            </p:nvSpPr>
            <p:spPr>
              <a:xfrm>
                <a:off x="4079126" y="3208408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6" name="Rounded Rectangle 28">
                <a:extLst>
                  <a:ext uri="{FF2B5EF4-FFF2-40B4-BE49-F238E27FC236}">
                    <a16:creationId xmlns:a16="http://schemas.microsoft.com/office/drawing/2014/main" id="{5BA462F8-366D-43B4-B527-7721F2B6FAAB}"/>
                  </a:ext>
                </a:extLst>
              </p:cNvPr>
              <p:cNvSpPr/>
              <p:nvPr/>
            </p:nvSpPr>
            <p:spPr>
              <a:xfrm>
                <a:off x="4079126" y="3435552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7" name="Rounded Rectangle 29">
                <a:extLst>
                  <a:ext uri="{FF2B5EF4-FFF2-40B4-BE49-F238E27FC236}">
                    <a16:creationId xmlns:a16="http://schemas.microsoft.com/office/drawing/2014/main" id="{C30D2B93-174E-425B-B90F-9C6F676130AA}"/>
                  </a:ext>
                </a:extLst>
              </p:cNvPr>
              <p:cNvSpPr/>
              <p:nvPr/>
            </p:nvSpPr>
            <p:spPr>
              <a:xfrm>
                <a:off x="4079126" y="3662696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4C645835-93AD-4369-BBD3-EB2203B678F1}"/>
                </a:ext>
              </a:extLst>
            </p:cNvPr>
            <p:cNvGrpSpPr/>
            <p:nvPr/>
          </p:nvGrpSpPr>
          <p:grpSpPr>
            <a:xfrm>
              <a:off x="4553072" y="4353349"/>
              <a:ext cx="37857" cy="435359"/>
              <a:chOff x="2896085" y="3823589"/>
              <a:chExt cx="37857" cy="435359"/>
            </a:xfrm>
          </p:grpSpPr>
          <p:sp>
            <p:nvSpPr>
              <p:cNvPr id="39" name="Rounded Rectangle 31">
                <a:extLst>
                  <a:ext uri="{FF2B5EF4-FFF2-40B4-BE49-F238E27FC236}">
                    <a16:creationId xmlns:a16="http://schemas.microsoft.com/office/drawing/2014/main" id="{793510B2-DFE8-4CF5-89C9-99E32A520E72}"/>
                  </a:ext>
                </a:extLst>
              </p:cNvPr>
              <p:cNvSpPr/>
              <p:nvPr/>
            </p:nvSpPr>
            <p:spPr>
              <a:xfrm>
                <a:off x="2915014" y="3823589"/>
                <a:ext cx="6309" cy="397501"/>
              </a:xfrm>
              <a:custGeom>
                <a:avLst/>
                <a:gdLst/>
                <a:ahLst/>
                <a:cxnLst/>
                <a:rect l="0" t="0" r="0" b="0"/>
                <a:pathLst>
                  <a:path w="6309" h="397501">
                    <a:moveTo>
                      <a:pt x="0" y="0"/>
                    </a:moveTo>
                    <a:lnTo>
                      <a:pt x="0" y="397501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0" name="Rounded Rectangle 32">
                <a:extLst>
                  <a:ext uri="{FF2B5EF4-FFF2-40B4-BE49-F238E27FC236}">
                    <a16:creationId xmlns:a16="http://schemas.microsoft.com/office/drawing/2014/main" id="{22CBF246-76F4-47DC-AFB0-51AE186FEE5E}"/>
                  </a:ext>
                </a:extLst>
              </p:cNvPr>
              <p:cNvSpPr/>
              <p:nvPr/>
            </p:nvSpPr>
            <p:spPr>
              <a:xfrm>
                <a:off x="2896085" y="4221091"/>
                <a:ext cx="37857" cy="37857"/>
              </a:xfrm>
              <a:custGeom>
                <a:avLst/>
                <a:gdLst/>
                <a:ahLst/>
                <a:cxnLst/>
                <a:rect l="0" t="0" r="0" b="0"/>
                <a:pathLst>
                  <a:path w="37857" h="37857">
                    <a:moveTo>
                      <a:pt x="0" y="18928"/>
                    </a:moveTo>
                    <a:cubicBezTo>
                      <a:pt x="0" y="29382"/>
                      <a:pt x="8474" y="37857"/>
                      <a:pt x="18928" y="37857"/>
                    </a:cubicBezTo>
                    <a:cubicBezTo>
                      <a:pt x="29382" y="37857"/>
                      <a:pt x="37857" y="29382"/>
                      <a:pt x="37857" y="18928"/>
                    </a:cubicBezTo>
                    <a:cubicBezTo>
                      <a:pt x="37857" y="8474"/>
                      <a:pt x="29382" y="0"/>
                      <a:pt x="18928" y="0"/>
                    </a:cubicBezTo>
                    <a:cubicBezTo>
                      <a:pt x="8474" y="0"/>
                      <a:pt x="0" y="8474"/>
                      <a:pt x="0" y="1892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7C4E9CB2-9EBE-408E-AF4C-3F130E31422E}"/>
                </a:ext>
              </a:extLst>
            </p:cNvPr>
            <p:cNvGrpSpPr/>
            <p:nvPr/>
          </p:nvGrpSpPr>
          <p:grpSpPr>
            <a:xfrm>
              <a:off x="3814854" y="5072638"/>
              <a:ext cx="85178" cy="842325"/>
              <a:chOff x="2157867" y="4542878"/>
              <a:chExt cx="85178" cy="842325"/>
            </a:xfrm>
          </p:grpSpPr>
          <p:sp>
            <p:nvSpPr>
              <p:cNvPr id="42" name="Rounded Rectangle 34">
                <a:extLst>
                  <a:ext uri="{FF2B5EF4-FFF2-40B4-BE49-F238E27FC236}">
                    <a16:creationId xmlns:a16="http://schemas.microsoft.com/office/drawing/2014/main" id="{C184BF50-3246-419C-971E-FE80D273B3E7}"/>
                  </a:ext>
                </a:extLst>
              </p:cNvPr>
              <p:cNvSpPr/>
              <p:nvPr/>
            </p:nvSpPr>
            <p:spPr>
              <a:xfrm>
                <a:off x="2157867" y="4542878"/>
                <a:ext cx="75714" cy="832861"/>
              </a:xfrm>
              <a:custGeom>
                <a:avLst/>
                <a:gdLst/>
                <a:ahLst/>
                <a:cxnLst/>
                <a:rect l="0" t="0" r="0" b="0"/>
                <a:pathLst>
                  <a:path w="75714" h="832861">
                    <a:moveTo>
                      <a:pt x="0" y="0"/>
                    </a:moveTo>
                    <a:lnTo>
                      <a:pt x="0" y="757146"/>
                    </a:lnTo>
                    <a:cubicBezTo>
                      <a:pt x="0" y="798962"/>
                      <a:pt x="33898" y="832861"/>
                      <a:pt x="75714" y="832861"/>
                    </a:cubicBezTo>
                    <a:lnTo>
                      <a:pt x="75714" y="832861"/>
                    </a:lnTo>
                    <a:moveTo>
                      <a:pt x="75714" y="151429"/>
                    </a:moveTo>
                    <a:lnTo>
                      <a:pt x="0" y="151429"/>
                    </a:lnTo>
                    <a:moveTo>
                      <a:pt x="75714" y="378573"/>
                    </a:moveTo>
                    <a:lnTo>
                      <a:pt x="0" y="378573"/>
                    </a:lnTo>
                    <a:moveTo>
                      <a:pt x="75714" y="605717"/>
                    </a:moveTo>
                    <a:lnTo>
                      <a:pt x="0" y="605717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3" name="Rounded Rectangle 35">
                <a:extLst>
                  <a:ext uri="{FF2B5EF4-FFF2-40B4-BE49-F238E27FC236}">
                    <a16:creationId xmlns:a16="http://schemas.microsoft.com/office/drawing/2014/main" id="{F8680193-C9E8-487D-B7C6-C1884CED78AD}"/>
                  </a:ext>
                </a:extLst>
              </p:cNvPr>
              <p:cNvSpPr/>
              <p:nvPr/>
            </p:nvSpPr>
            <p:spPr>
              <a:xfrm>
                <a:off x="2224117" y="5366275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4" name="Rounded Rectangle 36">
                <a:extLst>
                  <a:ext uri="{FF2B5EF4-FFF2-40B4-BE49-F238E27FC236}">
                    <a16:creationId xmlns:a16="http://schemas.microsoft.com/office/drawing/2014/main" id="{A82DB2E3-4BF5-4C7A-A72A-E77F2DD4396E}"/>
                  </a:ext>
                </a:extLst>
              </p:cNvPr>
              <p:cNvSpPr/>
              <p:nvPr/>
            </p:nvSpPr>
            <p:spPr>
              <a:xfrm>
                <a:off x="2224117" y="4684843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5" name="Rounded Rectangle 37">
                <a:extLst>
                  <a:ext uri="{FF2B5EF4-FFF2-40B4-BE49-F238E27FC236}">
                    <a16:creationId xmlns:a16="http://schemas.microsoft.com/office/drawing/2014/main" id="{7CDD1210-355A-462E-A678-1BE57AFFBE40}"/>
                  </a:ext>
                </a:extLst>
              </p:cNvPr>
              <p:cNvSpPr/>
              <p:nvPr/>
            </p:nvSpPr>
            <p:spPr>
              <a:xfrm>
                <a:off x="2224117" y="4911987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6" name="Rounded Rectangle 38">
                <a:extLst>
                  <a:ext uri="{FF2B5EF4-FFF2-40B4-BE49-F238E27FC236}">
                    <a16:creationId xmlns:a16="http://schemas.microsoft.com/office/drawing/2014/main" id="{03A489A1-7F8E-448B-8525-50C89FCB36BE}"/>
                  </a:ext>
                </a:extLst>
              </p:cNvPr>
              <p:cNvSpPr/>
              <p:nvPr/>
            </p:nvSpPr>
            <p:spPr>
              <a:xfrm>
                <a:off x="2224117" y="5139131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C79EDF8E-2FBF-4689-81DC-CE270A8F0E74}"/>
                </a:ext>
              </a:extLst>
            </p:cNvPr>
            <p:cNvGrpSpPr/>
            <p:nvPr/>
          </p:nvGrpSpPr>
          <p:grpSpPr>
            <a:xfrm>
              <a:off x="3530924" y="3331202"/>
              <a:ext cx="321786" cy="473215"/>
              <a:chOff x="1873937" y="2801442"/>
              <a:chExt cx="321786" cy="473215"/>
            </a:xfrm>
          </p:grpSpPr>
          <p:sp>
            <p:nvSpPr>
              <p:cNvPr id="48" name="Rounded Rectangle 40">
                <a:extLst>
                  <a:ext uri="{FF2B5EF4-FFF2-40B4-BE49-F238E27FC236}">
                    <a16:creationId xmlns:a16="http://schemas.microsoft.com/office/drawing/2014/main" id="{6647A63C-54A0-4100-BB8E-5EF62A7554A3}"/>
                  </a:ext>
                </a:extLst>
              </p:cNvPr>
              <p:cNvSpPr/>
              <p:nvPr/>
            </p:nvSpPr>
            <p:spPr>
              <a:xfrm>
                <a:off x="1911794" y="2820370"/>
                <a:ext cx="283929" cy="454287"/>
              </a:xfrm>
              <a:custGeom>
                <a:avLst/>
                <a:gdLst/>
                <a:ahLst/>
                <a:cxnLst/>
                <a:rect l="0" t="0" r="0" b="0"/>
                <a:pathLst>
                  <a:path w="283929" h="454287">
                    <a:moveTo>
                      <a:pt x="283929" y="454287"/>
                    </a:moveTo>
                    <a:lnTo>
                      <a:pt x="208215" y="454287"/>
                    </a:lnTo>
                    <a:cubicBezTo>
                      <a:pt x="166382" y="454287"/>
                      <a:pt x="132500" y="420405"/>
                      <a:pt x="132500" y="378573"/>
                    </a:cubicBezTo>
                    <a:lnTo>
                      <a:pt x="132500" y="75714"/>
                    </a:lnTo>
                    <a:cubicBezTo>
                      <a:pt x="132500" y="33882"/>
                      <a:pt x="98618" y="0"/>
                      <a:pt x="56785" y="0"/>
                    </a:cubicBezTo>
                    <a:lnTo>
                      <a:pt x="0" y="0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9" name="Rounded Rectangle 41">
                <a:extLst>
                  <a:ext uri="{FF2B5EF4-FFF2-40B4-BE49-F238E27FC236}">
                    <a16:creationId xmlns:a16="http://schemas.microsoft.com/office/drawing/2014/main" id="{173DEB0A-3C9A-4853-A27E-B71CE8B23DA9}"/>
                  </a:ext>
                </a:extLst>
              </p:cNvPr>
              <p:cNvSpPr/>
              <p:nvPr/>
            </p:nvSpPr>
            <p:spPr>
              <a:xfrm>
                <a:off x="1873937" y="2801442"/>
                <a:ext cx="37857" cy="37857"/>
              </a:xfrm>
              <a:custGeom>
                <a:avLst/>
                <a:gdLst/>
                <a:ahLst/>
                <a:cxnLst/>
                <a:rect l="0" t="0" r="0" b="0"/>
                <a:pathLst>
                  <a:path w="37857" h="37857">
                    <a:moveTo>
                      <a:pt x="0" y="18928"/>
                    </a:moveTo>
                    <a:cubicBezTo>
                      <a:pt x="0" y="29382"/>
                      <a:pt x="8474" y="37857"/>
                      <a:pt x="18928" y="37857"/>
                    </a:cubicBezTo>
                    <a:cubicBezTo>
                      <a:pt x="29382" y="37857"/>
                      <a:pt x="37857" y="29382"/>
                      <a:pt x="37857" y="18928"/>
                    </a:cubicBezTo>
                    <a:cubicBezTo>
                      <a:pt x="37857" y="8474"/>
                      <a:pt x="29382" y="0"/>
                      <a:pt x="18928" y="0"/>
                    </a:cubicBezTo>
                    <a:cubicBezTo>
                      <a:pt x="8474" y="0"/>
                      <a:pt x="0" y="8474"/>
                      <a:pt x="0" y="1892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583AE853-8528-41C3-AFCA-F9C59BD3CF7C}"/>
                </a:ext>
              </a:extLst>
            </p:cNvPr>
            <p:cNvGrpSpPr/>
            <p:nvPr/>
          </p:nvGrpSpPr>
          <p:grpSpPr>
            <a:xfrm>
              <a:off x="3388959" y="3482631"/>
              <a:ext cx="85178" cy="842325"/>
              <a:chOff x="1731972" y="2952871"/>
              <a:chExt cx="85178" cy="842325"/>
            </a:xfrm>
          </p:grpSpPr>
          <p:sp>
            <p:nvSpPr>
              <p:cNvPr id="51" name="Rounded Rectangle 43">
                <a:extLst>
                  <a:ext uri="{FF2B5EF4-FFF2-40B4-BE49-F238E27FC236}">
                    <a16:creationId xmlns:a16="http://schemas.microsoft.com/office/drawing/2014/main" id="{ADCEE4B7-FFB8-41FA-A037-59F6B4C41E11}"/>
                  </a:ext>
                </a:extLst>
              </p:cNvPr>
              <p:cNvSpPr/>
              <p:nvPr/>
            </p:nvSpPr>
            <p:spPr>
              <a:xfrm>
                <a:off x="1741436" y="2952871"/>
                <a:ext cx="75714" cy="832861"/>
              </a:xfrm>
              <a:custGeom>
                <a:avLst/>
                <a:gdLst/>
                <a:ahLst/>
                <a:cxnLst/>
                <a:rect l="0" t="0" r="0" b="0"/>
                <a:pathLst>
                  <a:path w="75714" h="832861">
                    <a:moveTo>
                      <a:pt x="75714" y="0"/>
                    </a:moveTo>
                    <a:lnTo>
                      <a:pt x="75714" y="757146"/>
                    </a:lnTo>
                    <a:cubicBezTo>
                      <a:pt x="75714" y="798962"/>
                      <a:pt x="41816" y="832861"/>
                      <a:pt x="0" y="832861"/>
                    </a:cubicBezTo>
                    <a:lnTo>
                      <a:pt x="0" y="832861"/>
                    </a:lnTo>
                    <a:moveTo>
                      <a:pt x="0" y="151429"/>
                    </a:moveTo>
                    <a:lnTo>
                      <a:pt x="75714" y="151429"/>
                    </a:lnTo>
                    <a:moveTo>
                      <a:pt x="0" y="378573"/>
                    </a:moveTo>
                    <a:lnTo>
                      <a:pt x="75714" y="378573"/>
                    </a:lnTo>
                    <a:moveTo>
                      <a:pt x="0" y="605717"/>
                    </a:moveTo>
                    <a:lnTo>
                      <a:pt x="75714" y="605717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2" name="Rounded Rectangle 44">
                <a:extLst>
                  <a:ext uri="{FF2B5EF4-FFF2-40B4-BE49-F238E27FC236}">
                    <a16:creationId xmlns:a16="http://schemas.microsoft.com/office/drawing/2014/main" id="{2E37FA21-4D68-4623-AFC7-59E2A6B3A9F3}"/>
                  </a:ext>
                </a:extLst>
              </p:cNvPr>
              <p:cNvSpPr/>
              <p:nvPr/>
            </p:nvSpPr>
            <p:spPr>
              <a:xfrm>
                <a:off x="1731972" y="3776268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3" name="Rounded Rectangle 45">
                <a:extLst>
                  <a:ext uri="{FF2B5EF4-FFF2-40B4-BE49-F238E27FC236}">
                    <a16:creationId xmlns:a16="http://schemas.microsoft.com/office/drawing/2014/main" id="{BC1520ED-4C36-4572-93BB-7A7CE20908FE}"/>
                  </a:ext>
                </a:extLst>
              </p:cNvPr>
              <p:cNvSpPr/>
              <p:nvPr/>
            </p:nvSpPr>
            <p:spPr>
              <a:xfrm>
                <a:off x="1731972" y="3094836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" name="Rounded Rectangle 46">
                <a:extLst>
                  <a:ext uri="{FF2B5EF4-FFF2-40B4-BE49-F238E27FC236}">
                    <a16:creationId xmlns:a16="http://schemas.microsoft.com/office/drawing/2014/main" id="{2F66250B-A2D5-4217-B504-4D3DCA689D9E}"/>
                  </a:ext>
                </a:extLst>
              </p:cNvPr>
              <p:cNvSpPr/>
              <p:nvPr/>
            </p:nvSpPr>
            <p:spPr>
              <a:xfrm>
                <a:off x="1731972" y="3321980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5" name="Rounded Rectangle 47">
                <a:extLst>
                  <a:ext uri="{FF2B5EF4-FFF2-40B4-BE49-F238E27FC236}">
                    <a16:creationId xmlns:a16="http://schemas.microsoft.com/office/drawing/2014/main" id="{2A4C62B3-5AA5-4CD7-8901-E3235217BD86}"/>
                  </a:ext>
                </a:extLst>
              </p:cNvPr>
              <p:cNvSpPr/>
              <p:nvPr/>
            </p:nvSpPr>
            <p:spPr>
              <a:xfrm>
                <a:off x="1731972" y="3549124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5D54A9F8-7586-462A-BF80-8AFA3FC72E6A}"/>
                </a:ext>
              </a:extLst>
            </p:cNvPr>
            <p:cNvGrpSpPr/>
            <p:nvPr/>
          </p:nvGrpSpPr>
          <p:grpSpPr>
            <a:xfrm>
              <a:off x="4098784" y="1514050"/>
              <a:ext cx="170357" cy="1741437"/>
              <a:chOff x="2441797" y="984290"/>
              <a:chExt cx="170357" cy="1741437"/>
            </a:xfrm>
          </p:grpSpPr>
          <p:sp>
            <p:nvSpPr>
              <p:cNvPr id="57" name="Rounded Rectangle 49">
                <a:extLst>
                  <a:ext uri="{FF2B5EF4-FFF2-40B4-BE49-F238E27FC236}">
                    <a16:creationId xmlns:a16="http://schemas.microsoft.com/office/drawing/2014/main" id="{C67076D6-F363-43E7-9F48-5EE40F2E8349}"/>
                  </a:ext>
                </a:extLst>
              </p:cNvPr>
              <p:cNvSpPr/>
              <p:nvPr/>
            </p:nvSpPr>
            <p:spPr>
              <a:xfrm>
                <a:off x="2479654" y="1003219"/>
                <a:ext cx="132500" cy="1722508"/>
              </a:xfrm>
              <a:custGeom>
                <a:avLst/>
                <a:gdLst/>
                <a:ahLst/>
                <a:cxnLst/>
                <a:rect l="0" t="0" r="0" b="0"/>
                <a:pathLst>
                  <a:path w="132500" h="1722508">
                    <a:moveTo>
                      <a:pt x="132500" y="1722508"/>
                    </a:moveTo>
                    <a:lnTo>
                      <a:pt x="132500" y="75714"/>
                    </a:lnTo>
                    <a:cubicBezTo>
                      <a:pt x="132500" y="33882"/>
                      <a:pt x="98618" y="0"/>
                      <a:pt x="56785" y="0"/>
                    </a:cubicBezTo>
                    <a:lnTo>
                      <a:pt x="0" y="0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8" name="Rounded Rectangle 50">
                <a:extLst>
                  <a:ext uri="{FF2B5EF4-FFF2-40B4-BE49-F238E27FC236}">
                    <a16:creationId xmlns:a16="http://schemas.microsoft.com/office/drawing/2014/main" id="{7B8DFCDD-B2C0-4943-BB6D-49A2E2594E0A}"/>
                  </a:ext>
                </a:extLst>
              </p:cNvPr>
              <p:cNvSpPr/>
              <p:nvPr/>
            </p:nvSpPr>
            <p:spPr>
              <a:xfrm>
                <a:off x="2441797" y="984290"/>
                <a:ext cx="37857" cy="37857"/>
              </a:xfrm>
              <a:custGeom>
                <a:avLst/>
                <a:gdLst/>
                <a:ahLst/>
                <a:cxnLst/>
                <a:rect l="0" t="0" r="0" b="0"/>
                <a:pathLst>
                  <a:path w="37857" h="37857">
                    <a:moveTo>
                      <a:pt x="0" y="18928"/>
                    </a:moveTo>
                    <a:cubicBezTo>
                      <a:pt x="0" y="29382"/>
                      <a:pt x="8474" y="37857"/>
                      <a:pt x="18928" y="37857"/>
                    </a:cubicBezTo>
                    <a:cubicBezTo>
                      <a:pt x="29382" y="37857"/>
                      <a:pt x="37857" y="29382"/>
                      <a:pt x="37857" y="18928"/>
                    </a:cubicBezTo>
                    <a:cubicBezTo>
                      <a:pt x="37857" y="8474"/>
                      <a:pt x="29382" y="0"/>
                      <a:pt x="18928" y="0"/>
                    </a:cubicBezTo>
                    <a:cubicBezTo>
                      <a:pt x="8474" y="0"/>
                      <a:pt x="0" y="8474"/>
                      <a:pt x="0" y="1892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14EC480B-3DA1-4B8E-8590-F147D20C5E07}"/>
                </a:ext>
              </a:extLst>
            </p:cNvPr>
            <p:cNvGrpSpPr/>
            <p:nvPr/>
          </p:nvGrpSpPr>
          <p:grpSpPr>
            <a:xfrm>
              <a:off x="3956819" y="1892623"/>
              <a:ext cx="85178" cy="842325"/>
              <a:chOff x="2299832" y="1362863"/>
              <a:chExt cx="85178" cy="842325"/>
            </a:xfrm>
          </p:grpSpPr>
          <p:sp>
            <p:nvSpPr>
              <p:cNvPr id="60" name="Rounded Rectangle 52">
                <a:extLst>
                  <a:ext uri="{FF2B5EF4-FFF2-40B4-BE49-F238E27FC236}">
                    <a16:creationId xmlns:a16="http://schemas.microsoft.com/office/drawing/2014/main" id="{9D610144-41E3-458F-BE14-4EABDB2B45AE}"/>
                  </a:ext>
                </a:extLst>
              </p:cNvPr>
              <p:cNvSpPr/>
              <p:nvPr/>
            </p:nvSpPr>
            <p:spPr>
              <a:xfrm>
                <a:off x="2309296" y="1362863"/>
                <a:ext cx="75714" cy="832861"/>
              </a:xfrm>
              <a:custGeom>
                <a:avLst/>
                <a:gdLst/>
                <a:ahLst/>
                <a:cxnLst/>
                <a:rect l="0" t="0" r="0" b="0"/>
                <a:pathLst>
                  <a:path w="75714" h="832861">
                    <a:moveTo>
                      <a:pt x="75714" y="0"/>
                    </a:moveTo>
                    <a:lnTo>
                      <a:pt x="75714" y="757146"/>
                    </a:lnTo>
                    <a:cubicBezTo>
                      <a:pt x="75714" y="798962"/>
                      <a:pt x="41816" y="832861"/>
                      <a:pt x="0" y="832861"/>
                    </a:cubicBezTo>
                    <a:lnTo>
                      <a:pt x="0" y="832861"/>
                    </a:lnTo>
                    <a:moveTo>
                      <a:pt x="0" y="151429"/>
                    </a:moveTo>
                    <a:lnTo>
                      <a:pt x="75714" y="151429"/>
                    </a:lnTo>
                    <a:moveTo>
                      <a:pt x="0" y="378573"/>
                    </a:moveTo>
                    <a:lnTo>
                      <a:pt x="75714" y="378573"/>
                    </a:lnTo>
                    <a:moveTo>
                      <a:pt x="0" y="605717"/>
                    </a:moveTo>
                    <a:lnTo>
                      <a:pt x="75714" y="605717"/>
                    </a:lnTo>
                  </a:path>
                </a:pathLst>
              </a:custGeom>
              <a:noFill/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1" name="Rounded Rectangle 53">
                <a:extLst>
                  <a:ext uri="{FF2B5EF4-FFF2-40B4-BE49-F238E27FC236}">
                    <a16:creationId xmlns:a16="http://schemas.microsoft.com/office/drawing/2014/main" id="{82B64A8C-AA1B-48FB-868E-26FD37C80930}"/>
                  </a:ext>
                </a:extLst>
              </p:cNvPr>
              <p:cNvSpPr/>
              <p:nvPr/>
            </p:nvSpPr>
            <p:spPr>
              <a:xfrm>
                <a:off x="2299832" y="2186260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2" name="Rounded Rectangle 54">
                <a:extLst>
                  <a:ext uri="{FF2B5EF4-FFF2-40B4-BE49-F238E27FC236}">
                    <a16:creationId xmlns:a16="http://schemas.microsoft.com/office/drawing/2014/main" id="{210940BF-2FD9-41F1-BF62-C511EF114FDB}"/>
                  </a:ext>
                </a:extLst>
              </p:cNvPr>
              <p:cNvSpPr/>
              <p:nvPr/>
            </p:nvSpPr>
            <p:spPr>
              <a:xfrm>
                <a:off x="2299832" y="1504828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3" name="Rounded Rectangle 55">
                <a:extLst>
                  <a:ext uri="{FF2B5EF4-FFF2-40B4-BE49-F238E27FC236}">
                    <a16:creationId xmlns:a16="http://schemas.microsoft.com/office/drawing/2014/main" id="{FF0BD685-D367-4220-AA10-E254C326AA5E}"/>
                  </a:ext>
                </a:extLst>
              </p:cNvPr>
              <p:cNvSpPr/>
              <p:nvPr/>
            </p:nvSpPr>
            <p:spPr>
              <a:xfrm>
                <a:off x="2299832" y="1731972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4" name="Rounded Rectangle 56">
                <a:extLst>
                  <a:ext uri="{FF2B5EF4-FFF2-40B4-BE49-F238E27FC236}">
                    <a16:creationId xmlns:a16="http://schemas.microsoft.com/office/drawing/2014/main" id="{20F0BFB7-666E-4BDD-A73B-872A18EEA427}"/>
                  </a:ext>
                </a:extLst>
              </p:cNvPr>
              <p:cNvSpPr/>
              <p:nvPr/>
            </p:nvSpPr>
            <p:spPr>
              <a:xfrm>
                <a:off x="2299832" y="1959116"/>
                <a:ext cx="18928" cy="18928"/>
              </a:xfrm>
              <a:custGeom>
                <a:avLst/>
                <a:gdLst/>
                <a:ahLst/>
                <a:cxnLst/>
                <a:rect l="0" t="0" r="0" b="0"/>
                <a:pathLst>
                  <a:path w="18928" h="18928">
                    <a:moveTo>
                      <a:pt x="0" y="9464"/>
                    </a:moveTo>
                    <a:cubicBezTo>
                      <a:pt x="0" y="14691"/>
                      <a:pt x="4237" y="18928"/>
                      <a:pt x="9464" y="18928"/>
                    </a:cubicBezTo>
                    <a:cubicBezTo>
                      <a:pt x="14691" y="18928"/>
                      <a:pt x="18928" y="14691"/>
                      <a:pt x="18928" y="9464"/>
                    </a:cubicBezTo>
                    <a:cubicBezTo>
                      <a:pt x="18928" y="4237"/>
                      <a:pt x="14691" y="0"/>
                      <a:pt x="9464" y="0"/>
                    </a:cubicBezTo>
                    <a:cubicBezTo>
                      <a:pt x="4237" y="0"/>
                      <a:pt x="0" y="4237"/>
                      <a:pt x="0" y="9464"/>
                    </a:cubicBezTo>
                    <a:close/>
                  </a:path>
                </a:pathLst>
              </a:custGeom>
              <a:solidFill>
                <a:srgbClr val="484848"/>
              </a:solidFill>
              <a:ln w="9464">
                <a:solidFill>
                  <a:srgbClr val="484848"/>
                </a:solidFill>
              </a:ln>
            </p:spPr>
            <p:txBody>
              <a:bodyPr rtlCol="0" anchor="ctr"/>
              <a:lstStyle/>
              <a:p>
                <a:pPr algn="ctr"/>
                <a:endParaRPr sz="6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272922DD-E663-4103-8B52-5827F1226837}"/>
                </a:ext>
              </a:extLst>
            </p:cNvPr>
            <p:cNvSpPr txBox="1"/>
            <p:nvPr/>
          </p:nvSpPr>
          <p:spPr>
            <a:xfrm>
              <a:off x="5266051" y="2451019"/>
              <a:ext cx="562516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App MAU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C9744032-5694-4958-AC69-C74BC16CBDB0}"/>
                </a:ext>
              </a:extLst>
            </p:cNvPr>
            <p:cNvSpPr txBox="1"/>
            <p:nvPr/>
          </p:nvSpPr>
          <p:spPr>
            <a:xfrm>
              <a:off x="3572345" y="2678163"/>
              <a:ext cx="305600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Trust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14A4D889-669D-493F-9A19-7F38781C680B}"/>
                </a:ext>
              </a:extLst>
            </p:cNvPr>
            <p:cNvSpPr txBox="1"/>
            <p:nvPr/>
          </p:nvSpPr>
          <p:spPr>
            <a:xfrm>
              <a:off x="5266051" y="2678163"/>
              <a:ext cx="437513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Loyalty</a:t>
              </a: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27873786-3F99-4685-94FA-041A7179406F}"/>
                </a:ext>
              </a:extLst>
            </p:cNvPr>
            <p:cNvSpPr txBox="1"/>
            <p:nvPr/>
          </p:nvSpPr>
          <p:spPr>
            <a:xfrm>
              <a:off x="3329340" y="2451019"/>
              <a:ext cx="548628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Incidents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FEC42C72-1649-4F57-9392-67B6EDC4006E}"/>
                </a:ext>
              </a:extLst>
            </p:cNvPr>
            <p:cNvSpPr txBox="1"/>
            <p:nvPr/>
          </p:nvSpPr>
          <p:spPr>
            <a:xfrm>
              <a:off x="5266051" y="2223875"/>
              <a:ext cx="569461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Sales Mix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E4D47152-881F-40A1-8012-3A0B1DF003C1}"/>
                </a:ext>
              </a:extLst>
            </p:cNvPr>
            <p:cNvSpPr txBox="1"/>
            <p:nvPr/>
          </p:nvSpPr>
          <p:spPr>
            <a:xfrm>
              <a:off x="3377926" y="2223875"/>
              <a:ext cx="500015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Consent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D9C0E3A2-DDD3-462C-9AC0-4DBF5DA77843}"/>
                </a:ext>
              </a:extLst>
            </p:cNvPr>
            <p:cNvSpPr txBox="1"/>
            <p:nvPr/>
          </p:nvSpPr>
          <p:spPr>
            <a:xfrm>
              <a:off x="1246491" y="3214947"/>
              <a:ext cx="1987871" cy="265502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sz="2800"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Workforce Readiness</a:t>
              </a: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9685E5D6-041C-49E5-BA76-87181730C53F}"/>
                </a:ext>
              </a:extLst>
            </p:cNvPr>
            <p:cNvSpPr txBox="1"/>
            <p:nvPr/>
          </p:nvSpPr>
          <p:spPr>
            <a:xfrm>
              <a:off x="5266051" y="1996731"/>
              <a:ext cx="840337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CDP Adoption</a:t>
              </a: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15ACEB15-3D53-4591-8595-A09F38BC3764}"/>
                </a:ext>
              </a:extLst>
            </p:cNvPr>
            <p:cNvSpPr txBox="1"/>
            <p:nvPr/>
          </p:nvSpPr>
          <p:spPr>
            <a:xfrm>
              <a:off x="5909626" y="3059563"/>
              <a:ext cx="2139187" cy="53100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anchor="t">
              <a:spAutoFit/>
            </a:bodyPr>
            <a:lstStyle/>
            <a:p>
              <a:pPr algn="l"/>
              <a:r>
                <a:rPr sz="2800"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Brand Trust &amp;
Customer Experience</a:t>
              </a: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6B06A2EF-0932-41DA-8676-643446CEAC18}"/>
                </a:ext>
              </a:extLst>
            </p:cNvPr>
            <p:cNvSpPr txBox="1"/>
            <p:nvPr/>
          </p:nvSpPr>
          <p:spPr>
            <a:xfrm>
              <a:off x="3257555" y="1996731"/>
              <a:ext cx="620366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Audited AI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EC4BD192-15E0-453B-8F3F-75E05A05D88A}"/>
                </a:ext>
              </a:extLst>
            </p:cNvPr>
            <p:cNvSpPr txBox="1"/>
            <p:nvPr/>
          </p:nvSpPr>
          <p:spPr>
            <a:xfrm>
              <a:off x="2580903" y="3586738"/>
              <a:ext cx="729188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Certification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2099C062-D75B-4DC7-AB3A-C210E986A368}"/>
                </a:ext>
              </a:extLst>
            </p:cNvPr>
            <p:cNvSpPr txBox="1"/>
            <p:nvPr/>
          </p:nvSpPr>
          <p:spPr>
            <a:xfrm>
              <a:off x="5341766" y="1618561"/>
              <a:ext cx="1495426" cy="265502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800"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Digital Adoption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EF87C3BC-1429-40E6-BF20-9AB742FB08CC}"/>
                </a:ext>
              </a:extLst>
            </p:cNvPr>
            <p:cNvSpPr txBox="1"/>
            <p:nvPr/>
          </p:nvSpPr>
          <p:spPr>
            <a:xfrm>
              <a:off x="5833911" y="3700310"/>
              <a:ext cx="256952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NPS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DAC2E3EC-9432-42E8-85B2-A6A32D09A25D}"/>
                </a:ext>
              </a:extLst>
            </p:cNvPr>
            <p:cNvSpPr txBox="1"/>
            <p:nvPr/>
          </p:nvSpPr>
          <p:spPr>
            <a:xfrm>
              <a:off x="3978902" y="5858178"/>
              <a:ext cx="736132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Labour Cost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3ECBAFC0-319B-496B-B6F5-183633C67517}"/>
                </a:ext>
              </a:extLst>
            </p:cNvPr>
            <p:cNvSpPr txBox="1"/>
            <p:nvPr/>
          </p:nvSpPr>
          <p:spPr>
            <a:xfrm>
              <a:off x="5833911" y="3927454"/>
              <a:ext cx="331017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CSAT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459C0320-DC80-4D5D-9389-AB05CE129F1A}"/>
                </a:ext>
              </a:extLst>
            </p:cNvPr>
            <p:cNvSpPr txBox="1"/>
            <p:nvPr/>
          </p:nvSpPr>
          <p:spPr>
            <a:xfrm>
              <a:off x="2791594" y="4041026"/>
              <a:ext cx="518522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Tool Use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9A686CE8-F1BC-409B-ABF8-D757CCAB9605}"/>
                </a:ext>
              </a:extLst>
            </p:cNvPr>
            <p:cNvSpPr txBox="1"/>
            <p:nvPr/>
          </p:nvSpPr>
          <p:spPr>
            <a:xfrm>
              <a:off x="3976911" y="3778694"/>
              <a:ext cx="1190139" cy="531004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ctr"/>
              <a:r>
                <a:rPr sz="2800"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Performance
Dashboard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25F19A6D-4E8D-4910-BBCD-D3348562EDA5}"/>
                </a:ext>
              </a:extLst>
            </p:cNvPr>
            <p:cNvSpPr txBox="1"/>
            <p:nvPr/>
          </p:nvSpPr>
          <p:spPr>
            <a:xfrm>
              <a:off x="5833911" y="4154598"/>
              <a:ext cx="416679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Repeat</a:t>
              </a: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AA05F9C5-2F96-4444-A273-DFA1432306D9}"/>
                </a:ext>
              </a:extLst>
            </p:cNvPr>
            <p:cNvSpPr txBox="1"/>
            <p:nvPr/>
          </p:nvSpPr>
          <p:spPr>
            <a:xfrm>
              <a:off x="3087883" y="4268170"/>
              <a:ext cx="222229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ROI</a:t>
              </a: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4CD3CF37-BD71-42E0-B2A4-5E082B1286DA}"/>
                </a:ext>
              </a:extLst>
            </p:cNvPr>
            <p:cNvSpPr txBox="1"/>
            <p:nvPr/>
          </p:nvSpPr>
          <p:spPr>
            <a:xfrm>
              <a:off x="2670024" y="1375830"/>
              <a:ext cx="1125901" cy="531004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sz="2800"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Ethical AI &amp;
Governance</a:t>
              </a: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CD01A62A-F481-473A-B59D-FC0F0E5EB6E8}"/>
                </a:ext>
              </a:extLst>
            </p:cNvPr>
            <p:cNvSpPr txBox="1"/>
            <p:nvPr/>
          </p:nvSpPr>
          <p:spPr>
            <a:xfrm>
              <a:off x="5833911" y="4381742"/>
              <a:ext cx="666686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App Rating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32D10ABD-7B37-4EA8-8E57-B2C7A046EC8F}"/>
                </a:ext>
              </a:extLst>
            </p:cNvPr>
            <p:cNvSpPr txBox="1"/>
            <p:nvPr/>
          </p:nvSpPr>
          <p:spPr>
            <a:xfrm>
              <a:off x="4054617" y="4780594"/>
              <a:ext cx="2055616" cy="265502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sz="2800" b="1" dirty="0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Operational Efficiency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81182823-4393-4E9F-A437-CE5E6348DE89}"/>
                </a:ext>
              </a:extLst>
            </p:cNvPr>
            <p:cNvSpPr txBox="1"/>
            <p:nvPr/>
          </p:nvSpPr>
          <p:spPr>
            <a:xfrm>
              <a:off x="4571962" y="867321"/>
              <a:ext cx="35" cy="417217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ctr"/>
              <a:endParaRPr sz="4400" b="1" dirty="0">
                <a:solidFill>
                  <a:srgbClr val="484848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0E349149-5779-4408-8465-49EB94BF880A}"/>
                </a:ext>
              </a:extLst>
            </p:cNvPr>
            <p:cNvSpPr txBox="1"/>
            <p:nvPr/>
          </p:nvSpPr>
          <p:spPr>
            <a:xfrm>
              <a:off x="3978902" y="5176746"/>
              <a:ext cx="1113435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Forecast Accuracy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336D42A8-136E-46A5-8896-8115A192575B}"/>
                </a:ext>
              </a:extLst>
            </p:cNvPr>
            <p:cNvSpPr txBox="1"/>
            <p:nvPr/>
          </p:nvSpPr>
          <p:spPr>
            <a:xfrm>
              <a:off x="3978902" y="5403890"/>
              <a:ext cx="1009265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Waste Reduction</a:t>
              </a: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11936FC2-2D59-4FF6-8791-DDFFAA72BCE8}"/>
                </a:ext>
              </a:extLst>
            </p:cNvPr>
            <p:cNvSpPr txBox="1"/>
            <p:nvPr/>
          </p:nvSpPr>
          <p:spPr>
            <a:xfrm>
              <a:off x="3978902" y="5631034"/>
              <a:ext cx="810267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l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Delivery Time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28464CDC-3334-42E8-9B0A-BDAB9BD12C65}"/>
                </a:ext>
              </a:extLst>
            </p:cNvPr>
            <p:cNvSpPr txBox="1"/>
            <p:nvPr/>
          </p:nvSpPr>
          <p:spPr>
            <a:xfrm>
              <a:off x="2902684" y="3813882"/>
              <a:ext cx="407408" cy="170680"/>
            </a:xfrm>
            <a:prstGeom prst="rect">
              <a:avLst/>
            </a:prstGeom>
            <a:noFill/>
            <a:ln>
              <a:noFill/>
            </a:ln>
          </p:spPr>
          <p:txBody>
            <a:bodyPr wrap="none" lIns="0" tIns="0" rIns="0" bIns="0" anchor="t">
              <a:spAutoFit/>
            </a:bodyPr>
            <a:lstStyle/>
            <a:p>
              <a:pPr algn="r"/>
              <a:r>
                <a:rPr b="1">
                  <a:solidFill>
                    <a:srgbClr val="4848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Tenure</a:t>
              </a:r>
            </a:p>
          </p:txBody>
        </p:sp>
        <p:sp>
          <p:nvSpPr>
            <p:cNvPr id="92" name="Rounded Rectangle 85">
              <a:extLst>
                <a:ext uri="{FF2B5EF4-FFF2-40B4-BE49-F238E27FC236}">
                  <a16:creationId xmlns:a16="http://schemas.microsoft.com/office/drawing/2014/main" id="{5670E881-0BC9-47B0-9908-C9F4AFA8CE2A}"/>
                </a:ext>
              </a:extLst>
            </p:cNvPr>
            <p:cNvSpPr/>
            <p:nvPr/>
          </p:nvSpPr>
          <p:spPr>
            <a:xfrm>
              <a:off x="3288890" y="3244816"/>
              <a:ext cx="181399" cy="173512"/>
            </a:xfrm>
            <a:custGeom>
              <a:avLst/>
              <a:gdLst/>
              <a:ahLst/>
              <a:cxnLst/>
              <a:rect l="0" t="0" r="0" b="0"/>
              <a:pathLst>
                <a:path w="181399" h="173512">
                  <a:moveTo>
                    <a:pt x="94643" y="35719"/>
                  </a:moveTo>
                  <a:cubicBezTo>
                    <a:pt x="94643" y="55447"/>
                    <a:pt x="110635" y="71439"/>
                    <a:pt x="130363" y="71439"/>
                  </a:cubicBezTo>
                  <a:cubicBezTo>
                    <a:pt x="150090" y="71439"/>
                    <a:pt x="166083" y="55447"/>
                    <a:pt x="166083" y="35719"/>
                  </a:cubicBezTo>
                  <a:cubicBezTo>
                    <a:pt x="166083" y="15992"/>
                    <a:pt x="150090" y="0"/>
                    <a:pt x="130363" y="0"/>
                  </a:cubicBezTo>
                  <a:cubicBezTo>
                    <a:pt x="110635" y="0"/>
                    <a:pt x="94643" y="15992"/>
                    <a:pt x="94643" y="35719"/>
                  </a:cubicBezTo>
                  <a:close/>
                  <a:moveTo>
                    <a:pt x="181399" y="86756"/>
                  </a:moveTo>
                  <a:lnTo>
                    <a:pt x="155782" y="61147"/>
                  </a:lnTo>
                  <a:moveTo>
                    <a:pt x="126191" y="173512"/>
                  </a:moveTo>
                  <a:lnTo>
                    <a:pt x="181399" y="173512"/>
                  </a:lnTo>
                  <a:cubicBezTo>
                    <a:pt x="181399" y="158372"/>
                    <a:pt x="173505" y="144328"/>
                    <a:pt x="160572" y="136457"/>
                  </a:cubicBezTo>
                  <a:cubicBezTo>
                    <a:pt x="147639" y="128587"/>
                    <a:pt x="131538" y="128028"/>
                    <a:pt x="118091" y="134985"/>
                  </a:cubicBezTo>
                  <a:moveTo>
                    <a:pt x="163165" y="94635"/>
                  </a:moveTo>
                  <a:cubicBezTo>
                    <a:pt x="162469" y="104276"/>
                    <a:pt x="156409" y="112705"/>
                    <a:pt x="147492" y="116436"/>
                  </a:cubicBezTo>
                  <a:cubicBezTo>
                    <a:pt x="138575" y="120167"/>
                    <a:pt x="128317" y="118564"/>
                    <a:pt x="120963" y="112291"/>
                  </a:cubicBezTo>
                  <a:cubicBezTo>
                    <a:pt x="113610" y="106018"/>
                    <a:pt x="110410" y="96142"/>
                    <a:pt x="112688" y="86748"/>
                  </a:cubicBezTo>
                  <a:moveTo>
                    <a:pt x="95416" y="107246"/>
                  </a:moveTo>
                  <a:cubicBezTo>
                    <a:pt x="91010" y="100004"/>
                    <a:pt x="88817" y="91632"/>
                    <a:pt x="89106" y="83159"/>
                  </a:cubicBezTo>
                  <a:lnTo>
                    <a:pt x="89106" y="73309"/>
                  </a:lnTo>
                  <a:cubicBezTo>
                    <a:pt x="89608" y="60876"/>
                    <a:pt x="83261" y="49167"/>
                    <a:pt x="72570" y="42801"/>
                  </a:cubicBezTo>
                  <a:cubicBezTo>
                    <a:pt x="61879" y="36435"/>
                    <a:pt x="48561" y="36435"/>
                    <a:pt x="37870" y="42801"/>
                  </a:cubicBezTo>
                  <a:cubicBezTo>
                    <a:pt x="27178" y="49167"/>
                    <a:pt x="20832" y="60876"/>
                    <a:pt x="21334" y="73309"/>
                  </a:cubicBezTo>
                  <a:lnTo>
                    <a:pt x="21334" y="83159"/>
                  </a:lnTo>
                  <a:cubicBezTo>
                    <a:pt x="21623" y="91632"/>
                    <a:pt x="19430" y="100004"/>
                    <a:pt x="15024" y="107246"/>
                  </a:cubicBezTo>
                  <a:moveTo>
                    <a:pt x="21318" y="78908"/>
                  </a:moveTo>
                  <a:cubicBezTo>
                    <a:pt x="34342" y="78897"/>
                    <a:pt x="46718" y="73227"/>
                    <a:pt x="55232" y="63371"/>
                  </a:cubicBezTo>
                  <a:cubicBezTo>
                    <a:pt x="63743" y="73230"/>
                    <a:pt x="76121" y="78901"/>
                    <a:pt x="89146" y="78908"/>
                  </a:cubicBezTo>
                  <a:moveTo>
                    <a:pt x="85084" y="78727"/>
                  </a:moveTo>
                  <a:cubicBezTo>
                    <a:pt x="84350" y="94689"/>
                    <a:pt x="71195" y="107253"/>
                    <a:pt x="55216" y="107253"/>
                  </a:cubicBezTo>
                  <a:cubicBezTo>
                    <a:pt x="39237" y="107253"/>
                    <a:pt x="26082" y="94689"/>
                    <a:pt x="25348" y="78727"/>
                  </a:cubicBezTo>
                  <a:moveTo>
                    <a:pt x="110417" y="173512"/>
                  </a:moveTo>
                  <a:cubicBezTo>
                    <a:pt x="110417" y="143021"/>
                    <a:pt x="85699" y="118304"/>
                    <a:pt x="55208" y="118304"/>
                  </a:cubicBezTo>
                  <a:cubicBezTo>
                    <a:pt x="24717" y="118304"/>
                    <a:pt x="0" y="143021"/>
                    <a:pt x="0" y="173512"/>
                  </a:cubicBezTo>
                  <a:close/>
                  <a:moveTo>
                    <a:pt x="83128" y="125875"/>
                  </a:moveTo>
                  <a:lnTo>
                    <a:pt x="55208" y="153795"/>
                  </a:lnTo>
                  <a:lnTo>
                    <a:pt x="27288" y="125875"/>
                  </a:ln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3" name="Rounded Rectangle 86">
              <a:extLst>
                <a:ext uri="{FF2B5EF4-FFF2-40B4-BE49-F238E27FC236}">
                  <a16:creationId xmlns:a16="http://schemas.microsoft.com/office/drawing/2014/main" id="{229830EC-93D4-4CC1-A5DA-44301AB17045}"/>
                </a:ext>
              </a:extLst>
            </p:cNvPr>
            <p:cNvSpPr/>
            <p:nvPr/>
          </p:nvSpPr>
          <p:spPr>
            <a:xfrm>
              <a:off x="5673806" y="3240495"/>
              <a:ext cx="181399" cy="181406"/>
            </a:xfrm>
            <a:custGeom>
              <a:avLst/>
              <a:gdLst/>
              <a:ahLst/>
              <a:cxnLst/>
              <a:rect l="0" t="0" r="0" b="0"/>
              <a:pathLst>
                <a:path w="181399" h="181406">
                  <a:moveTo>
                    <a:pt x="64846" y="26199"/>
                  </a:moveTo>
                  <a:cubicBezTo>
                    <a:pt x="64842" y="40667"/>
                    <a:pt x="76570" y="52398"/>
                    <a:pt x="91038" y="52398"/>
                  </a:cubicBezTo>
                  <a:cubicBezTo>
                    <a:pt x="105507" y="52398"/>
                    <a:pt x="117235" y="40667"/>
                    <a:pt x="117231" y="26199"/>
                  </a:cubicBezTo>
                  <a:cubicBezTo>
                    <a:pt x="117235" y="11730"/>
                    <a:pt x="105507" y="0"/>
                    <a:pt x="91038" y="0"/>
                  </a:cubicBezTo>
                  <a:cubicBezTo>
                    <a:pt x="76570" y="0"/>
                    <a:pt x="64842" y="11730"/>
                    <a:pt x="64846" y="26199"/>
                  </a:cubicBezTo>
                  <a:moveTo>
                    <a:pt x="131790" y="92702"/>
                  </a:moveTo>
                  <a:cubicBezTo>
                    <a:pt x="125623" y="75759"/>
                    <a:pt x="109518" y="64482"/>
                    <a:pt x="91488" y="64482"/>
                  </a:cubicBezTo>
                  <a:cubicBezTo>
                    <a:pt x="73458" y="64482"/>
                    <a:pt x="57353" y="75759"/>
                    <a:pt x="51186" y="92702"/>
                  </a:cubicBezTo>
                  <a:moveTo>
                    <a:pt x="24205" y="181406"/>
                  </a:moveTo>
                  <a:lnTo>
                    <a:pt x="7973" y="161113"/>
                  </a:lnTo>
                  <a:cubicBezTo>
                    <a:pt x="2815" y="154687"/>
                    <a:pt x="3" y="146694"/>
                    <a:pt x="0" y="138454"/>
                  </a:cubicBezTo>
                  <a:lnTo>
                    <a:pt x="0" y="96771"/>
                  </a:lnTo>
                  <a:cubicBezTo>
                    <a:pt x="0" y="90094"/>
                    <a:pt x="5413" y="84681"/>
                    <a:pt x="12090" y="84681"/>
                  </a:cubicBezTo>
                  <a:lnTo>
                    <a:pt x="12090" y="84681"/>
                  </a:lnTo>
                  <a:cubicBezTo>
                    <a:pt x="18766" y="84685"/>
                    <a:pt x="24177" y="90095"/>
                    <a:pt x="24181" y="96771"/>
                  </a:cubicBezTo>
                  <a:lnTo>
                    <a:pt x="24181" y="126986"/>
                  </a:lnTo>
                  <a:moveTo>
                    <a:pt x="60477" y="180310"/>
                  </a:moveTo>
                  <a:lnTo>
                    <a:pt x="60477" y="156168"/>
                  </a:lnTo>
                  <a:cubicBezTo>
                    <a:pt x="60475" y="149000"/>
                    <a:pt x="58351" y="141994"/>
                    <a:pt x="54372" y="136032"/>
                  </a:cubicBezTo>
                  <a:lnTo>
                    <a:pt x="45168" y="122230"/>
                  </a:lnTo>
                  <a:cubicBezTo>
                    <a:pt x="43578" y="119586"/>
                    <a:pt x="40975" y="117707"/>
                    <a:pt x="37964" y="117030"/>
                  </a:cubicBezTo>
                  <a:cubicBezTo>
                    <a:pt x="34953" y="116354"/>
                    <a:pt x="31797" y="116939"/>
                    <a:pt x="29229" y="118650"/>
                  </a:cubicBezTo>
                  <a:lnTo>
                    <a:pt x="29229" y="118650"/>
                  </a:lnTo>
                  <a:cubicBezTo>
                    <a:pt x="24493" y="121805"/>
                    <a:pt x="22849" y="127994"/>
                    <a:pt x="25395" y="133083"/>
                  </a:cubicBezTo>
                  <a:lnTo>
                    <a:pt x="36295" y="151223"/>
                  </a:lnTo>
                  <a:moveTo>
                    <a:pt x="157194" y="181406"/>
                  </a:moveTo>
                  <a:lnTo>
                    <a:pt x="173425" y="161113"/>
                  </a:lnTo>
                  <a:cubicBezTo>
                    <a:pt x="178583" y="154687"/>
                    <a:pt x="181396" y="146694"/>
                    <a:pt x="181399" y="138454"/>
                  </a:cubicBezTo>
                  <a:lnTo>
                    <a:pt x="181399" y="96771"/>
                  </a:lnTo>
                  <a:cubicBezTo>
                    <a:pt x="181399" y="90094"/>
                    <a:pt x="175986" y="84681"/>
                    <a:pt x="169309" y="84681"/>
                  </a:cubicBezTo>
                  <a:lnTo>
                    <a:pt x="169308" y="84681"/>
                  </a:lnTo>
                  <a:cubicBezTo>
                    <a:pt x="162633" y="84685"/>
                    <a:pt x="157222" y="90095"/>
                    <a:pt x="157218" y="96771"/>
                  </a:cubicBezTo>
                  <a:lnTo>
                    <a:pt x="157218" y="126986"/>
                  </a:lnTo>
                  <a:moveTo>
                    <a:pt x="120922" y="180310"/>
                  </a:moveTo>
                  <a:lnTo>
                    <a:pt x="120922" y="156168"/>
                  </a:lnTo>
                  <a:cubicBezTo>
                    <a:pt x="120923" y="149000"/>
                    <a:pt x="123047" y="141994"/>
                    <a:pt x="127027" y="136032"/>
                  </a:cubicBezTo>
                  <a:lnTo>
                    <a:pt x="136231" y="122230"/>
                  </a:lnTo>
                  <a:cubicBezTo>
                    <a:pt x="137821" y="119586"/>
                    <a:pt x="140424" y="117707"/>
                    <a:pt x="143435" y="117030"/>
                  </a:cubicBezTo>
                  <a:cubicBezTo>
                    <a:pt x="146445" y="116354"/>
                    <a:pt x="149602" y="116939"/>
                    <a:pt x="152170" y="118650"/>
                  </a:cubicBezTo>
                  <a:lnTo>
                    <a:pt x="152170" y="118650"/>
                  </a:lnTo>
                  <a:cubicBezTo>
                    <a:pt x="156906" y="121805"/>
                    <a:pt x="158550" y="127994"/>
                    <a:pt x="156003" y="133083"/>
                  </a:cubicBezTo>
                  <a:lnTo>
                    <a:pt x="145103" y="151223"/>
                  </a:lnTo>
                  <a:moveTo>
                    <a:pt x="117231" y="26199"/>
                  </a:moveTo>
                  <a:cubicBezTo>
                    <a:pt x="101426" y="26199"/>
                    <a:pt x="81590" y="24117"/>
                    <a:pt x="72646" y="7554"/>
                  </a:cubicBez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4" name="Rounded Rectangle 87">
              <a:extLst>
                <a:ext uri="{FF2B5EF4-FFF2-40B4-BE49-F238E27FC236}">
                  <a16:creationId xmlns:a16="http://schemas.microsoft.com/office/drawing/2014/main" id="{F104473A-48DD-4FF6-8BFA-883AB6FAC187}"/>
                </a:ext>
              </a:extLst>
            </p:cNvPr>
            <p:cNvSpPr/>
            <p:nvPr/>
          </p:nvSpPr>
          <p:spPr>
            <a:xfrm>
              <a:off x="4354321" y="3397452"/>
              <a:ext cx="435359" cy="397501"/>
            </a:xfrm>
            <a:custGeom>
              <a:avLst/>
              <a:gdLst/>
              <a:ahLst/>
              <a:cxnLst/>
              <a:rect l="0" t="0" r="0" b="0"/>
              <a:pathLst>
                <a:path w="435359" h="397501">
                  <a:moveTo>
                    <a:pt x="56785" y="132500"/>
                  </a:moveTo>
                  <a:cubicBezTo>
                    <a:pt x="56785" y="169089"/>
                    <a:pt x="86447" y="198750"/>
                    <a:pt x="123036" y="198750"/>
                  </a:cubicBezTo>
                  <a:cubicBezTo>
                    <a:pt x="159625" y="198750"/>
                    <a:pt x="189286" y="169089"/>
                    <a:pt x="189286" y="132500"/>
                  </a:cubicBezTo>
                  <a:cubicBezTo>
                    <a:pt x="189286" y="95911"/>
                    <a:pt x="159625" y="66250"/>
                    <a:pt x="123036" y="66250"/>
                  </a:cubicBezTo>
                  <a:cubicBezTo>
                    <a:pt x="86447" y="66250"/>
                    <a:pt x="56785" y="95911"/>
                    <a:pt x="56785" y="132500"/>
                  </a:cubicBezTo>
                  <a:moveTo>
                    <a:pt x="123036" y="66250"/>
                  </a:moveTo>
                  <a:lnTo>
                    <a:pt x="123036" y="132500"/>
                  </a:lnTo>
                  <a:lnTo>
                    <a:pt x="189286" y="132500"/>
                  </a:lnTo>
                  <a:moveTo>
                    <a:pt x="160893" y="397501"/>
                  </a:moveTo>
                  <a:cubicBezTo>
                    <a:pt x="178039" y="375852"/>
                    <a:pt x="187969" y="349372"/>
                    <a:pt x="189286" y="321787"/>
                  </a:cubicBezTo>
                  <a:moveTo>
                    <a:pt x="274465" y="397501"/>
                  </a:moveTo>
                  <a:cubicBezTo>
                    <a:pt x="257319" y="375852"/>
                    <a:pt x="247389" y="349372"/>
                    <a:pt x="246072" y="321787"/>
                  </a:cubicBezTo>
                  <a:moveTo>
                    <a:pt x="132481" y="397501"/>
                  </a:moveTo>
                  <a:lnTo>
                    <a:pt x="302839" y="397501"/>
                  </a:lnTo>
                  <a:moveTo>
                    <a:pt x="0" y="265001"/>
                  </a:moveTo>
                  <a:lnTo>
                    <a:pt x="435359" y="265001"/>
                  </a:lnTo>
                  <a:moveTo>
                    <a:pt x="18928" y="0"/>
                  </a:moveTo>
                  <a:lnTo>
                    <a:pt x="416430" y="0"/>
                  </a:lnTo>
                  <a:cubicBezTo>
                    <a:pt x="416430" y="0"/>
                    <a:pt x="435359" y="0"/>
                    <a:pt x="435359" y="18928"/>
                  </a:cubicBezTo>
                  <a:lnTo>
                    <a:pt x="435359" y="302858"/>
                  </a:lnTo>
                  <a:cubicBezTo>
                    <a:pt x="435359" y="302858"/>
                    <a:pt x="435359" y="321787"/>
                    <a:pt x="416430" y="321787"/>
                  </a:cubicBezTo>
                  <a:lnTo>
                    <a:pt x="18928" y="321787"/>
                  </a:lnTo>
                  <a:cubicBezTo>
                    <a:pt x="18928" y="321787"/>
                    <a:pt x="0" y="321787"/>
                    <a:pt x="0" y="302858"/>
                  </a:cubicBezTo>
                  <a:lnTo>
                    <a:pt x="0" y="18928"/>
                  </a:lnTo>
                  <a:cubicBezTo>
                    <a:pt x="0" y="18928"/>
                    <a:pt x="0" y="0"/>
                    <a:pt x="18928" y="0"/>
                  </a:cubicBezTo>
                  <a:moveTo>
                    <a:pt x="246072" y="104107"/>
                  </a:moveTo>
                  <a:lnTo>
                    <a:pt x="274465" y="66250"/>
                  </a:lnTo>
                  <a:lnTo>
                    <a:pt x="331251" y="113571"/>
                  </a:lnTo>
                  <a:lnTo>
                    <a:pt x="378573" y="56785"/>
                  </a:lnTo>
                  <a:moveTo>
                    <a:pt x="359644" y="208215"/>
                  </a:moveTo>
                  <a:lnTo>
                    <a:pt x="359644" y="179822"/>
                  </a:lnTo>
                  <a:moveTo>
                    <a:pt x="321787" y="208215"/>
                  </a:moveTo>
                  <a:lnTo>
                    <a:pt x="321787" y="170357"/>
                  </a:lnTo>
                  <a:moveTo>
                    <a:pt x="283929" y="208215"/>
                  </a:moveTo>
                  <a:lnTo>
                    <a:pt x="283929" y="151429"/>
                  </a:lnTo>
                  <a:moveTo>
                    <a:pt x="246072" y="208215"/>
                  </a:moveTo>
                  <a:lnTo>
                    <a:pt x="246072" y="179822"/>
                  </a:ln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5" name="Rounded Rectangle 88">
              <a:extLst>
                <a:ext uri="{FF2B5EF4-FFF2-40B4-BE49-F238E27FC236}">
                  <a16:creationId xmlns:a16="http://schemas.microsoft.com/office/drawing/2014/main" id="{4F11887F-FCF8-4DCF-BA4D-44C9D4871580}"/>
                </a:ext>
              </a:extLst>
            </p:cNvPr>
            <p:cNvSpPr/>
            <p:nvPr/>
          </p:nvSpPr>
          <p:spPr>
            <a:xfrm>
              <a:off x="5105947" y="1650494"/>
              <a:ext cx="181399" cy="181423"/>
            </a:xfrm>
            <a:custGeom>
              <a:avLst/>
              <a:gdLst/>
              <a:ahLst/>
              <a:cxnLst/>
              <a:rect l="0" t="0" r="0" b="0"/>
              <a:pathLst>
                <a:path w="181399" h="181423">
                  <a:moveTo>
                    <a:pt x="53615" y="55200"/>
                  </a:moveTo>
                  <a:lnTo>
                    <a:pt x="70635" y="27596"/>
                  </a:lnTo>
                  <a:moveTo>
                    <a:pt x="127768" y="55200"/>
                  </a:moveTo>
                  <a:lnTo>
                    <a:pt x="110756" y="27596"/>
                  </a:lnTo>
                  <a:moveTo>
                    <a:pt x="102530" y="126191"/>
                  </a:moveTo>
                  <a:lnTo>
                    <a:pt x="63805" y="126191"/>
                  </a:lnTo>
                  <a:cubicBezTo>
                    <a:pt x="56463" y="126188"/>
                    <a:pt x="50093" y="121120"/>
                    <a:pt x="48441" y="113966"/>
                  </a:cubicBezTo>
                  <a:lnTo>
                    <a:pt x="39434" y="70911"/>
                  </a:lnTo>
                  <a:lnTo>
                    <a:pt x="141964" y="70911"/>
                  </a:lnTo>
                  <a:moveTo>
                    <a:pt x="35483" y="55200"/>
                  </a:moveTo>
                  <a:lnTo>
                    <a:pt x="145900" y="55200"/>
                  </a:lnTo>
                  <a:cubicBezTo>
                    <a:pt x="145900" y="55200"/>
                    <a:pt x="149844" y="55200"/>
                    <a:pt x="149844" y="59144"/>
                  </a:cubicBezTo>
                  <a:lnTo>
                    <a:pt x="149844" y="66960"/>
                  </a:lnTo>
                  <a:cubicBezTo>
                    <a:pt x="149844" y="66960"/>
                    <a:pt x="149844" y="70903"/>
                    <a:pt x="145900" y="70903"/>
                  </a:cubicBezTo>
                  <a:lnTo>
                    <a:pt x="35483" y="70903"/>
                  </a:lnTo>
                  <a:cubicBezTo>
                    <a:pt x="35483" y="70903"/>
                    <a:pt x="31539" y="70903"/>
                    <a:pt x="31539" y="66960"/>
                  </a:cubicBezTo>
                  <a:lnTo>
                    <a:pt x="31539" y="59144"/>
                  </a:lnTo>
                  <a:cubicBezTo>
                    <a:pt x="31539" y="59144"/>
                    <a:pt x="31539" y="55200"/>
                    <a:pt x="35483" y="55200"/>
                  </a:cubicBezTo>
                  <a:moveTo>
                    <a:pt x="78861" y="110409"/>
                  </a:moveTo>
                  <a:lnTo>
                    <a:pt x="78861" y="86748"/>
                  </a:lnTo>
                  <a:moveTo>
                    <a:pt x="102522" y="110409"/>
                  </a:moveTo>
                  <a:lnTo>
                    <a:pt x="102522" y="86748"/>
                  </a:lnTo>
                  <a:moveTo>
                    <a:pt x="43378" y="19717"/>
                  </a:moveTo>
                  <a:cubicBezTo>
                    <a:pt x="30310" y="19717"/>
                    <a:pt x="19717" y="30310"/>
                    <a:pt x="19717" y="43378"/>
                  </a:cubicBezTo>
                  <a:moveTo>
                    <a:pt x="0" y="43378"/>
                  </a:moveTo>
                  <a:cubicBezTo>
                    <a:pt x="0" y="19421"/>
                    <a:pt x="19421" y="0"/>
                    <a:pt x="43378" y="0"/>
                  </a:cubicBezTo>
                  <a:moveTo>
                    <a:pt x="181399" y="181399"/>
                  </a:moveTo>
                  <a:lnTo>
                    <a:pt x="181399" y="160365"/>
                  </a:lnTo>
                  <a:cubicBezTo>
                    <a:pt x="181395" y="145845"/>
                    <a:pt x="169623" y="134078"/>
                    <a:pt x="155104" y="134078"/>
                  </a:cubicBezTo>
                  <a:lnTo>
                    <a:pt x="141964" y="134078"/>
                  </a:lnTo>
                  <a:lnTo>
                    <a:pt x="141964" y="98586"/>
                  </a:lnTo>
                  <a:cubicBezTo>
                    <a:pt x="141964" y="92053"/>
                    <a:pt x="136668" y="86756"/>
                    <a:pt x="130134" y="86756"/>
                  </a:cubicBezTo>
                  <a:cubicBezTo>
                    <a:pt x="123600" y="86756"/>
                    <a:pt x="118304" y="92053"/>
                    <a:pt x="118304" y="98586"/>
                  </a:cubicBezTo>
                  <a:lnTo>
                    <a:pt x="118304" y="153795"/>
                  </a:lnTo>
                  <a:lnTo>
                    <a:pt x="108137" y="145277"/>
                  </a:lnTo>
                  <a:cubicBezTo>
                    <a:pt x="104652" y="141090"/>
                    <a:pt x="98433" y="140520"/>
                    <a:pt x="94246" y="144005"/>
                  </a:cubicBezTo>
                  <a:cubicBezTo>
                    <a:pt x="90058" y="147489"/>
                    <a:pt x="89487" y="153708"/>
                    <a:pt x="92971" y="157896"/>
                  </a:cubicBezTo>
                  <a:lnTo>
                    <a:pt x="112530" y="181423"/>
                  </a:ln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6" name="Rounded Rectangle 89">
              <a:extLst>
                <a:ext uri="{FF2B5EF4-FFF2-40B4-BE49-F238E27FC236}">
                  <a16:creationId xmlns:a16="http://schemas.microsoft.com/office/drawing/2014/main" id="{86A82A6E-DD44-4857-92FA-6DF14899FA64}"/>
                </a:ext>
              </a:extLst>
            </p:cNvPr>
            <p:cNvSpPr/>
            <p:nvPr/>
          </p:nvSpPr>
          <p:spPr>
            <a:xfrm>
              <a:off x="3856610" y="1541200"/>
              <a:ext cx="181931" cy="164182"/>
            </a:xfrm>
            <a:custGeom>
              <a:avLst/>
              <a:gdLst/>
              <a:ahLst/>
              <a:cxnLst/>
              <a:rect l="0" t="0" r="0" b="0"/>
              <a:pathLst>
                <a:path w="181931" h="164182">
                  <a:moveTo>
                    <a:pt x="113804" y="131469"/>
                  </a:moveTo>
                  <a:cubicBezTo>
                    <a:pt x="129816" y="128250"/>
                    <a:pt x="142708" y="115201"/>
                    <a:pt x="145932" y="98775"/>
                  </a:cubicBezTo>
                  <a:cubicBezTo>
                    <a:pt x="149156" y="115201"/>
                    <a:pt x="162044" y="128250"/>
                    <a:pt x="178056" y="131469"/>
                  </a:cubicBezTo>
                  <a:moveTo>
                    <a:pt x="178056" y="131488"/>
                  </a:moveTo>
                  <a:cubicBezTo>
                    <a:pt x="162044" y="134706"/>
                    <a:pt x="149152" y="147755"/>
                    <a:pt x="145929" y="164182"/>
                  </a:cubicBezTo>
                  <a:cubicBezTo>
                    <a:pt x="142705" y="147755"/>
                    <a:pt x="129816" y="134706"/>
                    <a:pt x="113804" y="131488"/>
                  </a:cubicBezTo>
                  <a:moveTo>
                    <a:pt x="164182" y="85788"/>
                  </a:moveTo>
                  <a:cubicBezTo>
                    <a:pt x="178973" y="72476"/>
                    <a:pt x="181931" y="51769"/>
                    <a:pt x="173056" y="34019"/>
                  </a:cubicBezTo>
                  <a:cubicBezTo>
                    <a:pt x="159744" y="5916"/>
                    <a:pt x="124245" y="0"/>
                    <a:pt x="102059" y="22186"/>
                  </a:cubicBezTo>
                  <a:lnTo>
                    <a:pt x="90226" y="34019"/>
                  </a:lnTo>
                  <a:lnTo>
                    <a:pt x="78392" y="22186"/>
                  </a:lnTo>
                  <a:cubicBezTo>
                    <a:pt x="57685" y="1479"/>
                    <a:pt x="20707" y="7395"/>
                    <a:pt x="7395" y="34019"/>
                  </a:cubicBezTo>
                  <a:cubicBezTo>
                    <a:pt x="0" y="51769"/>
                    <a:pt x="2958" y="72476"/>
                    <a:pt x="16270" y="85788"/>
                  </a:cubicBezTo>
                  <a:lnTo>
                    <a:pt x="91705" y="164182"/>
                  </a:lnTo>
                  <a:lnTo>
                    <a:pt x="104392" y="150457"/>
                  </a:lnTo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7" name="Rounded Rectangle 90">
              <a:extLst>
                <a:ext uri="{FF2B5EF4-FFF2-40B4-BE49-F238E27FC236}">
                  <a16:creationId xmlns:a16="http://schemas.microsoft.com/office/drawing/2014/main" id="{B85D16AF-2197-4561-8248-D8BE539CE64B}"/>
                </a:ext>
              </a:extLst>
            </p:cNvPr>
            <p:cNvSpPr/>
            <p:nvPr/>
          </p:nvSpPr>
          <p:spPr>
            <a:xfrm>
              <a:off x="3811311" y="4822357"/>
              <a:ext cx="189662" cy="190328"/>
            </a:xfrm>
            <a:custGeom>
              <a:avLst/>
              <a:gdLst/>
              <a:ahLst/>
              <a:cxnLst/>
              <a:rect l="0" t="0" r="0" b="0"/>
              <a:pathLst>
                <a:path w="189662" h="190328">
                  <a:moveTo>
                    <a:pt x="126114" y="26536"/>
                  </a:moveTo>
                  <a:cubicBezTo>
                    <a:pt x="152602" y="50264"/>
                    <a:pt x="157444" y="89931"/>
                    <a:pt x="137441" y="119333"/>
                  </a:cubicBezTo>
                  <a:cubicBezTo>
                    <a:pt x="117439" y="148736"/>
                    <a:pt x="78766" y="158800"/>
                    <a:pt x="46968" y="142876"/>
                  </a:cubicBezTo>
                  <a:moveTo>
                    <a:pt x="8993" y="132355"/>
                  </a:moveTo>
                  <a:lnTo>
                    <a:pt x="31305" y="132355"/>
                  </a:lnTo>
                  <a:lnTo>
                    <a:pt x="31305" y="110043"/>
                  </a:lnTo>
                  <a:moveTo>
                    <a:pt x="148418" y="26394"/>
                  </a:moveTo>
                  <a:lnTo>
                    <a:pt x="126114" y="26394"/>
                  </a:lnTo>
                  <a:lnTo>
                    <a:pt x="126114" y="48698"/>
                  </a:lnTo>
                  <a:moveTo>
                    <a:pt x="31305" y="132205"/>
                  </a:moveTo>
                  <a:cubicBezTo>
                    <a:pt x="4906" y="108554"/>
                    <a:pt x="0" y="69053"/>
                    <a:pt x="19811" y="39662"/>
                  </a:cubicBezTo>
                  <a:cubicBezTo>
                    <a:pt x="39622" y="10272"/>
                    <a:pt x="78078" y="0"/>
                    <a:pt x="109906" y="15597"/>
                  </a:cubicBezTo>
                  <a:moveTo>
                    <a:pt x="84368" y="42767"/>
                  </a:moveTo>
                  <a:lnTo>
                    <a:pt x="94479" y="63597"/>
                  </a:lnTo>
                  <a:lnTo>
                    <a:pt x="114197" y="63597"/>
                  </a:lnTo>
                  <a:cubicBezTo>
                    <a:pt x="116234" y="63521"/>
                    <a:pt x="118100" y="64731"/>
                    <a:pt x="118862" y="66622"/>
                  </a:cubicBezTo>
                  <a:cubicBezTo>
                    <a:pt x="119624" y="68513"/>
                    <a:pt x="119117" y="70679"/>
                    <a:pt x="117596" y="72036"/>
                  </a:cubicBezTo>
                  <a:lnTo>
                    <a:pt x="100513" y="89876"/>
                  </a:lnTo>
                  <a:lnTo>
                    <a:pt x="109977" y="111652"/>
                  </a:lnTo>
                  <a:cubicBezTo>
                    <a:pt x="110835" y="113695"/>
                    <a:pt x="110292" y="116058"/>
                    <a:pt x="108628" y="117522"/>
                  </a:cubicBezTo>
                  <a:cubicBezTo>
                    <a:pt x="106964" y="118985"/>
                    <a:pt x="104551" y="119223"/>
                    <a:pt x="102634" y="118111"/>
                  </a:cubicBezTo>
                  <a:lnTo>
                    <a:pt x="79762" y="105224"/>
                  </a:lnTo>
                  <a:lnTo>
                    <a:pt x="56890" y="118111"/>
                  </a:lnTo>
                  <a:cubicBezTo>
                    <a:pt x="54973" y="119223"/>
                    <a:pt x="52560" y="118985"/>
                    <a:pt x="50896" y="117522"/>
                  </a:cubicBezTo>
                  <a:cubicBezTo>
                    <a:pt x="49232" y="116058"/>
                    <a:pt x="48689" y="113695"/>
                    <a:pt x="49547" y="111652"/>
                  </a:cubicBezTo>
                  <a:lnTo>
                    <a:pt x="59012" y="89876"/>
                  </a:lnTo>
                  <a:lnTo>
                    <a:pt x="41897" y="72036"/>
                  </a:lnTo>
                  <a:cubicBezTo>
                    <a:pt x="40379" y="70681"/>
                    <a:pt x="39872" y="68522"/>
                    <a:pt x="40627" y="66633"/>
                  </a:cubicBezTo>
                  <a:cubicBezTo>
                    <a:pt x="41383" y="64745"/>
                    <a:pt x="43240" y="63531"/>
                    <a:pt x="45273" y="63597"/>
                  </a:cubicBezTo>
                  <a:lnTo>
                    <a:pt x="64990" y="63597"/>
                  </a:lnTo>
                  <a:lnTo>
                    <a:pt x="75093" y="42767"/>
                  </a:lnTo>
                  <a:cubicBezTo>
                    <a:pt x="75986" y="41029"/>
                    <a:pt x="77776" y="39936"/>
                    <a:pt x="79731" y="39936"/>
                  </a:cubicBezTo>
                  <a:cubicBezTo>
                    <a:pt x="81685" y="39936"/>
                    <a:pt x="83475" y="41029"/>
                    <a:pt x="84368" y="42767"/>
                  </a:cubicBezTo>
                  <a:close/>
                  <a:moveTo>
                    <a:pt x="128898" y="129563"/>
                  </a:moveTo>
                  <a:lnTo>
                    <a:pt x="140563" y="141228"/>
                  </a:lnTo>
                  <a:moveTo>
                    <a:pt x="185179" y="169116"/>
                  </a:moveTo>
                  <a:cubicBezTo>
                    <a:pt x="189662" y="173758"/>
                    <a:pt x="189598" y="181137"/>
                    <a:pt x="185035" y="185700"/>
                  </a:cubicBezTo>
                  <a:cubicBezTo>
                    <a:pt x="180472" y="190264"/>
                    <a:pt x="173093" y="190328"/>
                    <a:pt x="168451" y="185844"/>
                  </a:cubicBezTo>
                  <a:lnTo>
                    <a:pt x="134986" y="152388"/>
                  </a:lnTo>
                  <a:cubicBezTo>
                    <a:pt x="133447" y="150848"/>
                    <a:pt x="133447" y="148352"/>
                    <a:pt x="134986" y="146812"/>
                  </a:cubicBezTo>
                  <a:lnTo>
                    <a:pt x="146147" y="135652"/>
                  </a:lnTo>
                  <a:cubicBezTo>
                    <a:pt x="147686" y="134112"/>
                    <a:pt x="150183" y="134112"/>
                    <a:pt x="151723" y="135652"/>
                  </a:cubicBezTo>
                  <a:close/>
                </a:path>
              </a:pathLst>
            </a:custGeom>
            <a:noFill/>
            <a:ln w="9464">
              <a:solidFill>
                <a:srgbClr val="484848"/>
              </a:solidFill>
            </a:ln>
          </p:spPr>
          <p:txBody>
            <a:bodyPr rtlCol="0" anchor="ctr"/>
            <a:lstStyle/>
            <a:p>
              <a:pPr algn="ctr"/>
              <a:endParaRPr sz="6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9" name="TextBox 18">
            <a:extLst>
              <a:ext uri="{FF2B5EF4-FFF2-40B4-BE49-F238E27FC236}">
                <a16:creationId xmlns:a16="http://schemas.microsoft.com/office/drawing/2014/main" id="{47416C77-BAC4-44ED-86FB-E44573EB61D7}"/>
              </a:ext>
            </a:extLst>
          </p:cNvPr>
          <p:cNvSpPr txBox="1"/>
          <p:nvPr/>
        </p:nvSpPr>
        <p:spPr>
          <a:xfrm>
            <a:off x="819150" y="437887"/>
            <a:ext cx="1695450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7699"/>
              </a:lnSpc>
            </a:pPr>
            <a:r>
              <a:rPr lang="en-US" sz="6999" b="1" spc="-69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Key Performance Metrics and Targets</a:t>
            </a:r>
          </a:p>
        </p:txBody>
      </p:sp>
    </p:spTree>
    <p:extLst>
      <p:ext uri="{BB962C8B-B14F-4D97-AF65-F5344CB8AC3E}">
        <p14:creationId xmlns:p14="http://schemas.microsoft.com/office/powerpoint/2010/main" val="2441429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0A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01600"/>
            <a:ext cx="18288000" cy="2120900"/>
            <a:chOff x="0" y="0"/>
            <a:chExt cx="4816593" cy="6472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694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666750" y="2476500"/>
            <a:ext cx="17105055" cy="6340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is survival, not advantage. KFC's platforms are strong (</a:t>
            </a:r>
            <a:r>
              <a:rPr lang="en-GB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MacromatiX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chatbots, AI). Organisational change discipline is the bottleneck. Success requires aligning franchisee incentives, building workforce capability, embedding data governance, and sustaining reinforcement—not more technology investment (Kotter, 2012; Burnes, 2017).</a:t>
            </a:r>
            <a:endParaRPr lang="en-GB" sz="4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Imperative (Next 18 Months):</a:t>
            </a:r>
          </a:p>
          <a:p>
            <a:pPr marL="457200" indent="-457200" algn="just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First: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Franchisee + employee capability development; continuous learning</a:t>
            </a:r>
          </a:p>
          <a:p>
            <a:pPr marL="457200" indent="-457200" algn="just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Incentive Alignment: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Franchise fee restructuring; profitability tied to digital adoption</a:t>
            </a:r>
          </a:p>
          <a:p>
            <a:pPr marL="457200" indent="-457200" algn="just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Governance: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Unified CDP + ethical AI frameworks; transparency builds trust</a:t>
            </a:r>
          </a:p>
          <a:p>
            <a:pPr marL="457200" indent="-457200" algn="just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Leadership: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Visible sponsorship, consistent communication, celebrated wins, sustained reinforcement</a:t>
            </a:r>
          </a:p>
          <a:p>
            <a:pPr marL="457200" indent="-457200" algn="just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Management: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KPIs rigorously; adjust interventions rapidly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371344" y="3767946"/>
            <a:ext cx="2436555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 u="none" strike="noStrike" spc="-30">
                <a:solidFill>
                  <a:srgbClr val="BF0A30"/>
                </a:solidFill>
                <a:latin typeface="Telegraf Bold"/>
                <a:ea typeface="Telegraf Bold"/>
                <a:cs typeface="Telegraf Bold"/>
                <a:sym typeface="Telegraf Bold"/>
              </a:rPr>
              <a:t>Knowledge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193374" y="3767946"/>
            <a:ext cx="2427876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 u="none" strike="noStrike" spc="-30">
                <a:solidFill>
                  <a:srgbClr val="BF0A30"/>
                </a:solidFill>
                <a:latin typeface="Telegraf Bold"/>
                <a:ea typeface="Telegraf Bold"/>
                <a:cs typeface="Telegraf Bold"/>
                <a:sym typeface="Telegraf Bold"/>
              </a:rPr>
              <a:t>Action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8600" y="735000"/>
            <a:ext cx="6705600" cy="987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7699"/>
              </a:lnSpc>
            </a:pPr>
            <a:r>
              <a:rPr lang="en-US" sz="6999" b="1" spc="-69" dirty="0">
                <a:solidFill>
                  <a:srgbClr val="BF0A30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CONCLUSION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0A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6076950" y="4638411"/>
            <a:ext cx="8324850" cy="997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699"/>
              </a:lnSpc>
            </a:pPr>
            <a:r>
              <a:rPr lang="en-US" sz="8800" b="1" spc="-69" dirty="0">
                <a:solidFill>
                  <a:srgbClr val="FFFFFF"/>
                </a:solidFill>
                <a:latin typeface="Arial" panose="020B0604020202020204" pitchFamily="34" charset="0"/>
                <a:ea typeface="Telegraf Bold"/>
                <a:cs typeface="Arial" panose="020B0604020202020204" pitchFamily="34" charset="0"/>
                <a:sym typeface="Telegraf Bold"/>
              </a:rPr>
              <a:t>THANK YOU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57200" y="342900"/>
            <a:ext cx="686735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700"/>
              </a:lnSpc>
            </a:pPr>
            <a:r>
              <a:rPr lang="en-US" sz="7000" b="1" u="none" strike="noStrike" spc="-70" dirty="0">
                <a:solidFill>
                  <a:srgbClr val="BF0A30"/>
                </a:solidFill>
                <a:latin typeface="Telegraf Bold"/>
                <a:ea typeface="Telegraf Bold"/>
                <a:cs typeface="Telegraf Bold"/>
                <a:sym typeface="Telegraf Bold"/>
              </a:rPr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078BFC-3C7E-4F69-8E3B-E7511B916F6F}"/>
              </a:ext>
            </a:extLst>
          </p:cNvPr>
          <p:cNvSpPr/>
          <p:nvPr/>
        </p:nvSpPr>
        <p:spPr>
          <a:xfrm>
            <a:off x="381000" y="1333500"/>
            <a:ext cx="17907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fkGroteskNeue"/>
              </a:rPr>
              <a:t>Braze (2024) KFC Spain Case Study. Available: https://www.braze.com/customers/kfc-spain-case-study</a:t>
            </a:r>
          </a:p>
          <a:p>
            <a:pPr algn="just"/>
            <a:r>
              <a:rPr lang="en-GB" sz="2000" dirty="0">
                <a:latin typeface="fkGroteskNeue"/>
              </a:rPr>
              <a:t>Burnes, B. (2017) Managing Change. 6th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Pearson.</a:t>
            </a:r>
          </a:p>
          <a:p>
            <a:pPr algn="just"/>
            <a:r>
              <a:rPr lang="en-GB" sz="2000" dirty="0">
                <a:latin typeface="fkGroteskNeue"/>
              </a:rPr>
              <a:t>Cameron, E. &amp; Green, M. (2015) Making Sense of Change Management. 4th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Kogan Page.</a:t>
            </a:r>
          </a:p>
          <a:p>
            <a:pPr algn="just"/>
            <a:r>
              <a:rPr lang="en-GB" sz="2000" dirty="0">
                <a:latin typeface="fkGroteskNeue"/>
              </a:rPr>
              <a:t>Chaffey, D. &amp; Ellis-Chadwick, F. (2019) Digital Marketing: Strategy, Implementation and Practice. 6th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Pearson.</a:t>
            </a:r>
          </a:p>
          <a:p>
            <a:pPr algn="just"/>
            <a:r>
              <a:rPr lang="en-GB" sz="2000" dirty="0">
                <a:latin typeface="fkGroteskNeue"/>
              </a:rPr>
              <a:t>CliffsNotes (2024) 'Exploring KFC Brand Evolution and Marketing Strategies'. Available: https://www.cliffsnotes.com</a:t>
            </a:r>
          </a:p>
          <a:p>
            <a:pPr algn="just"/>
            <a:r>
              <a:rPr lang="en-GB" sz="2000" dirty="0" err="1">
                <a:latin typeface="fkGroteskNeue"/>
              </a:rPr>
              <a:t>DigitalDefynd</a:t>
            </a:r>
            <a:r>
              <a:rPr lang="en-GB" sz="2000" dirty="0">
                <a:latin typeface="fkGroteskNeue"/>
              </a:rPr>
              <a:t> (2025) '5 Ways KFC Is Using AI'. Available: https://digitaldefynd.com/IQ/ways-kfc-is-using-ai/</a:t>
            </a:r>
          </a:p>
          <a:p>
            <a:pPr algn="just"/>
            <a:r>
              <a:rPr lang="en-GB" sz="2000" dirty="0" err="1">
                <a:latin typeface="fkGroteskNeue"/>
              </a:rPr>
              <a:t>FinModelsLab</a:t>
            </a:r>
            <a:r>
              <a:rPr lang="en-GB" sz="2000" dirty="0">
                <a:latin typeface="fkGroteskNeue"/>
              </a:rPr>
              <a:t> (2024) 'Quick Service Restaurant Porter's Five Forces Analysis 2025'. Available: https://www.finmodelslab.com</a:t>
            </a:r>
          </a:p>
          <a:p>
            <a:pPr algn="just"/>
            <a:r>
              <a:rPr lang="en-GB" sz="2000" dirty="0">
                <a:latin typeface="fkGroteskNeue"/>
              </a:rPr>
              <a:t>Fortune Business Insights (2024) 'QSR Market Size 2024–2032'. Available: https://www.fortunebusinessinsights.com</a:t>
            </a:r>
          </a:p>
          <a:p>
            <a:pPr algn="just"/>
            <a:r>
              <a:rPr lang="en-GB" sz="2000" dirty="0">
                <a:latin typeface="fkGroteskNeue"/>
              </a:rPr>
              <a:t>Grant, R. M. (2021) Contemporary Strategy Analysis. 11th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Wiley.</a:t>
            </a:r>
          </a:p>
          <a:p>
            <a:pPr algn="just"/>
            <a:r>
              <a:rPr lang="en-GB" sz="2000" dirty="0">
                <a:latin typeface="fkGroteskNeue"/>
              </a:rPr>
              <a:t>Hayes, J. (2014) The Theory and Practice of Change Management. 4th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Palgrave Macmillan.</a:t>
            </a:r>
          </a:p>
          <a:p>
            <a:pPr algn="just"/>
            <a:r>
              <a:rPr lang="en-GB" sz="2000" dirty="0">
                <a:latin typeface="fkGroteskNeue"/>
              </a:rPr>
              <a:t>IIDE (2025) 'In-depth McDonald's Marketing Strategy 2025'. Available: https://iide.co</a:t>
            </a:r>
          </a:p>
          <a:p>
            <a:pPr algn="just"/>
            <a:r>
              <a:rPr lang="en-GB" sz="2000" dirty="0">
                <a:latin typeface="fkGroteskNeue"/>
              </a:rPr>
              <a:t>Insider (2025) KFC Conversion Rate Case Study. Available: https://useinsider.com/case-studies/kfc/</a:t>
            </a:r>
          </a:p>
          <a:p>
            <a:pPr algn="just"/>
            <a:r>
              <a:rPr lang="en-GB" sz="2000" dirty="0">
                <a:latin typeface="fkGroteskNeue"/>
              </a:rPr>
              <a:t>Jobber, D. &amp; Ellis-Chadwick, F. (2019) Principles and Practice of Marketing. 9th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McGraw-Hill.</a:t>
            </a:r>
          </a:p>
          <a:p>
            <a:pPr algn="just"/>
            <a:r>
              <a:rPr lang="en-GB" sz="2000" dirty="0">
                <a:latin typeface="fkGroteskNeue"/>
              </a:rPr>
              <a:t>Keller, K. L. (2013) Strategic Brand Management. 4th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Pearson.</a:t>
            </a:r>
          </a:p>
          <a:p>
            <a:pPr algn="just"/>
            <a:r>
              <a:rPr lang="en-GB" sz="2000" dirty="0">
                <a:latin typeface="fkGroteskNeue"/>
              </a:rPr>
              <a:t>Kotler, P. &amp; Keller, K. L. (2016) Marketing Management. 15th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Pearson.</a:t>
            </a:r>
          </a:p>
          <a:p>
            <a:pPr algn="just"/>
            <a:r>
              <a:rPr lang="en-GB" sz="2000" dirty="0">
                <a:latin typeface="fkGroteskNeue"/>
              </a:rPr>
              <a:t>Kotler, P., </a:t>
            </a:r>
            <a:r>
              <a:rPr lang="en-GB" sz="2000" dirty="0" err="1">
                <a:latin typeface="fkGroteskNeue"/>
              </a:rPr>
              <a:t>Kartajaya</a:t>
            </a:r>
            <a:r>
              <a:rPr lang="en-GB" sz="2000" dirty="0">
                <a:latin typeface="fkGroteskNeue"/>
              </a:rPr>
              <a:t>, H. &amp; </a:t>
            </a:r>
            <a:r>
              <a:rPr lang="en-GB" sz="2000" dirty="0" err="1">
                <a:latin typeface="fkGroteskNeue"/>
              </a:rPr>
              <a:t>Setiawan</a:t>
            </a:r>
            <a:r>
              <a:rPr lang="en-GB" sz="2000" dirty="0">
                <a:latin typeface="fkGroteskNeue"/>
              </a:rPr>
              <a:t>, I. (2021) Marketing 5.0: Technology for Humanity. Wiley.</a:t>
            </a:r>
          </a:p>
          <a:p>
            <a:pPr algn="just"/>
            <a:r>
              <a:rPr lang="en-GB" sz="2000" dirty="0">
                <a:latin typeface="fkGroteskNeue"/>
              </a:rPr>
              <a:t>Kotter, J. P. (2012) Leading Change. 2nd </a:t>
            </a:r>
            <a:r>
              <a:rPr lang="en-GB" sz="2000" dirty="0" err="1">
                <a:latin typeface="fkGroteskNeue"/>
              </a:rPr>
              <a:t>edn</a:t>
            </a:r>
            <a:r>
              <a:rPr lang="en-GB" sz="2000" dirty="0">
                <a:latin typeface="fkGroteskNeue"/>
              </a:rPr>
              <a:t>. Harvard Business Review Press.</a:t>
            </a:r>
          </a:p>
          <a:p>
            <a:pPr algn="just"/>
            <a:r>
              <a:rPr lang="en-GB" sz="2000" dirty="0">
                <a:latin typeface="fkGroteskNeue"/>
              </a:rPr>
              <a:t>Lewin, K. (1947) 'Frontiers in Group Dynamics', Human Relations, 1(1), pp. 5–41.</a:t>
            </a:r>
          </a:p>
          <a:p>
            <a:pPr algn="just"/>
            <a:r>
              <a:rPr lang="en-GB" sz="2000" dirty="0">
                <a:latin typeface="fkGroteskNeue"/>
              </a:rPr>
              <a:t>LinkedIn (2025) '2025 KFC Franchisee Forum', Bryan Gorman. Available: https://www.linkedin.com/pulse/</a:t>
            </a:r>
          </a:p>
          <a:p>
            <a:pPr algn="just"/>
            <a:r>
              <a:rPr lang="en-GB" sz="2000" dirty="0" err="1">
                <a:latin typeface="fkGroteskNeue"/>
              </a:rPr>
              <a:t>MarketReportAnalytics</a:t>
            </a:r>
            <a:r>
              <a:rPr lang="en-GB" sz="2000" dirty="0">
                <a:latin typeface="fkGroteskNeue"/>
              </a:rPr>
              <a:t> (2025) 'Consumer Trends in Fast Food Market 2025–2033'. Available: https://www.marketreportanalytics.com</a:t>
            </a:r>
          </a:p>
          <a:p>
            <a:pPr algn="just"/>
            <a:r>
              <a:rPr lang="en-GB" sz="2000" dirty="0" err="1">
                <a:latin typeface="fkGroteskNeue"/>
              </a:rPr>
              <a:t>Monexa</a:t>
            </a:r>
            <a:r>
              <a:rPr lang="en-GB" sz="2000" dirty="0">
                <a:latin typeface="fkGroteskNeue"/>
              </a:rPr>
              <a:t> AI (2025) 'Yum! Brands AI Strategy'. Available: https://monexa.ai</a:t>
            </a:r>
          </a:p>
          <a:p>
            <a:pPr algn="just"/>
            <a:r>
              <a:rPr lang="en-GB" sz="2000" dirty="0">
                <a:latin typeface="fkGroteskNeue"/>
              </a:rPr>
              <a:t>Porter, M. E. (1985) Competitive Advantage: Creating and Sustaining Superior Performance. Free Press.</a:t>
            </a:r>
          </a:p>
          <a:p>
            <a:pPr algn="just"/>
            <a:r>
              <a:rPr lang="en-GB" sz="2000" dirty="0">
                <a:latin typeface="fkGroteskNeue"/>
              </a:rPr>
              <a:t>QSR Magazine (2025) 'The 2025 QSR 50 Leading Brands Report'. Available: https://www.qsrmagazine.com</a:t>
            </a:r>
          </a:p>
          <a:p>
            <a:pPr algn="just"/>
            <a:r>
              <a:rPr lang="en-GB" sz="2000" dirty="0" err="1">
                <a:latin typeface="fkGroteskNeue"/>
              </a:rPr>
              <a:t>RankexDigital</a:t>
            </a:r>
            <a:r>
              <a:rPr lang="en-GB" sz="2000" dirty="0">
                <a:latin typeface="fkGroteskNeue"/>
              </a:rPr>
              <a:t> (2025) 'Comprehensive SWOT Analysis of KFC [Updated 2025]'. Available: https://www.rankexdigital.com</a:t>
            </a:r>
          </a:p>
          <a:p>
            <a:pPr algn="just"/>
            <a:r>
              <a:rPr lang="en-GB" sz="2000" dirty="0" err="1">
                <a:latin typeface="fkGroteskNeue"/>
              </a:rPr>
              <a:t>RestoWorks</a:t>
            </a:r>
            <a:r>
              <a:rPr lang="en-GB" sz="2000" dirty="0">
                <a:latin typeface="fkGroteskNeue"/>
              </a:rPr>
              <a:t> (2025) 'QSR Industry Statistics'. Available: https://www.restroworks.com</a:t>
            </a:r>
          </a:p>
          <a:p>
            <a:pPr algn="just"/>
            <a:r>
              <a:rPr lang="en-GB" sz="2000" dirty="0" err="1">
                <a:latin typeface="fkGroteskNeue"/>
              </a:rPr>
              <a:t>Rezku</a:t>
            </a:r>
            <a:r>
              <a:rPr lang="en-GB" sz="2000" dirty="0">
                <a:latin typeface="fkGroteskNeue"/>
              </a:rPr>
              <a:t> (2025) 'QSR Market Report 2025'. Available: https://rezku.com</a:t>
            </a:r>
          </a:p>
          <a:p>
            <a:pPr algn="just"/>
            <a:r>
              <a:rPr lang="en-GB" sz="2000" dirty="0">
                <a:latin typeface="fkGroteskNeue"/>
              </a:rPr>
              <a:t>Towards </a:t>
            </a:r>
            <a:r>
              <a:rPr lang="en-GB" sz="2000" dirty="0" err="1">
                <a:latin typeface="fkGroteskNeue"/>
              </a:rPr>
              <a:t>FnB</a:t>
            </a:r>
            <a:r>
              <a:rPr lang="en-GB" sz="2000" dirty="0">
                <a:latin typeface="fkGroteskNeue"/>
              </a:rPr>
              <a:t> (2025) 'Fast Food Digital Transformation Market'. Available: https://www.towardsfnb.com</a:t>
            </a:r>
          </a:p>
          <a:p>
            <a:pPr algn="just"/>
            <a:r>
              <a:rPr lang="en-GB" sz="2000" dirty="0">
                <a:latin typeface="fkGroteskNeue"/>
              </a:rPr>
              <a:t>Yum! Brands (2024) People Food Planet: 2024 R4GG Report. Available: https://www.yum.com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1698</Words>
  <Application>Microsoft Office PowerPoint</Application>
  <PresentationFormat>Custom</PresentationFormat>
  <Paragraphs>224</Paragraphs>
  <Slides>18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Digital Transformation and AI</dc:title>
  <dc:description>Presentation - Digital Transformation and AI</dc:description>
  <cp:lastModifiedBy>Bhuiyan M I S (FCI)</cp:lastModifiedBy>
  <cp:revision>35</cp:revision>
  <dcterms:created xsi:type="dcterms:W3CDTF">2006-08-16T00:00:00Z</dcterms:created>
  <dcterms:modified xsi:type="dcterms:W3CDTF">2025-11-10T15:58:25Z</dcterms:modified>
  <dc:identifier>DAG38ZmIZE4</dc:identifier>
</cp:coreProperties>
</file>