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3.xml" ContentType="application/vnd.openxmlformats-officedocument.presentationml.tags+xml"/>
  <Override PartName="/ppt/notesSlides/notesSlide6.xml" ContentType="application/vnd.openxmlformats-officedocument.presentationml.notesSlide+xml"/>
  <Override PartName="/ppt/tags/tag4.xml" ContentType="application/vnd.openxmlformats-officedocument.presentationml.tags+xml"/>
  <Override PartName="/ppt/notesSlides/notesSlide7.xml" ContentType="application/vnd.openxmlformats-officedocument.presentationml.notesSlide+xml"/>
  <Override PartName="/ppt/tags/tag5.xml" ContentType="application/vnd.openxmlformats-officedocument.presentationml.tags+xml"/>
  <Override PartName="/ppt/notesSlides/notesSlide8.xml" ContentType="application/vnd.openxmlformats-officedocument.presentationml.notesSlide+xml"/>
  <Override PartName="/ppt/tags/tag6.xml" ContentType="application/vnd.openxmlformats-officedocument.presentationml.tags+xml"/>
  <Override PartName="/ppt/notesSlides/notesSlide9.xml" ContentType="application/vnd.openxmlformats-officedocument.presentationml.notesSlide+xml"/>
  <Override PartName="/ppt/tags/tag7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8"/>
  </p:notesMasterIdLst>
  <p:sldIdLst>
    <p:sldId id="292" r:id="rId9"/>
    <p:sldId id="294" r:id="rId10"/>
    <p:sldId id="295" r:id="rId11"/>
    <p:sldId id="551" r:id="rId12"/>
    <p:sldId id="519" r:id="rId13"/>
    <p:sldId id="520" r:id="rId14"/>
    <p:sldId id="521" r:id="rId15"/>
    <p:sldId id="524" r:id="rId16"/>
    <p:sldId id="372" r:id="rId17"/>
    <p:sldId id="553" r:id="rId18"/>
    <p:sldId id="373" r:id="rId19"/>
    <p:sldId id="552" r:id="rId20"/>
    <p:sldId id="374" r:id="rId21"/>
    <p:sldId id="375" r:id="rId22"/>
    <p:sldId id="376" r:id="rId23"/>
    <p:sldId id="554" r:id="rId24"/>
    <p:sldId id="379" r:id="rId25"/>
    <p:sldId id="528" r:id="rId26"/>
    <p:sldId id="529" r:id="rId27"/>
    <p:sldId id="530" r:id="rId28"/>
    <p:sldId id="532" r:id="rId29"/>
    <p:sldId id="533" r:id="rId30"/>
    <p:sldId id="535" r:id="rId31"/>
    <p:sldId id="536" r:id="rId32"/>
    <p:sldId id="538" r:id="rId33"/>
    <p:sldId id="539" r:id="rId34"/>
    <p:sldId id="548" r:id="rId35"/>
    <p:sldId id="549" r:id="rId36"/>
    <p:sldId id="55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5" d="100"/>
          <a:sy n="95" d="100"/>
        </p:scale>
        <p:origin x="9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presProps" Target="presProps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535E78F9-869F-4157-AC45-DFE15EAE88BF}"/>
    <pc:docChg chg="modSld sldOrd">
      <pc:chgData name="Nitheesh Kaliyamurthy" userId="2821ebda-f4ac-4963-9a4e-a836dfc45829" providerId="ADAL" clId="{535E78F9-869F-4157-AC45-DFE15EAE88BF}" dt="2023-02-09T04:50:15.703" v="13"/>
      <pc:docMkLst>
        <pc:docMk/>
      </pc:docMkLst>
      <pc:sldChg chg="ord modNotesTx">
        <pc:chgData name="Nitheesh Kaliyamurthy" userId="2821ebda-f4ac-4963-9a4e-a836dfc45829" providerId="ADAL" clId="{535E78F9-869F-4157-AC45-DFE15EAE88BF}" dt="2023-02-09T04:50:15.703" v="13"/>
        <pc:sldMkLst>
          <pc:docMk/>
          <pc:sldMk cId="611457409" sldId="372"/>
        </pc:sldMkLst>
      </pc:sldChg>
      <pc:sldChg chg="modNotesTx">
        <pc:chgData name="Nitheesh Kaliyamurthy" userId="2821ebda-f4ac-4963-9a4e-a836dfc45829" providerId="ADAL" clId="{535E78F9-869F-4157-AC45-DFE15EAE88BF}" dt="2023-02-07T06:54:56.905" v="2" actId="6549"/>
        <pc:sldMkLst>
          <pc:docMk/>
          <pc:sldMk cId="4292408592" sldId="373"/>
        </pc:sldMkLst>
      </pc:sldChg>
      <pc:sldChg chg="modSp mod">
        <pc:chgData name="Nitheesh Kaliyamurthy" userId="2821ebda-f4ac-4963-9a4e-a836dfc45829" providerId="ADAL" clId="{535E78F9-869F-4157-AC45-DFE15EAE88BF}" dt="2023-02-09T04:50:04.130" v="11" actId="20577"/>
        <pc:sldMkLst>
          <pc:docMk/>
          <pc:sldMk cId="120854260" sldId="520"/>
        </pc:sldMkLst>
        <pc:spChg chg="mod">
          <ac:chgData name="Nitheesh Kaliyamurthy" userId="2821ebda-f4ac-4963-9a4e-a836dfc45829" providerId="ADAL" clId="{535E78F9-869F-4157-AC45-DFE15EAE88BF}" dt="2023-02-09T04:50:04.130" v="11" actId="20577"/>
          <ac:spMkLst>
            <pc:docMk/>
            <pc:sldMk cId="120854260" sldId="520"/>
            <ac:spMk id="3" creationId="{00000000-0000-0000-0000-000000000000}"/>
          </ac:spMkLst>
        </pc:spChg>
      </pc:sldChg>
      <pc:sldChg chg="modNotesTx">
        <pc:chgData name="Nitheesh Kaliyamurthy" userId="2821ebda-f4ac-4963-9a4e-a836dfc45829" providerId="ADAL" clId="{535E78F9-869F-4157-AC45-DFE15EAE88BF}" dt="2023-02-07T06:54:48.570" v="0" actId="6549"/>
        <pc:sldMkLst>
          <pc:docMk/>
          <pc:sldMk cId="1210486720" sldId="521"/>
        </pc:sldMkLst>
      </pc:sldChg>
      <pc:sldChg chg="modNotesTx">
        <pc:chgData name="Nitheesh Kaliyamurthy" userId="2821ebda-f4ac-4963-9a4e-a836dfc45829" providerId="ADAL" clId="{535E78F9-869F-4157-AC45-DFE15EAE88BF}" dt="2023-02-07T06:55:06.619" v="4" actId="6549"/>
        <pc:sldMkLst>
          <pc:docMk/>
          <pc:sldMk cId="3895803092" sldId="529"/>
        </pc:sldMkLst>
      </pc:sldChg>
      <pc:sldChg chg="modNotesTx">
        <pc:chgData name="Nitheesh Kaliyamurthy" userId="2821ebda-f4ac-4963-9a4e-a836dfc45829" providerId="ADAL" clId="{535E78F9-869F-4157-AC45-DFE15EAE88BF}" dt="2023-02-07T06:55:32.131" v="5" actId="6549"/>
        <pc:sldMkLst>
          <pc:docMk/>
          <pc:sldMk cId="690020946" sldId="530"/>
        </pc:sldMkLst>
      </pc:sldChg>
      <pc:sldChg chg="modNotesTx">
        <pc:chgData name="Nitheesh Kaliyamurthy" userId="2821ebda-f4ac-4963-9a4e-a836dfc45829" providerId="ADAL" clId="{535E78F9-869F-4157-AC45-DFE15EAE88BF}" dt="2023-02-07T06:55:36.808" v="6" actId="6549"/>
        <pc:sldMkLst>
          <pc:docMk/>
          <pc:sldMk cId="2296249931" sldId="533"/>
        </pc:sldMkLst>
      </pc:sldChg>
      <pc:sldChg chg="modNotesTx">
        <pc:chgData name="Nitheesh Kaliyamurthy" userId="2821ebda-f4ac-4963-9a4e-a836dfc45829" providerId="ADAL" clId="{535E78F9-869F-4157-AC45-DFE15EAE88BF}" dt="2023-02-07T06:55:39.394" v="7" actId="6549"/>
        <pc:sldMkLst>
          <pc:docMk/>
          <pc:sldMk cId="4143586659" sldId="535"/>
        </pc:sldMkLst>
      </pc:sldChg>
      <pc:sldChg chg="modNotesTx">
        <pc:chgData name="Nitheesh Kaliyamurthy" userId="2821ebda-f4ac-4963-9a4e-a836dfc45829" providerId="ADAL" clId="{535E78F9-869F-4157-AC45-DFE15EAE88BF}" dt="2023-02-07T06:55:42.740" v="8" actId="6549"/>
        <pc:sldMkLst>
          <pc:docMk/>
          <pc:sldMk cId="226324778" sldId="536"/>
        </pc:sldMkLst>
      </pc:sldChg>
      <pc:sldChg chg="modNotesTx">
        <pc:chgData name="Nitheesh Kaliyamurthy" userId="2821ebda-f4ac-4963-9a4e-a836dfc45829" providerId="ADAL" clId="{535E78F9-869F-4157-AC45-DFE15EAE88BF}" dt="2023-02-07T06:55:46.866" v="9" actId="6549"/>
        <pc:sldMkLst>
          <pc:docMk/>
          <pc:sldMk cId="2974234180" sldId="539"/>
        </pc:sldMkLst>
      </pc:sldChg>
      <pc:sldChg chg="modNotesTx">
        <pc:chgData name="Nitheesh Kaliyamurthy" userId="2821ebda-f4ac-4963-9a4e-a836dfc45829" providerId="ADAL" clId="{535E78F9-869F-4157-AC45-DFE15EAE88BF}" dt="2023-02-07T06:54:59.445" v="3" actId="6549"/>
        <pc:sldMkLst>
          <pc:docMk/>
          <pc:sldMk cId="2594254486" sldId="55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0344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26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534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9233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364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2743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4469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4418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6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5986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472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899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1753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0065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54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6661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9351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249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501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635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105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5" r:id="rId2"/>
    <p:sldLayoutId id="2147483686" r:id="rId3"/>
    <p:sldLayoutId id="214748368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4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5.xml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6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virtualization/hyper-v-on-windows/quick-start/enable-hyper-v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docs.microsoft.com/en-us/virtualization/hyper-v-on-windows/quick-start/quick-create-virtual-machine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evalcenter/" TargetMode="External"/><Relationship Id="rId2" Type="http://schemas.openxmlformats.org/officeDocument/2006/relationships/hyperlink" Target="https://www.virtualbox.org/wiki/Downloads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portal.azure.com/#blade/Microsoft_Azure_Education/EducationMenuBlade/software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docs.microsoft.com/en-us/sysinternals/downloads/disk2vhd" TargetMode="External"/><Relationship Id="rId3" Type="http://schemas.openxmlformats.org/officeDocument/2006/relationships/hyperlink" Target="https://www.geeksforgeeks.org/difference-between-full-virtualization-and-paravirtualization/" TargetMode="External"/><Relationship Id="rId7" Type="http://schemas.openxmlformats.org/officeDocument/2006/relationships/hyperlink" Target="https://docs.microsoft.com/en-us/virtualization/hyper-v-on-windows/quick-start/quick-create-virtual-machine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docs.microsoft.com/en-us/virtualization/hyper-v-on-windows/quick-start/enable-hyper-v" TargetMode="External"/><Relationship Id="rId5" Type="http://schemas.openxmlformats.org/officeDocument/2006/relationships/hyperlink" Target="https://docs.microsoft.com/en-us/virtualization/hyper-v-on-windows/reference/hyper-v-requirements" TargetMode="External"/><Relationship Id="rId4" Type="http://schemas.openxmlformats.org/officeDocument/2006/relationships/hyperlink" Target="https://docs.microsoft.com/en-us/virtualization/hyper-v-on-windows/about/" TargetMode="External"/><Relationship Id="rId9" Type="http://schemas.openxmlformats.org/officeDocument/2006/relationships/hyperlink" Target="https://www.apricorn.com/upgrades/ezgi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Server Virtualization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246828" y="2616209"/>
            <a:ext cx="4535079" cy="3864989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Network Operating Systems </a:t>
            </a:r>
          </a:p>
          <a:p>
            <a:r>
              <a:rPr lang="en-GB" b="1" i="1" dirty="0"/>
              <a:t>and Services (ACCA5023)</a:t>
            </a:r>
          </a:p>
          <a:p>
            <a:r>
              <a:rPr lang="en-GB" dirty="0"/>
              <a:t>Applied Computing - WISA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DAE73E-8C5E-4C32-B8C2-D8D7E567B9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360" y="2089978"/>
            <a:ext cx="3174124" cy="3442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2399108"/>
            <a:ext cx="51525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During our previous session, we discussed about various Networking Components, functionalities and Operations, Architectures and the enhancements in Network Operating systems</a:t>
            </a:r>
          </a:p>
        </p:txBody>
      </p:sp>
      <p:sp>
        <p:nvSpPr>
          <p:cNvPr id="3" name="Rectangle 2"/>
          <p:cNvSpPr/>
          <p:nvPr/>
        </p:nvSpPr>
        <p:spPr>
          <a:xfrm>
            <a:off x="211534" y="1429843"/>
            <a:ext cx="5670997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So far</a:t>
            </a:r>
          </a:p>
          <a:p>
            <a:pPr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Understanding Networks</a:t>
            </a:r>
          </a:p>
          <a:p>
            <a:pPr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Components</a:t>
            </a:r>
          </a:p>
          <a:p>
            <a:pPr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Architectures</a:t>
            </a:r>
          </a:p>
          <a:p>
            <a:pPr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IP Addressing</a:t>
            </a:r>
          </a:p>
          <a:p>
            <a:pPr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Servers</a:t>
            </a:r>
          </a:p>
          <a:p>
            <a:pPr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Network Operating Systems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4199600"/>
            <a:ext cx="567099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Lab/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Setup Virtual Topology and complete tasks as instructed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14048" y="1544998"/>
            <a:ext cx="515257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Have you heard about cloud services? </a:t>
            </a: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In a data centre that provides cloud services, a large number of servers are grouped to form a cluster. </a:t>
            </a: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On top of that cluster, there are hundreds or thousands of virtual machines (VMs) running to make up the cloud's infrastructure.</a:t>
            </a: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Hyper-V software, which enables the virtualization of Windows-based servers. </a:t>
            </a:r>
          </a:p>
        </p:txBody>
      </p:sp>
      <p:sp>
        <p:nvSpPr>
          <p:cNvPr id="3" name="Rectangle 2"/>
          <p:cNvSpPr/>
          <p:nvPr/>
        </p:nvSpPr>
        <p:spPr>
          <a:xfrm>
            <a:off x="211534" y="1429843"/>
            <a:ext cx="5670997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Today</a:t>
            </a:r>
          </a:p>
          <a:p>
            <a:pPr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Virtualization!!! Why? </a:t>
            </a:r>
          </a:p>
          <a:p>
            <a:pPr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Understand Server 2019 virtualization and Hyper–V Manager</a:t>
            </a:r>
          </a:p>
          <a:p>
            <a:pPr lvl="1" algn="just"/>
            <a:endParaRPr lang="en-GB" dirty="0"/>
          </a:p>
          <a:p>
            <a:pPr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126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Did you complete the task?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Setting up the virtual network </a:t>
            </a:r>
            <a:r>
              <a:rPr lang="en-US" sz="2000" b="1" i="1" dirty="0"/>
              <a:t>(</a:t>
            </a:r>
            <a:r>
              <a:rPr lang="en-GB" sz="2000" b="1" i="1" u="sng" dirty="0"/>
              <a:t>Building a virtual LAN using a type 2 hypervisor program)</a:t>
            </a:r>
          </a:p>
          <a:p>
            <a:pPr marL="893763" lvl="1" indent="-350838">
              <a:buFont typeface="Wingdings" panose="05000000000000000000" pitchFamily="2" charset="2"/>
              <a:buChar char="ü"/>
            </a:pPr>
            <a:r>
              <a:rPr lang="en-US" sz="2000" dirty="0"/>
              <a:t>Download all executables </a:t>
            </a:r>
          </a:p>
          <a:p>
            <a:pPr marL="893763" lvl="1" indent="-350838">
              <a:buFont typeface="Wingdings" panose="05000000000000000000" pitchFamily="2" charset="2"/>
              <a:buChar char="ü"/>
            </a:pPr>
            <a:r>
              <a:rPr lang="en-GB" sz="2000" dirty="0"/>
              <a:t>Design and build</a:t>
            </a:r>
          </a:p>
          <a:p>
            <a:pPr marL="893763" lvl="2" indent="-350838">
              <a:buFont typeface="Wingdings" panose="05000000000000000000" pitchFamily="2" charset="2"/>
              <a:buChar char="ü"/>
            </a:pPr>
            <a:r>
              <a:rPr lang="en-GB" dirty="0"/>
              <a:t>Install all operating systems </a:t>
            </a:r>
          </a:p>
          <a:p>
            <a:pPr marL="0" lvl="1" indent="0">
              <a:buNone/>
            </a:pPr>
            <a:endParaRPr lang="en-GB" sz="2000" dirty="0"/>
          </a:p>
          <a:p>
            <a:pPr marL="0" lvl="1" indent="0">
              <a:buNone/>
            </a:pPr>
            <a:r>
              <a:rPr lang="en-GB" sz="2000" b="1" dirty="0"/>
              <a:t>This week, </a:t>
            </a:r>
          </a:p>
          <a:p>
            <a:pPr marL="893763" lvl="1" indent="-350838">
              <a:buFont typeface="Wingdings" panose="05000000000000000000" pitchFamily="2" charset="2"/>
              <a:buChar char="ü"/>
            </a:pPr>
            <a:r>
              <a:rPr lang="en-GB" sz="2000" dirty="0"/>
              <a:t>Configure Networks.</a:t>
            </a:r>
          </a:p>
          <a:p>
            <a:pPr marL="893763" lvl="1" indent="-350838">
              <a:buFont typeface="Wingdings" panose="05000000000000000000" pitchFamily="2" charset="2"/>
              <a:buChar char="ü"/>
            </a:pPr>
            <a:r>
              <a:rPr lang="en-GB" sz="2000" dirty="0"/>
              <a:t>Test connectivity and demonstrate successful ‘ping’.</a:t>
            </a:r>
          </a:p>
          <a:p>
            <a:pPr marL="0" lvl="1" indent="0">
              <a:buNone/>
            </a:pPr>
            <a:endParaRPr lang="en-GB" sz="2000" dirty="0"/>
          </a:p>
          <a:p>
            <a:pPr marL="0" lvl="1" indent="0">
              <a:buNone/>
            </a:pPr>
            <a:endParaRPr lang="en-GB" sz="2000" dirty="0"/>
          </a:p>
          <a:p>
            <a:pPr marL="0" lvl="1" indent="0">
              <a:buNone/>
            </a:pPr>
            <a:r>
              <a:rPr lang="en-GB" sz="2000" dirty="0"/>
              <a:t>Note: Some of the Links might have changed.</a:t>
            </a:r>
            <a:endParaRPr lang="en-US" altLang="en-US" sz="18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48647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398415" cy="412640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Checklist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711" y="716237"/>
            <a:ext cx="10972800" cy="3917032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000" b="1" dirty="0"/>
              <a:t>Document with necessary steps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Have you included appropriate screenshots?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Have you explained them in the current speech?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Have you numbered your screenshot images, so that it is easy to follow?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Have you added Chapters/ Topics for each category of your screenshots?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b="1" dirty="0"/>
              <a:t>Write your observations.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Are your observations documented using IEEE format?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Is your documentation formatted professionally?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Have you included Heading/Chapters/Figures/ Tables?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Have you numbered them so that the flow is easy to follow?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Have you referenced your observations with academic credible literatures?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Are those literatures in-text cited and are those literatures recent one?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b="1" dirty="0"/>
              <a:t>Plagiarism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Did you check your work for plagiarism?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800" dirty="0"/>
              <a:t>If the plagiarism is more, did you rewrite?</a:t>
            </a:r>
          </a:p>
        </p:txBody>
      </p:sp>
    </p:spTree>
    <p:extLst>
      <p:ext uri="{BB962C8B-B14F-4D97-AF65-F5344CB8AC3E}">
        <p14:creationId xmlns:p14="http://schemas.microsoft.com/office/powerpoint/2010/main" val="120854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Discuss with your Group!!!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How does data get from one computer to another on the Internet and what is the role of IP addresses in the transmission of data on the Internet?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How do you think routers and switches work in the Internet to facilitate the flow of data between different networks?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Share your opinions, experience, ideas, knowledge with your group and discuss.</a:t>
            </a:r>
          </a:p>
        </p:txBody>
      </p:sp>
    </p:spTree>
    <p:extLst>
      <p:ext uri="{BB962C8B-B14F-4D97-AF65-F5344CB8AC3E}">
        <p14:creationId xmlns:p14="http://schemas.microsoft.com/office/powerpoint/2010/main" val="1210486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978391" cy="73842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 - Introduction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536" y="1047541"/>
            <a:ext cx="9167446" cy="39170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800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Virtualization: Sharing existing under utilized resources across a catalog of IT Applications 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1800" i="1" dirty="0">
                <a:solidFill>
                  <a:srgbClr val="000000"/>
                </a:solidFill>
              </a:rPr>
              <a:t>The technique of virtualization has existed in Processing, storage, and networking.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1800" i="1" dirty="0">
                <a:solidFill>
                  <a:srgbClr val="000000"/>
                </a:solidFill>
              </a:rPr>
              <a:t>The past decade has focused on development of Virtual Machines. 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1800" i="1" dirty="0">
                <a:solidFill>
                  <a:srgbClr val="000000"/>
                </a:solidFill>
              </a:rPr>
              <a:t>A virtual machine is a tightly isolated software container that runs its own operating system and applications as if it were a physical machine – (VMware website)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000000"/>
                </a:solidFill>
              </a:rPr>
              <a:t>Virtualization also enables you to create storage devices and network resources. So, instead of having ten physical machines/servers, you can have one physical server and nine VMs running on it.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000000"/>
                </a:solidFill>
              </a:rPr>
              <a:t>Windows Server 2019 comes equipped with a Hyper-V feature that enables virtualization. 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000000"/>
                </a:solidFill>
              </a:rPr>
              <a:t>As a descendant of Windows Virtual PC, </a:t>
            </a:r>
            <a:r>
              <a:rPr lang="en-GB" sz="1800" b="1" dirty="0">
                <a:solidFill>
                  <a:srgbClr val="000000"/>
                </a:solidFill>
              </a:rPr>
              <a:t>Microsoft's Hyper-V </a:t>
            </a:r>
            <a:r>
              <a:rPr lang="en-GB" sz="1800" dirty="0">
                <a:solidFill>
                  <a:srgbClr val="000000"/>
                </a:solidFill>
              </a:rPr>
              <a:t>was introduced in </a:t>
            </a:r>
            <a:r>
              <a:rPr lang="en-GB" sz="1800" b="1" dirty="0">
                <a:solidFill>
                  <a:srgbClr val="000000"/>
                </a:solidFill>
              </a:rPr>
              <a:t>Windows Server 2008</a:t>
            </a:r>
            <a:r>
              <a:rPr lang="en-GB" sz="1800" dirty="0">
                <a:solidFill>
                  <a:srgbClr val="000000"/>
                </a:solidFill>
              </a:rPr>
              <a:t>. </a:t>
            </a:r>
          </a:p>
          <a:p>
            <a:pPr marL="0" indent="0" algn="ctr">
              <a:buNone/>
            </a:pPr>
            <a:r>
              <a:rPr lang="en-GB" sz="1800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“Hyper-V provides the services that can be used to create and manage VMs, along with their resources” 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GB" sz="1800" i="1" dirty="0">
              <a:solidFill>
                <a:srgbClr val="000000"/>
              </a:solidFill>
            </a:endParaRPr>
          </a:p>
        </p:txBody>
      </p:sp>
      <p:pic>
        <p:nvPicPr>
          <p:cNvPr id="5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C234DFF2-38F9-420B-9A2E-D6D21B74A19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4" t="36337" r="63370" b="25274"/>
          <a:stretch/>
        </p:blipFill>
        <p:spPr>
          <a:xfrm>
            <a:off x="9777045" y="99704"/>
            <a:ext cx="2321169" cy="2751794"/>
          </a:xfrm>
          <a:prstGeom prst="rect">
            <a:avLst/>
          </a:prstGeom>
        </p:spPr>
      </p:pic>
      <p:pic>
        <p:nvPicPr>
          <p:cNvPr id="6" name="Picture 5" descr="Diagram, text&#10;&#10;Description automatically generated">
            <a:extLst>
              <a:ext uri="{FF2B5EF4-FFF2-40B4-BE49-F238E27FC236}">
                <a16:creationId xmlns:a16="http://schemas.microsoft.com/office/drawing/2014/main" id="{94842C1C-8AE1-42E5-ACD5-69BA4A6A00C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92" t="36337" r="30623" b="25274"/>
          <a:stretch/>
        </p:blipFill>
        <p:spPr>
          <a:xfrm>
            <a:off x="9777045" y="3006057"/>
            <a:ext cx="2321169" cy="2632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072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I Virtualization</a:t>
            </a:r>
            <a:br>
              <a:rPr lang="en-US" dirty="0"/>
            </a:br>
            <a:r>
              <a:rPr lang="en-US" sz="3200" dirty="0"/>
              <a:t>Dedicated Servers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6241C1-922A-344A-BE2C-AE4BA89DA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512" y="1719361"/>
            <a:ext cx="5126791" cy="2453217"/>
          </a:xfrm>
        </p:spPr>
        <p:txBody>
          <a:bodyPr/>
          <a:lstStyle/>
          <a:p>
            <a:pPr marL="0" indent="0" algn="just"/>
            <a:r>
              <a:rPr lang="en-US" sz="2133" dirty="0">
                <a:solidFill>
                  <a:srgbClr val="000000"/>
                </a:solidFill>
              </a:rPr>
              <a:t>Historically, enterprise servers consisted of a server OS such as Windows Server or Linux Server, installed on specific hardware. </a:t>
            </a:r>
          </a:p>
          <a:p>
            <a:pPr marL="0" indent="0" algn="just"/>
            <a:endParaRPr lang="en-US" sz="2133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2133" dirty="0">
                <a:solidFill>
                  <a:srgbClr val="000000"/>
                </a:solidFill>
              </a:rPr>
              <a:t>All of a server’s RAM, processing power, and hard drive space were dedicated to the service provided (e.g., Web, email services, etc.).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F68B85-B729-DD44-817F-ABC3D6756B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7851" y="894122"/>
            <a:ext cx="6308249" cy="388810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1145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978391" cy="738422"/>
          </a:xfrm>
        </p:spPr>
        <p:txBody>
          <a:bodyPr>
            <a:noAutofit/>
          </a:bodyPr>
          <a:lstStyle/>
          <a:p>
            <a:r>
              <a:rPr lang="en-US" sz="3200">
                <a:solidFill>
                  <a:schemeClr val="accent1">
                    <a:lumMod val="50000"/>
                  </a:schemeClr>
                </a:solidFill>
              </a:rPr>
              <a:t>I - Introduction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B29255EA-691A-48B7-A757-B062C165140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00" t="14505" r="29963" b="5641"/>
          <a:stretch/>
        </p:blipFill>
        <p:spPr>
          <a:xfrm>
            <a:off x="77262" y="1288802"/>
            <a:ext cx="3464080" cy="3860784"/>
          </a:xfrm>
          <a:prstGeom prst="rect">
            <a:avLst/>
          </a:prstGeom>
        </p:spPr>
      </p:pic>
      <p:pic>
        <p:nvPicPr>
          <p:cNvPr id="7" name="Picture 6" descr="Diagram, engineering drawing&#10;&#10;Description automatically generated">
            <a:extLst>
              <a:ext uri="{FF2B5EF4-FFF2-40B4-BE49-F238E27FC236}">
                <a16:creationId xmlns:a16="http://schemas.microsoft.com/office/drawing/2014/main" id="{24208BBD-CE74-48C1-9316-255F6CDA7D7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85" t="26576" r="16502" b="22188"/>
          <a:stretch/>
        </p:blipFill>
        <p:spPr>
          <a:xfrm>
            <a:off x="3663259" y="199489"/>
            <a:ext cx="5351495" cy="2804968"/>
          </a:xfrm>
          <a:prstGeom prst="rect">
            <a:avLst/>
          </a:prstGeom>
        </p:spPr>
      </p:pic>
      <p:pic>
        <p:nvPicPr>
          <p:cNvPr id="8" name="Picture 7" descr="Diagram, engineering drawing&#10;&#10;Description automatically generated">
            <a:extLst>
              <a:ext uri="{FF2B5EF4-FFF2-40B4-BE49-F238E27FC236}">
                <a16:creationId xmlns:a16="http://schemas.microsoft.com/office/drawing/2014/main" id="{76D02706-54DE-4F25-99E7-72D78524EC5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8" t="4249" r="20403" b="15165"/>
          <a:stretch/>
        </p:blipFill>
        <p:spPr>
          <a:xfrm>
            <a:off x="9136671" y="3097549"/>
            <a:ext cx="2960765" cy="253253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0A19182-2D5E-4C6B-8376-372E08520C3C}"/>
              </a:ext>
            </a:extLst>
          </p:cNvPr>
          <p:cNvSpPr txBox="1"/>
          <p:nvPr/>
        </p:nvSpPr>
        <p:spPr>
          <a:xfrm>
            <a:off x="3663259" y="3530378"/>
            <a:ext cx="535149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Instead of running many physical servers, for each application, it would be better to have a self-contained application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0300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I Virtualization</a:t>
            </a:r>
            <a:br>
              <a:rPr lang="en-US" dirty="0"/>
            </a:br>
            <a:r>
              <a:rPr lang="en-US" sz="3200" dirty="0"/>
              <a:t>Server Virtualization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AFB417-21AE-E04B-A264-F46D3B63D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72" y="975784"/>
            <a:ext cx="6316557" cy="4520665"/>
          </a:xfrm>
        </p:spPr>
        <p:txBody>
          <a:bodyPr/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0000"/>
                </a:solidFill>
              </a:rPr>
              <a:t>Server virtualization takes advantage of idle resources and consolidates the number of required servers. This also allows for multiple operating systems to exist on a single hardware platform.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0000"/>
              </a:solidFill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0000"/>
                </a:solidFill>
              </a:rPr>
              <a:t>The hypervisor is a program, firmware, or hardware that adds an abstraction layer on top of the physical hardware. </a:t>
            </a:r>
          </a:p>
          <a:p>
            <a:pPr marL="743010" lvl="1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0000"/>
              </a:solidFill>
            </a:endParaRPr>
          </a:p>
          <a:p>
            <a:pPr marL="743010" lvl="1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The abstraction layer is used to create virtual machines which have access to all the hardware of the physical machine such as CPUs, memory, disk controllers, and NICs.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77E84A-2A27-9B4A-B4F6-A244FC3A1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7101" y="694430"/>
            <a:ext cx="5397809" cy="4520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92408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1"/>
            <a:ext cx="9144000" cy="58280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 Virtualization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C8518DBD-A4B9-4C76-903D-E6EFE59E8C7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0" t="30037" r="27876" b="20000"/>
          <a:stretch/>
        </p:blipFill>
        <p:spPr>
          <a:xfrm>
            <a:off x="29251" y="3587262"/>
            <a:ext cx="3744158" cy="2124389"/>
          </a:xfrm>
          <a:prstGeom prst="rect">
            <a:avLst/>
          </a:prstGeom>
        </p:spPr>
      </p:pic>
      <p:pic>
        <p:nvPicPr>
          <p:cNvPr id="15" name="Picture 1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F9AB9447-EC89-4C55-A057-4FC551D660D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35" t="2930" r="39744" b="24689"/>
          <a:stretch/>
        </p:blipFill>
        <p:spPr>
          <a:xfrm>
            <a:off x="3754906" y="1980408"/>
            <a:ext cx="3376246" cy="3731243"/>
          </a:xfrm>
          <a:prstGeom prst="rect">
            <a:avLst/>
          </a:prstGeom>
        </p:spPr>
      </p:pic>
      <p:pic>
        <p:nvPicPr>
          <p:cNvPr id="17" name="Picture 16" descr="Diagram, engineering drawing&#10;&#10;Description automatically generated">
            <a:extLst>
              <a:ext uri="{FF2B5EF4-FFF2-40B4-BE49-F238E27FC236}">
                <a16:creationId xmlns:a16="http://schemas.microsoft.com/office/drawing/2014/main" id="{0414340C-BD0A-4A8F-B211-10B59FE06C0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1" t="2637" r="33039" b="16337"/>
          <a:stretch/>
        </p:blipFill>
        <p:spPr>
          <a:xfrm>
            <a:off x="7104356" y="607088"/>
            <a:ext cx="5076872" cy="5104563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5BFAB7C-D4AA-4CA1-852C-683C8AFDA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2" y="914761"/>
            <a:ext cx="6500560" cy="1181091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i="1" dirty="0"/>
              <a:t>Virtualization </a:t>
            </a:r>
            <a:r>
              <a:rPr lang="en-GB" sz="1800" b="1" i="1" dirty="0"/>
              <a:t>decouples the application and OS from the server HW</a:t>
            </a:r>
            <a:r>
              <a:rPr lang="en-GB" sz="1800" i="1" dirty="0"/>
              <a:t>, helping in consolidation.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i="1" dirty="0"/>
              <a:t>Agility: More things for less money with faster processing</a:t>
            </a:r>
            <a:endParaRPr lang="en-GB" sz="2000" i="1" dirty="0"/>
          </a:p>
          <a:p>
            <a:pPr algn="just">
              <a:buFont typeface="Courier New" panose="02070309020205020404" pitchFamily="49" charset="0"/>
              <a:buChar char="o"/>
            </a:pPr>
            <a:endParaRPr lang="en-GB" sz="1800" i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40245B2-E543-43BF-BBC0-E51DD50D1FF5}"/>
              </a:ext>
            </a:extLst>
          </p:cNvPr>
          <p:cNvSpPr txBox="1"/>
          <p:nvPr/>
        </p:nvSpPr>
        <p:spPr>
          <a:xfrm>
            <a:off x="29251" y="2041878"/>
            <a:ext cx="308735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80975" indent="-180975" algn="just">
              <a:buFont typeface="Courier New" panose="02070309020205020404" pitchFamily="49" charset="0"/>
              <a:buChar char="o"/>
            </a:pPr>
            <a:r>
              <a:rPr lang="en-GB" sz="1800" i="1" dirty="0"/>
              <a:t>Privileges to Replicate, Move, Suspend etc</a:t>
            </a:r>
          </a:p>
          <a:p>
            <a:pPr marL="180975" indent="-180975" algn="just">
              <a:buFont typeface="Courier New" panose="02070309020205020404" pitchFamily="49" charset="0"/>
              <a:buChar char="o"/>
            </a:pPr>
            <a:endParaRPr lang="en-GB" sz="1800" i="1" dirty="0"/>
          </a:p>
        </p:txBody>
      </p:sp>
    </p:spTree>
    <p:extLst>
      <p:ext uri="{BB962C8B-B14F-4D97-AF65-F5344CB8AC3E}">
        <p14:creationId xmlns:p14="http://schemas.microsoft.com/office/powerpoint/2010/main" val="2594254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I Virtualization</a:t>
            </a:r>
            <a:br>
              <a:rPr lang="en-US" dirty="0"/>
            </a:br>
            <a:r>
              <a:rPr lang="en-US" sz="3200" dirty="0"/>
              <a:t>Advantages of Virtualization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36AB3A-3BD7-6D4B-BD39-7A0683AA9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83" y="975783"/>
            <a:ext cx="11040076" cy="4919863"/>
          </a:xfrm>
        </p:spPr>
        <p:txBody>
          <a:bodyPr/>
          <a:lstStyle/>
          <a:p>
            <a:pPr marL="0" indent="0" algn="just"/>
            <a:r>
              <a:rPr lang="en-US" sz="2133" dirty="0">
                <a:solidFill>
                  <a:srgbClr val="000000"/>
                </a:solidFill>
              </a:rPr>
              <a:t>One major advantage of virtualization is overall reduced cost: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Less equipment is required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Less energy is consumed 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Less space is required 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US" sz="2133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2133" dirty="0">
                <a:solidFill>
                  <a:srgbClr val="000000"/>
                </a:solidFill>
              </a:rPr>
              <a:t>These are additional benefits of virtualization: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Easier prototyping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Faster server provisioning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Increased server uptime 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Improved disaster recovery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Legacy support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731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I Virtualization</a:t>
            </a:r>
            <a:br>
              <a:rPr lang="en-US" dirty="0"/>
            </a:br>
            <a:r>
              <a:rPr lang="en-US" sz="3200" dirty="0"/>
              <a:t>Abstraction Layers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61F629C-D9D2-7846-A0F4-E7582E9EA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738" y="1596973"/>
            <a:ext cx="5205209" cy="2234263"/>
          </a:xfrm>
        </p:spPr>
        <p:txBody>
          <a:bodyPr/>
          <a:lstStyle/>
          <a:p>
            <a:pPr marL="0" indent="0" algn="just"/>
            <a:r>
              <a:rPr lang="en-US" sz="2133" dirty="0">
                <a:solidFill>
                  <a:srgbClr val="000000"/>
                </a:solidFill>
              </a:rPr>
              <a:t>A computer system consists of the following abstraction layers: Services, OS, Firmware, and Hardware.</a:t>
            </a:r>
          </a:p>
          <a:p>
            <a:pPr marL="457189" indent="-457189" algn="just">
              <a:buFont typeface="Wingdings" panose="05000000000000000000" pitchFamily="2" charset="2"/>
              <a:buChar char="§"/>
            </a:pPr>
            <a:r>
              <a:rPr lang="en-US" sz="2133" dirty="0">
                <a:solidFill>
                  <a:srgbClr val="000000"/>
                </a:solidFill>
              </a:rPr>
              <a:t>At each of these layers of abstraction, some type of programming code is used as an interface between the layer below and the layer above. </a:t>
            </a:r>
          </a:p>
          <a:p>
            <a:pPr marL="457189" indent="-457189" algn="just">
              <a:buFont typeface="Wingdings" panose="05000000000000000000" pitchFamily="2" charset="2"/>
              <a:buChar char="§"/>
            </a:pPr>
            <a:r>
              <a:rPr lang="en-US" sz="2133" dirty="0">
                <a:solidFill>
                  <a:srgbClr val="000000"/>
                </a:solidFill>
              </a:rPr>
              <a:t>A hypervisor is installed between the firmware and the OS. The hypervisor can support multiple instances of OSs.</a:t>
            </a:r>
          </a:p>
          <a:p>
            <a:pPr marL="457189" indent="-457189" algn="just">
              <a:buFont typeface="Wingdings" panose="05000000000000000000" pitchFamily="2" charset="2"/>
              <a:buChar char="§"/>
            </a:pPr>
            <a:endParaRPr lang="en-US" sz="2133" dirty="0">
              <a:solidFill>
                <a:srgbClr val="00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9922E1-407C-164F-B52E-86B0F6C3CB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8176" y="2714105"/>
            <a:ext cx="3742267" cy="2946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271C7E-3E3E-454E-BCD8-12915D4B4D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90435"/>
            <a:ext cx="3362088" cy="269871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19393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I Virtualization</a:t>
            </a:r>
            <a:br>
              <a:rPr lang="en-US" dirty="0"/>
            </a:br>
            <a:r>
              <a:rPr lang="en-US" sz="3200" dirty="0"/>
              <a:t>Type 2 Hypervisors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4662F3-9D2E-0F4A-9CA4-8E097D17A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83" y="975784"/>
            <a:ext cx="10993060" cy="1755843"/>
          </a:xfrm>
        </p:spPr>
        <p:txBody>
          <a:bodyPr/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133" dirty="0">
                <a:solidFill>
                  <a:srgbClr val="000000"/>
                </a:solidFill>
              </a:rPr>
              <a:t>A Type 2 hypervisor is software that creates and runs VM instances. 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133" dirty="0">
                <a:solidFill>
                  <a:srgbClr val="000000"/>
                </a:solidFill>
              </a:rPr>
              <a:t>The computer, on which a hypervisor is supporting one or more VMs, is a host machine. 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133" dirty="0">
                <a:solidFill>
                  <a:srgbClr val="000000"/>
                </a:solidFill>
              </a:rPr>
              <a:t>Type 2 hypervisors are also called hosted hypervisors. 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133" dirty="0">
                <a:solidFill>
                  <a:srgbClr val="000000"/>
                </a:solidFill>
              </a:rPr>
              <a:t>A big advantage of Type 2 hypervisors is that management console software is not required.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024F4B-FC6A-D448-9552-72B707A3E3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5059" y="2963004"/>
            <a:ext cx="3721833" cy="260225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3312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I Virtualization</a:t>
            </a:r>
            <a:br>
              <a:rPr lang="en-US" dirty="0"/>
            </a:br>
            <a:r>
              <a:rPr lang="en-US" sz="3200" dirty="0"/>
              <a:t>Type 1 Hypervisors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125189-0140-7B41-BA11-AF1A333677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029" y="1736674"/>
            <a:ext cx="4768564" cy="262431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71797" y="1415127"/>
            <a:ext cx="711423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Type 1 hypervisors are also called the “bare metal” approach because the hypervisor is installed directly on the hardware.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Type 1 hypervisors are usually used on enterprise servers and data center networking devices.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With Type 1 hypervisors, the hypervisor is installed directly on the server or networking hardware. Then, instances of an OS are installed on the hypervisor, as shown in the figure.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Type 1 hypervisors have direct access to the hardware resources. Therefore, they are more efficient than hosted architectures.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Type 1 hypervisors improve scalability, performance, and robustness.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521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I Virtual Network Infrastructure</a:t>
            </a:r>
            <a:br>
              <a:rPr lang="en-US" dirty="0"/>
            </a:br>
            <a:r>
              <a:rPr lang="en-US" sz="3200" dirty="0"/>
              <a:t>VM on a Hypervisor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5F2EA5-9D85-0E44-AEE5-1030A2B30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83" y="975783"/>
            <a:ext cx="11040076" cy="4179021"/>
          </a:xfrm>
        </p:spPr>
        <p:txBody>
          <a:bodyPr/>
          <a:lstStyle/>
          <a:p>
            <a:pPr marL="0" indent="0" algn="just"/>
            <a:r>
              <a:rPr lang="en-US" dirty="0">
                <a:solidFill>
                  <a:srgbClr val="000000"/>
                </a:solidFill>
              </a:rPr>
              <a:t>Type 1 hypervisors </a:t>
            </a:r>
            <a:r>
              <a:rPr lang="en-US" b="1" dirty="0">
                <a:solidFill>
                  <a:srgbClr val="000000"/>
                </a:solidFill>
              </a:rPr>
              <a:t>require a “management console” to manage the hypervisor</a:t>
            </a:r>
            <a:r>
              <a:rPr lang="en-US" dirty="0">
                <a:solidFill>
                  <a:srgbClr val="000000"/>
                </a:solidFill>
              </a:rPr>
              <a:t>. 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Management software is used to manage multiple servers using the same hypervisor. 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The management console can automatically consolidate servers and power on or off servers as required.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The management console provides recovery from hardware failure. If a server component fails, the management console automatically moves the VM to another server. 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Cisco Unified Computing System (UCS) Manager controls multiple servers and manages resources for thousands of VMs.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Some management consoles also allow server over allocation. 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Over allocation is when multiple OS instances are installed, but their memory allocation exceeds the total amount of memory that a server has. 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Over allocation is a common practice because all four OS instances rarely require the all their allocated resources at any one moment.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2538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1"/>
            <a:ext cx="9425354" cy="63304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Virtualization: Reason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77910"/>
            <a:ext cx="10972800" cy="3917032"/>
          </a:xfrm>
        </p:spPr>
        <p:txBody>
          <a:bodyPr>
            <a:noAutofit/>
          </a:bodyPr>
          <a:lstStyle/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Run software that requires an older versions of Windows or non-Windows operating systems.</a:t>
            </a:r>
          </a:p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Experiment with other operating systems. </a:t>
            </a:r>
          </a:p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Comparatively easier to create and remove different operating systems.</a:t>
            </a:r>
          </a:p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Test software on multiple operating systems using multiple virtual machines. </a:t>
            </a:r>
          </a:p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Run them all on a single desktop or laptop computer. </a:t>
            </a:r>
          </a:p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These virtual machines can be exported and then imported into any other virtual system.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5439806"/>
            <a:ext cx="59981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* https://docs.microsoft.com/en-us/virtualization/hyper-v-on-windows/about/</a:t>
            </a:r>
          </a:p>
        </p:txBody>
      </p:sp>
    </p:spTree>
    <p:extLst>
      <p:ext uri="{BB962C8B-B14F-4D97-AF65-F5344CB8AC3E}">
        <p14:creationId xmlns:p14="http://schemas.microsoft.com/office/powerpoint/2010/main" val="1019910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64"/>
            <a:ext cx="8832113" cy="68002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III – Hyper-V: Architecture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440" y="1096609"/>
            <a:ext cx="8313271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Based on a hierarchical format </a:t>
            </a:r>
            <a:endParaRPr lang="en-GB" sz="2000" i="1" dirty="0">
              <a:solidFill>
                <a:srgbClr val="000000"/>
              </a:solidFill>
            </a:endParaRP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The first level represents the hypervisor as the main element that constitutes the Hyper-V virtual platform.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800" dirty="0"/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A hypervisor is accommodated at the root and has direct access to hardware devices.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The root component then creates branch OSes that represent isolated executable environments. The branched OS represents a logical unit of isolation that has no access to hardware devices. 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800" dirty="0"/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Components such as the virtualization service provider (VSP) and virtualization service consumer (VSC), through (logical channels for communication known as) the virtual machine bus (</a:t>
            </a:r>
            <a:r>
              <a:rPr lang="en-GB" sz="1800" dirty="0" err="1"/>
              <a:t>VMBus</a:t>
            </a:r>
            <a:r>
              <a:rPr lang="en-GB" sz="1800" dirty="0"/>
              <a:t>), enable communication between the root portion and the branch OSes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2113" y="825303"/>
            <a:ext cx="3099013" cy="4267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8030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67" y="0"/>
            <a:ext cx="9328392" cy="65980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III – Hyper-V: Windows 10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923" y="796332"/>
            <a:ext cx="11448422" cy="39170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800" dirty="0"/>
              <a:t>Hyper-V provides hardware virtualization.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Each virtual machine runs on virtual hardware.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Hyper-V lets you create virtual hard drives, virtual switches, and a number of other virtual devices all of which can be added to virtual machines.</a:t>
            </a:r>
          </a:p>
          <a:p>
            <a:pPr marL="0" indent="0" algn="just">
              <a:buNone/>
            </a:pPr>
            <a:r>
              <a:rPr lang="en-GB" sz="1800" dirty="0"/>
              <a:t>Application of Hyper-V scenario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To run multiple operating systems.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Hyper-V lets you run multiple operating systems as virtual machines on Windows</a:t>
            </a:r>
          </a:p>
          <a:p>
            <a:pPr marL="0" indent="0" algn="just">
              <a:buNone/>
            </a:pPr>
            <a:r>
              <a:rPr lang="en-GB" sz="1800" dirty="0"/>
              <a:t>System requirements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Hyper-V is available on 64-bit versions of Windows 10 Pro, Enterprise, and Education.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It is not available on the Home edition.</a:t>
            </a:r>
          </a:p>
          <a:p>
            <a:pPr marL="457200" lvl="1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r>
              <a:rPr lang="en-GB" sz="1800" dirty="0"/>
              <a:t>Most computers run Hyper-V, however each virtual machine runs a completely separate operating system. </a:t>
            </a:r>
          </a:p>
          <a:p>
            <a:pPr marL="457200" lvl="1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900209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0725"/>
            <a:ext cx="8353702" cy="32821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Try this Activity!!! – Activity 1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766385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/>
              <a:t>Install Hyper-V on Windows 10</a:t>
            </a:r>
          </a:p>
          <a:p>
            <a:pPr marL="0" indent="0" algn="just">
              <a:buNone/>
            </a:pPr>
            <a:r>
              <a:rPr lang="en-GB" sz="2000" dirty="0"/>
              <a:t>Reference: </a:t>
            </a:r>
            <a:r>
              <a:rPr lang="en-GB" sz="2000" dirty="0">
                <a:hlinkClick r:id="rId3"/>
              </a:rPr>
              <a:t>https://docs.microsoft.com/en-us/virtualization/hyper-v-on-windows/quick-start/enable-hyper-v</a:t>
            </a:r>
            <a:endParaRPr lang="en-GB" sz="2000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/>
              <a:t>Create a Virtual Machine with Hyper-V</a:t>
            </a:r>
          </a:p>
          <a:p>
            <a:pPr marL="0" indent="0" algn="just">
              <a:buNone/>
            </a:pPr>
            <a:r>
              <a:rPr lang="en-GB" sz="2000" dirty="0"/>
              <a:t>Reference: </a:t>
            </a:r>
            <a:r>
              <a:rPr lang="en-GB" sz="2000" dirty="0">
                <a:hlinkClick r:id="rId4"/>
              </a:rPr>
              <a:t>https://docs.microsoft.com/en-us/virtualization/hyper-v-on-windows/quick-start/quick-create-virtual-machine</a:t>
            </a:r>
            <a:endParaRPr lang="en-GB" sz="2000" dirty="0"/>
          </a:p>
          <a:p>
            <a:pPr algn="just">
              <a:buFont typeface="Wingdings" panose="05000000000000000000" pitchFamily="2" charset="2"/>
              <a:buChar char="§"/>
            </a:pPr>
            <a:endParaRPr lang="en-GB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NB: This is an Independent Activity </a:t>
            </a:r>
            <a:r>
              <a:rPr lang="en-GB" sz="1800" b="1" i="1" dirty="0">
                <a:solidFill>
                  <a:srgbClr val="5B9BD5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(not associated with Coursework Worksheets)</a:t>
            </a:r>
            <a:r>
              <a:rPr lang="en-GB" sz="1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referred to your lecture session. These activities shall be practiced during your Tutorial sessions or outside class hours.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These activities relate to your understanding of the concepts discussed during the lecture sessions. These activities does not associate to any assessment criteria of this module.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However, the work of this activity shall be used by the individual user as evidence in documenting any aspect of Practical/Observational Tasks required in the Coursework Worksheets.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30368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836023" cy="59951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III – Hyper-V: Windows Client &amp;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923" y="892087"/>
            <a:ext cx="10972800" cy="39170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800" dirty="0"/>
              <a:t>Hyper-V features only available on Windows Server: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Live migration of virtual machines from one host to another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Hyper-V Replica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Virtual </a:t>
            </a:r>
            <a:r>
              <a:rPr lang="en-GB" sz="1800" dirty="0" err="1"/>
              <a:t>Fiber</a:t>
            </a:r>
            <a:r>
              <a:rPr lang="en-GB" sz="1800" dirty="0"/>
              <a:t> Channel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SR-IOV networking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Shared .VHDX</a:t>
            </a:r>
          </a:p>
          <a:p>
            <a:pPr marL="0" indent="0" algn="just">
              <a:buNone/>
            </a:pPr>
            <a:r>
              <a:rPr lang="en-GB" sz="1800" dirty="0"/>
              <a:t>Hyper-V features available on Windows 10: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Quick Create and the VM Gallery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Default network (NAT switch)</a:t>
            </a:r>
          </a:p>
          <a:p>
            <a:pPr marL="0" indent="0" algn="just">
              <a:buNone/>
            </a:pPr>
            <a:r>
              <a:rPr lang="en-GB" sz="1800" dirty="0"/>
              <a:t>The memory management model is different on both.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On a server, Hyper-V memory is managed with the assumption that only the virtual machines are running on the server.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On Windows, memory is managed with the expectation that most client machines are running software on host in addition to running virtual machines.</a:t>
            </a:r>
          </a:p>
          <a:p>
            <a:pPr marL="457200" lvl="1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22962499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006845" cy="47893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III – Hyper-V: Limitations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730" y="927158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/>
              <a:t>Programs that depend on specific hardware will not work well in a virtual machine</a:t>
            </a:r>
            <a:r>
              <a:rPr lang="en-GB" sz="2000" dirty="0"/>
              <a:t>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For example, games or applications that require processing with GPUs might not work well. 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2000" dirty="0"/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Applications relying on sub-10ms timers such as live music mixing applications or high precision times could have issues running in a virtual machine.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2000" dirty="0"/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if Hyper-V is enabled in high-precision applications, which are latency-sensitive there may be issues running in the host. 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Why?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1435866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002010" cy="44879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IV – Nested Virtualization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778" y="1369287"/>
            <a:ext cx="10972800" cy="1605026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A Virtual Machine that runs inside another Virtual Machine.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It is possible!!!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It is the ability of the server's hardware to run the Hyper-V inside a VM, which itself runs on a Hyper-V too.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The concept of a VM inside a VM allows us to effectively nest one Hyper-V within another. </a:t>
            </a:r>
          </a:p>
        </p:txBody>
      </p:sp>
    </p:spTree>
    <p:extLst>
      <p:ext uri="{BB962C8B-B14F-4D97-AF65-F5344CB8AC3E}">
        <p14:creationId xmlns:p14="http://schemas.microsoft.com/office/powerpoint/2010/main" val="2263247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200" dirty="0">
                <a:solidFill>
                  <a:srgbClr val="FFFFFF"/>
                </a:solidFill>
              </a:rPr>
              <a:t>Try this Activity!!! – Activity 2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1900" b="1" dirty="0"/>
              <a:t>Install Hyper-V on Windows 2019 Server and Configure Hyper-V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900" dirty="0"/>
              <a:t>Reference: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900" dirty="0"/>
              <a:t>Activity Sheet – Install and Configure Hyper-V (Available in Moodle)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19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9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Always make sure you take necessary screenshot and record your activities. It may be useful for your Worksheet task.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9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However, these classroom activities are tutorials and are not related to your Worksheets. These activities need not be submitted. They are recommended to practice, which will be a supplement to complete your Worksheets for Assessments.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1900" dirty="0"/>
          </a:p>
          <a:p>
            <a:pPr algn="just">
              <a:buFont typeface="Wingdings" panose="05000000000000000000" pitchFamily="2" charset="2"/>
              <a:buChar char="§"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4073944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685297" cy="54927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V – Managing Hyper-V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985" y="907062"/>
            <a:ext cx="11515200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After installing Hyper-V role in servers, look out for its settings. You can set up the Hyper-V settings by clicking on Hyper-V Settings in the Actions pane.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Like, we need a physical switch to connect to a physical network, in the virtual network, a virtual switch is required to connect VMs.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Checkpoints: One of the few powerful options available to administer virtual environments. Checkpoints are the snapshots which is used in older versions. The Hyper-V's restore point.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Disk Storage: In legacy Hyper-V (2008), VHD (2 TB) format is supported, in 2012, VHDX format was introduced (storage up to 64 TB.). However, 2019, VHD is also supported.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Physical Servers to Virtual Servers (P2V): Virtualization has become an important network service driver, making organizations to move from physical servers to virtual servers to manage cost, future expansion etc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Virtual Servers to Physical Servers (V2P): Vice versa like the other. 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GB" sz="1800" dirty="0"/>
          </a:p>
          <a:p>
            <a:pPr algn="just">
              <a:buFont typeface="Courier New" panose="02070309020205020404" pitchFamily="49" charset="0"/>
              <a:buChar char="o"/>
            </a:pPr>
            <a:endParaRPr lang="en-GB" sz="1800" dirty="0"/>
          </a:p>
          <a:p>
            <a:pPr algn="just">
              <a:buFont typeface="Courier New" panose="02070309020205020404" pitchFamily="49" charset="0"/>
              <a:buChar char="o"/>
            </a:pPr>
            <a:endParaRPr lang="en-GB" sz="1800" dirty="0"/>
          </a:p>
          <a:p>
            <a:pPr marL="376238" lvl="1" indent="-285750" algn="just">
              <a:buFont typeface="Courier New" panose="02070309020205020404" pitchFamily="49" charset="0"/>
              <a:buChar char="o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742341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57570" cy="38850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Summary</a:t>
            </a:r>
            <a:r>
              <a:rPr lang="en-US" sz="3200" dirty="0">
                <a:solidFill>
                  <a:srgbClr val="002060"/>
                </a:solidFill>
              </a:rPr>
              <a:t> 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965" y="930645"/>
            <a:ext cx="11262070" cy="343216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/>
              <a:t>Server virtualization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Hyper-V architecture,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Hyper-V installation requirements,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Nested virtualization.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Hyper-V Manager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Switches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Checkpoints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Disk Storage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P2V &amp; V2P</a:t>
            </a:r>
          </a:p>
        </p:txBody>
      </p:sp>
    </p:spTree>
    <p:extLst>
      <p:ext uri="{BB962C8B-B14F-4D97-AF65-F5344CB8AC3E}">
        <p14:creationId xmlns:p14="http://schemas.microsoft.com/office/powerpoint/2010/main" val="36803931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830810" cy="52917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Task to Complete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965" y="921902"/>
            <a:ext cx="11262070" cy="34321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/>
              <a:t>Prepare for Worksheet 1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Design, build and test successful connectivity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Document (as per academic standards) your observations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Links: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Virtual Box: </a:t>
            </a:r>
            <a:r>
              <a:rPr lang="en-GB" sz="1800" dirty="0">
                <a:hlinkClick r:id="rId2"/>
              </a:rPr>
              <a:t>https://www.virtualbox.org/wiki/Downloads</a:t>
            </a:r>
            <a:endParaRPr lang="en-GB" sz="1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Windows Server 2019 (64-bit) : </a:t>
            </a:r>
            <a:r>
              <a:rPr lang="en-GB" sz="1800" dirty="0">
                <a:hlinkClick r:id="rId3"/>
              </a:rPr>
              <a:t>https://www.microsoft.com/en-us/evalcenter/</a:t>
            </a:r>
            <a:endParaRPr lang="en-GB" sz="1800" dirty="0"/>
          </a:p>
          <a:p>
            <a:pPr marL="0" indent="0">
              <a:buNone/>
            </a:pPr>
            <a:endParaRPr lang="en-GB" sz="1800" b="1" i="1" dirty="0"/>
          </a:p>
          <a:p>
            <a:pPr marL="0" indent="0">
              <a:buNone/>
            </a:pPr>
            <a:r>
              <a:rPr lang="en-GB" sz="1800" b="1" i="1" dirty="0"/>
              <a:t>Use Uni. Login for below links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Microsoft Azure : </a:t>
            </a:r>
            <a:r>
              <a:rPr lang="en-GB" sz="1800" dirty="0">
                <a:hlinkClick r:id="rId4" tooltip="https://portal.azure.com/#blade/microsoft_azure_education/educationmenublade/software"/>
              </a:rPr>
              <a:t>https://portal.azure.com/#blade/Microsoft_Azure_Education/EducationMenuBlade/software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239152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2639247"/>
            <a:ext cx="1158875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A beginner's guide to managing and administering Windows Server environments, 2nd 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Publishing. </a:t>
            </a:r>
          </a:p>
          <a:p>
            <a:r>
              <a:rPr lang="en-GB" sz="1400" i="1" dirty="0"/>
              <a:t>SDN and NFV Simplified, Jim Doherty</a:t>
            </a:r>
          </a:p>
          <a:p>
            <a:endParaRPr lang="en-GB" sz="1400" i="1" dirty="0"/>
          </a:p>
          <a:p>
            <a:r>
              <a:rPr lang="en-GB" sz="1400" b="1" dirty="0"/>
              <a:t>Links referred </a:t>
            </a:r>
            <a:r>
              <a:rPr lang="en-GB" sz="1400" dirty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3"/>
              </a:rPr>
              <a:t>https://www.geeksforgeeks.org/difference-between-full-virtualization-and-paravirtualization/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4"/>
              </a:rPr>
              <a:t>https://docs.microsoft.com/en-us/virtualization/hyper-v-on-windows/about/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5"/>
              </a:rPr>
              <a:t>https://docs.microsoft.com/en-us/virtualization/hyper-v-on-windows/reference/hyper-v-requirements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6"/>
              </a:rPr>
              <a:t>https://docs.microsoft.com/en-us/virtualization/hyper-v-on-windows/quick-start/enable-hyper-v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7"/>
              </a:rPr>
              <a:t>https://docs.microsoft.com/en-us/virtualization/hyper-v-on-windows/quick-start/quick-create-virtual-machine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Disk2Vhd app: </a:t>
            </a:r>
            <a:r>
              <a:rPr lang="en-GB" sz="1400" dirty="0">
                <a:hlinkClick r:id="rId8"/>
              </a:rPr>
              <a:t>https://docs.microsoft.com/en-us/sysinternals/downloads/disk2vhd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V2P Tool: </a:t>
            </a:r>
            <a:r>
              <a:rPr lang="en-GB" sz="1400" dirty="0">
                <a:hlinkClick r:id="rId9"/>
              </a:rPr>
              <a:t>https://www.apricorn.com/upgrades/ezgig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1250</TotalTime>
  <Words>2472</Words>
  <Application>Microsoft Office PowerPoint</Application>
  <PresentationFormat>Widescreen</PresentationFormat>
  <Paragraphs>251</Paragraphs>
  <Slides>29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29</vt:i4>
      </vt:variant>
    </vt:vector>
  </HeadingPairs>
  <TitlesOfParts>
    <vt:vector size="39" baseType="lpstr">
      <vt:lpstr>Arial</vt:lpstr>
      <vt:lpstr>Calibri</vt:lpstr>
      <vt:lpstr>Calibri Light</vt:lpstr>
      <vt:lpstr>Courier New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PowerPoint Presentation</vt:lpstr>
      <vt:lpstr>Did you complete the task?</vt:lpstr>
      <vt:lpstr>Checklist</vt:lpstr>
      <vt:lpstr>Discuss with your Group!!!</vt:lpstr>
      <vt:lpstr>I - Introduction</vt:lpstr>
      <vt:lpstr>I Virtualization Dedicated Servers</vt:lpstr>
      <vt:lpstr>I - Introduction</vt:lpstr>
      <vt:lpstr>I Virtualization Server Virtualization</vt:lpstr>
      <vt:lpstr>I Virtualization</vt:lpstr>
      <vt:lpstr>I Virtualization Advantages of Virtualization</vt:lpstr>
      <vt:lpstr>I Virtualization Abstraction Layers</vt:lpstr>
      <vt:lpstr>I Virtualization Type 2 Hypervisors</vt:lpstr>
      <vt:lpstr>I Virtualization Type 1 Hypervisors</vt:lpstr>
      <vt:lpstr>I Virtual Network Infrastructure VM on a Hypervisor</vt:lpstr>
      <vt:lpstr>II – Virtualization: Reason</vt:lpstr>
      <vt:lpstr>III – Hyper-V: Architecture</vt:lpstr>
      <vt:lpstr>III – Hyper-V: Windows 10</vt:lpstr>
      <vt:lpstr>Try this Activity!!! – Activity 1</vt:lpstr>
      <vt:lpstr>III – Hyper-V: Windows Client &amp; Server</vt:lpstr>
      <vt:lpstr>III – Hyper-V: Limitations</vt:lpstr>
      <vt:lpstr>IV – Nested Virtualization</vt:lpstr>
      <vt:lpstr>Try this Activity!!! – Activity 2</vt:lpstr>
      <vt:lpstr>V – Managing Hyper-V</vt:lpstr>
      <vt:lpstr>Summary </vt:lpstr>
      <vt:lpstr>Task to Complete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58</cp:revision>
  <dcterms:created xsi:type="dcterms:W3CDTF">2021-03-05T06:07:01Z</dcterms:created>
  <dcterms:modified xsi:type="dcterms:W3CDTF">2023-02-09T04:50:23Z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