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3" r:id="rId2"/>
    <p:sldId id="265" r:id="rId3"/>
    <p:sldId id="266" r:id="rId4"/>
    <p:sldId id="267" r:id="rId5"/>
    <p:sldId id="268" r:id="rId6"/>
    <p:sldId id="269" r:id="rId7"/>
    <p:sldId id="270" r:id="rId8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1773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73" d="100"/>
          <a:sy n="73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DBCC7-7BC4-4ED4-8DB0-31C1B1470B62}" type="datetimeFigureOut">
              <a:rPr lang="en-GB" smtClean="0"/>
              <a:pPr/>
              <a:t>21/04/2013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5763C-62A4-4513-814A-CE170BD981C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784150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519886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AD84A0F-7DCF-46C6-A6AF-8E848FDCB7AF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3747AD-FFF4-42E7-B46A-A401261485B9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19E46CA-0A27-47E6-B3E8-8799DE31A700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7A57E2-6320-4D2B-B344-9E6EFA65F883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C88EDC9-31C9-4B14-B880-CD0FF66E5F7B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9FB3B21-8C76-4A68-868E-4C1F39893C0C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4A917EF-B7E3-44F5-9147-BB1D1803FC34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DDC958-4194-4DBD-B525-FE5660CC59E5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0AF5F3D-E824-4821-A50B-62C1C5236BF2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ED48822-77B2-4FCB-8447-7F3EFB9D3E3E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A6C3AF-9482-45B7-8745-C3075DCF55A5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09C890-A610-4FB5-95C0-891654F1F2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xmlns="" val="841447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68CF4356-3BE7-4820-9A6A-905BA0A120BF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 smtClean="0"/>
              <a:t>Entrepreneurship -  lecture 10</a:t>
            </a:r>
            <a:endParaRPr lang="en-GB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3200" b="1" dirty="0" smtClean="0">
                <a:solidFill>
                  <a:schemeClr val="tx1"/>
                </a:solidFill>
              </a:rPr>
              <a:t>SBMA7111 </a:t>
            </a:r>
            <a:br>
              <a:rPr lang="en-GB" sz="3200" b="1" dirty="0" smtClean="0">
                <a:solidFill>
                  <a:schemeClr val="tx1"/>
                </a:solidFill>
              </a:rPr>
            </a:br>
            <a:r>
              <a:rPr lang="en-GB" sz="3200" b="1" dirty="0" smtClean="0">
                <a:solidFill>
                  <a:schemeClr val="tx1"/>
                </a:solidFill>
              </a:rPr>
              <a:t>Entrepreneurship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365104"/>
            <a:ext cx="6400800" cy="1273696"/>
          </a:xfrm>
        </p:spPr>
        <p:txBody>
          <a:bodyPr/>
          <a:lstStyle/>
          <a:p>
            <a:pPr algn="r" eaLnBrk="1" hangingPunct="1"/>
            <a:r>
              <a:rPr lang="en-GB" sz="2400" dirty="0" smtClean="0"/>
              <a:t>Lecture 10:  Born </a:t>
            </a:r>
            <a:r>
              <a:rPr lang="en-GB" sz="2400" dirty="0" err="1" smtClean="0"/>
              <a:t>Globals</a:t>
            </a:r>
            <a:r>
              <a:rPr lang="en-GB" sz="2400" dirty="0" smtClean="0"/>
              <a:t> and</a:t>
            </a:r>
          </a:p>
          <a:p>
            <a:pPr algn="r" eaLnBrk="1" hangingPunct="1"/>
            <a:r>
              <a:rPr lang="en-US" sz="2400" dirty="0" smtClean="0"/>
              <a:t>International Start-ups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10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Terminology</a:t>
            </a:r>
          </a:p>
        </p:txBody>
      </p:sp>
      <p:sp>
        <p:nvSpPr>
          <p:cNvPr id="35843" name="Footer Placeholder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mtClean="0">
              <a:solidFill>
                <a:schemeClr val="tx2"/>
              </a:solidFill>
            </a:endParaRPr>
          </a:p>
        </p:txBody>
      </p:sp>
      <p:sp>
        <p:nvSpPr>
          <p:cNvPr id="3584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628775"/>
            <a:ext cx="4249738" cy="4024313"/>
          </a:xfrm>
        </p:spPr>
        <p:txBody>
          <a:bodyPr/>
          <a:lstStyle/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Born global 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International New Venture 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Infant multinational 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International Start-up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Global Start-up </a:t>
            </a:r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endParaRPr lang="en-US" sz="2000" smtClean="0"/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endParaRPr lang="en-US" sz="2000" smtClean="0"/>
          </a:p>
          <a:p>
            <a:pPr lvl="1">
              <a:lnSpc>
                <a:spcPct val="90000"/>
              </a:lnSpc>
              <a:buClr>
                <a:schemeClr val="tx1"/>
              </a:buClr>
              <a:buFont typeface="Wingdings" pitchFamily="2" charset="2"/>
              <a:buBlip>
                <a:blip r:embed="rId2"/>
              </a:buBlip>
            </a:pPr>
            <a:r>
              <a:rPr lang="en-US" sz="2000" smtClean="0"/>
              <a:t>Instant International</a:t>
            </a:r>
          </a:p>
        </p:txBody>
      </p:sp>
      <p:sp>
        <p:nvSpPr>
          <p:cNvPr id="35845" name="Rectangle 4"/>
          <p:cNvSpPr>
            <a:spLocks noGrp="1" noChangeArrowheads="1"/>
          </p:cNvSpPr>
          <p:nvPr>
            <p:ph sz="quarter" idx="2"/>
          </p:nvPr>
        </p:nvSpPr>
        <p:spPr>
          <a:xfrm>
            <a:off x="4427538" y="1628775"/>
            <a:ext cx="4465637" cy="4784725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Rennie (1993);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Knight &amp; Cavusgil (1996)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Madsen et al. (2000) 	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Moen (2002)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Oviatt and McDougall(1994)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Servais &amp; Rasmussen (2000)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/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Vesper and Vesper, 1995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Yeoh, 2000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z="2000" smtClean="0"/>
              <a:t>Fillis, 2001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/>
          </a:p>
          <a:p>
            <a:pPr>
              <a:lnSpc>
                <a:spcPct val="90000"/>
              </a:lnSpc>
            </a:pPr>
            <a:endParaRPr lang="en-US" sz="2200" smtClean="0"/>
          </a:p>
        </p:txBody>
      </p:sp>
    </p:spTree>
    <p:extLst>
      <p:ext uri="{BB962C8B-B14F-4D97-AF65-F5344CB8AC3E}">
        <p14:creationId xmlns:p14="http://schemas.microsoft.com/office/powerpoint/2010/main" xmlns="" val="3458934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smtClean="0"/>
              <a:t>Born Global </a:t>
            </a:r>
          </a:p>
        </p:txBody>
      </p:sp>
      <p:sp>
        <p:nvSpPr>
          <p:cNvPr id="36867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mtClean="0">
              <a:solidFill>
                <a:schemeClr val="tx2"/>
              </a:solidFill>
            </a:endParaRPr>
          </a:p>
        </p:txBody>
      </p:sp>
      <p:sp>
        <p:nvSpPr>
          <p:cNvPr id="36868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lvl="1">
              <a:buFont typeface="Wingdings" pitchFamily="2" charset="2"/>
              <a:buNone/>
            </a:pPr>
            <a:endParaRPr lang="en-US" smtClean="0">
              <a:cs typeface="Times New Roman" pitchFamily="18" charset="0"/>
            </a:endParaRPr>
          </a:p>
          <a:p>
            <a:pPr lvl="1">
              <a:buFont typeface="Wingdings" pitchFamily="2" charset="2"/>
              <a:buNone/>
            </a:pPr>
            <a:r>
              <a:rPr lang="en-US" smtClean="0">
                <a:latin typeface="Times New Roman" pitchFamily="18" charset="0"/>
                <a:cs typeface="Times New Roman" pitchFamily="18" charset="0"/>
              </a:rPr>
              <a:t>‘…</a:t>
            </a:r>
            <a:r>
              <a:rPr lang="en-US" i="1" smtClean="0">
                <a:cs typeface="Times New Roman" pitchFamily="18" charset="0"/>
              </a:rPr>
              <a:t>the underlying notion and theoretical definition of the phenomenon as a young, entrepreneurial firm that is virtually engaged in international business right from inception, seems to be highly consistent and quite widely accepted</a:t>
            </a:r>
            <a:r>
              <a:rPr lang="en-US" i="1" smtClean="0">
                <a:latin typeface="Times New Roman" pitchFamily="18" charset="0"/>
                <a:cs typeface="Times New Roman" pitchFamily="18" charset="0"/>
              </a:rPr>
              <a:t>…’</a:t>
            </a:r>
            <a:endParaRPr lang="en-US" i="1" smtClean="0">
              <a:cs typeface="Times New Roman" pitchFamily="18" charset="0"/>
            </a:endParaRPr>
          </a:p>
          <a:p>
            <a:pPr lvl="1">
              <a:buFont typeface="Wingdings" pitchFamily="2" charset="2"/>
              <a:buNone/>
            </a:pPr>
            <a:endParaRPr lang="en-US" sz="2000" smtClean="0"/>
          </a:p>
          <a:p>
            <a:pPr lvl="1" algn="r">
              <a:buFont typeface="Wingdings" pitchFamily="2" charset="2"/>
              <a:buNone/>
            </a:pPr>
            <a:r>
              <a:rPr lang="en-US" sz="2000" smtClean="0"/>
              <a:t>(Rialp-Criado et al, 2002)</a:t>
            </a:r>
          </a:p>
          <a:p>
            <a:endParaRPr lang="en-US" sz="1900" smtClean="0"/>
          </a:p>
        </p:txBody>
      </p:sp>
    </p:spTree>
    <p:extLst>
      <p:ext uri="{BB962C8B-B14F-4D97-AF65-F5344CB8AC3E}">
        <p14:creationId xmlns:p14="http://schemas.microsoft.com/office/powerpoint/2010/main" xmlns="" val="285813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smtClean="0"/>
              <a:t>International New Venture</a:t>
            </a:r>
          </a:p>
        </p:txBody>
      </p:sp>
      <p:sp>
        <p:nvSpPr>
          <p:cNvPr id="37891" name="Footer Placeholder 5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mtClean="0">
              <a:solidFill>
                <a:schemeClr val="tx2"/>
              </a:solidFill>
            </a:endParaRPr>
          </a:p>
        </p:txBody>
      </p:sp>
      <p:sp>
        <p:nvSpPr>
          <p:cNvPr id="37892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pPr lvl="1">
              <a:buFont typeface="Wingdings" pitchFamily="2" charset="2"/>
              <a:buNone/>
            </a:pPr>
            <a:endParaRPr lang="en-US" sz="2200" smtClean="0"/>
          </a:p>
          <a:p>
            <a:endParaRPr lang="en-US" smtClean="0"/>
          </a:p>
        </p:txBody>
      </p:sp>
      <p:sp>
        <p:nvSpPr>
          <p:cNvPr id="37893" name="Rectangle 5"/>
          <p:cNvSpPr>
            <a:spLocks noGrp="1" noChangeArrowheads="1"/>
          </p:cNvSpPr>
          <p:nvPr>
            <p:ph sz="quarter" idx="2"/>
          </p:nvPr>
        </p:nvSpPr>
        <p:spPr>
          <a:xfrm>
            <a:off x="684213" y="1557338"/>
            <a:ext cx="7488237" cy="410368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mtClean="0"/>
              <a:t>	</a:t>
            </a:r>
          </a:p>
          <a:p>
            <a:pPr>
              <a:buFont typeface="Wingdings" pitchFamily="2" charset="2"/>
              <a:buNone/>
            </a:pPr>
            <a:r>
              <a:rPr lang="en-US" smtClean="0"/>
              <a:t>	‘</a:t>
            </a:r>
            <a:r>
              <a:rPr lang="en-US" i="1" smtClean="0">
                <a:cs typeface="Times New Roman" pitchFamily="18" charset="0"/>
              </a:rPr>
              <a:t>We define an international new venture as a business organization that, from inception, seeks to derive significant competitive advantage from the use of resources and the sales of outputs in multiple countries.</a:t>
            </a:r>
            <a:r>
              <a:rPr lang="en-US" i="1" smtClean="0">
                <a:latin typeface="Times New Roman" pitchFamily="18" charset="0"/>
                <a:cs typeface="Times New Roman" pitchFamily="18" charset="0"/>
              </a:rPr>
              <a:t>’</a:t>
            </a:r>
            <a:endParaRPr lang="en-US" i="1" smtClean="0">
              <a:cs typeface="Times New Roman" pitchFamily="18" charset="0"/>
            </a:endParaRPr>
          </a:p>
          <a:p>
            <a:pPr algn="r">
              <a:buFont typeface="Wingdings" pitchFamily="2" charset="2"/>
              <a:buNone/>
            </a:pPr>
            <a:endParaRPr lang="en-US" smtClean="0"/>
          </a:p>
          <a:p>
            <a:pPr algn="r">
              <a:buFont typeface="Wingdings" pitchFamily="2" charset="2"/>
              <a:buNone/>
            </a:pPr>
            <a:r>
              <a:rPr lang="en-US" sz="2000" smtClean="0"/>
              <a:t>(Oviatt and McDougall, 1994:49)</a:t>
            </a:r>
          </a:p>
        </p:txBody>
      </p:sp>
    </p:spTree>
    <p:extLst>
      <p:ext uri="{BB962C8B-B14F-4D97-AF65-F5344CB8AC3E}">
        <p14:creationId xmlns:p14="http://schemas.microsoft.com/office/powerpoint/2010/main" xmlns="" val="97105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1074514"/>
          </a:xfrm>
        </p:spPr>
        <p:txBody>
          <a:bodyPr/>
          <a:lstStyle/>
          <a:p>
            <a:r>
              <a:rPr lang="en-US" sz="3500" b="1" dirty="0" smtClean="0"/>
              <a:t>Types of Born </a:t>
            </a:r>
            <a:r>
              <a:rPr lang="en-US" sz="3500" b="1" dirty="0" err="1" smtClean="0"/>
              <a:t>Globals</a:t>
            </a:r>
            <a:endParaRPr lang="en-US" sz="3500" b="1" dirty="0" smtClean="0"/>
          </a:p>
        </p:txBody>
      </p:sp>
      <p:graphicFrame>
        <p:nvGraphicFramePr>
          <p:cNvPr id="45271" name="Group 215"/>
          <p:cNvGraphicFramePr>
            <a:graphicFrameLocks noGrp="1"/>
          </p:cNvGraphicFramePr>
          <p:nvPr>
            <p:ph type="tbl" idx="1"/>
          </p:nvPr>
        </p:nvGraphicFramePr>
        <p:xfrm>
          <a:off x="611188" y="1196975"/>
          <a:ext cx="7848600" cy="5024440"/>
        </p:xfrm>
        <a:graphic>
          <a:graphicData uri="http://schemas.openxmlformats.org/drawingml/2006/table">
            <a:tbl>
              <a:tblPr/>
              <a:tblGrid>
                <a:gridCol w="2016125"/>
                <a:gridCol w="1081087"/>
                <a:gridCol w="2519363"/>
                <a:gridCol w="2232025"/>
              </a:tblGrid>
              <a:tr h="904887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New International Markets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904887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Co-ordination</a:t>
                      </a: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Few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1" i="1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21" marB="45721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Export/Import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Start-Up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Multinational Trader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4301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Many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Geographically Focused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Start-Up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Global Start-Up</a:t>
                      </a:r>
                    </a:p>
                  </a:txBody>
                  <a:tcPr marT="45721" marB="4572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6"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pitchFamily="2" charset="2"/>
                        <a:buBlip>
                          <a:blip r:embed="rId2"/>
                        </a:buBlip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Multinational sites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pitchFamily="2" charset="2"/>
                        <a:buBlip>
                          <a:blip r:embed="rId2"/>
                        </a:buBlip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Multinational markets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pitchFamily="2" charset="2"/>
                        <a:buBlip>
                          <a:blip r:embed="rId2"/>
                        </a:buBlip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… from inception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21" marB="45721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Few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Many</a:t>
                      </a: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3984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Number of Countries Involved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(Oviatt and McDougall, 1994:59)</a:t>
                      </a:r>
                    </a:p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en-US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              </a:t>
                      </a:r>
                      <a:endParaRPr kumimoji="0" lang="en-US" sz="1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21" marB="45721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893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mtClean="0">
              <a:solidFill>
                <a:schemeClr val="tx2"/>
              </a:solidFill>
            </a:endParaRPr>
          </a:p>
        </p:txBody>
      </p:sp>
      <p:sp>
        <p:nvSpPr>
          <p:cNvPr id="38936" name="Oval 142"/>
          <p:cNvSpPr>
            <a:spLocks noChangeArrowheads="1"/>
          </p:cNvSpPr>
          <p:nvPr/>
        </p:nvSpPr>
        <p:spPr bwMode="auto">
          <a:xfrm>
            <a:off x="6443663" y="3141663"/>
            <a:ext cx="1944761" cy="10080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r>
              <a:rPr lang="en-US" b="1" dirty="0" smtClean="0"/>
              <a:t>True Born Global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xmlns="" val="318342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 smtClean="0"/>
              <a:t>Characteristics</a:t>
            </a:r>
          </a:p>
        </p:txBody>
      </p:sp>
      <p:sp>
        <p:nvSpPr>
          <p:cNvPr id="3993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mtClean="0">
              <a:solidFill>
                <a:schemeClr val="tx2"/>
              </a:solidFill>
            </a:endParaRPr>
          </a:p>
        </p:txBody>
      </p:sp>
      <p:sp>
        <p:nvSpPr>
          <p:cNvPr id="3994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4213" y="1557338"/>
            <a:ext cx="7772400" cy="4967287"/>
          </a:xfrm>
        </p:spPr>
        <p:txBody>
          <a:bodyPr/>
          <a:lstStyle/>
          <a:p>
            <a:r>
              <a:rPr lang="en-US" sz="2800" smtClean="0"/>
              <a:t>Innovative</a:t>
            </a:r>
          </a:p>
          <a:p>
            <a:pPr lvl="1" algn="r">
              <a:buFont typeface="Wingdings" pitchFamily="2" charset="2"/>
              <a:buNone/>
            </a:pPr>
            <a:r>
              <a:rPr lang="en-US" sz="2300" smtClean="0"/>
              <a:t>Expanding abroad in search for global niche market</a:t>
            </a:r>
            <a:r>
              <a:rPr lang="en-US" sz="2000" smtClean="0"/>
              <a:t>  (Oviatt and McDougall, 1994)</a:t>
            </a:r>
            <a:endParaRPr lang="en-US" sz="2000" b="1" smtClean="0">
              <a:solidFill>
                <a:srgbClr val="FF0000"/>
              </a:solidFill>
            </a:endParaRPr>
          </a:p>
          <a:p>
            <a:r>
              <a:rPr lang="en-US" sz="2800" smtClean="0"/>
              <a:t>Knowledge-intensive</a:t>
            </a:r>
            <a:r>
              <a:rPr lang="en-US" smtClean="0"/>
              <a:t> </a:t>
            </a:r>
          </a:p>
          <a:p>
            <a:pPr algn="r">
              <a:buFont typeface="Wingdings" pitchFamily="2" charset="2"/>
              <a:buNone/>
            </a:pPr>
            <a:r>
              <a:rPr lang="en-US" sz="1900" smtClean="0"/>
              <a:t>(Oviatt and McDougall, 1999; Bell and McNaughton, 2000)</a:t>
            </a:r>
          </a:p>
          <a:p>
            <a:r>
              <a:rPr lang="en-US" sz="2800" smtClean="0"/>
              <a:t>Reliance on alternative governing structures</a:t>
            </a:r>
          </a:p>
          <a:p>
            <a:pPr lvl="1"/>
            <a:r>
              <a:rPr lang="en-US" sz="2300" smtClean="0"/>
              <a:t>Network relationships</a:t>
            </a:r>
            <a:r>
              <a:rPr lang="en-US" sz="2200" smtClean="0"/>
              <a:t> </a:t>
            </a:r>
            <a:r>
              <a:rPr lang="en-US" sz="2000" smtClean="0"/>
              <a:t>(Rasumussen et al., 2001)</a:t>
            </a:r>
          </a:p>
          <a:p>
            <a:pPr lvl="1"/>
            <a:r>
              <a:rPr lang="en-US" sz="2300" smtClean="0"/>
              <a:t>Social</a:t>
            </a:r>
            <a:r>
              <a:rPr lang="en-US" sz="2200" smtClean="0"/>
              <a:t> </a:t>
            </a:r>
            <a:r>
              <a:rPr lang="en-US" sz="2300" smtClean="0"/>
              <a:t>capital</a:t>
            </a:r>
            <a:r>
              <a:rPr lang="en-US" sz="2200" smtClean="0"/>
              <a:t> </a:t>
            </a:r>
            <a:r>
              <a:rPr lang="en-US" sz="2000" smtClean="0"/>
              <a:t>(Arenius, 2002)</a:t>
            </a:r>
            <a:r>
              <a:rPr lang="en-US" sz="2200" smtClean="0"/>
              <a:t> </a:t>
            </a:r>
          </a:p>
          <a:p>
            <a:pPr lvl="1"/>
            <a:r>
              <a:rPr lang="en-US" sz="2300" smtClean="0"/>
              <a:t>Human</a:t>
            </a:r>
            <a:r>
              <a:rPr lang="en-US" sz="2200" smtClean="0"/>
              <a:t> </a:t>
            </a:r>
            <a:r>
              <a:rPr lang="en-US" sz="2300" smtClean="0"/>
              <a:t>resource</a:t>
            </a:r>
            <a:r>
              <a:rPr lang="en-US" sz="2200" smtClean="0"/>
              <a:t> </a:t>
            </a:r>
            <a:r>
              <a:rPr lang="en-US" sz="2300" smtClean="0"/>
              <a:t>value</a:t>
            </a:r>
            <a:r>
              <a:rPr lang="en-US" sz="2200" smtClean="0"/>
              <a:t> </a:t>
            </a:r>
            <a:r>
              <a:rPr lang="en-US" sz="2000" smtClean="0"/>
              <a:t>(Welbourne and De Cieri, 2001)</a:t>
            </a:r>
          </a:p>
          <a:p>
            <a:endParaRPr lang="en-US" sz="1900" smtClean="0"/>
          </a:p>
        </p:txBody>
      </p:sp>
    </p:spTree>
    <p:extLst>
      <p:ext uri="{BB962C8B-B14F-4D97-AF65-F5344CB8AC3E}">
        <p14:creationId xmlns:p14="http://schemas.microsoft.com/office/powerpoint/2010/main" xmlns="" val="460981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/>
              <a:t>Characteristics</a:t>
            </a:r>
            <a:endParaRPr lang="en-GB" sz="3600" b="1" dirty="0" smtClean="0"/>
          </a:p>
        </p:txBody>
      </p:sp>
      <p:sp>
        <p:nvSpPr>
          <p:cNvPr id="4096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mtClean="0">
              <a:solidFill>
                <a:schemeClr val="tx2"/>
              </a:solidFill>
            </a:endParaRPr>
          </a:p>
        </p:txBody>
      </p:sp>
      <p:sp>
        <p:nvSpPr>
          <p:cNvPr id="40964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Liability of Newness</a:t>
            </a:r>
          </a:p>
          <a:p>
            <a:endParaRPr lang="en-GB" dirty="0" smtClean="0"/>
          </a:p>
          <a:p>
            <a:r>
              <a:rPr lang="en-GB" dirty="0" smtClean="0"/>
              <a:t>Liability of Smallness</a:t>
            </a:r>
          </a:p>
          <a:p>
            <a:endParaRPr lang="en-GB" dirty="0" smtClean="0"/>
          </a:p>
          <a:p>
            <a:r>
              <a:rPr lang="en-GB" dirty="0" smtClean="0"/>
              <a:t>Liability of Foreignness</a:t>
            </a:r>
          </a:p>
          <a:p>
            <a:pPr>
              <a:buFont typeface="Wingdings" pitchFamily="2" charset="2"/>
              <a:buNone/>
            </a:pPr>
            <a:endParaRPr lang="en-GB" smtClean="0"/>
          </a:p>
          <a:p>
            <a:pPr algn="r">
              <a:buFont typeface="Wingdings" pitchFamily="2" charset="2"/>
              <a:buNone/>
            </a:pPr>
            <a:r>
              <a:rPr lang="en-GB" sz="2100" smtClean="0"/>
              <a:t>Zahra (2005)</a:t>
            </a:r>
          </a:p>
        </p:txBody>
      </p:sp>
    </p:spTree>
    <p:extLst>
      <p:ext uri="{BB962C8B-B14F-4D97-AF65-F5344CB8AC3E}">
        <p14:creationId xmlns:p14="http://schemas.microsoft.com/office/powerpoint/2010/main" xmlns="" val="391793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342</TotalTime>
  <Words>216</Words>
  <Application>Microsoft Office PowerPoint</Application>
  <PresentationFormat>On-screen Show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TSD_PP3</vt:lpstr>
      <vt:lpstr>SBMA7111  Entrepreneurship</vt:lpstr>
      <vt:lpstr>Terminology</vt:lpstr>
      <vt:lpstr>Born Global </vt:lpstr>
      <vt:lpstr>International New Venture</vt:lpstr>
      <vt:lpstr>Types of Born Globals</vt:lpstr>
      <vt:lpstr>Characteristics</vt:lpstr>
      <vt:lpstr>Characteristics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VENUS</cp:lastModifiedBy>
  <cp:revision>41</cp:revision>
  <dcterms:created xsi:type="dcterms:W3CDTF">2011-06-23T09:06:05Z</dcterms:created>
  <dcterms:modified xsi:type="dcterms:W3CDTF">2013-04-21T16:46:49Z</dcterms:modified>
</cp:coreProperties>
</file>