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89" r:id="rId2"/>
    <p:sldId id="257" r:id="rId3"/>
    <p:sldId id="276" r:id="rId4"/>
    <p:sldId id="283" r:id="rId5"/>
    <p:sldId id="259" r:id="rId6"/>
    <p:sldId id="277" r:id="rId7"/>
    <p:sldId id="292" r:id="rId8"/>
    <p:sldId id="293" r:id="rId9"/>
    <p:sldId id="294" r:id="rId10"/>
    <p:sldId id="295" r:id="rId11"/>
    <p:sldId id="280" r:id="rId12"/>
    <p:sldId id="281" r:id="rId13"/>
    <p:sldId id="282" r:id="rId14"/>
    <p:sldId id="260" r:id="rId15"/>
    <p:sldId id="278" r:id="rId16"/>
    <p:sldId id="284" r:id="rId17"/>
    <p:sldId id="290" r:id="rId18"/>
    <p:sldId id="261" r:id="rId19"/>
    <p:sldId id="286" r:id="rId20"/>
    <p:sldId id="285" r:id="rId21"/>
    <p:sldId id="288" r:id="rId22"/>
    <p:sldId id="287" r:id="rId23"/>
    <p:sldId id="279" r:id="rId24"/>
    <p:sldId id="262" r:id="rId25"/>
    <p:sldId id="263" r:id="rId26"/>
    <p:sldId id="274" r:id="rId27"/>
    <p:sldId id="275" r:id="rId28"/>
    <p:sldId id="291" r:id="rId29"/>
    <p:sldId id="296" r:id="rId30"/>
    <p:sldId id="297"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063" autoAdjust="0"/>
  </p:normalViewPr>
  <p:slideViewPr>
    <p:cSldViewPr>
      <p:cViewPr>
        <p:scale>
          <a:sx n="76" d="100"/>
          <a:sy n="76" d="100"/>
        </p:scale>
        <p:origin x="-120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0E470D-BA36-400E-AA72-775CDA4FD52E}" type="datetimeFigureOut">
              <a:rPr lang="en-US" smtClean="0"/>
              <a:pPr/>
              <a:t>12/14/2017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ED3308-8B35-422D-933A-B7895CEE8E5C}" type="slidenum">
              <a:rPr lang="en-US" smtClean="0"/>
              <a:pPr/>
              <a:t>‹#›</a:t>
            </a:fld>
            <a:endParaRPr lang="en-US"/>
          </a:p>
        </p:txBody>
      </p:sp>
    </p:spTree>
    <p:extLst>
      <p:ext uri="{BB962C8B-B14F-4D97-AF65-F5344CB8AC3E}">
        <p14:creationId xmlns:p14="http://schemas.microsoft.com/office/powerpoint/2010/main" val="4152086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4ED3308-8B35-422D-933A-B7895CEE8E5C}" type="slidenum">
              <a:rPr lang="en-US" smtClean="0"/>
              <a:pPr/>
              <a:t>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ruhena</a:t>
            </a:r>
            <a:endParaRPr lang="en-GB" dirty="0"/>
          </a:p>
        </p:txBody>
      </p:sp>
      <p:sp>
        <p:nvSpPr>
          <p:cNvPr id="4" name="Slide Number Placeholder 3"/>
          <p:cNvSpPr>
            <a:spLocks noGrp="1"/>
          </p:cNvSpPr>
          <p:nvPr>
            <p:ph type="sldNum" sz="quarter" idx="10"/>
          </p:nvPr>
        </p:nvSpPr>
        <p:spPr/>
        <p:txBody>
          <a:bodyPr/>
          <a:lstStyle/>
          <a:p>
            <a:fld id="{A4ED3308-8B35-422D-933A-B7895CEE8E5C}" type="slidenum">
              <a:rPr lang="en-US" smtClean="0"/>
              <a:pPr/>
              <a:t>14</a:t>
            </a:fld>
            <a:endParaRPr lang="en-US"/>
          </a:p>
        </p:txBody>
      </p:sp>
    </p:spTree>
    <p:extLst>
      <p:ext uri="{BB962C8B-B14F-4D97-AF65-F5344CB8AC3E}">
        <p14:creationId xmlns:p14="http://schemas.microsoft.com/office/powerpoint/2010/main" val="1537583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ruhena</a:t>
            </a:r>
            <a:endParaRPr lang="en-GB" dirty="0"/>
          </a:p>
        </p:txBody>
      </p:sp>
      <p:sp>
        <p:nvSpPr>
          <p:cNvPr id="4" name="Slide Number Placeholder 3"/>
          <p:cNvSpPr>
            <a:spLocks noGrp="1"/>
          </p:cNvSpPr>
          <p:nvPr>
            <p:ph type="sldNum" sz="quarter" idx="10"/>
          </p:nvPr>
        </p:nvSpPr>
        <p:spPr/>
        <p:txBody>
          <a:bodyPr/>
          <a:lstStyle/>
          <a:p>
            <a:fld id="{A4ED3308-8B35-422D-933A-B7895CEE8E5C}" type="slidenum">
              <a:rPr lang="en-US" smtClean="0"/>
              <a:pPr/>
              <a:t>15</a:t>
            </a:fld>
            <a:endParaRPr lang="en-US"/>
          </a:p>
        </p:txBody>
      </p:sp>
    </p:spTree>
    <p:extLst>
      <p:ext uri="{BB962C8B-B14F-4D97-AF65-F5344CB8AC3E}">
        <p14:creationId xmlns:p14="http://schemas.microsoft.com/office/powerpoint/2010/main" val="1800456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ruhena</a:t>
            </a:r>
            <a:endParaRPr lang="en-GB" dirty="0"/>
          </a:p>
        </p:txBody>
      </p:sp>
      <p:sp>
        <p:nvSpPr>
          <p:cNvPr id="4" name="Slide Number Placeholder 3"/>
          <p:cNvSpPr>
            <a:spLocks noGrp="1"/>
          </p:cNvSpPr>
          <p:nvPr>
            <p:ph type="sldNum" sz="quarter" idx="10"/>
          </p:nvPr>
        </p:nvSpPr>
        <p:spPr/>
        <p:txBody>
          <a:bodyPr/>
          <a:lstStyle/>
          <a:p>
            <a:fld id="{A4ED3308-8B35-422D-933A-B7895CEE8E5C}" type="slidenum">
              <a:rPr lang="en-US" smtClean="0"/>
              <a:pPr/>
              <a:t>16</a:t>
            </a:fld>
            <a:endParaRPr lang="en-US"/>
          </a:p>
        </p:txBody>
      </p:sp>
    </p:spTree>
    <p:extLst>
      <p:ext uri="{BB962C8B-B14F-4D97-AF65-F5344CB8AC3E}">
        <p14:creationId xmlns:p14="http://schemas.microsoft.com/office/powerpoint/2010/main" val="2189283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47" y="1122363"/>
            <a:ext cx="7773308"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685347" y="3602038"/>
            <a:ext cx="7773308"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AB76FE-F47D-41FF-AF5E-CBD7EBAE9C93}" type="datetime1">
              <a:rPr lang="en-US" smtClean="0"/>
              <a:t>12/14/2017</a:t>
            </a:fld>
            <a:endParaRPr lang="en-US"/>
          </a:p>
        </p:txBody>
      </p:sp>
      <p:sp>
        <p:nvSpPr>
          <p:cNvPr id="5" name="Footer Placeholder 4"/>
          <p:cNvSpPr>
            <a:spLocks noGrp="1"/>
          </p:cNvSpPr>
          <p:nvPr>
            <p:ph type="ftr" sz="quarter" idx="11"/>
          </p:nvPr>
        </p:nvSpPr>
        <p:spPr/>
        <p:txBody>
          <a:bodyPr/>
          <a:lstStyle/>
          <a:p>
            <a:r>
              <a:rPr lang="en-US"/>
              <a:t>Shuhel Ahmed Ali,Sharmin Begum, Ruhena Sardar &amp; Kohinoor Akter Lipi</a:t>
            </a:r>
          </a:p>
        </p:txBody>
      </p:sp>
      <p:sp>
        <p:nvSpPr>
          <p:cNvPr id="6" name="Slide Number Placeholder 5"/>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379439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AE164D-90DA-4834-98F1-E5736826F485}" type="datetime1">
              <a:rPr lang="en-US" smtClean="0"/>
              <a:t>12/14/2017</a:t>
            </a:fld>
            <a:endParaRPr lang="en-US"/>
          </a:p>
        </p:txBody>
      </p:sp>
      <p:sp>
        <p:nvSpPr>
          <p:cNvPr id="5" name="Footer Placeholder 4"/>
          <p:cNvSpPr>
            <a:spLocks noGrp="1"/>
          </p:cNvSpPr>
          <p:nvPr>
            <p:ph type="ftr" sz="quarter" idx="11"/>
          </p:nvPr>
        </p:nvSpPr>
        <p:spPr/>
        <p:txBody>
          <a:bodyPr/>
          <a:lstStyle/>
          <a:p>
            <a:r>
              <a:rPr lang="en-US"/>
              <a:t>Shuhel Ahmed Ali,Sharmin Begum, Ruhena Sardar &amp; Kohinoor Akter Lipi</a:t>
            </a:r>
          </a:p>
        </p:txBody>
      </p:sp>
      <p:sp>
        <p:nvSpPr>
          <p:cNvPr id="6" name="Slide Number Placeholder 5"/>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3017867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1933" y="657227"/>
            <a:ext cx="7300134"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921933" y="3602039"/>
            <a:ext cx="7300134"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B50D01-A292-4513-9734-DA4D202AFDF7}" type="datetime1">
              <a:rPr lang="en-US" smtClean="0"/>
              <a:t>12/14/2017</a:t>
            </a:fld>
            <a:endParaRPr lang="en-US"/>
          </a:p>
        </p:txBody>
      </p:sp>
      <p:sp>
        <p:nvSpPr>
          <p:cNvPr id="5" name="Footer Placeholder 4"/>
          <p:cNvSpPr>
            <a:spLocks noGrp="1"/>
          </p:cNvSpPr>
          <p:nvPr>
            <p:ph type="ftr" sz="quarter" idx="11"/>
          </p:nvPr>
        </p:nvSpPr>
        <p:spPr/>
        <p:txBody>
          <a:bodyPr/>
          <a:lstStyle/>
          <a:p>
            <a:r>
              <a:rPr lang="en-US"/>
              <a:t>Shuhel Ahmed Ali,Sharmin Begum, Ruhena Sardar &amp; Kohinoor Akter Lipi</a:t>
            </a:r>
          </a:p>
        </p:txBody>
      </p:sp>
      <p:sp>
        <p:nvSpPr>
          <p:cNvPr id="6" name="Slide Number Placeholder 5"/>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612488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85346" y="2088320"/>
            <a:ext cx="3829503"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0052" y="2088320"/>
            <a:ext cx="3820616"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DFF0AD-B7BE-47DE-A527-FEE24C33EF6A}"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884156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5427" y="2088320"/>
            <a:ext cx="3600326"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346" y="2912232"/>
            <a:ext cx="3830406"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9230" y="2088320"/>
            <a:ext cx="3591437"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912232"/>
            <a:ext cx="382151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031A61-92D3-404A-8387-23D1634FDDBF}" type="datetime1">
              <a:rPr lang="en-US" smtClean="0"/>
              <a:t>12/14/2017</a:t>
            </a:fld>
            <a:endParaRPr lang="en-US"/>
          </a:p>
        </p:txBody>
      </p:sp>
      <p:sp>
        <p:nvSpPr>
          <p:cNvPr id="8" name="Footer Placeholder 7"/>
          <p:cNvSpPr>
            <a:spLocks noGrp="1"/>
          </p:cNvSpPr>
          <p:nvPr>
            <p:ph type="ftr" sz="quarter" idx="11"/>
          </p:nvPr>
        </p:nvSpPr>
        <p:spPr/>
        <p:txBody>
          <a:bodyPr/>
          <a:lstStyle/>
          <a:p>
            <a:r>
              <a:rPr lang="en-US"/>
              <a:t>Shuhel Ahmed Ali,Sharmin Begum, Ruhena Sardar &amp; Kohinoor Akter Lipi</a:t>
            </a:r>
          </a:p>
        </p:txBody>
      </p:sp>
      <p:sp>
        <p:nvSpPr>
          <p:cNvPr id="9" name="Slide Number Placeholder 8"/>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1879602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E40EBF-EDDC-4252-B0AD-AD413366F6EC}" type="datetime1">
              <a:rPr lang="en-US" smtClean="0"/>
              <a:t>12/14/2017</a:t>
            </a:fld>
            <a:endParaRPr lang="en-US"/>
          </a:p>
        </p:txBody>
      </p:sp>
      <p:sp>
        <p:nvSpPr>
          <p:cNvPr id="4" name="Footer Placeholder 3"/>
          <p:cNvSpPr>
            <a:spLocks noGrp="1"/>
          </p:cNvSpPr>
          <p:nvPr>
            <p:ph type="ftr" sz="quarter" idx="11"/>
          </p:nvPr>
        </p:nvSpPr>
        <p:spPr/>
        <p:txBody>
          <a:bodyPr/>
          <a:lstStyle/>
          <a:p>
            <a:r>
              <a:rPr lang="en-US"/>
              <a:t>Shuhel Ahmed Ali,Sharmin Begum, Ruhena Sardar &amp; Kohinoor Akter Lipi</a:t>
            </a:r>
          </a:p>
        </p:txBody>
      </p:sp>
      <p:sp>
        <p:nvSpPr>
          <p:cNvPr id="5" name="Slide Number Placeholder 4"/>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3344787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355DBB-E005-4398-AC10-A9448CC068CA}" type="datetime1">
              <a:rPr lang="en-US" smtClean="0"/>
              <a:t>12/14/2017</a:t>
            </a:fld>
            <a:endParaRPr lang="en-US"/>
          </a:p>
        </p:txBody>
      </p:sp>
      <p:sp>
        <p:nvSpPr>
          <p:cNvPr id="3" name="Footer Placeholder 2"/>
          <p:cNvSpPr>
            <a:spLocks noGrp="1"/>
          </p:cNvSpPr>
          <p:nvPr>
            <p:ph type="ftr" sz="quarter" idx="11"/>
          </p:nvPr>
        </p:nvSpPr>
        <p:spPr/>
        <p:txBody>
          <a:bodyPr/>
          <a:lstStyle/>
          <a:p>
            <a:r>
              <a:rPr lang="en-US"/>
              <a:t>Shuhel Ahmed Ali,Sharmin Begum, Ruhena Sardar &amp; Kohinoor Akter Lipi</a:t>
            </a:r>
          </a:p>
        </p:txBody>
      </p:sp>
      <p:sp>
        <p:nvSpPr>
          <p:cNvPr id="4" name="Slide Number Placeholder 3"/>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3826482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2949178"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3808548" y="609600"/>
            <a:ext cx="4642119"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7921" y="2971801"/>
            <a:ext cx="2949178"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52AACC-0842-48B2-B468-F1FD09455919}"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257635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416760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49932" y="758881"/>
            <a:ext cx="2966938"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971800"/>
            <a:ext cx="4171242"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3A531C-F8EC-49E7-81ED-9733A727A50E}"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783299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55" y="4289373"/>
            <a:ext cx="7775673"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355" y="621322"/>
            <a:ext cx="7775673"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5108728"/>
            <a:ext cx="7774499"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E1BC3F6-3CB1-49FA-BE0D-37DF1F007753}"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53859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1"/>
            <a:ext cx="776532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7" y="4204820"/>
            <a:ext cx="776532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DB90D4-1DF0-4107-9C95-7AAB19D8B830}"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1292617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345" y="4204821"/>
            <a:ext cx="776532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B618435-89F9-4B4A-B41A-DAC51D8F6F26}"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
        <p:nvSpPr>
          <p:cNvPr id="10" name="TextBox 9"/>
          <p:cNvSpPr txBox="1"/>
          <p:nvPr/>
        </p:nvSpPr>
        <p:spPr>
          <a:xfrm>
            <a:off x="505245" y="641749"/>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946721" y="3073376"/>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38256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55" y="2126943"/>
            <a:ext cx="7766495"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650556"/>
            <a:ext cx="776532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97094B-1AD4-4284-9F1F-491DFA8B1914}" type="datetime1">
              <a:rPr lang="en-US" smtClean="0"/>
              <a:t>12/14/2017</a:t>
            </a:fld>
            <a:endParaRPr lang="en-US"/>
          </a:p>
        </p:txBody>
      </p:sp>
      <p:sp>
        <p:nvSpPr>
          <p:cNvPr id="6" name="Footer Placeholder 5"/>
          <p:cNvSpPr>
            <a:spLocks noGrp="1"/>
          </p:cNvSpPr>
          <p:nvPr>
            <p:ph type="ftr" sz="quarter" idx="11"/>
          </p:nvPr>
        </p:nvSpPr>
        <p:spPr/>
        <p:txBody>
          <a:bodyPr/>
          <a:lstStyle/>
          <a:p>
            <a:r>
              <a:rPr lang="en-US"/>
              <a:t>Shuhel Ahmed Ali,Sharmin Begum, Ruhena Sardar &amp; Kohinoor Akter Lipi</a:t>
            </a:r>
          </a:p>
        </p:txBody>
      </p:sp>
      <p:sp>
        <p:nvSpPr>
          <p:cNvPr id="7" name="Slide Number Placeholder 6"/>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2284471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5" y="609601"/>
            <a:ext cx="776532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2088320"/>
            <a:ext cx="2474217"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346" y="2911624"/>
            <a:ext cx="2474217"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33658" y="2088320"/>
            <a:ext cx="2473919"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33659" y="2911624"/>
            <a:ext cx="247486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79974" y="2088320"/>
            <a:ext cx="246840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82260" y="2911624"/>
            <a:ext cx="2468408"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76BEAB8-66C2-4356-8B34-34EFD415A827}" type="datetime1">
              <a:rPr lang="en-US" smtClean="0"/>
              <a:t>12/14/2017</a:t>
            </a:fld>
            <a:endParaRPr lang="en-US"/>
          </a:p>
        </p:txBody>
      </p:sp>
      <p:sp>
        <p:nvSpPr>
          <p:cNvPr id="4" name="Footer Placeholder 3"/>
          <p:cNvSpPr>
            <a:spLocks noGrp="1"/>
          </p:cNvSpPr>
          <p:nvPr>
            <p:ph type="ftr" sz="quarter" idx="11"/>
          </p:nvPr>
        </p:nvSpPr>
        <p:spPr/>
        <p:txBody>
          <a:bodyPr/>
          <a:lstStyle/>
          <a:p>
            <a:r>
              <a:rPr lang="en-US"/>
              <a:t>Shuhel Ahmed Ali,Sharmin Begum, Ruhena Sardar &amp; Kohinoor Akter Lipi</a:t>
            </a:r>
          </a:p>
        </p:txBody>
      </p:sp>
      <p:sp>
        <p:nvSpPr>
          <p:cNvPr id="5" name="Slide Number Placeholder 4"/>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2849166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346" y="609601"/>
            <a:ext cx="776532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7" y="3989147"/>
            <a:ext cx="2474216"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819015" y="2092235"/>
            <a:ext cx="2205038"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47" y="4565409"/>
            <a:ext cx="2474216"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32026" y="3989147"/>
            <a:ext cx="2474237"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426747" y="2092235"/>
            <a:ext cx="2197894"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565408"/>
            <a:ext cx="2475252"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80067" y="3989147"/>
            <a:ext cx="246742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6114603" y="2092235"/>
            <a:ext cx="219908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973" y="4565410"/>
            <a:ext cx="2470694" cy="122579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2D61E2B-E96D-4D05-8F56-D4245CA2BDA4}" type="datetime1">
              <a:rPr lang="en-US" smtClean="0"/>
              <a:t>12/14/2017</a:t>
            </a:fld>
            <a:endParaRPr lang="en-US"/>
          </a:p>
        </p:txBody>
      </p:sp>
      <p:sp>
        <p:nvSpPr>
          <p:cNvPr id="4" name="Footer Placeholder 3"/>
          <p:cNvSpPr>
            <a:spLocks noGrp="1"/>
          </p:cNvSpPr>
          <p:nvPr>
            <p:ph type="ftr" sz="quarter" idx="11"/>
          </p:nvPr>
        </p:nvSpPr>
        <p:spPr/>
        <p:txBody>
          <a:bodyPr/>
          <a:lstStyle/>
          <a:p>
            <a:r>
              <a:rPr lang="en-US"/>
              <a:t>Shuhel Ahmed Ali,Sharmin Begum, Ruhena Sardar &amp; Kohinoor Akter Lipi</a:t>
            </a:r>
          </a:p>
        </p:txBody>
      </p:sp>
      <p:sp>
        <p:nvSpPr>
          <p:cNvPr id="5" name="Slide Number Placeholder 4"/>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4005494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E81314-CADF-4738-9C1A-D56D8080C998}" type="datetime1">
              <a:rPr lang="en-US" smtClean="0"/>
              <a:t>12/14/2017</a:t>
            </a:fld>
            <a:endParaRPr lang="en-US"/>
          </a:p>
        </p:txBody>
      </p:sp>
      <p:sp>
        <p:nvSpPr>
          <p:cNvPr id="5" name="Footer Placeholder 4"/>
          <p:cNvSpPr>
            <a:spLocks noGrp="1"/>
          </p:cNvSpPr>
          <p:nvPr>
            <p:ph type="ftr" sz="quarter" idx="11"/>
          </p:nvPr>
        </p:nvSpPr>
        <p:spPr/>
        <p:txBody>
          <a:bodyPr/>
          <a:lstStyle/>
          <a:p>
            <a:r>
              <a:rPr lang="en-US"/>
              <a:t>Shuhel Ahmed Ali,Sharmin Begum, Ruhena Sardar &amp; Kohinoor Akter Lipi</a:t>
            </a:r>
          </a:p>
        </p:txBody>
      </p:sp>
      <p:sp>
        <p:nvSpPr>
          <p:cNvPr id="6" name="Slide Number Placeholder 5"/>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35703836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609600"/>
            <a:ext cx="1906993"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6" y="609600"/>
            <a:ext cx="5744029"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41CA3D-8298-47EB-ACB9-B4B22A32C15C}" type="datetime1">
              <a:rPr lang="en-US" smtClean="0"/>
              <a:t>12/14/2017</a:t>
            </a:fld>
            <a:endParaRPr lang="en-US"/>
          </a:p>
        </p:txBody>
      </p:sp>
      <p:sp>
        <p:nvSpPr>
          <p:cNvPr id="5" name="Footer Placeholder 4"/>
          <p:cNvSpPr>
            <a:spLocks noGrp="1"/>
          </p:cNvSpPr>
          <p:nvPr>
            <p:ph type="ftr" sz="quarter" idx="11"/>
          </p:nvPr>
        </p:nvSpPr>
        <p:spPr/>
        <p:txBody>
          <a:bodyPr/>
          <a:lstStyle/>
          <a:p>
            <a:r>
              <a:rPr lang="en-US"/>
              <a:t>Shuhel Ahmed Ali,Sharmin Begum, Ruhena Sardar &amp; Kohinoor Akter Lipi</a:t>
            </a:r>
          </a:p>
        </p:txBody>
      </p:sp>
      <p:sp>
        <p:nvSpPr>
          <p:cNvPr id="6" name="Slide Number Placeholder 5"/>
          <p:cNvSpPr>
            <a:spLocks noGrp="1"/>
          </p:cNvSpPr>
          <p:nvPr>
            <p:ph type="sldNum" sz="quarter" idx="12"/>
          </p:nvPr>
        </p:nvSpPr>
        <p:spPr/>
        <p:txBody>
          <a:bodyPr/>
          <a:lstStyle/>
          <a:p>
            <a:fld id="{F6084804-73CB-43F0-8BC1-54E15059E632}" type="slidenum">
              <a:rPr lang="en-US" smtClean="0"/>
              <a:pPr/>
              <a:t>‹#›</a:t>
            </a:fld>
            <a:endParaRPr lang="en-US"/>
          </a:p>
        </p:txBody>
      </p:sp>
    </p:spTree>
    <p:extLst>
      <p:ext uri="{BB962C8B-B14F-4D97-AF65-F5344CB8AC3E}">
        <p14:creationId xmlns:p14="http://schemas.microsoft.com/office/powerpoint/2010/main" val="2826301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7" y="609601"/>
            <a:ext cx="776532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2096064"/>
            <a:ext cx="776532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8C1D7F5-7D0A-4778-B08F-472F46D3E243}" type="datetime1">
              <a:rPr lang="en-US" smtClean="0"/>
              <a:t>12/14/2017</a:t>
            </a:fld>
            <a:endParaRPr lang="en-US"/>
          </a:p>
        </p:txBody>
      </p:sp>
      <p:sp>
        <p:nvSpPr>
          <p:cNvPr id="5" name="Footer Placeholder 4"/>
          <p:cNvSpPr>
            <a:spLocks noGrp="1"/>
          </p:cNvSpPr>
          <p:nvPr>
            <p:ph type="ftr" sz="quarter" idx="3"/>
          </p:nvPr>
        </p:nvSpPr>
        <p:spPr>
          <a:xfrm>
            <a:off x="685346" y="5883276"/>
            <a:ext cx="5004649"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Shuhel Ahmed Ali,Sharmin Begum, Ruhena Sardar &amp; Kohinoor Akter Lipi</a:t>
            </a:r>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6084804-73CB-43F0-8BC1-54E15059E632}" type="slidenum">
              <a:rPr lang="en-US" smtClean="0"/>
              <a:pPr/>
              <a:t>‹#›</a:t>
            </a:fld>
            <a:endParaRPr lang="en-US"/>
          </a:p>
        </p:txBody>
      </p:sp>
    </p:spTree>
    <p:extLst>
      <p:ext uri="{BB962C8B-B14F-4D97-AF65-F5344CB8AC3E}">
        <p14:creationId xmlns:p14="http://schemas.microsoft.com/office/powerpoint/2010/main" val="31067694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lenaleestore.com/high-five-clipart/high-five-clipart-o/" TargetMode="External"/><Relationship Id="rId2" Type="http://schemas.openxmlformats.org/officeDocument/2006/relationships/hyperlink" Target="http://www.dailymail.co.uk/news/article-2045517/Hyde-Asda-supermarket-workers-win-7m-National-Lottery-jackpot.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3D984CC-712D-4C6D-AB4C-C3A4595BAF2E}"/>
              </a:ext>
            </a:extLst>
          </p:cNvPr>
          <p:cNvSpPr>
            <a:spLocks noGrp="1"/>
          </p:cNvSpPr>
          <p:nvPr>
            <p:ph idx="1"/>
          </p:nvPr>
        </p:nvSpPr>
        <p:spPr>
          <a:xfrm>
            <a:off x="685800" y="2362200"/>
            <a:ext cx="7765322" cy="3923736"/>
          </a:xfrm>
        </p:spPr>
        <p:txBody>
          <a:bodyPr>
            <a:normAutofit fontScale="47500" lnSpcReduction="20000"/>
          </a:bodyPr>
          <a:lstStyle/>
          <a:p>
            <a:pPr marL="0" indent="0" algn="just">
              <a:buNone/>
            </a:pPr>
            <a:r>
              <a:rPr lang="en-US" sz="8000" dirty="0" smtClean="0">
                <a:solidFill>
                  <a:schemeClr val="bg1"/>
                </a:solidFill>
              </a:rPr>
              <a:t>Ruhena Sardar- 1604279</a:t>
            </a:r>
            <a:endParaRPr lang="en-US" sz="8000" dirty="0">
              <a:solidFill>
                <a:schemeClr val="bg1"/>
              </a:solidFill>
            </a:endParaRPr>
          </a:p>
          <a:p>
            <a:pPr marL="0" indent="0" algn="just">
              <a:buNone/>
            </a:pPr>
            <a:r>
              <a:rPr lang="en-US" sz="8000" dirty="0" err="1" smtClean="0">
                <a:solidFill>
                  <a:schemeClr val="bg1"/>
                </a:solidFill>
              </a:rPr>
              <a:t>Shuhel</a:t>
            </a:r>
            <a:r>
              <a:rPr lang="en-US" sz="8000" dirty="0" smtClean="0">
                <a:solidFill>
                  <a:schemeClr val="bg1"/>
                </a:solidFill>
              </a:rPr>
              <a:t> </a:t>
            </a:r>
            <a:r>
              <a:rPr lang="en-US" sz="8000" dirty="0">
                <a:solidFill>
                  <a:schemeClr val="bg1"/>
                </a:solidFill>
              </a:rPr>
              <a:t>Ahmed </a:t>
            </a:r>
            <a:r>
              <a:rPr lang="en-US" sz="8000" dirty="0" smtClean="0">
                <a:solidFill>
                  <a:schemeClr val="bg1"/>
                </a:solidFill>
              </a:rPr>
              <a:t>Ali- 1604631</a:t>
            </a:r>
            <a:endParaRPr lang="en-US" sz="8000" dirty="0">
              <a:solidFill>
                <a:schemeClr val="bg1"/>
              </a:solidFill>
            </a:endParaRPr>
          </a:p>
          <a:p>
            <a:pPr marL="0" indent="0" algn="just">
              <a:buNone/>
            </a:pPr>
            <a:r>
              <a:rPr lang="en-US" sz="8000" dirty="0" smtClean="0">
                <a:solidFill>
                  <a:schemeClr val="bg1"/>
                </a:solidFill>
              </a:rPr>
              <a:t>Kohinoor </a:t>
            </a:r>
            <a:r>
              <a:rPr lang="en-US" sz="8000" dirty="0" err="1">
                <a:solidFill>
                  <a:schemeClr val="bg1"/>
                </a:solidFill>
              </a:rPr>
              <a:t>Akter</a:t>
            </a:r>
            <a:r>
              <a:rPr lang="en-US" sz="8000" dirty="0">
                <a:solidFill>
                  <a:schemeClr val="bg1"/>
                </a:solidFill>
              </a:rPr>
              <a:t> </a:t>
            </a:r>
            <a:r>
              <a:rPr lang="en-US" sz="8000" dirty="0" err="1">
                <a:solidFill>
                  <a:schemeClr val="bg1"/>
                </a:solidFill>
              </a:rPr>
              <a:t>Lipi</a:t>
            </a:r>
            <a:r>
              <a:rPr lang="en-US" sz="8000" dirty="0">
                <a:solidFill>
                  <a:schemeClr val="bg1"/>
                </a:solidFill>
              </a:rPr>
              <a:t> </a:t>
            </a:r>
            <a:r>
              <a:rPr lang="en-US" sz="8000" dirty="0" smtClean="0">
                <a:solidFill>
                  <a:schemeClr val="bg1"/>
                </a:solidFill>
              </a:rPr>
              <a:t>- 1604701</a:t>
            </a:r>
          </a:p>
          <a:p>
            <a:pPr marL="0" indent="0" algn="just">
              <a:buNone/>
            </a:pPr>
            <a:r>
              <a:rPr lang="en-US" sz="8000" dirty="0">
                <a:solidFill>
                  <a:schemeClr val="bg1"/>
                </a:solidFill>
              </a:rPr>
              <a:t>Sharmin </a:t>
            </a:r>
            <a:r>
              <a:rPr lang="en-US" sz="8000" dirty="0" smtClean="0">
                <a:solidFill>
                  <a:schemeClr val="bg1"/>
                </a:solidFill>
              </a:rPr>
              <a:t>Begum- 1604692</a:t>
            </a:r>
            <a:endParaRPr lang="en-US" sz="8000" dirty="0">
              <a:solidFill>
                <a:schemeClr val="bg1"/>
              </a:solidFill>
            </a:endParaRPr>
          </a:p>
          <a:p>
            <a:pPr marL="0" indent="0" algn="just">
              <a:buNone/>
            </a:pPr>
            <a:endParaRPr lang="en-US" dirty="0" smtClean="0">
              <a:solidFill>
                <a:schemeClr val="bg1"/>
              </a:solidFill>
            </a:endParaRPr>
          </a:p>
          <a:p>
            <a:pPr marL="0" indent="0">
              <a:buNone/>
            </a:pPr>
            <a:r>
              <a:rPr lang="en-US" dirty="0"/>
              <a:t/>
            </a:r>
            <a:br>
              <a:rPr lang="en-US" dirty="0"/>
            </a:br>
            <a:endParaRPr lang="en-US" dirty="0"/>
          </a:p>
          <a:p>
            <a:pPr marL="457200" indent="-457200">
              <a:buAutoNum type="arabicPeriod"/>
            </a:pPr>
            <a:endParaRPr lang="en-US" dirty="0"/>
          </a:p>
          <a:p>
            <a:pPr marL="457200" indent="-457200">
              <a:buAutoNum type="arabicPeriod"/>
            </a:pPr>
            <a:endParaRPr lang="en-US" dirty="0"/>
          </a:p>
          <a:p>
            <a:pPr marL="0" indent="0">
              <a:buNone/>
            </a:pPr>
            <a:endParaRPr lang="en-US" dirty="0"/>
          </a:p>
          <a:p>
            <a:pPr marL="0" indent="0">
              <a:buNone/>
            </a:pPr>
            <a:endParaRPr lang="en-US" dirty="0"/>
          </a:p>
          <a:p>
            <a:endParaRPr lang="en-GB" dirty="0"/>
          </a:p>
        </p:txBody>
      </p:sp>
      <p:sp>
        <p:nvSpPr>
          <p:cNvPr id="4" name="Footer Placeholder 3">
            <a:extLst>
              <a:ext uri="{FF2B5EF4-FFF2-40B4-BE49-F238E27FC236}">
                <a16:creationId xmlns:a16="http://schemas.microsoft.com/office/drawing/2014/main" xmlns="" id="{3E1D61ED-03F7-4731-8765-CC515AF52032}"/>
              </a:ext>
            </a:extLst>
          </p:cNvPr>
          <p:cNvSpPr>
            <a:spLocks noGrp="1"/>
          </p:cNvSpPr>
          <p:nvPr>
            <p:ph type="ftr" sz="quarter" idx="11"/>
          </p:nvPr>
        </p:nvSpPr>
        <p:spPr>
          <a:xfrm>
            <a:off x="2286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a:t>
            </a:r>
            <a:r>
              <a:rPr lang="en-US" dirty="0" err="1">
                <a:solidFill>
                  <a:schemeClr val="bg1"/>
                </a:solidFill>
              </a:rPr>
              <a:t>Ruhena</a:t>
            </a:r>
            <a:r>
              <a:rPr lang="en-US" dirty="0">
                <a:solidFill>
                  <a:schemeClr val="bg1"/>
                </a:solidFill>
              </a:rPr>
              <a:t> Sardar &amp; Kohinoor </a:t>
            </a:r>
            <a:r>
              <a:rPr lang="en-US" dirty="0" err="1">
                <a:solidFill>
                  <a:schemeClr val="bg1"/>
                </a:solidFill>
              </a:rPr>
              <a:t>Akter</a:t>
            </a:r>
            <a:r>
              <a:rPr lang="en-US" dirty="0">
                <a:solidFill>
                  <a:schemeClr val="bg1"/>
                </a:solidFill>
              </a:rPr>
              <a:t> Lipi</a:t>
            </a:r>
          </a:p>
        </p:txBody>
      </p:sp>
      <p:sp>
        <p:nvSpPr>
          <p:cNvPr id="5" name="Slide Number Placeholder 4">
            <a:extLst>
              <a:ext uri="{FF2B5EF4-FFF2-40B4-BE49-F238E27FC236}">
                <a16:creationId xmlns:a16="http://schemas.microsoft.com/office/drawing/2014/main" xmlns="" id="{AAE3BC1F-437B-4BBD-AA39-E01C6A4D9ADB}"/>
              </a:ext>
            </a:extLst>
          </p:cNvPr>
          <p:cNvSpPr>
            <a:spLocks noGrp="1"/>
          </p:cNvSpPr>
          <p:nvPr>
            <p:ph type="sldNum" sz="quarter" idx="12"/>
          </p:nvPr>
        </p:nvSpPr>
        <p:spPr/>
        <p:txBody>
          <a:bodyPr/>
          <a:lstStyle/>
          <a:p>
            <a:fld id="{F6084804-73CB-43F0-8BC1-54E15059E632}" type="slidenum">
              <a:rPr lang="en-US" smtClean="0"/>
              <a:pPr/>
              <a:t>1</a:t>
            </a:fld>
            <a:endParaRPr lang="en-US"/>
          </a:p>
        </p:txBody>
      </p:sp>
      <p:sp>
        <p:nvSpPr>
          <p:cNvPr id="8" name="AutoShape 6" descr="Image result for asda foundation image">
            <a:extLst>
              <a:ext uri="{FF2B5EF4-FFF2-40B4-BE49-F238E27FC236}">
                <a16:creationId xmlns:a16="http://schemas.microsoft.com/office/drawing/2014/main" xmlns="" id="{619DD7B0-A94F-4218-965E-6748A78944FE}"/>
              </a:ext>
            </a:extLst>
          </p:cNvPr>
          <p:cNvSpPr>
            <a:spLocks noGrp="1" noChangeAspect="1" noChangeArrowheads="1"/>
          </p:cNvSpPr>
          <p:nvPr>
            <p:ph type="title"/>
          </p:nvPr>
        </p:nvSpPr>
        <p:spPr bwMode="auto">
          <a:xfrm>
            <a:off x="685800" y="838200"/>
            <a:ext cx="7765321" cy="132632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r>
              <a:rPr lang="en-US" dirty="0" smtClean="0">
                <a:solidFill>
                  <a:schemeClr val="bg1"/>
                </a:solidFill>
              </a:rPr>
              <a:t>EMPL4013</a:t>
            </a:r>
            <a:r>
              <a:rPr lang="en-US" dirty="0">
                <a:solidFill>
                  <a:schemeClr val="bg1"/>
                </a:solidFill>
              </a:rPr>
              <a:t/>
            </a:r>
            <a:br>
              <a:rPr lang="en-US" dirty="0">
                <a:solidFill>
                  <a:schemeClr val="bg1"/>
                </a:solidFill>
              </a:rPr>
            </a:br>
            <a:r>
              <a:rPr lang="en-US" dirty="0">
                <a:solidFill>
                  <a:schemeClr val="bg1"/>
                </a:solidFill>
              </a:rPr>
              <a:t>PATHWAY PROJECT </a:t>
            </a:r>
            <a:r>
              <a:rPr lang="en-US" dirty="0" smtClean="0">
                <a:solidFill>
                  <a:schemeClr val="bg1"/>
                </a:solidFill>
              </a:rPr>
              <a:t>1</a:t>
            </a:r>
            <a:br>
              <a:rPr lang="en-US" dirty="0" smtClean="0">
                <a:solidFill>
                  <a:schemeClr val="bg1"/>
                </a:solidFill>
              </a:rPr>
            </a:br>
            <a:r>
              <a:rPr lang="en-US" sz="2000" dirty="0" smtClean="0">
                <a:solidFill>
                  <a:schemeClr val="bg1"/>
                </a:solidFill>
              </a:rPr>
              <a:t>Shiraz </a:t>
            </a:r>
            <a:r>
              <a:rPr lang="en-US" sz="2000" dirty="0" err="1" smtClean="0">
                <a:solidFill>
                  <a:schemeClr val="bg1"/>
                </a:solidFill>
              </a:rPr>
              <a:t>Alam</a:t>
            </a:r>
            <a:r>
              <a:rPr lang="en-US" sz="2000" dirty="0" smtClean="0">
                <a:solidFill>
                  <a:schemeClr val="bg1"/>
                </a:solidFill>
              </a:rPr>
              <a:t> Malik </a:t>
            </a:r>
            <a:r>
              <a:rPr lang="en-US" sz="2000" dirty="0" err="1" smtClean="0">
                <a:solidFill>
                  <a:schemeClr val="bg1"/>
                </a:solidFill>
              </a:rPr>
              <a:t>Dr</a:t>
            </a:r>
            <a:endParaRPr lang="en-GB" dirty="0">
              <a:solidFill>
                <a:schemeClr val="bg1"/>
              </a:solidFill>
            </a:endParaRPr>
          </a:p>
        </p:txBody>
      </p:sp>
    </p:spTree>
    <p:extLst>
      <p:ext uri="{BB962C8B-B14F-4D97-AF65-F5344CB8AC3E}">
        <p14:creationId xmlns:p14="http://schemas.microsoft.com/office/powerpoint/2010/main" val="2109425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5181600"/>
          </a:xfrm>
        </p:spPr>
        <p:txBody>
          <a:bodyPr>
            <a:normAutofit/>
          </a:bodyPr>
          <a:lstStyle/>
          <a:p>
            <a:r>
              <a:rPr lang="en-US" sz="5400" dirty="0">
                <a:solidFill>
                  <a:srgbClr val="00B050"/>
                </a:solidFill>
              </a:rPr>
              <a:t>ASDA</a:t>
            </a:r>
            <a:r>
              <a:rPr lang="en-US" dirty="0"/>
              <a:t> </a:t>
            </a:r>
            <a:br>
              <a:rPr lang="en-US" dirty="0"/>
            </a:br>
            <a:r>
              <a:rPr lang="en-US" dirty="0">
                <a:solidFill>
                  <a:schemeClr val="bg1"/>
                </a:solidFill>
              </a:rPr>
              <a:t>Business product and services</a:t>
            </a:r>
            <a:br>
              <a:rPr lang="en-US" dirty="0">
                <a:solidFill>
                  <a:schemeClr val="bg1"/>
                </a:solidFill>
              </a:rPr>
            </a:br>
            <a:r>
              <a:rPr lang="en-US" dirty="0">
                <a:solidFill>
                  <a:schemeClr val="bg1"/>
                </a:solidFill>
              </a:rPr>
              <a:t>Company</a:t>
            </a:r>
            <a:br>
              <a:rPr lang="en-US" dirty="0">
                <a:solidFill>
                  <a:schemeClr val="bg1"/>
                </a:solidFill>
              </a:rPr>
            </a:br>
            <a:r>
              <a:rPr lang="en-US" sz="1800" dirty="0"/>
              <a:t/>
            </a:r>
            <a:br>
              <a:rPr lang="en-US" sz="1800" dirty="0"/>
            </a:br>
            <a:r>
              <a:rPr lang="en-US" sz="1800" dirty="0" smtClean="0">
                <a:solidFill>
                  <a:schemeClr val="bg1"/>
                </a:solidFill>
              </a:rPr>
              <a:t>By</a:t>
            </a:r>
            <a:r>
              <a:rPr lang="en-US" sz="1800" dirty="0">
                <a:solidFill>
                  <a:schemeClr val="bg1"/>
                </a:solidFill>
              </a:rPr>
              <a:t>, Ruhena </a:t>
            </a:r>
            <a:r>
              <a:rPr lang="en-US" sz="1800" dirty="0" smtClean="0">
                <a:solidFill>
                  <a:schemeClr val="bg1"/>
                </a:solidFill>
              </a:rPr>
              <a:t>Sardar, Sharmin </a:t>
            </a:r>
            <a:r>
              <a:rPr lang="en-US" sz="1800" dirty="0">
                <a:solidFill>
                  <a:schemeClr val="bg1"/>
                </a:solidFill>
              </a:rPr>
              <a:t>Begum</a:t>
            </a:r>
            <a:r>
              <a:rPr lang="en-US" sz="1800" dirty="0" smtClean="0">
                <a:solidFill>
                  <a:schemeClr val="bg1"/>
                </a:solidFill>
              </a:rPr>
              <a:t>, Kohinoor </a:t>
            </a:r>
            <a:r>
              <a:rPr lang="en-US" sz="1800" dirty="0" err="1">
                <a:solidFill>
                  <a:schemeClr val="bg1"/>
                </a:solidFill>
              </a:rPr>
              <a:t>Akter</a:t>
            </a:r>
            <a:r>
              <a:rPr lang="en-US" sz="1800" dirty="0">
                <a:solidFill>
                  <a:schemeClr val="bg1"/>
                </a:solidFill>
              </a:rPr>
              <a:t> </a:t>
            </a:r>
            <a:r>
              <a:rPr lang="en-US" sz="1800" dirty="0" err="1" smtClean="0">
                <a:solidFill>
                  <a:schemeClr val="bg1"/>
                </a:solidFill>
              </a:rPr>
              <a:t>Lipi</a:t>
            </a:r>
            <a:r>
              <a:rPr lang="en-US" sz="1800" dirty="0" smtClean="0">
                <a:solidFill>
                  <a:schemeClr val="bg1"/>
                </a:solidFill>
              </a:rPr>
              <a:t> &amp; </a:t>
            </a:r>
            <a:r>
              <a:rPr lang="en-US" sz="1800" dirty="0" err="1" smtClean="0">
                <a:solidFill>
                  <a:schemeClr val="bg1"/>
                </a:solidFill>
              </a:rPr>
              <a:t>Shuhel</a:t>
            </a:r>
            <a:r>
              <a:rPr lang="en-US" sz="1800" dirty="0" smtClean="0">
                <a:solidFill>
                  <a:schemeClr val="bg1"/>
                </a:solidFill>
              </a:rPr>
              <a:t> </a:t>
            </a:r>
            <a:r>
              <a:rPr lang="en-US" sz="1800" dirty="0">
                <a:solidFill>
                  <a:schemeClr val="bg1"/>
                </a:solidFill>
              </a:rPr>
              <a:t>Ahmed Ali</a:t>
            </a:r>
            <a:r>
              <a:rPr lang="en-US" dirty="0">
                <a:solidFill>
                  <a:schemeClr val="bg1"/>
                </a:solidFill>
              </a:rPr>
              <a:t/>
            </a:r>
            <a:br>
              <a:rPr lang="en-US" dirty="0">
                <a:solidFill>
                  <a:schemeClr val="bg1"/>
                </a:solidFill>
              </a:rPr>
            </a:br>
            <a:endParaRPr lang="en-US" dirty="0">
              <a:solidFill>
                <a:schemeClr val="bg1"/>
              </a:solidFill>
            </a:endParaRPr>
          </a:p>
        </p:txBody>
      </p:sp>
      <p:sp>
        <p:nvSpPr>
          <p:cNvPr id="3" name="Footer Placeholder 2"/>
          <p:cNvSpPr>
            <a:spLocks noGrp="1"/>
          </p:cNvSpPr>
          <p:nvPr>
            <p:ph type="ftr" sz="quarter" idx="11"/>
          </p:nvPr>
        </p:nvSpPr>
        <p:spPr>
          <a:xfrm>
            <a:off x="2286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4" name="Slide Number Placeholder 3"/>
          <p:cNvSpPr>
            <a:spLocks noGrp="1"/>
          </p:cNvSpPr>
          <p:nvPr>
            <p:ph type="sldNum" sz="quarter" idx="12"/>
          </p:nvPr>
        </p:nvSpPr>
        <p:spPr/>
        <p:txBody>
          <a:bodyPr/>
          <a:lstStyle/>
          <a:p>
            <a:fld id="{F6084804-73CB-43F0-8BC1-54E15059E632}" type="slidenum">
              <a:rPr lang="en-US" smtClean="0"/>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86D7A0-4723-4DB0-867C-3E027AAB497B}"/>
              </a:ext>
            </a:extLst>
          </p:cNvPr>
          <p:cNvSpPr>
            <a:spLocks noGrp="1"/>
          </p:cNvSpPr>
          <p:nvPr>
            <p:ph type="title"/>
          </p:nvPr>
        </p:nvSpPr>
        <p:spPr>
          <a:xfrm>
            <a:off x="685347" y="609601"/>
            <a:ext cx="7765321" cy="838199"/>
          </a:xfrm>
        </p:spPr>
        <p:txBody>
          <a:bodyPr>
            <a:normAutofit/>
          </a:bodyPr>
          <a:lstStyle/>
          <a:p>
            <a:r>
              <a:rPr lang="en-GB" sz="4000" dirty="0">
                <a:solidFill>
                  <a:srgbClr val="00B050"/>
                </a:solidFill>
              </a:rPr>
              <a:t>Introduction</a:t>
            </a:r>
          </a:p>
        </p:txBody>
      </p:sp>
      <p:sp>
        <p:nvSpPr>
          <p:cNvPr id="3" name="Content Placeholder 2">
            <a:extLst>
              <a:ext uri="{FF2B5EF4-FFF2-40B4-BE49-F238E27FC236}">
                <a16:creationId xmlns:a16="http://schemas.microsoft.com/office/drawing/2014/main" xmlns="" id="{793A2369-2EBA-45AF-924A-443121DEE942}"/>
              </a:ext>
            </a:extLst>
          </p:cNvPr>
          <p:cNvSpPr>
            <a:spLocks noGrp="1"/>
          </p:cNvSpPr>
          <p:nvPr>
            <p:ph idx="1"/>
          </p:nvPr>
        </p:nvSpPr>
        <p:spPr>
          <a:xfrm>
            <a:off x="457200" y="1600200"/>
            <a:ext cx="8229600" cy="4724400"/>
          </a:xfrm>
        </p:spPr>
        <p:txBody>
          <a:bodyPr>
            <a:normAutofit/>
          </a:bodyPr>
          <a:lstStyle/>
          <a:p>
            <a:r>
              <a:rPr lang="en-US" dirty="0">
                <a:solidFill>
                  <a:schemeClr val="bg1"/>
                </a:solidFill>
              </a:rPr>
              <a:t>ASDA is  one of the leading British Supermarket. It belongs to  retail industry.</a:t>
            </a:r>
          </a:p>
          <a:p>
            <a:pPr>
              <a:buNone/>
            </a:pPr>
            <a:r>
              <a:rPr lang="en-US" dirty="0">
                <a:solidFill>
                  <a:schemeClr val="bg1"/>
                </a:solidFill>
              </a:rPr>
              <a:t>It was founded in 1949</a:t>
            </a:r>
          </a:p>
          <a:p>
            <a:r>
              <a:rPr lang="en-US" dirty="0">
                <a:solidFill>
                  <a:schemeClr val="bg1"/>
                </a:solidFill>
              </a:rPr>
              <a:t>Products: general merchandise, financial services, grocery</a:t>
            </a:r>
          </a:p>
          <a:p>
            <a:r>
              <a:rPr lang="en-US" dirty="0">
                <a:solidFill>
                  <a:schemeClr val="bg1"/>
                </a:solidFill>
              </a:rPr>
              <a:t>Operating income:  1 billion Pound</a:t>
            </a:r>
          </a:p>
          <a:p>
            <a:r>
              <a:rPr lang="en-US" dirty="0">
                <a:solidFill>
                  <a:schemeClr val="bg1"/>
                </a:solidFill>
              </a:rPr>
              <a:t>Sustainable projects :  1. recycling general waste and bio- bakery. 2.  implication of carbon reduction commitment (CRC)</a:t>
            </a:r>
          </a:p>
          <a:p>
            <a:endParaRPr lang="en-GB" dirty="0">
              <a:solidFill>
                <a:schemeClr val="bg1"/>
              </a:solidFill>
            </a:endParaRPr>
          </a:p>
        </p:txBody>
      </p:sp>
      <p:sp>
        <p:nvSpPr>
          <p:cNvPr id="4" name="Footer Placeholder 3"/>
          <p:cNvSpPr>
            <a:spLocks noGrp="1"/>
          </p:cNvSpPr>
          <p:nvPr>
            <p:ph type="ftr" sz="quarter" idx="11"/>
          </p:nvPr>
        </p:nvSpPr>
        <p:spPr>
          <a:xfrm>
            <a:off x="304800" y="6400800"/>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3</a:t>
            </a:fld>
            <a:endParaRPr lang="en-US"/>
          </a:p>
        </p:txBody>
      </p:sp>
    </p:spTree>
    <p:extLst>
      <p:ext uri="{BB962C8B-B14F-4D97-AF65-F5344CB8AC3E}">
        <p14:creationId xmlns:p14="http://schemas.microsoft.com/office/powerpoint/2010/main" val="3043483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F7FB79-B3E2-44C1-9261-17221B3EA4D7}"/>
              </a:ext>
            </a:extLst>
          </p:cNvPr>
          <p:cNvSpPr>
            <a:spLocks noGrp="1"/>
          </p:cNvSpPr>
          <p:nvPr>
            <p:ph type="title"/>
          </p:nvPr>
        </p:nvSpPr>
        <p:spPr/>
        <p:txBody>
          <a:bodyPr>
            <a:noAutofit/>
          </a:bodyPr>
          <a:lstStyle/>
          <a:p>
            <a:r>
              <a:rPr lang="en-GB" sz="3600" dirty="0">
                <a:solidFill>
                  <a:srgbClr val="00B050"/>
                </a:solidFill>
              </a:rPr>
              <a:t>Aim of this project</a:t>
            </a:r>
          </a:p>
        </p:txBody>
      </p:sp>
      <p:sp>
        <p:nvSpPr>
          <p:cNvPr id="3" name="Content Placeholder 2">
            <a:extLst>
              <a:ext uri="{FF2B5EF4-FFF2-40B4-BE49-F238E27FC236}">
                <a16:creationId xmlns:a16="http://schemas.microsoft.com/office/drawing/2014/main" xmlns="" id="{721A4DF3-5B3C-4334-8374-AFF29FAD6B67}"/>
              </a:ext>
            </a:extLst>
          </p:cNvPr>
          <p:cNvSpPr>
            <a:spLocks noGrp="1"/>
          </p:cNvSpPr>
          <p:nvPr>
            <p:ph idx="1"/>
          </p:nvPr>
        </p:nvSpPr>
        <p:spPr/>
        <p:txBody>
          <a:bodyPr/>
          <a:lstStyle/>
          <a:p>
            <a:pPr marL="0" indent="0" algn="ctr">
              <a:buNone/>
            </a:pPr>
            <a:r>
              <a:rPr lang="en-GB" dirty="0">
                <a:solidFill>
                  <a:schemeClr val="bg1"/>
                </a:solidFill>
              </a:rPr>
              <a:t> </a:t>
            </a:r>
            <a:r>
              <a:rPr lang="en-GB" sz="2800" dirty="0">
                <a:solidFill>
                  <a:schemeClr val="bg1"/>
                </a:solidFill>
              </a:rPr>
              <a:t>Understand the sustainability and Globalization, Leadership and entrepreneurship and Community Participation in the global situation by researching and analysing ASDA business environment.</a:t>
            </a:r>
          </a:p>
        </p:txBody>
      </p:sp>
      <p:sp>
        <p:nvSpPr>
          <p:cNvPr id="4" name="Footer Placeholder 3"/>
          <p:cNvSpPr>
            <a:spLocks noGrp="1"/>
          </p:cNvSpPr>
          <p:nvPr>
            <p:ph type="ftr" sz="quarter" idx="11"/>
          </p:nvPr>
        </p:nvSpPr>
        <p:spPr>
          <a:xfrm>
            <a:off x="228600" y="6473042"/>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4</a:t>
            </a:fld>
            <a:endParaRPr lang="en-US"/>
          </a:p>
        </p:txBody>
      </p:sp>
    </p:spTree>
    <p:extLst>
      <p:ext uri="{BB962C8B-B14F-4D97-AF65-F5344CB8AC3E}">
        <p14:creationId xmlns:p14="http://schemas.microsoft.com/office/powerpoint/2010/main" val="3502253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solidFill>
                  <a:srgbClr val="00B050"/>
                </a:solidFill>
              </a:rPr>
              <a:t>Sustainability and Globalization</a:t>
            </a:r>
            <a:r>
              <a:rPr lang="en-US" b="1" dirty="0"/>
              <a:t/>
            </a:r>
            <a:br>
              <a:rPr lang="en-US" b="1" dirty="0"/>
            </a:br>
            <a:endParaRPr lang="en-US" dirty="0"/>
          </a:p>
        </p:txBody>
      </p:sp>
      <p:sp>
        <p:nvSpPr>
          <p:cNvPr id="3" name="Content Placeholder 2"/>
          <p:cNvSpPr>
            <a:spLocks noGrp="1"/>
          </p:cNvSpPr>
          <p:nvPr>
            <p:ph idx="1"/>
          </p:nvPr>
        </p:nvSpPr>
        <p:spPr/>
        <p:txBody>
          <a:bodyPr/>
          <a:lstStyle/>
          <a:p>
            <a:r>
              <a:rPr lang="en-US" dirty="0">
                <a:solidFill>
                  <a:schemeClr val="bg1"/>
                </a:solidFill>
              </a:rPr>
              <a:t>Understanding the meaning of “Global Citizen”</a:t>
            </a:r>
          </a:p>
          <a:p>
            <a:r>
              <a:rPr lang="en-US" dirty="0">
                <a:solidFill>
                  <a:schemeClr val="bg1"/>
                </a:solidFill>
              </a:rPr>
              <a:t>Understand the current situation of ASDA</a:t>
            </a:r>
          </a:p>
          <a:p>
            <a:r>
              <a:rPr lang="en-US" dirty="0">
                <a:solidFill>
                  <a:schemeClr val="bg1"/>
                </a:solidFill>
              </a:rPr>
              <a:t>Analysis of two sustainable projects</a:t>
            </a:r>
          </a:p>
          <a:p>
            <a:r>
              <a:rPr lang="en-US" dirty="0">
                <a:solidFill>
                  <a:schemeClr val="bg1"/>
                </a:solidFill>
              </a:rPr>
              <a:t>Understanding the environmental sustainability</a:t>
            </a:r>
          </a:p>
          <a:p>
            <a:endParaRPr lang="en-US" dirty="0"/>
          </a:p>
        </p:txBody>
      </p:sp>
      <p:sp>
        <p:nvSpPr>
          <p:cNvPr id="4" name="Footer Placeholder 3"/>
          <p:cNvSpPr>
            <a:spLocks noGrp="1"/>
          </p:cNvSpPr>
          <p:nvPr>
            <p:ph type="ftr" sz="quarter" idx="11"/>
          </p:nvPr>
        </p:nvSpPr>
        <p:spPr>
          <a:xfrm>
            <a:off x="304800" y="647930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B9B11F-62BB-4A4F-966B-3064E221FF34}"/>
              </a:ext>
            </a:extLst>
          </p:cNvPr>
          <p:cNvSpPr>
            <a:spLocks noGrp="1"/>
          </p:cNvSpPr>
          <p:nvPr>
            <p:ph type="title"/>
          </p:nvPr>
        </p:nvSpPr>
        <p:spPr>
          <a:xfrm>
            <a:off x="685800" y="609600"/>
            <a:ext cx="7765321" cy="1326321"/>
          </a:xfrm>
        </p:spPr>
        <p:txBody>
          <a:bodyPr/>
          <a:lstStyle/>
          <a:p>
            <a:r>
              <a:rPr lang="en-US" sz="3600" dirty="0">
                <a:solidFill>
                  <a:srgbClr val="00B050"/>
                </a:solidFill>
              </a:rPr>
              <a:t>Sustainability and Globalization</a:t>
            </a:r>
            <a:endParaRPr lang="en-GB" sz="3600" dirty="0">
              <a:solidFill>
                <a:srgbClr val="00B050"/>
              </a:solidFill>
            </a:endParaRPr>
          </a:p>
        </p:txBody>
      </p:sp>
      <p:sp>
        <p:nvSpPr>
          <p:cNvPr id="3" name="Content Placeholder 2">
            <a:extLst>
              <a:ext uri="{FF2B5EF4-FFF2-40B4-BE49-F238E27FC236}">
                <a16:creationId xmlns:a16="http://schemas.microsoft.com/office/drawing/2014/main" xmlns="" id="{5B5A328F-509A-4953-9CB1-EE4DDE5459CA}"/>
              </a:ext>
            </a:extLst>
          </p:cNvPr>
          <p:cNvSpPr>
            <a:spLocks noGrp="1"/>
          </p:cNvSpPr>
          <p:nvPr>
            <p:ph idx="1"/>
          </p:nvPr>
        </p:nvSpPr>
        <p:spPr>
          <a:xfrm>
            <a:off x="685800" y="2362200"/>
            <a:ext cx="7765322" cy="3695136"/>
          </a:xfrm>
        </p:spPr>
        <p:txBody>
          <a:bodyPr/>
          <a:lstStyle/>
          <a:p>
            <a:pPr>
              <a:buFont typeface="Wingdings" panose="05000000000000000000" pitchFamily="2" charset="2"/>
              <a:buChar char="§"/>
            </a:pPr>
            <a:r>
              <a:rPr lang="en-US" dirty="0">
                <a:solidFill>
                  <a:schemeClr val="bg1"/>
                </a:solidFill>
              </a:rPr>
              <a:t>What is meant by “Global Citizen”?</a:t>
            </a:r>
          </a:p>
          <a:p>
            <a:pPr>
              <a:buFont typeface="Wingdings" panose="05000000000000000000" pitchFamily="2" charset="2"/>
              <a:buChar char="§"/>
            </a:pPr>
            <a:r>
              <a:rPr lang="en-US" dirty="0">
                <a:solidFill>
                  <a:schemeClr val="bg1"/>
                </a:solidFill>
              </a:rPr>
              <a:t>Global citizen can be identified as “someone” who is a part of and rising world community. This “Someone ” contributes to the construction off values and practices of this community.</a:t>
            </a:r>
          </a:p>
          <a:p>
            <a:endParaRPr lang="en-GB" dirty="0"/>
          </a:p>
        </p:txBody>
      </p:sp>
      <p:sp>
        <p:nvSpPr>
          <p:cNvPr id="4" name="Footer Placeholder 3"/>
          <p:cNvSpPr>
            <a:spLocks noGrp="1"/>
          </p:cNvSpPr>
          <p:nvPr>
            <p:ph type="ftr" sz="quarter" idx="11"/>
          </p:nvPr>
        </p:nvSpPr>
        <p:spPr>
          <a:xfrm>
            <a:off x="228600" y="6400800"/>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6</a:t>
            </a:fld>
            <a:endParaRPr lang="en-US"/>
          </a:p>
        </p:txBody>
      </p:sp>
    </p:spTree>
    <p:extLst>
      <p:ext uri="{BB962C8B-B14F-4D97-AF65-F5344CB8AC3E}">
        <p14:creationId xmlns:p14="http://schemas.microsoft.com/office/powerpoint/2010/main" val="307923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7765321" cy="1326321"/>
          </a:xfrm>
        </p:spPr>
        <p:txBody>
          <a:bodyPr>
            <a:normAutofit fontScale="90000"/>
          </a:bodyPr>
          <a:lstStyle/>
          <a:p>
            <a:r>
              <a:rPr lang="en-GB" dirty="0">
                <a:solidFill>
                  <a:srgbClr val="00B050"/>
                </a:solidFill>
                <a:effectLst/>
              </a:rPr>
              <a:t>Sustainability and Globalisation</a:t>
            </a:r>
            <a:br>
              <a:rPr lang="en-GB" dirty="0">
                <a:solidFill>
                  <a:srgbClr val="00B050"/>
                </a:solidFill>
                <a:effectLst/>
              </a:rPr>
            </a:br>
            <a:endParaRPr lang="en-GB" dirty="0">
              <a:solidFill>
                <a:srgbClr val="00B050"/>
              </a:solidFill>
            </a:endParaRPr>
          </a:p>
        </p:txBody>
      </p:sp>
      <p:sp>
        <p:nvSpPr>
          <p:cNvPr id="3" name="Content Placeholder 2"/>
          <p:cNvSpPr>
            <a:spLocks noGrp="1"/>
          </p:cNvSpPr>
          <p:nvPr>
            <p:ph idx="1"/>
          </p:nvPr>
        </p:nvSpPr>
        <p:spPr/>
        <p:txBody>
          <a:bodyPr>
            <a:normAutofit fontScale="70000" lnSpcReduction="20000"/>
          </a:bodyPr>
          <a:lstStyle/>
          <a:p>
            <a:r>
              <a:rPr lang="en-GB" b="1" dirty="0">
                <a:solidFill>
                  <a:schemeClr val="bg1"/>
                </a:solidFill>
                <a:effectLst/>
              </a:rPr>
              <a:t>How does Asda contribute to the community? (Manager)</a:t>
            </a:r>
            <a:r>
              <a:rPr lang="en-GB" dirty="0">
                <a:solidFill>
                  <a:schemeClr val="bg1"/>
                </a:solidFill>
                <a:effectLst/>
              </a:rPr>
              <a:t> </a:t>
            </a:r>
            <a:r>
              <a:rPr lang="en-GB" b="1" dirty="0" err="1">
                <a:solidFill>
                  <a:schemeClr val="bg1"/>
                </a:solidFill>
                <a:effectLst/>
              </a:rPr>
              <a:t>Shamim</a:t>
            </a:r>
            <a:r>
              <a:rPr lang="en-GB" b="1" dirty="0">
                <a:solidFill>
                  <a:schemeClr val="bg1"/>
                </a:solidFill>
                <a:effectLst/>
              </a:rPr>
              <a:t> Ahmed, Isle of Dogs</a:t>
            </a:r>
            <a:r>
              <a:rPr lang="en-GB" dirty="0">
                <a:solidFill>
                  <a:schemeClr val="bg1"/>
                </a:solidFill>
                <a:effectLst/>
              </a:rPr>
              <a:t> </a:t>
            </a:r>
          </a:p>
          <a:p>
            <a:r>
              <a:rPr lang="en-GB" dirty="0">
                <a:solidFill>
                  <a:schemeClr val="bg1"/>
                </a:solidFill>
                <a:effectLst/>
              </a:rPr>
              <a:t>In Asda  we welcome groups from the community to do fundraising for local causes, this really helps with the community as it allows them to really stand up for what they believe in with us as a support system. We started to welcome community groups in 2012 to use our store rooms for free to expand their ideas for fundraising and in 2015 we invested £30,000 to build a designated community room in our Colne store.</a:t>
            </a:r>
          </a:p>
          <a:p>
            <a:r>
              <a:rPr lang="en-GB" dirty="0">
                <a:solidFill>
                  <a:schemeClr val="bg1"/>
                </a:solidFill>
                <a:effectLst/>
              </a:rPr>
              <a:t>Also, here in Asda we are in partnership with education and nutrition experts, so with this we created what is known as ‘School Toolkit’ which provides children from communities to engage in interactive activities such as growing herbs, fruits and vegetables allowing children to taste them, a lot of fun for children but also it helps them understand the importance of a healthy lifestyle in a fun way. </a:t>
            </a:r>
          </a:p>
          <a:p>
            <a:r>
              <a:rPr lang="en-GB" dirty="0">
                <a:solidFill>
                  <a:schemeClr val="bg1"/>
                </a:solidFill>
                <a:effectLst/>
              </a:rPr>
              <a:t>So you can see how we as a big </a:t>
            </a:r>
            <a:r>
              <a:rPr lang="en-GB" dirty="0" smtClean="0">
                <a:solidFill>
                  <a:schemeClr val="bg1"/>
                </a:solidFill>
                <a:effectLst/>
              </a:rPr>
              <a:t>corporation really  want </a:t>
            </a:r>
            <a:r>
              <a:rPr lang="en-GB" dirty="0">
                <a:solidFill>
                  <a:schemeClr val="bg1"/>
                </a:solidFill>
                <a:effectLst/>
              </a:rPr>
              <a:t>to do best for our customers, our local people and the community as a whole, to make a difference.</a:t>
            </a:r>
          </a:p>
          <a:p>
            <a:endParaRPr lang="en-GB" dirty="0">
              <a:solidFill>
                <a:schemeClr val="bg1"/>
              </a:solidFill>
            </a:endParaRPr>
          </a:p>
        </p:txBody>
      </p:sp>
      <p:sp>
        <p:nvSpPr>
          <p:cNvPr id="4" name="Footer Placeholder 3"/>
          <p:cNvSpPr>
            <a:spLocks noGrp="1"/>
          </p:cNvSpPr>
          <p:nvPr>
            <p:ph type="ftr" sz="quarter" idx="11"/>
          </p:nvPr>
        </p:nvSpPr>
        <p:spPr>
          <a:xfrm>
            <a:off x="228600" y="6400800"/>
            <a:ext cx="5004649" cy="365125"/>
          </a:xfrm>
        </p:spPr>
        <p:txBody>
          <a:bodyPr/>
          <a:lstStyle/>
          <a:p>
            <a:r>
              <a:rPr lang="en-US" dirty="0" err="1" smtClean="0">
                <a:solidFill>
                  <a:schemeClr val="bg1"/>
                </a:solidFill>
              </a:rPr>
              <a:t>Shuhel</a:t>
            </a:r>
            <a:r>
              <a:rPr lang="en-US" dirty="0" smtClean="0">
                <a:solidFill>
                  <a:schemeClr val="bg1"/>
                </a:solidFill>
              </a:rPr>
              <a:t> Ahmed </a:t>
            </a:r>
            <a:r>
              <a:rPr lang="en-US" dirty="0" err="1" smtClean="0">
                <a:solidFill>
                  <a:schemeClr val="bg1"/>
                </a:solidFill>
              </a:rPr>
              <a:t>Ali,Sharmin</a:t>
            </a:r>
            <a:r>
              <a:rPr lang="en-US" dirty="0" smtClean="0">
                <a:solidFill>
                  <a:schemeClr val="bg1"/>
                </a:solidFill>
              </a:rPr>
              <a:t> Begum, Ruhena Sardar &amp; Kohinoor </a:t>
            </a:r>
            <a:r>
              <a:rPr lang="en-US" dirty="0" err="1" smtClean="0">
                <a:solidFill>
                  <a:schemeClr val="bg1"/>
                </a:solidFill>
              </a:rPr>
              <a:t>Akter</a:t>
            </a:r>
            <a:r>
              <a:rPr lang="en-US" dirty="0" smtClean="0">
                <a:solidFill>
                  <a:schemeClr val="bg1"/>
                </a:solidFill>
              </a:rPr>
              <a:t> </a:t>
            </a:r>
            <a:r>
              <a:rPr lang="en-US" dirty="0" err="1" smtClean="0">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7</a:t>
            </a:fld>
            <a:endParaRPr lang="en-US" dirty="0"/>
          </a:p>
        </p:txBody>
      </p:sp>
    </p:spTree>
    <p:extLst>
      <p:ext uri="{BB962C8B-B14F-4D97-AF65-F5344CB8AC3E}">
        <p14:creationId xmlns:p14="http://schemas.microsoft.com/office/powerpoint/2010/main" val="545824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8839654" cy="6248400"/>
          </a:xfrm>
        </p:spPr>
        <p:txBody>
          <a:bodyPr>
            <a:normAutofit fontScale="70000" lnSpcReduction="20000"/>
          </a:bodyPr>
          <a:lstStyle/>
          <a:p>
            <a:pPr marL="0" indent="0">
              <a:buNone/>
            </a:pPr>
            <a:endParaRPr lang="en-GB" dirty="0">
              <a:solidFill>
                <a:schemeClr val="bg1"/>
              </a:solidFill>
              <a:effectLst/>
            </a:endParaRPr>
          </a:p>
          <a:p>
            <a:r>
              <a:rPr lang="en-GB" b="1" dirty="0">
                <a:solidFill>
                  <a:schemeClr val="bg1"/>
                </a:solidFill>
                <a:effectLst/>
              </a:rPr>
              <a:t>How is Asda helping with globalisation? (Manager)  </a:t>
            </a:r>
            <a:endParaRPr lang="en-GB" dirty="0">
              <a:solidFill>
                <a:schemeClr val="bg1"/>
              </a:solidFill>
              <a:effectLst/>
            </a:endParaRPr>
          </a:p>
          <a:p>
            <a:r>
              <a:rPr lang="en-GB" dirty="0">
                <a:solidFill>
                  <a:schemeClr val="bg1"/>
                </a:solidFill>
                <a:effectLst/>
              </a:rPr>
              <a:t>We target to use 100% renewable energy so we take steps to ensure that we can get to this target.</a:t>
            </a:r>
          </a:p>
          <a:p>
            <a:r>
              <a:rPr lang="en-GB" dirty="0">
                <a:solidFill>
                  <a:schemeClr val="bg1"/>
                </a:solidFill>
                <a:effectLst/>
              </a:rPr>
              <a:t>We try and make sure that everything we do in store really contributes to the reduction of globalisation for example, we have a lot of fridges and we have targeted to decrease our leakage rate from 20% in 2007 to 8% by 2015 which we have achieved and more. With all the works that we have done to decrease our leaks in the fridge we have managed to achieve to an impressive 50% reduction in carbon emissions which is great! </a:t>
            </a:r>
          </a:p>
          <a:p>
            <a:r>
              <a:rPr lang="en-GB" dirty="0">
                <a:solidFill>
                  <a:schemeClr val="bg1"/>
                </a:solidFill>
                <a:effectLst/>
              </a:rPr>
              <a:t>We have also succeeded a 20% reduction in carbon emissions</a:t>
            </a:r>
            <a:r>
              <a:rPr lang="en-GB" dirty="0" smtClean="0">
                <a:solidFill>
                  <a:schemeClr val="bg1"/>
                </a:solidFill>
                <a:effectLst/>
              </a:rPr>
              <a:t>.</a:t>
            </a:r>
          </a:p>
          <a:p>
            <a:r>
              <a:rPr lang="en-GB" b="1" dirty="0">
                <a:solidFill>
                  <a:schemeClr val="bg1"/>
                </a:solidFill>
                <a:effectLst/>
              </a:rPr>
              <a:t>How do you deal with recycling in Asda? (Manager) </a:t>
            </a:r>
            <a:endParaRPr lang="en-GB" dirty="0">
              <a:solidFill>
                <a:schemeClr val="bg1"/>
              </a:solidFill>
              <a:effectLst/>
            </a:endParaRPr>
          </a:p>
          <a:p>
            <a:r>
              <a:rPr lang="en-GB" dirty="0">
                <a:solidFill>
                  <a:schemeClr val="bg1"/>
                </a:solidFill>
                <a:effectLst/>
              </a:rPr>
              <a:t>We have many recycling points in the UK where we recycle tonnes of cards and plastic. We make sure that our trucks transport our waste to the nearest recycle point which is actually really helpful with the environment as we save fuel and reduce pollution. </a:t>
            </a:r>
          </a:p>
          <a:p>
            <a:r>
              <a:rPr lang="en-GB" dirty="0">
                <a:solidFill>
                  <a:schemeClr val="bg1"/>
                </a:solidFill>
                <a:effectLst/>
              </a:rPr>
              <a:t>In store we like to reuse our clothing hangers as many times as possible and when we can’t use them anymore we send them straight to recycle. Small steps like these in store really help. All our cardboard is recycled as well as plastic.  </a:t>
            </a:r>
          </a:p>
          <a:p>
            <a:pPr marL="0" indent="0">
              <a:buNone/>
            </a:pPr>
            <a:endParaRPr lang="en-GB" dirty="0">
              <a:solidFill>
                <a:schemeClr val="bg1"/>
              </a:solidFill>
              <a:effectLst/>
            </a:endParaRPr>
          </a:p>
          <a:p>
            <a:r>
              <a:rPr lang="en-GB" b="1" dirty="0">
                <a:solidFill>
                  <a:schemeClr val="bg1"/>
                </a:solidFill>
                <a:effectLst/>
              </a:rPr>
              <a:t>What is it that makes you shop in Asda and not other supermarkets? (Customer) </a:t>
            </a:r>
            <a:endParaRPr lang="en-GB" dirty="0">
              <a:solidFill>
                <a:schemeClr val="bg1"/>
              </a:solidFill>
              <a:effectLst/>
            </a:endParaRPr>
          </a:p>
          <a:p>
            <a:pPr lvl="0"/>
            <a:r>
              <a:rPr lang="en-GB" dirty="0">
                <a:solidFill>
                  <a:schemeClr val="bg1"/>
                </a:solidFill>
                <a:effectLst/>
              </a:rPr>
              <a:t>We feel as though Asda has better prices tan other super markets such as Tesco, they are far more expensive than Asda also I feel that their quality is much better. </a:t>
            </a:r>
          </a:p>
          <a:p>
            <a:pPr lvl="0"/>
            <a:r>
              <a:rPr lang="en-GB" dirty="0">
                <a:solidFill>
                  <a:schemeClr val="bg1"/>
                </a:solidFill>
                <a:effectLst/>
              </a:rPr>
              <a:t>I like coming to Asda because it is closer to my house and is very big which means there’s more variety of things, it’s just convenient. </a:t>
            </a:r>
          </a:p>
          <a:p>
            <a:endParaRPr lang="en-GB" dirty="0">
              <a:solidFill>
                <a:schemeClr val="bg1"/>
              </a:solidFill>
              <a:effectLst/>
            </a:endParaRPr>
          </a:p>
          <a:p>
            <a:endParaRPr lang="en-GB" dirty="0"/>
          </a:p>
        </p:txBody>
      </p:sp>
      <p:sp>
        <p:nvSpPr>
          <p:cNvPr id="4" name="Footer Placeholder 3"/>
          <p:cNvSpPr>
            <a:spLocks noGrp="1"/>
          </p:cNvSpPr>
          <p:nvPr>
            <p:ph type="ftr" sz="quarter" idx="11"/>
          </p:nvPr>
        </p:nvSpPr>
        <p:spPr>
          <a:xfrm>
            <a:off x="228600" y="6492875"/>
            <a:ext cx="5004649" cy="365125"/>
          </a:xfrm>
        </p:spPr>
        <p:txBody>
          <a:bodyPr/>
          <a:lstStyle/>
          <a:p>
            <a:r>
              <a:rPr lang="en-US" dirty="0" err="1" smtClean="0">
                <a:solidFill>
                  <a:schemeClr val="bg1"/>
                </a:solidFill>
              </a:rPr>
              <a:t>Shuhel</a:t>
            </a:r>
            <a:r>
              <a:rPr lang="en-US" dirty="0" smtClean="0">
                <a:solidFill>
                  <a:schemeClr val="bg1"/>
                </a:solidFill>
              </a:rPr>
              <a:t> Ahmed Ali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8</a:t>
            </a:fld>
            <a:endParaRPr lang="en-US"/>
          </a:p>
        </p:txBody>
      </p:sp>
    </p:spTree>
    <p:extLst>
      <p:ext uri="{BB962C8B-B14F-4D97-AF65-F5344CB8AC3E}">
        <p14:creationId xmlns:p14="http://schemas.microsoft.com/office/powerpoint/2010/main" val="167486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914400"/>
            <a:ext cx="7765322" cy="4380936"/>
          </a:xfrm>
        </p:spPr>
        <p:txBody>
          <a:bodyPr>
            <a:normAutofit fontScale="70000" lnSpcReduction="20000"/>
          </a:bodyPr>
          <a:lstStyle/>
          <a:p>
            <a:r>
              <a:rPr lang="en-GB" b="1" dirty="0">
                <a:solidFill>
                  <a:schemeClr val="bg1"/>
                </a:solidFill>
                <a:effectLst/>
              </a:rPr>
              <a:t>Do you feel like Asda is environmentally friendly? (Customer)</a:t>
            </a:r>
            <a:endParaRPr lang="en-GB" dirty="0">
              <a:solidFill>
                <a:schemeClr val="bg1"/>
              </a:solidFill>
              <a:effectLst/>
            </a:endParaRPr>
          </a:p>
          <a:p>
            <a:pPr lvl="0"/>
            <a:r>
              <a:rPr lang="en-GB" dirty="0">
                <a:solidFill>
                  <a:schemeClr val="bg1"/>
                </a:solidFill>
                <a:effectLst/>
              </a:rPr>
              <a:t>I think they are because </a:t>
            </a:r>
            <a:r>
              <a:rPr lang="en-GB" dirty="0" err="1">
                <a:solidFill>
                  <a:schemeClr val="bg1"/>
                </a:solidFill>
                <a:effectLst/>
              </a:rPr>
              <a:t>i</a:t>
            </a:r>
            <a:r>
              <a:rPr lang="en-GB" dirty="0">
                <a:solidFill>
                  <a:schemeClr val="bg1"/>
                </a:solidFill>
                <a:effectLst/>
              </a:rPr>
              <a:t> always see charity fundraisings going on for the environment in Asda like the trees they plant every year for the tissue deals. </a:t>
            </a:r>
          </a:p>
          <a:p>
            <a:pPr marL="0" indent="0">
              <a:buNone/>
            </a:pPr>
            <a:endParaRPr lang="en-GB" dirty="0">
              <a:solidFill>
                <a:schemeClr val="bg1"/>
              </a:solidFill>
              <a:effectLst/>
            </a:endParaRPr>
          </a:p>
          <a:p>
            <a:pPr lvl="0"/>
            <a:r>
              <a:rPr lang="en-GB" dirty="0">
                <a:solidFill>
                  <a:schemeClr val="bg1"/>
                </a:solidFill>
                <a:effectLst/>
              </a:rPr>
              <a:t>Yes they are because </a:t>
            </a:r>
            <a:r>
              <a:rPr lang="en-GB" dirty="0" err="1">
                <a:solidFill>
                  <a:schemeClr val="bg1"/>
                </a:solidFill>
                <a:effectLst/>
              </a:rPr>
              <a:t>i</a:t>
            </a:r>
            <a:r>
              <a:rPr lang="en-GB" dirty="0">
                <a:solidFill>
                  <a:schemeClr val="bg1"/>
                </a:solidFill>
                <a:effectLst/>
              </a:rPr>
              <a:t> know they are taking part in the carrier bag scheme, paying 5p for a bag goes towards charity and that makes people reuse bags which </a:t>
            </a:r>
            <a:r>
              <a:rPr lang="en-GB" dirty="0" err="1">
                <a:solidFill>
                  <a:schemeClr val="bg1"/>
                </a:solidFill>
                <a:effectLst/>
              </a:rPr>
              <a:t>i</a:t>
            </a:r>
            <a:r>
              <a:rPr lang="en-GB" dirty="0">
                <a:solidFill>
                  <a:schemeClr val="bg1"/>
                </a:solidFill>
                <a:effectLst/>
              </a:rPr>
              <a:t> think is very good for the environment it really helps. </a:t>
            </a:r>
          </a:p>
          <a:p>
            <a:pPr marL="0" indent="0">
              <a:buNone/>
            </a:pPr>
            <a:endParaRPr lang="en-GB" dirty="0">
              <a:solidFill>
                <a:schemeClr val="bg1"/>
              </a:solidFill>
              <a:effectLst/>
            </a:endParaRPr>
          </a:p>
          <a:p>
            <a:r>
              <a:rPr lang="en-GB" b="1" dirty="0">
                <a:solidFill>
                  <a:schemeClr val="bg1"/>
                </a:solidFill>
                <a:effectLst/>
              </a:rPr>
              <a:t>Do you feel like Asda gives back to the customers? (Customer) </a:t>
            </a:r>
            <a:endParaRPr lang="en-GB" dirty="0">
              <a:solidFill>
                <a:schemeClr val="bg1"/>
              </a:solidFill>
              <a:effectLst/>
            </a:endParaRPr>
          </a:p>
          <a:p>
            <a:pPr lvl="0"/>
            <a:r>
              <a:rPr lang="en-GB" dirty="0">
                <a:solidFill>
                  <a:schemeClr val="bg1"/>
                </a:solidFill>
                <a:effectLst/>
              </a:rPr>
              <a:t>Yes they do, they always price match and always have better and cheaper deals that other supermarkets. </a:t>
            </a:r>
          </a:p>
          <a:p>
            <a:pPr marL="0" indent="0">
              <a:buNone/>
            </a:pPr>
            <a:endParaRPr lang="en-GB" dirty="0">
              <a:solidFill>
                <a:schemeClr val="bg1"/>
              </a:solidFill>
              <a:effectLst/>
            </a:endParaRPr>
          </a:p>
          <a:p>
            <a:pPr lvl="0"/>
            <a:r>
              <a:rPr lang="en-GB" dirty="0">
                <a:solidFill>
                  <a:schemeClr val="bg1"/>
                </a:solidFill>
                <a:effectLst/>
              </a:rPr>
              <a:t>They do fundraising for children and schools which really help with our children and our community, they do a lot and we really appreciate them. It’s great! </a:t>
            </a:r>
          </a:p>
          <a:p>
            <a:endParaRPr lang="en-GB" dirty="0"/>
          </a:p>
        </p:txBody>
      </p:sp>
      <p:sp>
        <p:nvSpPr>
          <p:cNvPr id="4" name="Footer Placeholder 3"/>
          <p:cNvSpPr>
            <a:spLocks noGrp="1"/>
          </p:cNvSpPr>
          <p:nvPr>
            <p:ph type="ftr" sz="quarter" idx="11"/>
          </p:nvPr>
        </p:nvSpPr>
        <p:spPr>
          <a:xfrm>
            <a:off x="228600" y="6400800"/>
            <a:ext cx="5004649" cy="365125"/>
          </a:xfrm>
        </p:spPr>
        <p:txBody>
          <a:bodyPr/>
          <a:lstStyle/>
          <a:p>
            <a:r>
              <a:rPr lang="en-US" dirty="0" err="1" smtClean="0">
                <a:solidFill>
                  <a:schemeClr val="bg1"/>
                </a:solidFill>
              </a:rPr>
              <a:t>Shuhel</a:t>
            </a:r>
            <a:r>
              <a:rPr lang="en-US" dirty="0" smtClean="0">
                <a:solidFill>
                  <a:schemeClr val="bg1"/>
                </a:solidFill>
              </a:rPr>
              <a:t> Ahmed </a:t>
            </a:r>
            <a:r>
              <a:rPr lang="en-US" dirty="0" err="1" smtClean="0">
                <a:solidFill>
                  <a:schemeClr val="bg1"/>
                </a:solidFill>
              </a:rPr>
              <a:t>Ali</a:t>
            </a:r>
            <a:r>
              <a:rPr lang="en-US" dirty="0" err="1" smtClean="0"/>
              <a:t>,Sharmin</a:t>
            </a:r>
            <a:r>
              <a:rPr lang="en-US" dirty="0" smtClean="0"/>
              <a:t> Begum, Ruhena Sardar &amp; Kohinoor </a:t>
            </a:r>
            <a:r>
              <a:rPr lang="en-US" dirty="0" err="1" smtClean="0"/>
              <a:t>Akter</a:t>
            </a:r>
            <a:r>
              <a:rPr lang="en-US" dirty="0" smtClean="0"/>
              <a:t> </a:t>
            </a:r>
            <a:r>
              <a:rPr lang="en-US" dirty="0" err="1" smtClean="0"/>
              <a:t>Lipi</a:t>
            </a:r>
            <a:endParaRPr lang="en-US" dirty="0"/>
          </a:p>
        </p:txBody>
      </p:sp>
      <p:sp>
        <p:nvSpPr>
          <p:cNvPr id="5" name="Slide Number Placeholder 4"/>
          <p:cNvSpPr>
            <a:spLocks noGrp="1"/>
          </p:cNvSpPr>
          <p:nvPr>
            <p:ph type="sldNum" sz="quarter" idx="12"/>
          </p:nvPr>
        </p:nvSpPr>
        <p:spPr/>
        <p:txBody>
          <a:bodyPr/>
          <a:lstStyle/>
          <a:p>
            <a:fld id="{F6084804-73CB-43F0-8BC1-54E15059E632}" type="slidenum">
              <a:rPr lang="en-US" smtClean="0"/>
              <a:pPr/>
              <a:t>9</a:t>
            </a:fld>
            <a:endParaRPr lang="en-US"/>
          </a:p>
        </p:txBody>
      </p:sp>
    </p:spTree>
    <p:extLst>
      <p:ext uri="{BB962C8B-B14F-4D97-AF65-F5344CB8AC3E}">
        <p14:creationId xmlns:p14="http://schemas.microsoft.com/office/powerpoint/2010/main" val="2699247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76200"/>
            <a:ext cx="8763000" cy="6172200"/>
          </a:xfrm>
        </p:spPr>
        <p:txBody>
          <a:bodyPr>
            <a:noAutofit/>
          </a:bodyPr>
          <a:lstStyle/>
          <a:p>
            <a:r>
              <a:rPr lang="en-GB" sz="1050" dirty="0">
                <a:solidFill>
                  <a:schemeClr val="bg1"/>
                </a:solidFill>
                <a:effectLst/>
              </a:rPr>
              <a:t>In 2016 the </a:t>
            </a:r>
            <a:r>
              <a:rPr lang="en-GB" sz="1050" b="1" dirty="0">
                <a:solidFill>
                  <a:schemeClr val="bg1"/>
                </a:solidFill>
                <a:effectLst/>
              </a:rPr>
              <a:t>Mirror Newspaper</a:t>
            </a:r>
            <a:r>
              <a:rPr lang="en-GB" sz="1050" dirty="0">
                <a:solidFill>
                  <a:schemeClr val="bg1"/>
                </a:solidFill>
                <a:effectLst/>
              </a:rPr>
              <a:t> have printed that Asda is the cheapest supermarket followed by Sainsbury’s and then Tesco. However all supermarkets have added to the community with their charity schemes generating thousands of pounds for each charity.  According to the Sainsbury’s website, Sainsbury’s has been put in the top 5% of companies tackling climate change in 2017. This shows that Sainsbury’s are working extremely hard to battle the issues which arise with climate change and the environment. To add to this, records from their website show that Sainsbury’s reduction in carbon emissions of 8.2% since 2015/16, this added massively to the decoupling of emissions from growth. Statistics show the supermarket is now using 11.6% less electricity than in 2005. In their own way each supermarket company is doing well with regards to helping the environment. After implementing the 5p charge on carrier bags it has helped a great deal in recycling and aiding in battling causes reflecting climate change.</a:t>
            </a:r>
          </a:p>
          <a:p>
            <a:r>
              <a:rPr lang="en-GB" sz="1050" dirty="0">
                <a:solidFill>
                  <a:schemeClr val="bg1"/>
                </a:solidFill>
                <a:effectLst/>
              </a:rPr>
              <a:t>Super market chain Tesco is another great cooperation, according to their website they have mentioned their efforts to work with being environmentally friendly and really thinking about globalisation. Tesco have teamed up with different organisation to help their store be more efficient. Here are some on the companies Tesco have teamed up with and why.</a:t>
            </a:r>
          </a:p>
          <a:p>
            <a:r>
              <a:rPr lang="en-GB" sz="1050" dirty="0">
                <a:solidFill>
                  <a:schemeClr val="bg1"/>
                </a:solidFill>
                <a:effectLst/>
              </a:rPr>
              <a:t>Tesco is in partnership with </a:t>
            </a:r>
            <a:r>
              <a:rPr lang="en-GB" sz="1050" b="1" dirty="0">
                <a:solidFill>
                  <a:schemeClr val="bg1"/>
                </a:solidFill>
                <a:effectLst/>
              </a:rPr>
              <a:t>Marine Stewardship Council (MSC)</a:t>
            </a:r>
            <a:r>
              <a:rPr lang="en-GB" sz="1050" dirty="0">
                <a:solidFill>
                  <a:schemeClr val="bg1"/>
                </a:solidFill>
                <a:effectLst/>
              </a:rPr>
              <a:t> to ensure sourcing seafood sustainably. This partnership helps them increase their range of certified sustainable counter, pre packed and frozen fish. </a:t>
            </a:r>
          </a:p>
          <a:p>
            <a:r>
              <a:rPr lang="en-GB" sz="1050" dirty="0">
                <a:solidFill>
                  <a:schemeClr val="bg1"/>
                </a:solidFill>
                <a:effectLst/>
              </a:rPr>
              <a:t>Partnership with </a:t>
            </a:r>
            <a:r>
              <a:rPr lang="en-GB" sz="1050" b="1" dirty="0">
                <a:solidFill>
                  <a:schemeClr val="bg1"/>
                </a:solidFill>
                <a:effectLst/>
              </a:rPr>
              <a:t>Sustainable Fisheries Partnership (SFP) </a:t>
            </a:r>
            <a:r>
              <a:rPr lang="en-GB" sz="1050" dirty="0">
                <a:solidFill>
                  <a:schemeClr val="bg1"/>
                </a:solidFill>
                <a:effectLst/>
              </a:rPr>
              <a:t>to map and risk assess all their seafood supply chains. By teaming up with this company it allows all of Tesco’s wild caught seafood is achieving the MSC certification, as mentioned above. In addition to this, Tesco have established for their farmed fish, Aquaculture Requirements which draw standards that apply to all their own brand aquaculture producers to make sure good farming practices. These requests address animal health and welfare, environment, ethics and feed. </a:t>
            </a:r>
          </a:p>
          <a:p>
            <a:r>
              <a:rPr lang="en-GB" sz="1050" b="1" dirty="0">
                <a:solidFill>
                  <a:schemeClr val="bg1"/>
                </a:solidFill>
                <a:effectLst/>
              </a:rPr>
              <a:t>What does Tesco do to help Recycle? </a:t>
            </a:r>
            <a:endParaRPr lang="en-GB" sz="1050" dirty="0">
              <a:solidFill>
                <a:schemeClr val="bg1"/>
              </a:solidFill>
              <a:effectLst/>
            </a:endParaRPr>
          </a:p>
          <a:p>
            <a:r>
              <a:rPr lang="en-GB" sz="1050" dirty="0">
                <a:solidFill>
                  <a:schemeClr val="bg1"/>
                </a:solidFill>
                <a:effectLst/>
              </a:rPr>
              <a:t>Through research on Tesco’s website it is evident that recycling is a huge success. Since 2009 no waste has gone directly to a land field site.</a:t>
            </a:r>
          </a:p>
          <a:p>
            <a:r>
              <a:rPr lang="en-GB" sz="1050" dirty="0">
                <a:solidFill>
                  <a:schemeClr val="bg1"/>
                </a:solidFill>
                <a:effectLst/>
              </a:rPr>
              <a:t>Tesco encourage recycling to their customers by setting up recycling stations in many stores. There are many options for recycling in Tesco such as, batteries, water filter cartridges, energy saving light bulbs and selected ink cartridges all in one convenient location. </a:t>
            </a:r>
          </a:p>
          <a:p>
            <a:r>
              <a:rPr lang="en-GB" sz="1050" dirty="0">
                <a:solidFill>
                  <a:schemeClr val="bg1"/>
                </a:solidFill>
                <a:effectLst/>
              </a:rPr>
              <a:t>This shows that Tesco are very determined to reduce any climate damage and support their fight with globalisation. </a:t>
            </a:r>
          </a:p>
          <a:p>
            <a:r>
              <a:rPr lang="en-GB" sz="1050" dirty="0">
                <a:solidFill>
                  <a:schemeClr val="bg1"/>
                </a:solidFill>
                <a:effectLst/>
              </a:rPr>
              <a:t>Despite all the above supermarket chains trying their best to be as environmentally friendly, only one can be at the top. According to the </a:t>
            </a:r>
            <a:r>
              <a:rPr lang="en-GB" sz="1050" b="1" dirty="0">
                <a:solidFill>
                  <a:schemeClr val="bg1"/>
                </a:solidFill>
                <a:effectLst/>
              </a:rPr>
              <a:t>Blue &amp; Green Tomorrow </a:t>
            </a:r>
            <a:r>
              <a:rPr lang="en-GB" sz="1050" dirty="0">
                <a:solidFill>
                  <a:schemeClr val="bg1"/>
                </a:solidFill>
                <a:effectLst/>
              </a:rPr>
              <a:t>article which brainstorms the ethical, economically and eco friendly aspects of supermarkets and calculates which supermarket is the most sustainable, the charts show the most sustainable supermarket out of Asda, Sainsbury’s and Tesco, in first position being the most sustainable supermarket is Tesco then Asda and lastly Sainsbury’s.  </a:t>
            </a:r>
          </a:p>
        </p:txBody>
      </p:sp>
      <p:sp>
        <p:nvSpPr>
          <p:cNvPr id="4" name="Footer Placeholder 3"/>
          <p:cNvSpPr>
            <a:spLocks noGrp="1"/>
          </p:cNvSpPr>
          <p:nvPr>
            <p:ph type="ftr" sz="quarter" idx="11"/>
          </p:nvPr>
        </p:nvSpPr>
        <p:spPr>
          <a:xfrm>
            <a:off x="0" y="6492875"/>
            <a:ext cx="5004649" cy="365125"/>
          </a:xfrm>
        </p:spPr>
        <p:txBody>
          <a:bodyPr/>
          <a:lstStyle/>
          <a:p>
            <a:r>
              <a:rPr lang="en-US" dirty="0" err="1" smtClean="0">
                <a:solidFill>
                  <a:schemeClr val="bg1"/>
                </a:solidFill>
              </a:rPr>
              <a:t>Shuhel</a:t>
            </a:r>
            <a:r>
              <a:rPr lang="en-US" dirty="0" smtClean="0">
                <a:solidFill>
                  <a:schemeClr val="bg1"/>
                </a:solidFill>
              </a:rPr>
              <a:t> Ahmed Ali</a:t>
            </a:r>
            <a:r>
              <a:rPr lang="en-US" dirty="0" smtClean="0"/>
              <a:t>,</a:t>
            </a:r>
            <a:endParaRPr lang="en-US" dirty="0"/>
          </a:p>
        </p:txBody>
      </p:sp>
      <p:sp>
        <p:nvSpPr>
          <p:cNvPr id="5" name="Slide Number Placeholder 4"/>
          <p:cNvSpPr>
            <a:spLocks noGrp="1"/>
          </p:cNvSpPr>
          <p:nvPr>
            <p:ph type="sldNum" sz="quarter" idx="12"/>
          </p:nvPr>
        </p:nvSpPr>
        <p:spPr/>
        <p:txBody>
          <a:bodyPr/>
          <a:lstStyle/>
          <a:p>
            <a:fld id="{F6084804-73CB-43F0-8BC1-54E15059E632}" type="slidenum">
              <a:rPr lang="en-US" smtClean="0"/>
              <a:pPr/>
              <a:t>10</a:t>
            </a:fld>
            <a:endParaRPr lang="en-US"/>
          </a:p>
        </p:txBody>
      </p:sp>
    </p:spTree>
    <p:extLst>
      <p:ext uri="{BB962C8B-B14F-4D97-AF65-F5344CB8AC3E}">
        <p14:creationId xmlns:p14="http://schemas.microsoft.com/office/powerpoint/2010/main" val="1592228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61C365-71DB-4C00-84BF-721BC37E3D02}"/>
              </a:ext>
            </a:extLst>
          </p:cNvPr>
          <p:cNvSpPr>
            <a:spLocks noGrp="1"/>
          </p:cNvSpPr>
          <p:nvPr>
            <p:ph type="title"/>
          </p:nvPr>
        </p:nvSpPr>
        <p:spPr/>
        <p:txBody>
          <a:bodyPr/>
          <a:lstStyle/>
          <a:p>
            <a:r>
              <a:rPr lang="en-US" sz="3600" dirty="0">
                <a:solidFill>
                  <a:srgbClr val="00B050"/>
                </a:solidFill>
              </a:rPr>
              <a:t>Environmental sustainability</a:t>
            </a:r>
            <a:endParaRPr lang="en-GB" sz="3600" dirty="0">
              <a:solidFill>
                <a:srgbClr val="00B050"/>
              </a:solidFill>
            </a:endParaRPr>
          </a:p>
        </p:txBody>
      </p:sp>
      <p:sp>
        <p:nvSpPr>
          <p:cNvPr id="3" name="Content Placeholder 2">
            <a:extLst>
              <a:ext uri="{FF2B5EF4-FFF2-40B4-BE49-F238E27FC236}">
                <a16:creationId xmlns:a16="http://schemas.microsoft.com/office/drawing/2014/main" xmlns="" id="{DBB2012A-4439-4BFF-A3E9-72B8A285AEB8}"/>
              </a:ext>
            </a:extLst>
          </p:cNvPr>
          <p:cNvSpPr>
            <a:spLocks noGrp="1"/>
          </p:cNvSpPr>
          <p:nvPr>
            <p:ph idx="1"/>
          </p:nvPr>
        </p:nvSpPr>
        <p:spPr>
          <a:xfrm>
            <a:off x="685800" y="2514600"/>
            <a:ext cx="7765322" cy="3695136"/>
          </a:xfrm>
        </p:spPr>
        <p:txBody>
          <a:bodyPr>
            <a:normAutofit/>
          </a:bodyPr>
          <a:lstStyle/>
          <a:p>
            <a:pPr>
              <a:buNone/>
            </a:pPr>
            <a:r>
              <a:rPr lang="en-US" dirty="0">
                <a:solidFill>
                  <a:schemeClr val="bg1"/>
                </a:solidFill>
              </a:rPr>
              <a:t>Environmental sustainability is incorporated with  the responsible decisions that are taken by business organization in order to reduce the negative environmental impact. Environmental sustainability includes all the decision and action related to the  nature world protection.</a:t>
            </a:r>
          </a:p>
          <a:p>
            <a:pPr>
              <a:buNone/>
            </a:pPr>
            <a:r>
              <a:rPr lang="en-US" dirty="0">
                <a:solidFill>
                  <a:schemeClr val="bg1"/>
                </a:solidFill>
              </a:rPr>
              <a:t>Example : waste water and energy management project of ASDA.</a:t>
            </a:r>
          </a:p>
          <a:p>
            <a:endParaRPr lang="en-GB" dirty="0"/>
          </a:p>
        </p:txBody>
      </p:sp>
      <p:sp>
        <p:nvSpPr>
          <p:cNvPr id="4" name="Footer Placeholder 3"/>
          <p:cNvSpPr>
            <a:spLocks noGrp="1"/>
          </p:cNvSpPr>
          <p:nvPr>
            <p:ph type="ftr" sz="quarter" idx="11"/>
          </p:nvPr>
        </p:nvSpPr>
        <p:spPr>
          <a:xfrm>
            <a:off x="152400" y="6478261"/>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11</a:t>
            </a:fld>
            <a:endParaRPr lang="en-US"/>
          </a:p>
        </p:txBody>
      </p:sp>
    </p:spTree>
    <p:extLst>
      <p:ext uri="{BB962C8B-B14F-4D97-AF65-F5344CB8AC3E}">
        <p14:creationId xmlns:p14="http://schemas.microsoft.com/office/powerpoint/2010/main" val="2037289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0B980B-0683-4E92-8F4F-FEB76C252F2A}"/>
              </a:ext>
            </a:extLst>
          </p:cNvPr>
          <p:cNvSpPr>
            <a:spLocks noGrp="1"/>
          </p:cNvSpPr>
          <p:nvPr>
            <p:ph type="title"/>
          </p:nvPr>
        </p:nvSpPr>
        <p:spPr/>
        <p:txBody>
          <a:bodyPr>
            <a:normAutofit fontScale="90000"/>
          </a:bodyPr>
          <a:lstStyle/>
          <a:p>
            <a:r>
              <a:rPr lang="en-US" sz="3600" dirty="0">
                <a:solidFill>
                  <a:srgbClr val="00B050"/>
                </a:solidFill>
              </a:rPr>
              <a:t>Sustainable projects :  1. recycling general waste and bio- bakery</a:t>
            </a:r>
            <a:endParaRPr lang="en-GB" sz="3600" dirty="0">
              <a:solidFill>
                <a:srgbClr val="00B050"/>
              </a:solidFill>
            </a:endParaRPr>
          </a:p>
        </p:txBody>
      </p:sp>
      <p:sp>
        <p:nvSpPr>
          <p:cNvPr id="3" name="Content Placeholder 2">
            <a:extLst>
              <a:ext uri="{FF2B5EF4-FFF2-40B4-BE49-F238E27FC236}">
                <a16:creationId xmlns:a16="http://schemas.microsoft.com/office/drawing/2014/main" xmlns="" id="{C624433E-72C5-46F1-8403-73135E8DE05C}"/>
              </a:ext>
            </a:extLst>
          </p:cNvPr>
          <p:cNvSpPr>
            <a:spLocks noGrp="1"/>
          </p:cNvSpPr>
          <p:nvPr>
            <p:ph idx="1"/>
          </p:nvPr>
        </p:nvSpPr>
        <p:spPr>
          <a:xfrm>
            <a:off x="457200" y="1600200"/>
            <a:ext cx="8229600" cy="4983162"/>
          </a:xfrm>
        </p:spPr>
        <p:txBody>
          <a:bodyPr>
            <a:normAutofit/>
          </a:bodyPr>
          <a:lstStyle/>
          <a:p>
            <a:pPr marL="0" indent="0">
              <a:buNone/>
            </a:pPr>
            <a:endParaRPr lang="en-US" b="1" dirty="0"/>
          </a:p>
          <a:p>
            <a:pPr marL="0" indent="0">
              <a:buNone/>
            </a:pPr>
            <a:r>
              <a:rPr lang="en-US" b="1" dirty="0">
                <a:solidFill>
                  <a:schemeClr val="bg1"/>
                </a:solidFill>
              </a:rPr>
              <a:t>Action Plan:</a:t>
            </a:r>
            <a:endParaRPr lang="en-US" dirty="0">
              <a:solidFill>
                <a:schemeClr val="bg1"/>
              </a:solidFill>
            </a:endParaRPr>
          </a:p>
          <a:p>
            <a:r>
              <a:rPr lang="en-US" dirty="0">
                <a:solidFill>
                  <a:schemeClr val="bg1"/>
                </a:solidFill>
              </a:rPr>
              <a:t>A trial of charity named “Flare share” is running within ASDA. Under this  charity work all the unsold food that have come near to the expiry date  are distributed among the needy people</a:t>
            </a:r>
          </a:p>
          <a:p>
            <a:r>
              <a:rPr lang="en-US" dirty="0">
                <a:solidFill>
                  <a:schemeClr val="bg1"/>
                </a:solidFill>
              </a:rPr>
              <a:t>Recycling of waste water:  a high water consumption  has been identified  and ASDA has promised to refund over 7000m3 wastewater</a:t>
            </a:r>
          </a:p>
          <a:p>
            <a:endParaRPr lang="en-GB" dirty="0"/>
          </a:p>
        </p:txBody>
      </p:sp>
      <p:sp>
        <p:nvSpPr>
          <p:cNvPr id="4" name="Footer Placeholder 3"/>
          <p:cNvSpPr>
            <a:spLocks noGrp="1"/>
          </p:cNvSpPr>
          <p:nvPr>
            <p:ph type="ftr" sz="quarter" idx="11"/>
          </p:nvPr>
        </p:nvSpPr>
        <p:spPr>
          <a:xfrm>
            <a:off x="762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12</a:t>
            </a:fld>
            <a:endParaRPr lang="en-US"/>
          </a:p>
        </p:txBody>
      </p:sp>
    </p:spTree>
    <p:extLst>
      <p:ext uri="{BB962C8B-B14F-4D97-AF65-F5344CB8AC3E}">
        <p14:creationId xmlns:p14="http://schemas.microsoft.com/office/powerpoint/2010/main" val="902269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F4D470-E266-4FB3-9233-39D1144C55C2}"/>
              </a:ext>
            </a:extLst>
          </p:cNvPr>
          <p:cNvSpPr>
            <a:spLocks noGrp="1"/>
          </p:cNvSpPr>
          <p:nvPr>
            <p:ph type="title"/>
          </p:nvPr>
        </p:nvSpPr>
        <p:spPr>
          <a:xfrm>
            <a:off x="685347" y="228601"/>
            <a:ext cx="7765321" cy="838200"/>
          </a:xfrm>
        </p:spPr>
        <p:txBody>
          <a:bodyPr>
            <a:normAutofit/>
          </a:bodyPr>
          <a:lstStyle/>
          <a:p>
            <a:r>
              <a:rPr lang="en-US" sz="3200" dirty="0">
                <a:solidFill>
                  <a:srgbClr val="00B050"/>
                </a:solidFill>
              </a:rPr>
              <a:t>Flare Share project Review</a:t>
            </a:r>
            <a:endParaRPr lang="en-GB" sz="3200" dirty="0">
              <a:solidFill>
                <a:srgbClr val="00B050"/>
              </a:solidFill>
            </a:endParaRPr>
          </a:p>
        </p:txBody>
      </p:sp>
      <p:sp>
        <p:nvSpPr>
          <p:cNvPr id="3" name="Content Placeholder 2">
            <a:extLst>
              <a:ext uri="{FF2B5EF4-FFF2-40B4-BE49-F238E27FC236}">
                <a16:creationId xmlns:a16="http://schemas.microsoft.com/office/drawing/2014/main" xmlns="" id="{7F0B2E94-162A-4517-AB47-6F56F09AAE3E}"/>
              </a:ext>
            </a:extLst>
          </p:cNvPr>
          <p:cNvSpPr>
            <a:spLocks noGrp="1"/>
          </p:cNvSpPr>
          <p:nvPr>
            <p:ph idx="1"/>
          </p:nvPr>
        </p:nvSpPr>
        <p:spPr/>
        <p:txBody>
          <a:bodyPr/>
          <a:lstStyle/>
          <a:p>
            <a:endParaRPr lang="en-GB" dirty="0"/>
          </a:p>
        </p:txBody>
      </p:sp>
      <p:pic>
        <p:nvPicPr>
          <p:cNvPr id="4" name="Content Placeholder 3" descr="asda.jpg">
            <a:extLst>
              <a:ext uri="{FF2B5EF4-FFF2-40B4-BE49-F238E27FC236}">
                <a16:creationId xmlns:a16="http://schemas.microsoft.com/office/drawing/2014/main" xmlns="" id="{284F9762-F62A-4C63-A2FA-7E0CC74EA1CA}"/>
              </a:ext>
            </a:extLst>
          </p:cNvPr>
          <p:cNvPicPr>
            <a:picLocks noChangeAspect="1"/>
          </p:cNvPicPr>
          <p:nvPr/>
        </p:nvPicPr>
        <p:blipFill>
          <a:blip r:embed="rId2"/>
          <a:stretch>
            <a:fillRect/>
          </a:stretch>
        </p:blipFill>
        <p:spPr>
          <a:xfrm>
            <a:off x="381000" y="1219199"/>
            <a:ext cx="8382000" cy="4664077"/>
          </a:xfrm>
          <a:prstGeom prst="rect">
            <a:avLst/>
          </a:prstGeom>
        </p:spPr>
      </p:pic>
      <p:sp>
        <p:nvSpPr>
          <p:cNvPr id="5" name="Footer Placeholder 4"/>
          <p:cNvSpPr>
            <a:spLocks noGrp="1"/>
          </p:cNvSpPr>
          <p:nvPr>
            <p:ph type="ftr" sz="quarter" idx="11"/>
          </p:nvPr>
        </p:nvSpPr>
        <p:spPr>
          <a:xfrm>
            <a:off x="2286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6" name="Slide Number Placeholder 5"/>
          <p:cNvSpPr>
            <a:spLocks noGrp="1"/>
          </p:cNvSpPr>
          <p:nvPr>
            <p:ph type="sldNum" sz="quarter" idx="12"/>
          </p:nvPr>
        </p:nvSpPr>
        <p:spPr/>
        <p:txBody>
          <a:bodyPr/>
          <a:lstStyle/>
          <a:p>
            <a:fld id="{F6084804-73CB-43F0-8BC1-54E15059E632}" type="slidenum">
              <a:rPr lang="en-US" smtClean="0"/>
              <a:pPr/>
              <a:t>13</a:t>
            </a:fld>
            <a:endParaRPr lang="en-US"/>
          </a:p>
        </p:txBody>
      </p:sp>
    </p:spTree>
    <p:extLst>
      <p:ext uri="{BB962C8B-B14F-4D97-AF65-F5344CB8AC3E}">
        <p14:creationId xmlns:p14="http://schemas.microsoft.com/office/powerpoint/2010/main" val="846267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solidFill>
                  <a:srgbClr val="00B050"/>
                </a:solidFill>
              </a:rPr>
              <a:t>Leadership and Entrepreneurship</a:t>
            </a:r>
            <a:r>
              <a:rPr lang="en-US" b="1" dirty="0"/>
              <a:t/>
            </a:r>
            <a:br>
              <a:rPr lang="en-US" b="1" dirty="0"/>
            </a:br>
            <a:endParaRPr lang="en-US" dirty="0"/>
          </a:p>
        </p:txBody>
      </p:sp>
      <p:sp>
        <p:nvSpPr>
          <p:cNvPr id="3" name="Content Placeholder 2"/>
          <p:cNvSpPr>
            <a:spLocks noGrp="1"/>
          </p:cNvSpPr>
          <p:nvPr>
            <p:ph idx="1"/>
          </p:nvPr>
        </p:nvSpPr>
        <p:spPr/>
        <p:txBody>
          <a:bodyPr/>
          <a:lstStyle/>
          <a:p>
            <a:pPr marL="0" indent="0">
              <a:buNone/>
            </a:pPr>
            <a:r>
              <a:rPr lang="en-US" dirty="0">
                <a:solidFill>
                  <a:schemeClr val="bg1"/>
                </a:solidFill>
              </a:rPr>
              <a:t>The following slides will show:</a:t>
            </a:r>
          </a:p>
          <a:p>
            <a:r>
              <a:rPr lang="en-US" dirty="0">
                <a:solidFill>
                  <a:schemeClr val="bg1"/>
                </a:solidFill>
              </a:rPr>
              <a:t>The identification of good practice of Leadership in the retail sector</a:t>
            </a:r>
          </a:p>
          <a:p>
            <a:r>
              <a:rPr lang="en-US" dirty="0">
                <a:solidFill>
                  <a:schemeClr val="bg1"/>
                </a:solidFill>
              </a:rPr>
              <a:t>Identification of  relationship between Entrepreneurship and Leadership</a:t>
            </a:r>
          </a:p>
          <a:p>
            <a:pPr>
              <a:buNone/>
            </a:pPr>
            <a:endParaRPr lang="en-US" dirty="0"/>
          </a:p>
        </p:txBody>
      </p:sp>
      <p:sp>
        <p:nvSpPr>
          <p:cNvPr id="4" name="Footer Placeholder 3"/>
          <p:cNvSpPr>
            <a:spLocks noGrp="1"/>
          </p:cNvSpPr>
          <p:nvPr>
            <p:ph type="ftr" sz="quarter" idx="11"/>
          </p:nvPr>
        </p:nvSpPr>
        <p:spPr>
          <a:xfrm>
            <a:off x="228600" y="6465735"/>
            <a:ext cx="5004649" cy="365125"/>
          </a:xfrm>
        </p:spPr>
        <p:txBody>
          <a:bodyPr/>
          <a:lstStyle/>
          <a:p>
            <a:r>
              <a:rPr lang="en-US" dirty="0" smtClean="0">
                <a:solidFill>
                  <a:schemeClr val="bg1"/>
                </a:solidFill>
              </a:rPr>
              <a:t>Ruhena Sardar</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14</a:t>
            </a:fld>
            <a:endParaRPr lang="en-US"/>
          </a:p>
        </p:txBody>
      </p:sp>
      <p:pic>
        <p:nvPicPr>
          <p:cNvPr id="1026" name="Picture 2" descr="Many of the staff said they would stay on at the Greenfield Street store despite their life-changing w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4099536"/>
            <a:ext cx="3429000" cy="25149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E2064E-31C1-4B80-901D-96F7F9870EA2}"/>
              </a:ext>
            </a:extLst>
          </p:cNvPr>
          <p:cNvSpPr>
            <a:spLocks noGrp="1"/>
          </p:cNvSpPr>
          <p:nvPr>
            <p:ph type="title"/>
          </p:nvPr>
        </p:nvSpPr>
        <p:spPr>
          <a:xfrm>
            <a:off x="457200" y="0"/>
            <a:ext cx="8153400" cy="1295400"/>
          </a:xfrm>
        </p:spPr>
        <p:txBody>
          <a:bodyPr>
            <a:normAutofit fontScale="90000"/>
          </a:bodyPr>
          <a:lstStyle/>
          <a:p>
            <a:r>
              <a:rPr lang="en-US" sz="2700" dirty="0">
                <a:solidFill>
                  <a:srgbClr val="00B050"/>
                </a:solidFill>
              </a:rPr>
              <a:t>Relationship between Entrepreneurship and Leadership</a:t>
            </a:r>
            <a:r>
              <a:rPr lang="en-US" dirty="0"/>
              <a:t/>
            </a:r>
            <a:br>
              <a:rPr lang="en-US" dirty="0"/>
            </a:b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050258877"/>
              </p:ext>
            </p:extLst>
          </p:nvPr>
        </p:nvGraphicFramePr>
        <p:xfrm>
          <a:off x="342900" y="761681"/>
          <a:ext cx="8572500" cy="5834314"/>
        </p:xfrm>
        <a:graphic>
          <a:graphicData uri="http://schemas.openxmlformats.org/drawingml/2006/table">
            <a:tbl>
              <a:tblPr firstRow="1" bandRow="1">
                <a:tableStyleId>{073A0DAA-6AF3-43AB-8588-CEC1D06C72B9}</a:tableStyleId>
              </a:tblPr>
              <a:tblGrid>
                <a:gridCol w="2857500">
                  <a:extLst>
                    <a:ext uri="{9D8B030D-6E8A-4147-A177-3AD203B41FA5}">
                      <a16:colId xmlns:a16="http://schemas.microsoft.com/office/drawing/2014/main" xmlns="" val="20000"/>
                    </a:ext>
                  </a:extLst>
                </a:gridCol>
                <a:gridCol w="2857500">
                  <a:extLst>
                    <a:ext uri="{9D8B030D-6E8A-4147-A177-3AD203B41FA5}">
                      <a16:colId xmlns:a16="http://schemas.microsoft.com/office/drawing/2014/main" xmlns="" val="20001"/>
                    </a:ext>
                  </a:extLst>
                </a:gridCol>
                <a:gridCol w="2857500">
                  <a:extLst>
                    <a:ext uri="{9D8B030D-6E8A-4147-A177-3AD203B41FA5}">
                      <a16:colId xmlns:a16="http://schemas.microsoft.com/office/drawing/2014/main" xmlns="" val="20002"/>
                    </a:ext>
                  </a:extLst>
                </a:gridCol>
              </a:tblGrid>
              <a:tr h="397280">
                <a:tc>
                  <a:txBody>
                    <a:bodyPr/>
                    <a:lstStyle/>
                    <a:p>
                      <a:r>
                        <a:rPr lang="en-GB" sz="2000" dirty="0"/>
                        <a:t>Areas</a:t>
                      </a:r>
                    </a:p>
                  </a:txBody>
                  <a:tcPr/>
                </a:tc>
                <a:tc>
                  <a:txBody>
                    <a:bodyPr/>
                    <a:lstStyle/>
                    <a:p>
                      <a:r>
                        <a:rPr lang="en-GB" sz="2000" dirty="0"/>
                        <a:t>Entrepreneur </a:t>
                      </a:r>
                    </a:p>
                  </a:txBody>
                  <a:tcPr/>
                </a:tc>
                <a:tc>
                  <a:txBody>
                    <a:bodyPr/>
                    <a:lstStyle/>
                    <a:p>
                      <a:r>
                        <a:rPr lang="en-GB" sz="2000" dirty="0"/>
                        <a:t>Leader</a:t>
                      </a:r>
                    </a:p>
                  </a:txBody>
                  <a:tcPr/>
                </a:tc>
                <a:extLst>
                  <a:ext uri="{0D108BD9-81ED-4DB2-BD59-A6C34878D82A}">
                    <a16:rowId xmlns:a16="http://schemas.microsoft.com/office/drawing/2014/main" xmlns="" val="10000"/>
                  </a:ext>
                </a:extLst>
              </a:tr>
              <a:tr h="1314077">
                <a:tc>
                  <a:txBody>
                    <a:bodyPr/>
                    <a:lstStyle/>
                    <a:p>
                      <a:r>
                        <a:rPr lang="en-GB" sz="2000" b="1" dirty="0"/>
                        <a:t>Status</a:t>
                      </a:r>
                    </a:p>
                  </a:txBody>
                  <a:tcPr/>
                </a:tc>
                <a:tc>
                  <a:txBody>
                    <a:bodyPr/>
                    <a:lstStyle/>
                    <a:p>
                      <a:r>
                        <a:rPr lang="en-GB" sz="2000" dirty="0"/>
                        <a:t>Owner of the business</a:t>
                      </a:r>
                      <a:r>
                        <a:rPr lang="en-GB" sz="2000" baseline="0" dirty="0"/>
                        <a:t> should be able to perform all the functions.</a:t>
                      </a:r>
                      <a:endParaRPr lang="en-GB" sz="2000" dirty="0"/>
                    </a:p>
                  </a:txBody>
                  <a:tcPr/>
                </a:tc>
                <a:tc>
                  <a:txBody>
                    <a:bodyPr/>
                    <a:lstStyle/>
                    <a:p>
                      <a:r>
                        <a:rPr lang="en-GB" sz="2000" dirty="0"/>
                        <a:t>Works for</a:t>
                      </a:r>
                      <a:r>
                        <a:rPr lang="en-GB" sz="2000" baseline="0" dirty="0"/>
                        <a:t> a business or company and has duty to manage.</a:t>
                      </a:r>
                      <a:endParaRPr lang="en-GB" sz="2000" dirty="0"/>
                    </a:p>
                  </a:txBody>
                  <a:tcPr/>
                </a:tc>
                <a:extLst>
                  <a:ext uri="{0D108BD9-81ED-4DB2-BD59-A6C34878D82A}">
                    <a16:rowId xmlns:a16="http://schemas.microsoft.com/office/drawing/2014/main" xmlns="" val="10001"/>
                  </a:ext>
                </a:extLst>
              </a:tr>
              <a:tr h="397280">
                <a:tc>
                  <a:txBody>
                    <a:bodyPr/>
                    <a:lstStyle/>
                    <a:p>
                      <a:r>
                        <a:rPr lang="en-GB" sz="2000" b="1" dirty="0"/>
                        <a:t>Risk</a:t>
                      </a:r>
                    </a:p>
                  </a:txBody>
                  <a:tcPr/>
                </a:tc>
                <a:tc>
                  <a:txBody>
                    <a:bodyPr/>
                    <a:lstStyle/>
                    <a:p>
                      <a:r>
                        <a:rPr lang="en-GB" sz="2000" dirty="0"/>
                        <a:t>Has all risks.</a:t>
                      </a:r>
                    </a:p>
                  </a:txBody>
                  <a:tcPr/>
                </a:tc>
                <a:tc>
                  <a:txBody>
                    <a:bodyPr/>
                    <a:lstStyle/>
                    <a:p>
                      <a:r>
                        <a:rPr lang="en-GB" sz="2000" dirty="0"/>
                        <a:t>No,</a:t>
                      </a:r>
                      <a:r>
                        <a:rPr lang="en-GB" sz="2000" baseline="0" dirty="0"/>
                        <a:t> or low risks.</a:t>
                      </a:r>
                      <a:endParaRPr lang="en-GB" sz="2000" dirty="0"/>
                    </a:p>
                  </a:txBody>
                  <a:tcPr/>
                </a:tc>
                <a:extLst>
                  <a:ext uri="{0D108BD9-81ED-4DB2-BD59-A6C34878D82A}">
                    <a16:rowId xmlns:a16="http://schemas.microsoft.com/office/drawing/2014/main" xmlns="" val="10002"/>
                  </a:ext>
                </a:extLst>
              </a:tr>
              <a:tr h="1008479">
                <a:tc>
                  <a:txBody>
                    <a:bodyPr/>
                    <a:lstStyle/>
                    <a:p>
                      <a:r>
                        <a:rPr lang="en-GB" sz="2000" b="1" dirty="0"/>
                        <a:t>Motive</a:t>
                      </a:r>
                    </a:p>
                  </a:txBody>
                  <a:tcPr/>
                </a:tc>
                <a:tc>
                  <a:txBody>
                    <a:bodyPr/>
                    <a:lstStyle/>
                    <a:p>
                      <a:r>
                        <a:rPr lang="en-GB" sz="2000" dirty="0"/>
                        <a:t>Personal</a:t>
                      </a:r>
                      <a:r>
                        <a:rPr lang="en-GB" sz="2000" baseline="0" dirty="0"/>
                        <a:t> or social gain.</a:t>
                      </a:r>
                      <a:endParaRPr lang="en-GB" sz="2000" dirty="0"/>
                    </a:p>
                  </a:txBody>
                  <a:tcPr/>
                </a:tc>
                <a:tc>
                  <a:txBody>
                    <a:bodyPr/>
                    <a:lstStyle/>
                    <a:p>
                      <a:r>
                        <a:rPr lang="en-GB" sz="2000" dirty="0"/>
                        <a:t>Provides</a:t>
                      </a:r>
                      <a:r>
                        <a:rPr lang="en-GB" sz="2000" baseline="0" dirty="0"/>
                        <a:t> service instead of compensation.</a:t>
                      </a:r>
                      <a:endParaRPr lang="en-GB" sz="2000" dirty="0"/>
                    </a:p>
                  </a:txBody>
                  <a:tcPr/>
                </a:tc>
                <a:extLst>
                  <a:ext uri="{0D108BD9-81ED-4DB2-BD59-A6C34878D82A}">
                    <a16:rowId xmlns:a16="http://schemas.microsoft.com/office/drawing/2014/main" xmlns="" val="10003"/>
                  </a:ext>
                </a:extLst>
              </a:tr>
              <a:tr h="702879">
                <a:tc>
                  <a:txBody>
                    <a:bodyPr/>
                    <a:lstStyle/>
                    <a:p>
                      <a:r>
                        <a:rPr lang="en-GB" sz="2000" b="1" dirty="0"/>
                        <a:t>Rewards</a:t>
                      </a:r>
                    </a:p>
                  </a:txBody>
                  <a:tcPr/>
                </a:tc>
                <a:tc>
                  <a:txBody>
                    <a:bodyPr/>
                    <a:lstStyle/>
                    <a:p>
                      <a:r>
                        <a:rPr lang="en-GB" sz="2000" dirty="0"/>
                        <a:t>Rewards for risk bearing</a:t>
                      </a:r>
                    </a:p>
                  </a:txBody>
                  <a:tcPr/>
                </a:tc>
                <a:tc>
                  <a:txBody>
                    <a:bodyPr/>
                    <a:lstStyle/>
                    <a:p>
                      <a:r>
                        <a:rPr lang="en-GB" sz="2000" dirty="0"/>
                        <a:t>Receives salary</a:t>
                      </a:r>
                      <a:r>
                        <a:rPr lang="en-GB" sz="2000" baseline="0" dirty="0"/>
                        <a:t> as reward for work</a:t>
                      </a:r>
                      <a:endParaRPr lang="en-GB" sz="2000" dirty="0"/>
                    </a:p>
                  </a:txBody>
                  <a:tcPr/>
                </a:tc>
                <a:extLst>
                  <a:ext uri="{0D108BD9-81ED-4DB2-BD59-A6C34878D82A}">
                    <a16:rowId xmlns:a16="http://schemas.microsoft.com/office/drawing/2014/main" xmlns="" val="10004"/>
                  </a:ext>
                </a:extLst>
              </a:tr>
              <a:tr h="1008479">
                <a:tc>
                  <a:txBody>
                    <a:bodyPr/>
                    <a:lstStyle/>
                    <a:p>
                      <a:r>
                        <a:rPr lang="en-GB" sz="2000" b="1" dirty="0"/>
                        <a:t>Innovation</a:t>
                      </a:r>
                    </a:p>
                  </a:txBody>
                  <a:tcPr/>
                </a:tc>
                <a:tc>
                  <a:txBody>
                    <a:bodyPr/>
                    <a:lstStyle/>
                    <a:p>
                      <a:r>
                        <a:rPr lang="en-GB" sz="2000" dirty="0"/>
                        <a:t>Is the innovator (which means</a:t>
                      </a:r>
                      <a:r>
                        <a:rPr lang="en-GB" sz="2000" baseline="0" dirty="0"/>
                        <a:t> </a:t>
                      </a:r>
                      <a:r>
                        <a:rPr lang="en-GB" sz="2000" dirty="0"/>
                        <a:t>the creator</a:t>
                      </a:r>
                      <a:r>
                        <a:rPr lang="en-GB" sz="2000" baseline="0" dirty="0"/>
                        <a:t>)</a:t>
                      </a:r>
                      <a:endParaRPr lang="en-GB"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Is</a:t>
                      </a:r>
                      <a:r>
                        <a:rPr lang="en-GB" sz="2000" baseline="0" dirty="0"/>
                        <a:t> the executor</a:t>
                      </a:r>
                      <a:endParaRPr lang="en-GB" sz="2000" dirty="0"/>
                    </a:p>
                    <a:p>
                      <a:r>
                        <a:rPr lang="en-GB" sz="2000" dirty="0"/>
                        <a:t>(Carries out the work)</a:t>
                      </a:r>
                    </a:p>
                  </a:txBody>
                  <a:tcPr/>
                </a:tc>
                <a:extLst>
                  <a:ext uri="{0D108BD9-81ED-4DB2-BD59-A6C34878D82A}">
                    <a16:rowId xmlns:a16="http://schemas.microsoft.com/office/drawing/2014/main" xmlns="" val="10005"/>
                  </a:ext>
                </a:extLst>
              </a:tr>
              <a:tr h="963047">
                <a:tc>
                  <a:txBody>
                    <a:bodyPr/>
                    <a:lstStyle/>
                    <a:p>
                      <a:r>
                        <a:rPr lang="en-GB" sz="2000" b="1" dirty="0"/>
                        <a:t>Qualification </a:t>
                      </a:r>
                    </a:p>
                  </a:txBody>
                  <a:tcPr/>
                </a:tc>
                <a:tc>
                  <a:txBody>
                    <a:bodyPr/>
                    <a:lstStyle/>
                    <a:p>
                      <a:r>
                        <a:rPr lang="en-GB" sz="2000" dirty="0"/>
                        <a:t>Should have business qualities</a:t>
                      </a:r>
                      <a:r>
                        <a:rPr lang="en-GB" sz="2000" baseline="0" dirty="0"/>
                        <a:t> </a:t>
                      </a:r>
                      <a:endParaRPr lang="en-GB" sz="2000" dirty="0"/>
                    </a:p>
                  </a:txBody>
                  <a:tcPr/>
                </a:tc>
                <a:tc>
                  <a:txBody>
                    <a:bodyPr/>
                    <a:lstStyle/>
                    <a:p>
                      <a:r>
                        <a:rPr lang="en-GB" sz="2000" dirty="0"/>
                        <a:t>Should have needed</a:t>
                      </a:r>
                      <a:r>
                        <a:rPr lang="en-GB" sz="2000" baseline="0" dirty="0"/>
                        <a:t> qualification for the job</a:t>
                      </a:r>
                      <a:endParaRPr lang="en-GB" sz="2000" dirty="0"/>
                    </a:p>
                  </a:txBody>
                  <a:tcPr/>
                </a:tc>
                <a:extLst>
                  <a:ext uri="{0D108BD9-81ED-4DB2-BD59-A6C34878D82A}">
                    <a16:rowId xmlns:a16="http://schemas.microsoft.com/office/drawing/2014/main" xmlns="" val="10006"/>
                  </a:ext>
                </a:extLst>
              </a:tr>
            </a:tbl>
          </a:graphicData>
        </a:graphic>
      </p:graphicFrame>
      <p:sp>
        <p:nvSpPr>
          <p:cNvPr id="3" name="Footer Placeholder 2"/>
          <p:cNvSpPr>
            <a:spLocks noGrp="1"/>
          </p:cNvSpPr>
          <p:nvPr>
            <p:ph type="ftr" sz="quarter" idx="11"/>
          </p:nvPr>
        </p:nvSpPr>
        <p:spPr>
          <a:xfrm>
            <a:off x="228600" y="6485568"/>
            <a:ext cx="5004649" cy="365125"/>
          </a:xfrm>
        </p:spPr>
        <p:txBody>
          <a:bodyPr/>
          <a:lstStyle/>
          <a:p>
            <a:r>
              <a:rPr lang="en-US" dirty="0" smtClean="0">
                <a:solidFill>
                  <a:schemeClr val="bg1"/>
                </a:solidFill>
              </a:rPr>
              <a:t>Ruhena Sardar</a:t>
            </a:r>
            <a:endParaRPr lang="en-US" dirty="0">
              <a:solidFill>
                <a:schemeClr val="bg1"/>
              </a:solidFill>
            </a:endParaRPr>
          </a:p>
        </p:txBody>
      </p:sp>
      <p:sp>
        <p:nvSpPr>
          <p:cNvPr id="4" name="Slide Number Placeholder 3"/>
          <p:cNvSpPr>
            <a:spLocks noGrp="1"/>
          </p:cNvSpPr>
          <p:nvPr>
            <p:ph type="sldNum" sz="quarter" idx="12"/>
          </p:nvPr>
        </p:nvSpPr>
        <p:spPr/>
        <p:txBody>
          <a:bodyPr/>
          <a:lstStyle/>
          <a:p>
            <a:fld id="{F6084804-73CB-43F0-8BC1-54E15059E632}" type="slidenum">
              <a:rPr lang="en-US" smtClean="0"/>
              <a:pPr/>
              <a:t>15</a:t>
            </a:fld>
            <a:endParaRPr lang="en-US"/>
          </a:p>
        </p:txBody>
      </p:sp>
    </p:spTree>
    <p:extLst>
      <p:ext uri="{BB962C8B-B14F-4D97-AF65-F5344CB8AC3E}">
        <p14:creationId xmlns:p14="http://schemas.microsoft.com/office/powerpoint/2010/main" val="2169312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xmlns="" id="{0A166F84-C898-4E41-9D6B-80E279B4F063}"/>
              </a:ext>
            </a:extLst>
          </p:cNvPr>
          <p:cNvSpPr>
            <a:spLocks noGrp="1"/>
          </p:cNvSpPr>
          <p:nvPr>
            <p:ph type="title"/>
          </p:nvPr>
        </p:nvSpPr>
        <p:spPr>
          <a:xfrm>
            <a:off x="457200" y="274638"/>
            <a:ext cx="8229600" cy="1325562"/>
          </a:xfrm>
        </p:spPr>
        <p:txBody>
          <a:bodyPr>
            <a:normAutofit fontScale="90000"/>
          </a:bodyPr>
          <a:lstStyle/>
          <a:p>
            <a:r>
              <a:rPr lang="en-US" sz="3600" dirty="0">
                <a:solidFill>
                  <a:srgbClr val="00B050"/>
                </a:solidFill>
              </a:rPr>
              <a:t>Identification of good practice of Leadership in the retail sector</a:t>
            </a:r>
            <a:r>
              <a:rPr lang="en-US" dirty="0"/>
              <a:t/>
            </a:r>
            <a:br>
              <a:rPr lang="en-US" dirty="0"/>
            </a:br>
            <a:endParaRPr lang="en-US" dirty="0"/>
          </a:p>
        </p:txBody>
      </p:sp>
      <p:sp>
        <p:nvSpPr>
          <p:cNvPr id="7" name="Content Placeholder 2">
            <a:extLst>
              <a:ext uri="{FF2B5EF4-FFF2-40B4-BE49-F238E27FC236}">
                <a16:creationId xmlns:a16="http://schemas.microsoft.com/office/drawing/2014/main" xmlns="" id="{8C0EA282-1CAC-4AF5-9B4E-FD38F5BD76F1}"/>
              </a:ext>
            </a:extLst>
          </p:cNvPr>
          <p:cNvSpPr>
            <a:spLocks noGrp="1"/>
          </p:cNvSpPr>
          <p:nvPr>
            <p:ph idx="1"/>
          </p:nvPr>
        </p:nvSpPr>
        <p:spPr>
          <a:xfrm>
            <a:off x="457200" y="1143000"/>
            <a:ext cx="8229600" cy="4648200"/>
          </a:xfrm>
        </p:spPr>
        <p:txBody>
          <a:bodyPr>
            <a:normAutofit fontScale="85000" lnSpcReduction="20000"/>
          </a:bodyPr>
          <a:lstStyle/>
          <a:p>
            <a:endParaRPr lang="en-US" sz="2400" dirty="0">
              <a:solidFill>
                <a:schemeClr val="bg1"/>
              </a:solidFill>
            </a:endParaRPr>
          </a:p>
          <a:p>
            <a:r>
              <a:rPr lang="en-US" sz="2400" dirty="0">
                <a:solidFill>
                  <a:schemeClr val="bg1"/>
                </a:solidFill>
              </a:rPr>
              <a:t>The leadership of ASDA is clear and concise</a:t>
            </a:r>
          </a:p>
          <a:p>
            <a:r>
              <a:rPr lang="en-US" sz="2400" dirty="0">
                <a:solidFill>
                  <a:schemeClr val="bg1"/>
                </a:solidFill>
              </a:rPr>
              <a:t>ASDA leadership  practice has three key tasks:</a:t>
            </a:r>
          </a:p>
          <a:p>
            <a:pPr marL="514350" indent="-514350">
              <a:buFont typeface="+mj-lt"/>
              <a:buAutoNum type="arabicPeriod"/>
            </a:pPr>
            <a:r>
              <a:rPr lang="en-US" sz="2400" dirty="0">
                <a:solidFill>
                  <a:schemeClr val="bg1"/>
                </a:solidFill>
              </a:rPr>
              <a:t>Task</a:t>
            </a:r>
          </a:p>
          <a:p>
            <a:pPr marL="514350" indent="-514350">
              <a:buFont typeface="+mj-lt"/>
              <a:buAutoNum type="arabicPeriod"/>
            </a:pPr>
            <a:r>
              <a:rPr lang="en-US" sz="2400" dirty="0">
                <a:solidFill>
                  <a:schemeClr val="bg1"/>
                </a:solidFill>
              </a:rPr>
              <a:t>Team and group</a:t>
            </a:r>
          </a:p>
          <a:p>
            <a:pPr marL="514350" indent="-514350">
              <a:buFont typeface="+mj-lt"/>
              <a:buAutoNum type="arabicPeriod"/>
            </a:pPr>
            <a:r>
              <a:rPr lang="en-US" sz="2400" dirty="0">
                <a:solidFill>
                  <a:schemeClr val="bg1"/>
                </a:solidFill>
              </a:rPr>
              <a:t>Individual</a:t>
            </a:r>
          </a:p>
          <a:p>
            <a:pPr marL="514350" indent="-514350">
              <a:buNone/>
            </a:pPr>
            <a:r>
              <a:rPr lang="en-US" sz="2400" dirty="0">
                <a:solidFill>
                  <a:schemeClr val="bg1"/>
                </a:solidFill>
              </a:rPr>
              <a:t>The success of these responsibilities will include:</a:t>
            </a:r>
          </a:p>
          <a:p>
            <a:r>
              <a:rPr lang="en-US" sz="2400" dirty="0">
                <a:solidFill>
                  <a:schemeClr val="bg1"/>
                </a:solidFill>
              </a:rPr>
              <a:t> Better quality</a:t>
            </a:r>
          </a:p>
          <a:p>
            <a:r>
              <a:rPr lang="en-US" sz="2400" dirty="0">
                <a:solidFill>
                  <a:schemeClr val="bg1"/>
                </a:solidFill>
              </a:rPr>
              <a:t>Improvement of moral value and development of team</a:t>
            </a:r>
          </a:p>
          <a:p>
            <a:r>
              <a:rPr lang="en-US" sz="2400" dirty="0">
                <a:solidFill>
                  <a:schemeClr val="bg1"/>
                </a:solidFill>
              </a:rPr>
              <a:t>The leadership style of ASDA is: Empowerment Leadership which aims the human motivation.  </a:t>
            </a:r>
          </a:p>
        </p:txBody>
      </p:sp>
      <p:sp>
        <p:nvSpPr>
          <p:cNvPr id="2" name="Footer Placeholder 1"/>
          <p:cNvSpPr>
            <a:spLocks noGrp="1"/>
          </p:cNvSpPr>
          <p:nvPr>
            <p:ph type="ftr" sz="quarter" idx="11"/>
          </p:nvPr>
        </p:nvSpPr>
        <p:spPr>
          <a:xfrm>
            <a:off x="304800" y="6492875"/>
            <a:ext cx="5004649" cy="365125"/>
          </a:xfrm>
        </p:spPr>
        <p:txBody>
          <a:bodyPr/>
          <a:lstStyle/>
          <a:p>
            <a:r>
              <a:rPr lang="en-US" dirty="0" smtClean="0">
                <a:solidFill>
                  <a:schemeClr val="bg1"/>
                </a:solidFill>
              </a:rPr>
              <a:t>Ruhena Sardar</a:t>
            </a:r>
            <a:endParaRPr lang="en-US" dirty="0">
              <a:solidFill>
                <a:schemeClr val="bg1"/>
              </a:solidFill>
            </a:endParaRPr>
          </a:p>
        </p:txBody>
      </p:sp>
      <p:sp>
        <p:nvSpPr>
          <p:cNvPr id="3" name="Slide Number Placeholder 2"/>
          <p:cNvSpPr>
            <a:spLocks noGrp="1"/>
          </p:cNvSpPr>
          <p:nvPr>
            <p:ph type="sldNum" sz="quarter" idx="12"/>
          </p:nvPr>
        </p:nvSpPr>
        <p:spPr/>
        <p:txBody>
          <a:bodyPr/>
          <a:lstStyle/>
          <a:p>
            <a:fld id="{F6084804-73CB-43F0-8BC1-54E15059E632}" type="slidenum">
              <a:rPr lang="en-US" smtClean="0"/>
              <a:pPr/>
              <a:t>16</a:t>
            </a:fld>
            <a:endParaRPr lang="en-US"/>
          </a:p>
        </p:txBody>
      </p:sp>
      <p:pic>
        <p:nvPicPr>
          <p:cNvPr id="2050" name="Picture 2" descr="Image result for high five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90500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590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65321" cy="1326321"/>
          </a:xfrm>
        </p:spPr>
        <p:txBody>
          <a:bodyPr>
            <a:normAutofit fontScale="90000"/>
          </a:bodyPr>
          <a:lstStyle/>
          <a:p>
            <a:r>
              <a:rPr lang="en-GB" dirty="0" smtClean="0">
                <a:solidFill>
                  <a:srgbClr val="00B050"/>
                </a:solidFill>
              </a:rPr>
              <a:t>How leadership &amp; entrepreneurship links to </a:t>
            </a:r>
            <a:r>
              <a:rPr lang="en-GB" dirty="0" err="1" smtClean="0">
                <a:solidFill>
                  <a:srgbClr val="00B050"/>
                </a:solidFill>
              </a:rPr>
              <a:t>asda</a:t>
            </a:r>
            <a:endParaRPr lang="en-GB" dirty="0">
              <a:solidFill>
                <a:srgbClr val="00B050"/>
              </a:solidFill>
            </a:endParaRPr>
          </a:p>
        </p:txBody>
      </p:sp>
      <p:sp>
        <p:nvSpPr>
          <p:cNvPr id="3" name="Content Placeholder 2"/>
          <p:cNvSpPr>
            <a:spLocks noGrp="1"/>
          </p:cNvSpPr>
          <p:nvPr>
            <p:ph idx="1"/>
          </p:nvPr>
        </p:nvSpPr>
        <p:spPr>
          <a:xfrm>
            <a:off x="685346" y="2096064"/>
            <a:ext cx="7765322" cy="4304736"/>
          </a:xfrm>
        </p:spPr>
        <p:txBody>
          <a:bodyPr>
            <a:normAutofit fontScale="92500" lnSpcReduction="20000"/>
          </a:bodyPr>
          <a:lstStyle/>
          <a:p>
            <a:r>
              <a:rPr lang="en-GB" dirty="0" smtClean="0">
                <a:solidFill>
                  <a:schemeClr val="bg1"/>
                </a:solidFill>
              </a:rPr>
              <a:t>Leadership and entrepreneurship links to ASDA as it is crucial that all the teams working with ASDA are working together effectively to provide the best support and service for customers. </a:t>
            </a:r>
          </a:p>
          <a:p>
            <a:r>
              <a:rPr lang="en-GB" dirty="0" smtClean="0">
                <a:solidFill>
                  <a:schemeClr val="bg1"/>
                </a:solidFill>
              </a:rPr>
              <a:t>Successful businesses have a successful team behind it.</a:t>
            </a:r>
          </a:p>
          <a:p>
            <a:r>
              <a:rPr lang="en-GB" dirty="0" smtClean="0">
                <a:solidFill>
                  <a:schemeClr val="bg1"/>
                </a:solidFill>
              </a:rPr>
              <a:t>If one of the teams and department are not working together well then it effects the whole business. </a:t>
            </a:r>
          </a:p>
          <a:p>
            <a:r>
              <a:rPr lang="en-GB" dirty="0" smtClean="0">
                <a:solidFill>
                  <a:schemeClr val="bg1"/>
                </a:solidFill>
              </a:rPr>
              <a:t>ASDA is a very successful business and has bee around for many years, therefore this shows that teams at ASDA are working together effectively. </a:t>
            </a:r>
          </a:p>
          <a:p>
            <a:r>
              <a:rPr lang="en-GB" dirty="0" smtClean="0">
                <a:solidFill>
                  <a:schemeClr val="bg1"/>
                </a:solidFill>
              </a:rPr>
              <a:t>ASDA colleagues enjoy working with the company which shows that they have good relationships within the team and with the managers.</a:t>
            </a:r>
            <a:endParaRPr lang="en-GB" dirty="0">
              <a:solidFill>
                <a:schemeClr val="bg1"/>
              </a:solidFill>
            </a:endParaRPr>
          </a:p>
        </p:txBody>
      </p:sp>
      <p:sp>
        <p:nvSpPr>
          <p:cNvPr id="4" name="Footer Placeholder 3"/>
          <p:cNvSpPr>
            <a:spLocks noGrp="1"/>
          </p:cNvSpPr>
          <p:nvPr>
            <p:ph type="ftr" sz="quarter" idx="11"/>
          </p:nvPr>
        </p:nvSpPr>
        <p:spPr>
          <a:xfrm>
            <a:off x="304800" y="6515839"/>
            <a:ext cx="5004649" cy="365125"/>
          </a:xfrm>
        </p:spPr>
        <p:txBody>
          <a:bodyPr/>
          <a:lstStyle/>
          <a:p>
            <a:r>
              <a:rPr lang="en-US" dirty="0" smtClean="0">
                <a:solidFill>
                  <a:schemeClr val="bg1"/>
                </a:solidFill>
              </a:rPr>
              <a:t>Ruhena Sardar</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17</a:t>
            </a:fld>
            <a:endParaRPr lang="en-US"/>
          </a:p>
        </p:txBody>
      </p:sp>
    </p:spTree>
    <p:extLst>
      <p:ext uri="{BB962C8B-B14F-4D97-AF65-F5344CB8AC3E}">
        <p14:creationId xmlns:p14="http://schemas.microsoft.com/office/powerpoint/2010/main" val="2992030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rgbClr val="00B050"/>
                </a:solidFill>
              </a:rPr>
              <a:t>Community participation</a:t>
            </a:r>
            <a:r>
              <a:rPr lang="en-US" b="1" dirty="0"/>
              <a:t/>
            </a:r>
            <a:br>
              <a:rPr lang="en-US" b="1" dirty="0"/>
            </a:br>
            <a:endParaRPr lang="en-US" dirty="0"/>
          </a:p>
        </p:txBody>
      </p:sp>
      <p:sp>
        <p:nvSpPr>
          <p:cNvPr id="3" name="Content Placeholder 2"/>
          <p:cNvSpPr>
            <a:spLocks noGrp="1"/>
          </p:cNvSpPr>
          <p:nvPr>
            <p:ph idx="1"/>
          </p:nvPr>
        </p:nvSpPr>
        <p:spPr>
          <a:xfrm>
            <a:off x="685346" y="2096064"/>
            <a:ext cx="7765322" cy="3787212"/>
          </a:xfrm>
        </p:spPr>
        <p:txBody>
          <a:bodyPr/>
          <a:lstStyle/>
          <a:p>
            <a:r>
              <a:rPr lang="en-US" sz="2800" dirty="0">
                <a:solidFill>
                  <a:schemeClr val="bg1"/>
                </a:solidFill>
              </a:rPr>
              <a:t>Reason of Community Participation.</a:t>
            </a:r>
          </a:p>
          <a:p>
            <a:r>
              <a:rPr lang="en-US" sz="2800" dirty="0">
                <a:solidFill>
                  <a:schemeClr val="bg1"/>
                </a:solidFill>
              </a:rPr>
              <a:t>Example of community participation .</a:t>
            </a:r>
          </a:p>
          <a:p>
            <a:r>
              <a:rPr lang="en-US" sz="2800" dirty="0">
                <a:solidFill>
                  <a:schemeClr val="bg1"/>
                </a:solidFill>
              </a:rPr>
              <a:t>Identification of the benefits of community participation</a:t>
            </a:r>
            <a:r>
              <a:rPr lang="en-US" dirty="0">
                <a:solidFill>
                  <a:schemeClr val="bg1"/>
                </a:solidFill>
              </a:rPr>
              <a:t>.</a:t>
            </a:r>
          </a:p>
          <a:p>
            <a:pPr marL="0" indent="0">
              <a:buNone/>
            </a:pPr>
            <a:endParaRPr lang="en-US" dirty="0"/>
          </a:p>
        </p:txBody>
      </p:sp>
      <p:sp>
        <p:nvSpPr>
          <p:cNvPr id="4" name="Footer Placeholder 3"/>
          <p:cNvSpPr>
            <a:spLocks noGrp="1"/>
          </p:cNvSpPr>
          <p:nvPr>
            <p:ph type="ftr" sz="quarter" idx="11"/>
          </p:nvPr>
        </p:nvSpPr>
        <p:spPr>
          <a:xfrm>
            <a:off x="304800" y="6488918"/>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18</a:t>
            </a:fld>
            <a:endParaRPr lang="en-US"/>
          </a:p>
        </p:txBody>
      </p:sp>
      <p:pic>
        <p:nvPicPr>
          <p:cNvPr id="1026" name="Picture 2" descr="Community_well-being.JPG (800×533)">
            <a:extLst>
              <a:ext uri="{FF2B5EF4-FFF2-40B4-BE49-F238E27FC236}">
                <a16:creationId xmlns:a16="http://schemas.microsoft.com/office/drawing/2014/main" xmlns="" id="{2E99B5C6-73F9-46C3-836E-AA33BC45B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0" y="4002990"/>
            <a:ext cx="4419600" cy="18802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EEC4A5-120F-4DA0-8AA8-A80A8EAF1A45}"/>
              </a:ext>
            </a:extLst>
          </p:cNvPr>
          <p:cNvSpPr>
            <a:spLocks noGrp="1"/>
          </p:cNvSpPr>
          <p:nvPr>
            <p:ph type="title"/>
          </p:nvPr>
        </p:nvSpPr>
        <p:spPr/>
        <p:txBody>
          <a:bodyPr>
            <a:normAutofit/>
          </a:bodyPr>
          <a:lstStyle/>
          <a:p>
            <a:r>
              <a:rPr lang="en-GB" sz="3200" dirty="0">
                <a:solidFill>
                  <a:srgbClr val="00B050"/>
                </a:solidFill>
              </a:rPr>
              <a:t>Reason of Community Participation</a:t>
            </a:r>
          </a:p>
        </p:txBody>
      </p:sp>
      <p:sp>
        <p:nvSpPr>
          <p:cNvPr id="3" name="Content Placeholder 2">
            <a:extLst>
              <a:ext uri="{FF2B5EF4-FFF2-40B4-BE49-F238E27FC236}">
                <a16:creationId xmlns:a16="http://schemas.microsoft.com/office/drawing/2014/main" xmlns="" id="{E02B383F-3235-4669-8B80-EEB460B48C59}"/>
              </a:ext>
            </a:extLst>
          </p:cNvPr>
          <p:cNvSpPr>
            <a:spLocks noGrp="1"/>
          </p:cNvSpPr>
          <p:nvPr>
            <p:ph idx="1"/>
          </p:nvPr>
        </p:nvSpPr>
        <p:spPr/>
        <p:txBody>
          <a:bodyPr>
            <a:normAutofit/>
          </a:bodyPr>
          <a:lstStyle/>
          <a:p>
            <a:r>
              <a:rPr lang="en-GB" sz="2400" dirty="0">
                <a:solidFill>
                  <a:schemeClr val="bg1"/>
                </a:solidFill>
              </a:rPr>
              <a:t>The Community develops self-reliance.</a:t>
            </a:r>
          </a:p>
          <a:p>
            <a:r>
              <a:rPr lang="en-GB" sz="2400" dirty="0">
                <a:solidFill>
                  <a:schemeClr val="bg1"/>
                </a:solidFill>
              </a:rPr>
              <a:t>The community develops critical awareness.</a:t>
            </a:r>
          </a:p>
          <a:p>
            <a:r>
              <a:rPr lang="en-GB" sz="2400" dirty="0">
                <a:solidFill>
                  <a:schemeClr val="bg1"/>
                </a:solidFill>
              </a:rPr>
              <a:t>The community develops problem solving skills.</a:t>
            </a:r>
          </a:p>
          <a:p>
            <a:r>
              <a:rPr lang="en-GB" sz="2400" dirty="0">
                <a:solidFill>
                  <a:schemeClr val="bg1"/>
                </a:solidFill>
              </a:rPr>
              <a:t>The community participation built trust </a:t>
            </a:r>
            <a:r>
              <a:rPr lang="en-GB" sz="2400" dirty="0" err="1">
                <a:solidFill>
                  <a:schemeClr val="bg1"/>
                </a:solidFill>
              </a:rPr>
              <a:t>amongs</a:t>
            </a:r>
            <a:r>
              <a:rPr lang="en-GB" sz="2400" dirty="0">
                <a:solidFill>
                  <a:schemeClr val="bg1"/>
                </a:solidFill>
              </a:rPr>
              <a:t> stake holder.</a:t>
            </a:r>
          </a:p>
          <a:p>
            <a:endParaRPr lang="en-GB" sz="2400" dirty="0"/>
          </a:p>
          <a:p>
            <a:endParaRPr lang="en-GB" sz="2400" dirty="0"/>
          </a:p>
          <a:p>
            <a:endParaRPr lang="en-GB" sz="2400" dirty="0"/>
          </a:p>
        </p:txBody>
      </p:sp>
      <p:sp>
        <p:nvSpPr>
          <p:cNvPr id="4" name="Footer Placeholder 3"/>
          <p:cNvSpPr>
            <a:spLocks noGrp="1"/>
          </p:cNvSpPr>
          <p:nvPr>
            <p:ph type="ftr" sz="quarter" idx="11"/>
          </p:nvPr>
        </p:nvSpPr>
        <p:spPr>
          <a:xfrm>
            <a:off x="2286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19</a:t>
            </a:fld>
            <a:endParaRPr lang="en-US"/>
          </a:p>
        </p:txBody>
      </p:sp>
    </p:spTree>
    <p:extLst>
      <p:ext uri="{BB962C8B-B14F-4D97-AF65-F5344CB8AC3E}">
        <p14:creationId xmlns:p14="http://schemas.microsoft.com/office/powerpoint/2010/main" val="2264929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E0FBBC-1602-41CC-B5AC-6FB6577AC5C9}"/>
              </a:ext>
            </a:extLst>
          </p:cNvPr>
          <p:cNvSpPr>
            <a:spLocks noGrp="1"/>
          </p:cNvSpPr>
          <p:nvPr>
            <p:ph type="title"/>
          </p:nvPr>
        </p:nvSpPr>
        <p:spPr/>
        <p:txBody>
          <a:bodyPr>
            <a:normAutofit/>
          </a:bodyPr>
          <a:lstStyle/>
          <a:p>
            <a:r>
              <a:rPr lang="en-GB" sz="3200" dirty="0">
                <a:solidFill>
                  <a:srgbClr val="00B050"/>
                </a:solidFill>
              </a:rPr>
              <a:t>Example of Community Participation</a:t>
            </a:r>
          </a:p>
        </p:txBody>
      </p:sp>
      <p:sp>
        <p:nvSpPr>
          <p:cNvPr id="3" name="Content Placeholder 2">
            <a:extLst>
              <a:ext uri="{FF2B5EF4-FFF2-40B4-BE49-F238E27FC236}">
                <a16:creationId xmlns:a16="http://schemas.microsoft.com/office/drawing/2014/main" xmlns="" id="{F3CC8CAD-0600-4C72-89EA-E0DA34ECE844}"/>
              </a:ext>
            </a:extLst>
          </p:cNvPr>
          <p:cNvSpPr>
            <a:spLocks noGrp="1"/>
          </p:cNvSpPr>
          <p:nvPr>
            <p:ph idx="1"/>
          </p:nvPr>
        </p:nvSpPr>
        <p:spPr/>
        <p:txBody>
          <a:bodyPr>
            <a:normAutofit/>
          </a:bodyPr>
          <a:lstStyle/>
          <a:p>
            <a:r>
              <a:rPr lang="en-GB" sz="2800" dirty="0">
                <a:solidFill>
                  <a:schemeClr val="bg1"/>
                </a:solidFill>
              </a:rPr>
              <a:t>Asda foundation:</a:t>
            </a:r>
          </a:p>
          <a:p>
            <a:pPr marL="0" indent="0">
              <a:buNone/>
            </a:pPr>
            <a:r>
              <a:rPr lang="en-GB" sz="2800" dirty="0">
                <a:solidFill>
                  <a:schemeClr val="bg1"/>
                </a:solidFill>
              </a:rPr>
              <a:t>To help transform communities ,and improve lives.</a:t>
            </a:r>
          </a:p>
          <a:p>
            <a:r>
              <a:rPr lang="en-GB" sz="2800" dirty="0">
                <a:solidFill>
                  <a:schemeClr val="bg1"/>
                </a:solidFill>
              </a:rPr>
              <a:t>Flare Share:</a:t>
            </a:r>
          </a:p>
          <a:p>
            <a:pPr marL="0" indent="0">
              <a:buNone/>
            </a:pPr>
            <a:r>
              <a:rPr lang="en-GB" sz="2800" dirty="0">
                <a:solidFill>
                  <a:schemeClr val="bg1"/>
                </a:solidFill>
              </a:rPr>
              <a:t>Distributing unsold food to needy people</a:t>
            </a:r>
            <a:r>
              <a:rPr lang="en-GB" sz="2800" dirty="0"/>
              <a:t>.</a:t>
            </a:r>
          </a:p>
        </p:txBody>
      </p:sp>
      <p:sp>
        <p:nvSpPr>
          <p:cNvPr id="4" name="Footer Placeholder 3"/>
          <p:cNvSpPr>
            <a:spLocks noGrp="1"/>
          </p:cNvSpPr>
          <p:nvPr>
            <p:ph type="ftr" sz="quarter" idx="11"/>
          </p:nvPr>
        </p:nvSpPr>
        <p:spPr>
          <a:xfrm>
            <a:off x="152400" y="6460516"/>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20</a:t>
            </a:fld>
            <a:endParaRPr lang="en-US"/>
          </a:p>
        </p:txBody>
      </p:sp>
      <p:pic>
        <p:nvPicPr>
          <p:cNvPr id="7" name="Picture 6">
            <a:extLst>
              <a:ext uri="{FF2B5EF4-FFF2-40B4-BE49-F238E27FC236}">
                <a16:creationId xmlns:a16="http://schemas.microsoft.com/office/drawing/2014/main" xmlns="" id="{D95CED89-97D6-4578-BF3D-03A92EC8FAAF}"/>
              </a:ext>
            </a:extLst>
          </p:cNvPr>
          <p:cNvPicPr>
            <a:picLocks noChangeAspect="1"/>
          </p:cNvPicPr>
          <p:nvPr/>
        </p:nvPicPr>
        <p:blipFill>
          <a:blip r:embed="rId2"/>
          <a:stretch>
            <a:fillRect/>
          </a:stretch>
        </p:blipFill>
        <p:spPr>
          <a:xfrm>
            <a:off x="4114800" y="1752600"/>
            <a:ext cx="4583577" cy="1006853"/>
          </a:xfrm>
          <a:prstGeom prst="rect">
            <a:avLst/>
          </a:prstGeom>
        </p:spPr>
      </p:pic>
    </p:spTree>
    <p:extLst>
      <p:ext uri="{BB962C8B-B14F-4D97-AF65-F5344CB8AC3E}">
        <p14:creationId xmlns:p14="http://schemas.microsoft.com/office/powerpoint/2010/main" val="3135377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A98AEB-A506-4C58-BCAA-3F686076A309}"/>
              </a:ext>
            </a:extLst>
          </p:cNvPr>
          <p:cNvSpPr>
            <a:spLocks noGrp="1"/>
          </p:cNvSpPr>
          <p:nvPr>
            <p:ph type="title"/>
          </p:nvPr>
        </p:nvSpPr>
        <p:spPr/>
        <p:txBody>
          <a:bodyPr/>
          <a:lstStyle/>
          <a:p>
            <a:r>
              <a:rPr lang="en-GB" dirty="0">
                <a:solidFill>
                  <a:srgbClr val="00B050"/>
                </a:solidFill>
              </a:rPr>
              <a:t>Other Example</a:t>
            </a:r>
          </a:p>
        </p:txBody>
      </p:sp>
      <p:sp>
        <p:nvSpPr>
          <p:cNvPr id="3" name="Content Placeholder 2">
            <a:extLst>
              <a:ext uri="{FF2B5EF4-FFF2-40B4-BE49-F238E27FC236}">
                <a16:creationId xmlns:a16="http://schemas.microsoft.com/office/drawing/2014/main" xmlns="" id="{EFD4BC1F-D69B-49E2-8693-7729BD482E55}"/>
              </a:ext>
            </a:extLst>
          </p:cNvPr>
          <p:cNvSpPr>
            <a:spLocks noGrp="1"/>
          </p:cNvSpPr>
          <p:nvPr>
            <p:ph idx="1"/>
          </p:nvPr>
        </p:nvSpPr>
        <p:spPr/>
        <p:txBody>
          <a:bodyPr>
            <a:normAutofit/>
          </a:bodyPr>
          <a:lstStyle/>
          <a:p>
            <a:r>
              <a:rPr lang="en-GB" sz="2800" dirty="0">
                <a:solidFill>
                  <a:schemeClr val="bg1"/>
                </a:solidFill>
              </a:rPr>
              <a:t>Asda Green Token Charity scheme.</a:t>
            </a:r>
          </a:p>
          <a:p>
            <a:r>
              <a:rPr lang="en-GB" sz="2800" dirty="0">
                <a:solidFill>
                  <a:schemeClr val="bg1"/>
                </a:solidFill>
              </a:rPr>
              <a:t>Asda Charity Bag Packing.</a:t>
            </a:r>
          </a:p>
          <a:p>
            <a:r>
              <a:rPr lang="en-GB" sz="2800" dirty="0">
                <a:solidFill>
                  <a:schemeClr val="bg1"/>
                </a:solidFill>
              </a:rPr>
              <a:t>Asda Community Champion List.</a:t>
            </a:r>
          </a:p>
          <a:p>
            <a:r>
              <a:rPr lang="en-GB" sz="2800" dirty="0">
                <a:solidFill>
                  <a:schemeClr val="bg1"/>
                </a:solidFill>
              </a:rPr>
              <a:t>Asda Educational visit</a:t>
            </a:r>
            <a:r>
              <a:rPr lang="en-GB" sz="2800" dirty="0"/>
              <a:t>.</a:t>
            </a:r>
          </a:p>
        </p:txBody>
      </p:sp>
      <p:sp>
        <p:nvSpPr>
          <p:cNvPr id="4" name="Footer Placeholder 3">
            <a:extLst>
              <a:ext uri="{FF2B5EF4-FFF2-40B4-BE49-F238E27FC236}">
                <a16:creationId xmlns:a16="http://schemas.microsoft.com/office/drawing/2014/main" xmlns="" id="{C3837206-8589-4BC9-830B-55E9427D4419}"/>
              </a:ext>
            </a:extLst>
          </p:cNvPr>
          <p:cNvSpPr>
            <a:spLocks noGrp="1"/>
          </p:cNvSpPr>
          <p:nvPr>
            <p:ph type="ftr" sz="quarter" idx="11"/>
          </p:nvPr>
        </p:nvSpPr>
        <p:spPr>
          <a:xfrm>
            <a:off x="152400" y="646573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a:extLst>
              <a:ext uri="{FF2B5EF4-FFF2-40B4-BE49-F238E27FC236}">
                <a16:creationId xmlns:a16="http://schemas.microsoft.com/office/drawing/2014/main" xmlns="" id="{CC256312-00BF-41C1-B4B8-BA00738916A6}"/>
              </a:ext>
            </a:extLst>
          </p:cNvPr>
          <p:cNvSpPr>
            <a:spLocks noGrp="1"/>
          </p:cNvSpPr>
          <p:nvPr>
            <p:ph type="sldNum" sz="quarter" idx="12"/>
          </p:nvPr>
        </p:nvSpPr>
        <p:spPr/>
        <p:txBody>
          <a:bodyPr/>
          <a:lstStyle/>
          <a:p>
            <a:fld id="{F6084804-73CB-43F0-8BC1-54E15059E632}" type="slidenum">
              <a:rPr lang="en-US" smtClean="0"/>
              <a:pPr/>
              <a:t>21</a:t>
            </a:fld>
            <a:endParaRPr lang="en-US"/>
          </a:p>
        </p:txBody>
      </p:sp>
      <p:pic>
        <p:nvPicPr>
          <p:cNvPr id="2050" name="Picture 2" descr="Image result for asda green token giving image">
            <a:extLst>
              <a:ext uri="{FF2B5EF4-FFF2-40B4-BE49-F238E27FC236}">
                <a16:creationId xmlns:a16="http://schemas.microsoft.com/office/drawing/2014/main" xmlns="" id="{AD43F808-0557-4FE9-A889-D3226E72B8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3962400"/>
            <a:ext cx="3312389" cy="1988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2883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9FEA7A-5FCA-433C-9E8D-109EE98720E5}"/>
              </a:ext>
            </a:extLst>
          </p:cNvPr>
          <p:cNvSpPr>
            <a:spLocks noGrp="1"/>
          </p:cNvSpPr>
          <p:nvPr>
            <p:ph type="title"/>
          </p:nvPr>
        </p:nvSpPr>
        <p:spPr/>
        <p:txBody>
          <a:bodyPr/>
          <a:lstStyle/>
          <a:p>
            <a:r>
              <a:rPr lang="en-GB" dirty="0">
                <a:solidFill>
                  <a:srgbClr val="00B050"/>
                </a:solidFill>
              </a:rPr>
              <a:t>Sector of my Choice in Community Participation</a:t>
            </a:r>
          </a:p>
        </p:txBody>
      </p:sp>
      <p:sp>
        <p:nvSpPr>
          <p:cNvPr id="3" name="Content Placeholder 2">
            <a:extLst>
              <a:ext uri="{FF2B5EF4-FFF2-40B4-BE49-F238E27FC236}">
                <a16:creationId xmlns:a16="http://schemas.microsoft.com/office/drawing/2014/main" xmlns="" id="{BA4CD7B5-52E3-404C-B0B9-C338C9903EAC}"/>
              </a:ext>
            </a:extLst>
          </p:cNvPr>
          <p:cNvSpPr>
            <a:spLocks noGrp="1"/>
          </p:cNvSpPr>
          <p:nvPr>
            <p:ph idx="1"/>
          </p:nvPr>
        </p:nvSpPr>
        <p:spPr/>
        <p:txBody>
          <a:bodyPr/>
          <a:lstStyle/>
          <a:p>
            <a:r>
              <a:rPr lang="en-GB" sz="2400" dirty="0">
                <a:solidFill>
                  <a:schemeClr val="bg1"/>
                </a:solidFill>
                <a:effectLst/>
              </a:rPr>
              <a:t>Asda Educational Visit</a:t>
            </a:r>
          </a:p>
          <a:p>
            <a:pPr marL="0" indent="0">
              <a:buNone/>
            </a:pPr>
            <a:r>
              <a:rPr lang="en-GB" sz="2400" dirty="0">
                <a:solidFill>
                  <a:schemeClr val="bg1"/>
                </a:solidFill>
                <a:effectLst/>
              </a:rPr>
              <a:t>School Trips and Workshops is a directory of trips, workshops and other useful curriculum linked activities and information suitable for primary aged children and schools in Yorkshire.</a:t>
            </a:r>
          </a:p>
          <a:p>
            <a:endParaRPr lang="en-GB" dirty="0"/>
          </a:p>
        </p:txBody>
      </p:sp>
      <p:sp>
        <p:nvSpPr>
          <p:cNvPr id="4" name="Footer Placeholder 3">
            <a:extLst>
              <a:ext uri="{FF2B5EF4-FFF2-40B4-BE49-F238E27FC236}">
                <a16:creationId xmlns:a16="http://schemas.microsoft.com/office/drawing/2014/main" xmlns="" id="{C56BFC32-8533-4F08-AD34-D8DCA682798E}"/>
              </a:ext>
            </a:extLst>
          </p:cNvPr>
          <p:cNvSpPr>
            <a:spLocks noGrp="1"/>
          </p:cNvSpPr>
          <p:nvPr>
            <p:ph type="ftr" sz="quarter" idx="11"/>
          </p:nvPr>
        </p:nvSpPr>
        <p:spPr>
          <a:xfrm>
            <a:off x="0" y="6359510"/>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a:extLst>
              <a:ext uri="{FF2B5EF4-FFF2-40B4-BE49-F238E27FC236}">
                <a16:creationId xmlns:a16="http://schemas.microsoft.com/office/drawing/2014/main" xmlns="" id="{05545C6F-8B22-4600-83FF-3CEEC2882BB3}"/>
              </a:ext>
            </a:extLst>
          </p:cNvPr>
          <p:cNvSpPr>
            <a:spLocks noGrp="1"/>
          </p:cNvSpPr>
          <p:nvPr>
            <p:ph type="sldNum" sz="quarter" idx="12"/>
          </p:nvPr>
        </p:nvSpPr>
        <p:spPr/>
        <p:txBody>
          <a:bodyPr/>
          <a:lstStyle/>
          <a:p>
            <a:fld id="{F6084804-73CB-43F0-8BC1-54E15059E632}" type="slidenum">
              <a:rPr lang="en-US" smtClean="0"/>
              <a:pPr/>
              <a:t>22</a:t>
            </a:fld>
            <a:endParaRPr lang="en-US"/>
          </a:p>
        </p:txBody>
      </p:sp>
      <p:pic>
        <p:nvPicPr>
          <p:cNvPr id="1026" name="Picture 2" descr="Image result for image of school going girl">
            <a:extLst>
              <a:ext uri="{FF2B5EF4-FFF2-40B4-BE49-F238E27FC236}">
                <a16:creationId xmlns:a16="http://schemas.microsoft.com/office/drawing/2014/main" xmlns="" id="{1B97E14A-58C2-488E-B01F-CA9DB9137DA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10613" y="4191000"/>
            <a:ext cx="2657475" cy="2351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2352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334C6B-F773-42E3-9583-CA83D3F97149}"/>
              </a:ext>
            </a:extLst>
          </p:cNvPr>
          <p:cNvSpPr>
            <a:spLocks noGrp="1"/>
          </p:cNvSpPr>
          <p:nvPr>
            <p:ph type="title"/>
          </p:nvPr>
        </p:nvSpPr>
        <p:spPr/>
        <p:txBody>
          <a:bodyPr>
            <a:normAutofit/>
          </a:bodyPr>
          <a:lstStyle/>
          <a:p>
            <a:r>
              <a:rPr lang="en-US" b="1" dirty="0"/>
              <a:t> </a:t>
            </a:r>
            <a:r>
              <a:rPr lang="en-US" sz="3200" dirty="0">
                <a:solidFill>
                  <a:srgbClr val="00B050"/>
                </a:solidFill>
              </a:rPr>
              <a:t>Benefit of Community participation</a:t>
            </a:r>
            <a:endParaRPr lang="en-GB" sz="3200" dirty="0">
              <a:solidFill>
                <a:srgbClr val="00B050"/>
              </a:solidFill>
            </a:endParaRPr>
          </a:p>
        </p:txBody>
      </p:sp>
      <p:sp>
        <p:nvSpPr>
          <p:cNvPr id="6" name="Content Placeholder 5">
            <a:extLst>
              <a:ext uri="{FF2B5EF4-FFF2-40B4-BE49-F238E27FC236}">
                <a16:creationId xmlns:a16="http://schemas.microsoft.com/office/drawing/2014/main" xmlns="" id="{109210D1-AF5D-42B8-A306-F8EA22378DD9}"/>
              </a:ext>
            </a:extLst>
          </p:cNvPr>
          <p:cNvSpPr>
            <a:spLocks noGrp="1"/>
          </p:cNvSpPr>
          <p:nvPr>
            <p:ph idx="1"/>
          </p:nvPr>
        </p:nvSpPr>
        <p:spPr>
          <a:xfrm>
            <a:off x="693332" y="1935921"/>
            <a:ext cx="7765321" cy="3550479"/>
          </a:xfrm>
        </p:spPr>
        <p:txBody>
          <a:bodyPr>
            <a:normAutofit fontScale="40000" lnSpcReduction="20000"/>
          </a:bodyPr>
          <a:lstStyle/>
          <a:p>
            <a:r>
              <a:rPr lang="en-US" sz="4000" dirty="0">
                <a:solidFill>
                  <a:schemeClr val="bg1"/>
                </a:solidFill>
              </a:rPr>
              <a:t>Meeting with external stakeholder</a:t>
            </a:r>
          </a:p>
          <a:p>
            <a:pPr>
              <a:buNone/>
            </a:pPr>
            <a:r>
              <a:rPr lang="en-US" sz="4000" dirty="0">
                <a:solidFill>
                  <a:schemeClr val="bg1"/>
                </a:solidFill>
              </a:rPr>
              <a:t>Benefits:</a:t>
            </a:r>
          </a:p>
          <a:p>
            <a:pPr>
              <a:buNone/>
            </a:pPr>
            <a:r>
              <a:rPr lang="en-US" sz="4000" dirty="0">
                <a:solidFill>
                  <a:schemeClr val="bg1"/>
                </a:solidFill>
              </a:rPr>
              <a:t>A good return is expected by the stakeholders of  ASDA. They are so much interested in community . Community meeting will be helpful for ASDA in order to understand the stakeholder expectations.</a:t>
            </a:r>
          </a:p>
          <a:p>
            <a:r>
              <a:rPr lang="en-US" sz="4000" dirty="0">
                <a:solidFill>
                  <a:schemeClr val="bg1"/>
                </a:solidFill>
              </a:rPr>
              <a:t>Meeting with Customer community</a:t>
            </a:r>
          </a:p>
          <a:p>
            <a:pPr>
              <a:buNone/>
            </a:pPr>
            <a:r>
              <a:rPr lang="en-US" sz="4000" dirty="0">
                <a:solidFill>
                  <a:schemeClr val="bg1"/>
                </a:solidFill>
              </a:rPr>
              <a:t>Benefits:</a:t>
            </a:r>
          </a:p>
          <a:p>
            <a:pPr>
              <a:buNone/>
            </a:pPr>
            <a:r>
              <a:rPr lang="en-US" sz="4000" dirty="0">
                <a:solidFill>
                  <a:schemeClr val="bg1"/>
                </a:solidFill>
              </a:rPr>
              <a:t>Level of customer expectation and degree of customer satisfaction can be identified via this community participation.</a:t>
            </a:r>
          </a:p>
          <a:p>
            <a:pPr marL="0" indent="0">
              <a:buNone/>
            </a:pPr>
            <a:endParaRPr lang="en-GB" dirty="0"/>
          </a:p>
        </p:txBody>
      </p:sp>
      <p:sp>
        <p:nvSpPr>
          <p:cNvPr id="3" name="Footer Placeholder 2"/>
          <p:cNvSpPr>
            <a:spLocks noGrp="1"/>
          </p:cNvSpPr>
          <p:nvPr>
            <p:ph type="ftr" sz="quarter" idx="11"/>
          </p:nvPr>
        </p:nvSpPr>
        <p:spPr>
          <a:xfrm>
            <a:off x="1524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4" name="Slide Number Placeholder 3"/>
          <p:cNvSpPr>
            <a:spLocks noGrp="1"/>
          </p:cNvSpPr>
          <p:nvPr>
            <p:ph type="sldNum" sz="quarter" idx="12"/>
          </p:nvPr>
        </p:nvSpPr>
        <p:spPr/>
        <p:txBody>
          <a:bodyPr/>
          <a:lstStyle/>
          <a:p>
            <a:fld id="{F6084804-73CB-43F0-8BC1-54E15059E632}" type="slidenum">
              <a:rPr lang="en-US" smtClean="0"/>
              <a:pPr/>
              <a:t>23</a:t>
            </a:fld>
            <a:endParaRPr lang="en-US"/>
          </a:p>
        </p:txBody>
      </p:sp>
      <p:pic>
        <p:nvPicPr>
          <p:cNvPr id="3076" name="Picture 4" descr="Image result for asda green token giving image">
            <a:extLst>
              <a:ext uri="{FF2B5EF4-FFF2-40B4-BE49-F238E27FC236}">
                <a16:creationId xmlns:a16="http://schemas.microsoft.com/office/drawing/2014/main" xmlns="" id="{A9C67BE2-920D-46E1-8BF3-0DDAB80CE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0" y="4582844"/>
            <a:ext cx="3429000" cy="2297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8189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7" y="381001"/>
            <a:ext cx="7765321" cy="1143000"/>
          </a:xfrm>
        </p:spPr>
        <p:txBody>
          <a:bodyPr>
            <a:normAutofit/>
          </a:bodyPr>
          <a:lstStyle/>
          <a:p>
            <a:r>
              <a:rPr lang="en-US" sz="3200" dirty="0">
                <a:solidFill>
                  <a:srgbClr val="00B050"/>
                </a:solidFill>
              </a:rPr>
              <a:t>Self reflection</a:t>
            </a:r>
          </a:p>
        </p:txBody>
      </p:sp>
      <p:sp>
        <p:nvSpPr>
          <p:cNvPr id="3" name="Content Placeholder 2"/>
          <p:cNvSpPr>
            <a:spLocks noGrp="1"/>
          </p:cNvSpPr>
          <p:nvPr>
            <p:ph idx="1"/>
          </p:nvPr>
        </p:nvSpPr>
        <p:spPr>
          <a:xfrm>
            <a:off x="228600" y="1538068"/>
            <a:ext cx="8610600" cy="4345208"/>
          </a:xfrm>
        </p:spPr>
        <p:txBody>
          <a:bodyPr>
            <a:normAutofit fontScale="85000" lnSpcReduction="10000"/>
          </a:bodyPr>
          <a:lstStyle/>
          <a:p>
            <a:pPr marL="0" indent="0" fontAlgn="t">
              <a:buNone/>
            </a:pPr>
            <a:endParaRPr lang="en-GB" b="1" dirty="0">
              <a:solidFill>
                <a:schemeClr val="bg1"/>
              </a:solidFill>
            </a:endParaRPr>
          </a:p>
          <a:p>
            <a:pPr fontAlgn="t">
              <a:buNone/>
            </a:pPr>
            <a:r>
              <a:rPr lang="en-GB" dirty="0">
                <a:solidFill>
                  <a:schemeClr val="bg1"/>
                </a:solidFill>
              </a:rPr>
              <a:t>In the process of doing this presentation, I learned about the critical situation that is the key concern of the UK retailer at present. During this presentation I have learnt about different types of sustainable  project that take part in globalisation</a:t>
            </a:r>
            <a:endParaRPr lang="en-US" dirty="0">
              <a:solidFill>
                <a:schemeClr val="bg1"/>
              </a:solidFill>
            </a:endParaRPr>
          </a:p>
          <a:p>
            <a:pPr fontAlgn="t"/>
            <a:endParaRPr lang="en-GB" dirty="0">
              <a:solidFill>
                <a:schemeClr val="bg1"/>
              </a:solidFill>
            </a:endParaRPr>
          </a:p>
          <a:p>
            <a:pPr fontAlgn="t"/>
            <a:r>
              <a:rPr lang="en-GB" dirty="0">
                <a:solidFill>
                  <a:schemeClr val="bg1"/>
                </a:solidFill>
              </a:rPr>
              <a:t>My personal contribution to the presentation was,</a:t>
            </a:r>
            <a:endParaRPr lang="en-US" dirty="0">
              <a:solidFill>
                <a:schemeClr val="bg1"/>
              </a:solidFill>
            </a:endParaRPr>
          </a:p>
          <a:p>
            <a:pPr marL="0" indent="0" fontAlgn="t">
              <a:buNone/>
            </a:pPr>
            <a:r>
              <a:rPr lang="en-GB" dirty="0">
                <a:solidFill>
                  <a:schemeClr val="bg1"/>
                </a:solidFill>
              </a:rPr>
              <a:t>I did all the survey by interviewing the ASDA customers and managers</a:t>
            </a:r>
            <a:endParaRPr lang="en-US" dirty="0">
              <a:solidFill>
                <a:schemeClr val="bg1"/>
              </a:solidFill>
            </a:endParaRPr>
          </a:p>
          <a:p>
            <a:pPr fontAlgn="base"/>
            <a:endParaRPr lang="en-GB" dirty="0">
              <a:solidFill>
                <a:schemeClr val="bg1"/>
              </a:solidFill>
            </a:endParaRPr>
          </a:p>
          <a:p>
            <a:pPr fontAlgn="t"/>
            <a:r>
              <a:rPr lang="en-GB" dirty="0">
                <a:solidFill>
                  <a:schemeClr val="bg1"/>
                </a:solidFill>
              </a:rPr>
              <a:t>The academic and personal skills I need to develop to improve my presentations in future</a:t>
            </a:r>
            <a:endParaRPr lang="en-US" dirty="0">
              <a:solidFill>
                <a:schemeClr val="bg1"/>
              </a:solidFill>
            </a:endParaRPr>
          </a:p>
          <a:p>
            <a:pPr fontAlgn="t"/>
            <a:r>
              <a:rPr lang="en-GB" dirty="0">
                <a:solidFill>
                  <a:schemeClr val="bg1"/>
                </a:solidFill>
              </a:rPr>
              <a:t>I am to learn more about Globalisation</a:t>
            </a:r>
            <a:endParaRPr lang="en-US" dirty="0">
              <a:solidFill>
                <a:schemeClr val="bg1"/>
              </a:solidFill>
            </a:endParaRPr>
          </a:p>
          <a:p>
            <a:pPr fontAlgn="base"/>
            <a:endParaRPr lang="en-GB" dirty="0"/>
          </a:p>
          <a:p>
            <a:pPr fontAlgn="t"/>
            <a:endParaRPr lang="en-GB" dirty="0"/>
          </a:p>
          <a:p>
            <a:endParaRPr lang="en-US" dirty="0"/>
          </a:p>
        </p:txBody>
      </p:sp>
      <p:sp>
        <p:nvSpPr>
          <p:cNvPr id="4" name="Footer Placeholder 3"/>
          <p:cNvSpPr>
            <a:spLocks noGrp="1"/>
          </p:cNvSpPr>
          <p:nvPr>
            <p:ph type="ftr" sz="quarter" idx="11"/>
          </p:nvPr>
        </p:nvSpPr>
        <p:spPr>
          <a:xfrm>
            <a:off x="1524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838200"/>
            <a:ext cx="3962853" cy="1066799"/>
          </a:xfrm>
        </p:spPr>
        <p:txBody>
          <a:bodyPr/>
          <a:lstStyle/>
          <a:p>
            <a:r>
              <a:rPr lang="en-GB" b="1" dirty="0" smtClean="0">
                <a:solidFill>
                  <a:srgbClr val="00B050"/>
                </a:solidFill>
              </a:rPr>
              <a:t>reference</a:t>
            </a:r>
            <a:endParaRPr lang="en-US" dirty="0">
              <a:solidFill>
                <a:srgbClr val="00B050"/>
              </a:solidFill>
            </a:endParaRPr>
          </a:p>
        </p:txBody>
      </p:sp>
      <p:sp>
        <p:nvSpPr>
          <p:cNvPr id="3" name="Content Placeholder 2"/>
          <p:cNvSpPr>
            <a:spLocks noGrp="1"/>
          </p:cNvSpPr>
          <p:nvPr>
            <p:ph idx="1"/>
          </p:nvPr>
        </p:nvSpPr>
        <p:spPr/>
        <p:txBody>
          <a:bodyPr/>
          <a:lstStyle/>
          <a:p>
            <a:r>
              <a:rPr lang="en-US" dirty="0" err="1">
                <a:solidFill>
                  <a:schemeClr val="bg1"/>
                </a:solidFill>
              </a:rPr>
              <a:t>Rayna</a:t>
            </a:r>
            <a:r>
              <a:rPr lang="en-US" dirty="0">
                <a:solidFill>
                  <a:schemeClr val="bg1"/>
                </a:solidFill>
              </a:rPr>
              <a:t>, T. and </a:t>
            </a:r>
            <a:r>
              <a:rPr lang="en-US" dirty="0" err="1">
                <a:solidFill>
                  <a:schemeClr val="bg1"/>
                </a:solidFill>
              </a:rPr>
              <a:t>Striukova</a:t>
            </a:r>
            <a:r>
              <a:rPr lang="en-US" dirty="0">
                <a:solidFill>
                  <a:schemeClr val="bg1"/>
                </a:solidFill>
              </a:rPr>
              <a:t>, L., 2016. From rapid prototyping to home fabrication: How 3D printing is changing business model innovation. </a:t>
            </a:r>
            <a:r>
              <a:rPr lang="en-US" i="1" dirty="0">
                <a:solidFill>
                  <a:schemeClr val="bg1"/>
                </a:solidFill>
              </a:rPr>
              <a:t>Technological Forecasting and Social Change</a:t>
            </a:r>
            <a:r>
              <a:rPr lang="en-US" dirty="0">
                <a:solidFill>
                  <a:schemeClr val="bg1"/>
                </a:solidFill>
              </a:rPr>
              <a:t>, </a:t>
            </a:r>
            <a:r>
              <a:rPr lang="en-US" i="1" dirty="0">
                <a:solidFill>
                  <a:schemeClr val="bg1"/>
                </a:solidFill>
              </a:rPr>
              <a:t>102</a:t>
            </a:r>
            <a:r>
              <a:rPr lang="en-US" dirty="0">
                <a:solidFill>
                  <a:schemeClr val="bg1"/>
                </a:solidFill>
              </a:rPr>
              <a:t>, pp.214-224.</a:t>
            </a:r>
          </a:p>
          <a:p>
            <a:r>
              <a:rPr lang="en-US" dirty="0">
                <a:solidFill>
                  <a:schemeClr val="bg1"/>
                </a:solidFill>
              </a:rPr>
              <a:t>Kew, J. and </a:t>
            </a:r>
            <a:r>
              <a:rPr lang="en-US" dirty="0" err="1">
                <a:solidFill>
                  <a:schemeClr val="bg1"/>
                </a:solidFill>
              </a:rPr>
              <a:t>Stredwick</a:t>
            </a:r>
            <a:r>
              <a:rPr lang="en-US" dirty="0">
                <a:solidFill>
                  <a:schemeClr val="bg1"/>
                </a:solidFill>
              </a:rPr>
              <a:t>, J., 2017. </a:t>
            </a:r>
            <a:r>
              <a:rPr lang="en-US" i="1" dirty="0">
                <a:solidFill>
                  <a:schemeClr val="bg1"/>
                </a:solidFill>
              </a:rPr>
              <a:t>Business environment: managing in a strategic context</a:t>
            </a:r>
            <a:r>
              <a:rPr lang="en-US" dirty="0">
                <a:solidFill>
                  <a:schemeClr val="bg1"/>
                </a:solidFill>
              </a:rPr>
              <a:t>. </a:t>
            </a:r>
            <a:r>
              <a:rPr lang="en-US" dirty="0" err="1">
                <a:solidFill>
                  <a:schemeClr val="bg1"/>
                </a:solidFill>
              </a:rPr>
              <a:t>Kogan</a:t>
            </a:r>
            <a:r>
              <a:rPr lang="en-US" dirty="0">
                <a:solidFill>
                  <a:schemeClr val="bg1"/>
                </a:solidFill>
              </a:rPr>
              <a:t> Page Publishers.</a:t>
            </a:r>
          </a:p>
          <a:p>
            <a:endParaRPr lang="en-US" dirty="0"/>
          </a:p>
        </p:txBody>
      </p:sp>
      <p:sp>
        <p:nvSpPr>
          <p:cNvPr id="4" name="Footer Placeholder 3"/>
          <p:cNvSpPr>
            <a:spLocks noGrp="1"/>
          </p:cNvSpPr>
          <p:nvPr>
            <p:ph type="ftr" sz="quarter" idx="11"/>
          </p:nvPr>
        </p:nvSpPr>
        <p:spPr>
          <a:xfrm>
            <a:off x="1524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solidFill>
                  <a:schemeClr val="bg1"/>
                </a:solidFill>
              </a:rPr>
              <a:t>McKay, A., 2017. </a:t>
            </a:r>
            <a:r>
              <a:rPr lang="en-US" i="1" dirty="0">
                <a:solidFill>
                  <a:schemeClr val="bg1"/>
                </a:solidFill>
              </a:rPr>
              <a:t>Strategic Sustainability: Why it matters to your business and how to make it happen</a:t>
            </a:r>
            <a:r>
              <a:rPr lang="en-US" dirty="0">
                <a:solidFill>
                  <a:schemeClr val="bg1"/>
                </a:solidFill>
              </a:rPr>
              <a:t>. Routledge.</a:t>
            </a:r>
          </a:p>
          <a:p>
            <a:r>
              <a:rPr lang="en-US" dirty="0" err="1">
                <a:solidFill>
                  <a:schemeClr val="bg1"/>
                </a:solidFill>
              </a:rPr>
              <a:t>Ochinanwata</a:t>
            </a:r>
            <a:r>
              <a:rPr lang="en-US" dirty="0">
                <a:solidFill>
                  <a:schemeClr val="bg1"/>
                </a:solidFill>
              </a:rPr>
              <a:t>, N. and </a:t>
            </a:r>
            <a:r>
              <a:rPr lang="en-US" dirty="0" err="1">
                <a:solidFill>
                  <a:schemeClr val="bg1"/>
                </a:solidFill>
              </a:rPr>
              <a:t>Ezepue</a:t>
            </a:r>
            <a:r>
              <a:rPr lang="en-US" dirty="0">
                <a:solidFill>
                  <a:schemeClr val="bg1"/>
                </a:solidFill>
              </a:rPr>
              <a:t>, P.O., 2016, August. Elements of business </a:t>
            </a:r>
            <a:r>
              <a:rPr lang="en-US" dirty="0" err="1">
                <a:solidFill>
                  <a:schemeClr val="bg1"/>
                </a:solidFill>
              </a:rPr>
              <a:t>modelling</a:t>
            </a:r>
            <a:r>
              <a:rPr lang="en-US" dirty="0">
                <a:solidFill>
                  <a:schemeClr val="bg1"/>
                </a:solidFill>
              </a:rPr>
              <a:t> for born-global firms: developing country perspectives. In </a:t>
            </a:r>
            <a:r>
              <a:rPr lang="en-US" i="1" dirty="0">
                <a:solidFill>
                  <a:schemeClr val="bg1"/>
                </a:solidFill>
              </a:rPr>
              <a:t>Academic Papers and Abstracts of the 29th Small Enterprise Association of Australia and New Zealand (SEAANZ) Conference, Melbourne</a:t>
            </a:r>
            <a:r>
              <a:rPr lang="en-US" dirty="0">
                <a:solidFill>
                  <a:schemeClr val="bg1"/>
                </a:solidFill>
              </a:rPr>
              <a:t> (pp. 10-12).</a:t>
            </a:r>
          </a:p>
        </p:txBody>
      </p:sp>
      <p:sp>
        <p:nvSpPr>
          <p:cNvPr id="2" name="Footer Placeholder 1"/>
          <p:cNvSpPr>
            <a:spLocks noGrp="1"/>
          </p:cNvSpPr>
          <p:nvPr>
            <p:ph type="ftr" sz="quarter" idx="11"/>
          </p:nvPr>
        </p:nvSpPr>
        <p:spPr>
          <a:xfrm>
            <a:off x="762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4" name="Slide Number Placeholder 3"/>
          <p:cNvSpPr>
            <a:spLocks noGrp="1"/>
          </p:cNvSpPr>
          <p:nvPr>
            <p:ph type="sldNum" sz="quarter" idx="12"/>
          </p:nvPr>
        </p:nvSpPr>
        <p:spPr/>
        <p:txBody>
          <a:bodyPr/>
          <a:lstStyle/>
          <a:p>
            <a:fld id="{F6084804-73CB-43F0-8BC1-54E15059E632}" type="slidenum">
              <a:rPr lang="en-US" smtClean="0"/>
              <a:pPr/>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solidFill>
                  <a:schemeClr val="bg1"/>
                </a:solidFill>
              </a:rPr>
              <a:t>Samuel, A., Business Analysis Project.</a:t>
            </a:r>
          </a:p>
          <a:p>
            <a:r>
              <a:rPr lang="en-US" dirty="0">
                <a:solidFill>
                  <a:schemeClr val="bg1"/>
                </a:solidFill>
              </a:rPr>
              <a:t>Carnegie, D., 2017. The marketing issue. </a:t>
            </a:r>
            <a:r>
              <a:rPr lang="en-US" i="1" dirty="0">
                <a:solidFill>
                  <a:schemeClr val="bg1"/>
                </a:solidFill>
              </a:rPr>
              <a:t>Marketing in the Boardroom: Winning the Hearts and Minds of the Board</a:t>
            </a:r>
            <a:r>
              <a:rPr lang="en-US" dirty="0">
                <a:solidFill>
                  <a:schemeClr val="bg1"/>
                </a:solidFill>
              </a:rPr>
              <a:t>, p.5.</a:t>
            </a:r>
          </a:p>
        </p:txBody>
      </p:sp>
      <p:sp>
        <p:nvSpPr>
          <p:cNvPr id="2" name="Footer Placeholder 1"/>
          <p:cNvSpPr>
            <a:spLocks noGrp="1"/>
          </p:cNvSpPr>
          <p:nvPr>
            <p:ph type="ftr" sz="quarter" idx="11"/>
          </p:nvPr>
        </p:nvSpPr>
        <p:spPr>
          <a:xfrm>
            <a:off x="152400" y="6492875"/>
            <a:ext cx="5004649" cy="365125"/>
          </a:xfrm>
        </p:spPr>
        <p:txBody>
          <a:bodyPr/>
          <a:lstStyle/>
          <a:p>
            <a:r>
              <a:rPr lang="en-US" dirty="0" err="1">
                <a:solidFill>
                  <a:schemeClr val="bg1"/>
                </a:solidFill>
              </a:rPr>
              <a:t>Shuhel</a:t>
            </a:r>
            <a:r>
              <a:rPr lang="en-US" dirty="0">
                <a:solidFill>
                  <a:schemeClr val="bg1"/>
                </a:solidFill>
              </a:rPr>
              <a:t> Ahmed </a:t>
            </a:r>
            <a:r>
              <a:rPr lang="en-US" dirty="0" err="1">
                <a:solidFill>
                  <a:schemeClr val="bg1"/>
                </a:solidFill>
              </a:rPr>
              <a:t>Ali,Sharmin</a:t>
            </a:r>
            <a:r>
              <a:rPr lang="en-US" dirty="0">
                <a:solidFill>
                  <a:schemeClr val="bg1"/>
                </a:solidFill>
              </a:rPr>
              <a:t> Begum, Ruhena Sardar &amp; Kohinoor </a:t>
            </a:r>
            <a:r>
              <a:rPr lang="en-US" dirty="0" err="1">
                <a:solidFill>
                  <a:schemeClr val="bg1"/>
                </a:solidFill>
              </a:rPr>
              <a:t>Akter</a:t>
            </a:r>
            <a:r>
              <a:rPr lang="en-US" dirty="0">
                <a:solidFill>
                  <a:schemeClr val="bg1"/>
                </a:solidFill>
              </a:rPr>
              <a:t> </a:t>
            </a:r>
            <a:r>
              <a:rPr lang="en-US" dirty="0" err="1">
                <a:solidFill>
                  <a:schemeClr val="bg1"/>
                </a:solidFill>
              </a:rPr>
              <a:t>Lipi</a:t>
            </a:r>
            <a:endParaRPr lang="en-US" dirty="0">
              <a:solidFill>
                <a:schemeClr val="bg1"/>
              </a:solidFill>
            </a:endParaRPr>
          </a:p>
        </p:txBody>
      </p:sp>
      <p:sp>
        <p:nvSpPr>
          <p:cNvPr id="4" name="Slide Number Placeholder 3"/>
          <p:cNvSpPr>
            <a:spLocks noGrp="1"/>
          </p:cNvSpPr>
          <p:nvPr>
            <p:ph type="sldNum" sz="quarter" idx="12"/>
          </p:nvPr>
        </p:nvSpPr>
        <p:spPr/>
        <p:txBody>
          <a:bodyPr/>
          <a:lstStyle/>
          <a:p>
            <a:fld id="{F6084804-73CB-43F0-8BC1-54E15059E632}" type="slidenum">
              <a:rPr lang="en-US" smtClean="0"/>
              <a:pPr/>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Reference </a:t>
            </a:r>
            <a:endParaRPr lang="en-GB" dirty="0">
              <a:solidFill>
                <a:srgbClr val="00B050"/>
              </a:solidFill>
            </a:endParaRPr>
          </a:p>
        </p:txBody>
      </p:sp>
      <p:sp>
        <p:nvSpPr>
          <p:cNvPr id="3" name="Content Placeholder 2"/>
          <p:cNvSpPr>
            <a:spLocks noGrp="1"/>
          </p:cNvSpPr>
          <p:nvPr>
            <p:ph idx="1"/>
          </p:nvPr>
        </p:nvSpPr>
        <p:spPr/>
        <p:txBody>
          <a:bodyPr/>
          <a:lstStyle/>
          <a:p>
            <a:r>
              <a:rPr lang="en-GB" dirty="0">
                <a:solidFill>
                  <a:schemeClr val="bg1"/>
                </a:solidFill>
                <a:hlinkClick r:id="rId2"/>
              </a:rPr>
              <a:t>http://</a:t>
            </a:r>
            <a:r>
              <a:rPr lang="en-GB" dirty="0" smtClean="0">
                <a:solidFill>
                  <a:schemeClr val="bg1"/>
                </a:solidFill>
                <a:hlinkClick r:id="rId2"/>
              </a:rPr>
              <a:t>www.dailymail.co.uk/news/article-2045517/Hyde-Asda-supermarket-workers-win-7m-National-Lottery-jackpot.html</a:t>
            </a:r>
            <a:endParaRPr lang="en-GB" dirty="0" smtClean="0">
              <a:solidFill>
                <a:schemeClr val="bg1"/>
              </a:solidFill>
            </a:endParaRPr>
          </a:p>
          <a:p>
            <a:r>
              <a:rPr lang="en-GB" dirty="0">
                <a:solidFill>
                  <a:schemeClr val="bg1"/>
                </a:solidFill>
                <a:hlinkClick r:id="rId3"/>
              </a:rPr>
              <a:t>http://lenaleestore.com/high-five-clipart/high-five-clipart-o</a:t>
            </a:r>
            <a:r>
              <a:rPr lang="en-GB" dirty="0" smtClean="0">
                <a:solidFill>
                  <a:schemeClr val="bg1"/>
                </a:solidFill>
                <a:hlinkClick r:id="rId3"/>
              </a:rPr>
              <a:t>/</a:t>
            </a:r>
            <a:endParaRPr lang="en-GB" dirty="0" smtClean="0">
              <a:solidFill>
                <a:schemeClr val="bg1"/>
              </a:solidFill>
            </a:endParaRPr>
          </a:p>
          <a:p>
            <a:pPr marL="0" indent="0">
              <a:buNone/>
            </a:pPr>
            <a:endParaRPr lang="en-GB" dirty="0">
              <a:solidFill>
                <a:schemeClr val="bg1"/>
              </a:solidFill>
            </a:endParaRPr>
          </a:p>
        </p:txBody>
      </p:sp>
      <p:sp>
        <p:nvSpPr>
          <p:cNvPr id="4" name="Footer Placeholder 3"/>
          <p:cNvSpPr>
            <a:spLocks noGrp="1"/>
          </p:cNvSpPr>
          <p:nvPr>
            <p:ph type="ftr" sz="quarter" idx="11"/>
          </p:nvPr>
        </p:nvSpPr>
        <p:spPr>
          <a:xfrm>
            <a:off x="152400" y="6491831"/>
            <a:ext cx="5004649" cy="365125"/>
          </a:xfrm>
        </p:spPr>
        <p:txBody>
          <a:bodyPr/>
          <a:lstStyle/>
          <a:p>
            <a:r>
              <a:rPr lang="en-US" dirty="0" err="1" smtClean="0">
                <a:solidFill>
                  <a:schemeClr val="bg1"/>
                </a:solidFill>
              </a:rPr>
              <a:t>Shuhel</a:t>
            </a:r>
            <a:r>
              <a:rPr lang="en-US" dirty="0" smtClean="0">
                <a:solidFill>
                  <a:schemeClr val="bg1"/>
                </a:solidFill>
              </a:rPr>
              <a:t> Ahmed </a:t>
            </a:r>
            <a:r>
              <a:rPr lang="en-US" dirty="0" err="1" smtClean="0">
                <a:solidFill>
                  <a:schemeClr val="bg1"/>
                </a:solidFill>
              </a:rPr>
              <a:t>Ali,Sharmin</a:t>
            </a:r>
            <a:r>
              <a:rPr lang="en-US" dirty="0" smtClean="0">
                <a:solidFill>
                  <a:schemeClr val="bg1"/>
                </a:solidFill>
              </a:rPr>
              <a:t> Begum, Ruhena Sardar &amp; Kohinoor </a:t>
            </a:r>
            <a:r>
              <a:rPr lang="en-US" dirty="0" err="1" smtClean="0">
                <a:solidFill>
                  <a:schemeClr val="bg1"/>
                </a:solidFill>
              </a:rPr>
              <a:t>Akter</a:t>
            </a:r>
            <a:r>
              <a:rPr lang="en-US" dirty="0" smtClean="0">
                <a:solidFill>
                  <a:schemeClr val="bg1"/>
                </a:solidFill>
              </a:rPr>
              <a:t> </a:t>
            </a:r>
            <a:r>
              <a:rPr lang="en-US" dirty="0" err="1" smtClean="0">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28</a:t>
            </a:fld>
            <a:endParaRPr lang="en-US"/>
          </a:p>
        </p:txBody>
      </p:sp>
    </p:spTree>
    <p:extLst>
      <p:ext uri="{BB962C8B-B14F-4D97-AF65-F5344CB8AC3E}">
        <p14:creationId xmlns:p14="http://schemas.microsoft.com/office/powerpoint/2010/main" val="1325952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81000"/>
            <a:ext cx="8839200" cy="5867400"/>
          </a:xfrm>
        </p:spPr>
        <p:txBody>
          <a:bodyPr>
            <a:normAutofit fontScale="70000" lnSpcReduction="20000"/>
          </a:bodyPr>
          <a:lstStyle/>
          <a:p>
            <a:pPr marL="0" indent="0">
              <a:buNone/>
            </a:pPr>
            <a:r>
              <a:rPr lang="en-GB" b="1" dirty="0" smtClean="0">
                <a:solidFill>
                  <a:schemeClr val="bg1"/>
                </a:solidFill>
                <a:effectLst/>
              </a:rPr>
              <a:t>     Learning </a:t>
            </a:r>
            <a:r>
              <a:rPr lang="en-GB" b="1" dirty="0">
                <a:solidFill>
                  <a:schemeClr val="bg1"/>
                </a:solidFill>
                <a:effectLst/>
              </a:rPr>
              <a:t>Log </a:t>
            </a:r>
          </a:p>
          <a:p>
            <a:r>
              <a:rPr lang="en-GB" dirty="0">
                <a:solidFill>
                  <a:schemeClr val="bg1"/>
                </a:solidFill>
                <a:effectLst/>
              </a:rPr>
              <a:t>We worked in a group of 4 and our initial meeting was on the 30</a:t>
            </a:r>
            <a:r>
              <a:rPr lang="en-GB" baseline="30000" dirty="0">
                <a:solidFill>
                  <a:schemeClr val="bg1"/>
                </a:solidFill>
                <a:effectLst/>
              </a:rPr>
              <a:t>th</a:t>
            </a:r>
            <a:r>
              <a:rPr lang="en-GB" dirty="0">
                <a:solidFill>
                  <a:schemeClr val="bg1"/>
                </a:solidFill>
                <a:effectLst/>
              </a:rPr>
              <a:t> of October 2017 where we discussed our subject choice. This then led to us selecting our group leader who we decided would be Ali. We all agreed that he would be the team leader on this occasion.  Moreover, once this was decided we allocated roles for everyone in the team.  As our group leader Ali aided us all to decide what part of the task each of us had to complete and felt confident to do so. Once we had divided the work load equally we began to make a start on our presentation.  This was done with the help of a brainstorm to collect all our thoughts and ideas. Each of us had to go on and do further reading on the topic we were doing. This was to ensure that we understood the area we were presenting on. </a:t>
            </a:r>
          </a:p>
          <a:p>
            <a:r>
              <a:rPr lang="en-GB" dirty="0">
                <a:solidFill>
                  <a:schemeClr val="bg1"/>
                </a:solidFill>
                <a:effectLst/>
              </a:rPr>
              <a:t>This was then followed by our second meeting which was on the 6</a:t>
            </a:r>
            <a:r>
              <a:rPr lang="en-GB" baseline="30000" dirty="0">
                <a:solidFill>
                  <a:schemeClr val="bg1"/>
                </a:solidFill>
                <a:effectLst/>
              </a:rPr>
              <a:t>th</a:t>
            </a:r>
            <a:r>
              <a:rPr lang="en-GB" dirty="0">
                <a:solidFill>
                  <a:schemeClr val="bg1"/>
                </a:solidFill>
                <a:effectLst/>
              </a:rPr>
              <a:t> of November 2017 where we had another group discussion to confer the location we picked. This was to see if it was the right area to commit to having a business there and what the advantages and disadvantages there would be. We then settled on arranging a visit to the location. This planning and organising of this visit was the responsibility of the team leader.  This was planned to give us an insight on how well a business would do in that area and understand our customer base.</a:t>
            </a:r>
          </a:p>
          <a:p>
            <a:r>
              <a:rPr lang="en-GB" dirty="0">
                <a:solidFill>
                  <a:schemeClr val="bg1"/>
                </a:solidFill>
                <a:effectLst/>
              </a:rPr>
              <a:t> Following this we held our third meeting on the 13</a:t>
            </a:r>
            <a:r>
              <a:rPr lang="en-GB" baseline="30000" dirty="0">
                <a:solidFill>
                  <a:schemeClr val="bg1"/>
                </a:solidFill>
                <a:effectLst/>
              </a:rPr>
              <a:t>th</a:t>
            </a:r>
            <a:r>
              <a:rPr lang="en-GB" dirty="0">
                <a:solidFill>
                  <a:schemeClr val="bg1"/>
                </a:solidFill>
                <a:effectLst/>
              </a:rPr>
              <a:t> of November 2017 where we went over the work we had already done and discussed if any changes should be made. Everyone shared their opinions honestly, this meant we were able to give constructive criticism and help each other better their portion of work;  and bring it all together to see how far we have come and what was left to complete. This meeting helped us all engage together to understand further on the expansion of the presentation. Once again we went over our roles and specified what each individual was to research on and how they can achieve the best result. By the end of this meeting we had established an active team plan to help us continue with our project as well as confirm our next meeting in Asda, Isle of dogs.</a:t>
            </a:r>
          </a:p>
          <a:p>
            <a:endParaRPr lang="en-GB" dirty="0"/>
          </a:p>
        </p:txBody>
      </p:sp>
      <p:sp>
        <p:nvSpPr>
          <p:cNvPr id="4" name="Footer Placeholder 3"/>
          <p:cNvSpPr>
            <a:spLocks noGrp="1"/>
          </p:cNvSpPr>
          <p:nvPr>
            <p:ph type="ftr" sz="quarter" idx="11"/>
          </p:nvPr>
        </p:nvSpPr>
        <p:spPr>
          <a:xfrm>
            <a:off x="76200" y="6492875"/>
            <a:ext cx="5004649" cy="365125"/>
          </a:xfrm>
        </p:spPr>
        <p:txBody>
          <a:bodyPr/>
          <a:lstStyle/>
          <a:p>
            <a:r>
              <a:rPr lang="en-US" dirty="0" err="1" smtClean="0">
                <a:solidFill>
                  <a:schemeClr val="bg1"/>
                </a:solidFill>
              </a:rPr>
              <a:t>Shuhel</a:t>
            </a:r>
            <a:r>
              <a:rPr lang="en-US" dirty="0" smtClean="0">
                <a:solidFill>
                  <a:schemeClr val="bg1"/>
                </a:solidFill>
              </a:rPr>
              <a:t> Ahmed </a:t>
            </a:r>
            <a:r>
              <a:rPr lang="en-US" dirty="0" err="1" smtClean="0">
                <a:solidFill>
                  <a:schemeClr val="bg1"/>
                </a:solidFill>
              </a:rPr>
              <a:t>Ali,Sharmin</a:t>
            </a:r>
            <a:r>
              <a:rPr lang="en-US" dirty="0" smtClean="0">
                <a:solidFill>
                  <a:schemeClr val="bg1"/>
                </a:solidFill>
              </a:rPr>
              <a:t> Begum, Ruhena Sardar &amp; Kohinoor </a:t>
            </a:r>
            <a:r>
              <a:rPr lang="en-US" dirty="0" err="1" smtClean="0">
                <a:solidFill>
                  <a:schemeClr val="bg1"/>
                </a:solidFill>
              </a:rPr>
              <a:t>Akter</a:t>
            </a:r>
            <a:r>
              <a:rPr lang="en-US" dirty="0" smtClean="0">
                <a:solidFill>
                  <a:schemeClr val="bg1"/>
                </a:solidFill>
              </a:rPr>
              <a:t> </a:t>
            </a:r>
            <a:r>
              <a:rPr lang="en-US" dirty="0" err="1" smtClean="0">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29</a:t>
            </a:fld>
            <a:endParaRPr lang="en-US"/>
          </a:p>
        </p:txBody>
      </p:sp>
    </p:spTree>
    <p:extLst>
      <p:ext uri="{BB962C8B-B14F-4D97-AF65-F5344CB8AC3E}">
        <p14:creationId xmlns:p14="http://schemas.microsoft.com/office/powerpoint/2010/main" val="1674070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533400"/>
            <a:ext cx="8610600" cy="5943600"/>
          </a:xfrm>
        </p:spPr>
        <p:txBody>
          <a:bodyPr>
            <a:normAutofit fontScale="55000" lnSpcReduction="20000"/>
          </a:bodyPr>
          <a:lstStyle/>
          <a:p>
            <a:r>
              <a:rPr lang="en-GB" sz="2500" dirty="0">
                <a:solidFill>
                  <a:schemeClr val="bg1"/>
                </a:solidFill>
                <a:effectLst/>
              </a:rPr>
              <a:t>This next meeting was on the 20th November 2017 at our agreed location, Isle of Dogs Asda. Here, as a group, we all went to investigate and research more on how the business operates. We were able to break down our visit to see were we could make improvements on our work and what mistakes could be altered. Each individual was set a task by the group leader to focus on a specific area of operation in the store; we all then came back together to discuss our findings. By doing this it enabled us to create a business plan which we feel was flawless and matching our observations in Asda. </a:t>
            </a:r>
          </a:p>
          <a:p>
            <a:r>
              <a:rPr lang="en-GB" sz="2500" dirty="0">
                <a:solidFill>
                  <a:schemeClr val="bg1"/>
                </a:solidFill>
                <a:effectLst/>
              </a:rPr>
              <a:t>We held our final meeting on the 27</a:t>
            </a:r>
            <a:r>
              <a:rPr lang="en-GB" sz="2500" baseline="30000" dirty="0">
                <a:solidFill>
                  <a:schemeClr val="bg1"/>
                </a:solidFill>
                <a:effectLst/>
              </a:rPr>
              <a:t>th</a:t>
            </a:r>
            <a:r>
              <a:rPr lang="en-GB" sz="2500" dirty="0">
                <a:solidFill>
                  <a:schemeClr val="bg1"/>
                </a:solidFill>
                <a:effectLst/>
              </a:rPr>
              <a:t> November 2017 where we presented each of our presentations to each other discussing what we learnt throughout this process, what we found confusing and explain anything we were unsure of. This was very helpful as we gained a better understanding of how businesses are run also it allowed us to see how much we progressed. This meeting was crucial for the order of the presentation as we were able to discuss how we were going to organise the presentation and if everyone had competed to their full potential.  </a:t>
            </a:r>
          </a:p>
          <a:p>
            <a:r>
              <a:rPr lang="en-GB" sz="2500" dirty="0">
                <a:solidFill>
                  <a:schemeClr val="bg1"/>
                </a:solidFill>
                <a:effectLst/>
              </a:rPr>
              <a:t>As a team we worked extremely well; this is because where anyone was unsure about certain areas they were working on we all got involved and helped out where we could. We advised each other what would be best to include in our presentation to ensure we have content that is relevant to the presentation. We met up a few times as a group to see how much we all progressed and discussed any concerns we had. Generally, we did not have many concerns about the work.  We communicated very well and this was why we were able to work well together.  All our meetings were set up via telephone calls where we arranged a time and place to meet. We didn’t need to result in using Skype or any online methods which could have been problematic. </a:t>
            </a:r>
          </a:p>
          <a:p>
            <a:r>
              <a:rPr lang="en-GB" sz="2500" dirty="0">
                <a:solidFill>
                  <a:schemeClr val="bg1"/>
                </a:solidFill>
                <a:effectLst/>
              </a:rPr>
              <a:t>Overall, we learnt a lot from each other and everyone played a significant role to ensure that all tasks were done to the best of everyone’s abilities and also meet the deadline provided. Most importantly, the research we carried out on businesses helped us come up with a business plan we felt would be ideal for us. </a:t>
            </a:r>
          </a:p>
          <a:p>
            <a:endParaRPr lang="en-GB" dirty="0"/>
          </a:p>
        </p:txBody>
      </p:sp>
      <p:sp>
        <p:nvSpPr>
          <p:cNvPr id="4" name="Footer Placeholder 3"/>
          <p:cNvSpPr>
            <a:spLocks noGrp="1"/>
          </p:cNvSpPr>
          <p:nvPr>
            <p:ph type="ftr" sz="quarter" idx="11"/>
          </p:nvPr>
        </p:nvSpPr>
        <p:spPr>
          <a:xfrm>
            <a:off x="152400" y="6492875"/>
            <a:ext cx="5004649" cy="365125"/>
          </a:xfrm>
        </p:spPr>
        <p:txBody>
          <a:bodyPr/>
          <a:lstStyle/>
          <a:p>
            <a:r>
              <a:rPr lang="en-US" dirty="0" err="1" smtClean="0">
                <a:solidFill>
                  <a:schemeClr val="bg1"/>
                </a:solidFill>
              </a:rPr>
              <a:t>Shuhel</a:t>
            </a:r>
            <a:r>
              <a:rPr lang="en-US" dirty="0" smtClean="0">
                <a:solidFill>
                  <a:schemeClr val="bg1"/>
                </a:solidFill>
              </a:rPr>
              <a:t> Ahmed </a:t>
            </a:r>
            <a:r>
              <a:rPr lang="en-US" dirty="0" err="1" smtClean="0">
                <a:solidFill>
                  <a:schemeClr val="bg1"/>
                </a:solidFill>
              </a:rPr>
              <a:t>Ali,Sharmin</a:t>
            </a:r>
            <a:r>
              <a:rPr lang="en-US" dirty="0" smtClean="0">
                <a:solidFill>
                  <a:schemeClr val="bg1"/>
                </a:solidFill>
              </a:rPr>
              <a:t> Begum, Ruhena Sardar &amp; Kohinoor </a:t>
            </a:r>
            <a:r>
              <a:rPr lang="en-US" dirty="0" err="1" smtClean="0">
                <a:solidFill>
                  <a:schemeClr val="bg1"/>
                </a:solidFill>
              </a:rPr>
              <a:t>Akter</a:t>
            </a:r>
            <a:r>
              <a:rPr lang="en-US" dirty="0" smtClean="0">
                <a:solidFill>
                  <a:schemeClr val="bg1"/>
                </a:solidFill>
              </a:rPr>
              <a:t> </a:t>
            </a:r>
            <a:r>
              <a:rPr lang="en-US" dirty="0" err="1" smtClean="0">
                <a:solidFill>
                  <a:schemeClr val="bg1"/>
                </a:solidFill>
              </a:rPr>
              <a:t>Lipi</a:t>
            </a:r>
            <a:endParaRPr lang="en-US" dirty="0">
              <a:solidFill>
                <a:schemeClr val="bg1"/>
              </a:solidFill>
            </a:endParaRPr>
          </a:p>
        </p:txBody>
      </p:sp>
      <p:sp>
        <p:nvSpPr>
          <p:cNvPr id="5" name="Slide Number Placeholder 4"/>
          <p:cNvSpPr>
            <a:spLocks noGrp="1"/>
          </p:cNvSpPr>
          <p:nvPr>
            <p:ph type="sldNum" sz="quarter" idx="12"/>
          </p:nvPr>
        </p:nvSpPr>
        <p:spPr/>
        <p:txBody>
          <a:bodyPr/>
          <a:lstStyle/>
          <a:p>
            <a:fld id="{F6084804-73CB-43F0-8BC1-54E15059E632}" type="slidenum">
              <a:rPr lang="en-US" smtClean="0"/>
              <a:pPr/>
              <a:t>30</a:t>
            </a:fld>
            <a:endParaRPr lang="en-US"/>
          </a:p>
        </p:txBody>
      </p:sp>
    </p:spTree>
    <p:extLst>
      <p:ext uri="{BB962C8B-B14F-4D97-AF65-F5344CB8AC3E}">
        <p14:creationId xmlns:p14="http://schemas.microsoft.com/office/powerpoint/2010/main" val="34450547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xmlns=""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TM04033921[[fn=Damask]]</Template>
  <TotalTime>1107</TotalTime>
  <Words>3136</Words>
  <Application>Microsoft Office PowerPoint</Application>
  <PresentationFormat>On-screen Show (4:3)</PresentationFormat>
  <Paragraphs>240</Paragraphs>
  <Slides>30</Slides>
  <Notes>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Damask</vt:lpstr>
      <vt:lpstr>EMPL4013 PATHWAY PROJECT 1 Shiraz Alam Malik Dr</vt:lpstr>
      <vt:lpstr>ASDA  Business product and services Company  By, Ruhena Sardar, Sharmin Begum, Kohinoor Akter Lipi &amp; Shuhel Ahmed Ali </vt:lpstr>
      <vt:lpstr>Introduction</vt:lpstr>
      <vt:lpstr>Aim of this project</vt:lpstr>
      <vt:lpstr>Sustainability and Globalization </vt:lpstr>
      <vt:lpstr>Sustainability and Globalization</vt:lpstr>
      <vt:lpstr>Sustainability and Globalisation </vt:lpstr>
      <vt:lpstr>PowerPoint Presentation</vt:lpstr>
      <vt:lpstr>PowerPoint Presentation</vt:lpstr>
      <vt:lpstr>PowerPoint Presentation</vt:lpstr>
      <vt:lpstr>Environmental sustainability</vt:lpstr>
      <vt:lpstr>Sustainable projects :  1. recycling general waste and bio- bakery</vt:lpstr>
      <vt:lpstr>Flare Share project Review</vt:lpstr>
      <vt:lpstr>Leadership and Entrepreneurship </vt:lpstr>
      <vt:lpstr>Relationship between Entrepreneurship and Leadership </vt:lpstr>
      <vt:lpstr>Identification of good practice of Leadership in the retail sector </vt:lpstr>
      <vt:lpstr>How leadership &amp; entrepreneurship links to asda</vt:lpstr>
      <vt:lpstr>Community participation </vt:lpstr>
      <vt:lpstr>Reason of Community Participation</vt:lpstr>
      <vt:lpstr>Example of Community Participation</vt:lpstr>
      <vt:lpstr>Other Example</vt:lpstr>
      <vt:lpstr>Sector of my Choice in Community Participation</vt:lpstr>
      <vt:lpstr> Benefit of Community participation</vt:lpstr>
      <vt:lpstr>Self reflection</vt:lpstr>
      <vt:lpstr>reference</vt:lpstr>
      <vt:lpstr>PowerPoint Presentation</vt:lpstr>
      <vt:lpstr>PowerPoint Presentation</vt:lpstr>
      <vt:lpstr>Reference </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SystemsIX</dc:creator>
  <cp:lastModifiedBy>Sharmin</cp:lastModifiedBy>
  <cp:revision>120</cp:revision>
  <dcterms:created xsi:type="dcterms:W3CDTF">2017-11-29T04:58:52Z</dcterms:created>
  <dcterms:modified xsi:type="dcterms:W3CDTF">2017-12-14T16:53:07Z</dcterms:modified>
</cp:coreProperties>
</file>