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0"/>
  </p:notesMasterIdLst>
  <p:sldIdLst>
    <p:sldId id="266" r:id="rId5"/>
    <p:sldId id="308" r:id="rId6"/>
    <p:sldId id="326" r:id="rId7"/>
    <p:sldId id="328" r:id="rId8"/>
    <p:sldId id="329" r:id="rId9"/>
    <p:sldId id="332" r:id="rId10"/>
    <p:sldId id="333" r:id="rId11"/>
    <p:sldId id="322" r:id="rId12"/>
    <p:sldId id="330" r:id="rId13"/>
    <p:sldId id="323" r:id="rId14"/>
    <p:sldId id="334" r:id="rId15"/>
    <p:sldId id="335" r:id="rId16"/>
    <p:sldId id="336" r:id="rId17"/>
    <p:sldId id="337" r:id="rId18"/>
    <p:sldId id="338" r:id="rId19"/>
    <p:sldId id="331" r:id="rId20"/>
    <p:sldId id="344" r:id="rId21"/>
    <p:sldId id="345" r:id="rId22"/>
    <p:sldId id="339" r:id="rId23"/>
    <p:sldId id="340" r:id="rId24"/>
    <p:sldId id="341" r:id="rId25"/>
    <p:sldId id="343" r:id="rId26"/>
    <p:sldId id="346" r:id="rId27"/>
    <p:sldId id="325" r:id="rId28"/>
    <p:sldId id="32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19" autoAdjust="0"/>
  </p:normalViewPr>
  <p:slideViewPr>
    <p:cSldViewPr snapToGrid="0">
      <p:cViewPr varScale="1">
        <p:scale>
          <a:sx n="83" d="100"/>
          <a:sy n="83" d="100"/>
        </p:scale>
        <p:origin x="45"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BDC8E0E4-DADE-45F5-9392-450F208DFC2B}"/>
    <pc:docChg chg="modSld">
      <pc:chgData name="Marie Pitson" userId="db8d2b3e-593d-47e6-a0b5-dc90f7ab49ec" providerId="ADAL" clId="{BDC8E0E4-DADE-45F5-9392-450F208DFC2B}" dt="2022-10-11T08:36:19.709" v="8" actId="20577"/>
      <pc:docMkLst>
        <pc:docMk/>
      </pc:docMkLst>
      <pc:sldChg chg="modNotesTx">
        <pc:chgData name="Marie Pitson" userId="db8d2b3e-593d-47e6-a0b5-dc90f7ab49ec" providerId="ADAL" clId="{BDC8E0E4-DADE-45F5-9392-450F208DFC2B}" dt="2022-10-11T08:35:38.299" v="1" actId="20577"/>
        <pc:sldMkLst>
          <pc:docMk/>
          <pc:sldMk cId="4206958746" sldId="322"/>
        </pc:sldMkLst>
      </pc:sldChg>
      <pc:sldChg chg="modNotesTx">
        <pc:chgData name="Marie Pitson" userId="db8d2b3e-593d-47e6-a0b5-dc90f7ab49ec" providerId="ADAL" clId="{BDC8E0E4-DADE-45F5-9392-450F208DFC2B}" dt="2022-10-11T08:35:45.865" v="3" actId="20577"/>
        <pc:sldMkLst>
          <pc:docMk/>
          <pc:sldMk cId="602225562" sldId="323"/>
        </pc:sldMkLst>
      </pc:sldChg>
      <pc:sldChg chg="modNotesTx">
        <pc:chgData name="Marie Pitson" userId="db8d2b3e-593d-47e6-a0b5-dc90f7ab49ec" providerId="ADAL" clId="{BDC8E0E4-DADE-45F5-9392-450F208DFC2B}" dt="2022-10-11T08:36:03.186" v="5" actId="20577"/>
        <pc:sldMkLst>
          <pc:docMk/>
          <pc:sldMk cId="938104671" sldId="325"/>
        </pc:sldMkLst>
      </pc:sldChg>
      <pc:sldChg chg="modNotesTx">
        <pc:chgData name="Marie Pitson" userId="db8d2b3e-593d-47e6-a0b5-dc90f7ab49ec" providerId="ADAL" clId="{BDC8E0E4-DADE-45F5-9392-450F208DFC2B}" dt="2022-10-11T08:36:19.709" v="8" actId="20577"/>
        <pc:sldMkLst>
          <pc:docMk/>
          <pc:sldMk cId="1568675535" sldId="326"/>
        </pc:sldMkLst>
      </pc:sldChg>
      <pc:sldChg chg="modNotesTx">
        <pc:chgData name="Marie Pitson" userId="db8d2b3e-593d-47e6-a0b5-dc90f7ab49ec" providerId="ADAL" clId="{BDC8E0E4-DADE-45F5-9392-450F208DFC2B}" dt="2022-10-11T08:36:14.274" v="7" actId="20577"/>
        <pc:sldMkLst>
          <pc:docMk/>
          <pc:sldMk cId="3195947317" sldId="328"/>
        </pc:sldMkLst>
      </pc:sldChg>
      <pc:sldChg chg="modNotesTx">
        <pc:chgData name="Marie Pitson" userId="db8d2b3e-593d-47e6-a0b5-dc90f7ab49ec" providerId="ADAL" clId="{BDC8E0E4-DADE-45F5-9392-450F208DFC2B}" dt="2022-10-11T08:36:08.840" v="6" actId="20577"/>
        <pc:sldMkLst>
          <pc:docMk/>
          <pc:sldMk cId="872080238" sldId="329"/>
        </pc:sldMkLst>
      </pc:sldChg>
      <pc:sldChg chg="modNotesTx">
        <pc:chgData name="Marie Pitson" userId="db8d2b3e-593d-47e6-a0b5-dc90f7ab49ec" providerId="ADAL" clId="{BDC8E0E4-DADE-45F5-9392-450F208DFC2B}" dt="2022-10-11T08:35:42.187" v="2" actId="20577"/>
        <pc:sldMkLst>
          <pc:docMk/>
          <pc:sldMk cId="2930804925" sldId="330"/>
        </pc:sldMkLst>
      </pc:sldChg>
      <pc:sldChg chg="modNotesTx">
        <pc:chgData name="Marie Pitson" userId="db8d2b3e-593d-47e6-a0b5-dc90f7ab49ec" providerId="ADAL" clId="{BDC8E0E4-DADE-45F5-9392-450F208DFC2B}" dt="2022-10-11T08:35:49.622" v="4" actId="20577"/>
        <pc:sldMkLst>
          <pc:docMk/>
          <pc:sldMk cId="4114013114" sldId="331"/>
        </pc:sldMkLst>
      </pc:sldChg>
      <pc:sldChg chg="modNotesTx">
        <pc:chgData name="Marie Pitson" userId="db8d2b3e-593d-47e6-a0b5-dc90f7ab49ec" providerId="ADAL" clId="{BDC8E0E4-DADE-45F5-9392-450F208DFC2B}" dt="2022-10-11T08:35:34.305" v="0" actId="20577"/>
        <pc:sldMkLst>
          <pc:docMk/>
          <pc:sldMk cId="1926675688" sldId="33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54" qsCatId="simple" csTypeId="urn:microsoft.com/office/officeart/2018/5/colors/Iconchunking_neutralicon_accent1_2" csCatId="accent1" phldr="1"/>
      <dgm:spPr/>
      <dgm:t>
        <a:bodyPr/>
        <a:lstStyle/>
        <a:p>
          <a:endParaRPr lang="en-US"/>
        </a:p>
      </dgm:t>
    </dgm:pt>
    <dgm:pt modelId="{40FC4FFE-8987-4A26-B7F4-8A516F18ADAE}">
      <dgm:prSet/>
      <dgm:spPr/>
      <dgm:t>
        <a:bodyPr/>
        <a:lstStyle/>
        <a:p>
          <a:pPr>
            <a:defRPr cap="all"/>
          </a:pPr>
          <a:r>
            <a:rPr lang="en-US" dirty="0"/>
            <a:t>Introduced the module</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defRPr cap="all"/>
          </a:pPr>
          <a:r>
            <a:rPr lang="en-US" dirty="0"/>
            <a:t>Briefly looked at Leadership and management</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defRPr cap="all"/>
          </a:pPr>
          <a:r>
            <a:rPr lang="en-US" dirty="0"/>
            <a:t>Looked at management </a:t>
          </a:r>
          <a:r>
            <a:rPr lang="en-US" dirty="0" err="1"/>
            <a:t>behaviours</a:t>
          </a:r>
          <a:r>
            <a:rPr lang="en-US" dirty="0"/>
            <a:t> and leader </a:t>
          </a:r>
          <a:r>
            <a:rPr lang="en-US" dirty="0" err="1"/>
            <a:t>behaviours</a:t>
          </a:r>
          <a:endParaRPr lang="en-US" dirty="0"/>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2/layout/IconVerticalSolidList" loCatId="icon" qsTypeId="urn:microsoft.com/office/officeart/2005/8/quickstyle/simple1#55" qsCatId="simple" csTypeId="urn:microsoft.com/office/officeart/2018/5/colors/Iconchunking_neutralbg_colorful1" csCatId="colorful" phldr="1"/>
      <dgm:spPr/>
      <dgm:t>
        <a:bodyPr/>
        <a:lstStyle/>
        <a:p>
          <a:endParaRPr lang="en-US"/>
        </a:p>
      </dgm:t>
    </dgm:pt>
    <dgm:pt modelId="{40FC4FFE-8987-4A26-B7F4-8A516F18ADAE}">
      <dgm:prSet/>
      <dgm:spPr/>
      <dgm:t>
        <a:bodyPr/>
        <a:lstStyle/>
        <a:p>
          <a:pPr>
            <a:lnSpc>
              <a:spcPct val="100000"/>
            </a:lnSpc>
          </a:pPr>
          <a:r>
            <a:rPr lang="en-US" b="0">
              <a:latin typeface="Arial" panose="020B0604020202020204" pitchFamily="34" charset="0"/>
              <a:cs typeface="Arial" panose="020B0604020202020204" pitchFamily="34" charset="0"/>
            </a:rPr>
            <a:t>Assessment</a:t>
          </a:r>
          <a:r>
            <a:rPr lang="en-US" b="0" baseline="0">
              <a:latin typeface="Arial" panose="020B0604020202020204" pitchFamily="34" charset="0"/>
              <a:cs typeface="Arial" panose="020B0604020202020204" pitchFamily="34" charset="0"/>
            </a:rPr>
            <a:t> guidance</a:t>
          </a:r>
          <a:endParaRPr lang="en-US" b="0">
            <a:latin typeface="Arial" panose="020B0604020202020204" pitchFamily="34" charset="0"/>
            <a:cs typeface="Arial" panose="020B0604020202020204" pitchFamily="34" charset="0"/>
          </a:endParaRP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pPr>
          <a:r>
            <a:rPr lang="en-US">
              <a:latin typeface="Arial" panose="020B0604020202020204" pitchFamily="34" charset="0"/>
              <a:cs typeface="Arial" panose="020B0604020202020204" pitchFamily="34" charset="0"/>
            </a:rPr>
            <a:t>Different schools of thought</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pPr>
          <a:r>
            <a:rPr lang="en-US">
              <a:latin typeface="Arial" panose="020B0604020202020204" pitchFamily="34" charset="0"/>
              <a:cs typeface="Arial" panose="020B0604020202020204" pitchFamily="34" charset="0"/>
            </a:rPr>
            <a:t>Q &amp; A</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92BA6478-4C8B-418A-BDDD-C2C64777A7DB}" type="pres">
      <dgm:prSet presAssocID="{01A66772-F185-4D58-B8BB-E9370D7A7A2B}" presName="root" presStyleCnt="0">
        <dgm:presLayoutVars>
          <dgm:dir/>
          <dgm:resizeHandles val="exact"/>
        </dgm:presLayoutVars>
      </dgm:prSet>
      <dgm:spPr/>
    </dgm:pt>
    <dgm:pt modelId="{0B39371A-CA11-4A5B-B596-FA3B57E8F4C9}" type="pres">
      <dgm:prSet presAssocID="{40FC4FFE-8987-4A26-B7F4-8A516F18ADAE}" presName="compNode" presStyleCnt="0"/>
      <dgm:spPr/>
    </dgm:pt>
    <dgm:pt modelId="{6F5B0182-8651-44CD-8E9B-AE84F0D914C9}" type="pres">
      <dgm:prSet presAssocID="{40FC4FFE-8987-4A26-B7F4-8A516F18ADAE}" presName="bgRect" presStyleLbl="bgShp" presStyleIdx="0" presStyleCnt="3"/>
      <dgm:spPr/>
    </dgm:pt>
    <dgm:pt modelId="{37C8746C-0934-4594-B524-40F1168AC6C1}" type="pres">
      <dgm:prSet presAssocID="{40FC4FFE-8987-4A26-B7F4-8A516F18ADA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 List"/>
        </a:ext>
      </dgm:extLst>
    </dgm:pt>
    <dgm:pt modelId="{93626615-16C2-4E2F-B055-023A34EC6BE0}" type="pres">
      <dgm:prSet presAssocID="{40FC4FFE-8987-4A26-B7F4-8A516F18ADAE}" presName="spaceRect" presStyleCnt="0"/>
      <dgm:spPr/>
    </dgm:pt>
    <dgm:pt modelId="{D47B8C2C-B99B-4DA2-9858-5316ACF56397}" type="pres">
      <dgm:prSet presAssocID="{40FC4FFE-8987-4A26-B7F4-8A516F18ADAE}" presName="parTx" presStyleLbl="revTx" presStyleIdx="0" presStyleCnt="3">
        <dgm:presLayoutVars>
          <dgm:chMax val="0"/>
          <dgm:chPref val="0"/>
        </dgm:presLayoutVars>
      </dgm:prSet>
      <dgm:spPr/>
    </dgm:pt>
    <dgm:pt modelId="{F6AC8BCE-9D73-4731-B779-CBF47E359FB2}" type="pres">
      <dgm:prSet presAssocID="{5B62599A-5C9B-48E7-896E-EA782AC60C8B}" presName="sibTrans" presStyleCnt="0"/>
      <dgm:spPr/>
    </dgm:pt>
    <dgm:pt modelId="{11CD6462-65B1-4E35-A507-F2351CAF3F8F}" type="pres">
      <dgm:prSet presAssocID="{49225C73-1633-42F1-AB3B-7CB183E5F8B8}" presName="compNode" presStyleCnt="0"/>
      <dgm:spPr/>
    </dgm:pt>
    <dgm:pt modelId="{8DC58C93-86EC-48C9-B398-87F9C121AC5B}" type="pres">
      <dgm:prSet presAssocID="{49225C73-1633-42F1-AB3B-7CB183E5F8B8}" presName="bgRect" presStyleLbl="bgShp" presStyleIdx="1" presStyleCnt="3"/>
      <dgm:spPr/>
    </dgm:pt>
    <dgm:pt modelId="{51ED93A0-C030-4342-830F-284BFC11B4E3}" type="pres">
      <dgm:prSet presAssocID="{49225C73-1633-42F1-AB3B-7CB183E5F8B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0FB33F1A-5B54-4732-8CE0-510A6C1D1B22}" type="pres">
      <dgm:prSet presAssocID="{49225C73-1633-42F1-AB3B-7CB183E5F8B8}" presName="spaceRect" presStyleCnt="0"/>
      <dgm:spPr/>
    </dgm:pt>
    <dgm:pt modelId="{1EE1C1B8-BD9A-4ABC-BBC9-D575BD80A7D6}" type="pres">
      <dgm:prSet presAssocID="{49225C73-1633-42F1-AB3B-7CB183E5F8B8}" presName="parTx" presStyleLbl="revTx" presStyleIdx="1" presStyleCnt="3">
        <dgm:presLayoutVars>
          <dgm:chMax val="0"/>
          <dgm:chPref val="0"/>
        </dgm:presLayoutVars>
      </dgm:prSet>
      <dgm:spPr/>
    </dgm:pt>
    <dgm:pt modelId="{F3DAB402-01E0-41B8-8E4E-6F15B3E441B6}" type="pres">
      <dgm:prSet presAssocID="{9646853A-8964-4519-A5B1-0B7D18B2983D}" presName="sibTrans" presStyleCnt="0"/>
      <dgm:spPr/>
    </dgm:pt>
    <dgm:pt modelId="{3B7BBF1E-78FE-4AF1-821A-248BE5ED8442}" type="pres">
      <dgm:prSet presAssocID="{1C383F32-22E8-4F62-A3E0-BDC3D5F48992}" presName="compNode" presStyleCnt="0"/>
      <dgm:spPr/>
    </dgm:pt>
    <dgm:pt modelId="{15287009-34F9-4487-816B-6BE8A5C35936}" type="pres">
      <dgm:prSet presAssocID="{1C383F32-22E8-4F62-A3E0-BDC3D5F48992}" presName="bgRect" presStyleLbl="bgShp" presStyleIdx="2" presStyleCnt="3"/>
      <dgm:spPr/>
    </dgm:pt>
    <dgm:pt modelId="{397F119A-55E6-4291-A367-371EA4B87B98}" type="pres">
      <dgm:prSet presAssocID="{1C383F32-22E8-4F62-A3E0-BDC3D5F4899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C4AE1271-3271-4027-B627-23ABD0B44B10}" type="pres">
      <dgm:prSet presAssocID="{1C383F32-22E8-4F62-A3E0-BDC3D5F48992}" presName="spaceRect" presStyleCnt="0"/>
      <dgm:spPr/>
    </dgm:pt>
    <dgm:pt modelId="{35D704CE-DEAB-4212-865E-FC58C2B1013F}" type="pres">
      <dgm:prSet presAssocID="{1C383F32-22E8-4F62-A3E0-BDC3D5F48992}" presName="parTx" presStyleLbl="revTx" presStyleIdx="2" presStyleCnt="3">
        <dgm:presLayoutVars>
          <dgm:chMax val="0"/>
          <dgm:chPref val="0"/>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1E5163E-1830-434B-BD38-E89F37C6C94B}" type="presOf" srcId="{1C383F32-22E8-4F62-A3E0-BDC3D5F48992}" destId="{35D704CE-DEAB-4212-865E-FC58C2B1013F}" srcOrd="0" destOrd="0" presId="urn:microsoft.com/office/officeart/2018/2/layout/IconVerticalSolidList"/>
    <dgm:cxn modelId="{C7AD8469-3C68-4AF9-AB82-79B0043AA120}" srcId="{01A66772-F185-4D58-B8BB-E9370D7A7A2B}" destId="{40FC4FFE-8987-4A26-B7F4-8A516F18ADAE}" srcOrd="0" destOrd="0" parTransId="{CAD7EF86-FB23-41F6-BF42-040B36DEFDB1}" sibTransId="{5B62599A-5C9B-48E7-896E-EA782AC60C8B}"/>
    <dgm:cxn modelId="{1A48AB78-FC3F-4C5F-8EBE-34F2727B4701}" type="presOf" srcId="{49225C73-1633-42F1-AB3B-7CB183E5F8B8}" destId="{1EE1C1B8-BD9A-4ABC-BBC9-D575BD80A7D6}" srcOrd="0" destOrd="0" presId="urn:microsoft.com/office/officeart/2018/2/layout/IconVerticalSolidList"/>
    <dgm:cxn modelId="{C4CCE57E-E871-46D6-BAD5-880252C95D22}" srcId="{01A66772-F185-4D58-B8BB-E9370D7A7A2B}" destId="{1C383F32-22E8-4F62-A3E0-BDC3D5F48992}" srcOrd="2" destOrd="0" parTransId="{A7920A2F-3244-4159-AF04-6A1D38B7B317}" sibTransId="{8500F72A-2C6D-4FDF-9C1D-CA691380EB0B}"/>
    <dgm:cxn modelId="{A2AFE389-7739-462A-A817-1FE2FFAE5124}" type="presOf" srcId="{01A66772-F185-4D58-B8BB-E9370D7A7A2B}" destId="{92BA6478-4C8B-418A-BDDD-C2C64777A7DB}" srcOrd="0" destOrd="0" presId="urn:microsoft.com/office/officeart/2018/2/layout/IconVerticalSolidList"/>
    <dgm:cxn modelId="{751E08D1-684B-4DF2-ACA0-53CC9A98E8C7}" type="presOf" srcId="{40FC4FFE-8987-4A26-B7F4-8A516F18ADAE}" destId="{D47B8C2C-B99B-4DA2-9858-5316ACF56397}" srcOrd="0" destOrd="0" presId="urn:microsoft.com/office/officeart/2018/2/layout/IconVerticalSolidList"/>
    <dgm:cxn modelId="{00F6DB9E-EF2D-4247-B800-B26FDF520BDE}" type="presParOf" srcId="{92BA6478-4C8B-418A-BDDD-C2C64777A7DB}" destId="{0B39371A-CA11-4A5B-B596-FA3B57E8F4C9}" srcOrd="0" destOrd="0" presId="urn:microsoft.com/office/officeart/2018/2/layout/IconVerticalSolidList"/>
    <dgm:cxn modelId="{4A820D44-F8FB-4066-902C-30C275A170F2}" type="presParOf" srcId="{0B39371A-CA11-4A5B-B596-FA3B57E8F4C9}" destId="{6F5B0182-8651-44CD-8E9B-AE84F0D914C9}" srcOrd="0" destOrd="0" presId="urn:microsoft.com/office/officeart/2018/2/layout/IconVerticalSolidList"/>
    <dgm:cxn modelId="{E29975B7-0D02-40C0-A0C9-12E6D64C00BD}" type="presParOf" srcId="{0B39371A-CA11-4A5B-B596-FA3B57E8F4C9}" destId="{37C8746C-0934-4594-B524-40F1168AC6C1}" srcOrd="1" destOrd="0" presId="urn:microsoft.com/office/officeart/2018/2/layout/IconVerticalSolidList"/>
    <dgm:cxn modelId="{D102412E-B9E2-4FAD-9190-9E5E28B44FBE}" type="presParOf" srcId="{0B39371A-CA11-4A5B-B596-FA3B57E8F4C9}" destId="{93626615-16C2-4E2F-B055-023A34EC6BE0}" srcOrd="2" destOrd="0" presId="urn:microsoft.com/office/officeart/2018/2/layout/IconVerticalSolidList"/>
    <dgm:cxn modelId="{44A057B3-C32E-4A7E-80E9-1DDE10D61DC9}" type="presParOf" srcId="{0B39371A-CA11-4A5B-B596-FA3B57E8F4C9}" destId="{D47B8C2C-B99B-4DA2-9858-5316ACF56397}" srcOrd="3" destOrd="0" presId="urn:microsoft.com/office/officeart/2018/2/layout/IconVerticalSolidList"/>
    <dgm:cxn modelId="{14D8CDC1-73F2-4969-9774-F9A58B3E2F56}" type="presParOf" srcId="{92BA6478-4C8B-418A-BDDD-C2C64777A7DB}" destId="{F6AC8BCE-9D73-4731-B779-CBF47E359FB2}" srcOrd="1" destOrd="0" presId="urn:microsoft.com/office/officeart/2018/2/layout/IconVerticalSolidList"/>
    <dgm:cxn modelId="{3452E0D1-72C6-439C-8B7D-E9C9F96D99D6}" type="presParOf" srcId="{92BA6478-4C8B-418A-BDDD-C2C64777A7DB}" destId="{11CD6462-65B1-4E35-A507-F2351CAF3F8F}" srcOrd="2" destOrd="0" presId="urn:microsoft.com/office/officeart/2018/2/layout/IconVerticalSolidList"/>
    <dgm:cxn modelId="{510081ED-C471-4575-9B42-6880917EFE37}" type="presParOf" srcId="{11CD6462-65B1-4E35-A507-F2351CAF3F8F}" destId="{8DC58C93-86EC-48C9-B398-87F9C121AC5B}" srcOrd="0" destOrd="0" presId="urn:microsoft.com/office/officeart/2018/2/layout/IconVerticalSolidList"/>
    <dgm:cxn modelId="{A86C411B-8F7C-41EF-9832-93511BDB66BB}" type="presParOf" srcId="{11CD6462-65B1-4E35-A507-F2351CAF3F8F}" destId="{51ED93A0-C030-4342-830F-284BFC11B4E3}" srcOrd="1" destOrd="0" presId="urn:microsoft.com/office/officeart/2018/2/layout/IconVerticalSolidList"/>
    <dgm:cxn modelId="{F465EAD6-D4EA-4B82-B2E1-5ABB2B9CA82E}" type="presParOf" srcId="{11CD6462-65B1-4E35-A507-F2351CAF3F8F}" destId="{0FB33F1A-5B54-4732-8CE0-510A6C1D1B22}" srcOrd="2" destOrd="0" presId="urn:microsoft.com/office/officeart/2018/2/layout/IconVerticalSolidList"/>
    <dgm:cxn modelId="{EF45CA10-BB35-4777-9930-5FBA6F47FAE1}" type="presParOf" srcId="{11CD6462-65B1-4E35-A507-F2351CAF3F8F}" destId="{1EE1C1B8-BD9A-4ABC-BBC9-D575BD80A7D6}" srcOrd="3" destOrd="0" presId="urn:microsoft.com/office/officeart/2018/2/layout/IconVerticalSolidList"/>
    <dgm:cxn modelId="{3F76A0CA-D33C-4943-B87D-5D7A0EA2F101}" type="presParOf" srcId="{92BA6478-4C8B-418A-BDDD-C2C64777A7DB}" destId="{F3DAB402-01E0-41B8-8E4E-6F15B3E441B6}" srcOrd="3" destOrd="0" presId="urn:microsoft.com/office/officeart/2018/2/layout/IconVerticalSolidList"/>
    <dgm:cxn modelId="{1C932C48-E119-4033-BDC3-4FCF8B338304}" type="presParOf" srcId="{92BA6478-4C8B-418A-BDDD-C2C64777A7DB}" destId="{3B7BBF1E-78FE-4AF1-821A-248BE5ED8442}" srcOrd="4" destOrd="0" presId="urn:microsoft.com/office/officeart/2018/2/layout/IconVerticalSolidList"/>
    <dgm:cxn modelId="{70110A95-3D75-4FE6-8A6E-34AACC5C2076}" type="presParOf" srcId="{3B7BBF1E-78FE-4AF1-821A-248BE5ED8442}" destId="{15287009-34F9-4487-816B-6BE8A5C35936}" srcOrd="0" destOrd="0" presId="urn:microsoft.com/office/officeart/2018/2/layout/IconVerticalSolidList"/>
    <dgm:cxn modelId="{5596F6B2-54E2-4B47-9B8C-28E5BF4374E6}" type="presParOf" srcId="{3B7BBF1E-78FE-4AF1-821A-248BE5ED8442}" destId="{397F119A-55E6-4291-A367-371EA4B87B98}" srcOrd="1" destOrd="0" presId="urn:microsoft.com/office/officeart/2018/2/layout/IconVerticalSolidList"/>
    <dgm:cxn modelId="{16CF4624-C638-4CD7-9EC2-8EFBB39E1039}" type="presParOf" srcId="{3B7BBF1E-78FE-4AF1-821A-248BE5ED8442}" destId="{C4AE1271-3271-4027-B627-23ABD0B44B10}" srcOrd="2" destOrd="0" presId="urn:microsoft.com/office/officeart/2018/2/layout/IconVerticalSolidList"/>
    <dgm:cxn modelId="{AF6E0CF9-0EE7-4531-86AA-8402164BB88B}" type="presParOf" srcId="{3B7BBF1E-78FE-4AF1-821A-248BE5ED8442}" destId="{35D704CE-DEAB-4212-865E-FC58C2B1013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37C199-D845-458A-9FA7-46804E3AC460}" type="doc">
      <dgm:prSet loTypeId="urn:microsoft.com/office/officeart/2005/8/layout/matrix3" loCatId="matrix" qsTypeId="urn:microsoft.com/office/officeart/2005/8/quickstyle/simple1#56" qsCatId="simple" csTypeId="urn:microsoft.com/office/officeart/2005/8/colors/colorful1#1" csCatId="colorful"/>
      <dgm:spPr/>
      <dgm:t>
        <a:bodyPr/>
        <a:lstStyle/>
        <a:p>
          <a:endParaRPr lang="en-US"/>
        </a:p>
      </dgm:t>
    </dgm:pt>
    <dgm:pt modelId="{2B0AA1B0-8039-4514-B04F-6DFDDD3AB0CE}">
      <dgm:prSet/>
      <dgm:spPr/>
      <dgm:t>
        <a:bodyPr/>
        <a:lstStyle/>
        <a:p>
          <a:r>
            <a:rPr lang="en-GB"/>
            <a:t>The coach</a:t>
          </a:r>
          <a:endParaRPr lang="en-US"/>
        </a:p>
      </dgm:t>
    </dgm:pt>
    <dgm:pt modelId="{89445EAB-5A32-4A65-898B-394AA5264BE0}" type="parTrans" cxnId="{99E2ED22-6AAD-4098-9E3B-FD1BEA6EFA15}">
      <dgm:prSet/>
      <dgm:spPr/>
      <dgm:t>
        <a:bodyPr/>
        <a:lstStyle/>
        <a:p>
          <a:endParaRPr lang="en-US"/>
        </a:p>
      </dgm:t>
    </dgm:pt>
    <dgm:pt modelId="{43E255F9-2A6D-42F7-8FDD-7C6D27CCE03A}" type="sibTrans" cxnId="{99E2ED22-6AAD-4098-9E3B-FD1BEA6EFA15}">
      <dgm:prSet/>
      <dgm:spPr/>
      <dgm:t>
        <a:bodyPr/>
        <a:lstStyle/>
        <a:p>
          <a:endParaRPr lang="en-US"/>
        </a:p>
      </dgm:t>
    </dgm:pt>
    <dgm:pt modelId="{DC38F272-17DD-437C-B238-30B4F005749A}">
      <dgm:prSet/>
      <dgm:spPr/>
      <dgm:t>
        <a:bodyPr/>
        <a:lstStyle/>
        <a:p>
          <a:r>
            <a:rPr lang="en-GB"/>
            <a:t>The mentor</a:t>
          </a:r>
          <a:endParaRPr lang="en-US"/>
        </a:p>
      </dgm:t>
    </dgm:pt>
    <dgm:pt modelId="{762747E4-AB15-4B42-8A7E-56B5A3EF1830}" type="parTrans" cxnId="{C2036138-24ED-4DA6-9BC9-CC9EAE8F6D7E}">
      <dgm:prSet/>
      <dgm:spPr/>
      <dgm:t>
        <a:bodyPr/>
        <a:lstStyle/>
        <a:p>
          <a:endParaRPr lang="en-US"/>
        </a:p>
      </dgm:t>
    </dgm:pt>
    <dgm:pt modelId="{979844A4-A2D5-4840-A8D8-A91D83FD25F0}" type="sibTrans" cxnId="{C2036138-24ED-4DA6-9BC9-CC9EAE8F6D7E}">
      <dgm:prSet/>
      <dgm:spPr/>
      <dgm:t>
        <a:bodyPr/>
        <a:lstStyle/>
        <a:p>
          <a:endParaRPr lang="en-US"/>
        </a:p>
      </dgm:t>
    </dgm:pt>
    <dgm:pt modelId="{063ED770-3A92-4C7A-A6E7-E847DACE1983}">
      <dgm:prSet/>
      <dgm:spPr/>
      <dgm:t>
        <a:bodyPr/>
        <a:lstStyle/>
        <a:p>
          <a:r>
            <a:rPr lang="en-GB"/>
            <a:t>The facilitator</a:t>
          </a:r>
          <a:endParaRPr lang="en-US"/>
        </a:p>
      </dgm:t>
    </dgm:pt>
    <dgm:pt modelId="{D2D44534-D011-44AD-890D-723DC56CA7BF}" type="parTrans" cxnId="{B2D8D51E-9F1A-4B7D-ABAE-C4A32305518D}">
      <dgm:prSet/>
      <dgm:spPr/>
      <dgm:t>
        <a:bodyPr/>
        <a:lstStyle/>
        <a:p>
          <a:endParaRPr lang="en-US"/>
        </a:p>
      </dgm:t>
    </dgm:pt>
    <dgm:pt modelId="{4A751099-0839-4635-A007-277062D60355}" type="sibTrans" cxnId="{B2D8D51E-9F1A-4B7D-ABAE-C4A32305518D}">
      <dgm:prSet/>
      <dgm:spPr/>
      <dgm:t>
        <a:bodyPr/>
        <a:lstStyle/>
        <a:p>
          <a:endParaRPr lang="en-US"/>
        </a:p>
      </dgm:t>
    </dgm:pt>
    <dgm:pt modelId="{91FB04B9-FC15-4198-B1F3-07D854BE8C64}">
      <dgm:prSet/>
      <dgm:spPr/>
      <dgm:t>
        <a:bodyPr/>
        <a:lstStyle/>
        <a:p>
          <a:r>
            <a:rPr lang="en-GB"/>
            <a:t>The Influencer</a:t>
          </a:r>
          <a:endParaRPr lang="en-US"/>
        </a:p>
      </dgm:t>
    </dgm:pt>
    <dgm:pt modelId="{1ECE2B3F-92CC-428E-A666-CB640B39A292}" type="parTrans" cxnId="{6DEF15D4-4D0B-446C-AE82-7AFBB0004697}">
      <dgm:prSet/>
      <dgm:spPr/>
      <dgm:t>
        <a:bodyPr/>
        <a:lstStyle/>
        <a:p>
          <a:endParaRPr lang="en-US"/>
        </a:p>
      </dgm:t>
    </dgm:pt>
    <dgm:pt modelId="{81AAD7F1-F7C1-4962-AFEE-A8B9EBB53C6F}" type="sibTrans" cxnId="{6DEF15D4-4D0B-446C-AE82-7AFBB0004697}">
      <dgm:prSet/>
      <dgm:spPr/>
      <dgm:t>
        <a:bodyPr/>
        <a:lstStyle/>
        <a:p>
          <a:endParaRPr lang="en-US"/>
        </a:p>
      </dgm:t>
    </dgm:pt>
    <dgm:pt modelId="{4E1F0EAE-09E7-4219-9874-16398DE6A7C4}" type="pres">
      <dgm:prSet presAssocID="{F937C199-D845-458A-9FA7-46804E3AC460}" presName="matrix" presStyleCnt="0">
        <dgm:presLayoutVars>
          <dgm:chMax val="1"/>
          <dgm:dir/>
          <dgm:resizeHandles val="exact"/>
        </dgm:presLayoutVars>
      </dgm:prSet>
      <dgm:spPr/>
    </dgm:pt>
    <dgm:pt modelId="{A699490B-1171-45AC-841A-21902EC96676}" type="pres">
      <dgm:prSet presAssocID="{F937C199-D845-458A-9FA7-46804E3AC460}" presName="diamond" presStyleLbl="bgShp" presStyleIdx="0" presStyleCnt="1"/>
      <dgm:spPr/>
    </dgm:pt>
    <dgm:pt modelId="{B39420EC-8B2C-4D26-A1C3-044CFDDB98E9}" type="pres">
      <dgm:prSet presAssocID="{F937C199-D845-458A-9FA7-46804E3AC460}" presName="quad1" presStyleLbl="node1" presStyleIdx="0" presStyleCnt="4">
        <dgm:presLayoutVars>
          <dgm:chMax val="0"/>
          <dgm:chPref val="0"/>
          <dgm:bulletEnabled val="1"/>
        </dgm:presLayoutVars>
      </dgm:prSet>
      <dgm:spPr/>
    </dgm:pt>
    <dgm:pt modelId="{3A7756EC-199D-4320-AA71-D33996E44BF9}" type="pres">
      <dgm:prSet presAssocID="{F937C199-D845-458A-9FA7-46804E3AC460}" presName="quad2" presStyleLbl="node1" presStyleIdx="1" presStyleCnt="4">
        <dgm:presLayoutVars>
          <dgm:chMax val="0"/>
          <dgm:chPref val="0"/>
          <dgm:bulletEnabled val="1"/>
        </dgm:presLayoutVars>
      </dgm:prSet>
      <dgm:spPr/>
    </dgm:pt>
    <dgm:pt modelId="{E3E3ECD1-1C70-42CE-A087-67F57D03A5FB}" type="pres">
      <dgm:prSet presAssocID="{F937C199-D845-458A-9FA7-46804E3AC460}" presName="quad3" presStyleLbl="node1" presStyleIdx="2" presStyleCnt="4">
        <dgm:presLayoutVars>
          <dgm:chMax val="0"/>
          <dgm:chPref val="0"/>
          <dgm:bulletEnabled val="1"/>
        </dgm:presLayoutVars>
      </dgm:prSet>
      <dgm:spPr/>
    </dgm:pt>
    <dgm:pt modelId="{252C6226-0CFE-41A8-9E33-CD3FFF8A2D16}" type="pres">
      <dgm:prSet presAssocID="{F937C199-D845-458A-9FA7-46804E3AC460}" presName="quad4" presStyleLbl="node1" presStyleIdx="3" presStyleCnt="4">
        <dgm:presLayoutVars>
          <dgm:chMax val="0"/>
          <dgm:chPref val="0"/>
          <dgm:bulletEnabled val="1"/>
        </dgm:presLayoutVars>
      </dgm:prSet>
      <dgm:spPr/>
    </dgm:pt>
  </dgm:ptLst>
  <dgm:cxnLst>
    <dgm:cxn modelId="{B2D8D51E-9F1A-4B7D-ABAE-C4A32305518D}" srcId="{F937C199-D845-458A-9FA7-46804E3AC460}" destId="{063ED770-3A92-4C7A-A6E7-E847DACE1983}" srcOrd="2" destOrd="0" parTransId="{D2D44534-D011-44AD-890D-723DC56CA7BF}" sibTransId="{4A751099-0839-4635-A007-277062D60355}"/>
    <dgm:cxn modelId="{99E2ED22-6AAD-4098-9E3B-FD1BEA6EFA15}" srcId="{F937C199-D845-458A-9FA7-46804E3AC460}" destId="{2B0AA1B0-8039-4514-B04F-6DFDDD3AB0CE}" srcOrd="0" destOrd="0" parTransId="{89445EAB-5A32-4A65-898B-394AA5264BE0}" sibTransId="{43E255F9-2A6D-42F7-8FDD-7C6D27CCE03A}"/>
    <dgm:cxn modelId="{C82EF434-A34A-4C74-954E-85CA64C33E24}" type="presOf" srcId="{2B0AA1B0-8039-4514-B04F-6DFDDD3AB0CE}" destId="{B39420EC-8B2C-4D26-A1C3-044CFDDB98E9}" srcOrd="0" destOrd="0" presId="urn:microsoft.com/office/officeart/2005/8/layout/matrix3"/>
    <dgm:cxn modelId="{C2036138-24ED-4DA6-9BC9-CC9EAE8F6D7E}" srcId="{F937C199-D845-458A-9FA7-46804E3AC460}" destId="{DC38F272-17DD-437C-B238-30B4F005749A}" srcOrd="1" destOrd="0" parTransId="{762747E4-AB15-4B42-8A7E-56B5A3EF1830}" sibTransId="{979844A4-A2D5-4840-A8D8-A91D83FD25F0}"/>
    <dgm:cxn modelId="{CC6EEE38-4EA6-419D-9947-894194075540}" type="presOf" srcId="{91FB04B9-FC15-4198-B1F3-07D854BE8C64}" destId="{252C6226-0CFE-41A8-9E33-CD3FFF8A2D16}" srcOrd="0" destOrd="0" presId="urn:microsoft.com/office/officeart/2005/8/layout/matrix3"/>
    <dgm:cxn modelId="{6DEF15D4-4D0B-446C-AE82-7AFBB0004697}" srcId="{F937C199-D845-458A-9FA7-46804E3AC460}" destId="{91FB04B9-FC15-4198-B1F3-07D854BE8C64}" srcOrd="3" destOrd="0" parTransId="{1ECE2B3F-92CC-428E-A666-CB640B39A292}" sibTransId="{81AAD7F1-F7C1-4962-AFEE-A8B9EBB53C6F}"/>
    <dgm:cxn modelId="{27AA63E2-F90B-4BB6-B723-89F7ECE21AB9}" type="presOf" srcId="{063ED770-3A92-4C7A-A6E7-E847DACE1983}" destId="{E3E3ECD1-1C70-42CE-A087-67F57D03A5FB}" srcOrd="0" destOrd="0" presId="urn:microsoft.com/office/officeart/2005/8/layout/matrix3"/>
    <dgm:cxn modelId="{D7A3D8F1-B524-428E-8FF0-3CACFE972E16}" type="presOf" srcId="{F937C199-D845-458A-9FA7-46804E3AC460}" destId="{4E1F0EAE-09E7-4219-9874-16398DE6A7C4}" srcOrd="0" destOrd="0" presId="urn:microsoft.com/office/officeart/2005/8/layout/matrix3"/>
    <dgm:cxn modelId="{FF63FFF2-E63D-4F24-956B-04B33D4B4E95}" type="presOf" srcId="{DC38F272-17DD-437C-B238-30B4F005749A}" destId="{3A7756EC-199D-4320-AA71-D33996E44BF9}" srcOrd="0" destOrd="0" presId="urn:microsoft.com/office/officeart/2005/8/layout/matrix3"/>
    <dgm:cxn modelId="{F5C8C3DB-CAC2-4ADD-AFCC-D24533B70B6D}" type="presParOf" srcId="{4E1F0EAE-09E7-4219-9874-16398DE6A7C4}" destId="{A699490B-1171-45AC-841A-21902EC96676}" srcOrd="0" destOrd="0" presId="urn:microsoft.com/office/officeart/2005/8/layout/matrix3"/>
    <dgm:cxn modelId="{4E1C7D1E-9A72-4058-A3F2-050C249F9E03}" type="presParOf" srcId="{4E1F0EAE-09E7-4219-9874-16398DE6A7C4}" destId="{B39420EC-8B2C-4D26-A1C3-044CFDDB98E9}" srcOrd="1" destOrd="0" presId="urn:microsoft.com/office/officeart/2005/8/layout/matrix3"/>
    <dgm:cxn modelId="{7D0BB72C-AF03-419E-A54E-9CCC71546AA1}" type="presParOf" srcId="{4E1F0EAE-09E7-4219-9874-16398DE6A7C4}" destId="{3A7756EC-199D-4320-AA71-D33996E44BF9}" srcOrd="2" destOrd="0" presId="urn:microsoft.com/office/officeart/2005/8/layout/matrix3"/>
    <dgm:cxn modelId="{83D68964-DAD7-4BAC-990A-4CDB8B3F4957}" type="presParOf" srcId="{4E1F0EAE-09E7-4219-9874-16398DE6A7C4}" destId="{E3E3ECD1-1C70-42CE-A087-67F57D03A5FB}" srcOrd="3" destOrd="0" presId="urn:microsoft.com/office/officeart/2005/8/layout/matrix3"/>
    <dgm:cxn modelId="{2EAA9568-F420-4DA7-9BE7-EA9544725685}" type="presParOf" srcId="{4E1F0EAE-09E7-4219-9874-16398DE6A7C4}" destId="{252C6226-0CFE-41A8-9E33-CD3FFF8A2D1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Introduced the module</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Briefly looked at Leadership and management</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Looked at management </a:t>
          </a:r>
          <a:r>
            <a:rPr lang="en-US" sz="1800" kern="1200" dirty="0" err="1"/>
            <a:t>behaviours</a:t>
          </a:r>
          <a:r>
            <a:rPr lang="en-US" sz="1800" kern="1200" dirty="0"/>
            <a:t> and leader </a:t>
          </a:r>
          <a:r>
            <a:rPr lang="en-US" sz="1800" kern="1200" dirty="0" err="1"/>
            <a:t>behaviours</a:t>
          </a:r>
          <a:endParaRPr lang="en-US" sz="1800" kern="1200" dirty="0"/>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B0182-8651-44CD-8E9B-AE84F0D914C9}">
      <dsp:nvSpPr>
        <dsp:cNvPr id="0" name=""/>
        <dsp:cNvSpPr/>
      </dsp:nvSpPr>
      <dsp:spPr>
        <a:xfrm>
          <a:off x="0" y="61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8746C-0934-4594-B524-40F1168AC6C1}">
      <dsp:nvSpPr>
        <dsp:cNvPr id="0" name=""/>
        <dsp:cNvSpPr/>
      </dsp:nvSpPr>
      <dsp:spPr>
        <a:xfrm>
          <a:off x="436480" y="325271"/>
          <a:ext cx="793601" cy="793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7B8C2C-B99B-4DA2-9858-5316ACF56397}">
      <dsp:nvSpPr>
        <dsp:cNvPr id="0" name=""/>
        <dsp:cNvSpPr/>
      </dsp:nvSpPr>
      <dsp:spPr>
        <a:xfrm>
          <a:off x="1666563" y="61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100000"/>
            </a:lnSpc>
            <a:spcBef>
              <a:spcPct val="0"/>
            </a:spcBef>
            <a:spcAft>
              <a:spcPct val="35000"/>
            </a:spcAft>
            <a:buNone/>
          </a:pPr>
          <a:r>
            <a:rPr lang="en-US" sz="2500" b="0" kern="1200">
              <a:latin typeface="Arial" panose="020B0604020202020204" pitchFamily="34" charset="0"/>
              <a:cs typeface="Arial" panose="020B0604020202020204" pitchFamily="34" charset="0"/>
            </a:rPr>
            <a:t>Assessment</a:t>
          </a:r>
          <a:r>
            <a:rPr lang="en-US" sz="2500" b="0" kern="1200" baseline="0">
              <a:latin typeface="Arial" panose="020B0604020202020204" pitchFamily="34" charset="0"/>
              <a:cs typeface="Arial" panose="020B0604020202020204" pitchFamily="34" charset="0"/>
            </a:rPr>
            <a:t> guidance</a:t>
          </a:r>
          <a:endParaRPr lang="en-US" sz="2500" b="0" kern="1200">
            <a:latin typeface="Arial" panose="020B0604020202020204" pitchFamily="34" charset="0"/>
            <a:cs typeface="Arial" panose="020B0604020202020204" pitchFamily="34" charset="0"/>
          </a:endParaRPr>
        </a:p>
      </dsp:txBody>
      <dsp:txXfrm>
        <a:off x="1666563" y="616"/>
        <a:ext cx="5243823" cy="1442911"/>
      </dsp:txXfrm>
    </dsp:sp>
    <dsp:sp modelId="{8DC58C93-86EC-48C9-B398-87F9C121AC5B}">
      <dsp:nvSpPr>
        <dsp:cNvPr id="0" name=""/>
        <dsp:cNvSpPr/>
      </dsp:nvSpPr>
      <dsp:spPr>
        <a:xfrm>
          <a:off x="0" y="180425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D93A0-C030-4342-830F-284BFC11B4E3}">
      <dsp:nvSpPr>
        <dsp:cNvPr id="0" name=""/>
        <dsp:cNvSpPr/>
      </dsp:nvSpPr>
      <dsp:spPr>
        <a:xfrm>
          <a:off x="436480" y="2128911"/>
          <a:ext cx="793601" cy="793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E1C1B8-BD9A-4ABC-BBC9-D575BD80A7D6}">
      <dsp:nvSpPr>
        <dsp:cNvPr id="0" name=""/>
        <dsp:cNvSpPr/>
      </dsp:nvSpPr>
      <dsp:spPr>
        <a:xfrm>
          <a:off x="1666563" y="180425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100000"/>
            </a:lnSpc>
            <a:spcBef>
              <a:spcPct val="0"/>
            </a:spcBef>
            <a:spcAft>
              <a:spcPct val="35000"/>
            </a:spcAft>
            <a:buNone/>
          </a:pPr>
          <a:r>
            <a:rPr lang="en-US" sz="2500" kern="1200">
              <a:latin typeface="Arial" panose="020B0604020202020204" pitchFamily="34" charset="0"/>
              <a:cs typeface="Arial" panose="020B0604020202020204" pitchFamily="34" charset="0"/>
            </a:rPr>
            <a:t>Different schools of thought</a:t>
          </a:r>
        </a:p>
      </dsp:txBody>
      <dsp:txXfrm>
        <a:off x="1666563" y="1804256"/>
        <a:ext cx="5243823" cy="1442911"/>
      </dsp:txXfrm>
    </dsp:sp>
    <dsp:sp modelId="{15287009-34F9-4487-816B-6BE8A5C35936}">
      <dsp:nvSpPr>
        <dsp:cNvPr id="0" name=""/>
        <dsp:cNvSpPr/>
      </dsp:nvSpPr>
      <dsp:spPr>
        <a:xfrm>
          <a:off x="0" y="360789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7F119A-55E6-4291-A367-371EA4B87B98}">
      <dsp:nvSpPr>
        <dsp:cNvPr id="0" name=""/>
        <dsp:cNvSpPr/>
      </dsp:nvSpPr>
      <dsp:spPr>
        <a:xfrm>
          <a:off x="436480" y="3932551"/>
          <a:ext cx="793601" cy="793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D704CE-DEAB-4212-865E-FC58C2B1013F}">
      <dsp:nvSpPr>
        <dsp:cNvPr id="0" name=""/>
        <dsp:cNvSpPr/>
      </dsp:nvSpPr>
      <dsp:spPr>
        <a:xfrm>
          <a:off x="1666563" y="360789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100000"/>
            </a:lnSpc>
            <a:spcBef>
              <a:spcPct val="0"/>
            </a:spcBef>
            <a:spcAft>
              <a:spcPct val="35000"/>
            </a:spcAft>
            <a:buNone/>
          </a:pPr>
          <a:r>
            <a:rPr lang="en-US" sz="2500" kern="1200">
              <a:latin typeface="Arial" panose="020B0604020202020204" pitchFamily="34" charset="0"/>
              <a:cs typeface="Arial" panose="020B0604020202020204" pitchFamily="34" charset="0"/>
            </a:rPr>
            <a:t>Q &amp; A</a:t>
          </a:r>
        </a:p>
      </dsp:txBody>
      <dsp:txXfrm>
        <a:off x="1666563" y="3607896"/>
        <a:ext cx="5243823" cy="14429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9490B-1171-45AC-841A-21902EC96676}">
      <dsp:nvSpPr>
        <dsp:cNvPr id="0" name=""/>
        <dsp:cNvSpPr/>
      </dsp:nvSpPr>
      <dsp:spPr>
        <a:xfrm>
          <a:off x="730378" y="0"/>
          <a:ext cx="5121798" cy="512179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420EC-8B2C-4D26-A1C3-044CFDDB98E9}">
      <dsp:nvSpPr>
        <dsp:cNvPr id="0" name=""/>
        <dsp:cNvSpPr/>
      </dsp:nvSpPr>
      <dsp:spPr>
        <a:xfrm>
          <a:off x="1216949" y="486570"/>
          <a:ext cx="1997501" cy="199750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coach</a:t>
          </a:r>
          <a:endParaRPr lang="en-US" sz="3000" kern="1200"/>
        </a:p>
      </dsp:txBody>
      <dsp:txXfrm>
        <a:off x="1314459" y="584080"/>
        <a:ext cx="1802481" cy="1802481"/>
      </dsp:txXfrm>
    </dsp:sp>
    <dsp:sp modelId="{3A7756EC-199D-4320-AA71-D33996E44BF9}">
      <dsp:nvSpPr>
        <dsp:cNvPr id="0" name=""/>
        <dsp:cNvSpPr/>
      </dsp:nvSpPr>
      <dsp:spPr>
        <a:xfrm>
          <a:off x="3368104" y="486570"/>
          <a:ext cx="1997501" cy="1997501"/>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mentor</a:t>
          </a:r>
          <a:endParaRPr lang="en-US" sz="3000" kern="1200"/>
        </a:p>
      </dsp:txBody>
      <dsp:txXfrm>
        <a:off x="3465614" y="584080"/>
        <a:ext cx="1802481" cy="1802481"/>
      </dsp:txXfrm>
    </dsp:sp>
    <dsp:sp modelId="{E3E3ECD1-1C70-42CE-A087-67F57D03A5FB}">
      <dsp:nvSpPr>
        <dsp:cNvPr id="0" name=""/>
        <dsp:cNvSpPr/>
      </dsp:nvSpPr>
      <dsp:spPr>
        <a:xfrm>
          <a:off x="1216949" y="2637725"/>
          <a:ext cx="1997501" cy="1997501"/>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facilitator</a:t>
          </a:r>
          <a:endParaRPr lang="en-US" sz="3000" kern="1200"/>
        </a:p>
      </dsp:txBody>
      <dsp:txXfrm>
        <a:off x="1314459" y="2735235"/>
        <a:ext cx="1802481" cy="1802481"/>
      </dsp:txXfrm>
    </dsp:sp>
    <dsp:sp modelId="{252C6226-0CFE-41A8-9E33-CD3FFF8A2D16}">
      <dsp:nvSpPr>
        <dsp:cNvPr id="0" name=""/>
        <dsp:cNvSpPr/>
      </dsp:nvSpPr>
      <dsp:spPr>
        <a:xfrm>
          <a:off x="3368104" y="2637725"/>
          <a:ext cx="1997501" cy="1997501"/>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Influencer</a:t>
          </a:r>
          <a:endParaRPr lang="en-US" sz="3000" kern="1200"/>
        </a:p>
      </dsp:txBody>
      <dsp:txXfrm>
        <a:off x="3465614" y="2735235"/>
        <a:ext cx="1802481" cy="180248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5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5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4BC72D-FC5A-4A95-A6D0-BBCE9598B372}"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76A90D-B68B-42E6-B8F5-40B1C58A1BD8}" type="slidenum">
              <a:rPr lang="en-GB" smtClean="0"/>
              <a:t>‹#›</a:t>
            </a:fld>
            <a:endParaRPr lang="en-GB"/>
          </a:p>
        </p:txBody>
      </p:sp>
    </p:spTree>
    <p:extLst>
      <p:ext uri="{BB962C8B-B14F-4D97-AF65-F5344CB8AC3E}">
        <p14:creationId xmlns:p14="http://schemas.microsoft.com/office/powerpoint/2010/main" val="1125423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endParaRPr lang="en-GB" dirty="0"/>
          </a:p>
        </p:txBody>
      </p:sp>
      <p:sp>
        <p:nvSpPr>
          <p:cNvPr id="4" name="Slide Number Placeholder 3"/>
          <p:cNvSpPr>
            <a:spLocks noGrp="1"/>
          </p:cNvSpPr>
          <p:nvPr>
            <p:ph type="sldNum" sz="quarter" idx="5"/>
          </p:nvPr>
        </p:nvSpPr>
        <p:spPr/>
        <p:txBody>
          <a:bodyPr/>
          <a:lstStyle/>
          <a:p>
            <a:fld id="{9E76A90D-B68B-42E6-B8F5-40B1C58A1BD8}" type="slidenum">
              <a:rPr lang="en-GB" smtClean="0"/>
              <a:t>3</a:t>
            </a:fld>
            <a:endParaRPr lang="en-GB"/>
          </a:p>
        </p:txBody>
      </p:sp>
    </p:spTree>
    <p:extLst>
      <p:ext uri="{BB962C8B-B14F-4D97-AF65-F5344CB8AC3E}">
        <p14:creationId xmlns:p14="http://schemas.microsoft.com/office/powerpoint/2010/main" val="817391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E76A90D-B68B-42E6-B8F5-40B1C58A1BD8}" type="slidenum">
              <a:rPr lang="en-GB" smtClean="0"/>
              <a:t>4</a:t>
            </a:fld>
            <a:endParaRPr lang="en-GB"/>
          </a:p>
        </p:txBody>
      </p:sp>
    </p:spTree>
    <p:extLst>
      <p:ext uri="{BB962C8B-B14F-4D97-AF65-F5344CB8AC3E}">
        <p14:creationId xmlns:p14="http://schemas.microsoft.com/office/powerpoint/2010/main" val="591769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E76A90D-B68B-42E6-B8F5-40B1C58A1BD8}" type="slidenum">
              <a:rPr lang="en-GB" smtClean="0"/>
              <a:t>5</a:t>
            </a:fld>
            <a:endParaRPr lang="en-GB"/>
          </a:p>
        </p:txBody>
      </p:sp>
    </p:spTree>
    <p:extLst>
      <p:ext uri="{BB962C8B-B14F-4D97-AF65-F5344CB8AC3E}">
        <p14:creationId xmlns:p14="http://schemas.microsoft.com/office/powerpoint/2010/main" val="614655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9E76A90D-B68B-42E6-B8F5-40B1C58A1BD8}" type="slidenum">
              <a:rPr lang="en-GB" smtClean="0"/>
              <a:t>6</a:t>
            </a:fld>
            <a:endParaRPr lang="en-GB"/>
          </a:p>
        </p:txBody>
      </p:sp>
    </p:spTree>
    <p:extLst>
      <p:ext uri="{BB962C8B-B14F-4D97-AF65-F5344CB8AC3E}">
        <p14:creationId xmlns:p14="http://schemas.microsoft.com/office/powerpoint/2010/main" val="3854097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Visionary Leader</a:t>
            </a:r>
          </a:p>
        </p:txBody>
      </p:sp>
      <p:sp>
        <p:nvSpPr>
          <p:cNvPr id="4" name="Slide Number Placeholder 3"/>
          <p:cNvSpPr>
            <a:spLocks noGrp="1"/>
          </p:cNvSpPr>
          <p:nvPr>
            <p:ph type="sldNum" sz="quarter" idx="5"/>
          </p:nvPr>
        </p:nvSpPr>
        <p:spPr/>
        <p:txBody>
          <a:bodyPr/>
          <a:lstStyle/>
          <a:p>
            <a:fld id="{9E76A90D-B68B-42E6-B8F5-40B1C58A1BD8}" type="slidenum">
              <a:rPr lang="en-GB" smtClean="0"/>
              <a:t>7</a:t>
            </a:fld>
            <a:endParaRPr lang="en-GB"/>
          </a:p>
        </p:txBody>
      </p:sp>
    </p:spTree>
    <p:extLst>
      <p:ext uri="{BB962C8B-B14F-4D97-AF65-F5344CB8AC3E}">
        <p14:creationId xmlns:p14="http://schemas.microsoft.com/office/powerpoint/2010/main" val="116748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E76A90D-B68B-42E6-B8F5-40B1C58A1BD8}" type="slidenum">
              <a:rPr lang="en-GB" smtClean="0"/>
              <a:t>8</a:t>
            </a:fld>
            <a:endParaRPr lang="en-GB"/>
          </a:p>
        </p:txBody>
      </p:sp>
    </p:spTree>
    <p:extLst>
      <p:ext uri="{BB962C8B-B14F-4D97-AF65-F5344CB8AC3E}">
        <p14:creationId xmlns:p14="http://schemas.microsoft.com/office/powerpoint/2010/main" val="751475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E76A90D-B68B-42E6-B8F5-40B1C58A1BD8}" type="slidenum">
              <a:rPr lang="en-GB" smtClean="0"/>
              <a:t>9</a:t>
            </a:fld>
            <a:endParaRPr lang="en-GB"/>
          </a:p>
        </p:txBody>
      </p:sp>
    </p:spTree>
    <p:extLst>
      <p:ext uri="{BB962C8B-B14F-4D97-AF65-F5344CB8AC3E}">
        <p14:creationId xmlns:p14="http://schemas.microsoft.com/office/powerpoint/2010/main" val="1567864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89E5BE-28FC-495B-944D-9E49ECA4C0E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0216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E76A90D-B68B-42E6-B8F5-40B1C58A1BD8}" type="slidenum">
              <a:rPr lang="en-GB" smtClean="0"/>
              <a:t>16</a:t>
            </a:fld>
            <a:endParaRPr lang="en-GB"/>
          </a:p>
        </p:txBody>
      </p:sp>
    </p:spTree>
    <p:extLst>
      <p:ext uri="{BB962C8B-B14F-4D97-AF65-F5344CB8AC3E}">
        <p14:creationId xmlns:p14="http://schemas.microsoft.com/office/powerpoint/2010/main" val="594528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Arial" panose="020B0604020202020204" pitchFamily="34" charset="0"/>
                <a:ea typeface="DengXian" panose="02010600030101010101" pitchFamily="2" charset="-122"/>
              </a:rPr>
              <a:t> </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76A90D-B68B-42E6-B8F5-40B1C58A1BD8}" type="slidenum">
              <a:rPr lang="en-GB" smtClean="0"/>
              <a:t>24</a:t>
            </a:fld>
            <a:endParaRPr lang="en-GB"/>
          </a:p>
        </p:txBody>
      </p:sp>
    </p:spTree>
    <p:extLst>
      <p:ext uri="{BB962C8B-B14F-4D97-AF65-F5344CB8AC3E}">
        <p14:creationId xmlns:p14="http://schemas.microsoft.com/office/powerpoint/2010/main" val="4098995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10/5/2026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10/5/2026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10/5/2026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10/5/2026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10/5/2026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10/5/2026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qzoIAJYPQwo"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greenleaf.org/what-is-servant-leadership/"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sz="4800" dirty="0"/>
              <a:t>Contemporary Themes in Management and Leadership</a:t>
            </a:r>
            <a:br>
              <a:rPr lang="en-US" sz="4800" dirty="0"/>
            </a:br>
            <a:br>
              <a:rPr lang="en-US" sz="4800" dirty="0"/>
            </a:br>
            <a:r>
              <a:rPr lang="en-US" sz="4800" dirty="0"/>
              <a:t>Lecture 2</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latin typeface="Arial" panose="020B0604020202020204" pitchFamily="34" charset="0"/>
                <a:cs typeface="Arial" panose="020B0604020202020204" pitchFamily="34" charset="0"/>
              </a:rPr>
              <a:t>MA Leadership</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Last week we ……</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95274922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8177212" y="634946"/>
            <a:ext cx="3372529" cy="5055904"/>
          </a:xfrm>
        </p:spPr>
        <p:txBody>
          <a:bodyPr anchor="ctr">
            <a:normAutofit/>
          </a:bodyPr>
          <a:lstStyle/>
          <a:p>
            <a:r>
              <a:rPr lang="en-US" sz="4300"/>
              <a:t>Contemporary Themes in Management and Leadership</a:t>
            </a:r>
          </a:p>
        </p:txBody>
      </p:sp>
      <p:cxnSp>
        <p:nvCxnSpPr>
          <p:cNvPr id="16"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942268867"/>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8675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9C05E-DDBD-927D-24A3-9526E5C8B896}"/>
              </a:ext>
            </a:extLst>
          </p:cNvPr>
          <p:cNvSpPr>
            <a:spLocks noGrp="1"/>
          </p:cNvSpPr>
          <p:nvPr>
            <p:ph type="title"/>
          </p:nvPr>
        </p:nvSpPr>
        <p:spPr>
          <a:xfrm>
            <a:off x="643467" y="634946"/>
            <a:ext cx="3689094" cy="5055904"/>
          </a:xfrm>
        </p:spPr>
        <p:txBody>
          <a:bodyPr anchor="ctr">
            <a:normAutofit/>
          </a:bodyPr>
          <a:lstStyle/>
          <a:p>
            <a:pPr algn="r"/>
            <a:r>
              <a:rPr lang="en-GB" dirty="0"/>
              <a:t>Contemporary Themes in Management and Leadership</a:t>
            </a:r>
            <a:endParaRPr lang="en-GB"/>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37767CA-A199-F143-3A9A-19AE7FC0E0BD}"/>
              </a:ext>
            </a:extLst>
          </p:cNvPr>
          <p:cNvGraphicFramePr>
            <a:graphicFrameLocks noGrp="1"/>
          </p:cNvGraphicFramePr>
          <p:nvPr>
            <p:ph idx="1"/>
            <p:extLst>
              <p:ext uri="{D42A27DB-BD31-4B8C-83A1-F6EECF244321}">
                <p14:modId xmlns:p14="http://schemas.microsoft.com/office/powerpoint/2010/main" val="2909147414"/>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947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480E5-B99E-8AAE-5D03-2FC3E7CD1DC1}"/>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a:solidFill>
                  <a:schemeClr val="tx1">
                    <a:lumMod val="85000"/>
                    <a:lumOff val="15000"/>
                  </a:schemeClr>
                </a:solidFill>
              </a:rPr>
              <a:t>What it means to make a difference </a:t>
            </a:r>
          </a:p>
        </p:txBody>
      </p:sp>
      <p:sp>
        <p:nvSpPr>
          <p:cNvPr id="3" name="Content Placeholder 2">
            <a:extLst>
              <a:ext uri="{FF2B5EF4-FFF2-40B4-BE49-F238E27FC236}">
                <a16:creationId xmlns:a16="http://schemas.microsoft.com/office/drawing/2014/main" id="{C58E7878-5BBC-D7F4-9C80-6C291C7EF577}"/>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hlinkClick r:id="rId3"/>
              </a:rPr>
              <a:t>Seth Godin – Leadership vs. Management - What it means to make a difference - YouTube</a:t>
            </a:r>
            <a:endParaRPr lang="en-US" sz="2400" cap="all" spc="200">
              <a:solidFill>
                <a:schemeClr val="tx1"/>
              </a:solidFill>
            </a:endParaRP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7208023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1A693-B161-4BC6-E119-B003498C2758}"/>
              </a:ext>
            </a:extLst>
          </p:cNvPr>
          <p:cNvSpPr>
            <a:spLocks noGrp="1"/>
          </p:cNvSpPr>
          <p:nvPr>
            <p:ph type="title"/>
          </p:nvPr>
        </p:nvSpPr>
        <p:spPr>
          <a:xfrm>
            <a:off x="5172074" y="286603"/>
            <a:ext cx="5983605" cy="1450757"/>
          </a:xfrm>
        </p:spPr>
        <p:txBody>
          <a:bodyPr>
            <a:normAutofit/>
          </a:bodyPr>
          <a:lstStyle/>
          <a:p>
            <a:r>
              <a:rPr lang="en-GB" dirty="0"/>
              <a:t>The Visionary Leader</a:t>
            </a:r>
          </a:p>
        </p:txBody>
      </p:sp>
      <p:pic>
        <p:nvPicPr>
          <p:cNvPr id="5" name="Picture 4" descr="White arrows going to the red target">
            <a:extLst>
              <a:ext uri="{FF2B5EF4-FFF2-40B4-BE49-F238E27FC236}">
                <a16:creationId xmlns:a16="http://schemas.microsoft.com/office/drawing/2014/main" id="{24EEE3FD-C365-AB62-7EBD-D1F56EABE5D1}"/>
              </a:ext>
            </a:extLst>
          </p:cNvPr>
          <p:cNvPicPr>
            <a:picLocks noChangeAspect="1"/>
          </p:cNvPicPr>
          <p:nvPr/>
        </p:nvPicPr>
        <p:blipFill rotWithShape="1">
          <a:blip r:embed="rId3"/>
          <a:srcRect l="45468" r="9953" b="-1"/>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DB3591-A081-C8A8-5A6A-F9F9B832F532}"/>
              </a:ext>
            </a:extLst>
          </p:cNvPr>
          <p:cNvSpPr>
            <a:spLocks noGrp="1"/>
          </p:cNvSpPr>
          <p:nvPr>
            <p:ph idx="1"/>
          </p:nvPr>
        </p:nvSpPr>
        <p:spPr>
          <a:xfrm>
            <a:off x="5172074" y="2108201"/>
            <a:ext cx="5983606" cy="3760891"/>
          </a:xfrm>
        </p:spPr>
        <p:txBody>
          <a:bodyPr>
            <a:normAutofit/>
          </a:bodyPr>
          <a:lstStyle/>
          <a:p>
            <a:r>
              <a:rPr lang="en-GB" dirty="0">
                <a:latin typeface="Arial" panose="020B0604020202020204" pitchFamily="34" charset="0"/>
                <a:cs typeface="Arial" panose="020B0604020202020204" pitchFamily="34" charset="0"/>
              </a:rPr>
              <a:t>Envisions the Future – focuses on creating a vision for the future and inspiring others to make it a reality.</a:t>
            </a:r>
          </a:p>
          <a:p>
            <a:r>
              <a:rPr lang="en-GB" dirty="0">
                <a:latin typeface="Arial" panose="020B0604020202020204" pitchFamily="34" charset="0"/>
                <a:cs typeface="Arial" panose="020B0604020202020204" pitchFamily="34" charset="0"/>
              </a:rPr>
              <a:t>Takes Action – setting clear goals, creating a sense of purpose and motivating those around them to take action to achieve the desired outcome. </a:t>
            </a:r>
          </a:p>
          <a:p>
            <a:endParaRPr lang="en-GB" dirty="0"/>
          </a:p>
        </p:txBody>
      </p:sp>
    </p:spTree>
    <p:extLst>
      <p:ext uri="{BB962C8B-B14F-4D97-AF65-F5344CB8AC3E}">
        <p14:creationId xmlns:p14="http://schemas.microsoft.com/office/powerpoint/2010/main" val="1926675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1" name="Straight Connector 308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83" name="Rectangle 308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3D05AF-F19C-CB01-5282-B7E95AB80698}"/>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t>Martin Luther King Jr</a:t>
            </a:r>
          </a:p>
        </p:txBody>
      </p:sp>
      <p:sp>
        <p:nvSpPr>
          <p:cNvPr id="4" name="Text Placeholder 3">
            <a:extLst>
              <a:ext uri="{FF2B5EF4-FFF2-40B4-BE49-F238E27FC236}">
                <a16:creationId xmlns:a16="http://schemas.microsoft.com/office/drawing/2014/main" id="{07AD816B-478B-85E1-8770-003AA1A63C95}"/>
              </a:ext>
            </a:extLst>
          </p:cNvPr>
          <p:cNvSpPr>
            <a:spLocks noGrp="1"/>
          </p:cNvSpPr>
          <p:nvPr>
            <p:ph type="body" sz="half" idx="2"/>
          </p:nvPr>
        </p:nvSpPr>
        <p:spPr>
          <a:xfrm>
            <a:off x="484814" y="3812134"/>
            <a:ext cx="3659246" cy="2349823"/>
          </a:xfrm>
        </p:spPr>
        <p:txBody>
          <a:bodyPr vert="horz" lIns="91440" tIns="45720" rIns="91440" bIns="45720" rtlCol="0">
            <a:normAutofit/>
          </a:bodyPr>
          <a:lstStyle/>
          <a:p>
            <a:pPr>
              <a:lnSpc>
                <a:spcPct val="100000"/>
              </a:lnSpc>
            </a:pPr>
            <a:r>
              <a:rPr lang="en-US" cap="all" spc="200"/>
              <a:t>American Minister and Civil rights Activist</a:t>
            </a:r>
          </a:p>
        </p:txBody>
      </p:sp>
      <p:cxnSp>
        <p:nvCxnSpPr>
          <p:cNvPr id="3085" name="Straight Connector 308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074" name="Picture 2" descr="Martin Luther King Jr. Color Photography Wall Art: Prints, Paintings &amp;  Posters | Art.com">
            <a:extLst>
              <a:ext uri="{FF2B5EF4-FFF2-40B4-BE49-F238E27FC236}">
                <a16:creationId xmlns:a16="http://schemas.microsoft.com/office/drawing/2014/main" id="{F668D47A-A499-9BA5-4259-3E0F825AB0F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3531" r="1" b="28407"/>
          <a:stretch>
            <a:fillRect/>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70301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5" name="Straight Connector 103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8638A98B-4B4B-4607-B11F-7DCA0D7CC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1028" name="Picture 4" descr="The Big Questions Nigel Farage Should ...">
            <a:extLst>
              <a:ext uri="{FF2B5EF4-FFF2-40B4-BE49-F238E27FC236}">
                <a16:creationId xmlns:a16="http://schemas.microsoft.com/office/drawing/2014/main" id="{7EF3E160-7237-A290-C2BA-414560967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514" r="16157"/>
          <a:stretch>
            <a:fillRect/>
          </a:stretch>
        </p:blipFill>
        <p:spPr bwMode="auto">
          <a:xfrm>
            <a:off x="633999" y="640080"/>
            <a:ext cx="6275667" cy="5577840"/>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8E3B9B0E-204E-4BFD-B58A-E71D9CDC3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43665" y="0"/>
            <a:ext cx="465455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55FFF55-6394-16C2-DADA-342B0137A532}"/>
              </a:ext>
            </a:extLst>
          </p:cNvPr>
          <p:cNvSpPr>
            <a:spLocks noGrp="1"/>
          </p:cNvSpPr>
          <p:nvPr>
            <p:ph type="title"/>
          </p:nvPr>
        </p:nvSpPr>
        <p:spPr>
          <a:xfrm>
            <a:off x="8096885" y="640080"/>
            <a:ext cx="3659246" cy="2886145"/>
          </a:xfrm>
        </p:spPr>
        <p:txBody>
          <a:bodyPr vert="horz" lIns="91440" tIns="45720" rIns="91440" bIns="45720" rtlCol="0" anchor="b">
            <a:normAutofit/>
          </a:bodyPr>
          <a:lstStyle/>
          <a:p>
            <a:r>
              <a:rPr lang="en-US" sz="4400" dirty="0">
                <a:solidFill>
                  <a:srgbClr val="FFFFFF"/>
                </a:solidFill>
              </a:rPr>
              <a:t>Nigel Farage</a:t>
            </a:r>
          </a:p>
        </p:txBody>
      </p:sp>
      <p:sp>
        <p:nvSpPr>
          <p:cNvPr id="8" name="Content Placeholder 7">
            <a:extLst>
              <a:ext uri="{FF2B5EF4-FFF2-40B4-BE49-F238E27FC236}">
                <a16:creationId xmlns:a16="http://schemas.microsoft.com/office/drawing/2014/main" id="{16E52313-69B4-D3F9-1A85-79E06B0FC812}"/>
              </a:ext>
            </a:extLst>
          </p:cNvPr>
          <p:cNvSpPr>
            <a:spLocks noGrp="1"/>
          </p:cNvSpPr>
          <p:nvPr>
            <p:ph idx="1"/>
          </p:nvPr>
        </p:nvSpPr>
        <p:spPr>
          <a:xfrm>
            <a:off x="8096885" y="3847959"/>
            <a:ext cx="3659246" cy="2369960"/>
          </a:xfrm>
        </p:spPr>
        <p:txBody>
          <a:bodyPr vert="horz" lIns="91440" tIns="45720" rIns="91440" bIns="45720" rtlCol="0">
            <a:normAutofit/>
          </a:bodyPr>
          <a:lstStyle/>
          <a:p>
            <a:pPr marL="0" indent="0">
              <a:lnSpc>
                <a:spcPct val="100000"/>
              </a:lnSpc>
              <a:buNone/>
            </a:pPr>
            <a:r>
              <a:rPr lang="en-US" sz="1500" cap="all" spc="200" dirty="0">
                <a:solidFill>
                  <a:srgbClr val="FFFFFF"/>
                </a:solidFill>
              </a:rPr>
              <a:t>Leader of reform </a:t>
            </a:r>
            <a:r>
              <a:rPr lang="en-US" sz="1500" cap="all" spc="200" dirty="0" err="1">
                <a:solidFill>
                  <a:srgbClr val="FFFFFF"/>
                </a:solidFill>
              </a:rPr>
              <a:t>uk</a:t>
            </a:r>
            <a:r>
              <a:rPr lang="en-US" sz="1500" cap="all" spc="200" dirty="0">
                <a:solidFill>
                  <a:srgbClr val="FFFFFF"/>
                </a:solidFill>
              </a:rPr>
              <a:t> party</a:t>
            </a:r>
          </a:p>
        </p:txBody>
      </p:sp>
      <p:cxnSp>
        <p:nvCxnSpPr>
          <p:cNvPr id="1041" name="Straight Connector 1040">
            <a:extLst>
              <a:ext uri="{FF2B5EF4-FFF2-40B4-BE49-F238E27FC236}">
                <a16:creationId xmlns:a16="http://schemas.microsoft.com/office/drawing/2014/main" id="{43F94007-F0C4-467F-8ED4-3E4844BFDA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87092"/>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695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50B27FE-26AE-A8A0-4983-F294A6E55D33}"/>
              </a:ext>
            </a:extLst>
          </p:cNvPr>
          <p:cNvPicPr>
            <a:picLocks noGrp="1" noChangeAspect="1"/>
          </p:cNvPicPr>
          <p:nvPr>
            <p:ph idx="1"/>
          </p:nvPr>
        </p:nvPicPr>
        <p:blipFill rotWithShape="1">
          <a:blip r:embed="rId3"/>
          <a:srcRect b="15730"/>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082457-C389-DA6C-3D89-FA2F4B111376}"/>
              </a:ext>
            </a:extLst>
          </p:cNvPr>
          <p:cNvSpPr>
            <a:spLocks noGrp="1"/>
          </p:cNvSpPr>
          <p:nvPr>
            <p:ph type="title"/>
          </p:nvPr>
        </p:nvSpPr>
        <p:spPr>
          <a:xfrm>
            <a:off x="854277" y="1475234"/>
            <a:ext cx="3214307" cy="2901694"/>
          </a:xfrm>
        </p:spPr>
        <p:txBody>
          <a:bodyPr vert="horz" lIns="91440" tIns="45720" rIns="91440" bIns="45720" rtlCol="0" anchor="b">
            <a:normAutofit/>
          </a:bodyPr>
          <a:lstStyle/>
          <a:p>
            <a:r>
              <a:rPr lang="en-US" sz="4400">
                <a:solidFill>
                  <a:schemeClr val="bg1"/>
                </a:solidFill>
              </a:rPr>
              <a:t>Donald Trump </a:t>
            </a:r>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0804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2" name="Rectangle 206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6495FAE-728F-DD76-7AC0-3C233E24BB75}"/>
              </a:ext>
            </a:extLst>
          </p:cNvPr>
          <p:cNvSpPr>
            <a:spLocks noGrp="1"/>
          </p:cNvSpPr>
          <p:nvPr>
            <p:ph type="title"/>
          </p:nvPr>
        </p:nvSpPr>
        <p:spPr>
          <a:xfrm>
            <a:off x="1097280" y="516835"/>
            <a:ext cx="5977937" cy="1666501"/>
          </a:xfrm>
        </p:spPr>
        <p:txBody>
          <a:bodyPr vert="horz" lIns="91440" tIns="45720" rIns="91440" bIns="45720" rtlCol="0">
            <a:normAutofit/>
          </a:bodyPr>
          <a:lstStyle/>
          <a:p>
            <a:r>
              <a:rPr lang="en-US" sz="4000" dirty="0">
                <a:solidFill>
                  <a:srgbClr val="FFFFFF"/>
                </a:solidFill>
              </a:rPr>
              <a:t>Andy Burnham </a:t>
            </a:r>
          </a:p>
        </p:txBody>
      </p:sp>
      <p:cxnSp>
        <p:nvCxnSpPr>
          <p:cNvPr id="2064" name="Straight Connector 206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Content Placeholder 18">
            <a:extLst>
              <a:ext uri="{FF2B5EF4-FFF2-40B4-BE49-F238E27FC236}">
                <a16:creationId xmlns:a16="http://schemas.microsoft.com/office/drawing/2014/main" id="{344F241D-B51F-5655-6034-4972607927C2}"/>
              </a:ext>
            </a:extLst>
          </p:cNvPr>
          <p:cNvSpPr>
            <a:spLocks noGrp="1"/>
          </p:cNvSpPr>
          <p:nvPr>
            <p:ph idx="1"/>
          </p:nvPr>
        </p:nvSpPr>
        <p:spPr>
          <a:xfrm>
            <a:off x="1097279" y="2546224"/>
            <a:ext cx="5977938" cy="3342747"/>
          </a:xfrm>
        </p:spPr>
        <p:txBody>
          <a:bodyPr vert="horz" lIns="91440" tIns="45720" rIns="91440" bIns="45720" rtlCol="0">
            <a:normAutofit/>
          </a:bodyPr>
          <a:lstStyle/>
          <a:p>
            <a:pPr marL="0" indent="0">
              <a:buNone/>
            </a:pPr>
            <a:r>
              <a:rPr lang="en-US" sz="1800" cap="all" spc="200" dirty="0">
                <a:solidFill>
                  <a:srgbClr val="FFFFFF"/>
                </a:solidFill>
              </a:rPr>
              <a:t>Leader of the </a:t>
            </a:r>
            <a:r>
              <a:rPr lang="en-US" sz="1800" cap="all" spc="200">
                <a:solidFill>
                  <a:srgbClr val="FFFFFF"/>
                </a:solidFill>
              </a:rPr>
              <a:t>labour</a:t>
            </a:r>
            <a:r>
              <a:rPr lang="en-US" sz="1800" cap="all" spc="200" dirty="0">
                <a:solidFill>
                  <a:srgbClr val="FFFFFF"/>
                </a:solidFill>
              </a:rPr>
              <a:t> party – </a:t>
            </a:r>
            <a:r>
              <a:rPr lang="en-US" sz="1800" cap="all" spc="200">
                <a:solidFill>
                  <a:srgbClr val="FFFFFF"/>
                </a:solidFill>
              </a:rPr>
              <a:t>uk</a:t>
            </a:r>
            <a:r>
              <a:rPr lang="en-US" sz="1800" cap="all" spc="200" dirty="0">
                <a:solidFill>
                  <a:srgbClr val="FFFFFF"/>
                </a:solidFill>
              </a:rPr>
              <a:t> prime minister</a:t>
            </a:r>
          </a:p>
        </p:txBody>
      </p:sp>
      <p:pic>
        <p:nvPicPr>
          <p:cNvPr id="7" name="Picture 6">
            <a:extLst>
              <a:ext uri="{FF2B5EF4-FFF2-40B4-BE49-F238E27FC236}">
                <a16:creationId xmlns:a16="http://schemas.microsoft.com/office/drawing/2014/main" id="{A7CBBDA1-EC89-0D41-8EFE-AFEB24DA13EA}"/>
              </a:ext>
            </a:extLst>
          </p:cNvPr>
          <p:cNvPicPr>
            <a:picLocks noChangeAspect="1"/>
          </p:cNvPicPr>
          <p:nvPr/>
        </p:nvPicPr>
        <p:blipFill>
          <a:blip r:embed="rId3"/>
          <a:srcRect l="4810" r="6144"/>
          <a:stretch>
            <a:fillRect/>
          </a:stretch>
        </p:blipFill>
        <p:spPr>
          <a:xfrm>
            <a:off x="7611902" y="10"/>
            <a:ext cx="4580097" cy="6857990"/>
          </a:xfrm>
          <a:prstGeom prst="rect">
            <a:avLst/>
          </a:prstGeom>
        </p:spPr>
      </p:pic>
    </p:spTree>
    <p:extLst>
      <p:ext uri="{BB962C8B-B14F-4D97-AF65-F5344CB8AC3E}">
        <p14:creationId xmlns:p14="http://schemas.microsoft.com/office/powerpoint/2010/main" val="6022255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05" name="Straight Connector 410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Greta Thunberg speaks out after Israel deport her">
            <a:extLst>
              <a:ext uri="{FF2B5EF4-FFF2-40B4-BE49-F238E27FC236}">
                <a16:creationId xmlns:a16="http://schemas.microsoft.com/office/drawing/2014/main" id="{DC5AFA73-C806-F7A9-98A1-E9BC1B7A4D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6621" r="21121"/>
          <a:stretch>
            <a:fillRect/>
          </a:stretch>
        </p:blipFill>
        <p:spPr bwMode="auto">
          <a:xfrm>
            <a:off x="16" y="10"/>
            <a:ext cx="7556889"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7" name="Rectangle 4106">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E5F42A8-21CD-A06F-3622-151D960C6379}"/>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5400"/>
              <a:t>Greta Thunberg</a:t>
            </a:r>
          </a:p>
        </p:txBody>
      </p:sp>
      <p:sp>
        <p:nvSpPr>
          <p:cNvPr id="4" name="Text Placeholder 3">
            <a:extLst>
              <a:ext uri="{FF2B5EF4-FFF2-40B4-BE49-F238E27FC236}">
                <a16:creationId xmlns:a16="http://schemas.microsoft.com/office/drawing/2014/main" id="{33E5EB05-E298-49C7-FE3A-2CF5A0A43754}"/>
              </a:ext>
            </a:extLst>
          </p:cNvPr>
          <p:cNvSpPr>
            <a:spLocks noGrp="1"/>
          </p:cNvSpPr>
          <p:nvPr>
            <p:ph type="body" sz="half" idx="2"/>
          </p:nvPr>
        </p:nvSpPr>
        <p:spPr>
          <a:xfrm>
            <a:off x="8047939" y="3812135"/>
            <a:ext cx="3659246" cy="1596655"/>
          </a:xfrm>
        </p:spPr>
        <p:txBody>
          <a:bodyPr vert="horz" lIns="91440" tIns="45720" rIns="91440" bIns="45720" rtlCol="0">
            <a:normAutofit/>
          </a:bodyPr>
          <a:lstStyle/>
          <a:p>
            <a:pPr>
              <a:lnSpc>
                <a:spcPct val="100000"/>
              </a:lnSpc>
            </a:pPr>
            <a:r>
              <a:rPr lang="en-US" cap="all" spc="200"/>
              <a:t>Environmental Activist</a:t>
            </a:r>
          </a:p>
        </p:txBody>
      </p:sp>
      <p:cxnSp>
        <p:nvCxnSpPr>
          <p:cNvPr id="4109" name="Straight Connector 4108">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92465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129" name="Straight Connector 512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122" name="Picture 2" descr="Steve Jobs - Wikipedia">
            <a:extLst>
              <a:ext uri="{FF2B5EF4-FFF2-40B4-BE49-F238E27FC236}">
                <a16:creationId xmlns:a16="http://schemas.microsoft.com/office/drawing/2014/main" id="{BB69C53B-145F-13AF-0115-AA731C544E0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1" b="6199"/>
          <a:stretch>
            <a:fillRect/>
          </a:stretch>
        </p:blipFill>
        <p:spPr bwMode="auto">
          <a:xfrm>
            <a:off x="16" y="10"/>
            <a:ext cx="7556889"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1" name="Rectangle 5130">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16380F3-F81F-764A-0ED5-0E2F22D600C1}"/>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5400"/>
              <a:t>Steve Jobs</a:t>
            </a:r>
          </a:p>
        </p:txBody>
      </p:sp>
      <p:sp>
        <p:nvSpPr>
          <p:cNvPr id="4" name="Text Placeholder 3">
            <a:extLst>
              <a:ext uri="{FF2B5EF4-FFF2-40B4-BE49-F238E27FC236}">
                <a16:creationId xmlns:a16="http://schemas.microsoft.com/office/drawing/2014/main" id="{22CF2B7B-EF54-E9FF-88C3-12F310FC370D}"/>
              </a:ext>
            </a:extLst>
          </p:cNvPr>
          <p:cNvSpPr>
            <a:spLocks noGrp="1"/>
          </p:cNvSpPr>
          <p:nvPr>
            <p:ph type="body" sz="half" idx="2"/>
          </p:nvPr>
        </p:nvSpPr>
        <p:spPr>
          <a:xfrm>
            <a:off x="8047939" y="3812135"/>
            <a:ext cx="3659246" cy="1596655"/>
          </a:xfrm>
        </p:spPr>
        <p:txBody>
          <a:bodyPr vert="horz" lIns="91440" tIns="45720" rIns="91440" bIns="45720" rtlCol="0">
            <a:normAutofit/>
          </a:bodyPr>
          <a:lstStyle/>
          <a:p>
            <a:pPr>
              <a:lnSpc>
                <a:spcPct val="100000"/>
              </a:lnSpc>
            </a:pPr>
            <a:r>
              <a:rPr lang="en-US" cap="all" spc="200"/>
              <a:t>Apple Founder</a:t>
            </a:r>
          </a:p>
        </p:txBody>
      </p:sp>
      <p:cxnSp>
        <p:nvCxnSpPr>
          <p:cNvPr id="5133" name="Straight Connector 5132">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74434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153" name="Straight Connector 615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155" name="Rectangle 6154">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CF1FA2D-A1F1-1946-6A95-7DB2875F0253}"/>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t>Jeff Bezos</a:t>
            </a:r>
          </a:p>
        </p:txBody>
      </p:sp>
      <p:sp>
        <p:nvSpPr>
          <p:cNvPr id="4" name="Text Placeholder 3">
            <a:extLst>
              <a:ext uri="{FF2B5EF4-FFF2-40B4-BE49-F238E27FC236}">
                <a16:creationId xmlns:a16="http://schemas.microsoft.com/office/drawing/2014/main" id="{DD19DA33-5DCA-C849-C702-3F6C83BAF848}"/>
              </a:ext>
            </a:extLst>
          </p:cNvPr>
          <p:cNvSpPr>
            <a:spLocks noGrp="1"/>
          </p:cNvSpPr>
          <p:nvPr>
            <p:ph type="body" sz="half" idx="2"/>
          </p:nvPr>
        </p:nvSpPr>
        <p:spPr>
          <a:xfrm>
            <a:off x="484814" y="3812134"/>
            <a:ext cx="3659246" cy="2349823"/>
          </a:xfrm>
        </p:spPr>
        <p:txBody>
          <a:bodyPr vert="horz" lIns="91440" tIns="45720" rIns="91440" bIns="45720" rtlCol="0">
            <a:normAutofit/>
          </a:bodyPr>
          <a:lstStyle/>
          <a:p>
            <a:pPr>
              <a:lnSpc>
                <a:spcPct val="100000"/>
              </a:lnSpc>
            </a:pPr>
            <a:r>
              <a:rPr lang="en-US" cap="all" spc="200"/>
              <a:t>Founder of Amazon</a:t>
            </a:r>
          </a:p>
        </p:txBody>
      </p:sp>
      <p:cxnSp>
        <p:nvCxnSpPr>
          <p:cNvPr id="6157" name="Straight Connector 6156">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146" name="Picture 2" descr="Jeff Bezos">
            <a:extLst>
              <a:ext uri="{FF2B5EF4-FFF2-40B4-BE49-F238E27FC236}">
                <a16:creationId xmlns:a16="http://schemas.microsoft.com/office/drawing/2014/main" id="{8738634A-5973-8558-8141-380483B5A6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2" b="9477"/>
          <a:stretch>
            <a:fillRect/>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82478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7177" name="Straight Connector 717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179" name="Rectangle 717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29A0DA0-B341-2622-ED10-0EA9F77148E3}"/>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t>Bill Gates</a:t>
            </a:r>
          </a:p>
        </p:txBody>
      </p:sp>
      <p:sp>
        <p:nvSpPr>
          <p:cNvPr id="4" name="Text Placeholder 3">
            <a:extLst>
              <a:ext uri="{FF2B5EF4-FFF2-40B4-BE49-F238E27FC236}">
                <a16:creationId xmlns:a16="http://schemas.microsoft.com/office/drawing/2014/main" id="{BB4B42E7-CD45-9B38-DF3E-C1F3732D7A3B}"/>
              </a:ext>
            </a:extLst>
          </p:cNvPr>
          <p:cNvSpPr>
            <a:spLocks noGrp="1"/>
          </p:cNvSpPr>
          <p:nvPr>
            <p:ph type="body" sz="half" idx="2"/>
          </p:nvPr>
        </p:nvSpPr>
        <p:spPr>
          <a:xfrm>
            <a:off x="484814" y="3812134"/>
            <a:ext cx="3659246" cy="2349823"/>
          </a:xfrm>
        </p:spPr>
        <p:txBody>
          <a:bodyPr vert="horz" lIns="91440" tIns="45720" rIns="91440" bIns="45720" rtlCol="0">
            <a:normAutofit/>
          </a:bodyPr>
          <a:lstStyle/>
          <a:p>
            <a:pPr>
              <a:lnSpc>
                <a:spcPct val="100000"/>
              </a:lnSpc>
            </a:pPr>
            <a:r>
              <a:rPr lang="en-US" cap="all" spc="200"/>
              <a:t>Founder of Microsoft</a:t>
            </a:r>
          </a:p>
        </p:txBody>
      </p:sp>
      <p:cxnSp>
        <p:nvCxnSpPr>
          <p:cNvPr id="7181" name="Straight Connector 718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170" name="Picture 2" descr="Bill Gates - Wikipedia">
            <a:extLst>
              <a:ext uri="{FF2B5EF4-FFF2-40B4-BE49-F238E27FC236}">
                <a16:creationId xmlns:a16="http://schemas.microsoft.com/office/drawing/2014/main" id="{3859A181-0ABB-D3AB-D17E-6DE112A6A22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0837" b="28587"/>
          <a:stretch>
            <a:fillRect/>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025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8201" name="Straight Connector 820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203" name="Rectangle 820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EA72C7D-9937-806D-E0D2-418070A81125}"/>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t>Elon Musk</a:t>
            </a:r>
          </a:p>
        </p:txBody>
      </p:sp>
      <p:sp>
        <p:nvSpPr>
          <p:cNvPr id="4" name="Text Placeholder 3">
            <a:extLst>
              <a:ext uri="{FF2B5EF4-FFF2-40B4-BE49-F238E27FC236}">
                <a16:creationId xmlns:a16="http://schemas.microsoft.com/office/drawing/2014/main" id="{21A20A3C-7960-2985-27BE-DC01147755BE}"/>
              </a:ext>
            </a:extLst>
          </p:cNvPr>
          <p:cNvSpPr>
            <a:spLocks noGrp="1"/>
          </p:cNvSpPr>
          <p:nvPr>
            <p:ph type="body" sz="half" idx="2"/>
          </p:nvPr>
        </p:nvSpPr>
        <p:spPr>
          <a:xfrm>
            <a:off x="484814" y="3812134"/>
            <a:ext cx="3659246" cy="2349823"/>
          </a:xfrm>
        </p:spPr>
        <p:txBody>
          <a:bodyPr vert="horz" lIns="91440" tIns="45720" rIns="91440" bIns="45720" rtlCol="0">
            <a:normAutofit/>
          </a:bodyPr>
          <a:lstStyle/>
          <a:p>
            <a:pPr>
              <a:lnSpc>
                <a:spcPct val="100000"/>
              </a:lnSpc>
            </a:pPr>
            <a:r>
              <a:rPr lang="en-US" cap="all" spc="200" dirty="0"/>
              <a:t>Ceo OF Tesla AND SPACEX  </a:t>
            </a:r>
          </a:p>
        </p:txBody>
      </p:sp>
      <p:cxnSp>
        <p:nvCxnSpPr>
          <p:cNvPr id="8205" name="Straight Connector 820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194" name="Picture 2" descr="Elon Musk's SpaceX wins contracts worth $714 million from Pentagon; as Jeff  Bezos' Blue Origin New Glenn rocket awaits national security clearance -  The Times of India">
            <a:extLst>
              <a:ext uri="{FF2B5EF4-FFF2-40B4-BE49-F238E27FC236}">
                <a16:creationId xmlns:a16="http://schemas.microsoft.com/office/drawing/2014/main" id="{2926A841-0163-8A53-DE53-338BCA91D5A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634" r="20384"/>
          <a:stretch>
            <a:fillRect/>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64475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lking up a stairs">
            <a:extLst>
              <a:ext uri="{FF2B5EF4-FFF2-40B4-BE49-F238E27FC236}">
                <a16:creationId xmlns:a16="http://schemas.microsoft.com/office/drawing/2014/main" id="{E89B7911-6BD9-FAF6-C9BC-6BC929B6D9EE}"/>
              </a:ext>
            </a:extLst>
          </p:cNvPr>
          <p:cNvPicPr>
            <a:picLocks noChangeAspect="1"/>
          </p:cNvPicPr>
          <p:nvPr/>
        </p:nvPicPr>
        <p:blipFill rotWithShape="1">
          <a:blip r:embed="rId3"/>
          <a:srcRect t="4365" b="11365"/>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BCB3C-E1CC-CA00-6D66-D70A1C6AF55E}"/>
              </a:ext>
            </a:extLst>
          </p:cNvPr>
          <p:cNvSpPr>
            <a:spLocks noGrp="1"/>
          </p:cNvSpPr>
          <p:nvPr>
            <p:ph type="title"/>
          </p:nvPr>
        </p:nvSpPr>
        <p:spPr>
          <a:xfrm>
            <a:off x="854277" y="1475234"/>
            <a:ext cx="3214307" cy="2901694"/>
          </a:xfrm>
        </p:spPr>
        <p:txBody>
          <a:bodyPr vert="horz" lIns="91440" tIns="45720" rIns="91440" bIns="45720" rtlCol="0" anchor="b">
            <a:normAutofit/>
          </a:bodyPr>
          <a:lstStyle/>
          <a:p>
            <a:r>
              <a:rPr lang="en-US" sz="4400">
                <a:solidFill>
                  <a:schemeClr val="bg1"/>
                </a:solidFill>
              </a:rPr>
              <a:t>The motivator</a:t>
            </a:r>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4013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4BC9B6E-A5B1-AF06-2A21-47F9CDC001E2}"/>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Servant Leadership</a:t>
            </a:r>
          </a:p>
        </p:txBody>
      </p:sp>
      <p:sp>
        <p:nvSpPr>
          <p:cNvPr id="3" name="Content Placeholder 2">
            <a:extLst>
              <a:ext uri="{FF2B5EF4-FFF2-40B4-BE49-F238E27FC236}">
                <a16:creationId xmlns:a16="http://schemas.microsoft.com/office/drawing/2014/main" id="{1EE7F67F-955A-E017-12A3-D9B6E5AA25A3}"/>
              </a:ext>
            </a:extLst>
          </p:cNvPr>
          <p:cNvSpPr>
            <a:spLocks noGrp="1"/>
          </p:cNvSpPr>
          <p:nvPr>
            <p:ph idx="1"/>
          </p:nvPr>
        </p:nvSpPr>
        <p:spPr>
          <a:xfrm>
            <a:off x="5231958" y="605896"/>
            <a:ext cx="5923721" cy="5646208"/>
          </a:xfrm>
        </p:spPr>
        <p:txBody>
          <a:bodyPr anchor="ctr">
            <a:normAutofit/>
          </a:bodyPr>
          <a:lstStyle/>
          <a:p>
            <a:r>
              <a:rPr lang="en-GB" sz="2400" dirty="0">
                <a:latin typeface="Arial" panose="020B0604020202020204" pitchFamily="34" charset="0"/>
                <a:cs typeface="Arial" panose="020B0604020202020204" pitchFamily="34" charset="0"/>
              </a:rPr>
              <a:t>Servant leadership is a philosophy where the leader’s main role is to serve the people they lead. Greenleaf described this as being “servant first” rather than “leader first.” The leader still sets direction and makes decisions. But the test of success shifts. Instead of asking, “Did my team execute my vision,” a servant leader asks, “Are the people around me growing?</a:t>
            </a:r>
          </a:p>
          <a:p>
            <a:endParaRPr lang="en-GB" sz="2400" dirty="0"/>
          </a:p>
        </p:txBody>
      </p:sp>
    </p:spTree>
    <p:extLst>
      <p:ext uri="{BB962C8B-B14F-4D97-AF65-F5344CB8AC3E}">
        <p14:creationId xmlns:p14="http://schemas.microsoft.com/office/powerpoint/2010/main" val="1239878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1E584-3E9A-11D9-5B61-9250A64B1917}"/>
              </a:ext>
            </a:extLst>
          </p:cNvPr>
          <p:cNvSpPr>
            <a:spLocks noGrp="1"/>
          </p:cNvSpPr>
          <p:nvPr>
            <p:ph type="title"/>
          </p:nvPr>
        </p:nvSpPr>
        <p:spPr>
          <a:xfrm>
            <a:off x="643468" y="643467"/>
            <a:ext cx="3073550" cy="5126203"/>
          </a:xfrm>
        </p:spPr>
        <p:txBody>
          <a:bodyPr anchor="ctr">
            <a:normAutofit/>
          </a:bodyPr>
          <a:lstStyle/>
          <a:p>
            <a:pPr algn="r"/>
            <a:r>
              <a:rPr lang="en-GB"/>
              <a:t>Servant Leadership</a:t>
            </a:r>
          </a:p>
        </p:txBody>
      </p:sp>
      <p:cxnSp>
        <p:nvCxnSpPr>
          <p:cNvPr id="14" name="Straight Connector 1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68275A-390A-9961-870B-38AC24BF1236}"/>
              </a:ext>
            </a:extLst>
          </p:cNvPr>
          <p:cNvSpPr>
            <a:spLocks noGrp="1"/>
          </p:cNvSpPr>
          <p:nvPr>
            <p:ph idx="1"/>
          </p:nvPr>
        </p:nvSpPr>
        <p:spPr>
          <a:xfrm>
            <a:off x="4363786" y="621697"/>
            <a:ext cx="6791894" cy="5147973"/>
          </a:xfrm>
        </p:spPr>
        <p:txBody>
          <a:bodyPr anchor="ctr">
            <a:normAutofit/>
          </a:bodyPr>
          <a:lstStyle/>
          <a:p>
            <a:r>
              <a:rPr lang="en-GB" dirty="0">
                <a:latin typeface="Arial" panose="020B0604020202020204" pitchFamily="34" charset="0"/>
                <a:cs typeface="Arial" panose="020B0604020202020204" pitchFamily="34" charset="0"/>
              </a:rPr>
              <a:t>According to the </a:t>
            </a:r>
            <a:r>
              <a:rPr lang="en-GB" dirty="0">
                <a:latin typeface="Arial" panose="020B0604020202020204" pitchFamily="34" charset="0"/>
                <a:cs typeface="Arial" panose="020B0604020202020204" pitchFamily="34" charset="0"/>
                <a:hlinkClick r:id="rId2"/>
              </a:rPr>
              <a:t>Greenleaf </a:t>
            </a:r>
            <a:r>
              <a:rPr lang="en-GB" dirty="0" err="1">
                <a:latin typeface="Arial" panose="020B0604020202020204" pitchFamily="34" charset="0"/>
                <a:cs typeface="Arial" panose="020B0604020202020204" pitchFamily="34" charset="0"/>
                <a:hlinkClick r:id="rId2"/>
              </a:rPr>
              <a:t>Center</a:t>
            </a:r>
            <a:r>
              <a:rPr lang="en-GB" dirty="0">
                <a:latin typeface="Arial" panose="020B0604020202020204" pitchFamily="34" charset="0"/>
                <a:cs typeface="Arial" panose="020B0604020202020204" pitchFamily="34" charset="0"/>
                <a:hlinkClick r:id="rId2"/>
              </a:rPr>
              <a:t> for Servant Leadership</a:t>
            </a:r>
            <a:r>
              <a:rPr lang="en-GB" dirty="0">
                <a:latin typeface="Arial" panose="020B0604020202020204" pitchFamily="34" charset="0"/>
                <a:cs typeface="Arial" panose="020B0604020202020204" pitchFamily="34" charset="0"/>
              </a:rPr>
              <a:t>, Robert K. Greenleaf founded the modern servant leadership movement. In his 1970 essay “The Servant as Leader,” he described the best test of a servant leader this way: “Do those served grow as persons? Do they become healthier, wiser, freer, more autonomous, more likely themselves to become servants?” </a:t>
            </a:r>
          </a:p>
          <a:p>
            <a:r>
              <a:rPr lang="en-GB" dirty="0">
                <a:latin typeface="Arial" panose="020B0604020202020204" pitchFamily="34" charset="0"/>
                <a:cs typeface="Arial" panose="020B0604020202020204" pitchFamily="34" charset="0"/>
              </a:rPr>
              <a:t>That test focuses on growth in the people being led. It’s what separates servant leadership from simply being a considerate boss.</a:t>
            </a:r>
          </a:p>
          <a:p>
            <a:endParaRPr lang="en-GB"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16776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9953B-3CDD-4019-0A9D-656A476AA579}"/>
              </a:ext>
            </a:extLst>
          </p:cNvPr>
          <p:cNvSpPr>
            <a:spLocks noGrp="1"/>
          </p:cNvSpPr>
          <p:nvPr>
            <p:ph type="title"/>
          </p:nvPr>
        </p:nvSpPr>
        <p:spPr>
          <a:xfrm>
            <a:off x="5172074" y="286603"/>
            <a:ext cx="5983605" cy="1450757"/>
          </a:xfrm>
        </p:spPr>
        <p:txBody>
          <a:bodyPr>
            <a:normAutofit/>
          </a:bodyPr>
          <a:lstStyle/>
          <a:p>
            <a:r>
              <a:rPr lang="en-GB" dirty="0"/>
              <a:t>Servant Leader</a:t>
            </a:r>
          </a:p>
        </p:txBody>
      </p:sp>
      <p:pic>
        <p:nvPicPr>
          <p:cNvPr id="5" name="Picture 4" descr="Grey paper boats and one orange boat">
            <a:extLst>
              <a:ext uri="{FF2B5EF4-FFF2-40B4-BE49-F238E27FC236}">
                <a16:creationId xmlns:a16="http://schemas.microsoft.com/office/drawing/2014/main" id="{604FB761-E66B-CE9C-FD0E-F77BB89F11D6}"/>
              </a:ext>
            </a:extLst>
          </p:cNvPr>
          <p:cNvPicPr>
            <a:picLocks noChangeAspect="1"/>
          </p:cNvPicPr>
          <p:nvPr/>
        </p:nvPicPr>
        <p:blipFill>
          <a:blip r:embed="rId2"/>
          <a:srcRect l="29178" r="27890"/>
          <a:stretch>
            <a:fillRect/>
          </a:stretch>
        </p:blipFill>
        <p:spPr>
          <a:xfrm>
            <a:off x="20" y="10"/>
            <a:ext cx="4580077" cy="6400784"/>
          </a:xfrm>
          <a:prstGeom prst="rect">
            <a:avLst/>
          </a:prstGeom>
        </p:spPr>
      </p:pic>
      <p:cxnSp>
        <p:nvCxnSpPr>
          <p:cNvPr id="18"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AD39F3-4041-E608-0C4F-F6F398DEA7BE}"/>
              </a:ext>
            </a:extLst>
          </p:cNvPr>
          <p:cNvSpPr>
            <a:spLocks noGrp="1"/>
          </p:cNvSpPr>
          <p:nvPr>
            <p:ph idx="1"/>
          </p:nvPr>
        </p:nvSpPr>
        <p:spPr>
          <a:xfrm>
            <a:off x="5172074" y="2108201"/>
            <a:ext cx="6707442" cy="4223443"/>
          </a:xfrm>
        </p:spPr>
        <p:txBody>
          <a:bodyPr>
            <a:normAutofit/>
          </a:bodyPr>
          <a:lstStyle/>
          <a:p>
            <a:pPr>
              <a:lnSpc>
                <a:spcPct val="100000"/>
              </a:lnSpc>
            </a:pPr>
            <a:r>
              <a:rPr lang="en-GB" sz="1800" dirty="0">
                <a:latin typeface="Arial" panose="020B0604020202020204" pitchFamily="34" charset="0"/>
                <a:cs typeface="Arial" panose="020B0604020202020204" pitchFamily="34" charset="0"/>
              </a:rPr>
              <a:t>Servant leadership examples span civil rights icons, humanitarian figures, spiritual leaders, and modern executives. All share a commitment to serving others first, fostering growth, and building trust—core principles that define servant leadership. </a:t>
            </a:r>
          </a:p>
          <a:p>
            <a:pPr>
              <a:lnSpc>
                <a:spcPct val="100000"/>
              </a:lnSpc>
            </a:pPr>
            <a:r>
              <a:rPr lang="en-GB" sz="1800" b="1" dirty="0">
                <a:latin typeface="Arial" panose="020B0604020202020204" pitchFamily="34" charset="0"/>
                <a:cs typeface="Arial" panose="020B0604020202020204" pitchFamily="34" charset="0"/>
              </a:rPr>
              <a:t>Active listening</a:t>
            </a:r>
            <a:r>
              <a:rPr lang="en-GB" sz="1800" dirty="0">
                <a:latin typeface="Arial" panose="020B0604020202020204" pitchFamily="34" charset="0"/>
                <a:cs typeface="Arial" panose="020B0604020202020204" pitchFamily="34" charset="0"/>
              </a:rPr>
              <a:t> – “Listen first, speak last” approach to meetings</a:t>
            </a:r>
          </a:p>
          <a:p>
            <a:pPr>
              <a:lnSpc>
                <a:spcPct val="100000"/>
              </a:lnSpc>
            </a:pPr>
            <a:r>
              <a:rPr lang="en-GB" sz="1800" b="1" dirty="0">
                <a:latin typeface="Arial" panose="020B0604020202020204" pitchFamily="34" charset="0"/>
                <a:cs typeface="Arial" panose="020B0604020202020204" pitchFamily="34" charset="0"/>
              </a:rPr>
              <a:t>Empowerment</a:t>
            </a:r>
            <a:r>
              <a:rPr lang="en-GB" sz="1800" dirty="0">
                <a:latin typeface="Arial" panose="020B0604020202020204" pitchFamily="34" charset="0"/>
                <a:cs typeface="Arial" panose="020B0604020202020204" pitchFamily="34" charset="0"/>
              </a:rPr>
              <a:t> – Allowing team members autonomy and opportunities to lead</a:t>
            </a:r>
            <a:endParaRPr lang="en-GB" sz="1800" b="1" dirty="0">
              <a:latin typeface="Arial" panose="020B0604020202020204" pitchFamily="34" charset="0"/>
              <a:cs typeface="Arial" panose="020B0604020202020204" pitchFamily="34" charset="0"/>
            </a:endParaRPr>
          </a:p>
          <a:p>
            <a:pPr>
              <a:lnSpc>
                <a:spcPct val="100000"/>
              </a:lnSpc>
            </a:pPr>
            <a:r>
              <a:rPr lang="en-GB" sz="1800" b="1" dirty="0">
                <a:latin typeface="Arial" panose="020B0604020202020204" pitchFamily="34" charset="0"/>
                <a:cs typeface="Arial" panose="020B0604020202020204" pitchFamily="34" charset="0"/>
              </a:rPr>
              <a:t>Focus on others’ growth</a:t>
            </a:r>
            <a:r>
              <a:rPr lang="en-GB" sz="1800" dirty="0">
                <a:latin typeface="Arial" panose="020B0604020202020204" pitchFamily="34" charset="0"/>
                <a:cs typeface="Arial" panose="020B0604020202020204" pitchFamily="34" charset="0"/>
              </a:rPr>
              <a:t> – Measuring success by how well people develop personally and professionally</a:t>
            </a:r>
          </a:p>
          <a:p>
            <a:pPr>
              <a:lnSpc>
                <a:spcPct val="100000"/>
              </a:lnSpc>
            </a:pPr>
            <a:r>
              <a:rPr lang="en-GB" sz="1800" b="1" dirty="0">
                <a:latin typeface="Arial" panose="020B0604020202020204" pitchFamily="34" charset="0"/>
                <a:cs typeface="Arial" panose="020B0604020202020204" pitchFamily="34" charset="0"/>
              </a:rPr>
              <a:t>Ethical and compassionate </a:t>
            </a:r>
            <a:r>
              <a:rPr lang="en-GB" sz="1800" b="1" dirty="0" err="1">
                <a:latin typeface="Arial" panose="020B0604020202020204" pitchFamily="34" charset="0"/>
                <a:cs typeface="Arial" panose="020B0604020202020204" pitchFamily="34" charset="0"/>
              </a:rPr>
              <a:t>behavior</a:t>
            </a:r>
            <a:r>
              <a:rPr lang="en-GB" sz="1800" dirty="0">
                <a:latin typeface="Arial" panose="020B0604020202020204" pitchFamily="34" charset="0"/>
                <a:cs typeface="Arial" panose="020B0604020202020204" pitchFamily="34" charset="0"/>
              </a:rPr>
              <a:t> – Prioritizing well‑being over personal gain</a:t>
            </a:r>
          </a:p>
        </p:txBody>
      </p:sp>
      <p:sp>
        <p:nvSpPr>
          <p:cNvPr id="20" name="Rectangle 19">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85123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6483A58-8E2E-99FA-6598-757AF8399EE5}"/>
              </a:ext>
            </a:extLst>
          </p:cNvPr>
          <p:cNvSpPr>
            <a:spLocks noGrp="1"/>
          </p:cNvSpPr>
          <p:nvPr>
            <p:ph type="title"/>
          </p:nvPr>
        </p:nvSpPr>
        <p:spPr>
          <a:xfrm>
            <a:off x="1097280" y="516835"/>
            <a:ext cx="5977937" cy="1666501"/>
          </a:xfrm>
        </p:spPr>
        <p:txBody>
          <a:bodyPr vert="horz" lIns="91440" tIns="45720" rIns="91440" bIns="45720" rtlCol="0" anchor="b">
            <a:normAutofit/>
          </a:bodyPr>
          <a:lstStyle/>
          <a:p>
            <a:r>
              <a:rPr lang="en-US" sz="4000" b="1">
                <a:solidFill>
                  <a:srgbClr val="FFFFFF"/>
                </a:solidFill>
              </a:rPr>
              <a:t>Abraham Lincoln</a:t>
            </a:r>
            <a:r>
              <a:rPr lang="en-US" sz="4000">
                <a:solidFill>
                  <a:srgbClr val="FFFFFF"/>
                </a:solidFill>
              </a:rPr>
              <a:t> </a:t>
            </a:r>
          </a:p>
        </p:txBody>
      </p:sp>
      <p:cxnSp>
        <p:nvCxnSpPr>
          <p:cNvPr id="17" name="Straight Connector 1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1F30AF-9FD0-15DC-C8D6-BA99796C2648}"/>
              </a:ext>
            </a:extLst>
          </p:cNvPr>
          <p:cNvSpPr>
            <a:spLocks noGrp="1"/>
          </p:cNvSpPr>
          <p:nvPr>
            <p:ph sz="half" idx="1"/>
          </p:nvPr>
        </p:nvSpPr>
        <p:spPr>
          <a:xfrm>
            <a:off x="1097279" y="2546224"/>
            <a:ext cx="5977938" cy="3342747"/>
          </a:xfrm>
        </p:spPr>
        <p:txBody>
          <a:bodyPr vert="horz" lIns="0" tIns="45720" rIns="0" bIns="45720" rtlCol="0">
            <a:normAutofit/>
          </a:bodyPr>
          <a:lstStyle/>
          <a:p>
            <a:pPr>
              <a:lnSpc>
                <a:spcPct val="100000"/>
              </a:lnSpc>
            </a:pPr>
            <a:r>
              <a:rPr lang="en-US" sz="2400" dirty="0">
                <a:solidFill>
                  <a:srgbClr val="FFFFFF"/>
                </a:solidFill>
                <a:latin typeface="Arial" panose="020B0604020202020204" pitchFamily="34" charset="0"/>
                <a:cs typeface="Arial" panose="020B0604020202020204" pitchFamily="34" charset="0"/>
              </a:rPr>
              <a:t>Demonstrated servant leadership during the Civil War by prioritizing freedom and equality, ultimately freeing enslaved people and strengthening democracy.</a:t>
            </a:r>
          </a:p>
        </p:txBody>
      </p:sp>
      <p:pic>
        <p:nvPicPr>
          <p:cNvPr id="6" name="Content Placeholder 5">
            <a:extLst>
              <a:ext uri="{FF2B5EF4-FFF2-40B4-BE49-F238E27FC236}">
                <a16:creationId xmlns:a16="http://schemas.microsoft.com/office/drawing/2014/main" id="{D55241F5-D723-862E-41A4-5BB32A8E17BB}"/>
              </a:ext>
            </a:extLst>
          </p:cNvPr>
          <p:cNvPicPr>
            <a:picLocks noGrp="1" noChangeAspect="1"/>
          </p:cNvPicPr>
          <p:nvPr>
            <p:ph sz="half" idx="2"/>
          </p:nvPr>
        </p:nvPicPr>
        <p:blipFill>
          <a:blip r:embed="rId2"/>
          <a:srcRect l="3310" r="7644"/>
          <a:stretch>
            <a:fillRect/>
          </a:stretch>
        </p:blipFill>
        <p:spPr>
          <a:xfrm>
            <a:off x="7611902" y="10"/>
            <a:ext cx="4580097" cy="6857990"/>
          </a:xfrm>
          <a:prstGeom prst="rect">
            <a:avLst/>
          </a:prstGeom>
        </p:spPr>
      </p:pic>
    </p:spTree>
    <p:extLst>
      <p:ext uri="{BB962C8B-B14F-4D97-AF65-F5344CB8AC3E}">
        <p14:creationId xmlns:p14="http://schemas.microsoft.com/office/powerpoint/2010/main" val="151730299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16C6AC2-4D65-A400-4DD1-D09AC9CF1393}"/>
              </a:ext>
            </a:extLst>
          </p:cNvPr>
          <p:cNvSpPr>
            <a:spLocks noGrp="1"/>
          </p:cNvSpPr>
          <p:nvPr>
            <p:ph type="title"/>
          </p:nvPr>
        </p:nvSpPr>
        <p:spPr>
          <a:xfrm>
            <a:off x="1097280" y="516835"/>
            <a:ext cx="5977937" cy="1666501"/>
          </a:xfrm>
        </p:spPr>
        <p:txBody>
          <a:bodyPr vert="horz" lIns="91440" tIns="45720" rIns="91440" bIns="45720" rtlCol="0" anchor="b">
            <a:normAutofit/>
          </a:bodyPr>
          <a:lstStyle/>
          <a:p>
            <a:r>
              <a:rPr lang="en-US" sz="4000" b="1">
                <a:solidFill>
                  <a:srgbClr val="FFFFFF"/>
                </a:solidFill>
              </a:rPr>
              <a:t>Mother Teresa</a:t>
            </a:r>
            <a:endParaRPr lang="en-US" sz="4000">
              <a:solidFill>
                <a:srgbClr val="FFFFFF"/>
              </a:solidFill>
            </a:endParaRPr>
          </a:p>
        </p:txBody>
      </p:sp>
      <p:cxnSp>
        <p:nvCxnSpPr>
          <p:cNvPr id="17" name="Straight Connector 1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534D9B-4EF6-DD7A-DDA6-78DCFF00A482}"/>
              </a:ext>
            </a:extLst>
          </p:cNvPr>
          <p:cNvSpPr>
            <a:spLocks noGrp="1"/>
          </p:cNvSpPr>
          <p:nvPr>
            <p:ph sz="half" idx="1"/>
          </p:nvPr>
        </p:nvSpPr>
        <p:spPr>
          <a:xfrm>
            <a:off x="1097279" y="2546224"/>
            <a:ext cx="5977938" cy="3342747"/>
          </a:xfrm>
        </p:spPr>
        <p:txBody>
          <a:bodyPr vert="horz" lIns="0" tIns="45720" rIns="0" bIns="45720" rtlCol="0">
            <a:normAutofit/>
          </a:bodyPr>
          <a:lstStyle/>
          <a:p>
            <a:pPr>
              <a:lnSpc>
                <a:spcPct val="100000"/>
              </a:lnSpc>
            </a:pPr>
            <a:r>
              <a:rPr lang="en-US" sz="2400" dirty="0">
                <a:solidFill>
                  <a:srgbClr val="FFFFFF"/>
                </a:solidFill>
                <a:latin typeface="Arial" panose="020B0604020202020204" pitchFamily="34" charset="0"/>
                <a:cs typeface="Arial" panose="020B0604020202020204" pitchFamily="34" charset="0"/>
              </a:rPr>
              <a:t>Dedicated her life to serving the poor, sick, and dying without seeking personal recognition, embodying selfless service</a:t>
            </a:r>
          </a:p>
        </p:txBody>
      </p:sp>
      <p:pic>
        <p:nvPicPr>
          <p:cNvPr id="6" name="Content Placeholder 5">
            <a:extLst>
              <a:ext uri="{FF2B5EF4-FFF2-40B4-BE49-F238E27FC236}">
                <a16:creationId xmlns:a16="http://schemas.microsoft.com/office/drawing/2014/main" id="{2C83A76A-BBDF-11F7-E91C-6F4C0C700F86}"/>
              </a:ext>
            </a:extLst>
          </p:cNvPr>
          <p:cNvPicPr>
            <a:picLocks noGrp="1" noChangeAspect="1"/>
          </p:cNvPicPr>
          <p:nvPr>
            <p:ph sz="half" idx="2"/>
          </p:nvPr>
        </p:nvPicPr>
        <p:blipFill>
          <a:blip r:embed="rId2"/>
          <a:srcRect l="4538" r="34130"/>
          <a:stretch>
            <a:fillRect/>
          </a:stretch>
        </p:blipFill>
        <p:spPr>
          <a:xfrm>
            <a:off x="7611902" y="10"/>
            <a:ext cx="4580097" cy="6857990"/>
          </a:xfrm>
          <a:prstGeom prst="rect">
            <a:avLst/>
          </a:prstGeom>
        </p:spPr>
      </p:pic>
    </p:spTree>
    <p:extLst>
      <p:ext uri="{BB962C8B-B14F-4D97-AF65-F5344CB8AC3E}">
        <p14:creationId xmlns:p14="http://schemas.microsoft.com/office/powerpoint/2010/main" val="138888804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4A45AB-4706-0BE3-60A2-925626AEB126}"/>
              </a:ext>
            </a:extLst>
          </p:cNvPr>
          <p:cNvSpPr>
            <a:spLocks noGrp="1"/>
          </p:cNvSpPr>
          <p:nvPr>
            <p:ph type="title"/>
          </p:nvPr>
        </p:nvSpPr>
        <p:spPr>
          <a:xfrm>
            <a:off x="643467" y="516835"/>
            <a:ext cx="2994815" cy="1666501"/>
          </a:xfrm>
        </p:spPr>
        <p:txBody>
          <a:bodyPr vert="horz" lIns="91440" tIns="45720" rIns="91440" bIns="45720" rtlCol="0" anchor="b">
            <a:normAutofit/>
          </a:bodyPr>
          <a:lstStyle/>
          <a:p>
            <a:r>
              <a:rPr lang="en-US" sz="3400" b="1">
                <a:solidFill>
                  <a:schemeClr val="tx1"/>
                </a:solidFill>
              </a:rPr>
              <a:t>Martin Luther King Jr., Nelson Mandela,</a:t>
            </a:r>
            <a:endParaRPr lang="en-US" sz="3400">
              <a:solidFill>
                <a:schemeClr val="tx1"/>
              </a:solidFill>
            </a:endParaRPr>
          </a:p>
        </p:txBody>
      </p:sp>
      <p:cxnSp>
        <p:nvCxnSpPr>
          <p:cNvPr id="19" name="Straight Connector 1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E7CF19-ABC6-B9C3-DFAC-3F32C3B7E0CD}"/>
              </a:ext>
            </a:extLst>
          </p:cNvPr>
          <p:cNvSpPr>
            <a:spLocks noGrp="1"/>
          </p:cNvSpPr>
          <p:nvPr>
            <p:ph sz="half" idx="1"/>
          </p:nvPr>
        </p:nvSpPr>
        <p:spPr>
          <a:xfrm>
            <a:off x="643467" y="2546224"/>
            <a:ext cx="2994815" cy="3342747"/>
          </a:xfrm>
        </p:spPr>
        <p:txBody>
          <a:bodyPr vert="horz" lIns="0" tIns="45720" rIns="0" bIns="45720" rtlCol="0">
            <a:normAutofit/>
          </a:bodyPr>
          <a:lstStyle/>
          <a:p>
            <a:pPr>
              <a:lnSpc>
                <a:spcPct val="100000"/>
              </a:lnSpc>
            </a:pPr>
            <a:r>
              <a:rPr lang="en-US" sz="2400" dirty="0">
                <a:solidFill>
                  <a:schemeClr val="tx1"/>
                </a:solidFill>
                <a:latin typeface="Arial" panose="020B0604020202020204" pitchFamily="34" charset="0"/>
                <a:cs typeface="Arial" panose="020B0604020202020204" pitchFamily="34" charset="0"/>
              </a:rPr>
              <a:t>Frequently cited as servant leaders for their commitment to justice, equality, and uplifting others.</a:t>
            </a:r>
          </a:p>
        </p:txBody>
      </p:sp>
      <p:pic>
        <p:nvPicPr>
          <p:cNvPr id="6" name="Content Placeholder 5">
            <a:extLst>
              <a:ext uri="{FF2B5EF4-FFF2-40B4-BE49-F238E27FC236}">
                <a16:creationId xmlns:a16="http://schemas.microsoft.com/office/drawing/2014/main" id="{F771F35A-C764-AFD8-083F-1BBA6B094788}"/>
              </a:ext>
            </a:extLst>
          </p:cNvPr>
          <p:cNvPicPr>
            <a:picLocks noGrp="1" noChangeAspect="1"/>
          </p:cNvPicPr>
          <p:nvPr>
            <p:ph sz="half" idx="2"/>
          </p:nvPr>
        </p:nvPicPr>
        <p:blipFill>
          <a:blip r:embed="rId2"/>
          <a:srcRect l="20395" r="12800"/>
          <a:stretch>
            <a:fillRect/>
          </a:stretch>
        </p:blipFill>
        <p:spPr>
          <a:xfrm>
            <a:off x="4059922" y="10"/>
            <a:ext cx="4021571" cy="6857990"/>
          </a:xfrm>
          <a:prstGeom prst="rect">
            <a:avLst/>
          </a:prstGeom>
        </p:spPr>
      </p:pic>
      <p:pic>
        <p:nvPicPr>
          <p:cNvPr id="8" name="Picture 7">
            <a:extLst>
              <a:ext uri="{FF2B5EF4-FFF2-40B4-BE49-F238E27FC236}">
                <a16:creationId xmlns:a16="http://schemas.microsoft.com/office/drawing/2014/main" id="{CB2FC843-DA05-3955-FB68-02372764B760}"/>
              </a:ext>
            </a:extLst>
          </p:cNvPr>
          <p:cNvPicPr>
            <a:picLocks noChangeAspect="1"/>
          </p:cNvPicPr>
          <p:nvPr/>
        </p:nvPicPr>
        <p:blipFill>
          <a:blip r:embed="rId3"/>
          <a:srcRect l="24674" r="26673" b="-1"/>
          <a:stretch>
            <a:fillRect/>
          </a:stretch>
        </p:blipFill>
        <p:spPr>
          <a:xfrm>
            <a:off x="8175592" y="6086"/>
            <a:ext cx="4016407" cy="6851914"/>
          </a:xfrm>
          <a:prstGeom prst="rect">
            <a:avLst/>
          </a:prstGeom>
        </p:spPr>
      </p:pic>
    </p:spTree>
    <p:extLst>
      <p:ext uri="{BB962C8B-B14F-4D97-AF65-F5344CB8AC3E}">
        <p14:creationId xmlns:p14="http://schemas.microsoft.com/office/powerpoint/2010/main" val="276534386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39D4-F324-1A13-1D81-C0C17B078D02}"/>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3D515705-3CF6-DA36-C6ED-5F1D671B10E7}"/>
              </a:ext>
            </a:extLst>
          </p:cNvPr>
          <p:cNvSpPr>
            <a:spLocks noGrp="1"/>
          </p:cNvSpPr>
          <p:nvPr>
            <p:ph idx="1"/>
          </p:nvPr>
        </p:nvSpPr>
        <p:spPr/>
        <p:txBody>
          <a:bodyPr/>
          <a:lstStyle/>
          <a:p>
            <a:r>
              <a:rPr lang="en-GB" dirty="0"/>
              <a:t>Pre-lecture study</a:t>
            </a:r>
          </a:p>
          <a:p>
            <a:r>
              <a:rPr lang="en-GB" dirty="0"/>
              <a:t>- Using the University Library database, research the Situational Leadership Curve and the Hersey Blanchard Situational Leadership Theories</a:t>
            </a:r>
          </a:p>
        </p:txBody>
      </p:sp>
    </p:spTree>
    <p:extLst>
      <p:ext uri="{BB962C8B-B14F-4D97-AF65-F5344CB8AC3E}">
        <p14:creationId xmlns:p14="http://schemas.microsoft.com/office/powerpoint/2010/main" val="4022832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014DE1B-FD50-40B1-A8A5-304666E7C6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B41FE9-4F8F-4675-8668-D3330B371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66D1EBB-BCBF-34CF-4D06-EAE94B685F83}"/>
              </a:ext>
            </a:extLst>
          </p:cNvPr>
          <p:cNvPicPr>
            <a:picLocks noChangeAspect="1"/>
          </p:cNvPicPr>
          <p:nvPr/>
        </p:nvPicPr>
        <p:blipFill>
          <a:blip r:embed="rId3"/>
          <a:stretch>
            <a:fillRect/>
          </a:stretch>
        </p:blipFill>
        <p:spPr>
          <a:xfrm>
            <a:off x="798745" y="1309248"/>
            <a:ext cx="5136388" cy="4258145"/>
          </a:xfrm>
          <a:prstGeom prst="rect">
            <a:avLst/>
          </a:prstGeom>
        </p:spPr>
      </p:pic>
      <p:cxnSp>
        <p:nvCxnSpPr>
          <p:cNvPr id="18" name="Straight Connector 17">
            <a:extLst>
              <a:ext uri="{FF2B5EF4-FFF2-40B4-BE49-F238E27FC236}">
                <a16:creationId xmlns:a16="http://schemas.microsoft.com/office/drawing/2014/main" id="{E230929C-760C-4746-B0AE-0D09A78A88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038225"/>
            <a:ext cx="0" cy="4762500"/>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4AC57116-450A-782B-A02A-69AC2A71196D}"/>
              </a:ext>
            </a:extLst>
          </p:cNvPr>
          <p:cNvPicPr>
            <a:picLocks noChangeAspect="1"/>
          </p:cNvPicPr>
          <p:nvPr/>
        </p:nvPicPr>
        <p:blipFill>
          <a:blip r:embed="rId4"/>
          <a:stretch>
            <a:fillRect/>
          </a:stretch>
        </p:blipFill>
        <p:spPr>
          <a:xfrm>
            <a:off x="6256866" y="1512175"/>
            <a:ext cx="5136388" cy="3852291"/>
          </a:xfrm>
          <a:prstGeom prst="rect">
            <a:avLst/>
          </a:prstGeom>
        </p:spPr>
      </p:pic>
    </p:spTree>
    <p:extLst>
      <p:ext uri="{BB962C8B-B14F-4D97-AF65-F5344CB8AC3E}">
        <p14:creationId xmlns:p14="http://schemas.microsoft.com/office/powerpoint/2010/main" val="9381046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554B0-8A96-6F43-E44A-1899C4F809D7}"/>
              </a:ext>
            </a:extLst>
          </p:cNvPr>
          <p:cNvSpPr>
            <a:spLocks noGrp="1"/>
          </p:cNvSpPr>
          <p:nvPr>
            <p:ph type="title"/>
          </p:nvPr>
        </p:nvSpPr>
        <p:spPr>
          <a:xfrm>
            <a:off x="5172074" y="286603"/>
            <a:ext cx="5983605" cy="1450757"/>
          </a:xfrm>
        </p:spPr>
        <p:txBody>
          <a:bodyPr>
            <a:normAutofit/>
          </a:bodyPr>
          <a:lstStyle/>
          <a:p>
            <a:r>
              <a:rPr lang="en-GB" dirty="0"/>
              <a:t>Modes of Assessment</a:t>
            </a:r>
          </a:p>
        </p:txBody>
      </p:sp>
      <p:pic>
        <p:nvPicPr>
          <p:cNvPr id="5" name="Picture 4" descr="An abstract design with lines and financial symbols">
            <a:extLst>
              <a:ext uri="{FF2B5EF4-FFF2-40B4-BE49-F238E27FC236}">
                <a16:creationId xmlns:a16="http://schemas.microsoft.com/office/drawing/2014/main" id="{48EEB3E8-13FF-3C71-2B81-E2EAE08E7799}"/>
              </a:ext>
            </a:extLst>
          </p:cNvPr>
          <p:cNvPicPr>
            <a:picLocks noChangeAspect="1"/>
          </p:cNvPicPr>
          <p:nvPr/>
        </p:nvPicPr>
        <p:blipFill rotWithShape="1">
          <a:blip r:embed="rId2"/>
          <a:srcRect l="27348" r="2824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B8FE92-AC2B-B4C3-ED9C-2F47F544884C}"/>
              </a:ext>
            </a:extLst>
          </p:cNvPr>
          <p:cNvSpPr>
            <a:spLocks noGrp="1"/>
          </p:cNvSpPr>
          <p:nvPr>
            <p:ph idx="1"/>
          </p:nvPr>
        </p:nvSpPr>
        <p:spPr>
          <a:xfrm>
            <a:off x="5172074" y="2108201"/>
            <a:ext cx="5983606" cy="3760891"/>
          </a:xfrm>
        </p:spPr>
        <p:txBody>
          <a:bodyPr>
            <a:normAutofit/>
          </a:bodyPr>
          <a:lstStyle/>
          <a:p>
            <a:r>
              <a:rPr lang="en-GB" dirty="0">
                <a:latin typeface="Arial" panose="020B0604020202020204" pitchFamily="34" charset="0"/>
                <a:cs typeface="Arial" panose="020B0604020202020204" pitchFamily="34" charset="0"/>
              </a:rPr>
              <a:t>The module will be assessed via two assignments.  </a:t>
            </a:r>
          </a:p>
          <a:p>
            <a:r>
              <a:rPr lang="en-GB" dirty="0">
                <a:latin typeface="Arial" panose="020B0604020202020204" pitchFamily="34" charset="0"/>
                <a:cs typeface="Arial" panose="020B0604020202020204" pitchFamily="34" charset="0"/>
              </a:rPr>
              <a:t>Assignment 1: Presentation (20 minutes)</a:t>
            </a:r>
          </a:p>
          <a:p>
            <a:r>
              <a:rPr lang="en-GB" dirty="0">
                <a:latin typeface="Arial" panose="020B0604020202020204" pitchFamily="34" charset="0"/>
                <a:cs typeface="Arial" panose="020B0604020202020204" pitchFamily="34" charset="0"/>
              </a:rPr>
              <a:t>Assignment 2: Report (2,000 words)</a:t>
            </a:r>
          </a:p>
        </p:txBody>
      </p:sp>
    </p:spTree>
    <p:extLst>
      <p:ext uri="{BB962C8B-B14F-4D97-AF65-F5344CB8AC3E}">
        <p14:creationId xmlns:p14="http://schemas.microsoft.com/office/powerpoint/2010/main" val="1823405726"/>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{022A5961-2CB7-4143-AC94-A2557CF9500B}tf11437505_win32</Template>
  <TotalTime>0</TotalTime>
  <Words>598</Words>
  <Application>Microsoft Office PowerPoint</Application>
  <PresentationFormat>Widescreen</PresentationFormat>
  <Paragraphs>82</Paragraphs>
  <Slides>25</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Georgia Pro Cond Light</vt:lpstr>
      <vt:lpstr>Roboto</vt:lpstr>
      <vt:lpstr>Speak Pro</vt:lpstr>
      <vt:lpstr>Times New Roman</vt:lpstr>
      <vt:lpstr>RetrospectVTI</vt:lpstr>
      <vt:lpstr>Contemporary Themes in Management and Leadership  Lecture 2</vt:lpstr>
      <vt:lpstr>Last week we ……</vt:lpstr>
      <vt:lpstr>Contemporary Themes in Management and Leadership</vt:lpstr>
      <vt:lpstr>Contemporary Themes in Management and Leadership</vt:lpstr>
      <vt:lpstr>What it means to make a difference </vt:lpstr>
      <vt:lpstr>The Visionary Leader</vt:lpstr>
      <vt:lpstr>Martin Luther King Jr</vt:lpstr>
      <vt:lpstr>Nigel Farage</vt:lpstr>
      <vt:lpstr>Donald Trump </vt:lpstr>
      <vt:lpstr>Andy Burnham </vt:lpstr>
      <vt:lpstr>Greta Thunberg</vt:lpstr>
      <vt:lpstr>Steve Jobs</vt:lpstr>
      <vt:lpstr>Jeff Bezos</vt:lpstr>
      <vt:lpstr>Bill Gates</vt:lpstr>
      <vt:lpstr>Elon Musk</vt:lpstr>
      <vt:lpstr>The motivator</vt:lpstr>
      <vt:lpstr>Servant Leadership</vt:lpstr>
      <vt:lpstr>Servant Leadership</vt:lpstr>
      <vt:lpstr>Servant Leader</vt:lpstr>
      <vt:lpstr>Abraham Lincoln </vt:lpstr>
      <vt:lpstr>Mother Teresa</vt:lpstr>
      <vt:lpstr>Martin Luther King Jr., Nelson Mandela,</vt:lpstr>
      <vt:lpstr>Next Week</vt:lpstr>
      <vt:lpstr>PowerPoint Presentation</vt:lpstr>
      <vt:lpstr>Modes of Assessment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Management and Leadership  Lecture 2</dc:title>
  <dc:creator>Marie Pitson</dc:creator>
  <cp:lastModifiedBy>Marie Pitson</cp:lastModifiedBy>
  <cp:revision>3</cp:revision>
  <dcterms:created xsi:type="dcterms:W3CDTF">2022-10-05T06:51:12Z</dcterms:created>
  <dcterms:modified xsi:type="dcterms:W3CDTF">2026-10-05T08:58:13Z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