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handoutMasterIdLst>
    <p:handoutMasterId r:id="rId27"/>
  </p:handoutMasterIdLst>
  <p:sldIdLst>
    <p:sldId id="256" r:id="rId2"/>
    <p:sldId id="283"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4" r:id="rId26"/>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6" d="100"/>
          <a:sy n="86" d="100"/>
        </p:scale>
        <p:origin x="48" y="2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0DA497A8-E29A-4F3D-8887-8BF83BC8BFE1}" type="datetimeFigureOut">
              <a:rPr lang="en-US" smtClean="0"/>
              <a:t>10/13/2022</a:t>
            </a:fld>
            <a:endParaRPr lang="en-US"/>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D7B331C4-6B06-47B5-9982-1F4482F1DEA4}" type="slidenum">
              <a:rPr lang="en-US" smtClean="0"/>
              <a:t>‹#›</a:t>
            </a:fld>
            <a:endParaRPr lang="en-US"/>
          </a:p>
        </p:txBody>
      </p:sp>
    </p:spTree>
    <p:extLst>
      <p:ext uri="{BB962C8B-B14F-4D97-AF65-F5344CB8AC3E}">
        <p14:creationId xmlns:p14="http://schemas.microsoft.com/office/powerpoint/2010/main" val="142002731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52576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852300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312201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6619649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981FE2-5CB2-4EFC-8C8C-82F8D547C896}" type="datetimeFigureOut">
              <a:rPr lang="en-US" smtClean="0"/>
              <a:t>10/13/2022</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19018559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981FE2-5CB2-4EFC-8C8C-82F8D547C896}" type="datetimeFigureOut">
              <a:rPr lang="en-US" smtClean="0"/>
              <a:t>10/13/2022</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171904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981FE2-5CB2-4EFC-8C8C-82F8D547C896}" type="datetimeFigureOut">
              <a:rPr lang="en-US" smtClean="0"/>
              <a:t>10/13/2022</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651387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16407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2065995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4119806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ED38C6D-DC3A-4C5F-A9D9-FD6D3916CE43}"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99164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6747684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61915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84981FE2-5CB2-4EFC-8C8C-82F8D547C896}" type="datetimeFigureOut">
              <a:rPr lang="en-US" smtClean="0"/>
              <a:t>10/13/2022</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37764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380451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981FE2-5CB2-4EFC-8C8C-82F8D547C896}" type="datetimeFigureOut">
              <a:rPr lang="en-US" smtClean="0"/>
              <a:t>10/13/2022</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ED38C6D-DC3A-4C5F-A9D9-FD6D3916CE43}" type="slidenum">
              <a:rPr lang="en-US" smtClean="0"/>
              <a:t>‹#›</a:t>
            </a:fld>
            <a:endParaRPr lang="en-US"/>
          </a:p>
        </p:txBody>
      </p:sp>
    </p:spTree>
    <p:extLst>
      <p:ext uri="{BB962C8B-B14F-4D97-AF65-F5344CB8AC3E}">
        <p14:creationId xmlns:p14="http://schemas.microsoft.com/office/powerpoint/2010/main" val="319145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10363200" cy="990600"/>
          </a:xfrm>
        </p:spPr>
        <p:txBody>
          <a:bodyPr/>
          <a:lstStyle/>
          <a:p>
            <a:r>
              <a:rPr lang="en-GB"/>
              <a:t>Click to edit Master title style</a:t>
            </a:r>
            <a:endParaRPr lang="en-US"/>
          </a:p>
        </p:txBody>
      </p:sp>
      <p:sp>
        <p:nvSpPr>
          <p:cNvPr id="3" name="Content Placeholder 2"/>
          <p:cNvSpPr>
            <a:spLocks noGrp="1"/>
          </p:cNvSpPr>
          <p:nvPr>
            <p:ph sz="half" idx="1"/>
          </p:nvPr>
        </p:nvSpPr>
        <p:spPr>
          <a:xfrm>
            <a:off x="914400" y="1828800"/>
            <a:ext cx="5080000" cy="43434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197600" y="1828800"/>
            <a:ext cx="5080000" cy="43434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DD222D-6DC4-46F2-9235-2223CC3B67A5}" type="slidenum">
              <a:rPr lang="en-US" altLang="en-US"/>
              <a:pPr>
                <a:defRPr/>
              </a:pPr>
              <a:t>‹#›</a:t>
            </a:fld>
            <a:endParaRPr lang="en-US" altLang="en-US"/>
          </a:p>
        </p:txBody>
      </p:sp>
    </p:spTree>
    <p:extLst>
      <p:ext uri="{BB962C8B-B14F-4D97-AF65-F5344CB8AC3E}">
        <p14:creationId xmlns:p14="http://schemas.microsoft.com/office/powerpoint/2010/main" val="13627541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4981FE2-5CB2-4EFC-8C8C-82F8D547C896}" type="datetimeFigureOut">
              <a:rPr lang="en-US" smtClean="0"/>
              <a:t>10/13/2022</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ED38C6D-DC3A-4C5F-A9D9-FD6D3916CE43}" type="slidenum">
              <a:rPr lang="en-US" smtClean="0"/>
              <a:t>‹#›</a:t>
            </a:fld>
            <a:endParaRPr lang="en-US"/>
          </a:p>
        </p:txBody>
      </p:sp>
    </p:spTree>
    <p:extLst>
      <p:ext uri="{BB962C8B-B14F-4D97-AF65-F5344CB8AC3E}">
        <p14:creationId xmlns:p14="http://schemas.microsoft.com/office/powerpoint/2010/main" val="380974462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en-US"/>
              <a:t>HPRS5907/6907</a:t>
            </a:r>
            <a:endParaRPr lang="en-US" dirty="0"/>
          </a:p>
        </p:txBody>
      </p:sp>
      <p:sp>
        <p:nvSpPr>
          <p:cNvPr id="3" name="Subtitle 2"/>
          <p:cNvSpPr>
            <a:spLocks noGrp="1"/>
          </p:cNvSpPr>
          <p:nvPr>
            <p:ph type="subTitle" idx="1"/>
          </p:nvPr>
        </p:nvSpPr>
        <p:spPr/>
        <p:txBody>
          <a:bodyPr>
            <a:normAutofit/>
          </a:bodyPr>
          <a:lstStyle/>
          <a:p>
            <a:r>
              <a:rPr lang="en-US" altLang="en-US" sz="2800" i="1" dirty="0"/>
              <a:t>The Bible Contemporary Approaches</a:t>
            </a:r>
          </a:p>
          <a:p>
            <a:r>
              <a:rPr lang="en-US" altLang="en-US" sz="2800" i="1" dirty="0" err="1"/>
              <a:t>Dr</a:t>
            </a:r>
            <a:r>
              <a:rPr lang="en-US" altLang="en-US" sz="2800" i="1" dirty="0"/>
              <a:t> Jessica M. Keady – j.keady@uwtsd.ac.uk</a:t>
            </a:r>
          </a:p>
          <a:p>
            <a:endParaRPr lang="en-US" dirty="0"/>
          </a:p>
        </p:txBody>
      </p:sp>
    </p:spTree>
    <p:extLst>
      <p:ext uri="{BB962C8B-B14F-4D97-AF65-F5344CB8AC3E}">
        <p14:creationId xmlns:p14="http://schemas.microsoft.com/office/powerpoint/2010/main" val="181612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4096" y="1910463"/>
            <a:ext cx="8911687" cy="1280890"/>
          </a:xfrm>
        </p:spPr>
        <p:txBody>
          <a:bodyPr/>
          <a:lstStyle/>
          <a:p>
            <a:r>
              <a:rPr lang="en-GB" dirty="0"/>
              <a:t>Gender / Feminism</a:t>
            </a:r>
          </a:p>
        </p:txBody>
      </p:sp>
    </p:spTree>
    <p:extLst>
      <p:ext uri="{BB962C8B-B14F-4D97-AF65-F5344CB8AC3E}">
        <p14:creationId xmlns:p14="http://schemas.microsoft.com/office/powerpoint/2010/main" val="2655100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a:bodyPr>
          <a:lstStyle/>
          <a:p>
            <a:pPr algn="ctr"/>
            <a:r>
              <a:rPr lang="en-US" altLang="en-US" sz="4000" dirty="0"/>
              <a:t>Definition of Terms</a:t>
            </a:r>
          </a:p>
        </p:txBody>
      </p:sp>
      <p:sp>
        <p:nvSpPr>
          <p:cNvPr id="4099" name="Rectangle 3"/>
          <p:cNvSpPr>
            <a:spLocks noGrp="1" noChangeArrowheads="1"/>
          </p:cNvSpPr>
          <p:nvPr>
            <p:ph idx="1"/>
          </p:nvPr>
        </p:nvSpPr>
        <p:spPr/>
        <p:txBody>
          <a:bodyPr/>
          <a:lstStyle/>
          <a:p>
            <a:pPr algn="just">
              <a:buFont typeface="Wingdings" panose="05000000000000000000" pitchFamily="2" charset="2"/>
              <a:buNone/>
            </a:pPr>
            <a:r>
              <a:rPr lang="en-US" altLang="en-US" dirty="0">
                <a:solidFill>
                  <a:schemeClr val="tx2"/>
                </a:solidFill>
              </a:rPr>
              <a:t>	</a:t>
            </a:r>
          </a:p>
          <a:p>
            <a:pPr>
              <a:buFont typeface="Wingdings" panose="05000000000000000000" pitchFamily="2" charset="2"/>
              <a:buNone/>
            </a:pPr>
            <a:r>
              <a:rPr lang="en-US" altLang="en-US" dirty="0">
                <a:solidFill>
                  <a:schemeClr val="tx2"/>
                </a:solidFill>
              </a:rPr>
              <a:t>	</a:t>
            </a:r>
            <a:r>
              <a:rPr lang="en-US" altLang="en-US" sz="2800" b="1" dirty="0">
                <a:solidFill>
                  <a:schemeClr val="tx2"/>
                </a:solidFill>
              </a:rPr>
              <a:t>Patriarchy / patriarchal</a:t>
            </a:r>
            <a:r>
              <a:rPr lang="en-US" altLang="en-US" sz="2800" b="1" dirty="0"/>
              <a:t> </a:t>
            </a:r>
          </a:p>
          <a:p>
            <a:pPr>
              <a:buFont typeface="Wingdings" panose="05000000000000000000" pitchFamily="2" charset="2"/>
              <a:buNone/>
            </a:pPr>
            <a:r>
              <a:rPr lang="en-US" altLang="en-US" sz="2800" dirty="0"/>
              <a:t>	A social system in which the father is the head of the family, clan or tribe (literally, </a:t>
            </a:r>
            <a:r>
              <a:rPr lang="ja-JP" altLang="en-US" sz="2800" dirty="0"/>
              <a:t>‘</a:t>
            </a:r>
            <a:r>
              <a:rPr lang="en-US" altLang="ja-JP" sz="2800" dirty="0"/>
              <a:t>under the authority of the father</a:t>
            </a:r>
            <a:r>
              <a:rPr lang="ja-JP" altLang="en-US" sz="2800" dirty="0"/>
              <a:t>’</a:t>
            </a:r>
            <a:r>
              <a:rPr lang="en-US" altLang="ja-JP" sz="2800" dirty="0"/>
              <a:t>), and men have authority over women and children.</a:t>
            </a:r>
          </a:p>
          <a:p>
            <a:pPr algn="just">
              <a:buFont typeface="Wingdings" panose="05000000000000000000" pitchFamily="2" charset="2"/>
              <a:buNone/>
            </a:pPr>
            <a:r>
              <a:rPr lang="en-US" altLang="en-US" dirty="0"/>
              <a:t>	</a:t>
            </a:r>
          </a:p>
        </p:txBody>
      </p:sp>
    </p:spTree>
    <p:extLst>
      <p:ext uri="{BB962C8B-B14F-4D97-AF65-F5344CB8AC3E}">
        <p14:creationId xmlns:p14="http://schemas.microsoft.com/office/powerpoint/2010/main" val="3861945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pPr algn="ctr"/>
            <a:r>
              <a:rPr lang="en-US" altLang="en-US" sz="4000" dirty="0"/>
              <a:t>Definition of Terms</a:t>
            </a:r>
          </a:p>
        </p:txBody>
      </p:sp>
      <p:sp>
        <p:nvSpPr>
          <p:cNvPr id="5123" name="Rectangle 3"/>
          <p:cNvSpPr>
            <a:spLocks noGrp="1" noChangeArrowheads="1"/>
          </p:cNvSpPr>
          <p:nvPr>
            <p:ph idx="1"/>
          </p:nvPr>
        </p:nvSpPr>
        <p:spPr/>
        <p:txBody>
          <a:bodyPr/>
          <a:lstStyle/>
          <a:p>
            <a:pPr>
              <a:buFont typeface="Wingdings" panose="05000000000000000000" pitchFamily="2" charset="2"/>
              <a:buNone/>
            </a:pPr>
            <a:r>
              <a:rPr lang="en-US" altLang="en-US" dirty="0"/>
              <a:t>	</a:t>
            </a:r>
          </a:p>
          <a:p>
            <a:pPr>
              <a:buFont typeface="Wingdings" panose="05000000000000000000" pitchFamily="2" charset="2"/>
              <a:buNone/>
            </a:pPr>
            <a:r>
              <a:rPr lang="en-US" altLang="en-US" sz="2800" dirty="0"/>
              <a:t>	</a:t>
            </a:r>
          </a:p>
          <a:p>
            <a:pPr>
              <a:buFont typeface="Wingdings" panose="05000000000000000000" pitchFamily="2" charset="2"/>
              <a:buNone/>
            </a:pPr>
            <a:r>
              <a:rPr lang="en-US" altLang="en-US" sz="2800" dirty="0"/>
              <a:t>	</a:t>
            </a:r>
            <a:r>
              <a:rPr lang="en-US" altLang="en-US" sz="2800" dirty="0" err="1">
                <a:solidFill>
                  <a:schemeClr val="tx2"/>
                </a:solidFill>
              </a:rPr>
              <a:t>Androcentrism</a:t>
            </a:r>
            <a:r>
              <a:rPr lang="en-US" altLang="en-US" sz="2800" dirty="0">
                <a:solidFill>
                  <a:schemeClr val="tx2"/>
                </a:solidFill>
              </a:rPr>
              <a:t> / androcentric</a:t>
            </a:r>
          </a:p>
          <a:p>
            <a:pPr>
              <a:buFont typeface="Wingdings" panose="05000000000000000000" pitchFamily="2" charset="2"/>
              <a:buNone/>
            </a:pPr>
            <a:r>
              <a:rPr lang="en-US" altLang="en-US" sz="2800" dirty="0">
                <a:solidFill>
                  <a:schemeClr val="tx2"/>
                </a:solidFill>
              </a:rPr>
              <a:t>	</a:t>
            </a:r>
            <a:r>
              <a:rPr lang="en-US" altLang="en-US" sz="2800" dirty="0"/>
              <a:t>A perspective </a:t>
            </a:r>
            <a:r>
              <a:rPr lang="en-US" altLang="en-US" sz="2800" dirty="0" err="1"/>
              <a:t>centred</a:t>
            </a:r>
            <a:r>
              <a:rPr lang="en-US" altLang="en-US" sz="2800" dirty="0"/>
              <a:t> on males or dominated by masculine interests.</a:t>
            </a:r>
          </a:p>
        </p:txBody>
      </p:sp>
    </p:spTree>
    <p:extLst>
      <p:ext uri="{BB962C8B-B14F-4D97-AF65-F5344CB8AC3E}">
        <p14:creationId xmlns:p14="http://schemas.microsoft.com/office/powerpoint/2010/main" val="346052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209800" y="609600"/>
            <a:ext cx="7772400" cy="914400"/>
          </a:xfrm>
        </p:spPr>
        <p:txBody>
          <a:bodyPr>
            <a:noAutofit/>
          </a:bodyPr>
          <a:lstStyle/>
          <a:p>
            <a:r>
              <a:rPr lang="en-US" altLang="en-US" sz="4000" dirty="0"/>
              <a:t>The Bible as a Patriarchal and Androcentric Text</a:t>
            </a:r>
          </a:p>
        </p:txBody>
      </p:sp>
      <p:sp>
        <p:nvSpPr>
          <p:cNvPr id="6147" name="Rectangle 3"/>
          <p:cNvSpPr>
            <a:spLocks noGrp="1" noChangeArrowheads="1"/>
          </p:cNvSpPr>
          <p:nvPr>
            <p:ph idx="1"/>
          </p:nvPr>
        </p:nvSpPr>
        <p:spPr/>
        <p:txBody>
          <a:bodyPr>
            <a:noAutofit/>
          </a:bodyPr>
          <a:lstStyle/>
          <a:p>
            <a:pPr>
              <a:lnSpc>
                <a:spcPct val="80000"/>
              </a:lnSpc>
            </a:pPr>
            <a:r>
              <a:rPr lang="en-US" altLang="en-US" sz="2800" dirty="0"/>
              <a:t>Male characters </a:t>
            </a:r>
            <a:r>
              <a:rPr lang="ja-JP" altLang="en-US" sz="2800" dirty="0"/>
              <a:t>‘</a:t>
            </a:r>
            <a:r>
              <a:rPr lang="en-US" altLang="ja-JP" sz="2800" dirty="0"/>
              <a:t>control</a:t>
            </a:r>
            <a:r>
              <a:rPr lang="ja-JP" altLang="en-US" sz="2800" dirty="0"/>
              <a:t>’</a:t>
            </a:r>
            <a:r>
              <a:rPr lang="en-US" altLang="ja-JP" sz="2800" dirty="0"/>
              <a:t> the narratives. Their lives and experiences shape a narrative</a:t>
            </a:r>
            <a:r>
              <a:rPr lang="ja-JP" altLang="en-US" sz="2800" dirty="0"/>
              <a:t>’</a:t>
            </a:r>
            <a:r>
              <a:rPr lang="en-US" altLang="ja-JP" sz="2800" dirty="0"/>
              <a:t>s framework.</a:t>
            </a:r>
          </a:p>
          <a:p>
            <a:pPr>
              <a:lnSpc>
                <a:spcPct val="80000"/>
              </a:lnSpc>
            </a:pPr>
            <a:r>
              <a:rPr lang="en-US" altLang="en-US" sz="2800" dirty="0"/>
              <a:t>1315 male names are listed in the Hebrew Bible (OT), but only 111 female names.</a:t>
            </a:r>
          </a:p>
          <a:p>
            <a:pPr>
              <a:lnSpc>
                <a:spcPct val="80000"/>
              </a:lnSpc>
            </a:pPr>
            <a:r>
              <a:rPr lang="en-US" altLang="en-US" sz="2800" dirty="0"/>
              <a:t>Many more women appear in the text but are nameless and identified in terms of their </a:t>
            </a:r>
            <a:r>
              <a:rPr lang="en-US" altLang="en-US" sz="2800" dirty="0">
                <a:solidFill>
                  <a:schemeClr val="tx1"/>
                </a:solidFill>
              </a:rPr>
              <a:t>relationship to fathers or husbands </a:t>
            </a: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daughters of Lot</a:t>
            </a:r>
            <a:r>
              <a:rPr lang="ja-JP" altLang="en-US" sz="2800" dirty="0">
                <a:solidFill>
                  <a:schemeClr val="tx1"/>
                </a:solidFill>
              </a:rPr>
              <a:t>’</a:t>
            </a:r>
            <a:endParaRPr lang="en-US" altLang="ja-JP"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the daughter of Jephthah</a:t>
            </a:r>
            <a:r>
              <a:rPr lang="ja-JP" altLang="en-US" sz="2800" dirty="0">
                <a:solidFill>
                  <a:schemeClr val="tx1"/>
                </a:solidFill>
              </a:rPr>
              <a:t>’</a:t>
            </a:r>
            <a:endParaRPr lang="en-US" altLang="ja-JP"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 </a:t>
            </a:r>
            <a:r>
              <a:rPr lang="ja-JP" altLang="en-US" sz="2800" dirty="0">
                <a:solidFill>
                  <a:schemeClr val="tx1"/>
                </a:solidFill>
              </a:rPr>
              <a:t>‘</a:t>
            </a:r>
            <a:r>
              <a:rPr lang="en-US" altLang="ja-JP" sz="2800" dirty="0">
                <a:solidFill>
                  <a:schemeClr val="tx1"/>
                </a:solidFill>
              </a:rPr>
              <a:t>the wife of Manoah</a:t>
            </a:r>
            <a:r>
              <a:rPr lang="ja-JP" altLang="en-US" sz="2800" dirty="0">
                <a:solidFill>
                  <a:schemeClr val="tx1"/>
                </a:solidFill>
              </a:rPr>
              <a:t>’</a:t>
            </a:r>
            <a:endParaRPr lang="en-US" altLang="en-US" sz="2800" dirty="0">
              <a:solidFill>
                <a:schemeClr val="tx1"/>
              </a:solidFill>
            </a:endParaRPr>
          </a:p>
        </p:txBody>
      </p:sp>
    </p:spTree>
    <p:extLst>
      <p:ext uri="{BB962C8B-B14F-4D97-AF65-F5344CB8AC3E}">
        <p14:creationId xmlns:p14="http://schemas.microsoft.com/office/powerpoint/2010/main" val="11264926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en-US" sz="3600" dirty="0"/>
              <a:t>The Bible as a Patriarchal and Androcentric Text</a:t>
            </a:r>
            <a:endParaRPr lang="en-US" altLang="en-US" dirty="0"/>
          </a:p>
        </p:txBody>
      </p:sp>
      <p:sp>
        <p:nvSpPr>
          <p:cNvPr id="7171" name="Rectangle 3"/>
          <p:cNvSpPr>
            <a:spLocks noGrp="1" noChangeArrowheads="1"/>
          </p:cNvSpPr>
          <p:nvPr>
            <p:ph sz="half" idx="1"/>
          </p:nvPr>
        </p:nvSpPr>
        <p:spPr>
          <a:xfrm>
            <a:off x="2209800" y="1828800"/>
            <a:ext cx="3810000" cy="4572000"/>
          </a:xfrm>
        </p:spPr>
        <p:txBody>
          <a:bodyPr>
            <a:normAutofit fontScale="92500" lnSpcReduction="10000"/>
          </a:bodyPr>
          <a:lstStyle/>
          <a:p>
            <a:r>
              <a:rPr lang="en-US" altLang="en-US" sz="2400" dirty="0"/>
              <a:t>Women are often minor characters in the story. </a:t>
            </a:r>
          </a:p>
          <a:p>
            <a:r>
              <a:rPr lang="en-US" altLang="en-US" sz="2400" dirty="0"/>
              <a:t>Patriarchal narratives: God reveals himself as the </a:t>
            </a:r>
            <a:r>
              <a:rPr lang="ja-JP" altLang="en-US" sz="2400" dirty="0"/>
              <a:t>‘</a:t>
            </a:r>
            <a:r>
              <a:rPr lang="en-US" altLang="ja-JP" sz="2400" dirty="0"/>
              <a:t>God of Abraham, the God of Isaac, and the God of Jacob</a:t>
            </a:r>
            <a:r>
              <a:rPr lang="ja-JP" altLang="en-US" sz="2400" dirty="0"/>
              <a:t>’</a:t>
            </a:r>
            <a:r>
              <a:rPr lang="en-US" altLang="ja-JP" sz="2400" dirty="0"/>
              <a:t> (Exodus 3:6).</a:t>
            </a:r>
          </a:p>
          <a:p>
            <a:r>
              <a:rPr lang="en-US" altLang="en-US" sz="2400" dirty="0"/>
              <a:t>Emphasis on narratives and settings with a masculine orientation (life of the tribe, war, kingship, cult).</a:t>
            </a:r>
          </a:p>
        </p:txBody>
      </p:sp>
      <p:pic>
        <p:nvPicPr>
          <p:cNvPr id="7172" name="Content Placeholder 4" descr="photo-0180.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136897" y="2125663"/>
            <a:ext cx="2422194" cy="3778250"/>
          </a:xfrm>
        </p:spPr>
      </p:pic>
    </p:spTree>
    <p:extLst>
      <p:ext uri="{BB962C8B-B14F-4D97-AF65-F5344CB8AC3E}">
        <p14:creationId xmlns:p14="http://schemas.microsoft.com/office/powerpoint/2010/main" val="2756442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518424" y="360556"/>
            <a:ext cx="7696200" cy="762000"/>
          </a:xfrm>
        </p:spPr>
        <p:txBody>
          <a:bodyPr>
            <a:noAutofit/>
          </a:bodyPr>
          <a:lstStyle/>
          <a:p>
            <a:r>
              <a:rPr lang="en-US" altLang="en-US" sz="4000" dirty="0"/>
              <a:t>The Hebrew Bible as a Patriarchal and Androcentric Text</a:t>
            </a:r>
          </a:p>
        </p:txBody>
      </p:sp>
      <p:sp>
        <p:nvSpPr>
          <p:cNvPr id="8195" name="Rectangle 3"/>
          <p:cNvSpPr>
            <a:spLocks noGrp="1" noChangeArrowheads="1"/>
          </p:cNvSpPr>
          <p:nvPr>
            <p:ph idx="1"/>
          </p:nvPr>
        </p:nvSpPr>
        <p:spPr>
          <a:xfrm>
            <a:off x="3384124" y="1837047"/>
            <a:ext cx="7772400" cy="4559300"/>
          </a:xfrm>
        </p:spPr>
        <p:txBody>
          <a:bodyPr/>
          <a:lstStyle/>
          <a:p>
            <a:pPr algn="just">
              <a:buFont typeface="Wingdings" panose="05000000000000000000" pitchFamily="2" charset="2"/>
              <a:buNone/>
            </a:pPr>
            <a:r>
              <a:rPr lang="en-US" altLang="en-US" sz="2800" dirty="0"/>
              <a:t>	Physical weakness is a feminine trait </a:t>
            </a:r>
          </a:p>
          <a:p>
            <a:pPr algn="just">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The warriors  of Babylon have given up fighting, they remain in their strongholds; their strength has failed, they have become women</a:t>
            </a:r>
            <a:r>
              <a:rPr lang="ja-JP" altLang="en-US" sz="2800" dirty="0">
                <a:solidFill>
                  <a:schemeClr val="tx1"/>
                </a:solidFill>
              </a:rPr>
              <a:t>’</a:t>
            </a:r>
            <a:r>
              <a:rPr lang="en-US" altLang="ja-JP" sz="2800" dirty="0">
                <a:solidFill>
                  <a:schemeClr val="tx1"/>
                </a:solidFill>
              </a:rPr>
              <a:t> (Jer. 51:30).</a:t>
            </a:r>
          </a:p>
          <a:p>
            <a:pPr>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On that day the Egyptians will be like women, and tremble with fear</a:t>
            </a:r>
            <a:r>
              <a:rPr lang="ja-JP" altLang="en-US" sz="2800" dirty="0">
                <a:solidFill>
                  <a:schemeClr val="tx1"/>
                </a:solidFill>
              </a:rPr>
              <a:t>’</a:t>
            </a:r>
            <a:r>
              <a:rPr lang="en-US" altLang="ja-JP" sz="2800" dirty="0">
                <a:solidFill>
                  <a:schemeClr val="tx1"/>
                </a:solidFill>
              </a:rPr>
              <a:t> (Isa. 19:16).</a:t>
            </a:r>
          </a:p>
          <a:p>
            <a:pPr algn="just">
              <a:buFont typeface="Wingdings" panose="05000000000000000000" pitchFamily="2" charset="2"/>
              <a:buNone/>
            </a:pPr>
            <a:endParaRPr lang="en-US" altLang="en-US" dirty="0">
              <a:solidFill>
                <a:srgbClr val="FF3146"/>
              </a:solidFill>
            </a:endParaRPr>
          </a:p>
          <a:p>
            <a:pPr algn="just">
              <a:buFont typeface="Wingdings" panose="05000000000000000000" pitchFamily="2" charset="2"/>
              <a:buNone/>
            </a:pPr>
            <a:endParaRPr lang="en-US" altLang="en-US" dirty="0"/>
          </a:p>
        </p:txBody>
      </p:sp>
    </p:spTree>
    <p:extLst>
      <p:ext uri="{BB962C8B-B14F-4D97-AF65-F5344CB8AC3E}">
        <p14:creationId xmlns:p14="http://schemas.microsoft.com/office/powerpoint/2010/main" val="2667995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44513" y="310376"/>
            <a:ext cx="10363200" cy="990600"/>
          </a:xfrm>
        </p:spPr>
        <p:txBody>
          <a:bodyPr>
            <a:noAutofit/>
          </a:bodyPr>
          <a:lstStyle/>
          <a:p>
            <a:r>
              <a:rPr lang="en-US" altLang="en-US" sz="4000" dirty="0"/>
              <a:t>Early </a:t>
            </a:r>
            <a:r>
              <a:rPr lang="ja-JP" altLang="en-US" sz="4000" dirty="0"/>
              <a:t>‘</a:t>
            </a:r>
            <a:r>
              <a:rPr lang="en-US" altLang="ja-JP" sz="4000" dirty="0"/>
              <a:t>Feminist</a:t>
            </a:r>
            <a:r>
              <a:rPr lang="ja-JP" altLang="en-US" sz="4000" dirty="0"/>
              <a:t>’</a:t>
            </a:r>
            <a:r>
              <a:rPr lang="en-US" altLang="ja-JP" sz="4000" dirty="0"/>
              <a:t> Voices: </a:t>
            </a:r>
            <a:br>
              <a:rPr lang="en-US" altLang="ja-JP" sz="4000" dirty="0"/>
            </a:br>
            <a:r>
              <a:rPr lang="en-US" altLang="ja-JP" sz="4000" dirty="0"/>
              <a:t>Elizabeth Cady Stanton</a:t>
            </a:r>
            <a:endParaRPr lang="en-US" altLang="en-US" sz="4000" dirty="0"/>
          </a:p>
        </p:txBody>
      </p:sp>
      <p:pic>
        <p:nvPicPr>
          <p:cNvPr id="9220" name="Picture 13" descr="images-1"/>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2576513" y="2286000"/>
            <a:ext cx="3149600" cy="3352800"/>
          </a:xfrm>
        </p:spPr>
      </p:pic>
      <p:sp>
        <p:nvSpPr>
          <p:cNvPr id="9219" name="Rectangle 3"/>
          <p:cNvSpPr>
            <a:spLocks noGrp="1" noChangeArrowheads="1"/>
          </p:cNvSpPr>
          <p:nvPr>
            <p:ph type="body" sz="half" idx="2"/>
          </p:nvPr>
        </p:nvSpPr>
        <p:spPr>
          <a:xfrm>
            <a:off x="5854390" y="1683833"/>
            <a:ext cx="5936166" cy="4817327"/>
          </a:xfrm>
        </p:spPr>
        <p:txBody>
          <a:bodyPr>
            <a:normAutofit fontScale="92500" lnSpcReduction="10000"/>
          </a:bodyPr>
          <a:lstStyle/>
          <a:p>
            <a:pPr>
              <a:buFont typeface="Wingdings" panose="05000000000000000000" pitchFamily="2" charset="2"/>
              <a:buNone/>
            </a:pPr>
            <a:r>
              <a:rPr lang="en-US" altLang="en-US" sz="2400" i="1" dirty="0"/>
              <a:t>	</a:t>
            </a:r>
            <a:endParaRPr lang="en-US" altLang="en-US" sz="2800" i="1" dirty="0"/>
          </a:p>
          <a:p>
            <a:pPr>
              <a:buFont typeface="Wingdings" panose="05000000000000000000" pitchFamily="2" charset="2"/>
              <a:buNone/>
            </a:pPr>
            <a:r>
              <a:rPr lang="en-US" altLang="en-US" sz="2800" i="1" dirty="0"/>
              <a:t>	The Woman</a:t>
            </a:r>
            <a:r>
              <a:rPr lang="ja-JP" altLang="en-US" sz="2800" i="1" dirty="0"/>
              <a:t>’</a:t>
            </a:r>
            <a:r>
              <a:rPr lang="en-US" altLang="ja-JP" sz="2800" i="1" dirty="0"/>
              <a:t>s Bible </a:t>
            </a:r>
            <a:r>
              <a:rPr lang="en-US" altLang="ja-JP" sz="2800" dirty="0"/>
              <a:t>(1895, 1898) - an </a:t>
            </a:r>
            <a:r>
              <a:rPr lang="ja-JP" altLang="en-US" sz="2800" dirty="0"/>
              <a:t>‘</a:t>
            </a:r>
            <a:r>
              <a:rPr lang="en-US" altLang="ja-JP" sz="2800" dirty="0"/>
              <a:t>expurgated</a:t>
            </a:r>
            <a:r>
              <a:rPr lang="ja-JP" altLang="en-US" sz="2800" dirty="0"/>
              <a:t>’</a:t>
            </a:r>
            <a:r>
              <a:rPr lang="en-US" altLang="ja-JP" sz="2800" dirty="0"/>
              <a:t> text of the Bible which sought to dismantle society</a:t>
            </a:r>
            <a:r>
              <a:rPr lang="ja-JP" altLang="en-US" sz="2800" dirty="0"/>
              <a:t>’</a:t>
            </a:r>
            <a:r>
              <a:rPr lang="en-US" altLang="ja-JP" sz="2800" dirty="0"/>
              <a:t>s sexism and to demolish Christian </a:t>
            </a:r>
            <a:r>
              <a:rPr lang="en-US" altLang="ja-JP" sz="2800" dirty="0" err="1"/>
              <a:t>androcentrism</a:t>
            </a:r>
            <a:r>
              <a:rPr lang="en-US" altLang="ja-JP" sz="2800" dirty="0"/>
              <a:t>.</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a:t>
            </a:r>
            <a:r>
              <a:rPr lang="en-US" altLang="en-US" sz="2800" dirty="0">
                <a:solidFill>
                  <a:schemeClr val="tx1"/>
                </a:solidFill>
              </a:rPr>
              <a:t>The biblical laws relating to women are </a:t>
            </a:r>
            <a:r>
              <a:rPr lang="ja-JP" altLang="en-US" sz="2800" dirty="0">
                <a:solidFill>
                  <a:schemeClr val="tx1"/>
                </a:solidFill>
              </a:rPr>
              <a:t>‘</a:t>
            </a:r>
            <a:r>
              <a:rPr lang="en-US" altLang="ja-JP" sz="2800" dirty="0">
                <a:solidFill>
                  <a:schemeClr val="tx1"/>
                </a:solidFill>
              </a:rPr>
              <a:t>from the obscene minds of a barbarous age</a:t>
            </a:r>
            <a:r>
              <a:rPr lang="ja-JP" altLang="en-US" sz="2800" dirty="0">
                <a:solidFill>
                  <a:schemeClr val="tx1"/>
                </a:solidFill>
              </a:rPr>
              <a:t>’</a:t>
            </a:r>
            <a:r>
              <a:rPr lang="en-US" altLang="ja-JP" sz="2800" dirty="0">
                <a:solidFill>
                  <a:schemeClr val="tx1"/>
                </a:solidFill>
              </a:rPr>
              <a:t> (Cady Stanton).</a:t>
            </a:r>
          </a:p>
          <a:p>
            <a:pPr>
              <a:buFont typeface="Wingdings" panose="05000000000000000000" pitchFamily="2" charset="2"/>
              <a:buNone/>
            </a:pPr>
            <a:r>
              <a:rPr lang="en-US" altLang="en-US" sz="2000" dirty="0"/>
              <a:t>	</a:t>
            </a:r>
            <a:endParaRPr lang="en-US" altLang="en-US" sz="2000" i="1" dirty="0"/>
          </a:p>
        </p:txBody>
      </p:sp>
    </p:spTree>
    <p:extLst>
      <p:ext uri="{BB962C8B-B14F-4D97-AF65-F5344CB8AC3E}">
        <p14:creationId xmlns:p14="http://schemas.microsoft.com/office/powerpoint/2010/main" val="32142774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altLang="en-US" sz="3600" dirty="0"/>
              <a:t>Second Feminist Wave: 1960s and 1970s</a:t>
            </a:r>
            <a:endParaRPr lang="en-US" altLang="en-US" dirty="0"/>
          </a:p>
        </p:txBody>
      </p:sp>
      <p:sp>
        <p:nvSpPr>
          <p:cNvPr id="10243" name="Rectangle 4"/>
          <p:cNvSpPr>
            <a:spLocks noGrp="1" noChangeArrowheads="1"/>
          </p:cNvSpPr>
          <p:nvPr>
            <p:ph idx="1"/>
          </p:nvPr>
        </p:nvSpPr>
        <p:spPr/>
        <p:txBody>
          <a:bodyPr>
            <a:normAutofit fontScale="92500" lnSpcReduction="10000"/>
          </a:bodyPr>
          <a:lstStyle/>
          <a:p>
            <a:pPr>
              <a:buFont typeface="Wingdings" panose="05000000000000000000" pitchFamily="2" charset="2"/>
              <a:buNone/>
            </a:pPr>
            <a:r>
              <a:rPr lang="en-US" altLang="en-US" dirty="0"/>
              <a:t>	</a:t>
            </a:r>
            <a:r>
              <a:rPr lang="en-US" altLang="en-US" sz="2800" dirty="0"/>
              <a:t>Civil rights movement in the States, struggles against colonialism, rediscovery by women of their </a:t>
            </a:r>
            <a:r>
              <a:rPr lang="ja-JP" altLang="en-US" sz="2800" dirty="0"/>
              <a:t>‘</a:t>
            </a:r>
            <a:r>
              <a:rPr lang="en-US" altLang="ja-JP" sz="2800" dirty="0"/>
              <a:t>feminist voice</a:t>
            </a:r>
            <a:r>
              <a:rPr lang="ja-JP" altLang="en-US" sz="2800" dirty="0"/>
              <a:t>’</a:t>
            </a:r>
            <a:r>
              <a:rPr lang="en-US" altLang="ja-JP" sz="2800" dirty="0"/>
              <a:t>.</a:t>
            </a:r>
          </a:p>
          <a:p>
            <a:pPr>
              <a:buFont typeface="Wingdings" panose="05000000000000000000" pitchFamily="2" charset="2"/>
              <a:buNone/>
            </a:pPr>
            <a:r>
              <a:rPr lang="en-US" altLang="en-US" sz="2800" dirty="0"/>
              <a:t>	</a:t>
            </a:r>
          </a:p>
          <a:p>
            <a:pPr>
              <a:buFont typeface="Wingdings" panose="05000000000000000000" pitchFamily="2" charset="2"/>
              <a:buNone/>
            </a:pPr>
            <a:r>
              <a:rPr lang="en-US" altLang="en-US" sz="2800" dirty="0"/>
              <a:t>	Mary Daly, </a:t>
            </a:r>
            <a:r>
              <a:rPr lang="en-US" altLang="en-US" sz="2800" i="1" dirty="0"/>
              <a:t>The Church and the Second Sex </a:t>
            </a:r>
            <a:r>
              <a:rPr lang="en-US" altLang="en-US" sz="2800" dirty="0"/>
              <a:t>(1968); </a:t>
            </a:r>
            <a:r>
              <a:rPr lang="en-US" altLang="en-US" sz="2800" i="1" dirty="0"/>
              <a:t>Beyond God the Father: Toward a Philosophy of Women</a:t>
            </a:r>
            <a:r>
              <a:rPr lang="ja-JP" altLang="en-US" sz="2800" i="1" dirty="0"/>
              <a:t>’</a:t>
            </a:r>
            <a:r>
              <a:rPr lang="en-US" altLang="ja-JP" sz="2800" i="1" dirty="0"/>
              <a:t>s Liberation </a:t>
            </a:r>
            <a:r>
              <a:rPr lang="en-US" altLang="ja-JP" sz="2800" dirty="0"/>
              <a:t>(1973): calls for the abandonment of patriarchal religions in </a:t>
            </a:r>
            <a:r>
              <a:rPr lang="en-US" altLang="ja-JP" sz="2800" dirty="0" err="1"/>
              <a:t>favour</a:t>
            </a:r>
            <a:r>
              <a:rPr lang="en-US" altLang="ja-JP" sz="2800" dirty="0"/>
              <a:t> of a woman-</a:t>
            </a:r>
            <a:r>
              <a:rPr lang="en-US" altLang="ja-JP" sz="2800" dirty="0" err="1"/>
              <a:t>centred</a:t>
            </a:r>
            <a:r>
              <a:rPr lang="en-US" altLang="ja-JP" sz="2800" dirty="0"/>
              <a:t> spirituality.</a:t>
            </a:r>
            <a:endParaRPr lang="en-US" altLang="en-US" sz="2800" dirty="0"/>
          </a:p>
        </p:txBody>
      </p:sp>
    </p:spTree>
    <p:extLst>
      <p:ext uri="{BB962C8B-B14F-4D97-AF65-F5344CB8AC3E}">
        <p14:creationId xmlns:p14="http://schemas.microsoft.com/office/powerpoint/2010/main" val="4121751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altLang="en-US" dirty="0"/>
              <a:t>An Example of a Definition of Feminism</a:t>
            </a:r>
          </a:p>
        </p:txBody>
      </p:sp>
      <p:sp>
        <p:nvSpPr>
          <p:cNvPr id="11267" name="Rectangle 3"/>
          <p:cNvSpPr>
            <a:spLocks noGrp="1" noChangeArrowheads="1"/>
          </p:cNvSpPr>
          <p:nvPr>
            <p:ph idx="1"/>
          </p:nvPr>
        </p:nvSpPr>
        <p:spPr/>
        <p:txBody>
          <a:bodyPr>
            <a:normAutofit lnSpcReduction="10000"/>
          </a:bodyPr>
          <a:lstStyle/>
          <a:p>
            <a:endParaRPr lang="en-US" altLang="en-US" dirty="0"/>
          </a:p>
          <a:p>
            <a:pPr>
              <a:buFont typeface="Wingdings" panose="05000000000000000000" pitchFamily="2" charset="2"/>
              <a:buNone/>
            </a:pPr>
            <a:r>
              <a:rPr lang="en-US" altLang="en-US" sz="2800" dirty="0"/>
              <a:t>	</a:t>
            </a:r>
            <a:r>
              <a:rPr lang="ja-JP" altLang="en-US" sz="2800" dirty="0"/>
              <a:t>‘</a:t>
            </a:r>
            <a:r>
              <a:rPr lang="en-US" altLang="ja-JP" sz="2800" dirty="0"/>
              <a:t>A critical and constructive stance that claims for women the full humanity accorded to men, insisting that women be represented equally in all attempts to describe and comprehend human nature and that they be full participants in the assignment and regulation of social roles, rights and responsibilities</a:t>
            </a:r>
            <a:r>
              <a:rPr lang="ja-JP" altLang="en-US" sz="2800" dirty="0"/>
              <a:t>’</a:t>
            </a:r>
            <a:r>
              <a:rPr lang="en-US" altLang="ja-JP" sz="2800" dirty="0"/>
              <a:t> (Phyllis Bird, </a:t>
            </a:r>
            <a:r>
              <a:rPr lang="en-US" altLang="ja-JP" sz="2800" i="1" dirty="0"/>
              <a:t>Escaping Eden, </a:t>
            </a:r>
            <a:r>
              <a:rPr lang="en-US" altLang="ja-JP" sz="2800" dirty="0"/>
              <a:t>page 124).</a:t>
            </a:r>
            <a:endParaRPr lang="en-US" altLang="en-US" sz="2800" dirty="0"/>
          </a:p>
        </p:txBody>
      </p:sp>
    </p:spTree>
    <p:extLst>
      <p:ext uri="{BB962C8B-B14F-4D97-AF65-F5344CB8AC3E}">
        <p14:creationId xmlns:p14="http://schemas.microsoft.com/office/powerpoint/2010/main" val="2635015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ltLang="en-US" sz="4000"/>
              <a:t>The Contribution of Phyllis Trible</a:t>
            </a:r>
            <a:endParaRPr lang="en-US" altLang="en-US"/>
          </a:p>
        </p:txBody>
      </p:sp>
      <p:sp>
        <p:nvSpPr>
          <p:cNvPr id="12291" name="Rectangle 3"/>
          <p:cNvSpPr>
            <a:spLocks noGrp="1" noChangeArrowheads="1"/>
          </p:cNvSpPr>
          <p:nvPr>
            <p:ph sz="half" idx="1"/>
          </p:nvPr>
        </p:nvSpPr>
        <p:spPr>
          <a:xfrm>
            <a:off x="2209800" y="1524000"/>
            <a:ext cx="3810000" cy="4648200"/>
          </a:xfrm>
        </p:spPr>
        <p:txBody>
          <a:bodyPr>
            <a:normAutofit fontScale="92500" lnSpcReduction="10000"/>
          </a:bodyPr>
          <a:lstStyle/>
          <a:p>
            <a:r>
              <a:rPr lang="en-US" altLang="en-US" sz="2400" i="1"/>
              <a:t>God and the Rhetoric of Sexuality </a:t>
            </a:r>
            <a:r>
              <a:rPr lang="en-US" altLang="en-US" sz="2400"/>
              <a:t>(1978): an attempt to </a:t>
            </a:r>
            <a:r>
              <a:rPr lang="ja-JP" altLang="en-US" sz="2400"/>
              <a:t>‘</a:t>
            </a:r>
            <a:r>
              <a:rPr lang="en-US" altLang="ja-JP" sz="2400"/>
              <a:t>recover old treasures and discover new ones in the household of faith</a:t>
            </a:r>
            <a:r>
              <a:rPr lang="ja-JP" altLang="en-US" sz="2400"/>
              <a:t>’</a:t>
            </a:r>
            <a:r>
              <a:rPr lang="en-US" altLang="ja-JP" sz="2400"/>
              <a:t>.</a:t>
            </a:r>
          </a:p>
          <a:p>
            <a:r>
              <a:rPr lang="en-US" altLang="en-US" sz="2400"/>
              <a:t>A careful examination of the Hebrew Bible does not necessarily lead to rejection, but to a more variegated </a:t>
            </a:r>
            <a:r>
              <a:rPr lang="ja-JP" altLang="en-US" sz="2400"/>
              <a:t>‘</a:t>
            </a:r>
            <a:r>
              <a:rPr lang="en-US" altLang="ja-JP" sz="2400"/>
              <a:t>appreciation</a:t>
            </a:r>
            <a:r>
              <a:rPr lang="ja-JP" altLang="en-US" sz="2400"/>
              <a:t>’</a:t>
            </a:r>
            <a:r>
              <a:rPr lang="en-US" altLang="ja-JP" sz="2400"/>
              <a:t> of the biblical testimony about women.</a:t>
            </a:r>
            <a:endParaRPr lang="en-US" altLang="en-US" sz="2400"/>
          </a:p>
        </p:txBody>
      </p:sp>
      <p:pic>
        <p:nvPicPr>
          <p:cNvPr id="12292" name="Content Placeholder 4" descr="0800604644b.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691717" y="1789882"/>
            <a:ext cx="2641217" cy="4148508"/>
          </a:xfrm>
        </p:spPr>
      </p:pic>
    </p:spTree>
    <p:extLst>
      <p:ext uri="{BB962C8B-B14F-4D97-AF65-F5344CB8AC3E}">
        <p14:creationId xmlns:p14="http://schemas.microsoft.com/office/powerpoint/2010/main" val="494541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09800" y="609600"/>
            <a:ext cx="7772400" cy="1295400"/>
          </a:xfrm>
        </p:spPr>
        <p:txBody>
          <a:bodyPr>
            <a:noAutofit/>
          </a:bodyPr>
          <a:lstStyle/>
          <a:p>
            <a:pPr algn="ctr"/>
            <a:r>
              <a:rPr lang="en-US" altLang="en-US" sz="4000" dirty="0"/>
              <a:t>Feminist Biblical Hermeneutics: Strategies</a:t>
            </a:r>
          </a:p>
        </p:txBody>
      </p:sp>
      <p:sp>
        <p:nvSpPr>
          <p:cNvPr id="13315" name="Rectangle 3"/>
          <p:cNvSpPr>
            <a:spLocks noGrp="1" noChangeArrowheads="1"/>
          </p:cNvSpPr>
          <p:nvPr>
            <p:ph idx="1"/>
          </p:nvPr>
        </p:nvSpPr>
        <p:spPr/>
        <p:txBody>
          <a:bodyPr>
            <a:noAutofit/>
          </a:bodyPr>
          <a:lstStyle/>
          <a:p>
            <a:pPr>
              <a:buFont typeface="Wingdings" panose="05000000000000000000" pitchFamily="2" charset="2"/>
              <a:buNone/>
            </a:pPr>
            <a:r>
              <a:rPr lang="en-US" altLang="en-US" sz="2800" dirty="0">
                <a:solidFill>
                  <a:srgbClr val="4CFF41"/>
                </a:solidFill>
              </a:rPr>
              <a:t>	</a:t>
            </a:r>
          </a:p>
          <a:p>
            <a:pPr>
              <a:buFont typeface="Wingdings" panose="05000000000000000000" pitchFamily="2" charset="2"/>
              <a:buNone/>
            </a:pPr>
            <a:r>
              <a:rPr lang="en-US" altLang="en-US" sz="2800" dirty="0">
                <a:solidFill>
                  <a:srgbClr val="4CFF41"/>
                </a:solidFill>
              </a:rPr>
              <a:t>	Reinterpretation</a:t>
            </a:r>
            <a:r>
              <a:rPr lang="en-US" altLang="en-US" sz="2800" dirty="0"/>
              <a:t> of familiar biblical texts about women in order to challenge traditional (androcentric) readings. For example, see Phyllis </a:t>
            </a:r>
            <a:r>
              <a:rPr lang="en-US" altLang="en-US" sz="2800" dirty="0" err="1"/>
              <a:t>Trible</a:t>
            </a:r>
            <a:r>
              <a:rPr lang="ja-JP" altLang="en-US" sz="2800" dirty="0"/>
              <a:t>’</a:t>
            </a:r>
            <a:r>
              <a:rPr lang="en-US" altLang="ja-JP" sz="2800" dirty="0"/>
              <a:t>s work on Genesis 1-3.</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The aim is to recover and reclaim the biblical texts from patriarchal domination.</a:t>
            </a:r>
          </a:p>
        </p:txBody>
      </p:sp>
    </p:spTree>
    <p:extLst>
      <p:ext uri="{BB962C8B-B14F-4D97-AF65-F5344CB8AC3E}">
        <p14:creationId xmlns:p14="http://schemas.microsoft.com/office/powerpoint/2010/main" val="3239316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209800" y="609600"/>
            <a:ext cx="7696200" cy="1143000"/>
          </a:xfrm>
        </p:spPr>
        <p:txBody>
          <a:bodyPr>
            <a:noAutofit/>
          </a:bodyPr>
          <a:lstStyle/>
          <a:p>
            <a:pPr algn="ctr"/>
            <a:r>
              <a:rPr lang="en-US" altLang="en-US" sz="4000" dirty="0"/>
              <a:t>Feminist Biblical Hermeneutics: Strategies</a:t>
            </a:r>
          </a:p>
        </p:txBody>
      </p:sp>
      <p:sp>
        <p:nvSpPr>
          <p:cNvPr id="14339" name="Rectangle 3"/>
          <p:cNvSpPr>
            <a:spLocks noGrp="1" noChangeArrowheads="1"/>
          </p:cNvSpPr>
          <p:nvPr>
            <p:ph idx="1"/>
          </p:nvPr>
        </p:nvSpPr>
        <p:spPr/>
        <p:txBody>
          <a:bodyPr>
            <a:noAutofit/>
          </a:bodyPr>
          <a:lstStyle/>
          <a:p>
            <a:pPr>
              <a:buFont typeface="Wingdings" panose="05000000000000000000" pitchFamily="2" charset="2"/>
              <a:buNone/>
            </a:pPr>
            <a:r>
              <a:rPr lang="en-US" altLang="en-US" sz="2800" dirty="0">
                <a:solidFill>
                  <a:srgbClr val="4CFF41"/>
                </a:solidFill>
              </a:rPr>
              <a:t>	Recovery</a:t>
            </a:r>
            <a:r>
              <a:rPr lang="en-US" altLang="en-US" sz="2800" dirty="0"/>
              <a:t> of biblical texts and figures that have been marginalized in traditional readings of the Bible.</a:t>
            </a:r>
          </a:p>
          <a:p>
            <a:pPr>
              <a:buFont typeface="Wingdings" panose="05000000000000000000" pitchFamily="2" charset="2"/>
              <a:buNone/>
            </a:pPr>
            <a:endParaRPr lang="en-US" altLang="en-US" sz="2800" dirty="0"/>
          </a:p>
          <a:p>
            <a:pPr>
              <a:buFont typeface="Wingdings" panose="05000000000000000000" pitchFamily="2" charset="2"/>
              <a:buNone/>
            </a:pPr>
            <a:r>
              <a:rPr lang="en-US" altLang="en-US" sz="2800" dirty="0"/>
              <a:t>	</a:t>
            </a:r>
            <a:r>
              <a:rPr lang="en-US" altLang="en-US" sz="2800" i="1" dirty="0"/>
              <a:t>The</a:t>
            </a:r>
            <a:r>
              <a:rPr lang="en-US" altLang="en-US" sz="2800" dirty="0"/>
              <a:t> </a:t>
            </a:r>
            <a:r>
              <a:rPr lang="en-US" altLang="en-US" sz="2800" i="1" dirty="0"/>
              <a:t>Dictionary of Named and Unnamed Characters: </a:t>
            </a:r>
            <a:r>
              <a:rPr lang="en-US" altLang="en-US" sz="2800" dirty="0"/>
              <a:t>205 entries for named women in the HB and NT, 600 entries for unnamed women (</a:t>
            </a:r>
            <a:r>
              <a:rPr lang="ja-JP" altLang="en-US" sz="2800" dirty="0"/>
              <a:t>‘</a:t>
            </a:r>
            <a:r>
              <a:rPr lang="en-US" altLang="ja-JP" sz="2800" dirty="0"/>
              <a:t>daughter of..</a:t>
            </a:r>
            <a:r>
              <a:rPr lang="ja-JP" altLang="en-US" sz="2800" dirty="0"/>
              <a:t>’</a:t>
            </a:r>
            <a:r>
              <a:rPr lang="en-US" altLang="ja-JP" sz="2800" dirty="0"/>
              <a:t>, </a:t>
            </a:r>
            <a:r>
              <a:rPr lang="ja-JP" altLang="en-US" sz="2800" dirty="0"/>
              <a:t>‘</a:t>
            </a:r>
            <a:r>
              <a:rPr lang="en-US" altLang="ja-JP" sz="2800" dirty="0"/>
              <a:t>wife of…</a:t>
            </a:r>
            <a:r>
              <a:rPr lang="ja-JP" altLang="en-US" sz="2800" dirty="0"/>
              <a:t>’</a:t>
            </a:r>
            <a:r>
              <a:rPr lang="en-US" altLang="ja-JP" sz="2800" dirty="0"/>
              <a:t>).</a:t>
            </a:r>
          </a:p>
          <a:p>
            <a:pPr>
              <a:buFont typeface="Wingdings" panose="05000000000000000000" pitchFamily="2" charset="2"/>
              <a:buNone/>
            </a:pPr>
            <a:r>
              <a:rPr lang="en-US" altLang="en-US" sz="2800" dirty="0"/>
              <a:t>	Highlighting of feminine metaphors for God.</a:t>
            </a:r>
          </a:p>
        </p:txBody>
      </p:sp>
    </p:spTree>
    <p:extLst>
      <p:ext uri="{BB962C8B-B14F-4D97-AF65-F5344CB8AC3E}">
        <p14:creationId xmlns:p14="http://schemas.microsoft.com/office/powerpoint/2010/main" val="190243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Autofit/>
          </a:bodyPr>
          <a:lstStyle/>
          <a:p>
            <a:pPr algn="ctr"/>
            <a:r>
              <a:rPr lang="en-US" altLang="en-US" sz="4000" dirty="0"/>
              <a:t>Feminist Biblical Hermeneutics: Strategies</a:t>
            </a:r>
          </a:p>
        </p:txBody>
      </p:sp>
      <p:sp>
        <p:nvSpPr>
          <p:cNvPr id="15363" name="Rectangle 3"/>
          <p:cNvSpPr>
            <a:spLocks noGrp="1" noChangeArrowheads="1"/>
          </p:cNvSpPr>
          <p:nvPr>
            <p:ph sz="half" idx="1"/>
          </p:nvPr>
        </p:nvSpPr>
        <p:spPr>
          <a:xfrm>
            <a:off x="2589211" y="2133600"/>
            <a:ext cx="4569871" cy="4635190"/>
          </a:xfrm>
        </p:spPr>
        <p:txBody>
          <a:bodyPr>
            <a:normAutofit fontScale="92500" lnSpcReduction="10000"/>
          </a:bodyPr>
          <a:lstStyle/>
          <a:p>
            <a:pPr>
              <a:lnSpc>
                <a:spcPct val="80000"/>
              </a:lnSpc>
              <a:buFont typeface="Wingdings" panose="05000000000000000000" pitchFamily="2" charset="2"/>
              <a:buNone/>
            </a:pPr>
            <a:r>
              <a:rPr lang="en-US" altLang="en-US" dirty="0">
                <a:solidFill>
                  <a:srgbClr val="4CFF41"/>
                </a:solidFill>
              </a:rPr>
              <a:t>	</a:t>
            </a:r>
            <a:r>
              <a:rPr lang="en-US" altLang="en-US" sz="3000" dirty="0">
                <a:solidFill>
                  <a:srgbClr val="4CFF41"/>
                </a:solidFill>
              </a:rPr>
              <a:t>Resisting </a:t>
            </a:r>
            <a:r>
              <a:rPr lang="en-US" altLang="en-US" sz="3000" dirty="0"/>
              <a:t>androcentric tendencies in biblical texts:  How are women</a:t>
            </a:r>
            <a:r>
              <a:rPr lang="ja-JP" altLang="en-US" sz="3000" dirty="0"/>
              <a:t>’</a:t>
            </a:r>
            <a:r>
              <a:rPr lang="en-US" altLang="ja-JP" sz="3000" dirty="0"/>
              <a:t>s stories narrated by males? </a:t>
            </a:r>
          </a:p>
          <a:p>
            <a:pPr>
              <a:lnSpc>
                <a:spcPct val="80000"/>
              </a:lnSpc>
              <a:buFont typeface="Wingdings" panose="05000000000000000000" pitchFamily="2" charset="2"/>
              <a:buNone/>
            </a:pPr>
            <a:r>
              <a:rPr lang="en-US" altLang="en-US" sz="3000" dirty="0"/>
              <a:t>	How do they reinforce patriarchal values and endorse women</a:t>
            </a:r>
            <a:r>
              <a:rPr lang="ja-JP" altLang="en-US" sz="3000" dirty="0"/>
              <a:t>’</a:t>
            </a:r>
            <a:r>
              <a:rPr lang="en-US" altLang="ja-JP" sz="3000" dirty="0"/>
              <a:t>s inferior status?</a:t>
            </a:r>
          </a:p>
          <a:p>
            <a:pPr>
              <a:lnSpc>
                <a:spcPct val="80000"/>
              </a:lnSpc>
              <a:buFont typeface="Wingdings" panose="05000000000000000000" pitchFamily="2" charset="2"/>
              <a:buNone/>
            </a:pPr>
            <a:r>
              <a:rPr lang="en-US" altLang="en-US" sz="3000" dirty="0"/>
              <a:t>	Biblical texts are examined with a </a:t>
            </a:r>
            <a:r>
              <a:rPr lang="ja-JP" altLang="en-US" sz="3000" dirty="0">
                <a:solidFill>
                  <a:srgbClr val="FF3146"/>
                </a:solidFill>
              </a:rPr>
              <a:t>‘</a:t>
            </a:r>
            <a:r>
              <a:rPr lang="en-US" altLang="ja-JP" sz="3000" dirty="0">
                <a:solidFill>
                  <a:srgbClr val="FF3146"/>
                </a:solidFill>
              </a:rPr>
              <a:t>hermeneutic of suspicion</a:t>
            </a:r>
            <a:r>
              <a:rPr lang="ja-JP" altLang="en-US" sz="3000" dirty="0">
                <a:solidFill>
                  <a:srgbClr val="FF3146"/>
                </a:solidFill>
              </a:rPr>
              <a:t>’</a:t>
            </a:r>
            <a:r>
              <a:rPr lang="en-US" altLang="ja-JP" sz="3000" dirty="0"/>
              <a:t>, a reading </a:t>
            </a:r>
            <a:r>
              <a:rPr lang="ja-JP" altLang="en-US" sz="3000" dirty="0">
                <a:solidFill>
                  <a:srgbClr val="FF3146"/>
                </a:solidFill>
              </a:rPr>
              <a:t>‘</a:t>
            </a:r>
            <a:r>
              <a:rPr lang="en-US" altLang="ja-JP" sz="3000" dirty="0">
                <a:solidFill>
                  <a:srgbClr val="FF3146"/>
                </a:solidFill>
              </a:rPr>
              <a:t>against the grain</a:t>
            </a:r>
            <a:r>
              <a:rPr lang="ja-JP" altLang="en-US" sz="3000" dirty="0">
                <a:solidFill>
                  <a:srgbClr val="FF3146"/>
                </a:solidFill>
              </a:rPr>
              <a:t>’</a:t>
            </a:r>
            <a:r>
              <a:rPr lang="en-US" altLang="ja-JP" sz="3000" dirty="0"/>
              <a:t>.</a:t>
            </a:r>
            <a:endParaRPr lang="en-US" altLang="en-US" sz="3000" dirty="0"/>
          </a:p>
        </p:txBody>
      </p:sp>
      <p:pic>
        <p:nvPicPr>
          <p:cNvPr id="15364" name="Content Placeholder 4" descr="2010-tingjin_marthamary2.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52551" y="2125663"/>
            <a:ext cx="3790886" cy="3778250"/>
          </a:xfrm>
        </p:spPr>
      </p:pic>
    </p:spTree>
    <p:extLst>
      <p:ext uri="{BB962C8B-B14F-4D97-AF65-F5344CB8AC3E}">
        <p14:creationId xmlns:p14="http://schemas.microsoft.com/office/powerpoint/2010/main" val="894840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209800" y="609600"/>
            <a:ext cx="7772400" cy="914400"/>
          </a:xfrm>
        </p:spPr>
        <p:txBody>
          <a:bodyPr>
            <a:noAutofit/>
          </a:bodyPr>
          <a:lstStyle/>
          <a:p>
            <a:r>
              <a:rPr lang="en-US" altLang="en-US" sz="4000" dirty="0"/>
              <a:t>Feminist Biblical Interpretation: Tools and Methods</a:t>
            </a:r>
          </a:p>
        </p:txBody>
      </p:sp>
      <p:sp>
        <p:nvSpPr>
          <p:cNvPr id="16387" name="Rectangle 3"/>
          <p:cNvSpPr>
            <a:spLocks noGrp="1" noChangeArrowheads="1"/>
          </p:cNvSpPr>
          <p:nvPr>
            <p:ph idx="1"/>
          </p:nvPr>
        </p:nvSpPr>
        <p:spPr/>
        <p:txBody>
          <a:bodyPr>
            <a:normAutofit/>
          </a:bodyPr>
          <a:lstStyle/>
          <a:p>
            <a:endParaRPr lang="en-US" altLang="en-US" sz="2800" dirty="0"/>
          </a:p>
          <a:p>
            <a:r>
              <a:rPr lang="en-US" altLang="en-US" sz="2800" dirty="0">
                <a:solidFill>
                  <a:schemeClr val="tx1"/>
                </a:solidFill>
              </a:rPr>
              <a:t>Historical Criticism: a quest for the world behind the text.</a:t>
            </a:r>
          </a:p>
          <a:p>
            <a:r>
              <a:rPr lang="en-US" altLang="en-US" sz="2800" dirty="0">
                <a:solidFill>
                  <a:schemeClr val="tx1"/>
                </a:solidFill>
              </a:rPr>
              <a:t>Literary Criticism: examination of the literary structures and techniques within the text.</a:t>
            </a:r>
          </a:p>
          <a:p>
            <a:r>
              <a:rPr lang="en-US" altLang="en-US" sz="2800" dirty="0">
                <a:solidFill>
                  <a:schemeClr val="tx1"/>
                </a:solidFill>
              </a:rPr>
              <a:t>Cultural Criticism: the reader analyses what is in front of the biblical text.</a:t>
            </a:r>
          </a:p>
        </p:txBody>
      </p:sp>
    </p:spTree>
    <p:extLst>
      <p:ext uri="{BB962C8B-B14F-4D97-AF65-F5344CB8AC3E}">
        <p14:creationId xmlns:p14="http://schemas.microsoft.com/office/powerpoint/2010/main" val="2658187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ltLang="en-US"/>
              <a:t>Historical Criticism</a:t>
            </a:r>
          </a:p>
        </p:txBody>
      </p:sp>
      <p:sp>
        <p:nvSpPr>
          <p:cNvPr id="17411" name="Rectangle 3"/>
          <p:cNvSpPr>
            <a:spLocks noGrp="1" noChangeArrowheads="1"/>
          </p:cNvSpPr>
          <p:nvPr>
            <p:ph idx="1"/>
          </p:nvPr>
        </p:nvSpPr>
        <p:spPr>
          <a:xfrm>
            <a:off x="1962615" y="1821366"/>
            <a:ext cx="9541997" cy="4267200"/>
          </a:xfrm>
        </p:spPr>
        <p:txBody>
          <a:bodyPr>
            <a:normAutofit/>
          </a:bodyPr>
          <a:lstStyle/>
          <a:p>
            <a:pPr>
              <a:lnSpc>
                <a:spcPct val="80000"/>
              </a:lnSpc>
            </a:pPr>
            <a:r>
              <a:rPr lang="en-US" altLang="en-US" sz="2600" dirty="0"/>
              <a:t>Biblical authorship and historical setting/audience of biblical texts.</a:t>
            </a:r>
          </a:p>
          <a:p>
            <a:pPr>
              <a:lnSpc>
                <a:spcPct val="80000"/>
              </a:lnSpc>
            </a:pPr>
            <a:r>
              <a:rPr lang="en-US" altLang="en-US" sz="2600" dirty="0"/>
              <a:t>Search for authorial meaning (what was the intention of the author). </a:t>
            </a:r>
          </a:p>
          <a:p>
            <a:pPr>
              <a:lnSpc>
                <a:spcPct val="80000"/>
              </a:lnSpc>
            </a:pPr>
            <a:r>
              <a:rPr lang="en-US" altLang="en-US" sz="2600" dirty="0"/>
              <a:t>Carol Meyers, </a:t>
            </a:r>
            <a:r>
              <a:rPr lang="en-US" altLang="en-US" sz="2600" i="1" dirty="0"/>
              <a:t>Discovering Eve: Ancient Israelite Women in Context </a:t>
            </a:r>
            <a:r>
              <a:rPr lang="en-US" altLang="en-US" sz="2600" dirty="0"/>
              <a:t>(1988): movement from an egalitarian to a more secondary status for women in ancient Israel.</a:t>
            </a:r>
          </a:p>
          <a:p>
            <a:pPr>
              <a:lnSpc>
                <a:spcPct val="80000"/>
              </a:lnSpc>
            </a:pPr>
            <a:r>
              <a:rPr lang="en-US" altLang="en-US" sz="2600" dirty="0"/>
              <a:t>Can we </a:t>
            </a:r>
            <a:r>
              <a:rPr lang="ja-JP" altLang="en-US" sz="2600" dirty="0"/>
              <a:t>‘</a:t>
            </a:r>
            <a:r>
              <a:rPr lang="en-US" altLang="ja-JP" sz="2600" dirty="0"/>
              <a:t>trust</a:t>
            </a:r>
            <a:r>
              <a:rPr lang="ja-JP" altLang="en-US" sz="2600" dirty="0"/>
              <a:t>’</a:t>
            </a:r>
            <a:r>
              <a:rPr lang="en-US" altLang="ja-JP" sz="2600" dirty="0"/>
              <a:t> what the biblical authors say? Importance of external evidence (archaeological data, ancient Near Eastern documents).</a:t>
            </a:r>
          </a:p>
          <a:p>
            <a:pPr>
              <a:lnSpc>
                <a:spcPct val="80000"/>
              </a:lnSpc>
            </a:pPr>
            <a:endParaRPr lang="en-US" altLang="en-US" dirty="0"/>
          </a:p>
        </p:txBody>
      </p:sp>
    </p:spTree>
    <p:extLst>
      <p:ext uri="{BB962C8B-B14F-4D97-AF65-F5344CB8AC3E}">
        <p14:creationId xmlns:p14="http://schemas.microsoft.com/office/powerpoint/2010/main" val="1807456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ltLang="en-US"/>
              <a:t>Historical Criticism</a:t>
            </a:r>
          </a:p>
        </p:txBody>
      </p:sp>
      <p:sp>
        <p:nvSpPr>
          <p:cNvPr id="18435" name="Rectangle 3"/>
          <p:cNvSpPr>
            <a:spLocks noGrp="1" noChangeArrowheads="1"/>
          </p:cNvSpPr>
          <p:nvPr>
            <p:ph sz="half" idx="1"/>
          </p:nvPr>
        </p:nvSpPr>
        <p:spPr>
          <a:xfrm>
            <a:off x="2209799" y="1523999"/>
            <a:ext cx="4492083" cy="5122127"/>
          </a:xfrm>
        </p:spPr>
        <p:txBody>
          <a:bodyPr>
            <a:normAutofit/>
          </a:bodyPr>
          <a:lstStyle/>
          <a:p>
            <a:r>
              <a:rPr lang="en-US" altLang="en-US" sz="2400" dirty="0"/>
              <a:t>Acknowledgement that texts are varied in form and content (narratives, poems, laws, prophecies).</a:t>
            </a:r>
          </a:p>
          <a:p>
            <a:r>
              <a:rPr lang="en-US" altLang="en-US" sz="2400" dirty="0"/>
              <a:t>No uniform and static picture of the lives of women in Israel and the first-century Mediterranean world.</a:t>
            </a:r>
          </a:p>
          <a:p>
            <a:r>
              <a:rPr lang="en-US" altLang="en-US" sz="2400" dirty="0"/>
              <a:t>Portraits/images of women belonging to different periods and social circles.</a:t>
            </a:r>
          </a:p>
          <a:p>
            <a:pPr>
              <a:lnSpc>
                <a:spcPct val="80000"/>
              </a:lnSpc>
            </a:pPr>
            <a:endParaRPr lang="en-US" altLang="en-US" dirty="0"/>
          </a:p>
        </p:txBody>
      </p:sp>
      <p:pic>
        <p:nvPicPr>
          <p:cNvPr id="18436" name="Content Placeholder 4" descr="220px-Reconstruction_model_of_Ancient_Jerusalem_in_Museum_of_David_Castle.jpg"/>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41976" y="1694986"/>
            <a:ext cx="3734974" cy="2767276"/>
          </a:xfrm>
        </p:spPr>
      </p:pic>
    </p:spTree>
    <p:extLst>
      <p:ext uri="{BB962C8B-B14F-4D97-AF65-F5344CB8AC3E}">
        <p14:creationId xmlns:p14="http://schemas.microsoft.com/office/powerpoint/2010/main" val="6692554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a:t>Literary Criticism</a:t>
            </a:r>
          </a:p>
        </p:txBody>
      </p:sp>
      <p:pic>
        <p:nvPicPr>
          <p:cNvPr id="19459" name="Content Placeholder 4" descr="9780801027895.jpg"/>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19454" y="1632096"/>
            <a:ext cx="3069059" cy="4603589"/>
          </a:xfrm>
        </p:spPr>
      </p:pic>
      <p:sp>
        <p:nvSpPr>
          <p:cNvPr id="19460" name="Content Placeholder 3"/>
          <p:cNvSpPr>
            <a:spLocks noGrp="1"/>
          </p:cNvSpPr>
          <p:nvPr>
            <p:ph sz="half" idx="2"/>
          </p:nvPr>
        </p:nvSpPr>
        <p:spPr/>
        <p:txBody>
          <a:bodyPr>
            <a:normAutofit fontScale="92500" lnSpcReduction="10000"/>
          </a:bodyPr>
          <a:lstStyle/>
          <a:p>
            <a:pPr>
              <a:lnSpc>
                <a:spcPct val="80000"/>
              </a:lnSpc>
            </a:pPr>
            <a:r>
              <a:rPr lang="en-US" altLang="en-US" sz="2000"/>
              <a:t>Appreciation of structural patterns, stylistic devices </a:t>
            </a:r>
            <a:r>
              <a:rPr lang="en-US" altLang="en-US" sz="2000">
                <a:solidFill>
                  <a:srgbClr val="FF3146"/>
                </a:solidFill>
              </a:rPr>
              <a:t>in order to highlight the role of female characters </a:t>
            </a:r>
            <a:r>
              <a:rPr lang="en-US" altLang="en-US" sz="2000"/>
              <a:t>in biblical literature.</a:t>
            </a:r>
          </a:p>
          <a:p>
            <a:pPr>
              <a:lnSpc>
                <a:spcPct val="80000"/>
              </a:lnSpc>
            </a:pPr>
            <a:r>
              <a:rPr lang="en-US" altLang="en-US" sz="2000"/>
              <a:t>How do female characters act in contrast to male characters?</a:t>
            </a:r>
          </a:p>
          <a:p>
            <a:pPr>
              <a:lnSpc>
                <a:spcPct val="80000"/>
              </a:lnSpc>
            </a:pPr>
            <a:r>
              <a:rPr lang="en-US" altLang="en-US" sz="2000"/>
              <a:t>When are they present or absent, heard or voiceless?</a:t>
            </a:r>
          </a:p>
          <a:p>
            <a:pPr>
              <a:lnSpc>
                <a:spcPct val="80000"/>
              </a:lnSpc>
            </a:pPr>
            <a:r>
              <a:rPr lang="en-US" altLang="en-US" sz="2000"/>
              <a:t>What kind of dialogue is created for women?</a:t>
            </a:r>
          </a:p>
          <a:p>
            <a:pPr>
              <a:lnSpc>
                <a:spcPct val="80000"/>
              </a:lnSpc>
            </a:pPr>
            <a:r>
              <a:rPr lang="en-US" altLang="en-US" sz="2000"/>
              <a:t>Whose perspective is advanced?</a:t>
            </a:r>
          </a:p>
          <a:p>
            <a:pPr>
              <a:lnSpc>
                <a:spcPct val="80000"/>
              </a:lnSpc>
            </a:pPr>
            <a:r>
              <a:rPr lang="en-US" altLang="en-US" sz="2000"/>
              <a:t>What about gaps, ambiguities, sequences?</a:t>
            </a:r>
          </a:p>
        </p:txBody>
      </p:sp>
    </p:spTree>
    <p:extLst>
      <p:ext uri="{BB962C8B-B14F-4D97-AF65-F5344CB8AC3E}">
        <p14:creationId xmlns:p14="http://schemas.microsoft.com/office/powerpoint/2010/main" val="1244692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altLang="en-US"/>
              <a:t>Cultural Criticism</a:t>
            </a:r>
          </a:p>
        </p:txBody>
      </p:sp>
      <p:sp>
        <p:nvSpPr>
          <p:cNvPr id="20483" name="Rectangle 3"/>
          <p:cNvSpPr>
            <a:spLocks noGrp="1" noChangeArrowheads="1"/>
          </p:cNvSpPr>
          <p:nvPr>
            <p:ph idx="1"/>
          </p:nvPr>
        </p:nvSpPr>
        <p:spPr/>
        <p:txBody>
          <a:bodyPr>
            <a:normAutofit lnSpcReduction="10000"/>
          </a:bodyPr>
          <a:lstStyle/>
          <a:p>
            <a:pPr>
              <a:lnSpc>
                <a:spcPct val="80000"/>
              </a:lnSpc>
            </a:pPr>
            <a:r>
              <a:rPr lang="en-US" altLang="en-US" sz="2800" dirty="0"/>
              <a:t>What is the relationship between the text and the reader?</a:t>
            </a:r>
          </a:p>
          <a:p>
            <a:pPr>
              <a:lnSpc>
                <a:spcPct val="80000"/>
              </a:lnSpc>
            </a:pPr>
            <a:r>
              <a:rPr lang="en-US" altLang="en-US" sz="2800" dirty="0"/>
              <a:t>Can one speak of an objective, value-neutral, </a:t>
            </a:r>
            <a:r>
              <a:rPr lang="ja-JP" altLang="en-US" sz="2800" dirty="0"/>
              <a:t>‘</a:t>
            </a:r>
            <a:r>
              <a:rPr lang="en-US" altLang="ja-JP" sz="2800" dirty="0"/>
              <a:t>true</a:t>
            </a:r>
            <a:r>
              <a:rPr lang="ja-JP" altLang="en-US" sz="2800" dirty="0"/>
              <a:t>’</a:t>
            </a:r>
            <a:r>
              <a:rPr lang="en-US" altLang="ja-JP" sz="2800" dirty="0"/>
              <a:t> reading of a text?</a:t>
            </a:r>
          </a:p>
          <a:p>
            <a:pPr>
              <a:lnSpc>
                <a:spcPct val="80000"/>
              </a:lnSpc>
            </a:pPr>
            <a:r>
              <a:rPr lang="en-US" altLang="en-US" sz="2800" dirty="0"/>
              <a:t>Concern with social context (especially those who are marginalized) and power struggles in the formation of culture. </a:t>
            </a:r>
          </a:p>
          <a:p>
            <a:pPr>
              <a:lnSpc>
                <a:spcPct val="80000"/>
              </a:lnSpc>
            </a:pPr>
            <a:r>
              <a:rPr lang="en-US" altLang="en-US" sz="2800" dirty="0"/>
              <a:t>Study of a range of </a:t>
            </a:r>
            <a:r>
              <a:rPr lang="ja-JP" altLang="en-US" sz="2800" dirty="0"/>
              <a:t>‘</a:t>
            </a:r>
            <a:r>
              <a:rPr lang="en-US" altLang="ja-JP" sz="2800" dirty="0"/>
              <a:t>cultural artefacts</a:t>
            </a:r>
            <a:r>
              <a:rPr lang="ja-JP" altLang="en-US" sz="2800" dirty="0"/>
              <a:t>’</a:t>
            </a:r>
            <a:r>
              <a:rPr lang="en-US" altLang="ja-JP" sz="2800" dirty="0"/>
              <a:t> in different time periods and geographical locations: films, art, newspapers, internet, oral history.</a:t>
            </a:r>
          </a:p>
          <a:p>
            <a:pPr>
              <a:lnSpc>
                <a:spcPct val="80000"/>
              </a:lnSpc>
            </a:pPr>
            <a:endParaRPr lang="en-US" altLang="en-US" dirty="0"/>
          </a:p>
        </p:txBody>
      </p:sp>
    </p:spTree>
    <p:extLst>
      <p:ext uri="{BB962C8B-B14F-4D97-AF65-F5344CB8AC3E}">
        <p14:creationId xmlns:p14="http://schemas.microsoft.com/office/powerpoint/2010/main" val="2769952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Cultural Criticism</a:t>
            </a:r>
          </a:p>
        </p:txBody>
      </p:sp>
      <p:sp>
        <p:nvSpPr>
          <p:cNvPr id="21507" name="Rectangle 3"/>
          <p:cNvSpPr>
            <a:spLocks noGrp="1" noChangeArrowheads="1"/>
          </p:cNvSpPr>
          <p:nvPr>
            <p:ph idx="1"/>
          </p:nvPr>
        </p:nvSpPr>
        <p:spPr>
          <a:xfrm>
            <a:off x="1984917" y="2133600"/>
            <a:ext cx="9519695" cy="4177990"/>
          </a:xfrm>
        </p:spPr>
        <p:txBody>
          <a:bodyPr>
            <a:normAutofit fontScale="92500"/>
          </a:bodyPr>
          <a:lstStyle/>
          <a:p>
            <a:pPr>
              <a:buFont typeface="Wingdings" panose="05000000000000000000" pitchFamily="2" charset="2"/>
              <a:buNone/>
            </a:pPr>
            <a:r>
              <a:rPr lang="en-US" altLang="en-US" sz="2800" dirty="0">
                <a:solidFill>
                  <a:schemeClr val="tx1"/>
                </a:solidFill>
              </a:rPr>
              <a:t>	How has the Bible shaped culture </a:t>
            </a:r>
            <a:r>
              <a:rPr lang="en-US" altLang="en-US" sz="2800" i="1" dirty="0">
                <a:solidFill>
                  <a:schemeClr val="tx1"/>
                </a:solidFill>
              </a:rPr>
              <a:t>and</a:t>
            </a:r>
            <a:r>
              <a:rPr lang="en-US" altLang="en-US" sz="2800" dirty="0">
                <a:solidFill>
                  <a:schemeClr val="tx1"/>
                </a:solidFill>
              </a:rPr>
              <a:t> how has culture shaped the interpretation of biblical texts?</a:t>
            </a:r>
          </a:p>
          <a:p>
            <a:pPr>
              <a:buFont typeface="Wingdings" panose="05000000000000000000" pitchFamily="2" charset="2"/>
              <a:buNone/>
            </a:pPr>
            <a:endParaRPr lang="en-US" altLang="en-US" sz="2800" dirty="0">
              <a:solidFill>
                <a:schemeClr val="tx1"/>
              </a:solidFill>
            </a:endParaRPr>
          </a:p>
          <a:p>
            <a:pPr>
              <a:buFont typeface="Wingdings" panose="05000000000000000000" pitchFamily="2" charset="2"/>
              <a:buNone/>
            </a:pPr>
            <a:r>
              <a:rPr lang="en-US" altLang="en-US" sz="2800" dirty="0">
                <a:solidFill>
                  <a:schemeClr val="tx1"/>
                </a:solidFill>
              </a:rPr>
              <a:t>	</a:t>
            </a:r>
            <a:r>
              <a:rPr lang="ja-JP" altLang="en-US" sz="2800" dirty="0">
                <a:solidFill>
                  <a:schemeClr val="tx1"/>
                </a:solidFill>
              </a:rPr>
              <a:t>‘</a:t>
            </a:r>
            <a:r>
              <a:rPr lang="en-US" altLang="ja-JP" sz="2800" dirty="0">
                <a:solidFill>
                  <a:schemeClr val="tx1"/>
                </a:solidFill>
              </a:rPr>
              <a:t>Cultural Criticism is a joint critical study of texts and readers, perspectives and ideologies with a focus on the flesh-and-blood reader: always positioned and interested; socially and historically conditioned and unable to transcend such conditions</a:t>
            </a:r>
            <a:r>
              <a:rPr lang="ja-JP" altLang="en-US" sz="2800" dirty="0">
                <a:solidFill>
                  <a:schemeClr val="tx1"/>
                </a:solidFill>
              </a:rPr>
              <a:t>’</a:t>
            </a:r>
            <a:r>
              <a:rPr lang="en-US" altLang="ja-JP" sz="2800" dirty="0">
                <a:solidFill>
                  <a:schemeClr val="tx1"/>
                </a:solidFill>
              </a:rPr>
              <a:t> (Fernando Segovia, </a:t>
            </a:r>
            <a:r>
              <a:rPr lang="en-US" altLang="ja-JP" sz="2800" i="1" dirty="0">
                <a:solidFill>
                  <a:schemeClr val="tx1"/>
                </a:solidFill>
              </a:rPr>
              <a:t>Reading from this Place, </a:t>
            </a:r>
            <a:r>
              <a:rPr lang="en-US" altLang="ja-JP" sz="2800" dirty="0">
                <a:solidFill>
                  <a:schemeClr val="tx1"/>
                </a:solidFill>
              </a:rPr>
              <a:t>Volume 1: 28-29).</a:t>
            </a:r>
          </a:p>
          <a:p>
            <a:endParaRPr lang="en-US" altLang="en-US" dirty="0"/>
          </a:p>
        </p:txBody>
      </p:sp>
    </p:spTree>
    <p:extLst>
      <p:ext uri="{BB962C8B-B14F-4D97-AF65-F5344CB8AC3E}">
        <p14:creationId xmlns:p14="http://schemas.microsoft.com/office/powerpoint/2010/main" val="795680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p:txBody>
          <a:bodyPr/>
          <a:lstStyle/>
          <a:p>
            <a:r>
              <a:rPr lang="en-US" altLang="en-US"/>
              <a:t>Interpreter and Intepretation</a:t>
            </a:r>
          </a:p>
        </p:txBody>
      </p:sp>
      <p:pic>
        <p:nvPicPr>
          <p:cNvPr id="22531" name="Picture 4" descr="hcycle.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600200"/>
            <a:ext cx="7645400" cy="477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674567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3555" name="Rectangle 3"/>
          <p:cNvSpPr>
            <a:spLocks noGrp="1" noChangeArrowheads="1"/>
          </p:cNvSpPr>
          <p:nvPr>
            <p:ph idx="1"/>
          </p:nvPr>
        </p:nvSpPr>
        <p:spPr/>
        <p:txBody>
          <a:bodyPr/>
          <a:lstStyle/>
          <a:p>
            <a:pPr>
              <a:lnSpc>
                <a:spcPct val="80000"/>
              </a:lnSpc>
            </a:pPr>
            <a:endParaRPr lang="en-US" altLang="en-US" sz="2800" dirty="0"/>
          </a:p>
          <a:p>
            <a:pPr>
              <a:lnSpc>
                <a:spcPct val="80000"/>
              </a:lnSpc>
            </a:pPr>
            <a:r>
              <a:rPr lang="en-US" altLang="en-US" sz="2800" dirty="0"/>
              <a:t>Is it a (re)assessment of female biblical characters and feminine images?</a:t>
            </a:r>
          </a:p>
          <a:p>
            <a:pPr>
              <a:lnSpc>
                <a:spcPct val="80000"/>
              </a:lnSpc>
            </a:pPr>
            <a:r>
              <a:rPr lang="en-US" altLang="en-US" sz="2800" dirty="0"/>
              <a:t>What about narratives/texts where women are absent or play no part in the social or religious agenda?</a:t>
            </a:r>
          </a:p>
          <a:p>
            <a:pPr>
              <a:lnSpc>
                <a:spcPct val="80000"/>
              </a:lnSpc>
            </a:pPr>
            <a:r>
              <a:rPr lang="en-US" altLang="en-US" sz="2800" dirty="0"/>
              <a:t>Why did such questions not matter then?</a:t>
            </a:r>
          </a:p>
          <a:p>
            <a:pPr>
              <a:lnSpc>
                <a:spcPct val="80000"/>
              </a:lnSpc>
            </a:pPr>
            <a:r>
              <a:rPr lang="en-US" altLang="en-US" sz="2800" dirty="0"/>
              <a:t>Why do they matter now?</a:t>
            </a:r>
          </a:p>
          <a:p>
            <a:pPr>
              <a:lnSpc>
                <a:spcPct val="80000"/>
              </a:lnSpc>
            </a:pPr>
            <a:endParaRPr lang="en-US" altLang="en-US" dirty="0"/>
          </a:p>
          <a:p>
            <a:pPr>
              <a:lnSpc>
                <a:spcPct val="80000"/>
              </a:lnSpc>
              <a:buFont typeface="Wingdings" panose="05000000000000000000" pitchFamily="2" charset="2"/>
              <a:buNone/>
            </a:pPr>
            <a:endParaRPr lang="en-US" altLang="en-US" dirty="0"/>
          </a:p>
        </p:txBody>
      </p:sp>
    </p:spTree>
    <p:extLst>
      <p:ext uri="{BB962C8B-B14F-4D97-AF65-F5344CB8AC3E}">
        <p14:creationId xmlns:p14="http://schemas.microsoft.com/office/powerpoint/2010/main" val="3366142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4579" name="Rectangle 3"/>
          <p:cNvSpPr>
            <a:spLocks noGrp="1" noChangeArrowheads="1"/>
          </p:cNvSpPr>
          <p:nvPr>
            <p:ph idx="1"/>
          </p:nvPr>
        </p:nvSpPr>
        <p:spPr/>
        <p:txBody>
          <a:bodyPr/>
          <a:lstStyle/>
          <a:p>
            <a:pPr>
              <a:lnSpc>
                <a:spcPct val="80000"/>
              </a:lnSpc>
              <a:buFont typeface="Wingdings" panose="05000000000000000000" pitchFamily="2" charset="2"/>
              <a:buNone/>
            </a:pPr>
            <a:r>
              <a:rPr lang="en-US" altLang="en-US" sz="2800" dirty="0"/>
              <a:t>	Phyllis Bird (</a:t>
            </a:r>
            <a:r>
              <a:rPr lang="en-US" altLang="en-US" sz="2800" i="1" dirty="0"/>
              <a:t>Escaping Eden, </a:t>
            </a:r>
            <a:r>
              <a:rPr lang="en-US" altLang="en-US" sz="2800" dirty="0"/>
              <a:t>124-131)</a:t>
            </a:r>
          </a:p>
          <a:p>
            <a:pPr>
              <a:lnSpc>
                <a:spcPct val="80000"/>
              </a:lnSpc>
              <a:buFont typeface="Wingdings" panose="05000000000000000000" pitchFamily="2" charset="2"/>
              <a:buNone/>
            </a:pPr>
            <a:endParaRPr lang="en-US" altLang="en-US" sz="2800" dirty="0"/>
          </a:p>
          <a:p>
            <a:pPr>
              <a:lnSpc>
                <a:spcPct val="80000"/>
              </a:lnSpc>
              <a:buFont typeface="Wingdings" panose="05000000000000000000" pitchFamily="2" charset="2"/>
              <a:buNone/>
            </a:pPr>
            <a:r>
              <a:rPr lang="en-US" altLang="en-US" sz="2800" dirty="0">
                <a:solidFill>
                  <a:srgbClr val="4CFF41"/>
                </a:solidFill>
              </a:rPr>
              <a:t>	</a:t>
            </a:r>
            <a:r>
              <a:rPr lang="en-US" altLang="en-US" sz="2800" dirty="0">
                <a:solidFill>
                  <a:schemeClr val="tx1"/>
                </a:solidFill>
              </a:rPr>
              <a:t>Step 1: Exegetical analysis (historical description) - a study of the texts in their ancient contexts.</a:t>
            </a:r>
          </a:p>
          <a:p>
            <a:pPr>
              <a:lnSpc>
                <a:spcPct val="80000"/>
              </a:lnSpc>
            </a:pPr>
            <a:endParaRPr lang="en-US" altLang="en-US" sz="2800" dirty="0">
              <a:solidFill>
                <a:schemeClr val="tx1"/>
              </a:solidFill>
            </a:endParaRPr>
          </a:p>
          <a:p>
            <a:pPr>
              <a:lnSpc>
                <a:spcPct val="80000"/>
              </a:lnSpc>
              <a:buFont typeface="Wingdings" panose="05000000000000000000" pitchFamily="2" charset="2"/>
              <a:buNone/>
            </a:pPr>
            <a:r>
              <a:rPr lang="en-US" altLang="en-US" sz="2800" dirty="0">
                <a:solidFill>
                  <a:schemeClr val="tx1"/>
                </a:solidFill>
              </a:rPr>
              <a:t>	Step 2: Feminist analysis, including a study of gender relations and a critique of values, expectations, relationships.</a:t>
            </a:r>
          </a:p>
          <a:p>
            <a:pPr>
              <a:lnSpc>
                <a:spcPct val="80000"/>
              </a:lnSpc>
              <a:buFont typeface="Wingdings" panose="05000000000000000000" pitchFamily="2" charset="2"/>
              <a:buNone/>
            </a:pPr>
            <a:endParaRPr lang="en-US" altLang="en-US" dirty="0"/>
          </a:p>
        </p:txBody>
      </p:sp>
    </p:spTree>
    <p:extLst>
      <p:ext uri="{BB962C8B-B14F-4D97-AF65-F5344CB8AC3E}">
        <p14:creationId xmlns:p14="http://schemas.microsoft.com/office/powerpoint/2010/main" val="5247011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en-US"/>
              <a:t>What is a </a:t>
            </a:r>
            <a:r>
              <a:rPr lang="en-US" altLang="en-US" i="1"/>
              <a:t>Feminist</a:t>
            </a:r>
            <a:r>
              <a:rPr lang="en-US" altLang="en-US"/>
              <a:t> Reading?</a:t>
            </a:r>
          </a:p>
        </p:txBody>
      </p:sp>
      <p:sp>
        <p:nvSpPr>
          <p:cNvPr id="25603" name="Rectangle 3"/>
          <p:cNvSpPr>
            <a:spLocks noGrp="1" noChangeArrowheads="1"/>
          </p:cNvSpPr>
          <p:nvPr>
            <p:ph idx="1"/>
          </p:nvPr>
        </p:nvSpPr>
        <p:spPr>
          <a:xfrm>
            <a:off x="2029522" y="1561171"/>
            <a:ext cx="7404410" cy="2967299"/>
          </a:xfrm>
        </p:spPr>
        <p:txBody>
          <a:bodyPr>
            <a:noAutofit/>
          </a:bodyPr>
          <a:lstStyle/>
          <a:p>
            <a:pPr>
              <a:lnSpc>
                <a:spcPct val="80000"/>
              </a:lnSpc>
              <a:buFont typeface="Wingdings" panose="05000000000000000000" pitchFamily="2" charset="2"/>
              <a:buNone/>
            </a:pPr>
            <a:r>
              <a:rPr lang="en-US" altLang="en-US" sz="2600" dirty="0"/>
              <a:t>	Pamela </a:t>
            </a:r>
            <a:r>
              <a:rPr lang="en-US" altLang="en-US" sz="2600" dirty="0" err="1"/>
              <a:t>Thimmes</a:t>
            </a:r>
            <a:r>
              <a:rPr lang="en-US" altLang="en-US" sz="2600" dirty="0"/>
              <a:t> (</a:t>
            </a:r>
            <a:r>
              <a:rPr lang="en-US" altLang="en-US" sz="2600" i="1" dirty="0"/>
              <a:t>Escaping Eden, </a:t>
            </a:r>
            <a:r>
              <a:rPr lang="en-US" altLang="en-US" sz="2600" dirty="0"/>
              <a:t>132-140)</a:t>
            </a:r>
          </a:p>
          <a:p>
            <a:pPr>
              <a:lnSpc>
                <a:spcPct val="80000"/>
              </a:lnSpc>
              <a:buFont typeface="Wingdings" panose="05000000000000000000" pitchFamily="2" charset="2"/>
              <a:buNone/>
            </a:pPr>
            <a:r>
              <a:rPr lang="en-US" altLang="en-US" sz="2600" dirty="0">
                <a:solidFill>
                  <a:srgbClr val="4CFF41"/>
                </a:solidFill>
              </a:rPr>
              <a:t>	</a:t>
            </a:r>
          </a:p>
          <a:p>
            <a:pPr>
              <a:lnSpc>
                <a:spcPct val="80000"/>
              </a:lnSpc>
              <a:buFont typeface="Wingdings" panose="05000000000000000000" pitchFamily="2" charset="2"/>
              <a:buNone/>
            </a:pPr>
            <a:r>
              <a:rPr lang="en-US" altLang="en-US" sz="2600" dirty="0">
                <a:solidFill>
                  <a:schemeClr val="tx1"/>
                </a:solidFill>
              </a:rPr>
              <a:t>	Can the historical/exegetical and feminist analytical tasks be separated? </a:t>
            </a:r>
            <a:r>
              <a:rPr lang="en-US" altLang="en-US" sz="2600" dirty="0" err="1">
                <a:solidFill>
                  <a:schemeClr val="tx1"/>
                </a:solidFill>
              </a:rPr>
              <a:t>Thimmes</a:t>
            </a:r>
            <a:r>
              <a:rPr lang="en-US" altLang="en-US" sz="2600" dirty="0">
                <a:solidFill>
                  <a:schemeClr val="tx1"/>
                </a:solidFill>
              </a:rPr>
              <a:t> notes four interrelated elements:</a:t>
            </a:r>
          </a:p>
          <a:p>
            <a:pPr>
              <a:lnSpc>
                <a:spcPct val="80000"/>
              </a:lnSpc>
              <a:buFont typeface="Wingdings" panose="05000000000000000000" pitchFamily="2" charset="2"/>
              <a:buNone/>
            </a:pPr>
            <a:r>
              <a:rPr lang="en-US" altLang="en-US" sz="2600" dirty="0">
                <a:solidFill>
                  <a:schemeClr val="tx1"/>
                </a:solidFill>
              </a:rPr>
              <a:t>	Feminism</a:t>
            </a:r>
          </a:p>
          <a:p>
            <a:pPr>
              <a:lnSpc>
                <a:spcPct val="80000"/>
              </a:lnSpc>
              <a:buFont typeface="Wingdings" panose="05000000000000000000" pitchFamily="2" charset="2"/>
              <a:buNone/>
            </a:pPr>
            <a:r>
              <a:rPr lang="en-US" altLang="en-US" sz="2600" dirty="0">
                <a:solidFill>
                  <a:schemeClr val="tx1"/>
                </a:solidFill>
              </a:rPr>
              <a:t>	Experience</a:t>
            </a:r>
          </a:p>
          <a:p>
            <a:pPr>
              <a:lnSpc>
                <a:spcPct val="80000"/>
              </a:lnSpc>
              <a:buFont typeface="Wingdings" panose="05000000000000000000" pitchFamily="2" charset="2"/>
              <a:buNone/>
            </a:pPr>
            <a:r>
              <a:rPr lang="en-US" altLang="en-US" sz="2600" dirty="0">
                <a:solidFill>
                  <a:schemeClr val="tx1"/>
                </a:solidFill>
              </a:rPr>
              <a:t>	Cultural location</a:t>
            </a:r>
          </a:p>
          <a:p>
            <a:pPr>
              <a:lnSpc>
                <a:spcPct val="80000"/>
              </a:lnSpc>
              <a:buFont typeface="Wingdings" panose="05000000000000000000" pitchFamily="2" charset="2"/>
              <a:buNone/>
            </a:pPr>
            <a:r>
              <a:rPr lang="en-US" altLang="en-US" sz="2600" dirty="0">
                <a:solidFill>
                  <a:schemeClr val="tx1"/>
                </a:solidFill>
              </a:rPr>
              <a:t>	Reading/Interpretation</a:t>
            </a:r>
          </a:p>
          <a:p>
            <a:pPr>
              <a:lnSpc>
                <a:spcPct val="80000"/>
              </a:lnSpc>
              <a:buFont typeface="Wingdings" panose="05000000000000000000" pitchFamily="2" charset="2"/>
              <a:buNone/>
            </a:pPr>
            <a:endParaRPr lang="en-US" altLang="en-US" sz="2600" dirty="0"/>
          </a:p>
          <a:p>
            <a:pPr>
              <a:lnSpc>
                <a:spcPct val="80000"/>
              </a:lnSpc>
              <a:buFont typeface="Wingdings" panose="05000000000000000000" pitchFamily="2" charset="2"/>
              <a:buNone/>
            </a:pPr>
            <a:r>
              <a:rPr lang="en-US" altLang="en-US" sz="2600" dirty="0"/>
              <a:t>	Feminist hermeneutics interprets biblical texts in order to effect social, political and economic change.</a:t>
            </a:r>
          </a:p>
        </p:txBody>
      </p:sp>
    </p:spTree>
    <p:extLst>
      <p:ext uri="{BB962C8B-B14F-4D97-AF65-F5344CB8AC3E}">
        <p14:creationId xmlns:p14="http://schemas.microsoft.com/office/powerpoint/2010/main" val="1385655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FD3C5-E990-45EF-BE27-AD85E88147D8}"/>
              </a:ext>
            </a:extLst>
          </p:cNvPr>
          <p:cNvSpPr>
            <a:spLocks noGrp="1"/>
          </p:cNvSpPr>
          <p:nvPr>
            <p:ph type="title"/>
          </p:nvPr>
        </p:nvSpPr>
        <p:spPr/>
        <p:txBody>
          <a:bodyPr/>
          <a:lstStyle/>
          <a:p>
            <a:r>
              <a:rPr lang="en-GB" dirty="0"/>
              <a:t>To Complete</a:t>
            </a:r>
          </a:p>
        </p:txBody>
      </p:sp>
      <p:sp>
        <p:nvSpPr>
          <p:cNvPr id="3" name="Content Placeholder 2">
            <a:extLst>
              <a:ext uri="{FF2B5EF4-FFF2-40B4-BE49-F238E27FC236}">
                <a16:creationId xmlns:a16="http://schemas.microsoft.com/office/drawing/2014/main" id="{B3D5CB12-A9C9-4CC2-B1F4-0988A72B4C9B}"/>
              </a:ext>
            </a:extLst>
          </p:cNvPr>
          <p:cNvSpPr>
            <a:spLocks noGrp="1"/>
          </p:cNvSpPr>
          <p:nvPr>
            <p:ph idx="1"/>
          </p:nvPr>
        </p:nvSpPr>
        <p:spPr/>
        <p:txBody>
          <a:bodyPr>
            <a:normAutofit/>
          </a:bodyPr>
          <a:lstStyle/>
          <a:p>
            <a:pPr>
              <a:buFontTx/>
              <a:buChar char="-"/>
            </a:pPr>
            <a:r>
              <a:rPr lang="en-GB" sz="2800" dirty="0"/>
              <a:t>Gender Activity Readings</a:t>
            </a:r>
          </a:p>
          <a:p>
            <a:pPr>
              <a:buFontTx/>
              <a:buChar char="-"/>
            </a:pPr>
            <a:r>
              <a:rPr lang="en-GB" sz="2800" dirty="0"/>
              <a:t>To determine your own concept of Gender and Sex </a:t>
            </a:r>
          </a:p>
        </p:txBody>
      </p:sp>
    </p:spTree>
    <p:extLst>
      <p:ext uri="{BB962C8B-B14F-4D97-AF65-F5344CB8AC3E}">
        <p14:creationId xmlns:p14="http://schemas.microsoft.com/office/powerpoint/2010/main" val="342224000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0</TotalTime>
  <Words>1138</Words>
  <Application>Microsoft Office PowerPoint</Application>
  <PresentationFormat>Widescreen</PresentationFormat>
  <Paragraphs>117</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Century Gothic</vt:lpstr>
      <vt:lpstr>Wingdings</vt:lpstr>
      <vt:lpstr>Wingdings 3</vt:lpstr>
      <vt:lpstr>Wisp</vt:lpstr>
      <vt:lpstr>HPRS5907/6907</vt:lpstr>
      <vt:lpstr>Gender / Feminism</vt:lpstr>
      <vt:lpstr>Definition of Terms</vt:lpstr>
      <vt:lpstr>Definition of Terms</vt:lpstr>
      <vt:lpstr>The Bible as a Patriarchal and Androcentric Text</vt:lpstr>
      <vt:lpstr>The Bible as a Patriarchal and Androcentric Text</vt:lpstr>
      <vt:lpstr>The Hebrew Bible as a Patriarchal and Androcentric Text</vt:lpstr>
      <vt:lpstr>Early ‘Feminist’ Voices:  Elizabeth Cady Stanton</vt:lpstr>
      <vt:lpstr>Second Feminist Wave: 1960s and 1970s</vt:lpstr>
      <vt:lpstr>An Example of a Definition of Feminism</vt:lpstr>
      <vt:lpstr>The Contribution of Phyllis Trible</vt:lpstr>
      <vt:lpstr>Feminist Biblical Hermeneutics: Strategies</vt:lpstr>
      <vt:lpstr>Feminist Biblical Hermeneutics: Strategies</vt:lpstr>
      <vt:lpstr>Feminist Biblical Hermeneutics: Strategies</vt:lpstr>
      <vt:lpstr>Feminist Biblical Interpretation: Tools and Methods</vt:lpstr>
      <vt:lpstr>Historical Criticism</vt:lpstr>
      <vt:lpstr>Historical Criticism</vt:lpstr>
      <vt:lpstr>Literary Criticism</vt:lpstr>
      <vt:lpstr>Cultural Criticism</vt:lpstr>
      <vt:lpstr>Cultural Criticism</vt:lpstr>
      <vt:lpstr>Interpreter and Intepretation</vt:lpstr>
      <vt:lpstr>What is a Feminist Reading?</vt:lpstr>
      <vt:lpstr>What is a Feminist Reading?</vt:lpstr>
      <vt:lpstr>What is a Feminist Reading?</vt:lpstr>
      <vt:lpstr>To Complete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Women in Judaism</dc:title>
  <dc:creator>Jessica Keady</dc:creator>
  <cp:lastModifiedBy>Jessica Keady</cp:lastModifiedBy>
  <cp:revision>11</cp:revision>
  <cp:lastPrinted>2019-05-10T11:30:41Z</cp:lastPrinted>
  <dcterms:created xsi:type="dcterms:W3CDTF">2018-01-09T09:53:12Z</dcterms:created>
  <dcterms:modified xsi:type="dcterms:W3CDTF">2022-10-13T19:10:44Z</dcterms:modified>
</cp:coreProperties>
</file>