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9"/>
  </p:notesMasterIdLst>
  <p:handoutMasterIdLst>
    <p:handoutMasterId r:id="rId20"/>
  </p:handoutMasterIdLst>
  <p:sldIdLst>
    <p:sldId id="474" r:id="rId4"/>
    <p:sldId id="475" r:id="rId5"/>
    <p:sldId id="498" r:id="rId6"/>
    <p:sldId id="526" r:id="rId7"/>
    <p:sldId id="525" r:id="rId8"/>
    <p:sldId id="529" r:id="rId9"/>
    <p:sldId id="527" r:id="rId10"/>
    <p:sldId id="528" r:id="rId11"/>
    <p:sldId id="530" r:id="rId12"/>
    <p:sldId id="532" r:id="rId13"/>
    <p:sldId id="441" r:id="rId14"/>
    <p:sldId id="542" r:id="rId15"/>
    <p:sldId id="531" r:id="rId16"/>
    <p:sldId id="539" r:id="rId17"/>
    <p:sldId id="543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DFFB9"/>
    <a:srgbClr val="D9F3CB"/>
    <a:srgbClr val="FFDCE9"/>
    <a:srgbClr val="FFA3FA"/>
    <a:srgbClr val="A6FFB2"/>
    <a:srgbClr val="F5FF41"/>
    <a:srgbClr val="F3F08A"/>
    <a:srgbClr val="D3DC34"/>
    <a:srgbClr val="D42CD5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61"/>
    <p:restoredTop sz="95940" autoAdjust="0"/>
  </p:normalViewPr>
  <p:slideViewPr>
    <p:cSldViewPr snapToGrid="0" snapToObjects="1">
      <p:cViewPr varScale="1">
        <p:scale>
          <a:sx n="110" d="100"/>
          <a:sy n="110" d="100"/>
        </p:scale>
        <p:origin x="208" y="1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511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2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17/11/20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067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0" r:id="rId22"/>
    <p:sldLayoutId id="2147484121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0.png"/><Relationship Id="rId3" Type="http://schemas.openxmlformats.org/officeDocument/2006/relationships/image" Target="../media/image14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6.png"/><Relationship Id="rId11" Type="http://schemas.openxmlformats.org/officeDocument/2006/relationships/image" Target="../media/image19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15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9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17.11.2020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9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832213"/>
            <a:ext cx="5799629" cy="435324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ail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Discuss Welsh second language  reading series and resources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221746" y="2915794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845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63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62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97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06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athro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27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7DE9AB-9CDD-1942-B38F-F111176C4F8B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 rot="16200000">
            <a:off x="-1581496" y="3939973"/>
            <a:ext cx="4916937" cy="14816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B3C8D09-5D03-DF4E-B3D3-376F9815D376}"/>
              </a:ext>
            </a:extLst>
          </p:cNvPr>
          <p:cNvSpPr/>
          <p:nvPr/>
        </p:nvSpPr>
        <p:spPr>
          <a:xfrm rot="16200000">
            <a:off x="-804535" y="3875109"/>
            <a:ext cx="2902208" cy="974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1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Gramadeg</a:t>
            </a:r>
            <a:endParaRPr lang="en-GB" sz="33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EAAC449A-1826-6A4D-8278-94E84304E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872" y="254431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5F5596-C110-454E-82AB-8F83610A2932}"/>
              </a:ext>
            </a:extLst>
          </p:cNvPr>
          <p:cNvSpPr/>
          <p:nvPr/>
        </p:nvSpPr>
        <p:spPr>
          <a:xfrm>
            <a:off x="4427745" y="164918"/>
            <a:ext cx="3014133" cy="144594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10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sut</a:t>
            </a:r>
          </a:p>
        </p:txBody>
      </p:sp>
      <p:sp>
        <p:nvSpPr>
          <p:cNvPr id="14" name="Pentagon 13">
            <a:extLst>
              <a:ext uri="{FF2B5EF4-FFF2-40B4-BE49-F238E27FC236}">
                <a16:creationId xmlns:a16="http://schemas.microsoft.com/office/drawing/2014/main" id="{B68645AE-D503-094E-99AD-8DBB86AEAB2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595211" y="2641742"/>
            <a:ext cx="5300135" cy="1778000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type of? /</a:t>
            </a: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kind of?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56B0884-74B0-454C-AD56-86A43DA2E3AE}"/>
              </a:ext>
            </a:extLst>
          </p:cNvPr>
          <p:cNvCxnSpPr>
            <a:cxnSpLocks/>
          </p:cNvCxnSpPr>
          <p:nvPr/>
        </p:nvCxnSpPr>
        <p:spPr>
          <a:xfrm flipH="1">
            <a:off x="3902811" y="1403331"/>
            <a:ext cx="965200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02271A-0B33-6E41-BD69-AE12E9A7A09D}"/>
              </a:ext>
            </a:extLst>
          </p:cNvPr>
          <p:cNvCxnSpPr>
            <a:cxnSpLocks/>
          </p:cNvCxnSpPr>
          <p:nvPr/>
        </p:nvCxnSpPr>
        <p:spPr>
          <a:xfrm>
            <a:off x="6942342" y="1403331"/>
            <a:ext cx="1075273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B0DA82-13F5-0A45-B7D1-15D77DD21267}"/>
              </a:ext>
            </a:extLst>
          </p:cNvPr>
          <p:cNvSpPr/>
          <p:nvPr/>
        </p:nvSpPr>
        <p:spPr>
          <a:xfrm>
            <a:off x="6138012" y="2018366"/>
            <a:ext cx="6214533" cy="3081867"/>
          </a:xfrm>
          <a:prstGeom prst="ellipse">
            <a:avLst/>
          </a:prstGeom>
          <a:noFill/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3A0F4C36-9E52-0D43-9C99-873AA44A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8366" y="5490088"/>
            <a:ext cx="9093690" cy="1281101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t" anchorCtr="0" upright="1">
            <a:noAutofit/>
          </a:bodyPr>
          <a:lstStyle/>
          <a:p>
            <a:endParaRPr lang="cy-GB" sz="1333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‘sut’ yn golygu dau beth yn Saesneg: / ‘sut’ means two things in English. 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‘How?’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2) ‘What kind/type of?’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FC8CF2F0-C50E-AE41-A6C3-BE37FA9F5048}"/>
              </a:ext>
            </a:extLst>
          </p:cNvPr>
          <p:cNvSpPr/>
          <p:nvPr/>
        </p:nvSpPr>
        <p:spPr>
          <a:xfrm>
            <a:off x="1845412" y="4205886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dim treiglad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9744010-F76E-5941-B90C-D3BBD764C5CB}"/>
              </a:ext>
            </a:extLst>
          </p:cNvPr>
          <p:cNvSpPr/>
          <p:nvPr/>
        </p:nvSpPr>
        <p:spPr>
          <a:xfrm>
            <a:off x="8015425" y="4638393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treiglad meddal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706533BA-6CE3-0B49-9CAE-C61C9DD9A9D3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3933604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(He’s/She’s/It’s…)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12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632707"/>
            <a:ext cx="1076878" cy="378572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18378" y="1699761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10664" y="292036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18378" y="4792627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444078"/>
              </p:ext>
            </p:extLst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974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2E8A734-B0D5-9344-A623-9B1D2EBDC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20" y="237115"/>
            <a:ext cx="4378524" cy="3212931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E4B0FA8-9E8C-8547-922D-D639B5EBC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289" y="150027"/>
            <a:ext cx="4401187" cy="3198644"/>
          </a:xfrm>
          <a:prstGeom prst="rect">
            <a:avLst/>
          </a:prstGeom>
        </p:spPr>
      </p:pic>
      <p:pic>
        <p:nvPicPr>
          <p:cNvPr id="10" name="Picture 9" descr="A child wearing a pink hat&#10;&#10;Description automatically generated">
            <a:extLst>
              <a:ext uri="{FF2B5EF4-FFF2-40B4-BE49-F238E27FC236}">
                <a16:creationId xmlns:a16="http://schemas.microsoft.com/office/drawing/2014/main" id="{E5BEDDCB-9ACE-7645-9252-BFA4039EB6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840" y="3587088"/>
            <a:ext cx="4312306" cy="31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96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FED03F97-DE07-164F-97B4-2F9EBE8F9513}"/>
              </a:ext>
            </a:extLst>
          </p:cNvPr>
          <p:cNvSpPr txBox="1">
            <a:spLocks/>
          </p:cNvSpPr>
          <p:nvPr/>
        </p:nvSpPr>
        <p:spPr>
          <a:xfrm>
            <a:off x="252463" y="340201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Nawr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eich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tro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chi!</a:t>
            </a:r>
          </a:p>
          <a:p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1ECE37-B64F-D346-9831-9BF5EFF8D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020941" y="2921360"/>
            <a:ext cx="4457700" cy="4111877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76B15B-87E2-9C4B-B778-051D4404ABC2}"/>
              </a:ext>
            </a:extLst>
          </p:cNvPr>
          <p:cNvSpPr/>
          <p:nvPr/>
        </p:nvSpPr>
        <p:spPr>
          <a:xfrm>
            <a:off x="2766018" y="1409431"/>
            <a:ext cx="9144001" cy="4146116"/>
          </a:xfrm>
          <a:prstGeom prst="wedgeRoundRectCallout">
            <a:avLst>
              <a:gd name="adj1" fmla="val -68650"/>
              <a:gd name="adj2" fmla="val 20107"/>
              <a:gd name="adj3" fmla="val 16667"/>
            </a:avLst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10 person </a:t>
            </a:r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frawddegau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bob un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ohonynt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patrymau’r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Think of 10 famous people.</a:t>
            </a: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sentences about each person, using the patterns from today’s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session.e.g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algn="ctr"/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0264962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2183</TotalTime>
  <Words>698</Words>
  <Application>Microsoft Macintosh PowerPoint</Application>
  <PresentationFormat>Widescreen</PresentationFormat>
  <Paragraphs>233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32" baseType="lpstr">
      <vt:lpstr>Arial Unicode MS</vt:lpstr>
      <vt:lpstr>MS Mincho</vt:lpstr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Times New Roman</vt:lpstr>
      <vt:lpstr>Tw Cen MT</vt:lpstr>
      <vt:lpstr>Verdana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44</cp:revision>
  <dcterms:created xsi:type="dcterms:W3CDTF">2020-11-11T19:03:30Z</dcterms:created>
  <dcterms:modified xsi:type="dcterms:W3CDTF">2020-11-18T15:10:44Z</dcterms:modified>
</cp:coreProperties>
</file>