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86" r:id="rId25"/>
    <p:sldId id="280" r:id="rId26"/>
    <p:sldId id="281" r:id="rId27"/>
    <p:sldId id="282" r:id="rId28"/>
    <p:sldId id="283" r:id="rId29"/>
    <p:sldId id="284" r:id="rId30"/>
    <p:sldId id="285" r:id="rId31"/>
    <p:sldId id="287" r:id="rId32"/>
    <p:sldId id="288" r:id="rId33"/>
    <p:sldId id="289" r:id="rId34"/>
    <p:sldId id="290" r:id="rId35"/>
    <p:sldId id="291" r:id="rId36"/>
    <p:sldId id="292" r:id="rId37"/>
    <p:sldId id="293" r:id="rId38"/>
    <p:sldId id="294" r:id="rId39"/>
    <p:sldId id="295" r:id="rId4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CD4C1B-D910-4D14-B869-4F8302D20CE4}"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F513ABC-51F6-4D98-A8B9-960F4C57F918}"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25FF169-F85F-4B7C-926C-2DB7D608DC7C}"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B5C649A9-6357-4382-8D11-4FF2C47A2DA9}"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EEB68F41-BCAF-44DF-B1E6-5022A5342C6D}"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632221D6-38A5-426A-A498-A86E2B03A7EB}"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84F9B53-AEC6-43A4-8E3E-6FD17FF89567}"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924EB17D-CE57-478B-BE53-F1A562ECA585}"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AC4CCB63-6495-41BE-9BB6-08DC001EB6AB}"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E85E1B7-EB5E-4BC3-A33B-518B86C81F2F}"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FD6949F-1EFB-4DBB-9576-BEDCD736CA40}"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C396DCD6-1758-4993-BBA3-B5DBEED9B546}"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smtClean="0"/>
              <a:t>Materials Handling</a:t>
            </a:r>
          </a:p>
        </p:txBody>
      </p:sp>
      <p:sp>
        <p:nvSpPr>
          <p:cNvPr id="2051" name="Rectangle 3"/>
          <p:cNvSpPr>
            <a:spLocks noGrp="1" noChangeArrowheads="1"/>
          </p:cNvSpPr>
          <p:nvPr>
            <p:ph type="subTitle" idx="1"/>
          </p:nvPr>
        </p:nvSpPr>
        <p:spPr/>
        <p:txBody>
          <a:bodyPr/>
          <a:lstStyle/>
          <a:p>
            <a:pPr eaLnBrk="1" hangingPunct="1"/>
            <a:r>
              <a:rPr lang="en-GB" smtClean="0"/>
              <a:t>By</a:t>
            </a:r>
          </a:p>
          <a:p>
            <a:pPr eaLnBrk="1" hangingPunct="1"/>
            <a:r>
              <a:rPr lang="en-GB" smtClean="0"/>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smtClean="0"/>
              <a:t>Conveyors</a:t>
            </a:r>
          </a:p>
        </p:txBody>
      </p:sp>
      <p:sp>
        <p:nvSpPr>
          <p:cNvPr id="3075" name="Rectangle 3"/>
          <p:cNvSpPr>
            <a:spLocks noGrp="1" noChangeArrowheads="1"/>
          </p:cNvSpPr>
          <p:nvPr>
            <p:ph type="body" idx="1"/>
          </p:nvPr>
        </p:nvSpPr>
        <p:spPr/>
        <p:txBody>
          <a:bodyPr/>
          <a:lstStyle/>
          <a:p>
            <a:pPr eaLnBrk="1" hangingPunct="1"/>
            <a:r>
              <a:rPr lang="en-GB" smtClean="0"/>
              <a:t>A conveyor is a mechanical apparatus for moving items or bulk materials, usually inside a facility</a:t>
            </a:r>
          </a:p>
          <a:p>
            <a:pPr eaLnBrk="1" hangingPunct="1"/>
            <a:r>
              <a:rPr lang="en-GB" smtClean="0"/>
              <a:t>Conveyors are used when material must be moved in relatively large quantities between specific locations over a fixed path, which may be in the floor, above the floor, or overhead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Conveyors </a:t>
            </a:r>
          </a:p>
        </p:txBody>
      </p:sp>
      <p:sp>
        <p:nvSpPr>
          <p:cNvPr id="409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z="2800" smtClean="0"/>
              <a:t>In </a:t>
            </a:r>
            <a:r>
              <a:rPr lang="en-GB" sz="2800" b="1" u="sng" smtClean="0"/>
              <a:t>powered conveyors</a:t>
            </a:r>
            <a:r>
              <a:rPr lang="en-GB" sz="2800" smtClean="0"/>
              <a:t>, the power mechanism is contained in the fixed path, using chains, belts, rotating rolls, or other devices to propel loads along the path</a:t>
            </a:r>
          </a:p>
          <a:p>
            <a:pPr eaLnBrk="1" hangingPunct="1">
              <a:lnSpc>
                <a:spcPct val="90000"/>
              </a:lnSpc>
            </a:pPr>
            <a:r>
              <a:rPr lang="en-GB" sz="2800" smtClean="0"/>
              <a:t>Powered conveyors are commonly used in automated material transport systems in manufacturing plants, warehouses, and distribution centres</a:t>
            </a:r>
          </a:p>
          <a:p>
            <a:pPr eaLnBrk="1" hangingPunct="1">
              <a:lnSpc>
                <a:spcPct val="90000"/>
              </a:lnSpc>
            </a:pPr>
            <a:r>
              <a:rPr lang="en-GB" sz="2800" smtClean="0"/>
              <a:t>In </a:t>
            </a:r>
            <a:r>
              <a:rPr lang="en-GB" sz="2800" b="1" u="sng" smtClean="0"/>
              <a:t>non-powered conveyors</a:t>
            </a:r>
            <a:r>
              <a:rPr lang="en-GB" sz="2800" smtClean="0"/>
              <a:t>, materials are moved either manually by human workers who push the loads along the fixed path or by gravity from one elevation to a lower elevation</a:t>
            </a:r>
          </a:p>
          <a:p>
            <a:pPr eaLnBrk="1" hangingPunct="1">
              <a:lnSpc>
                <a:spcPct val="90000"/>
              </a:lnSpc>
            </a:pPr>
            <a:endParaRPr lang="en-GB" sz="280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mtClean="0"/>
              <a:t>Types of Conveyor</a:t>
            </a:r>
          </a:p>
        </p:txBody>
      </p:sp>
      <p:sp>
        <p:nvSpPr>
          <p:cNvPr id="5123" name="Rectangle 3"/>
          <p:cNvSpPr>
            <a:spLocks noGrp="1" noChangeArrowheads="1"/>
          </p:cNvSpPr>
          <p:nvPr>
            <p:ph type="body" idx="1"/>
          </p:nvPr>
        </p:nvSpPr>
        <p:spPr/>
        <p:txBody>
          <a:bodyPr/>
          <a:lstStyle/>
          <a:p>
            <a:pPr marL="609600" indent="-609600" eaLnBrk="1" hangingPunct="1">
              <a:buFontTx/>
              <a:buAutoNum type="arabicPeriod"/>
            </a:pPr>
            <a:r>
              <a:rPr lang="en-GB" smtClean="0"/>
              <a:t>Roller conveyors</a:t>
            </a:r>
          </a:p>
          <a:p>
            <a:pPr marL="609600" indent="-609600" eaLnBrk="1" hangingPunct="1">
              <a:buFontTx/>
              <a:buAutoNum type="arabicPeriod"/>
            </a:pPr>
            <a:r>
              <a:rPr lang="en-GB" smtClean="0"/>
              <a:t>Belt conveyors</a:t>
            </a:r>
          </a:p>
          <a:p>
            <a:pPr marL="609600" indent="-609600" eaLnBrk="1" hangingPunct="1">
              <a:buFontTx/>
              <a:buAutoNum type="arabicPeriod"/>
            </a:pPr>
            <a:r>
              <a:rPr lang="en-GB" smtClean="0"/>
              <a:t>Chain conveyors</a:t>
            </a:r>
          </a:p>
          <a:p>
            <a:pPr marL="609600" indent="-609600" eaLnBrk="1" hangingPunct="1">
              <a:buFontTx/>
              <a:buAutoNum type="arabicPeriod"/>
            </a:pPr>
            <a:r>
              <a:rPr lang="en-GB" smtClean="0"/>
              <a:t>Overhead trolley conveyor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mtClean="0"/>
              <a:t>Conveyor Operations</a:t>
            </a:r>
          </a:p>
        </p:txBody>
      </p:sp>
      <p:sp>
        <p:nvSpPr>
          <p:cNvPr id="6147" name="Rectangle 3"/>
          <p:cNvSpPr>
            <a:spLocks noGrp="1" noChangeArrowheads="1"/>
          </p:cNvSpPr>
          <p:nvPr>
            <p:ph type="body" idx="1"/>
          </p:nvPr>
        </p:nvSpPr>
        <p:spPr>
          <a:xfrm>
            <a:off x="457200" y="1600200"/>
            <a:ext cx="8229600" cy="4997450"/>
          </a:xfrm>
        </p:spPr>
        <p:txBody>
          <a:bodyPr/>
          <a:lstStyle/>
          <a:p>
            <a:pPr eaLnBrk="1" hangingPunct="1"/>
            <a:r>
              <a:rPr lang="en-GB" smtClean="0"/>
              <a:t>Conveyor systems are divided into two basic types in terms of the characteristic motion of the materials moved by the system: (1) continuous and (2) asynchronous</a:t>
            </a:r>
          </a:p>
          <a:p>
            <a:pPr eaLnBrk="1" hangingPunct="1"/>
            <a:r>
              <a:rPr lang="en-GB" smtClean="0"/>
              <a:t>Continuous motion conveyors move at a constant velocity V</a:t>
            </a:r>
            <a:r>
              <a:rPr lang="en-GB" baseline="-25000" smtClean="0"/>
              <a:t>C</a:t>
            </a:r>
            <a:r>
              <a:rPr lang="en-GB" smtClean="0"/>
              <a:t> along the path.  They include belt, roller, skate wheel and overhead trolley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Conveyor Operations</a:t>
            </a:r>
          </a:p>
        </p:txBody>
      </p:sp>
      <p:sp>
        <p:nvSpPr>
          <p:cNvPr id="7171" name="Rectangle 3"/>
          <p:cNvSpPr>
            <a:spLocks noGrp="1" noChangeArrowheads="1"/>
          </p:cNvSpPr>
          <p:nvPr>
            <p:ph type="body" idx="1"/>
          </p:nvPr>
        </p:nvSpPr>
        <p:spPr>
          <a:xfrm>
            <a:off x="179388" y="1600200"/>
            <a:ext cx="8785225" cy="4997450"/>
          </a:xfrm>
        </p:spPr>
        <p:txBody>
          <a:bodyPr/>
          <a:lstStyle/>
          <a:p>
            <a:pPr eaLnBrk="1" hangingPunct="1">
              <a:lnSpc>
                <a:spcPct val="80000"/>
              </a:lnSpc>
            </a:pPr>
            <a:r>
              <a:rPr lang="en-GB" sz="2800" smtClean="0"/>
              <a:t>Asynchronous conveyors with a stop-and-go motion in which loads usually contained in carriers move between stations and then stop and remain at the station until released</a:t>
            </a:r>
          </a:p>
          <a:p>
            <a:pPr eaLnBrk="1" hangingPunct="1">
              <a:lnSpc>
                <a:spcPct val="80000"/>
              </a:lnSpc>
            </a:pPr>
            <a:r>
              <a:rPr lang="en-GB" sz="2800" smtClean="0"/>
              <a:t>Asynchronous handling allows independent movement of each carrier in the system</a:t>
            </a:r>
          </a:p>
          <a:p>
            <a:pPr eaLnBrk="1" hangingPunct="1">
              <a:lnSpc>
                <a:spcPct val="80000"/>
              </a:lnSpc>
            </a:pPr>
            <a:r>
              <a:rPr lang="en-GB" sz="2800" smtClean="0"/>
              <a:t>Reasons for using asynchronous conveyors include (1) to accumulate loads, (2) to temporarily store items, (3) allow for differences in production rates between adjacent processing areas,  (4) to smooth production when cycle times are variable at stations along the conveyor, and (5) to accommodate different conveyor speeds along the pathway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Conveyor Operations</a:t>
            </a:r>
          </a:p>
        </p:txBody>
      </p:sp>
      <p:sp>
        <p:nvSpPr>
          <p:cNvPr id="8195" name="Rectangle 3"/>
          <p:cNvSpPr>
            <a:spLocks noGrp="1" noChangeArrowheads="1"/>
          </p:cNvSpPr>
          <p:nvPr>
            <p:ph type="body" idx="1"/>
          </p:nvPr>
        </p:nvSpPr>
        <p:spPr/>
        <p:txBody>
          <a:bodyPr/>
          <a:lstStyle/>
          <a:p>
            <a:pPr eaLnBrk="1" hangingPunct="1"/>
            <a:r>
              <a:rPr lang="en-GB" smtClean="0"/>
              <a:t>Conveyors can also be classified as </a:t>
            </a:r>
          </a:p>
          <a:p>
            <a:pPr eaLnBrk="1" hangingPunct="1">
              <a:buFontTx/>
              <a:buNone/>
            </a:pPr>
            <a:r>
              <a:rPr lang="en-GB" smtClean="0"/>
              <a:t>	(1) single direction </a:t>
            </a:r>
          </a:p>
          <a:p>
            <a:pPr eaLnBrk="1" hangingPunct="1">
              <a:buFontTx/>
              <a:buNone/>
            </a:pPr>
            <a:r>
              <a:rPr lang="en-GB" smtClean="0"/>
              <a:t>	(2) continuous loop, and </a:t>
            </a:r>
          </a:p>
          <a:p>
            <a:pPr eaLnBrk="1" hangingPunct="1">
              <a:buFontTx/>
              <a:buNone/>
            </a:pPr>
            <a:r>
              <a:rPr lang="en-GB" smtClean="0"/>
              <a:t>	(3) Recirculating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Single Direction Conveyor</a:t>
            </a:r>
          </a:p>
        </p:txBody>
      </p:sp>
      <p:sp>
        <p:nvSpPr>
          <p:cNvPr id="9219" name="Rectangle 3"/>
          <p:cNvSpPr>
            <a:spLocks noGrp="1" noChangeArrowheads="1"/>
          </p:cNvSpPr>
          <p:nvPr>
            <p:ph type="body" idx="1"/>
          </p:nvPr>
        </p:nvSpPr>
        <p:spPr>
          <a:xfrm>
            <a:off x="457200" y="1600200"/>
            <a:ext cx="8229600" cy="4997450"/>
          </a:xfrm>
        </p:spPr>
        <p:txBody>
          <a:bodyPr/>
          <a:lstStyle/>
          <a:p>
            <a:pPr eaLnBrk="1" hangingPunct="1"/>
            <a:r>
              <a:rPr lang="en-GB" smtClean="0"/>
              <a:t>Are used to transport loads one way from origination point to destination point</a:t>
            </a:r>
          </a:p>
          <a:p>
            <a:pPr eaLnBrk="1" hangingPunct="1"/>
            <a:r>
              <a:rPr lang="en-GB" smtClean="0"/>
              <a:t>These systems are appropriate when there is no need to move loads in both directions or to return containers or carriers from the unloading stations back to the loading stations</a:t>
            </a:r>
          </a:p>
          <a:p>
            <a:pPr eaLnBrk="1" hangingPunct="1"/>
            <a:r>
              <a:rPr lang="en-GB" smtClean="0"/>
              <a:t>Examples include roller, skate wheel, belt and chain-in floor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mtClean="0"/>
              <a:t>Continuous Loop Conveyors</a:t>
            </a:r>
          </a:p>
        </p:txBody>
      </p:sp>
      <p:sp>
        <p:nvSpPr>
          <p:cNvPr id="1024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z="2800" smtClean="0"/>
              <a:t>Form a complete circuit</a:t>
            </a:r>
          </a:p>
          <a:p>
            <a:pPr eaLnBrk="1" hangingPunct="1">
              <a:lnSpc>
                <a:spcPct val="90000"/>
              </a:lnSpc>
            </a:pPr>
            <a:r>
              <a:rPr lang="en-GB" sz="2800" smtClean="0"/>
              <a:t>A continuous loop system allows materials to be moved between any two stations along the pathway</a:t>
            </a:r>
          </a:p>
          <a:p>
            <a:pPr eaLnBrk="1" hangingPunct="1">
              <a:lnSpc>
                <a:spcPct val="90000"/>
              </a:lnSpc>
            </a:pPr>
            <a:r>
              <a:rPr lang="en-GB" sz="2800" smtClean="0"/>
              <a:t>Continuous loop conveyors are used when loads are moved in carriers between load and unload stations and the carriers are affixed to the conveyor loop</a:t>
            </a:r>
          </a:p>
          <a:p>
            <a:pPr eaLnBrk="1" hangingPunct="1">
              <a:lnSpc>
                <a:spcPct val="90000"/>
              </a:lnSpc>
            </a:pPr>
            <a:r>
              <a:rPr lang="en-GB" sz="2800" smtClean="0"/>
              <a:t>In this design, the empty carriers are automatically returned from the unload station back to the load station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Recirculating Conveyor</a:t>
            </a:r>
          </a:p>
        </p:txBody>
      </p:sp>
      <p:sp>
        <p:nvSpPr>
          <p:cNvPr id="11267" name="Rectangle 3"/>
          <p:cNvSpPr>
            <a:spLocks noGrp="1" noChangeArrowheads="1"/>
          </p:cNvSpPr>
          <p:nvPr>
            <p:ph type="body" idx="1"/>
          </p:nvPr>
        </p:nvSpPr>
        <p:spPr>
          <a:xfrm>
            <a:off x="457200" y="1600200"/>
            <a:ext cx="8229600" cy="4924425"/>
          </a:xfrm>
        </p:spPr>
        <p:txBody>
          <a:bodyPr/>
          <a:lstStyle/>
          <a:p>
            <a:pPr eaLnBrk="1" hangingPunct="1"/>
            <a:r>
              <a:rPr lang="en-GB" smtClean="0"/>
              <a:t>Conveyor systems that allow parts or products to remain on the return loop for one or more  revolutions are called recirculating</a:t>
            </a:r>
          </a:p>
          <a:p>
            <a:pPr eaLnBrk="1" hangingPunct="1"/>
            <a:r>
              <a:rPr lang="en-GB" smtClean="0"/>
              <a:t>In providing a storage function the conveyor system can be used to accumulate parts to smooth out effects of loading and unloading variations at stations in the conveyor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Recirculating Conveyors</a:t>
            </a:r>
          </a:p>
        </p:txBody>
      </p:sp>
      <p:sp>
        <p:nvSpPr>
          <p:cNvPr id="12291" name="Rectangle 3"/>
          <p:cNvSpPr>
            <a:spLocks noGrp="1" noChangeArrowheads="1"/>
          </p:cNvSpPr>
          <p:nvPr>
            <p:ph type="body" idx="1"/>
          </p:nvPr>
        </p:nvSpPr>
        <p:spPr/>
        <p:txBody>
          <a:bodyPr/>
          <a:lstStyle/>
          <a:p>
            <a:pPr marL="609600" indent="-609600" eaLnBrk="1" hangingPunct="1">
              <a:buFontTx/>
              <a:buNone/>
            </a:pPr>
            <a:r>
              <a:rPr lang="en-GB" smtClean="0"/>
              <a:t>Two problems can occur</a:t>
            </a:r>
          </a:p>
          <a:p>
            <a:pPr marL="609600" indent="-609600" eaLnBrk="1" hangingPunct="1">
              <a:buFontTx/>
              <a:buAutoNum type="arabicPeriod"/>
            </a:pPr>
            <a:r>
              <a:rPr lang="en-GB" smtClean="0"/>
              <a:t>There may be times during the operation of the conveyor when no empty carriers are immediately available at the loading when needed</a:t>
            </a:r>
          </a:p>
          <a:p>
            <a:pPr marL="609600" indent="-609600" eaLnBrk="1" hangingPunct="1">
              <a:buFontTx/>
              <a:buAutoNum type="arabicPeriod"/>
            </a:pPr>
            <a:r>
              <a:rPr lang="en-GB" smtClean="0"/>
              <a:t>The other problem is that no loaded carriers are immediately available at the unloading station when needed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Single Direction Conveyors</a:t>
            </a:r>
          </a:p>
        </p:txBody>
      </p:sp>
      <p:sp>
        <p:nvSpPr>
          <p:cNvPr id="13315" name="Rectangle 3"/>
          <p:cNvSpPr>
            <a:spLocks noGrp="1" noChangeArrowheads="1"/>
          </p:cNvSpPr>
          <p:nvPr>
            <p:ph type="body" idx="1"/>
          </p:nvPr>
        </p:nvSpPr>
        <p:spPr>
          <a:xfrm>
            <a:off x="457200" y="1600200"/>
            <a:ext cx="8229600" cy="5068888"/>
          </a:xfrm>
        </p:spPr>
        <p:txBody>
          <a:bodyPr/>
          <a:lstStyle/>
          <a:p>
            <a:pPr eaLnBrk="1" hangingPunct="1">
              <a:lnSpc>
                <a:spcPct val="90000"/>
              </a:lnSpc>
            </a:pPr>
            <a:r>
              <a:rPr lang="en-GB" smtClean="0"/>
              <a:t>Assuming the conveyor operates at a constant speed, the time required to move materials from load station to unload station is given by</a:t>
            </a:r>
          </a:p>
          <a:p>
            <a:pPr eaLnBrk="1" hangingPunct="1">
              <a:lnSpc>
                <a:spcPct val="90000"/>
              </a:lnSpc>
              <a:buFontTx/>
              <a:buNone/>
            </a:pPr>
            <a:r>
              <a:rPr lang="en-GB" smtClean="0"/>
              <a:t>	</a:t>
            </a:r>
          </a:p>
          <a:p>
            <a:pPr eaLnBrk="1" hangingPunct="1">
              <a:lnSpc>
                <a:spcPct val="90000"/>
              </a:lnSpc>
              <a:buFontTx/>
              <a:buNone/>
            </a:pPr>
            <a:endParaRPr lang="en-GB" smtClean="0"/>
          </a:p>
          <a:p>
            <a:pPr eaLnBrk="1" hangingPunct="1">
              <a:lnSpc>
                <a:spcPct val="90000"/>
              </a:lnSpc>
              <a:buFontTx/>
              <a:buNone/>
            </a:pPr>
            <a:r>
              <a:rPr lang="en-GB" smtClean="0"/>
              <a:t>	Where T</a:t>
            </a:r>
            <a:r>
              <a:rPr lang="en-GB" baseline="-25000" smtClean="0"/>
              <a:t>C</a:t>
            </a:r>
            <a:r>
              <a:rPr lang="en-GB" smtClean="0"/>
              <a:t> = delivery time (min), L</a:t>
            </a:r>
            <a:r>
              <a:rPr lang="en-GB" baseline="-25000" smtClean="0"/>
              <a:t>d</a:t>
            </a:r>
            <a:r>
              <a:rPr lang="en-GB" smtClean="0"/>
              <a:t> = length of conveyor between load and unload stations (m) and V</a:t>
            </a:r>
            <a:r>
              <a:rPr lang="en-GB" baseline="-25000" smtClean="0"/>
              <a:t>C</a:t>
            </a:r>
            <a:r>
              <a:rPr lang="en-GB" smtClean="0"/>
              <a:t> = conveyor velocity (m/min</a:t>
            </a:r>
          </a:p>
        </p:txBody>
      </p:sp>
      <p:sp>
        <p:nvSpPr>
          <p:cNvPr id="13316"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13317" name="Picture 5"/>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827088" y="3668713"/>
            <a:ext cx="576262" cy="481012"/>
          </a:xfrm>
          <a:prstGeom prst="rect">
            <a:avLst/>
          </a:prstGeom>
          <a:noFill/>
          <a:ln w="9525">
            <a:noFill/>
            <a:miter lim="800000"/>
            <a:headEnd/>
            <a:tailEnd/>
          </a:ln>
        </p:spPr>
      </p:pic>
      <p:sp>
        <p:nvSpPr>
          <p:cNvPr id="13318" name="Rectangle 8"/>
          <p:cNvSpPr>
            <a:spLocks noChangeArrowheads="1"/>
          </p:cNvSpPr>
          <p:nvPr/>
        </p:nvSpPr>
        <p:spPr bwMode="auto">
          <a:xfrm>
            <a:off x="1476375" y="3754438"/>
            <a:ext cx="590550" cy="457200"/>
          </a:xfrm>
          <a:prstGeom prst="rect">
            <a:avLst/>
          </a:prstGeom>
          <a:noFill/>
          <a:ln w="9525">
            <a:noFill/>
            <a:miter lim="800000"/>
            <a:headEnd/>
            <a:tailEnd/>
          </a:ln>
        </p:spPr>
        <p:txBody>
          <a:bodyPr anchor="ctr">
            <a:spAutoFit/>
          </a:bodyPr>
          <a:lstStyle/>
          <a:p>
            <a:r>
              <a:rPr lang="en-GB" sz="2400">
                <a:cs typeface="Times New Roman" pitchFamily="18" charset="0"/>
              </a:rPr>
              <a:t>= </a:t>
            </a:r>
            <a:endParaRPr lang="en-GB" sz="2400"/>
          </a:p>
        </p:txBody>
      </p:sp>
      <p:pic>
        <p:nvPicPr>
          <p:cNvPr id="13319" name="Picture 7"/>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124075" y="3644900"/>
            <a:ext cx="457200" cy="863600"/>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smtClean="0"/>
              <a:t>Single Direction Conveyors</a:t>
            </a:r>
          </a:p>
        </p:txBody>
      </p:sp>
      <p:sp>
        <p:nvSpPr>
          <p:cNvPr id="14339" name="Rectangle 3"/>
          <p:cNvSpPr>
            <a:spLocks noGrp="1" noChangeArrowheads="1"/>
          </p:cNvSpPr>
          <p:nvPr>
            <p:ph type="body" idx="1"/>
          </p:nvPr>
        </p:nvSpPr>
        <p:spPr>
          <a:xfrm>
            <a:off x="457200" y="1600200"/>
            <a:ext cx="8229600" cy="4997450"/>
          </a:xfrm>
        </p:spPr>
        <p:txBody>
          <a:bodyPr/>
          <a:lstStyle/>
          <a:p>
            <a:pPr eaLnBrk="1" hangingPunct="1"/>
            <a:r>
              <a:rPr lang="en-GB" smtClean="0"/>
              <a:t>The flow rate of materials on the conveyor is determined by the rate of loading at the load station</a:t>
            </a:r>
          </a:p>
          <a:p>
            <a:pPr eaLnBrk="1" hangingPunct="1"/>
            <a:r>
              <a:rPr lang="en-GB" smtClean="0"/>
              <a:t>The loading rate is limited by the reciprocal of the time required to load the materials</a:t>
            </a:r>
          </a:p>
          <a:p>
            <a:pPr eaLnBrk="1" hangingPunct="1"/>
            <a:r>
              <a:rPr lang="en-GB" smtClean="0"/>
              <a:t>Given the conveyor speed, the loading rate establishes the spacing of materials on the conveyor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Single Direction Conveyors</a:t>
            </a:r>
          </a:p>
        </p:txBody>
      </p:sp>
      <p:sp>
        <p:nvSpPr>
          <p:cNvPr id="15363" name="Rectangle 3"/>
          <p:cNvSpPr>
            <a:spLocks noGrp="1" noChangeArrowheads="1"/>
          </p:cNvSpPr>
          <p:nvPr>
            <p:ph type="body" idx="1"/>
          </p:nvPr>
        </p:nvSpPr>
        <p:spPr>
          <a:xfrm>
            <a:off x="457200" y="1600200"/>
            <a:ext cx="8229600" cy="4997450"/>
          </a:xfrm>
        </p:spPr>
        <p:txBody>
          <a:bodyPr/>
          <a:lstStyle/>
          <a:p>
            <a:pPr eaLnBrk="1" hangingPunct="1">
              <a:lnSpc>
                <a:spcPct val="90000"/>
              </a:lnSpc>
              <a:buFontTx/>
              <a:buNone/>
            </a:pPr>
            <a:r>
              <a:rPr lang="en-GB" sz="2800" smtClean="0"/>
              <a:t>	Summarising the relationships discussed in the previous slides</a:t>
            </a:r>
          </a:p>
          <a:p>
            <a:pPr eaLnBrk="1" hangingPunct="1">
              <a:lnSpc>
                <a:spcPct val="90000"/>
              </a:lnSpc>
              <a:buFontTx/>
              <a:buNone/>
            </a:pPr>
            <a:endParaRPr lang="en-GB" sz="2800" smtClean="0"/>
          </a:p>
          <a:p>
            <a:pPr eaLnBrk="1" hangingPunct="1">
              <a:lnSpc>
                <a:spcPct val="90000"/>
              </a:lnSpc>
              <a:buFontTx/>
              <a:buNone/>
            </a:pPr>
            <a:r>
              <a:rPr lang="en-GB" sz="2800" smtClean="0"/>
              <a:t>	</a:t>
            </a:r>
          </a:p>
          <a:p>
            <a:pPr eaLnBrk="1" hangingPunct="1">
              <a:lnSpc>
                <a:spcPct val="90000"/>
              </a:lnSpc>
              <a:buFontTx/>
              <a:buNone/>
            </a:pPr>
            <a:r>
              <a:rPr lang="en-GB" sz="2800" smtClean="0"/>
              <a:t>	Where</a:t>
            </a:r>
          </a:p>
          <a:p>
            <a:pPr eaLnBrk="1" hangingPunct="1">
              <a:lnSpc>
                <a:spcPct val="90000"/>
              </a:lnSpc>
              <a:buFontTx/>
              <a:buNone/>
            </a:pPr>
            <a:r>
              <a:rPr lang="en-GB" sz="2800" smtClean="0"/>
              <a:t>	R</a:t>
            </a:r>
            <a:r>
              <a:rPr lang="en-GB" sz="2800" baseline="-25000" smtClean="0"/>
              <a:t>f</a:t>
            </a:r>
            <a:r>
              <a:rPr lang="en-GB" sz="2800" smtClean="0"/>
              <a:t> = material flow rate (parts/min)</a:t>
            </a:r>
          </a:p>
          <a:p>
            <a:pPr eaLnBrk="1" hangingPunct="1">
              <a:lnSpc>
                <a:spcPct val="90000"/>
              </a:lnSpc>
              <a:buFontTx/>
              <a:buNone/>
            </a:pPr>
            <a:r>
              <a:rPr lang="en-GB" sz="2800" smtClean="0"/>
              <a:t>	R</a:t>
            </a:r>
            <a:r>
              <a:rPr lang="en-GB" sz="2800" baseline="-25000" smtClean="0"/>
              <a:t>L</a:t>
            </a:r>
            <a:r>
              <a:rPr lang="en-GB" sz="2800" smtClean="0"/>
              <a:t> = Loading rate (parts/min</a:t>
            </a:r>
          </a:p>
          <a:p>
            <a:pPr eaLnBrk="1" hangingPunct="1">
              <a:lnSpc>
                <a:spcPct val="90000"/>
              </a:lnSpc>
              <a:buFontTx/>
              <a:buNone/>
            </a:pPr>
            <a:r>
              <a:rPr lang="en-GB" sz="2800" smtClean="0"/>
              <a:t>	S</a:t>
            </a:r>
            <a:r>
              <a:rPr lang="en-GB" sz="2800" baseline="-25000" smtClean="0"/>
              <a:t>C</a:t>
            </a:r>
            <a:r>
              <a:rPr lang="en-GB" sz="2800" smtClean="0"/>
              <a:t> = centre to centre spacing of materials</a:t>
            </a:r>
          </a:p>
          <a:p>
            <a:pPr eaLnBrk="1" hangingPunct="1">
              <a:lnSpc>
                <a:spcPct val="90000"/>
              </a:lnSpc>
              <a:buFontTx/>
              <a:buNone/>
            </a:pPr>
            <a:r>
              <a:rPr lang="en-GB" sz="2800" smtClean="0"/>
              <a:t>		  on the conveyor (m)</a:t>
            </a:r>
          </a:p>
          <a:p>
            <a:pPr eaLnBrk="1" hangingPunct="1">
              <a:lnSpc>
                <a:spcPct val="90000"/>
              </a:lnSpc>
              <a:buFontTx/>
              <a:buNone/>
            </a:pPr>
            <a:r>
              <a:rPr lang="en-GB" sz="2800" smtClean="0"/>
              <a:t>	T</a:t>
            </a:r>
            <a:r>
              <a:rPr lang="en-GB" sz="2800" baseline="-25000" smtClean="0"/>
              <a:t>L</a:t>
            </a:r>
            <a:r>
              <a:rPr lang="en-GB" sz="2800" smtClean="0"/>
              <a:t> =Loading time (min/part)</a:t>
            </a:r>
          </a:p>
        </p:txBody>
      </p:sp>
      <p:pic>
        <p:nvPicPr>
          <p:cNvPr id="15364"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039813" y="2754313"/>
            <a:ext cx="3100387" cy="819150"/>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mtClean="0"/>
              <a:t>Single Direction Conveyors</a:t>
            </a:r>
          </a:p>
        </p:txBody>
      </p:sp>
      <p:sp>
        <p:nvSpPr>
          <p:cNvPr id="16387" name="Rectangle 3"/>
          <p:cNvSpPr>
            <a:spLocks noGrp="1" noChangeArrowheads="1"/>
          </p:cNvSpPr>
          <p:nvPr>
            <p:ph type="body" idx="1"/>
          </p:nvPr>
        </p:nvSpPr>
        <p:spPr/>
        <p:txBody>
          <a:bodyPr/>
          <a:lstStyle/>
          <a:p>
            <a:pPr eaLnBrk="1" hangingPunct="1"/>
            <a:r>
              <a:rPr lang="en-GB" smtClean="0"/>
              <a:t>One might be tempted to think that the loading rate R</a:t>
            </a:r>
            <a:r>
              <a:rPr lang="en-GB" baseline="-25000" smtClean="0"/>
              <a:t>L</a:t>
            </a:r>
            <a:r>
              <a:rPr lang="en-GB" smtClean="0"/>
              <a:t> is the reciprocal of the loading time T</a:t>
            </a:r>
            <a:r>
              <a:rPr lang="en-GB" baseline="-25000" smtClean="0"/>
              <a:t>L</a:t>
            </a:r>
            <a:endParaRPr lang="en-GB" smtClean="0"/>
          </a:p>
          <a:p>
            <a:pPr eaLnBrk="1" hangingPunct="1"/>
            <a:r>
              <a:rPr lang="en-GB" smtClean="0"/>
              <a:t>However R</a:t>
            </a:r>
            <a:r>
              <a:rPr lang="en-GB" baseline="-25000" smtClean="0"/>
              <a:t>L</a:t>
            </a:r>
            <a:r>
              <a:rPr lang="en-GB" smtClean="0"/>
              <a:t> is set by the flow rate requirements R</a:t>
            </a:r>
            <a:r>
              <a:rPr lang="en-GB" baseline="-25000" smtClean="0"/>
              <a:t>f</a:t>
            </a:r>
            <a:r>
              <a:rPr lang="en-GB" smtClean="0"/>
              <a:t>, while T</a:t>
            </a:r>
            <a:r>
              <a:rPr lang="en-GB" baseline="-25000" smtClean="0"/>
              <a:t>L</a:t>
            </a:r>
            <a:r>
              <a:rPr lang="en-GB" smtClean="0"/>
              <a:t> is determined by ergonomic factors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smtClean="0"/>
              <a:t>Single Direction Conveyors</a:t>
            </a:r>
          </a:p>
        </p:txBody>
      </p:sp>
      <p:sp>
        <p:nvSpPr>
          <p:cNvPr id="17411" name="Rectangle 3"/>
          <p:cNvSpPr>
            <a:spLocks noGrp="1" noChangeArrowheads="1"/>
          </p:cNvSpPr>
          <p:nvPr>
            <p:ph type="body" idx="1"/>
          </p:nvPr>
        </p:nvSpPr>
        <p:spPr/>
        <p:txBody>
          <a:bodyPr/>
          <a:lstStyle/>
          <a:p>
            <a:pPr eaLnBrk="1" hangingPunct="1"/>
            <a:r>
              <a:rPr lang="en-GB" smtClean="0"/>
              <a:t>An additional requirement for loading and unloading is that the time required to unload the conveyor must be equal to or less than the reciprocal of material flow rates</a:t>
            </a:r>
          </a:p>
          <a:p>
            <a:pPr eaLnBrk="1" hangingPunct="1">
              <a:buFontTx/>
              <a:buNone/>
            </a:pPr>
            <a:endParaRPr lang="en-GB" smtClean="0"/>
          </a:p>
          <a:p>
            <a:pPr eaLnBrk="1" hangingPunct="1">
              <a:buFontTx/>
              <a:buNone/>
            </a:pPr>
            <a:r>
              <a:rPr lang="en-GB" smtClean="0"/>
              <a:t>	</a:t>
            </a:r>
          </a:p>
          <a:p>
            <a:pPr eaLnBrk="1" hangingPunct="1">
              <a:buFontTx/>
              <a:buNone/>
            </a:pPr>
            <a:r>
              <a:rPr lang="en-GB" smtClean="0"/>
              <a:t>Where T</a:t>
            </a:r>
            <a:r>
              <a:rPr lang="en-GB" baseline="-25000" smtClean="0"/>
              <a:t>U</a:t>
            </a:r>
            <a:r>
              <a:rPr lang="en-GB" smtClean="0"/>
              <a:t> = unloading time (min/part)</a:t>
            </a:r>
          </a:p>
        </p:txBody>
      </p:sp>
      <p:pic>
        <p:nvPicPr>
          <p:cNvPr id="17412"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952500" y="4175125"/>
            <a:ext cx="1674813" cy="1065213"/>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Single Direction Conveyors</a:t>
            </a:r>
          </a:p>
        </p:txBody>
      </p:sp>
      <p:sp>
        <p:nvSpPr>
          <p:cNvPr id="1843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The advantage of the unit load principle can be demonstrated by transporting n</a:t>
            </a:r>
            <a:r>
              <a:rPr lang="en-GB" baseline="-25000" smtClean="0"/>
              <a:t>p</a:t>
            </a:r>
            <a:r>
              <a:rPr lang="en-GB" smtClean="0"/>
              <a:t> parts in a single part</a:t>
            </a:r>
          </a:p>
          <a:p>
            <a:pPr eaLnBrk="1" hangingPunct="1">
              <a:lnSpc>
                <a:spcPct val="90000"/>
              </a:lnSpc>
            </a:pPr>
            <a:r>
              <a:rPr lang="en-GB" smtClean="0"/>
              <a:t>The flow rate of parts transported by conveyor is potentially much greater is this case</a:t>
            </a:r>
          </a:p>
          <a:p>
            <a:pPr eaLnBrk="1" hangingPunct="1">
              <a:lnSpc>
                <a:spcPct val="90000"/>
              </a:lnSpc>
            </a:pPr>
            <a:r>
              <a:rPr lang="en-GB" smtClean="0"/>
              <a:t>However, loading time is still a limitation, and T</a:t>
            </a:r>
            <a:r>
              <a:rPr lang="en-GB" baseline="-25000" smtClean="0"/>
              <a:t>L</a:t>
            </a:r>
            <a:r>
              <a:rPr lang="en-GB" smtClean="0"/>
              <a:t> may consist of not only the time to load the carrier onto the conveyor but also the time to load parts into the carrier</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Single Direction Conveyor</a:t>
            </a:r>
          </a:p>
        </p:txBody>
      </p:sp>
      <p:sp>
        <p:nvSpPr>
          <p:cNvPr id="19459" name="Rectangle 3"/>
          <p:cNvSpPr>
            <a:spLocks noGrp="1" noChangeArrowheads="1"/>
          </p:cNvSpPr>
          <p:nvPr>
            <p:ph type="body" idx="1"/>
          </p:nvPr>
        </p:nvSpPr>
        <p:spPr/>
        <p:txBody>
          <a:bodyPr/>
          <a:lstStyle/>
          <a:p>
            <a:pPr eaLnBrk="1" hangingPunct="1">
              <a:lnSpc>
                <a:spcPct val="90000"/>
              </a:lnSpc>
            </a:pPr>
            <a:endParaRPr lang="en-GB" smtClean="0"/>
          </a:p>
          <a:p>
            <a:pPr eaLnBrk="1" hangingPunct="1">
              <a:lnSpc>
                <a:spcPct val="90000"/>
              </a:lnSpc>
            </a:pPr>
            <a:endParaRPr lang="en-GB" smtClean="0"/>
          </a:p>
          <a:p>
            <a:pPr eaLnBrk="1" hangingPunct="1">
              <a:lnSpc>
                <a:spcPct val="90000"/>
              </a:lnSpc>
              <a:buFontTx/>
              <a:buNone/>
            </a:pPr>
            <a:r>
              <a:rPr lang="en-GB" smtClean="0"/>
              <a:t>(Unit load principle)</a:t>
            </a:r>
          </a:p>
          <a:p>
            <a:pPr eaLnBrk="1" hangingPunct="1">
              <a:lnSpc>
                <a:spcPct val="90000"/>
              </a:lnSpc>
              <a:buFontTx/>
              <a:buNone/>
            </a:pPr>
            <a:r>
              <a:rPr lang="en-GB" smtClean="0"/>
              <a:t>R</a:t>
            </a:r>
            <a:r>
              <a:rPr lang="en-GB" baseline="-25000" smtClean="0"/>
              <a:t>f</a:t>
            </a:r>
            <a:r>
              <a:rPr lang="en-GB" smtClean="0"/>
              <a:t> = flow rate (parts/min)</a:t>
            </a:r>
          </a:p>
          <a:p>
            <a:pPr eaLnBrk="1" hangingPunct="1">
              <a:lnSpc>
                <a:spcPct val="90000"/>
              </a:lnSpc>
              <a:buFontTx/>
              <a:buNone/>
            </a:pPr>
            <a:r>
              <a:rPr lang="en-GB" smtClean="0"/>
              <a:t>n</a:t>
            </a:r>
            <a:r>
              <a:rPr lang="en-GB" baseline="-25000" smtClean="0"/>
              <a:t>p</a:t>
            </a:r>
            <a:r>
              <a:rPr lang="en-GB" smtClean="0"/>
              <a:t> = number of parts per carrier</a:t>
            </a:r>
          </a:p>
          <a:p>
            <a:pPr eaLnBrk="1" hangingPunct="1">
              <a:lnSpc>
                <a:spcPct val="90000"/>
              </a:lnSpc>
              <a:buFontTx/>
              <a:buNone/>
            </a:pPr>
            <a:r>
              <a:rPr lang="en-GB" smtClean="0"/>
              <a:t>S</a:t>
            </a:r>
            <a:r>
              <a:rPr lang="en-GB" baseline="-25000" smtClean="0"/>
              <a:t>C</a:t>
            </a:r>
            <a:r>
              <a:rPr lang="en-GB" smtClean="0"/>
              <a:t> = centre to centre spacing of materials</a:t>
            </a:r>
          </a:p>
          <a:p>
            <a:pPr eaLnBrk="1" hangingPunct="1">
              <a:lnSpc>
                <a:spcPct val="90000"/>
              </a:lnSpc>
              <a:buFontTx/>
              <a:buNone/>
            </a:pPr>
            <a:r>
              <a:rPr lang="en-GB" smtClean="0"/>
              <a:t>		on the conveyor (m)</a:t>
            </a:r>
          </a:p>
          <a:p>
            <a:pPr eaLnBrk="1" hangingPunct="1">
              <a:lnSpc>
                <a:spcPct val="90000"/>
              </a:lnSpc>
              <a:buFontTx/>
              <a:buNone/>
            </a:pPr>
            <a:r>
              <a:rPr lang="en-GB" smtClean="0"/>
              <a:t>T</a:t>
            </a:r>
            <a:r>
              <a:rPr lang="en-GB" baseline="-25000" smtClean="0"/>
              <a:t>L</a:t>
            </a:r>
            <a:r>
              <a:rPr lang="en-GB" smtClean="0"/>
              <a:t> =Loading time per carrier (min/carrier)</a:t>
            </a:r>
          </a:p>
        </p:txBody>
      </p:sp>
      <p:pic>
        <p:nvPicPr>
          <p:cNvPr id="19460"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900113" y="1628775"/>
            <a:ext cx="3260725" cy="674688"/>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0"/>
            <a:ext cx="8229600" cy="836613"/>
          </a:xfrm>
        </p:spPr>
        <p:txBody>
          <a:bodyPr/>
          <a:lstStyle/>
          <a:p>
            <a:pPr eaLnBrk="1" hangingPunct="1"/>
            <a:r>
              <a:rPr lang="en-GB" smtClean="0"/>
              <a:t>Single Direction Conveyor</a:t>
            </a:r>
          </a:p>
        </p:txBody>
      </p:sp>
      <p:sp>
        <p:nvSpPr>
          <p:cNvPr id="20483" name="Rectangle 3"/>
          <p:cNvSpPr>
            <a:spLocks noGrp="1" noChangeArrowheads="1"/>
          </p:cNvSpPr>
          <p:nvPr>
            <p:ph type="body" idx="1"/>
          </p:nvPr>
        </p:nvSpPr>
        <p:spPr>
          <a:xfrm>
            <a:off x="179388" y="981075"/>
            <a:ext cx="8785225" cy="5616575"/>
          </a:xfrm>
        </p:spPr>
        <p:txBody>
          <a:bodyPr/>
          <a:lstStyle/>
          <a:p>
            <a:pPr eaLnBrk="1" hangingPunct="1">
              <a:buFontTx/>
              <a:buNone/>
            </a:pPr>
            <a:r>
              <a:rPr lang="en-GB" sz="2800" b="1" u="sng" smtClean="0"/>
              <a:t>Example</a:t>
            </a:r>
          </a:p>
          <a:p>
            <a:pPr eaLnBrk="1" hangingPunct="1">
              <a:buFontTx/>
              <a:buNone/>
            </a:pPr>
            <a:r>
              <a:rPr lang="en-GB" sz="2800" smtClean="0"/>
              <a:t>	A roller conveyor follows a pathway 35m long between two departments.  Velocity of the conveyor is 40m/min.  Parts are loaded into large tote pans, which are placed onto the conveyor at the load station.  Two operators work the loading station.  The first worker loads parts into tote pans, which takes 25 sec.  Each tote pan holds 20 parts.  Parts enter the loading station from production at a rate that is in balance with this 25 sec cycle.  The second worker loads tote pans onto the conveyor, which takes only 10 sec</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mtClean="0"/>
              <a:t>Single Direction Conveyor</a:t>
            </a:r>
          </a:p>
        </p:txBody>
      </p:sp>
      <p:sp>
        <p:nvSpPr>
          <p:cNvPr id="21507" name="Rectangle 3"/>
          <p:cNvSpPr>
            <a:spLocks noGrp="1" noChangeArrowheads="1"/>
          </p:cNvSpPr>
          <p:nvPr>
            <p:ph type="body" idx="1"/>
          </p:nvPr>
        </p:nvSpPr>
        <p:spPr/>
        <p:txBody>
          <a:bodyPr/>
          <a:lstStyle/>
          <a:p>
            <a:pPr eaLnBrk="1" hangingPunct="1">
              <a:buFontTx/>
              <a:buNone/>
            </a:pPr>
            <a:r>
              <a:rPr lang="en-GB" b="1" u="sng" smtClean="0"/>
              <a:t>Question</a:t>
            </a:r>
          </a:p>
          <a:p>
            <a:pPr eaLnBrk="1" hangingPunct="1">
              <a:buFontTx/>
              <a:buNone/>
            </a:pPr>
            <a:r>
              <a:rPr lang="en-GB" smtClean="0"/>
              <a:t>	Using the example data determine (a) spacing between tote pans along the conveyor (b) maximum possible flow rate in parts/min, and (c) the minimum time required to unload the tote pan in the assembly department</a:t>
            </a:r>
          </a:p>
          <a:p>
            <a:pPr eaLnBrk="1" hangingPunct="1">
              <a:buFontTx/>
              <a:buNone/>
            </a:pPr>
            <a:endParaRPr lang="en-GB" b="1" u="sng"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mtClean="0"/>
              <a:t>Single Direction Conveyor</a:t>
            </a:r>
          </a:p>
        </p:txBody>
      </p:sp>
      <p:sp>
        <p:nvSpPr>
          <p:cNvPr id="22531" name="Rectangle 3"/>
          <p:cNvSpPr>
            <a:spLocks noGrp="1" noChangeArrowheads="1"/>
          </p:cNvSpPr>
          <p:nvPr>
            <p:ph type="body" idx="1"/>
          </p:nvPr>
        </p:nvSpPr>
        <p:spPr>
          <a:xfrm>
            <a:off x="457200" y="1600200"/>
            <a:ext cx="8229600" cy="4997450"/>
          </a:xfrm>
        </p:spPr>
        <p:txBody>
          <a:bodyPr/>
          <a:lstStyle/>
          <a:p>
            <a:pPr marL="609600" indent="-609600" eaLnBrk="1" hangingPunct="1">
              <a:lnSpc>
                <a:spcPct val="90000"/>
              </a:lnSpc>
              <a:buFontTx/>
              <a:buNone/>
            </a:pPr>
            <a:r>
              <a:rPr lang="en-GB" b="1" u="sng" smtClean="0"/>
              <a:t>Solution</a:t>
            </a:r>
          </a:p>
          <a:p>
            <a:pPr marL="609600" indent="-609600" eaLnBrk="1" hangingPunct="1">
              <a:lnSpc>
                <a:spcPct val="90000"/>
              </a:lnSpc>
              <a:buFontTx/>
              <a:buAutoNum type="alphaLcParenBoth"/>
            </a:pPr>
            <a:r>
              <a:rPr lang="en-GB" smtClean="0"/>
              <a:t>Spacing between tote pans on the conveyor is determined by the loading time.  It takes only 10 sec to load a tote pan onto the conveyor, but 25 sec are required to load parts into the tote pan.  Therefore, the loading cycle is limited by this 25 sec.  At a conveyor speed of 40m/min, the spacing will be</a:t>
            </a:r>
          </a:p>
          <a:p>
            <a:pPr marL="609600" indent="-609600" eaLnBrk="1" hangingPunct="1">
              <a:lnSpc>
                <a:spcPct val="90000"/>
              </a:lnSpc>
              <a:buFontTx/>
              <a:buNone/>
            </a:pPr>
            <a:r>
              <a:rPr lang="en-GB" smtClean="0"/>
              <a:t>	S</a:t>
            </a:r>
            <a:r>
              <a:rPr lang="en-GB" baseline="-25000" smtClean="0"/>
              <a:t>C</a:t>
            </a:r>
            <a:r>
              <a:rPr lang="en-GB" smtClean="0"/>
              <a:t> = (25/60 min) (40m/min) = 16.67</a:t>
            </a:r>
          </a:p>
          <a:p>
            <a:pPr marL="609600" indent="-609600" eaLnBrk="1" hangingPunct="1">
              <a:lnSpc>
                <a:spcPct val="90000"/>
              </a:lnSpc>
              <a:buFontTx/>
              <a:buNone/>
            </a:pPr>
            <a:endParaRPr lang="en-GB"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smtClean="0"/>
              <a:t>Single Direction Conveyor</a:t>
            </a:r>
          </a:p>
        </p:txBody>
      </p:sp>
      <p:sp>
        <p:nvSpPr>
          <p:cNvPr id="23555" name="Rectangle 3"/>
          <p:cNvSpPr>
            <a:spLocks noGrp="1" noChangeArrowheads="1"/>
          </p:cNvSpPr>
          <p:nvPr>
            <p:ph type="body" idx="1"/>
          </p:nvPr>
        </p:nvSpPr>
        <p:spPr>
          <a:xfrm>
            <a:off x="457200" y="1600200"/>
            <a:ext cx="8362950" cy="4997450"/>
          </a:xfrm>
        </p:spPr>
        <p:txBody>
          <a:bodyPr/>
          <a:lstStyle/>
          <a:p>
            <a:pPr marL="609600" indent="-609600" eaLnBrk="1" hangingPunct="1">
              <a:buFontTx/>
              <a:buNone/>
            </a:pPr>
            <a:r>
              <a:rPr lang="en-GB" b="1" u="sng" smtClean="0"/>
              <a:t>Solution</a:t>
            </a:r>
          </a:p>
          <a:p>
            <a:pPr marL="609600" indent="-609600" eaLnBrk="1" hangingPunct="1">
              <a:buFontTx/>
              <a:buAutoNum type="alphaLcParenBoth" startAt="2"/>
            </a:pPr>
            <a:r>
              <a:rPr lang="en-GB" smtClean="0"/>
              <a:t>Flow rate is given by</a:t>
            </a:r>
          </a:p>
          <a:p>
            <a:pPr marL="609600" indent="-609600" eaLnBrk="1" hangingPunct="1">
              <a:buFontTx/>
              <a:buNone/>
            </a:pPr>
            <a:r>
              <a:rPr lang="en-GB" smtClean="0"/>
              <a:t>	R</a:t>
            </a:r>
            <a:r>
              <a:rPr lang="en-GB" baseline="-25000" smtClean="0"/>
              <a:t>f</a:t>
            </a:r>
            <a:r>
              <a:rPr lang="en-GB" smtClean="0"/>
              <a:t> = </a:t>
            </a:r>
            <a:r>
              <a:rPr lang="en-GB" u="sng" smtClean="0"/>
              <a:t>20 (40)</a:t>
            </a:r>
            <a:r>
              <a:rPr lang="en-GB" smtClean="0"/>
              <a:t> = 48 parts/min</a:t>
            </a:r>
          </a:p>
          <a:p>
            <a:pPr marL="609600" indent="-609600" eaLnBrk="1" hangingPunct="1">
              <a:buFontTx/>
              <a:buNone/>
            </a:pPr>
            <a:r>
              <a:rPr lang="en-GB" smtClean="0"/>
              <a:t>		     16.67</a:t>
            </a:r>
          </a:p>
          <a:p>
            <a:pPr marL="609600" indent="-609600" eaLnBrk="1" hangingPunct="1">
              <a:buFontTx/>
              <a:buAutoNum type="alphaLcParenBoth" startAt="2"/>
            </a:pPr>
            <a:r>
              <a:rPr lang="en-GB" smtClean="0"/>
              <a:t>The minimum allowable time to unload a tote pan must be consistent with the flow rate of tote pans on the conveyor.  Thus the flow rate is one tote pan every 25 sec</a:t>
            </a:r>
          </a:p>
          <a:p>
            <a:pPr marL="609600" indent="-609600" eaLnBrk="1" hangingPunct="1">
              <a:buFontTx/>
              <a:buNone/>
            </a:pPr>
            <a:r>
              <a:rPr lang="en-GB" smtClean="0"/>
              <a:t>		T</a:t>
            </a:r>
            <a:r>
              <a:rPr lang="en-GB" baseline="-25000" smtClean="0"/>
              <a:t>u </a:t>
            </a:r>
            <a:r>
              <a:rPr lang="en-GB" smtClean="0">
                <a:cs typeface="Arial" charset="0"/>
              </a:rPr>
              <a:t>≤</a:t>
            </a:r>
            <a:r>
              <a:rPr lang="en-GB" smtClean="0"/>
              <a:t> 25 sec</a:t>
            </a:r>
          </a:p>
          <a:p>
            <a:pPr marL="609600" indent="-609600" eaLnBrk="1" hangingPunct="1">
              <a:buFontTx/>
              <a:buNone/>
            </a:pPr>
            <a:endParaRPr lang="en-GB"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Continuous Loop Conveyors</a:t>
            </a:r>
          </a:p>
        </p:txBody>
      </p:sp>
      <p:sp>
        <p:nvSpPr>
          <p:cNvPr id="24579" name="Rectangle 3"/>
          <p:cNvSpPr>
            <a:spLocks noGrp="1" noChangeArrowheads="1"/>
          </p:cNvSpPr>
          <p:nvPr>
            <p:ph type="body" idx="1"/>
          </p:nvPr>
        </p:nvSpPr>
        <p:spPr>
          <a:xfrm>
            <a:off x="457200" y="1600200"/>
            <a:ext cx="8229600" cy="4997450"/>
          </a:xfrm>
        </p:spPr>
        <p:txBody>
          <a:bodyPr/>
          <a:lstStyle/>
          <a:p>
            <a:pPr eaLnBrk="1" hangingPunct="1"/>
            <a:r>
              <a:rPr lang="en-GB" sz="2800" smtClean="0"/>
              <a:t>The conveyor moves parts in the carriers between a load station and an unload station</a:t>
            </a:r>
          </a:p>
          <a:p>
            <a:pPr eaLnBrk="1" hangingPunct="1"/>
            <a:r>
              <a:rPr lang="en-GB" sz="2800" smtClean="0"/>
              <a:t>The complete loop is divided into two sections: a delivery (forward) loop in which the carriers are loaded and a return loop in which the carriers travel empty</a:t>
            </a:r>
          </a:p>
          <a:p>
            <a:pPr eaLnBrk="1" hangingPunct="1"/>
            <a:r>
              <a:rPr lang="en-GB" sz="2800" smtClean="0"/>
              <a:t>The length of the delivery loop is L</a:t>
            </a:r>
            <a:r>
              <a:rPr lang="en-GB" sz="2800" baseline="-25000" smtClean="0"/>
              <a:t>d</a:t>
            </a:r>
            <a:r>
              <a:rPr lang="en-GB" sz="2800" smtClean="0"/>
              <a:t>, and the length of the return loop is L</a:t>
            </a:r>
            <a:r>
              <a:rPr lang="en-GB" sz="2800" baseline="-25000" smtClean="0"/>
              <a:t>e</a:t>
            </a:r>
            <a:endParaRPr lang="en-GB" sz="2800" smtClean="0"/>
          </a:p>
          <a:p>
            <a:pPr eaLnBrk="1" hangingPunct="1"/>
            <a:r>
              <a:rPr lang="en-GB" sz="2800" smtClean="0"/>
              <a:t>The total length of the conveyor is therefore </a:t>
            </a:r>
          </a:p>
          <a:p>
            <a:pPr eaLnBrk="1" hangingPunct="1">
              <a:buFontTx/>
              <a:buNone/>
            </a:pPr>
            <a:r>
              <a:rPr lang="en-GB" sz="2800" smtClean="0"/>
              <a:t>	L = L</a:t>
            </a:r>
            <a:r>
              <a:rPr lang="en-GB" sz="2800" baseline="-25000" smtClean="0"/>
              <a:t>d</a:t>
            </a:r>
            <a:r>
              <a:rPr lang="en-GB" sz="2800" smtClean="0"/>
              <a:t> + L</a:t>
            </a:r>
            <a:r>
              <a:rPr lang="en-GB" sz="2800" baseline="-25000" smtClean="0"/>
              <a:t>e</a:t>
            </a:r>
            <a:endParaRPr lang="en-GB" sz="2800"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mtClean="0"/>
              <a:t>Continuous Loop Conveyor</a:t>
            </a:r>
          </a:p>
        </p:txBody>
      </p:sp>
      <p:sp>
        <p:nvSpPr>
          <p:cNvPr id="25603" name="Rectangle 3"/>
          <p:cNvSpPr>
            <a:spLocks noGrp="1" noChangeArrowheads="1"/>
          </p:cNvSpPr>
          <p:nvPr>
            <p:ph type="body" idx="1"/>
          </p:nvPr>
        </p:nvSpPr>
        <p:spPr>
          <a:xfrm>
            <a:off x="457200" y="1600200"/>
            <a:ext cx="8435975" cy="4997450"/>
          </a:xfrm>
        </p:spPr>
        <p:txBody>
          <a:bodyPr/>
          <a:lstStyle/>
          <a:p>
            <a:pPr eaLnBrk="1" hangingPunct="1">
              <a:lnSpc>
                <a:spcPct val="90000"/>
              </a:lnSpc>
              <a:buFontTx/>
              <a:buNone/>
            </a:pPr>
            <a:r>
              <a:rPr lang="en-GB" smtClean="0"/>
              <a:t>The total time to travel the complete loop is</a:t>
            </a:r>
          </a:p>
          <a:p>
            <a:pPr eaLnBrk="1" hangingPunct="1">
              <a:lnSpc>
                <a:spcPct val="90000"/>
              </a:lnSpc>
              <a:buFontTx/>
              <a:buNone/>
            </a:pPr>
            <a:endParaRPr lang="en-GB" smtClean="0"/>
          </a:p>
          <a:p>
            <a:pPr eaLnBrk="1" hangingPunct="1">
              <a:lnSpc>
                <a:spcPct val="90000"/>
              </a:lnSpc>
              <a:buFontTx/>
              <a:buNone/>
            </a:pPr>
            <a:r>
              <a:rPr lang="en-GB" smtClean="0"/>
              <a:t>Where</a:t>
            </a:r>
          </a:p>
          <a:p>
            <a:pPr eaLnBrk="1" hangingPunct="1">
              <a:lnSpc>
                <a:spcPct val="90000"/>
              </a:lnSpc>
              <a:buFontTx/>
              <a:buNone/>
            </a:pPr>
            <a:r>
              <a:rPr lang="en-GB" smtClean="0"/>
              <a:t>T</a:t>
            </a:r>
            <a:r>
              <a:rPr lang="en-GB" baseline="-25000" smtClean="0"/>
              <a:t>C</a:t>
            </a:r>
            <a:r>
              <a:rPr lang="en-GB" smtClean="0"/>
              <a:t> = total cycle time (min)</a:t>
            </a:r>
          </a:p>
          <a:p>
            <a:pPr eaLnBrk="1" hangingPunct="1">
              <a:lnSpc>
                <a:spcPct val="90000"/>
              </a:lnSpc>
              <a:buFontTx/>
              <a:buNone/>
            </a:pPr>
            <a:r>
              <a:rPr lang="en-GB" smtClean="0"/>
              <a:t>V</a:t>
            </a:r>
            <a:r>
              <a:rPr lang="en-GB" baseline="-25000" smtClean="0"/>
              <a:t>C</a:t>
            </a:r>
            <a:r>
              <a:rPr lang="en-GB" smtClean="0"/>
              <a:t> = speed of conveyor (m/min)</a:t>
            </a:r>
          </a:p>
          <a:p>
            <a:pPr eaLnBrk="1" hangingPunct="1">
              <a:lnSpc>
                <a:spcPct val="90000"/>
              </a:lnSpc>
              <a:buFontTx/>
              <a:buNone/>
            </a:pPr>
            <a:r>
              <a:rPr lang="en-GB" smtClean="0"/>
              <a:t>The time a load spends in the forward loop is</a:t>
            </a:r>
          </a:p>
          <a:p>
            <a:pPr eaLnBrk="1" hangingPunct="1">
              <a:lnSpc>
                <a:spcPct val="90000"/>
              </a:lnSpc>
              <a:buFontTx/>
              <a:buNone/>
            </a:pPr>
            <a:endParaRPr lang="en-GB" smtClean="0"/>
          </a:p>
          <a:p>
            <a:pPr eaLnBrk="1" hangingPunct="1">
              <a:lnSpc>
                <a:spcPct val="90000"/>
              </a:lnSpc>
              <a:buFontTx/>
              <a:buNone/>
            </a:pPr>
            <a:endParaRPr lang="en-GB" smtClean="0"/>
          </a:p>
          <a:p>
            <a:pPr eaLnBrk="1" hangingPunct="1">
              <a:lnSpc>
                <a:spcPct val="90000"/>
              </a:lnSpc>
              <a:buFontTx/>
              <a:buNone/>
            </a:pPr>
            <a:r>
              <a:rPr lang="en-GB" smtClean="0"/>
              <a:t>T</a:t>
            </a:r>
            <a:r>
              <a:rPr lang="en-GB" baseline="-25000" smtClean="0"/>
              <a:t>d</a:t>
            </a:r>
            <a:r>
              <a:rPr lang="en-GB" smtClean="0"/>
              <a:t> = delivery time on the forward loop</a:t>
            </a:r>
          </a:p>
        </p:txBody>
      </p:sp>
      <p:pic>
        <p:nvPicPr>
          <p:cNvPr id="25604"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809625" y="2133600"/>
            <a:ext cx="522288" cy="460375"/>
          </a:xfrm>
          <a:prstGeom prst="rect">
            <a:avLst/>
          </a:prstGeom>
          <a:noFill/>
          <a:ln w="9525">
            <a:noFill/>
            <a:miter lim="800000"/>
            <a:headEnd/>
            <a:tailEnd/>
          </a:ln>
        </p:spPr>
      </p:pic>
      <p:pic>
        <p:nvPicPr>
          <p:cNvPr id="25605" name="Picture 5"/>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979613" y="2168525"/>
            <a:ext cx="863600" cy="828675"/>
          </a:xfrm>
          <a:prstGeom prst="rect">
            <a:avLst/>
          </a:prstGeom>
          <a:noFill/>
          <a:ln w="9525">
            <a:noFill/>
            <a:miter lim="800000"/>
            <a:headEnd/>
            <a:tailEnd/>
          </a:ln>
        </p:spPr>
      </p:pic>
      <p:sp>
        <p:nvSpPr>
          <p:cNvPr id="25606" name="Text Box 6"/>
          <p:cNvSpPr txBox="1">
            <a:spLocks noChangeArrowheads="1"/>
          </p:cNvSpPr>
          <p:nvPr/>
        </p:nvSpPr>
        <p:spPr bwMode="auto">
          <a:xfrm>
            <a:off x="1476375" y="2125663"/>
            <a:ext cx="361950" cy="457200"/>
          </a:xfrm>
          <a:prstGeom prst="rect">
            <a:avLst/>
          </a:prstGeom>
          <a:noFill/>
          <a:ln w="9525">
            <a:noFill/>
            <a:miter lim="800000"/>
            <a:headEnd/>
            <a:tailEnd/>
          </a:ln>
        </p:spPr>
        <p:txBody>
          <a:bodyPr wrap="none">
            <a:spAutoFit/>
          </a:bodyPr>
          <a:lstStyle/>
          <a:p>
            <a:r>
              <a:rPr lang="en-GB" sz="2400"/>
              <a:t>=</a:t>
            </a:r>
          </a:p>
        </p:txBody>
      </p:sp>
      <p:pic>
        <p:nvPicPr>
          <p:cNvPr id="25607" name="Picture 8"/>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584200" y="4991100"/>
            <a:ext cx="458788" cy="669925"/>
          </a:xfrm>
          <a:prstGeom prst="rect">
            <a:avLst/>
          </a:prstGeom>
          <a:noFill/>
          <a:ln w="9525">
            <a:noFill/>
            <a:miter lim="800000"/>
            <a:headEnd/>
            <a:tailEnd/>
          </a:ln>
        </p:spPr>
      </p:pic>
      <p:pic>
        <p:nvPicPr>
          <p:cNvPr id="25608" name="Picture 7"/>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1511300" y="4868863"/>
            <a:ext cx="323850" cy="865187"/>
          </a:xfrm>
          <a:prstGeom prst="rect">
            <a:avLst/>
          </a:prstGeom>
          <a:noFill/>
          <a:ln w="9525">
            <a:noFill/>
            <a:miter lim="800000"/>
            <a:headEnd/>
            <a:tailEnd/>
          </a:ln>
        </p:spPr>
      </p:pic>
      <p:sp>
        <p:nvSpPr>
          <p:cNvPr id="25609" name="Rectangle 9"/>
          <p:cNvSpPr>
            <a:spLocks noChangeArrowheads="1"/>
          </p:cNvSpPr>
          <p:nvPr/>
        </p:nvSpPr>
        <p:spPr bwMode="auto">
          <a:xfrm>
            <a:off x="0" y="3065463"/>
            <a:ext cx="9144000" cy="0"/>
          </a:xfrm>
          <a:prstGeom prst="rect">
            <a:avLst/>
          </a:prstGeom>
          <a:noFill/>
          <a:ln w="9525">
            <a:noFill/>
            <a:miter lim="800000"/>
            <a:headEnd/>
            <a:tailEnd/>
          </a:ln>
        </p:spPr>
        <p:txBody>
          <a:bodyPr wrap="none" anchor="ctr">
            <a:spAutoFit/>
          </a:bodyPr>
          <a:lstStyle/>
          <a:p>
            <a:endParaRPr lang="en-US"/>
          </a:p>
        </p:txBody>
      </p:sp>
      <p:sp>
        <p:nvSpPr>
          <p:cNvPr id="25610" name="Rectangle 10"/>
          <p:cNvSpPr>
            <a:spLocks noChangeArrowheads="1"/>
          </p:cNvSpPr>
          <p:nvPr/>
        </p:nvSpPr>
        <p:spPr bwMode="auto">
          <a:xfrm>
            <a:off x="1100138" y="5086350"/>
            <a:ext cx="446087" cy="457200"/>
          </a:xfrm>
          <a:prstGeom prst="rect">
            <a:avLst/>
          </a:prstGeom>
          <a:noFill/>
          <a:ln w="9525">
            <a:noFill/>
            <a:miter lim="800000"/>
            <a:headEnd/>
            <a:tailEnd/>
          </a:ln>
        </p:spPr>
        <p:txBody>
          <a:bodyPr wrap="none" anchor="ctr">
            <a:spAutoFit/>
          </a:bodyPr>
          <a:lstStyle/>
          <a:p>
            <a:r>
              <a:rPr lang="en-GB" sz="2400">
                <a:cs typeface="Times New Roman" pitchFamily="18" charset="0"/>
              </a:rPr>
              <a:t>= </a:t>
            </a:r>
            <a:endParaRPr lang="en-GB" sz="24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mtClean="0"/>
              <a:t>Continuous Loop Conveyors</a:t>
            </a:r>
          </a:p>
        </p:txBody>
      </p:sp>
      <p:sp>
        <p:nvSpPr>
          <p:cNvPr id="26627" name="Rectangle 3"/>
          <p:cNvSpPr>
            <a:spLocks noGrp="1" noChangeArrowheads="1"/>
          </p:cNvSpPr>
          <p:nvPr>
            <p:ph type="body" idx="1"/>
          </p:nvPr>
        </p:nvSpPr>
        <p:spPr>
          <a:xfrm>
            <a:off x="457200" y="1600200"/>
            <a:ext cx="8229600" cy="4997450"/>
          </a:xfrm>
        </p:spPr>
        <p:txBody>
          <a:bodyPr/>
          <a:lstStyle/>
          <a:p>
            <a:pPr eaLnBrk="1" hangingPunct="1"/>
            <a:r>
              <a:rPr lang="en-GB" sz="2800" smtClean="0"/>
              <a:t>Carriers are equally spaced along the chain at a distance S</a:t>
            </a:r>
            <a:r>
              <a:rPr lang="en-GB" sz="2800" baseline="-25000" smtClean="0"/>
              <a:t>C</a:t>
            </a:r>
            <a:r>
              <a:rPr lang="en-GB" sz="2800" smtClean="0"/>
              <a:t> apart.  Thus the total number of carriers in the loop is given by</a:t>
            </a:r>
          </a:p>
          <a:p>
            <a:pPr eaLnBrk="1" hangingPunct="1">
              <a:buFontTx/>
              <a:buNone/>
            </a:pPr>
            <a:endParaRPr lang="en-GB" sz="2800" smtClean="0"/>
          </a:p>
          <a:p>
            <a:pPr eaLnBrk="1" hangingPunct="1">
              <a:buFontTx/>
              <a:buNone/>
            </a:pPr>
            <a:r>
              <a:rPr lang="en-GB" sz="2800" smtClean="0"/>
              <a:t>Where </a:t>
            </a:r>
          </a:p>
          <a:p>
            <a:pPr eaLnBrk="1" hangingPunct="1">
              <a:buFontTx/>
              <a:buNone/>
            </a:pPr>
            <a:r>
              <a:rPr lang="en-GB" sz="2800" smtClean="0"/>
              <a:t>n</a:t>
            </a:r>
            <a:r>
              <a:rPr lang="en-GB" sz="2800" baseline="-25000" smtClean="0"/>
              <a:t>c</a:t>
            </a:r>
            <a:r>
              <a:rPr lang="en-GB" sz="2800" smtClean="0"/>
              <a:t> = number of carriers</a:t>
            </a:r>
          </a:p>
          <a:p>
            <a:pPr eaLnBrk="1" hangingPunct="1">
              <a:buFontTx/>
              <a:buNone/>
            </a:pPr>
            <a:r>
              <a:rPr lang="en-GB" sz="2800" smtClean="0"/>
              <a:t>L =	total length of the conveyor loop (m)</a:t>
            </a:r>
          </a:p>
          <a:p>
            <a:pPr eaLnBrk="1" hangingPunct="1">
              <a:buFontTx/>
              <a:buNone/>
            </a:pPr>
            <a:r>
              <a:rPr lang="en-GB" sz="2800" smtClean="0"/>
              <a:t>S</a:t>
            </a:r>
            <a:r>
              <a:rPr lang="en-GB" sz="2800" baseline="-25000" smtClean="0"/>
              <a:t>C</a:t>
            </a:r>
            <a:r>
              <a:rPr lang="en-GB" sz="2800" smtClean="0"/>
              <a:t> = Centre-to-centre distance between  </a:t>
            </a:r>
          </a:p>
          <a:p>
            <a:pPr eaLnBrk="1" hangingPunct="1">
              <a:buFontTx/>
              <a:buNone/>
            </a:pPr>
            <a:r>
              <a:rPr lang="en-GB" sz="2800" smtClean="0"/>
              <a:t>	     carriers (m/carrier)</a:t>
            </a:r>
          </a:p>
        </p:txBody>
      </p:sp>
      <p:pic>
        <p:nvPicPr>
          <p:cNvPr id="26628"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763713" y="3284538"/>
            <a:ext cx="1079500" cy="828675"/>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mtClean="0"/>
              <a:t>Continuous Loop Conveyors</a:t>
            </a:r>
          </a:p>
        </p:txBody>
      </p:sp>
      <p:sp>
        <p:nvSpPr>
          <p:cNvPr id="27651" name="Rectangle 3"/>
          <p:cNvSpPr>
            <a:spLocks noGrp="1" noChangeArrowheads="1"/>
          </p:cNvSpPr>
          <p:nvPr>
            <p:ph type="body" idx="1"/>
          </p:nvPr>
        </p:nvSpPr>
        <p:spPr/>
        <p:txBody>
          <a:bodyPr/>
          <a:lstStyle/>
          <a:p>
            <a:pPr eaLnBrk="1" hangingPunct="1">
              <a:buFontTx/>
              <a:buNone/>
            </a:pPr>
            <a:r>
              <a:rPr lang="en-GB" smtClean="0"/>
              <a:t>	Since only those carriers on the forward loop contain parts, the maximum number of parts in the system at any one time is given by</a:t>
            </a:r>
          </a:p>
          <a:p>
            <a:pPr eaLnBrk="1" hangingPunct="1">
              <a:buFontTx/>
              <a:buNone/>
            </a:pPr>
            <a:r>
              <a:rPr lang="en-GB" smtClean="0"/>
              <a:t>	Total parts in the system</a:t>
            </a:r>
          </a:p>
          <a:p>
            <a:pPr eaLnBrk="1" hangingPunct="1">
              <a:buFontTx/>
              <a:buNone/>
            </a:pPr>
            <a:r>
              <a:rPr lang="en-GB" smtClean="0"/>
              <a:t>	</a:t>
            </a:r>
          </a:p>
          <a:p>
            <a:pPr eaLnBrk="1" hangingPunct="1">
              <a:buFontTx/>
              <a:buNone/>
            </a:pPr>
            <a:r>
              <a:rPr lang="en-GB" smtClean="0"/>
              <a:t>	=</a:t>
            </a:r>
          </a:p>
        </p:txBody>
      </p:sp>
      <p:pic>
        <p:nvPicPr>
          <p:cNvPr id="27652"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555750" y="4508500"/>
            <a:ext cx="1360488" cy="1081088"/>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Recirculating Conveyors</a:t>
            </a:r>
          </a:p>
        </p:txBody>
      </p:sp>
      <p:sp>
        <p:nvSpPr>
          <p:cNvPr id="28675" name="Rectangle 3"/>
          <p:cNvSpPr>
            <a:spLocks noGrp="1" noChangeArrowheads="1"/>
          </p:cNvSpPr>
          <p:nvPr>
            <p:ph type="body" idx="1"/>
          </p:nvPr>
        </p:nvSpPr>
        <p:spPr/>
        <p:txBody>
          <a:bodyPr/>
          <a:lstStyle/>
          <a:p>
            <a:pPr marL="609600" indent="-609600" eaLnBrk="1" hangingPunct="1">
              <a:lnSpc>
                <a:spcPct val="90000"/>
              </a:lnSpc>
              <a:buFontTx/>
              <a:buNone/>
            </a:pPr>
            <a:r>
              <a:rPr lang="en-GB" smtClean="0"/>
              <a:t>	Recall the two problems complicating the operation of a recirculating conveyor system</a:t>
            </a:r>
          </a:p>
          <a:p>
            <a:pPr marL="609600" indent="-609600" eaLnBrk="1" hangingPunct="1">
              <a:lnSpc>
                <a:spcPct val="90000"/>
              </a:lnSpc>
              <a:buFontTx/>
              <a:buAutoNum type="arabicPeriod"/>
            </a:pPr>
            <a:r>
              <a:rPr lang="en-GB" smtClean="0"/>
              <a:t>The possibility that no empty carriers are immediately available at the loading station when needed</a:t>
            </a:r>
          </a:p>
          <a:p>
            <a:pPr marL="609600" indent="-609600" eaLnBrk="1" hangingPunct="1">
              <a:lnSpc>
                <a:spcPct val="90000"/>
              </a:lnSpc>
              <a:buFontTx/>
              <a:buAutoNum type="arabicPeriod"/>
            </a:pPr>
            <a:r>
              <a:rPr lang="en-GB" smtClean="0"/>
              <a:t>The possibility that no loaded carriers are immediately available at the unloading station when needed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mtClean="0"/>
              <a:t>Recirculating Conveyors</a:t>
            </a:r>
          </a:p>
        </p:txBody>
      </p:sp>
      <p:sp>
        <p:nvSpPr>
          <p:cNvPr id="29699" name="Rectangle 3"/>
          <p:cNvSpPr>
            <a:spLocks noGrp="1" noChangeArrowheads="1"/>
          </p:cNvSpPr>
          <p:nvPr>
            <p:ph type="body" idx="1"/>
          </p:nvPr>
        </p:nvSpPr>
        <p:spPr/>
        <p:txBody>
          <a:bodyPr/>
          <a:lstStyle/>
          <a:p>
            <a:pPr eaLnBrk="1" hangingPunct="1"/>
            <a:r>
              <a:rPr lang="en-GB" smtClean="0"/>
              <a:t>The case of a recirculating conveyor with one load station and one unload station was analysed by Kwo</a:t>
            </a:r>
          </a:p>
          <a:p>
            <a:pPr eaLnBrk="1" hangingPunct="1"/>
            <a:r>
              <a:rPr lang="en-GB" smtClean="0"/>
              <a:t>According to his analysis, three basic principles must be obeyed in designing such a conveyor system</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mtClean="0"/>
              <a:t>Kwo Principles</a:t>
            </a:r>
          </a:p>
        </p:txBody>
      </p:sp>
      <p:sp>
        <p:nvSpPr>
          <p:cNvPr id="30723" name="Rectangle 3"/>
          <p:cNvSpPr>
            <a:spLocks noGrp="1" noChangeArrowheads="1"/>
          </p:cNvSpPr>
          <p:nvPr>
            <p:ph type="body" idx="1"/>
          </p:nvPr>
        </p:nvSpPr>
        <p:spPr/>
        <p:txBody>
          <a:bodyPr/>
          <a:lstStyle/>
          <a:p>
            <a:pPr marL="609600" indent="-609600" eaLnBrk="1" hangingPunct="1">
              <a:buFontTx/>
              <a:buAutoNum type="arabicPeriod"/>
            </a:pPr>
            <a:r>
              <a:rPr lang="en-GB" smtClean="0"/>
              <a:t>Speed Rule</a:t>
            </a:r>
          </a:p>
          <a:p>
            <a:pPr marL="609600" indent="-609600" eaLnBrk="1" hangingPunct="1">
              <a:buFontTx/>
              <a:buAutoNum type="arabicPeriod"/>
            </a:pPr>
            <a:r>
              <a:rPr lang="en-GB" smtClean="0"/>
              <a:t>Capacity constraint</a:t>
            </a:r>
          </a:p>
          <a:p>
            <a:pPr marL="609600" indent="-609600" eaLnBrk="1" hangingPunct="1">
              <a:buFontTx/>
              <a:buAutoNum type="arabicPeriod"/>
            </a:pPr>
            <a:r>
              <a:rPr lang="en-GB" smtClean="0"/>
              <a:t>Uniformity principle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mtClean="0"/>
              <a:t>Speed Rule</a:t>
            </a:r>
          </a:p>
        </p:txBody>
      </p:sp>
      <p:sp>
        <p:nvSpPr>
          <p:cNvPr id="31747" name="Rectangle 3"/>
          <p:cNvSpPr>
            <a:spLocks noGrp="1" noChangeArrowheads="1"/>
          </p:cNvSpPr>
          <p:nvPr>
            <p:ph type="body" idx="1"/>
          </p:nvPr>
        </p:nvSpPr>
        <p:spPr/>
        <p:txBody>
          <a:bodyPr/>
          <a:lstStyle/>
          <a:p>
            <a:pPr eaLnBrk="1" hangingPunct="1"/>
            <a:r>
              <a:rPr lang="en-GB" smtClean="0"/>
              <a:t>The operating speed of the conveyor must be within a certain range</a:t>
            </a:r>
          </a:p>
          <a:p>
            <a:pPr eaLnBrk="1" hangingPunct="1"/>
            <a:r>
              <a:rPr lang="en-GB" smtClean="0"/>
              <a:t>The lower limit of the range is determined by the required loading and unloading rates at the respective stations</a:t>
            </a:r>
          </a:p>
          <a:p>
            <a:pPr eaLnBrk="1" hangingPunct="1"/>
            <a:r>
              <a:rPr lang="en-GB" smtClean="0"/>
              <a:t>These rates are dictated by the external systems served by the conveyor</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mtClean="0"/>
              <a:t>Speed Rule</a:t>
            </a:r>
          </a:p>
        </p:txBody>
      </p:sp>
      <p:sp>
        <p:nvSpPr>
          <p:cNvPr id="32771" name="Rectangle 3"/>
          <p:cNvSpPr>
            <a:spLocks noGrp="1" noChangeArrowheads="1"/>
          </p:cNvSpPr>
          <p:nvPr>
            <p:ph type="body" idx="1"/>
          </p:nvPr>
        </p:nvSpPr>
        <p:spPr>
          <a:xfrm>
            <a:off x="457200" y="1600200"/>
            <a:ext cx="8362950" cy="4997450"/>
          </a:xfrm>
        </p:spPr>
        <p:txBody>
          <a:bodyPr/>
          <a:lstStyle/>
          <a:p>
            <a:pPr eaLnBrk="1" hangingPunct="1"/>
            <a:r>
              <a:rPr lang="en-GB" sz="2800" smtClean="0"/>
              <a:t>Let R</a:t>
            </a:r>
            <a:r>
              <a:rPr lang="en-GB" sz="2800" baseline="-25000" smtClean="0"/>
              <a:t>L</a:t>
            </a:r>
            <a:r>
              <a:rPr lang="en-GB" sz="2800" smtClean="0"/>
              <a:t> and R</a:t>
            </a:r>
            <a:r>
              <a:rPr lang="en-GB" sz="2800" baseline="-25000" smtClean="0"/>
              <a:t>U</a:t>
            </a:r>
            <a:r>
              <a:rPr lang="en-GB" sz="2800" smtClean="0"/>
              <a:t> represent the required loading and unloading rates the two stations respectively</a:t>
            </a:r>
          </a:p>
          <a:p>
            <a:pPr eaLnBrk="1" hangingPunct="1"/>
            <a:r>
              <a:rPr lang="en-GB" sz="2800" smtClean="0"/>
              <a:t>Then conveyor speed must satisfy the relationship</a:t>
            </a:r>
          </a:p>
          <a:p>
            <a:pPr eaLnBrk="1" hangingPunct="1">
              <a:buFontTx/>
              <a:buNone/>
            </a:pPr>
            <a:endParaRPr lang="en-GB" sz="2800" smtClean="0"/>
          </a:p>
          <a:p>
            <a:pPr eaLnBrk="1" hangingPunct="1">
              <a:buFontTx/>
              <a:buNone/>
            </a:pPr>
            <a:endParaRPr lang="en-GB" sz="2800" smtClean="0"/>
          </a:p>
          <a:p>
            <a:pPr eaLnBrk="1" hangingPunct="1">
              <a:buFontTx/>
              <a:buNone/>
            </a:pPr>
            <a:r>
              <a:rPr lang="en-GB" sz="2800" smtClean="0"/>
              <a:t>Where</a:t>
            </a:r>
          </a:p>
          <a:p>
            <a:pPr eaLnBrk="1" hangingPunct="1">
              <a:buFontTx/>
              <a:buNone/>
            </a:pPr>
            <a:r>
              <a:rPr lang="en-GB" sz="2800" smtClean="0"/>
              <a:t>R</a:t>
            </a:r>
            <a:r>
              <a:rPr lang="en-GB" sz="2800" baseline="-25000" smtClean="0"/>
              <a:t>L</a:t>
            </a:r>
            <a:r>
              <a:rPr lang="en-GB" sz="2800" smtClean="0"/>
              <a:t> = Required loading rate (parts/min)</a:t>
            </a:r>
          </a:p>
          <a:p>
            <a:pPr eaLnBrk="1" hangingPunct="1">
              <a:buFontTx/>
              <a:buNone/>
            </a:pPr>
            <a:r>
              <a:rPr lang="en-GB" sz="2800" smtClean="0"/>
              <a:t>R</a:t>
            </a:r>
            <a:r>
              <a:rPr lang="en-GB" sz="2800" baseline="-25000" smtClean="0"/>
              <a:t>U</a:t>
            </a:r>
            <a:r>
              <a:rPr lang="en-GB" sz="2800" smtClean="0"/>
              <a:t> = Corresponding unloading rate</a:t>
            </a:r>
          </a:p>
          <a:p>
            <a:pPr eaLnBrk="1" hangingPunct="1">
              <a:buFontTx/>
              <a:buNone/>
            </a:pPr>
            <a:endParaRPr lang="en-GB" sz="2800" smtClean="0"/>
          </a:p>
        </p:txBody>
      </p:sp>
      <p:pic>
        <p:nvPicPr>
          <p:cNvPr id="32772" name="Picture 5"/>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954088" y="3500438"/>
            <a:ext cx="2609850" cy="865187"/>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Speed Rule</a:t>
            </a:r>
          </a:p>
        </p:txBody>
      </p:sp>
      <p:sp>
        <p:nvSpPr>
          <p:cNvPr id="33795" name="Rectangle 3"/>
          <p:cNvSpPr>
            <a:spLocks noGrp="1" noChangeArrowheads="1"/>
          </p:cNvSpPr>
          <p:nvPr>
            <p:ph type="body" idx="1"/>
          </p:nvPr>
        </p:nvSpPr>
        <p:spPr>
          <a:xfrm>
            <a:off x="457200" y="1600200"/>
            <a:ext cx="8229600" cy="4924425"/>
          </a:xfrm>
        </p:spPr>
        <p:txBody>
          <a:bodyPr/>
          <a:lstStyle/>
          <a:p>
            <a:pPr eaLnBrk="1" hangingPunct="1"/>
            <a:r>
              <a:rPr lang="en-GB" sz="2800" smtClean="0"/>
              <a:t>The upper speed limit is determined by the physical capabilities of material handlers to perform loading and unloading tasks</a:t>
            </a:r>
          </a:p>
          <a:p>
            <a:pPr eaLnBrk="1" hangingPunct="1"/>
            <a:r>
              <a:rPr lang="en-GB" sz="2800" smtClean="0"/>
              <a:t>Their capabilities are defined by the time required to load and unload the carriers, so that</a:t>
            </a:r>
          </a:p>
          <a:p>
            <a:pPr eaLnBrk="1" hangingPunct="1">
              <a:buFontTx/>
              <a:buNone/>
            </a:pPr>
            <a:endParaRPr lang="en-GB" sz="2800" smtClean="0"/>
          </a:p>
          <a:p>
            <a:pPr eaLnBrk="1" hangingPunct="1">
              <a:buFontTx/>
              <a:buNone/>
            </a:pPr>
            <a:endParaRPr lang="en-GB" sz="2800" smtClean="0"/>
          </a:p>
          <a:p>
            <a:pPr eaLnBrk="1" hangingPunct="1">
              <a:buFontTx/>
              <a:buNone/>
            </a:pPr>
            <a:r>
              <a:rPr lang="en-GB" sz="2800" smtClean="0"/>
              <a:t>Where</a:t>
            </a:r>
          </a:p>
          <a:p>
            <a:pPr eaLnBrk="1" hangingPunct="1">
              <a:buFontTx/>
              <a:buNone/>
            </a:pPr>
            <a:r>
              <a:rPr lang="en-GB" sz="2800" smtClean="0"/>
              <a:t>T</a:t>
            </a:r>
            <a:r>
              <a:rPr lang="en-GB" sz="2800" baseline="-25000" smtClean="0"/>
              <a:t>L</a:t>
            </a:r>
            <a:r>
              <a:rPr lang="en-GB" sz="2800" smtClean="0"/>
              <a:t> = time required to load a carrier (min/carrier)</a:t>
            </a:r>
          </a:p>
          <a:p>
            <a:pPr eaLnBrk="1" hangingPunct="1">
              <a:buFontTx/>
              <a:buNone/>
            </a:pPr>
            <a:r>
              <a:rPr lang="en-GB" sz="2800" smtClean="0"/>
              <a:t>T</a:t>
            </a:r>
            <a:r>
              <a:rPr lang="en-GB" sz="2800" baseline="-25000" smtClean="0"/>
              <a:t>U</a:t>
            </a:r>
            <a:r>
              <a:rPr lang="en-GB" sz="2800" smtClean="0"/>
              <a:t> = time required to unload a carrier</a:t>
            </a:r>
          </a:p>
        </p:txBody>
      </p:sp>
      <p:pic>
        <p:nvPicPr>
          <p:cNvPr id="33796"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033463" y="3933825"/>
            <a:ext cx="2314575" cy="1008063"/>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mtClean="0"/>
              <a:t>Capacity Constraint</a:t>
            </a:r>
          </a:p>
        </p:txBody>
      </p:sp>
      <p:sp>
        <p:nvSpPr>
          <p:cNvPr id="34819" name="Rectangle 3"/>
          <p:cNvSpPr>
            <a:spLocks noGrp="1" noChangeArrowheads="1"/>
          </p:cNvSpPr>
          <p:nvPr>
            <p:ph type="body" idx="1"/>
          </p:nvPr>
        </p:nvSpPr>
        <p:spPr>
          <a:xfrm>
            <a:off x="457200" y="1600200"/>
            <a:ext cx="8229600" cy="5068888"/>
          </a:xfrm>
        </p:spPr>
        <p:txBody>
          <a:bodyPr/>
          <a:lstStyle/>
          <a:p>
            <a:pPr eaLnBrk="1" hangingPunct="1">
              <a:lnSpc>
                <a:spcPct val="90000"/>
              </a:lnSpc>
            </a:pPr>
            <a:r>
              <a:rPr lang="en-GB" sz="2800" smtClean="0"/>
              <a:t>The flow rate capacity of the conveyor system must be at least equal to the flow rate requirement to accommodate stock and allow for the time elapsed between loading and unloading due to delivery distance</a:t>
            </a:r>
          </a:p>
          <a:p>
            <a:pPr eaLnBrk="1" hangingPunct="1">
              <a:lnSpc>
                <a:spcPct val="90000"/>
              </a:lnSpc>
            </a:pPr>
            <a:r>
              <a:rPr lang="en-GB" sz="2800" smtClean="0"/>
              <a:t>This can be expressed as follows:</a:t>
            </a:r>
          </a:p>
          <a:p>
            <a:pPr eaLnBrk="1" hangingPunct="1">
              <a:lnSpc>
                <a:spcPct val="90000"/>
              </a:lnSpc>
              <a:buFontTx/>
              <a:buNone/>
            </a:pPr>
            <a:endParaRPr lang="en-GB" sz="2800" smtClean="0"/>
          </a:p>
          <a:p>
            <a:pPr eaLnBrk="1" hangingPunct="1">
              <a:lnSpc>
                <a:spcPct val="90000"/>
              </a:lnSpc>
              <a:buFontTx/>
              <a:buNone/>
            </a:pPr>
            <a:endParaRPr lang="en-GB" sz="2800" smtClean="0"/>
          </a:p>
          <a:p>
            <a:pPr eaLnBrk="1" hangingPunct="1">
              <a:lnSpc>
                <a:spcPct val="90000"/>
              </a:lnSpc>
              <a:buFontTx/>
              <a:buNone/>
            </a:pPr>
            <a:r>
              <a:rPr lang="en-GB" sz="2800" smtClean="0"/>
              <a:t>	In this R</a:t>
            </a:r>
            <a:r>
              <a:rPr lang="en-GB" sz="2800" baseline="-25000" smtClean="0"/>
              <a:t>f</a:t>
            </a:r>
            <a:r>
              <a:rPr lang="en-GB" sz="2800" smtClean="0"/>
              <a:t> must be interpreted as a system specification requirement of the recirculating conveyor</a:t>
            </a:r>
          </a:p>
        </p:txBody>
      </p:sp>
      <p:pic>
        <p:nvPicPr>
          <p:cNvPr id="34820"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025525" y="4149725"/>
            <a:ext cx="1817688" cy="863600"/>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t>Uniformity Principle</a:t>
            </a:r>
          </a:p>
        </p:txBody>
      </p:sp>
      <p:sp>
        <p:nvSpPr>
          <p:cNvPr id="35843" name="Rectangle 3"/>
          <p:cNvSpPr>
            <a:spLocks noGrp="1" noChangeArrowheads="1"/>
          </p:cNvSpPr>
          <p:nvPr>
            <p:ph type="body" idx="1"/>
          </p:nvPr>
        </p:nvSpPr>
        <p:spPr>
          <a:xfrm>
            <a:off x="457200" y="1600200"/>
            <a:ext cx="8229600" cy="5068888"/>
          </a:xfrm>
        </p:spPr>
        <p:txBody>
          <a:bodyPr/>
          <a:lstStyle/>
          <a:p>
            <a:pPr eaLnBrk="1" hangingPunct="1"/>
            <a:r>
              <a:rPr lang="en-GB" smtClean="0"/>
              <a:t>This principle states that parts (loads) should be uniformly distributed throughout the length of the conveyor, so that there will be no sections of the conveyor in which every carrier is full while other sections are virtually empty</a:t>
            </a:r>
          </a:p>
          <a:p>
            <a:pPr eaLnBrk="1" hangingPunct="1"/>
            <a:r>
              <a:rPr lang="en-GB" smtClean="0"/>
              <a:t>The reason for the uniformity principle is to avoid unusually long waiting times at the load or unload stations for empty or full carriers (respectively) to arrive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0"/>
            <a:ext cx="8229600" cy="1000125"/>
          </a:xfrm>
        </p:spPr>
        <p:txBody>
          <a:bodyPr/>
          <a:lstStyle/>
          <a:p>
            <a:pPr eaLnBrk="1" hangingPunct="1"/>
            <a:r>
              <a:rPr lang="en-US" smtClean="0"/>
              <a:t>Example</a:t>
            </a:r>
          </a:p>
        </p:txBody>
      </p:sp>
      <p:sp>
        <p:nvSpPr>
          <p:cNvPr id="36867" name="Rectangle 3"/>
          <p:cNvSpPr>
            <a:spLocks noGrp="1" noChangeArrowheads="1"/>
          </p:cNvSpPr>
          <p:nvPr>
            <p:ph type="body" idx="1"/>
          </p:nvPr>
        </p:nvSpPr>
        <p:spPr>
          <a:xfrm>
            <a:off x="285750" y="1285875"/>
            <a:ext cx="8643938" cy="5572125"/>
          </a:xfrm>
        </p:spPr>
        <p:txBody>
          <a:bodyPr/>
          <a:lstStyle/>
          <a:p>
            <a:pPr eaLnBrk="1" hangingPunct="1">
              <a:buFontTx/>
              <a:buNone/>
            </a:pPr>
            <a:r>
              <a:rPr lang="en-US" smtClean="0"/>
              <a:t>	A recirculating conveyor has a total length of 300m.  Its speed is 60m/min and the spacing of part carriers along its length is 12m.  Each carrier can hold two parts.  The task time required to load two parts into each carrier is 0.20min and the unload time is the same.  The required loading and unloading rates are both defined by the specified flow rate, which is 4 parts/min.  Evaluate the conveyor system design with respect to Kwo’s three principles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US" smtClean="0"/>
              <a:t>Solution</a:t>
            </a:r>
          </a:p>
        </p:txBody>
      </p:sp>
      <p:sp>
        <p:nvSpPr>
          <p:cNvPr id="37891" name="Rectangle 3"/>
          <p:cNvSpPr>
            <a:spLocks noGrp="1" noChangeArrowheads="1"/>
          </p:cNvSpPr>
          <p:nvPr>
            <p:ph type="body" idx="1"/>
          </p:nvPr>
        </p:nvSpPr>
        <p:spPr>
          <a:xfrm>
            <a:off x="457200" y="1600200"/>
            <a:ext cx="8229600" cy="5043488"/>
          </a:xfrm>
        </p:spPr>
        <p:txBody>
          <a:bodyPr/>
          <a:lstStyle/>
          <a:p>
            <a:pPr eaLnBrk="1" hangingPunct="1">
              <a:buFontTx/>
              <a:buNone/>
            </a:pPr>
            <a:r>
              <a:rPr lang="en-US" b="1" u="sng" smtClean="0"/>
              <a:t>Speed Rule</a:t>
            </a:r>
          </a:p>
          <a:p>
            <a:pPr eaLnBrk="1" hangingPunct="1">
              <a:buFontTx/>
              <a:buNone/>
            </a:pPr>
            <a:r>
              <a:rPr lang="en-US" smtClean="0"/>
              <a:t>	The lower limit on speed is set by the required loading and unloading rates, which is 4 parts/min.  Checking this</a:t>
            </a:r>
          </a:p>
          <a:p>
            <a:pPr eaLnBrk="1" hangingPunct="1">
              <a:buFontTx/>
              <a:buNone/>
            </a:pPr>
            <a:r>
              <a:rPr lang="en-US" smtClean="0"/>
              <a:t>	</a:t>
            </a:r>
          </a:p>
          <a:p>
            <a:pPr eaLnBrk="1" hangingPunct="1">
              <a:buFontTx/>
              <a:buNone/>
            </a:pPr>
            <a:endParaRPr lang="en-US" smtClean="0"/>
          </a:p>
          <a:p>
            <a:pPr eaLnBrk="1" hangingPunct="1">
              <a:buFontTx/>
              <a:buNone/>
            </a:pPr>
            <a:r>
              <a:rPr lang="en-US" smtClean="0"/>
              <a:t>	(</a:t>
            </a:r>
            <a:r>
              <a:rPr lang="en-US" u="sng" smtClean="0"/>
              <a:t>2 parts per carrier) (60m/min)</a:t>
            </a:r>
            <a:endParaRPr lang="en-US" smtClean="0"/>
          </a:p>
          <a:p>
            <a:pPr eaLnBrk="1" hangingPunct="1">
              <a:buFontTx/>
              <a:buNone/>
            </a:pPr>
            <a:r>
              <a:rPr lang="en-US" smtClean="0"/>
              <a:t>		12m per carrier</a:t>
            </a:r>
          </a:p>
          <a:p>
            <a:pPr eaLnBrk="1" hangingPunct="1">
              <a:buFontTx/>
              <a:buNone/>
            </a:pPr>
            <a:r>
              <a:rPr lang="en-US" smtClean="0"/>
              <a:t>	= 10 parts/min ≥ 4 parts/min</a:t>
            </a:r>
          </a:p>
        </p:txBody>
      </p:sp>
      <p:pic>
        <p:nvPicPr>
          <p:cNvPr id="37892" name="Picture 5"/>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954088" y="3921125"/>
            <a:ext cx="2609850" cy="865188"/>
          </a:xfrm>
          <a:prstGeom prst="rect">
            <a:avLst/>
          </a:prstGeom>
          <a:noFill/>
          <a:ln w="9525">
            <a:noFill/>
            <a:miter lim="800000"/>
            <a:headEnd/>
            <a:tailEnd/>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eaLnBrk="1" hangingPunct="1"/>
            <a:r>
              <a:rPr lang="en-GB" smtClean="0"/>
              <a:t>Solution</a:t>
            </a:r>
          </a:p>
        </p:txBody>
      </p:sp>
      <p:sp>
        <p:nvSpPr>
          <p:cNvPr id="38915" name="Content Placeholder 2"/>
          <p:cNvSpPr>
            <a:spLocks noGrp="1"/>
          </p:cNvSpPr>
          <p:nvPr>
            <p:ph idx="1"/>
          </p:nvPr>
        </p:nvSpPr>
        <p:spPr/>
        <p:txBody>
          <a:bodyPr/>
          <a:lstStyle/>
          <a:p>
            <a:pPr eaLnBrk="1" hangingPunct="1">
              <a:buFontTx/>
              <a:buNone/>
            </a:pPr>
            <a:r>
              <a:rPr lang="en-GB" b="1" u="sng" smtClean="0"/>
              <a:t>Speed Rule</a:t>
            </a:r>
          </a:p>
          <a:p>
            <a:pPr eaLnBrk="1" hangingPunct="1">
              <a:buFontTx/>
              <a:buNone/>
            </a:pPr>
            <a:r>
              <a:rPr lang="en-GB" smtClean="0"/>
              <a:t>	Checking the upper limit</a:t>
            </a:r>
          </a:p>
          <a:p>
            <a:pPr eaLnBrk="1" hangingPunct="1">
              <a:buFontTx/>
              <a:buNone/>
            </a:pPr>
            <a:endParaRPr lang="en-GB" smtClean="0"/>
          </a:p>
          <a:p>
            <a:pPr eaLnBrk="1" hangingPunct="1">
              <a:buFontTx/>
              <a:buNone/>
            </a:pPr>
            <a:r>
              <a:rPr lang="en-GB" smtClean="0"/>
              <a:t>	</a:t>
            </a:r>
            <a:r>
              <a:rPr lang="en-GB" u="sng" smtClean="0"/>
              <a:t>60m/min</a:t>
            </a:r>
            <a:r>
              <a:rPr lang="en-GB" smtClean="0"/>
              <a:t>	= 5 carriers</a:t>
            </a:r>
          </a:p>
          <a:p>
            <a:pPr eaLnBrk="1" hangingPunct="1">
              <a:buFontTx/>
              <a:buNone/>
            </a:pPr>
            <a:r>
              <a:rPr lang="en-GB" smtClean="0"/>
              <a:t>	12m/carrier</a:t>
            </a:r>
          </a:p>
          <a:p>
            <a:pPr eaLnBrk="1" hangingPunct="1">
              <a:buFontTx/>
              <a:buNone/>
            </a:pPr>
            <a:endParaRPr lang="en-GB" smtClean="0"/>
          </a:p>
          <a:p>
            <a:pPr eaLnBrk="1" hangingPunct="1">
              <a:buFontTx/>
              <a:buNone/>
            </a:pPr>
            <a:r>
              <a:rPr lang="en-GB" smtClean="0"/>
              <a:t>	The speed rule is satisfied</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smtClean="0"/>
              <a:t>Solution</a:t>
            </a:r>
          </a:p>
        </p:txBody>
      </p:sp>
      <p:sp>
        <p:nvSpPr>
          <p:cNvPr id="39939" name="Content Placeholder 2"/>
          <p:cNvSpPr>
            <a:spLocks noGrp="1"/>
          </p:cNvSpPr>
          <p:nvPr>
            <p:ph idx="1"/>
          </p:nvPr>
        </p:nvSpPr>
        <p:spPr/>
        <p:txBody>
          <a:bodyPr/>
          <a:lstStyle/>
          <a:p>
            <a:pPr eaLnBrk="1" hangingPunct="1">
              <a:buFontTx/>
              <a:buNone/>
            </a:pPr>
            <a:r>
              <a:rPr lang="en-GB" b="1" u="sng" smtClean="0"/>
              <a:t>Capacity Constraint</a:t>
            </a:r>
          </a:p>
          <a:p>
            <a:pPr eaLnBrk="1" hangingPunct="1">
              <a:buFontTx/>
              <a:buNone/>
            </a:pPr>
            <a:r>
              <a:rPr lang="en-GB" smtClean="0"/>
              <a:t>	The conveyor flow rate capacity = </a:t>
            </a:r>
          </a:p>
          <a:p>
            <a:pPr eaLnBrk="1" hangingPunct="1">
              <a:buFontTx/>
              <a:buNone/>
            </a:pPr>
            <a:r>
              <a:rPr lang="en-GB" smtClean="0"/>
              <a:t>	10 parts/min as calculated.</a:t>
            </a:r>
          </a:p>
          <a:p>
            <a:pPr eaLnBrk="1" hangingPunct="1">
              <a:buFontTx/>
              <a:buNone/>
            </a:pPr>
            <a:endParaRPr lang="en-GB" smtClean="0"/>
          </a:p>
          <a:p>
            <a:pPr eaLnBrk="1" hangingPunct="1">
              <a:buFontTx/>
              <a:buNone/>
            </a:pPr>
            <a:r>
              <a:rPr lang="en-GB" smtClean="0"/>
              <a:t>	Since this is substantially greater than the required delivery rate of 4 parts/min, the capacity constraint is satisfied</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r>
              <a:rPr lang="en-GB" smtClean="0"/>
              <a:t>Solution</a:t>
            </a:r>
          </a:p>
        </p:txBody>
      </p:sp>
      <p:sp>
        <p:nvSpPr>
          <p:cNvPr id="40963" name="Content Placeholder 2"/>
          <p:cNvSpPr>
            <a:spLocks noGrp="1"/>
          </p:cNvSpPr>
          <p:nvPr>
            <p:ph idx="1"/>
          </p:nvPr>
        </p:nvSpPr>
        <p:spPr/>
        <p:txBody>
          <a:bodyPr/>
          <a:lstStyle/>
          <a:p>
            <a:pPr eaLnBrk="1" hangingPunct="1">
              <a:buFontTx/>
              <a:buNone/>
            </a:pPr>
            <a:r>
              <a:rPr lang="en-GB" b="1" u="sng" smtClean="0"/>
              <a:t>Uniformity Principle</a:t>
            </a:r>
          </a:p>
          <a:p>
            <a:pPr eaLnBrk="1" hangingPunct="1">
              <a:buFontTx/>
              <a:buNone/>
            </a:pPr>
            <a:r>
              <a:rPr lang="en-GB" smtClean="0"/>
              <a:t>	The conveyor is assumed to be uniformly loaded throughout its length, since the loading and unloading rates are equal and the flow rate capacity is substantially greater than the load/unload rate.</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170</TotalTime>
  <Words>1360</Words>
  <Application>Microsoft Office PowerPoint</Application>
  <PresentationFormat>On-screen Show (4:3)</PresentationFormat>
  <Paragraphs>199</Paragraphs>
  <Slides>39</Slides>
  <Notes>0</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Default Design</vt:lpstr>
      <vt:lpstr>Materials Handling</vt:lpstr>
      <vt:lpstr>Conveyors</vt:lpstr>
      <vt:lpstr>Conveyors </vt:lpstr>
      <vt:lpstr>Types of Conveyor</vt:lpstr>
      <vt:lpstr>Conveyor Operations</vt:lpstr>
      <vt:lpstr>Conveyor Operations</vt:lpstr>
      <vt:lpstr>Conveyor Operations</vt:lpstr>
      <vt:lpstr>Single Direction Conveyor</vt:lpstr>
      <vt:lpstr>Continuous Loop Conveyors</vt:lpstr>
      <vt:lpstr>Recirculating Conveyor</vt:lpstr>
      <vt:lpstr>Recirculating Conveyors</vt:lpstr>
      <vt:lpstr>Single Direction Conveyors</vt:lpstr>
      <vt:lpstr>Single Direction Conveyors</vt:lpstr>
      <vt:lpstr>Single Direction Conveyors</vt:lpstr>
      <vt:lpstr>Single Direction Conveyors</vt:lpstr>
      <vt:lpstr>Single Direction Conveyors</vt:lpstr>
      <vt:lpstr>Single Direction Conveyors</vt:lpstr>
      <vt:lpstr>Single Direction Conveyor</vt:lpstr>
      <vt:lpstr>Single Direction Conveyor</vt:lpstr>
      <vt:lpstr>Single Direction Conveyor</vt:lpstr>
      <vt:lpstr>Single Direction Conveyor</vt:lpstr>
      <vt:lpstr>Single Direction Conveyor</vt:lpstr>
      <vt:lpstr>Continuous Loop Conveyors</vt:lpstr>
      <vt:lpstr>Continuous Loop Conveyor</vt:lpstr>
      <vt:lpstr>Continuous Loop Conveyors</vt:lpstr>
      <vt:lpstr>Continuous Loop Conveyors</vt:lpstr>
      <vt:lpstr>Recirculating Conveyors</vt:lpstr>
      <vt:lpstr>Recirculating Conveyors</vt:lpstr>
      <vt:lpstr>Kwo Principles</vt:lpstr>
      <vt:lpstr>Speed Rule</vt:lpstr>
      <vt:lpstr>Speed Rule</vt:lpstr>
      <vt:lpstr>Speed Rule</vt:lpstr>
      <vt:lpstr>Capacity Constraint</vt:lpstr>
      <vt:lpstr>Uniformity Principle</vt:lpstr>
      <vt:lpstr>Example</vt:lpstr>
      <vt:lpstr>Solution</vt:lpstr>
      <vt:lpstr>Solution</vt:lpstr>
      <vt:lpstr>Solution</vt:lpstr>
      <vt:lpstr>Solution</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Materials Handling</dc:title>
  <dc:creator>Andrew Thorn</dc:creator>
  <cp:lastModifiedBy>Andrew Thorn</cp:lastModifiedBy>
  <cp:revision>7</cp:revision>
  <dcterms:created xsi:type="dcterms:W3CDTF">2009-11-27T02:03:36Z</dcterms:created>
  <dcterms:modified xsi:type="dcterms:W3CDTF">2016-08-05T21:14:25Z</dcterms:modified>
</cp:coreProperties>
</file>