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80" r:id="rId3"/>
    <p:sldId id="257" r:id="rId4"/>
    <p:sldId id="258" r:id="rId5"/>
    <p:sldId id="271" r:id="rId6"/>
    <p:sldId id="272" r:id="rId7"/>
    <p:sldId id="273" r:id="rId8"/>
    <p:sldId id="274" r:id="rId9"/>
    <p:sldId id="275" r:id="rId10"/>
    <p:sldId id="276"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D97506-6295-C5C9-7CCE-249A1192B6B1}" v="434" dt="2023-11-12T10:09:58.792"/>
    <p1510:client id="{FABF9966-0511-493D-D546-A864D8E6BD67}" v="25" dt="2023-11-09T17:17:43.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7" d="100"/>
          <a:sy n="57" d="100"/>
        </p:scale>
        <p:origin x="101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515663-D2A6-4D9D-B490-5C08311A226A}"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B5ECD2-3214-4D79-9167-69E16696A231}" type="slidenum">
              <a:rPr lang="en-US" smtClean="0"/>
              <a:t>‹#›</a:t>
            </a:fld>
            <a:endParaRPr lang="en-US"/>
          </a:p>
        </p:txBody>
      </p:sp>
    </p:spTree>
    <p:extLst>
      <p:ext uri="{BB962C8B-B14F-4D97-AF65-F5344CB8AC3E}">
        <p14:creationId xmlns:p14="http://schemas.microsoft.com/office/powerpoint/2010/main" val="186211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Competitiveness in the dynamic business environment depends on knowledge management. Virgin Media and British Airways, telecom and aviation pioneers, demonstrate the importance of knowledge management. They use knowledge to innovate, improve decision-making, and promote continual learning. These firms stay ahead in the new business landscape by integrating knowledge management into their operations.</a:t>
            </a:r>
          </a:p>
        </p:txBody>
      </p:sp>
      <p:sp>
        <p:nvSpPr>
          <p:cNvPr id="4" name="Slide Number Placeholder 3"/>
          <p:cNvSpPr>
            <a:spLocks noGrp="1"/>
          </p:cNvSpPr>
          <p:nvPr>
            <p:ph type="sldNum" sz="quarter" idx="5"/>
          </p:nvPr>
        </p:nvSpPr>
        <p:spPr/>
        <p:txBody>
          <a:bodyPr/>
          <a:lstStyle/>
          <a:p>
            <a:fld id="{6CB5ECD2-3214-4D79-9167-69E16696A231}" type="slidenum">
              <a:rPr lang="en-US" smtClean="0"/>
              <a:t>3</a:t>
            </a:fld>
            <a:endParaRPr lang="en-US"/>
          </a:p>
        </p:txBody>
      </p:sp>
    </p:spTree>
    <p:extLst>
      <p:ext uri="{BB962C8B-B14F-4D97-AF65-F5344CB8AC3E}">
        <p14:creationId xmlns:p14="http://schemas.microsoft.com/office/powerpoint/2010/main" val="648704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UK telecom giant Virgin Media offers a wide range of mobile, TV, and internet services to a varied consumer base. Its customer-centric approach has made it a UK broadband leader. British Airways, a global aviation pioneer, serves over 170 locations. Its wide network and strategic connections make it a top full-service airline.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CB5ECD2-3214-4D79-9167-69E16696A231}" type="slidenum">
              <a:rPr lang="en-US" smtClean="0"/>
              <a:t>4</a:t>
            </a:fld>
            <a:endParaRPr lang="en-US"/>
          </a:p>
        </p:txBody>
      </p:sp>
    </p:spTree>
    <p:extLst>
      <p:ext uri="{BB962C8B-B14F-4D97-AF65-F5344CB8AC3E}">
        <p14:creationId xmlns:p14="http://schemas.microsoft.com/office/powerpoint/2010/main" val="66301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Virgin Media's success is based on focusing on its customers and integrating their data, but its </a:t>
            </a:r>
            <a:r>
              <a:rPr lang="en-US" sz="1800" dirty="0" err="1">
                <a:latin typeface="Times New Roman" panose="02020603050405020304" pitchFamily="18" charset="0"/>
                <a:cs typeface="Times New Roman" panose="02020603050405020304" pitchFamily="18" charset="0"/>
              </a:rPr>
              <a:t>centralised</a:t>
            </a:r>
            <a:r>
              <a:rPr lang="en-US" sz="1800" dirty="0">
                <a:latin typeface="Times New Roman" panose="02020603050405020304" pitchFamily="18" charset="0"/>
                <a:cs typeface="Times New Roman" panose="02020603050405020304" pitchFamily="18" charset="0"/>
              </a:rPr>
              <a:t> knowledge management is stifling its ability to adapt quickly. Growth prospects include 5G integration and AI-powered solutions, while dangers include competition and cybersecurity.</a:t>
            </a:r>
          </a:p>
        </p:txBody>
      </p:sp>
      <p:sp>
        <p:nvSpPr>
          <p:cNvPr id="4" name="Slide Number Placeholder 3"/>
          <p:cNvSpPr>
            <a:spLocks noGrp="1"/>
          </p:cNvSpPr>
          <p:nvPr>
            <p:ph type="sldNum" sz="quarter" idx="5"/>
          </p:nvPr>
        </p:nvSpPr>
        <p:spPr/>
        <p:txBody>
          <a:bodyPr/>
          <a:lstStyle/>
          <a:p>
            <a:fld id="{6CB5ECD2-3214-4D79-9167-69E16696A231}" type="slidenum">
              <a:rPr lang="en-US" smtClean="0"/>
              <a:t>5</a:t>
            </a:fld>
            <a:endParaRPr lang="en-US"/>
          </a:p>
        </p:txBody>
      </p:sp>
    </p:spTree>
    <p:extLst>
      <p:ext uri="{BB962C8B-B14F-4D97-AF65-F5344CB8AC3E}">
        <p14:creationId xmlns:p14="http://schemas.microsoft.com/office/powerpoint/2010/main" val="3354284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Telecommunications firms can efficiently adapt to change, grab opportunities, and mitigate threats with the help of agile knowledge management systems.</a:t>
            </a:r>
          </a:p>
        </p:txBody>
      </p:sp>
      <p:sp>
        <p:nvSpPr>
          <p:cNvPr id="4" name="Slide Number Placeholder 3"/>
          <p:cNvSpPr>
            <a:spLocks noGrp="1"/>
          </p:cNvSpPr>
          <p:nvPr>
            <p:ph type="sldNum" sz="quarter" idx="5"/>
          </p:nvPr>
        </p:nvSpPr>
        <p:spPr/>
        <p:txBody>
          <a:bodyPr/>
          <a:lstStyle/>
          <a:p>
            <a:fld id="{6CB5ECD2-3214-4D79-9167-69E16696A231}" type="slidenum">
              <a:rPr lang="en-US" smtClean="0"/>
              <a:t>6</a:t>
            </a:fld>
            <a:endParaRPr lang="en-US"/>
          </a:p>
        </p:txBody>
      </p:sp>
    </p:spTree>
    <p:extLst>
      <p:ext uri="{BB962C8B-B14F-4D97-AF65-F5344CB8AC3E}">
        <p14:creationId xmlns:p14="http://schemas.microsoft.com/office/powerpoint/2010/main" val="4262877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British Airways </a:t>
            </a:r>
            <a:r>
              <a:rPr lang="en-US" sz="1800" dirty="0" err="1">
                <a:latin typeface="Times New Roman" panose="02020603050405020304" pitchFamily="18" charset="0"/>
                <a:cs typeface="Times New Roman" panose="02020603050405020304" pitchFamily="18" charset="0"/>
              </a:rPr>
              <a:t>maximises</a:t>
            </a:r>
            <a:r>
              <a:rPr lang="en-US" sz="1800" dirty="0">
                <a:latin typeface="Times New Roman" panose="02020603050405020304" pitchFamily="18" charset="0"/>
                <a:cs typeface="Times New Roman" panose="02020603050405020304" pitchFamily="18" charset="0"/>
              </a:rPr>
              <a:t> productivity and revenues by leveraging data, global access, and partnerships. Outdated technology and staff resistance limit digital growth, but IoT integration and research collaborations present exciting opportunities. Challenges of a considerable nature are posed by market volatility and cyber threats.</a:t>
            </a:r>
          </a:p>
        </p:txBody>
      </p:sp>
      <p:sp>
        <p:nvSpPr>
          <p:cNvPr id="4" name="Slide Number Placeholder 3"/>
          <p:cNvSpPr>
            <a:spLocks noGrp="1"/>
          </p:cNvSpPr>
          <p:nvPr>
            <p:ph type="sldNum" sz="quarter" idx="5"/>
          </p:nvPr>
        </p:nvSpPr>
        <p:spPr/>
        <p:txBody>
          <a:bodyPr/>
          <a:lstStyle/>
          <a:p>
            <a:fld id="{6CB5ECD2-3214-4D79-9167-69E16696A231}" type="slidenum">
              <a:rPr lang="en-US" smtClean="0"/>
              <a:t>7</a:t>
            </a:fld>
            <a:endParaRPr lang="en-US"/>
          </a:p>
        </p:txBody>
      </p:sp>
    </p:spTree>
    <p:extLst>
      <p:ext uri="{BB962C8B-B14F-4D97-AF65-F5344CB8AC3E}">
        <p14:creationId xmlns:p14="http://schemas.microsoft.com/office/powerpoint/2010/main" val="2004551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0" dirty="0">
                <a:effectLst/>
                <a:latin typeface="Times New Roman" panose="02020603050405020304" pitchFamily="18" charset="0"/>
                <a:ea typeface="Calibri" panose="020F0502020204030204" pitchFamily="34" charset="0"/>
              </a:rPr>
              <a:t>In order to prosper despite problems and seize opportunities, airlines must have seamless data integration, technological proficiency, and a culture of digital adaption.</a:t>
            </a:r>
            <a:endParaRPr lang="en-US" dirty="0"/>
          </a:p>
        </p:txBody>
      </p:sp>
      <p:sp>
        <p:nvSpPr>
          <p:cNvPr id="4" name="Slide Number Placeholder 3"/>
          <p:cNvSpPr>
            <a:spLocks noGrp="1"/>
          </p:cNvSpPr>
          <p:nvPr>
            <p:ph type="sldNum" sz="quarter" idx="5"/>
          </p:nvPr>
        </p:nvSpPr>
        <p:spPr/>
        <p:txBody>
          <a:bodyPr/>
          <a:lstStyle/>
          <a:p>
            <a:fld id="{6CB5ECD2-3214-4D79-9167-69E16696A231}" type="slidenum">
              <a:rPr lang="en-US" smtClean="0"/>
              <a:t>8</a:t>
            </a:fld>
            <a:endParaRPr lang="en-US"/>
          </a:p>
        </p:txBody>
      </p:sp>
    </p:spTree>
    <p:extLst>
      <p:ext uri="{BB962C8B-B14F-4D97-AF65-F5344CB8AC3E}">
        <p14:creationId xmlns:p14="http://schemas.microsoft.com/office/powerpoint/2010/main" val="2137286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Virgin Media and British Airways use knowledge management for competitive advantage, despite their different sectors. Both companies promote knowledge exchange to achieve their goals. British Airways emphasizes traditional customer service, while Virgin Media, a newcomer, emphasizes technology and customer focus. British Airways' knowledge management is decentralized, however Virgin Media's is centralized.</a:t>
            </a:r>
          </a:p>
        </p:txBody>
      </p:sp>
      <p:sp>
        <p:nvSpPr>
          <p:cNvPr id="4" name="Slide Number Placeholder 3"/>
          <p:cNvSpPr>
            <a:spLocks noGrp="1"/>
          </p:cNvSpPr>
          <p:nvPr>
            <p:ph type="sldNum" sz="quarter" idx="5"/>
          </p:nvPr>
        </p:nvSpPr>
        <p:spPr/>
        <p:txBody>
          <a:bodyPr/>
          <a:lstStyle/>
          <a:p>
            <a:fld id="{6CB5ECD2-3214-4D79-9167-69E16696A231}" type="slidenum">
              <a:rPr lang="en-US" smtClean="0"/>
              <a:t>9</a:t>
            </a:fld>
            <a:endParaRPr lang="en-US"/>
          </a:p>
        </p:txBody>
      </p:sp>
    </p:spTree>
    <p:extLst>
      <p:ext uri="{BB962C8B-B14F-4D97-AF65-F5344CB8AC3E}">
        <p14:creationId xmlns:p14="http://schemas.microsoft.com/office/powerpoint/2010/main" val="1729308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By encouraging creativity, gathering knowledge effectively, efficiently organising and retrieving knowledge that has been stored, and using knowledge to make well-informed decisions, Virgin Media and British Airways may improve their knowledge management (KM) strategies. This cycle improves client experiences and promotes ongoing improvement.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6CB5ECD2-3214-4D79-9167-69E16696A231}" type="slidenum">
              <a:rPr lang="en-US" smtClean="0"/>
              <a:t>10</a:t>
            </a:fld>
            <a:endParaRPr lang="en-US"/>
          </a:p>
        </p:txBody>
      </p:sp>
    </p:spTree>
    <p:extLst>
      <p:ext uri="{BB962C8B-B14F-4D97-AF65-F5344CB8AC3E}">
        <p14:creationId xmlns:p14="http://schemas.microsoft.com/office/powerpoint/2010/main" val="4223597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5B221-F004-4841-D711-487242C030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8FE5696-96EE-AD24-D350-BC5A94AEEC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200B4E7-82FD-1684-BED5-4ED98156B4DE}"/>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5" name="Footer Placeholder 4">
            <a:extLst>
              <a:ext uri="{FF2B5EF4-FFF2-40B4-BE49-F238E27FC236}">
                <a16:creationId xmlns:a16="http://schemas.microsoft.com/office/drawing/2014/main" id="{246DA2C1-DC9C-3979-56CB-D81559E66A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4C4996-2E4F-48B5-3ED9-988ED31B29F4}"/>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1016524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FE08-034A-67DA-053C-FB7E4F6BB7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4C979D-9131-AE54-617F-6536518E13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9CAB3D-3458-05F5-6129-843C8F8872F9}"/>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5" name="Footer Placeholder 4">
            <a:extLst>
              <a:ext uri="{FF2B5EF4-FFF2-40B4-BE49-F238E27FC236}">
                <a16:creationId xmlns:a16="http://schemas.microsoft.com/office/drawing/2014/main" id="{5F47CF29-AC3E-216E-F0FD-EB1FB28475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5076D0-1FE3-BE8F-C34B-1C2E8B37FAA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446299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0CA94-EF04-EEFA-19DF-78882D9EE2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9A1F329-14D7-9116-C7C0-16618E0B52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8678C5-6E55-4459-A2FD-394B7229D35D}"/>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5" name="Footer Placeholder 4">
            <a:extLst>
              <a:ext uri="{FF2B5EF4-FFF2-40B4-BE49-F238E27FC236}">
                <a16:creationId xmlns:a16="http://schemas.microsoft.com/office/drawing/2014/main" id="{415DB2A3-DA6B-AC20-D3DA-2F986BFC60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CCC99B-0F69-3DE6-4BD9-2C600F861051}"/>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456789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57079-679A-280E-53FB-F8886C351E7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4E2899-4C50-5CB6-4385-37AB737FDB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6F32F7-06A7-2AC9-42A9-3FE1CE321A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C33463-96D1-2D2D-4785-8F6FEA02AFEB}"/>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6" name="Footer Placeholder 5">
            <a:extLst>
              <a:ext uri="{FF2B5EF4-FFF2-40B4-BE49-F238E27FC236}">
                <a16:creationId xmlns:a16="http://schemas.microsoft.com/office/drawing/2014/main" id="{2157F52C-4642-8D38-81B2-2EC91ECC73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2D3C7F-9BFF-F6AA-6C0A-2D0DDD3FDF4F}"/>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2060412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D10CF-8602-DCEF-6E3D-8CD2F563FD4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D75F418-715B-2DED-33B5-B5370154B5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CB21DC-4E63-8FF4-6D8A-DC16F8BCF0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4E9A7BA-BE2B-1F06-8D8C-BFFD8D4A96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9B2338-FB52-A61A-36FB-618483649F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F84D600-6249-8429-918B-763B9400A73E}"/>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8" name="Footer Placeholder 7">
            <a:extLst>
              <a:ext uri="{FF2B5EF4-FFF2-40B4-BE49-F238E27FC236}">
                <a16:creationId xmlns:a16="http://schemas.microsoft.com/office/drawing/2014/main" id="{863F1E20-4CC7-3D11-BDFB-649290FBC1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2156D7E-45EC-560F-9F25-69CF76A4CC90}"/>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1560832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9FB2-6739-272E-EAB6-68D3687B121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E0F5764-A422-AA65-A3D2-C76E0E491952}"/>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4" name="Footer Placeholder 3">
            <a:extLst>
              <a:ext uri="{FF2B5EF4-FFF2-40B4-BE49-F238E27FC236}">
                <a16:creationId xmlns:a16="http://schemas.microsoft.com/office/drawing/2014/main" id="{50DF5FCF-FDAE-2061-3AD0-0E5705B5778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E295D4-653D-0748-FDC1-8CFA71607868}"/>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804040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53DAC1-3F19-8EA6-C6CE-526711834124}"/>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3" name="Footer Placeholder 2">
            <a:extLst>
              <a:ext uri="{FF2B5EF4-FFF2-40B4-BE49-F238E27FC236}">
                <a16:creationId xmlns:a16="http://schemas.microsoft.com/office/drawing/2014/main" id="{1D6A8034-E888-12AF-8E6D-B1FC5551240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00F96F-939B-9A25-E31B-4E0D01E9A398}"/>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649344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66F8-33CA-159E-44F9-24A7B6B900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E963113-15A0-1E73-CEBB-1BC90B2191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2EE8AB8-B8C3-E863-6F4B-87F01A47A7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CBA91-C4FA-E289-1960-6A57BDF8A373}"/>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6" name="Footer Placeholder 5">
            <a:extLst>
              <a:ext uri="{FF2B5EF4-FFF2-40B4-BE49-F238E27FC236}">
                <a16:creationId xmlns:a16="http://schemas.microsoft.com/office/drawing/2014/main" id="{CCB855E9-346B-21BA-DC43-21B77778BB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B3A174-A81D-4ADB-93C1-1BE5BECA23B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4178398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811F2-A852-B44F-C605-C929CE92A3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3DCB2-89F3-9168-B57A-467BEC1E08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42D2B05-7132-456D-4C19-B0E62486CC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D0AB42-366B-901C-63A1-D38DA28FB8ED}"/>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6" name="Footer Placeholder 5">
            <a:extLst>
              <a:ext uri="{FF2B5EF4-FFF2-40B4-BE49-F238E27FC236}">
                <a16:creationId xmlns:a16="http://schemas.microsoft.com/office/drawing/2014/main" id="{B03C1355-4CF7-E0EA-2ADE-FACCEA86BD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27F8D0-4129-D612-965B-DA11721ECE8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2851952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3997D-05AB-25B9-E2A7-37F7A600F21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15A840E-D669-3C92-4855-6DF7C22151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7220D8-F990-EAEF-E9D8-195766F923DE}"/>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5" name="Footer Placeholder 4">
            <a:extLst>
              <a:ext uri="{FF2B5EF4-FFF2-40B4-BE49-F238E27FC236}">
                <a16:creationId xmlns:a16="http://schemas.microsoft.com/office/drawing/2014/main" id="{2182CF2B-87D5-DC34-8831-D9701B7153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9CA878-A8C0-4DC7-5F4F-42511F29A740}"/>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111018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9C1CCC-260A-0337-E86D-A621AB837D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98D8CE-3E63-15B7-90EC-C2650C4259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F5AA67-FD7C-D4E6-103B-7CC53B67B7F5}"/>
              </a:ext>
            </a:extLst>
          </p:cNvPr>
          <p:cNvSpPr>
            <a:spLocks noGrp="1"/>
          </p:cNvSpPr>
          <p:nvPr>
            <p:ph type="dt" sz="half" idx="10"/>
          </p:nvPr>
        </p:nvSpPr>
        <p:spPr/>
        <p:txBody>
          <a:bodyPr/>
          <a:lstStyle/>
          <a:p>
            <a:fld id="{56DE552F-EE39-43B8-8251-E84912BA027B}" type="datetimeFigureOut">
              <a:rPr lang="en-US" smtClean="0"/>
              <a:t>11/12/2023</a:t>
            </a:fld>
            <a:endParaRPr lang="en-US"/>
          </a:p>
        </p:txBody>
      </p:sp>
      <p:sp>
        <p:nvSpPr>
          <p:cNvPr id="5" name="Footer Placeholder 4">
            <a:extLst>
              <a:ext uri="{FF2B5EF4-FFF2-40B4-BE49-F238E27FC236}">
                <a16:creationId xmlns:a16="http://schemas.microsoft.com/office/drawing/2014/main" id="{093B38DD-A8FC-EF31-B09C-C664FFE7CF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EF79EB-6C46-4BBD-0B3E-227876B6DB4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32426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377431-329E-8C49-CAE6-BC9DE07BEB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EA8BCC-7860-960D-7B74-8527D0168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C4EFAD-5CF2-F940-9535-8A4928B6AC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DE552F-EE39-43B8-8251-E84912BA027B}" type="datetimeFigureOut">
              <a:rPr lang="en-US" smtClean="0"/>
              <a:t>11/12/2023</a:t>
            </a:fld>
            <a:endParaRPr lang="en-US"/>
          </a:p>
        </p:txBody>
      </p:sp>
      <p:sp>
        <p:nvSpPr>
          <p:cNvPr id="5" name="Footer Placeholder 4">
            <a:extLst>
              <a:ext uri="{FF2B5EF4-FFF2-40B4-BE49-F238E27FC236}">
                <a16:creationId xmlns:a16="http://schemas.microsoft.com/office/drawing/2014/main" id="{CFBD87E3-A2C7-5E38-32B4-3343FEEAC2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70CDC64-0FDA-A176-6EED-3D6E93433E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67D8BE-77C2-4302-98BC-67B31311A29C}" type="slidenum">
              <a:rPr lang="en-US" smtClean="0"/>
              <a:t>‹#›</a:t>
            </a:fld>
            <a:endParaRPr lang="en-US"/>
          </a:p>
        </p:txBody>
      </p:sp>
    </p:spTree>
    <p:extLst>
      <p:ext uri="{BB962C8B-B14F-4D97-AF65-F5344CB8AC3E}">
        <p14:creationId xmlns:p14="http://schemas.microsoft.com/office/powerpoint/2010/main" val="906952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AEBDB8-7747-11B3-818D-75CBA65CC23D}"/>
              </a:ext>
            </a:extLst>
          </p:cNvPr>
          <p:cNvSpPr txBox="1"/>
          <p:nvPr/>
        </p:nvSpPr>
        <p:spPr>
          <a:xfrm>
            <a:off x="2494472" y="930328"/>
            <a:ext cx="5991225" cy="3416320"/>
          </a:xfrm>
          <a:prstGeom prst="rect">
            <a:avLst/>
          </a:prstGeom>
          <a:noFill/>
        </p:spPr>
        <p:txBody>
          <a:bodyPr wrap="square" lIns="91440" tIns="45720" rIns="91440" bIns="45720" rtlCol="0" anchor="t">
            <a:spAutoFit/>
          </a:bodyPr>
          <a:lstStyle/>
          <a:p>
            <a:pPr algn="ctr"/>
            <a:r>
              <a:rPr lang="en-US" sz="3600" b="1" dirty="0">
                <a:solidFill>
                  <a:schemeClr val="bg1"/>
                </a:solidFill>
                <a:effectLst>
                  <a:outerShdw blurRad="38100" dist="38100" dir="2700000" algn="tl">
                    <a:srgbClr val="000000">
                      <a:alpha val="43137"/>
                    </a:srgbClr>
                  </a:outerShdw>
                </a:effectLst>
                <a:latin typeface="Times New Roman"/>
                <a:cs typeface="Times New Roman"/>
              </a:rPr>
              <a:t>BMSW5105</a:t>
            </a:r>
            <a:endParaRPr lang="en-US" sz="3600" b="1">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r>
              <a:rPr lang="en-GB" sz="3600" b="1" dirty="0">
                <a:solidFill>
                  <a:schemeClr val="bg1"/>
                </a:solidFill>
                <a:effectLst>
                  <a:outerShdw blurRad="38100" dist="38100" dir="2700000" algn="tl">
                    <a:srgbClr val="000000">
                      <a:alpha val="43137"/>
                    </a:srgbClr>
                  </a:outerShdw>
                </a:effectLst>
                <a:latin typeface="Times New Roman"/>
                <a:cs typeface="Times New Roman"/>
              </a:rPr>
              <a:t>Workplace Culture and its Impact on Organisational Efficiency</a:t>
            </a:r>
            <a:endParaRPr lang="en-US" sz="3600" b="1">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endParaRPr lang="en-US" sz="3600" b="1" dirty="0">
              <a:solidFill>
                <a:schemeClr val="bg1"/>
              </a:solidFill>
              <a:effectLst>
                <a:outerShdw blurRad="38100" dist="38100" dir="2700000" algn="tl">
                  <a:srgbClr val="000000">
                    <a:alpha val="43137"/>
                  </a:srgbClr>
                </a:outerShdw>
              </a:effectLst>
              <a:latin typeface="Times New Roman"/>
              <a:cs typeface="Times New Roman"/>
            </a:endParaRPr>
          </a:p>
          <a:p>
            <a:pPr algn="ctr"/>
            <a:endParaRPr lang="en-US" sz="3600" b="1" dirty="0">
              <a:solidFill>
                <a:schemeClr val="bg1"/>
              </a:solidFill>
              <a:effectLst>
                <a:outerShdw blurRad="38100" dist="38100" dir="2700000" algn="tl">
                  <a:srgbClr val="000000">
                    <a:alpha val="43137"/>
                  </a:srgbClr>
                </a:outerShdw>
              </a:effectLst>
              <a:latin typeface="Times New Roman"/>
              <a:cs typeface="Times New Roman"/>
            </a:endParaRPr>
          </a:p>
        </p:txBody>
      </p:sp>
      <p:cxnSp>
        <p:nvCxnSpPr>
          <p:cNvPr id="7" name="Straight Connector 6">
            <a:extLst>
              <a:ext uri="{FF2B5EF4-FFF2-40B4-BE49-F238E27FC236}">
                <a16:creationId xmlns:a16="http://schemas.microsoft.com/office/drawing/2014/main" id="{301746E6-FDBA-7BFF-F807-74FB825126D7}"/>
              </a:ext>
            </a:extLst>
          </p:cNvPr>
          <p:cNvCxnSpPr/>
          <p:nvPr/>
        </p:nvCxnSpPr>
        <p:spPr>
          <a:xfrm>
            <a:off x="2782738" y="3492800"/>
            <a:ext cx="6105525" cy="0"/>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24A3068-E4A2-AE9D-4636-CE4CC0147BBF}"/>
              </a:ext>
            </a:extLst>
          </p:cNvPr>
          <p:cNvSpPr txBox="1"/>
          <p:nvPr/>
        </p:nvSpPr>
        <p:spPr>
          <a:xfrm>
            <a:off x="3730834" y="4014662"/>
            <a:ext cx="4438650" cy="2123658"/>
          </a:xfrm>
          <a:prstGeom prst="rect">
            <a:avLst/>
          </a:prstGeom>
          <a:noFill/>
        </p:spPr>
        <p:txBody>
          <a:bodyPr wrap="square" lIns="91440" tIns="45720" rIns="91440" bIns="45720" rtlCol="0" anchor="t">
            <a:spAutoFit/>
          </a:bodyPr>
          <a:lstStyle/>
          <a:p>
            <a:pPr algn="ct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Task</a:t>
            </a:r>
            <a:r>
              <a:rPr lang="en-US" sz="3200" b="1" spc="-30"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2:</a:t>
            </a:r>
            <a:r>
              <a:rPr lang="en-US" sz="3200" b="1" spc="-25"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Presentation</a:t>
            </a:r>
          </a:p>
          <a:p>
            <a:endParaRPr lang="en-US" sz="2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0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000" b="1" dirty="0">
                <a:solidFill>
                  <a:schemeClr val="bg1"/>
                </a:solidFill>
                <a:effectLst>
                  <a:outerShdw blurRad="38100" dist="38100" dir="2700000" algn="tl">
                    <a:srgbClr val="000000">
                      <a:alpha val="43137"/>
                    </a:srgbClr>
                  </a:outerShdw>
                </a:effectLst>
                <a:latin typeface="Times New Roman"/>
                <a:cs typeface="Times New Roman"/>
              </a:rPr>
              <a:t>Student Name: Simona </a:t>
            </a:r>
            <a:r>
              <a:rPr lang="en-US" sz="2000" b="1" dirty="0" err="1">
                <a:solidFill>
                  <a:schemeClr val="bg1"/>
                </a:solidFill>
                <a:effectLst>
                  <a:outerShdw blurRad="38100" dist="38100" dir="2700000" algn="tl">
                    <a:srgbClr val="000000">
                      <a:alpha val="43137"/>
                    </a:srgbClr>
                  </a:outerShdw>
                </a:effectLst>
                <a:latin typeface="Times New Roman"/>
                <a:cs typeface="Times New Roman"/>
              </a:rPr>
              <a:t>Pacuraru</a:t>
            </a:r>
            <a:endParaRPr lang="en-US" sz="2000" b="1" dirty="0" err="1">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000" b="1" dirty="0">
                <a:solidFill>
                  <a:schemeClr val="bg1"/>
                </a:solidFill>
                <a:effectLst>
                  <a:outerShdw blurRad="38100" dist="38100" dir="2700000" algn="tl">
                    <a:srgbClr val="000000">
                      <a:alpha val="43137"/>
                    </a:srgbClr>
                  </a:outerShdw>
                </a:effectLst>
                <a:latin typeface="Times New Roman"/>
                <a:cs typeface="Times New Roman"/>
              </a:rPr>
              <a:t>Student ID: 2126931</a:t>
            </a:r>
            <a:endParaRPr lang="en-US" sz="20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650F12ED-D72B-0AE2-46D6-80E7D9DDECFA}"/>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latin typeface="Times New Roman"/>
              <a:cs typeface="Times New Roman"/>
            </a:endParaRPr>
          </a:p>
        </p:txBody>
      </p:sp>
    </p:spTree>
    <p:extLst>
      <p:ext uri="{BB962C8B-B14F-4D97-AF65-F5344CB8AC3E}">
        <p14:creationId xmlns:p14="http://schemas.microsoft.com/office/powerpoint/2010/main" val="3577465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876693" y="741391"/>
            <a:ext cx="6581822" cy="1616203"/>
          </a:xfrm>
          <a:prstGeom prst="rect">
            <a:avLst/>
          </a:prstGeom>
          <a:scene3d>
            <a:camera prst="orthographicFront">
              <a:rot lat="0" lon="0" rev="0"/>
            </a:camera>
            <a:lightRig rig="glow" dir="t">
              <a:rot lat="0" lon="0" rev="48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3200" b="1" kern="1200">
                <a:solidFill>
                  <a:schemeClr val="tx1"/>
                </a:solidFill>
                <a:effectLst>
                  <a:outerShdw blurRad="38100" dist="38100" dir="2700000" algn="tl">
                    <a:srgbClr val="000000">
                      <a:alpha val="43137"/>
                    </a:srgbClr>
                  </a:outerShdw>
                </a:effectLst>
                <a:latin typeface="+mj-lt"/>
                <a:ea typeface="+mj-ea"/>
                <a:cs typeface="+mj-cs"/>
              </a:rPr>
              <a:t>Introduction</a:t>
            </a:r>
          </a:p>
        </p:txBody>
      </p:sp>
      <p:sp>
        <p:nvSpPr>
          <p:cNvPr id="3" name="Rectangle 2">
            <a:extLst>
              <a:ext uri="{FF2B5EF4-FFF2-40B4-BE49-F238E27FC236}">
                <a16:creationId xmlns:a16="http://schemas.microsoft.com/office/drawing/2014/main" id="{A568DE7C-99DE-5D3B-C92D-6006C0AA6A1E}"/>
              </a:ext>
            </a:extLst>
          </p:cNvPr>
          <p:cNvSpPr/>
          <p:nvPr/>
        </p:nvSpPr>
        <p:spPr>
          <a:xfrm>
            <a:off x="876693" y="2533476"/>
            <a:ext cx="6639330" cy="3447832"/>
          </a:xfrm>
          <a:prstGeom prst="rect">
            <a:avLst/>
          </a:prstGeom>
          <a:scene3d>
            <a:camera prst="orthographicFront">
              <a:rot lat="0" lon="0" rev="0"/>
            </a:camera>
            <a:lightRig rig="contrasting" dir="t">
              <a:rot lat="0" lon="0" rev="15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400" b="1" i="0" dirty="0">
                <a:solidFill>
                  <a:schemeClr val="tx1"/>
                </a:solidFill>
              </a:rPr>
              <a:t>Introduction to Topic:</a:t>
            </a:r>
            <a:r>
              <a:rPr lang="en-US" sz="2400" b="0" i="0" dirty="0">
                <a:solidFill>
                  <a:schemeClr val="tx1"/>
                </a:solidFill>
              </a:rPr>
              <a:t> </a:t>
            </a:r>
            <a:r>
              <a:rPr lang="en-US" sz="2400" dirty="0">
                <a:solidFill>
                  <a:schemeClr val="tx1"/>
                </a:solidFill>
              </a:rPr>
              <a:t>Today</a:t>
            </a:r>
            <a:r>
              <a:rPr lang="en-US" sz="2400" b="0" i="0" dirty="0">
                <a:solidFill>
                  <a:schemeClr val="tx1"/>
                </a:solidFill>
              </a:rPr>
              <a:t>, we'll delve into the intricate relationship between Google's </a:t>
            </a:r>
            <a:r>
              <a:rPr lang="en-US" sz="2400" b="0" i="0" err="1">
                <a:solidFill>
                  <a:schemeClr val="tx1"/>
                </a:solidFill>
              </a:rPr>
              <a:t>Organisational</a:t>
            </a:r>
            <a:r>
              <a:rPr lang="en-US" sz="2400" b="0" i="0" dirty="0">
                <a:solidFill>
                  <a:schemeClr val="tx1"/>
                </a:solidFill>
              </a:rPr>
              <a:t> Culture and Sustainability in the dynamic technology industry</a:t>
            </a:r>
            <a:r>
              <a:rPr lang="en-US" sz="2400" dirty="0">
                <a:solidFill>
                  <a:schemeClr val="tx1"/>
                </a:solidFill>
              </a:rPr>
              <a:t>.</a:t>
            </a:r>
            <a:endParaRPr lang="en-US" sz="2400" b="0" i="0" dirty="0">
              <a:solidFill>
                <a:schemeClr val="tx1"/>
              </a:solidFill>
              <a:cs typeface="Calibri"/>
            </a:endParaRPr>
          </a:p>
          <a:p>
            <a:pPr indent="-228600">
              <a:lnSpc>
                <a:spcPct val="90000"/>
              </a:lnSpc>
              <a:spcAft>
                <a:spcPts val="600"/>
              </a:spcAft>
              <a:buFont typeface="Arial" panose="020B0604020202020204" pitchFamily="34" charset="0"/>
              <a:buChar char="•"/>
            </a:pPr>
            <a:r>
              <a:rPr lang="en-US" sz="2400" b="1" i="0" dirty="0">
                <a:solidFill>
                  <a:schemeClr val="tx1"/>
                </a:solidFill>
              </a:rPr>
              <a:t>Importance of Culture:</a:t>
            </a:r>
            <a:r>
              <a:rPr lang="en-US" sz="2400" b="0" i="0" dirty="0">
                <a:solidFill>
                  <a:schemeClr val="tx1"/>
                </a:solidFill>
              </a:rPr>
              <a:t> In the tech landscape, constant innovation is the key to staying ahead. Google, being a tech giant, thrives on a unique culture that fosters innovation, setting the stage for our exploration</a:t>
            </a:r>
            <a:r>
              <a:rPr lang="en-US" sz="2400" dirty="0">
                <a:solidFill>
                  <a:schemeClr val="tx1"/>
                </a:solidFill>
              </a:rPr>
              <a:t>.</a:t>
            </a:r>
            <a:endParaRPr lang="en-US" sz="2400" b="1" dirty="0">
              <a:solidFill>
                <a:schemeClr val="tx1"/>
              </a:solidFill>
              <a:effectLst/>
            </a:endParaRPr>
          </a:p>
        </p:txBody>
      </p:sp>
      <p:pic>
        <p:nvPicPr>
          <p:cNvPr id="4" name="Picture 3" descr="Illustrazione gratis: Google, Loghi, 3D - Immagine gratis su Pixabay ...">
            <a:extLst>
              <a:ext uri="{FF2B5EF4-FFF2-40B4-BE49-F238E27FC236}">
                <a16:creationId xmlns:a16="http://schemas.microsoft.com/office/drawing/2014/main" id="{8B614EF5-B8CA-330D-4C89-3E922D1D8FB2}"/>
              </a:ext>
            </a:extLst>
          </p:cNvPr>
          <p:cNvPicPr>
            <a:picLocks noChangeAspect="1"/>
          </p:cNvPicPr>
          <p:nvPr/>
        </p:nvPicPr>
        <p:blipFill>
          <a:blip r:embed="rId2"/>
          <a:stretch>
            <a:fillRect/>
          </a:stretch>
        </p:blipFill>
        <p:spPr>
          <a:xfrm>
            <a:off x="7519359" y="2082379"/>
            <a:ext cx="4600195" cy="2991972"/>
          </a:xfrm>
          <a:prstGeom prst="rect">
            <a:avLst/>
          </a:prstGeom>
        </p:spPr>
      </p:pic>
      <p:grpSp>
        <p:nvGrpSpPr>
          <p:cNvPr id="21" name="Group 2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2" name="Rectangle 21">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82934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FD25506F-F092-4BA1-AF55-918C50933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53DDC01D-1457-421B-91B7-A37911A142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pic>
        <p:nvPicPr>
          <p:cNvPr id="57" name="Graphic 56">
            <a:extLst>
              <a:ext uri="{FF2B5EF4-FFF2-40B4-BE49-F238E27FC236}">
                <a16:creationId xmlns:a16="http://schemas.microsoft.com/office/drawing/2014/main" id="{62D6955C-623F-4E24-BDCB-C554684CBF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5400000">
            <a:off x="3402303" y="-2670815"/>
            <a:ext cx="5475723" cy="12188952"/>
          </a:xfrm>
          <a:prstGeom prst="rect">
            <a:avLst/>
          </a:prstGeom>
        </p:spPr>
      </p:pic>
      <p:sp>
        <p:nvSpPr>
          <p:cNvPr id="2" name="Rectangle 1">
            <a:extLst>
              <a:ext uri="{FF2B5EF4-FFF2-40B4-BE49-F238E27FC236}">
                <a16:creationId xmlns:a16="http://schemas.microsoft.com/office/drawing/2014/main" id="{D557C424-0D24-7235-453C-8BACE3FCC485}"/>
              </a:ext>
            </a:extLst>
          </p:cNvPr>
          <p:cNvSpPr/>
          <p:nvPr/>
        </p:nvSpPr>
        <p:spPr>
          <a:xfrm>
            <a:off x="169078" y="685800"/>
            <a:ext cx="6176858" cy="1533439"/>
          </a:xfrm>
          <a:prstGeom prst="rect">
            <a:avLst/>
          </a:prstGeom>
          <a:scene3d>
            <a:camera prst="orthographicFront">
              <a:rot lat="0" lon="0" rev="0"/>
            </a:camera>
            <a:lightRig rig="glow" dir="t">
              <a:rot lat="0" lon="0" rev="48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a:lnSpc>
                <a:spcPct val="90000"/>
              </a:lnSpc>
              <a:spcBef>
                <a:spcPct val="0"/>
              </a:spcBef>
              <a:spcAft>
                <a:spcPts val="600"/>
              </a:spcAft>
            </a:pPr>
            <a:r>
              <a:rPr lang="en-US" sz="5000" b="1">
                <a:solidFill>
                  <a:schemeClr val="tx1"/>
                </a:solidFill>
                <a:effectLst>
                  <a:outerShdw blurRad="38100" dist="38100" dir="2700000" algn="tl">
                    <a:srgbClr val="000000">
                      <a:alpha val="43137"/>
                    </a:srgbClr>
                  </a:outerShdw>
                </a:effectLst>
                <a:latin typeface="+mj-lt"/>
                <a:ea typeface="+mj-ea"/>
                <a:cs typeface="+mj-cs"/>
              </a:rPr>
              <a:t>Organisational Culture at Google</a:t>
            </a:r>
            <a:endParaRPr lang="en-US" sz="5000">
              <a:solidFill>
                <a:schemeClr val="tx1"/>
              </a:solidFill>
              <a:latin typeface="+mj-lt"/>
              <a:ea typeface="+mj-ea"/>
              <a:cs typeface="+mj-cs"/>
            </a:endParaRPr>
          </a:p>
        </p:txBody>
      </p:sp>
      <p:sp>
        <p:nvSpPr>
          <p:cNvPr id="3" name="Rectangle 2">
            <a:extLst>
              <a:ext uri="{FF2B5EF4-FFF2-40B4-BE49-F238E27FC236}">
                <a16:creationId xmlns:a16="http://schemas.microsoft.com/office/drawing/2014/main" id="{AA74DAC0-7C64-D461-4A77-85104382461D}"/>
              </a:ext>
            </a:extLst>
          </p:cNvPr>
          <p:cNvSpPr/>
          <p:nvPr/>
        </p:nvSpPr>
        <p:spPr>
          <a:xfrm>
            <a:off x="169077" y="2486744"/>
            <a:ext cx="6176858" cy="3393601"/>
          </a:xfrm>
          <a:prstGeom prst="rect">
            <a:avLst/>
          </a:prstGeom>
          <a:scene3d>
            <a:camera prst="orthographicFront">
              <a:rot lat="0" lon="0" rev="0"/>
            </a:camera>
            <a:lightRig rig="contrasting" dir="t">
              <a:rot lat="0" lon="0" rev="15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400" b="1" i="0" dirty="0">
                <a:solidFill>
                  <a:schemeClr val="tx1"/>
                </a:solidFill>
              </a:rPr>
              <a:t>Define Organizational Culture:</a:t>
            </a:r>
            <a:r>
              <a:rPr lang="en-US" sz="2400" b="0" i="0" dirty="0">
                <a:solidFill>
                  <a:schemeClr val="tx1"/>
                </a:solidFill>
              </a:rPr>
              <a:t> Organizational culture is the shared values, beliefs, and practices that define a company. At Google, it goes beyond the conventional, driving success through innovation, risk-taking, inclusivity, and employee empowerment</a:t>
            </a:r>
            <a:r>
              <a:rPr lang="en-US" sz="2400" dirty="0">
                <a:solidFill>
                  <a:schemeClr val="tx1"/>
                </a:solidFill>
              </a:rPr>
              <a:t>.</a:t>
            </a:r>
            <a:endParaRPr lang="en-US" sz="2400" b="0" i="0">
              <a:solidFill>
                <a:schemeClr val="tx1"/>
              </a:solidFill>
              <a:cs typeface="Calibri"/>
            </a:endParaRPr>
          </a:p>
          <a:p>
            <a:pPr indent="-228600">
              <a:lnSpc>
                <a:spcPct val="90000"/>
              </a:lnSpc>
              <a:spcAft>
                <a:spcPts val="600"/>
              </a:spcAft>
              <a:buFont typeface="Arial" panose="020B0604020202020204" pitchFamily="34" charset="0"/>
              <a:buChar char="•"/>
            </a:pPr>
            <a:r>
              <a:rPr lang="en-US" sz="2400" b="1" i="0" dirty="0">
                <a:solidFill>
                  <a:schemeClr val="tx1"/>
                </a:solidFill>
              </a:rPr>
              <a:t>Key Elements:</a:t>
            </a:r>
            <a:r>
              <a:rPr lang="en-US" sz="2400" b="0" i="0" dirty="0">
                <a:solidFill>
                  <a:schemeClr val="tx1"/>
                </a:solidFill>
              </a:rPr>
              <a:t> Let's explore Google's distinctive culture, marked by innovation, risk-taking, inclusivity, collaboration, and employee empowerment</a:t>
            </a:r>
            <a:r>
              <a:rPr lang="en-US" sz="2400" dirty="0">
                <a:solidFill>
                  <a:schemeClr val="tx1"/>
                </a:solidFill>
              </a:rPr>
              <a:t>.</a:t>
            </a:r>
            <a:endParaRPr lang="en-US" sz="2400" dirty="0">
              <a:solidFill>
                <a:schemeClr val="tx1"/>
              </a:solidFill>
              <a:cs typeface="Calibri"/>
            </a:endParaRPr>
          </a:p>
          <a:p>
            <a:pPr indent="-228600">
              <a:lnSpc>
                <a:spcPct val="90000"/>
              </a:lnSpc>
              <a:spcAft>
                <a:spcPts val="600"/>
              </a:spcAft>
              <a:buFont typeface="Arial" panose="020B0604020202020204" pitchFamily="34" charset="0"/>
              <a:buChar char="•"/>
            </a:pPr>
            <a:endParaRPr lang="en-US" b="1">
              <a:solidFill>
                <a:schemeClr val="tx1"/>
              </a:solidFill>
              <a:effectLst/>
            </a:endParaRPr>
          </a:p>
        </p:txBody>
      </p:sp>
      <p:pic>
        <p:nvPicPr>
          <p:cNvPr id="4" name="Picture 3" descr="Organizational culture - Dimensions | Types &amp; Examples - Project ...">
            <a:extLst>
              <a:ext uri="{FF2B5EF4-FFF2-40B4-BE49-F238E27FC236}">
                <a16:creationId xmlns:a16="http://schemas.microsoft.com/office/drawing/2014/main" id="{1254118D-88DD-8670-EC39-104905A836C3}"/>
              </a:ext>
            </a:extLst>
          </p:cNvPr>
          <p:cNvPicPr>
            <a:picLocks noChangeAspect="1"/>
          </p:cNvPicPr>
          <p:nvPr/>
        </p:nvPicPr>
        <p:blipFill rotWithShape="1">
          <a:blip r:embed="rId5"/>
          <a:srcRect l="1250" r="-3" b="-3"/>
          <a:stretch/>
        </p:blipFill>
        <p:spPr>
          <a:xfrm>
            <a:off x="6581556" y="866556"/>
            <a:ext cx="5124887" cy="5124887"/>
          </a:xfrm>
          <a:prstGeom prst="rect">
            <a:avLst/>
          </a:prstGeom>
        </p:spPr>
      </p:pic>
      <p:sp>
        <p:nvSpPr>
          <p:cNvPr id="61" name="Rectangle 60">
            <a:extLst>
              <a:ext uri="{FF2B5EF4-FFF2-40B4-BE49-F238E27FC236}">
                <a16:creationId xmlns:a16="http://schemas.microsoft.com/office/drawing/2014/main" id="{9B0011D9-F7F7-406C-9DF8-6E5D0404D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8661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03DA043-5CA3-A4F4-6FDE-E40B1C3C4AB4}"/>
              </a:ext>
            </a:extLst>
          </p:cNvPr>
          <p:cNvSpPr/>
          <p:nvPr/>
        </p:nvSpPr>
        <p:spPr>
          <a:xfrm>
            <a:off x="589560" y="856180"/>
            <a:ext cx="4560584" cy="1128068"/>
          </a:xfrm>
          <a:prstGeom prst="rect">
            <a:avLst/>
          </a:prstGeom>
          <a:scene3d>
            <a:camera prst="orthographicFront">
              <a:rot lat="0" lon="0" rev="0"/>
            </a:camera>
            <a:lightRig rig="glow" dir="t">
              <a:rot lat="0" lon="0" rev="48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3700" b="1">
                <a:solidFill>
                  <a:schemeClr val="tx1"/>
                </a:solidFill>
                <a:effectLst>
                  <a:outerShdw blurRad="38100" dist="38100" dir="2700000" algn="tl">
                    <a:srgbClr val="000000">
                      <a:alpha val="43137"/>
                    </a:srgbClr>
                  </a:outerShdw>
                </a:effectLst>
                <a:latin typeface="+mj-lt"/>
                <a:ea typeface="+mj-ea"/>
                <a:cs typeface="+mj-cs"/>
              </a:rPr>
              <a:t>Google's Ethos and Values</a:t>
            </a:r>
            <a:endParaRPr lang="en-US" sz="3700">
              <a:solidFill>
                <a:schemeClr val="tx1"/>
              </a:solidFill>
              <a:latin typeface="+mj-lt"/>
              <a:ea typeface="+mj-ea"/>
              <a:cs typeface="+mj-cs"/>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568DE7C-99DE-5D3B-C92D-6006C0AA6A1E}"/>
              </a:ext>
            </a:extLst>
          </p:cNvPr>
          <p:cNvSpPr/>
          <p:nvPr/>
        </p:nvSpPr>
        <p:spPr>
          <a:xfrm>
            <a:off x="590719" y="2330505"/>
            <a:ext cx="4559425" cy="3979585"/>
          </a:xfrm>
          <a:prstGeom prst="rect">
            <a:avLst/>
          </a:prstGeom>
          <a:scene3d>
            <a:camera prst="orthographicFront">
              <a:rot lat="0" lon="0" rev="0"/>
            </a:camera>
            <a:lightRig rig="contrasting" dir="t">
              <a:rot lat="0" lon="0" rev="15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1" i="0">
                <a:solidFill>
                  <a:schemeClr val="tx1"/>
                </a:solidFill>
              </a:rPr>
              <a:t>Innovation and Risk-Taking:</a:t>
            </a:r>
            <a:r>
              <a:rPr lang="en-US" sz="1700" b="0" i="0">
                <a:solidFill>
                  <a:schemeClr val="tx1"/>
                </a:solidFill>
              </a:rPr>
              <a:t> Google's '20% time' policy encourages employees to spend a fifth of their work hours on personal projects, leading to groundbreaking innovations like Gmail and Google News</a:t>
            </a:r>
            <a:r>
              <a:rPr lang="en-US" sz="1700">
                <a:solidFill>
                  <a:schemeClr val="tx1"/>
                </a:solidFill>
              </a:rPr>
              <a:t>.</a:t>
            </a:r>
            <a:endParaRPr lang="en-US" sz="1700" b="0" i="0">
              <a:solidFill>
                <a:schemeClr val="tx1"/>
              </a:solidFill>
            </a:endParaRPr>
          </a:p>
          <a:p>
            <a:pPr indent="-228600">
              <a:lnSpc>
                <a:spcPct val="90000"/>
              </a:lnSpc>
              <a:spcAft>
                <a:spcPts val="600"/>
              </a:spcAft>
              <a:buFont typeface="Arial" panose="020B0604020202020204" pitchFamily="34" charset="0"/>
              <a:buChar char="•"/>
            </a:pPr>
            <a:r>
              <a:rPr lang="en-US" sz="1700" b="1" i="0">
                <a:solidFill>
                  <a:schemeClr val="tx1"/>
                </a:solidFill>
              </a:rPr>
              <a:t>Inclusivity and Collaboration:</a:t>
            </a:r>
            <a:r>
              <a:rPr lang="en-US" sz="1700" b="0" i="0">
                <a:solidFill>
                  <a:schemeClr val="tx1"/>
                </a:solidFill>
              </a:rPr>
              <a:t> Collaboration is not just a buzzword at Google; it's ingrained in their culture, fostering partnerships with institutions like Stanford and MIT</a:t>
            </a:r>
            <a:r>
              <a:rPr lang="en-US" sz="1700">
                <a:solidFill>
                  <a:schemeClr val="tx1"/>
                </a:solidFill>
              </a:rPr>
              <a:t>.</a:t>
            </a:r>
            <a:endParaRPr lang="en-US" sz="1700" b="0" i="0">
              <a:solidFill>
                <a:schemeClr val="tx1"/>
              </a:solidFill>
            </a:endParaRPr>
          </a:p>
          <a:p>
            <a:pPr indent="-228600">
              <a:lnSpc>
                <a:spcPct val="90000"/>
              </a:lnSpc>
              <a:spcAft>
                <a:spcPts val="600"/>
              </a:spcAft>
              <a:buFont typeface="Arial" panose="020B0604020202020204" pitchFamily="34" charset="0"/>
              <a:buChar char="•"/>
            </a:pPr>
            <a:r>
              <a:rPr lang="en-US" sz="1700" b="1" i="0">
                <a:solidFill>
                  <a:schemeClr val="tx1"/>
                </a:solidFill>
              </a:rPr>
              <a:t>Employee Empowerment:</a:t>
            </a:r>
            <a:r>
              <a:rPr lang="en-US" sz="1700" b="0" i="0">
                <a:solidFill>
                  <a:schemeClr val="tx1"/>
                </a:solidFill>
              </a:rPr>
              <a:t> The 'Innovation Time Off' policy and the annual 'Googlegeist' survey empower employees, giving them a voice in shaping the company's culture</a:t>
            </a:r>
            <a:r>
              <a:rPr lang="en-US" sz="1700">
                <a:solidFill>
                  <a:schemeClr val="tx1"/>
                </a:solidFill>
              </a:rPr>
              <a:t>.</a:t>
            </a:r>
            <a:endParaRPr lang="en-US" sz="1700">
              <a:solidFill>
                <a:schemeClr val="tx1"/>
              </a:solidFill>
              <a:effectLst/>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mployee Empowerment PowerPoint Template | SketchBubble">
            <a:extLst>
              <a:ext uri="{FF2B5EF4-FFF2-40B4-BE49-F238E27FC236}">
                <a16:creationId xmlns:a16="http://schemas.microsoft.com/office/drawing/2014/main" id="{44901F12-33A8-9BEF-53B8-078FC707E7F2}"/>
              </a:ext>
            </a:extLst>
          </p:cNvPr>
          <p:cNvPicPr>
            <a:picLocks noChangeAspect="1"/>
          </p:cNvPicPr>
          <p:nvPr/>
        </p:nvPicPr>
        <p:blipFill rotWithShape="1">
          <a:blip r:embed="rId3"/>
          <a:srcRect l="6002" r="16626" b="-4"/>
          <a:stretch/>
        </p:blipFill>
        <p:spPr>
          <a:xfrm>
            <a:off x="5977788" y="799352"/>
            <a:ext cx="5425410" cy="5259296"/>
          </a:xfrm>
          <a:prstGeom prst="rect">
            <a:avLst/>
          </a:prstGeom>
        </p:spPr>
      </p:pic>
    </p:spTree>
    <p:extLst>
      <p:ext uri="{BB962C8B-B14F-4D97-AF65-F5344CB8AC3E}">
        <p14:creationId xmlns:p14="http://schemas.microsoft.com/office/powerpoint/2010/main" val="1270307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03DA043-5CA3-A4F4-6FDE-E40B1C3C4AB4}"/>
              </a:ext>
            </a:extLst>
          </p:cNvPr>
          <p:cNvSpPr/>
          <p:nvPr/>
        </p:nvSpPr>
        <p:spPr>
          <a:xfrm>
            <a:off x="589560" y="856180"/>
            <a:ext cx="4560584" cy="1128068"/>
          </a:xfrm>
          <a:prstGeom prst="rect">
            <a:avLst/>
          </a:prstGeom>
          <a:scene3d>
            <a:camera prst="orthographicFront">
              <a:rot lat="0" lon="0" rev="0"/>
            </a:camera>
            <a:lightRig rig="glow" dir="t">
              <a:rot lat="0" lon="0" rev="48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2800" b="1">
                <a:solidFill>
                  <a:schemeClr val="tx1"/>
                </a:solidFill>
                <a:latin typeface="+mj-lt"/>
                <a:ea typeface="+mj-ea"/>
                <a:cs typeface="+mj-cs"/>
              </a:rPr>
              <a:t>Cultural Artifacts and Impact on Employee Satisfaction</a:t>
            </a:r>
            <a:endParaRPr lang="en-US" sz="2800">
              <a:solidFill>
                <a:schemeClr val="tx1"/>
              </a:solidFill>
              <a:latin typeface="+mj-lt"/>
              <a:ea typeface="+mj-ea"/>
              <a:cs typeface="+mj-cs"/>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568DE7C-99DE-5D3B-C92D-6006C0AA6A1E}"/>
              </a:ext>
            </a:extLst>
          </p:cNvPr>
          <p:cNvSpPr/>
          <p:nvPr/>
        </p:nvSpPr>
        <p:spPr>
          <a:xfrm>
            <a:off x="590719" y="2330505"/>
            <a:ext cx="4559425" cy="3979585"/>
          </a:xfrm>
          <a:prstGeom prst="rect">
            <a:avLst/>
          </a:prstGeom>
          <a:scene3d>
            <a:camera prst="orthographicFront">
              <a:rot lat="0" lon="0" rev="0"/>
            </a:camera>
            <a:lightRig rig="contrasting" dir="t">
              <a:rot lat="0" lon="0" rev="15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i="0">
                <a:solidFill>
                  <a:schemeClr val="tx1"/>
                </a:solidFill>
              </a:rPr>
              <a:t>Physical Manifestations:</a:t>
            </a:r>
            <a:r>
              <a:rPr lang="en-US" sz="2000" b="0" i="0">
                <a:solidFill>
                  <a:schemeClr val="tx1"/>
                </a:solidFill>
              </a:rPr>
              <a:t> Google's culture is not just in words but also in its vibrant workplaces, </a:t>
            </a:r>
            <a:r>
              <a:rPr lang="en-US" sz="2000">
                <a:solidFill>
                  <a:schemeClr val="tx1"/>
                </a:solidFill>
              </a:rPr>
              <a:t>colourful</a:t>
            </a:r>
            <a:r>
              <a:rPr lang="en-US" sz="2000" b="0" i="0">
                <a:solidFill>
                  <a:schemeClr val="tx1"/>
                </a:solidFill>
              </a:rPr>
              <a:t> design, and iconic Google Doodles, reflecting the company's values of creativity and originality</a:t>
            </a:r>
            <a:r>
              <a:rPr lang="en-US" sz="2000">
                <a:solidFill>
                  <a:schemeClr val="tx1"/>
                </a:solidFill>
              </a:rPr>
              <a:t>.</a:t>
            </a:r>
            <a:endParaRPr lang="en-US" sz="2000" b="0" i="0">
              <a:solidFill>
                <a:schemeClr val="tx1"/>
              </a:solidFill>
            </a:endParaRPr>
          </a:p>
          <a:p>
            <a:pPr indent="-228600">
              <a:lnSpc>
                <a:spcPct val="90000"/>
              </a:lnSpc>
              <a:spcAft>
                <a:spcPts val="600"/>
              </a:spcAft>
              <a:buFont typeface="Arial" panose="020B0604020202020204" pitchFamily="34" charset="0"/>
              <a:buChar char="•"/>
            </a:pPr>
            <a:r>
              <a:rPr lang="en-US" sz="2000" b="1" i="0">
                <a:solidFill>
                  <a:schemeClr val="tx1"/>
                </a:solidFill>
              </a:rPr>
              <a:t>Employee Satisfaction:</a:t>
            </a:r>
            <a:r>
              <a:rPr lang="en-US" sz="2000" b="0" i="0">
                <a:solidFill>
                  <a:schemeClr val="tx1"/>
                </a:solidFill>
              </a:rPr>
              <a:t> With a Glassdoor rating of 4.4 out of 5, Google's distinctive culture significantly impacts employee satisfaction, contributing to low turnover and high productivity</a:t>
            </a:r>
            <a:r>
              <a:rPr lang="en-US" sz="2000">
                <a:solidFill>
                  <a:schemeClr val="tx1"/>
                </a:solidFill>
              </a:rPr>
              <a:t>.</a:t>
            </a:r>
            <a:endParaRPr lang="en-US" sz="2000">
              <a:solidFill>
                <a:schemeClr val="tx1"/>
              </a:solidFill>
              <a:effectLst/>
            </a:endParaRP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men like working for Google with one exception - Business Insider">
            <a:extLst>
              <a:ext uri="{FF2B5EF4-FFF2-40B4-BE49-F238E27FC236}">
                <a16:creationId xmlns:a16="http://schemas.microsoft.com/office/drawing/2014/main" id="{E5AF0B65-3997-D5A8-79CC-A13BF0D6845D}"/>
              </a:ext>
            </a:extLst>
          </p:cNvPr>
          <p:cNvPicPr>
            <a:picLocks noChangeAspect="1"/>
          </p:cNvPicPr>
          <p:nvPr/>
        </p:nvPicPr>
        <p:blipFill rotWithShape="1">
          <a:blip r:embed="rId3"/>
          <a:srcRect l="16145" r="15255" b="1"/>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918C4137-991F-A478-55DF-DA9A183ADB1C}"/>
              </a:ext>
            </a:extLst>
          </p:cNvPr>
          <p:cNvSpPr txBox="1"/>
          <p:nvPr/>
        </p:nvSpPr>
        <p:spPr>
          <a:xfrm>
            <a:off x="8371840" y="6370320"/>
            <a:ext cx="3119120" cy="369332"/>
          </a:xfrm>
          <a:prstGeom prst="rect">
            <a:avLst/>
          </a:prstGeom>
          <a:noFill/>
        </p:spPr>
        <p:txBody>
          <a:bodyPr wrap="square" lIns="91440" tIns="45720" rIns="91440" bIns="45720" rtlCol="0" anchor="t">
            <a:spAutoFit/>
          </a:bodyPr>
          <a:lstStyle/>
          <a:p>
            <a:endParaRPr lang="en-US" b="1" dirty="0">
              <a:latin typeface="Times New Roman"/>
              <a:cs typeface="Times New Roman"/>
            </a:endParaRPr>
          </a:p>
        </p:txBody>
      </p:sp>
    </p:spTree>
    <p:extLst>
      <p:ext uri="{BB962C8B-B14F-4D97-AF65-F5344CB8AC3E}">
        <p14:creationId xmlns:p14="http://schemas.microsoft.com/office/powerpoint/2010/main" val="3989115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03DA043-5CA3-A4F4-6FDE-E40B1C3C4AB4}"/>
              </a:ext>
            </a:extLst>
          </p:cNvPr>
          <p:cNvSpPr/>
          <p:nvPr/>
        </p:nvSpPr>
        <p:spPr>
          <a:xfrm>
            <a:off x="1153618" y="1239927"/>
            <a:ext cx="4008586" cy="4680583"/>
          </a:xfrm>
          <a:prstGeom prst="rect">
            <a:avLst/>
          </a:prstGeom>
          <a:scene3d>
            <a:camera prst="orthographicFront">
              <a:rot lat="0" lon="0" rev="0"/>
            </a:camera>
            <a:lightRig rig="glow" dir="t">
              <a:rot lat="0" lon="0" rev="48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5200" b="1" kern="1200">
                <a:solidFill>
                  <a:schemeClr val="tx1"/>
                </a:solidFill>
                <a:latin typeface="+mj-lt"/>
                <a:ea typeface="+mj-ea"/>
                <a:cs typeface="+mj-cs"/>
              </a:rPr>
              <a:t>Sustainability Promotion through Organizational Culture</a:t>
            </a:r>
            <a:endParaRPr lang="en-US" sz="5200" kern="1200">
              <a:solidFill>
                <a:schemeClr val="tx1"/>
              </a:solidFill>
              <a:latin typeface="+mj-lt"/>
              <a:ea typeface="+mj-ea"/>
              <a:cs typeface="+mj-cs"/>
            </a:endParaRPr>
          </a:p>
        </p:txBody>
      </p:sp>
      <p:sp>
        <p:nvSpPr>
          <p:cNvPr id="3" name="Rectangle 2">
            <a:extLst>
              <a:ext uri="{FF2B5EF4-FFF2-40B4-BE49-F238E27FC236}">
                <a16:creationId xmlns:a16="http://schemas.microsoft.com/office/drawing/2014/main" id="{A568DE7C-99DE-5D3B-C92D-6006C0AA6A1E}"/>
              </a:ext>
            </a:extLst>
          </p:cNvPr>
          <p:cNvSpPr/>
          <p:nvPr/>
        </p:nvSpPr>
        <p:spPr>
          <a:xfrm>
            <a:off x="6291923" y="1239927"/>
            <a:ext cx="4971824" cy="4680583"/>
          </a:xfrm>
          <a:prstGeom prst="rect">
            <a:avLst/>
          </a:prstGeom>
          <a:scene3d>
            <a:camera prst="orthographicFront">
              <a:rot lat="0" lon="0" rev="0"/>
            </a:camera>
            <a:lightRig rig="contrasting" dir="t">
              <a:rot lat="0" lon="0" rev="15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i="0">
                <a:solidFill>
                  <a:schemeClr val="tx1"/>
                </a:solidFill>
              </a:rPr>
              <a:t>Introduction to Sustainability:</a:t>
            </a:r>
            <a:r>
              <a:rPr lang="en-US" sz="2000" b="0" i="0">
                <a:solidFill>
                  <a:schemeClr val="tx1"/>
                </a:solidFill>
              </a:rPr>
              <a:t> Beyond innovation, Google is committed to sustainability, with ambitious goals like transitioning to carbon-free energy by 2030</a:t>
            </a:r>
            <a:r>
              <a:rPr lang="en-US" sz="2000">
                <a:solidFill>
                  <a:schemeClr val="tx1"/>
                </a:solidFill>
              </a:rPr>
              <a:t>.</a:t>
            </a:r>
            <a:endParaRPr lang="en-US" sz="2000" b="0" i="0">
              <a:solidFill>
                <a:schemeClr val="tx1"/>
              </a:solidFill>
            </a:endParaRPr>
          </a:p>
          <a:p>
            <a:pPr indent="-228600">
              <a:lnSpc>
                <a:spcPct val="90000"/>
              </a:lnSpc>
              <a:spcAft>
                <a:spcPts val="600"/>
              </a:spcAft>
              <a:buFont typeface="Arial" panose="020B0604020202020204" pitchFamily="34" charset="0"/>
              <a:buChar char="•"/>
            </a:pPr>
            <a:r>
              <a:rPr lang="en-US" sz="2000" b="1" i="0">
                <a:solidFill>
                  <a:schemeClr val="tx1"/>
                </a:solidFill>
              </a:rPr>
              <a:t>Green Initiatives:</a:t>
            </a:r>
            <a:r>
              <a:rPr lang="en-US" sz="2000" b="0" i="0">
                <a:solidFill>
                  <a:schemeClr val="tx1"/>
                </a:solidFill>
              </a:rPr>
              <a:t> Google's investments in energy efficiency, carbon neutrality since 2007, and waste reduction demonstrate a culture deeply embedded in environmental responsibility</a:t>
            </a:r>
            <a:r>
              <a:rPr lang="en-US" sz="2000">
                <a:solidFill>
                  <a:schemeClr val="tx1"/>
                </a:solidFill>
              </a:rPr>
              <a:t>.</a:t>
            </a:r>
            <a:endParaRPr lang="en-US" sz="2000" b="1">
              <a:solidFill>
                <a:schemeClr val="tx1"/>
              </a:solidFill>
              <a:effectLst/>
            </a:endParaRPr>
          </a:p>
        </p:txBody>
      </p:sp>
    </p:spTree>
    <p:extLst>
      <p:ext uri="{BB962C8B-B14F-4D97-AF65-F5344CB8AC3E}">
        <p14:creationId xmlns:p14="http://schemas.microsoft.com/office/powerpoint/2010/main" val="951333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4" name="Rectangle 13">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7" name="Rectangle 16">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03DA043-5CA3-A4F4-6FDE-E40B1C3C4AB4}"/>
              </a:ext>
            </a:extLst>
          </p:cNvPr>
          <p:cNvSpPr/>
          <p:nvPr/>
        </p:nvSpPr>
        <p:spPr>
          <a:xfrm>
            <a:off x="1153618" y="1239927"/>
            <a:ext cx="4008586" cy="4680583"/>
          </a:xfrm>
          <a:prstGeom prst="rect">
            <a:avLst/>
          </a:prstGeom>
          <a:scene3d>
            <a:camera prst="orthographicFront">
              <a:rot lat="0" lon="0" rev="0"/>
            </a:camera>
            <a:lightRig rig="glow" dir="t">
              <a:rot lat="0" lon="0" rev="48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5200" b="1" kern="1200">
                <a:solidFill>
                  <a:schemeClr val="tx1"/>
                </a:solidFill>
                <a:latin typeface="+mj-lt"/>
                <a:ea typeface="+mj-ea"/>
                <a:cs typeface="+mj-cs"/>
              </a:rPr>
              <a:t> Linking Culture to Sustainability</a:t>
            </a:r>
            <a:endParaRPr lang="en-US" sz="5200" kern="1200">
              <a:solidFill>
                <a:schemeClr val="tx1"/>
              </a:solidFill>
              <a:latin typeface="+mj-lt"/>
              <a:ea typeface="+mj-ea"/>
              <a:cs typeface="+mj-cs"/>
            </a:endParaRPr>
          </a:p>
        </p:txBody>
      </p:sp>
      <p:sp>
        <p:nvSpPr>
          <p:cNvPr id="3" name="Rectangle 2">
            <a:extLst>
              <a:ext uri="{FF2B5EF4-FFF2-40B4-BE49-F238E27FC236}">
                <a16:creationId xmlns:a16="http://schemas.microsoft.com/office/drawing/2014/main" id="{A568DE7C-99DE-5D3B-C92D-6006C0AA6A1E}"/>
              </a:ext>
            </a:extLst>
          </p:cNvPr>
          <p:cNvSpPr/>
          <p:nvPr/>
        </p:nvSpPr>
        <p:spPr>
          <a:xfrm>
            <a:off x="6291923" y="1239927"/>
            <a:ext cx="4971824" cy="4680583"/>
          </a:xfrm>
          <a:prstGeom prst="rect">
            <a:avLst/>
          </a:prstGeom>
          <a:scene3d>
            <a:camera prst="orthographicFront">
              <a:rot lat="0" lon="0" rev="0"/>
            </a:camera>
            <a:lightRig rig="contrasting" dir="t">
              <a:rot lat="0" lon="0" rev="15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i="0">
                <a:solidFill>
                  <a:schemeClr val="tx1"/>
                </a:solidFill>
              </a:rPr>
              <a:t>Fostering Sustainability:</a:t>
            </a:r>
            <a:r>
              <a:rPr lang="en-US" sz="2000" b="0" i="0">
                <a:solidFill>
                  <a:schemeClr val="tx1"/>
                </a:solidFill>
              </a:rPr>
              <a:t> Google's culture, driven by innovation, collaboration, and empowerment, is instrumental in fostering sustainability projects, such as reducing food waste by 56</a:t>
            </a:r>
            <a:r>
              <a:rPr lang="en-US" sz="2000">
                <a:solidFill>
                  <a:schemeClr val="tx1"/>
                </a:solidFill>
              </a:rPr>
              <a:t>%.</a:t>
            </a:r>
            <a:endParaRPr lang="en-US" sz="2000" b="0" i="0">
              <a:solidFill>
                <a:schemeClr val="tx1"/>
              </a:solidFill>
            </a:endParaRPr>
          </a:p>
          <a:p>
            <a:pPr indent="-228600">
              <a:lnSpc>
                <a:spcPct val="90000"/>
              </a:lnSpc>
              <a:spcAft>
                <a:spcPts val="600"/>
              </a:spcAft>
              <a:buFont typeface="Arial" panose="020B0604020202020204" pitchFamily="34" charset="0"/>
              <a:buChar char="•"/>
            </a:pPr>
            <a:r>
              <a:rPr lang="en-US" sz="2000" b="1" i="0">
                <a:solidFill>
                  <a:schemeClr val="tx1"/>
                </a:solidFill>
              </a:rPr>
              <a:t>Collaborative Efforts:</a:t>
            </a:r>
            <a:r>
              <a:rPr lang="en-US" sz="2000" b="0" i="0">
                <a:solidFill>
                  <a:schemeClr val="tx1"/>
                </a:solidFill>
              </a:rPr>
              <a:t> Google's partnerships with The Ocean Cleanup and participation in the Circular Economy 100 program exemplify how their culture encourages sustainable collaboration</a:t>
            </a:r>
            <a:r>
              <a:rPr lang="en-US" sz="2000">
                <a:solidFill>
                  <a:schemeClr val="tx1"/>
                </a:solidFill>
              </a:rPr>
              <a:t>.</a:t>
            </a:r>
            <a:endParaRPr lang="en-US" sz="2000">
              <a:solidFill>
                <a:schemeClr val="tx1"/>
              </a:solidFill>
              <a:effectLst/>
            </a:endParaRPr>
          </a:p>
        </p:txBody>
      </p:sp>
      <p:sp>
        <p:nvSpPr>
          <p:cNvPr id="6" name="TextBox 5">
            <a:extLst>
              <a:ext uri="{FF2B5EF4-FFF2-40B4-BE49-F238E27FC236}">
                <a16:creationId xmlns:a16="http://schemas.microsoft.com/office/drawing/2014/main" id="{1949C9F0-BCF6-DAAA-3F5D-A2C1F0480921}"/>
              </a:ext>
            </a:extLst>
          </p:cNvPr>
          <p:cNvSpPr txBox="1"/>
          <p:nvPr/>
        </p:nvSpPr>
        <p:spPr>
          <a:xfrm>
            <a:off x="8595360" y="6348214"/>
            <a:ext cx="3119120" cy="369332"/>
          </a:xfrm>
          <a:prstGeom prst="rect">
            <a:avLst/>
          </a:prstGeom>
          <a:noFill/>
        </p:spPr>
        <p:txBody>
          <a:bodyPr wrap="square" lIns="91440" tIns="45720" rIns="91440" bIns="45720" rtlCol="0" anchor="t">
            <a:spAutoFit/>
          </a:bodyPr>
          <a:lstStyle/>
          <a:p>
            <a:endParaRPr lang="en-US" b="1" dirty="0">
              <a:latin typeface="Times New Roman"/>
              <a:cs typeface="Times New Roman"/>
            </a:endParaRPr>
          </a:p>
        </p:txBody>
      </p:sp>
    </p:spTree>
    <p:extLst>
      <p:ext uri="{BB962C8B-B14F-4D97-AF65-F5344CB8AC3E}">
        <p14:creationId xmlns:p14="http://schemas.microsoft.com/office/powerpoint/2010/main" val="2311065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03DA043-5CA3-A4F4-6FDE-E40B1C3C4AB4}"/>
              </a:ext>
            </a:extLst>
          </p:cNvPr>
          <p:cNvSpPr/>
          <p:nvPr/>
        </p:nvSpPr>
        <p:spPr>
          <a:xfrm>
            <a:off x="1153618" y="1239927"/>
            <a:ext cx="4008586" cy="4680583"/>
          </a:xfrm>
          <a:prstGeom prst="rect">
            <a:avLst/>
          </a:prstGeom>
          <a:scene3d>
            <a:camera prst="orthographicFront">
              <a:rot lat="0" lon="0" rev="0"/>
            </a:camera>
            <a:lightRig rig="glow" dir="t">
              <a:rot lat="0" lon="0" rev="48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5200" b="1" i="0" kern="1200">
                <a:solidFill>
                  <a:schemeClr val="tx1"/>
                </a:solidFill>
                <a:latin typeface="+mj-lt"/>
                <a:ea typeface="+mj-ea"/>
                <a:cs typeface="+mj-cs"/>
              </a:rPr>
              <a:t>Areas for Improvement and Recommendations</a:t>
            </a:r>
            <a:endParaRPr lang="en-US" sz="5200" b="1" kern="1200">
              <a:solidFill>
                <a:schemeClr val="tx1"/>
              </a:solidFill>
              <a:latin typeface="+mj-lt"/>
              <a:ea typeface="+mj-ea"/>
              <a:cs typeface="+mj-cs"/>
            </a:endParaRPr>
          </a:p>
        </p:txBody>
      </p:sp>
      <p:sp>
        <p:nvSpPr>
          <p:cNvPr id="3" name="Rectangle 2">
            <a:extLst>
              <a:ext uri="{FF2B5EF4-FFF2-40B4-BE49-F238E27FC236}">
                <a16:creationId xmlns:a16="http://schemas.microsoft.com/office/drawing/2014/main" id="{A568DE7C-99DE-5D3B-C92D-6006C0AA6A1E}"/>
              </a:ext>
            </a:extLst>
          </p:cNvPr>
          <p:cNvSpPr/>
          <p:nvPr/>
        </p:nvSpPr>
        <p:spPr>
          <a:xfrm>
            <a:off x="6291923" y="1239927"/>
            <a:ext cx="4971824" cy="4680583"/>
          </a:xfrm>
          <a:prstGeom prst="rect">
            <a:avLst/>
          </a:prstGeom>
          <a:scene3d>
            <a:camera prst="orthographicFront">
              <a:rot lat="0" lon="0" rev="0"/>
            </a:camera>
            <a:lightRig rig="contrasting" dir="t">
              <a:rot lat="0" lon="0" rev="15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i="0">
                <a:solidFill>
                  <a:schemeClr val="tx1"/>
                </a:solidFill>
              </a:rPr>
              <a:t>Work-Life Balance:</a:t>
            </a:r>
            <a:r>
              <a:rPr lang="en-US" sz="2000" b="0" i="0">
                <a:solidFill>
                  <a:schemeClr val="tx1"/>
                </a:solidFill>
              </a:rPr>
              <a:t> Google's culture of innovation may inadvertently lead to extended working hours. To address this, we recommend implementing flexible work policies to maintain a healthy work-life balance</a:t>
            </a:r>
            <a:r>
              <a:rPr lang="en-US" sz="2000">
                <a:solidFill>
                  <a:schemeClr val="tx1"/>
                </a:solidFill>
              </a:rPr>
              <a:t>.</a:t>
            </a:r>
            <a:endParaRPr lang="en-US" sz="2000" b="0" i="0">
              <a:solidFill>
                <a:schemeClr val="tx1"/>
              </a:solidFill>
            </a:endParaRPr>
          </a:p>
          <a:p>
            <a:pPr indent="-228600">
              <a:lnSpc>
                <a:spcPct val="90000"/>
              </a:lnSpc>
              <a:spcAft>
                <a:spcPts val="600"/>
              </a:spcAft>
              <a:buFont typeface="Arial" panose="020B0604020202020204" pitchFamily="34" charset="0"/>
              <a:buChar char="•"/>
            </a:pPr>
            <a:r>
              <a:rPr lang="en-US" sz="2000" b="1" i="0">
                <a:solidFill>
                  <a:schemeClr val="tx1"/>
                </a:solidFill>
              </a:rPr>
              <a:t>Diversity and Inclusion:</a:t>
            </a:r>
            <a:r>
              <a:rPr lang="en-US" sz="2000" b="0" i="0">
                <a:solidFill>
                  <a:schemeClr val="tx1"/>
                </a:solidFill>
              </a:rPr>
              <a:t> While Google has made progress in diversity, more can be done. Our recommendations include targeted recruitment, inclusive leadership programs, and mandatory cultural competency training</a:t>
            </a:r>
            <a:r>
              <a:rPr lang="en-US" sz="2000">
                <a:solidFill>
                  <a:schemeClr val="tx1"/>
                </a:solidFill>
              </a:rPr>
              <a:t>.</a:t>
            </a:r>
            <a:endParaRPr lang="en-US" sz="2000" b="0" i="0">
              <a:solidFill>
                <a:schemeClr val="tx1"/>
              </a:solidFill>
            </a:endParaRPr>
          </a:p>
          <a:p>
            <a:pPr indent="-228600">
              <a:lnSpc>
                <a:spcPct val="90000"/>
              </a:lnSpc>
              <a:spcAft>
                <a:spcPts val="600"/>
              </a:spcAft>
              <a:buFont typeface="Arial" panose="020B0604020202020204" pitchFamily="34" charset="0"/>
              <a:buChar char="•"/>
            </a:pPr>
            <a:r>
              <a:rPr lang="en-US" sz="2000" b="1" i="0">
                <a:solidFill>
                  <a:schemeClr val="tx1"/>
                </a:solidFill>
              </a:rPr>
              <a:t>Mental Health Support:</a:t>
            </a:r>
            <a:r>
              <a:rPr lang="en-US" sz="2000" b="0" i="0">
                <a:solidFill>
                  <a:schemeClr val="tx1"/>
                </a:solidFill>
              </a:rPr>
              <a:t> Given the dynamic work environment, we propose enhancing mental health programs, prioritizing employee well-being, and introducing flexible leave policies</a:t>
            </a:r>
            <a:r>
              <a:rPr lang="en-US" sz="2000">
                <a:solidFill>
                  <a:schemeClr val="tx1"/>
                </a:solidFill>
              </a:rPr>
              <a:t>.</a:t>
            </a:r>
            <a:endParaRPr lang="en-US" sz="2000" b="1">
              <a:solidFill>
                <a:schemeClr val="tx1"/>
              </a:solidFill>
              <a:effectLst/>
            </a:endParaRPr>
          </a:p>
        </p:txBody>
      </p:sp>
    </p:spTree>
    <p:extLst>
      <p:ext uri="{BB962C8B-B14F-4D97-AF65-F5344CB8AC3E}">
        <p14:creationId xmlns:p14="http://schemas.microsoft.com/office/powerpoint/2010/main" val="2981689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03DA043-5CA3-A4F4-6FDE-E40B1C3C4AB4}"/>
              </a:ext>
            </a:extLst>
          </p:cNvPr>
          <p:cNvSpPr/>
          <p:nvPr/>
        </p:nvSpPr>
        <p:spPr>
          <a:xfrm>
            <a:off x="1153618" y="1239927"/>
            <a:ext cx="4008586" cy="4680583"/>
          </a:xfrm>
          <a:prstGeom prst="rect">
            <a:avLst/>
          </a:prstGeom>
          <a:scene3d>
            <a:camera prst="orthographicFront">
              <a:rot lat="0" lon="0" rev="0"/>
            </a:camera>
            <a:lightRig rig="glow" dir="t">
              <a:rot lat="0" lon="0" rev="48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5200" b="1" kern="1200">
                <a:solidFill>
                  <a:schemeClr val="tx1"/>
                </a:solidFill>
                <a:latin typeface="+mj-lt"/>
                <a:ea typeface="+mj-ea"/>
                <a:cs typeface="+mj-cs"/>
              </a:rPr>
              <a:t>Measuring Organisational Efficiency</a:t>
            </a:r>
            <a:endParaRPr lang="en-US" sz="5200" kern="1200">
              <a:solidFill>
                <a:schemeClr val="tx1"/>
              </a:solidFill>
              <a:latin typeface="+mj-lt"/>
              <a:ea typeface="+mj-ea"/>
              <a:cs typeface="+mj-cs"/>
            </a:endParaRPr>
          </a:p>
        </p:txBody>
      </p:sp>
      <p:sp>
        <p:nvSpPr>
          <p:cNvPr id="3" name="Rectangle 2">
            <a:extLst>
              <a:ext uri="{FF2B5EF4-FFF2-40B4-BE49-F238E27FC236}">
                <a16:creationId xmlns:a16="http://schemas.microsoft.com/office/drawing/2014/main" id="{A568DE7C-99DE-5D3B-C92D-6006C0AA6A1E}"/>
              </a:ext>
            </a:extLst>
          </p:cNvPr>
          <p:cNvSpPr/>
          <p:nvPr/>
        </p:nvSpPr>
        <p:spPr>
          <a:xfrm>
            <a:off x="6291923" y="1239927"/>
            <a:ext cx="4971824" cy="4680583"/>
          </a:xfrm>
          <a:prstGeom prst="rect">
            <a:avLst/>
          </a:prstGeom>
          <a:scene3d>
            <a:camera prst="orthographicFront">
              <a:rot lat="0" lon="0" rev="0"/>
            </a:camera>
            <a:lightRig rig="contrasting" dir="t">
              <a:rot lat="0" lon="0" rev="15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b="1" i="0">
              <a:solidFill>
                <a:schemeClr val="tx1"/>
              </a:solidFill>
            </a:endParaRPr>
          </a:p>
          <a:p>
            <a:pPr indent="-228600">
              <a:lnSpc>
                <a:spcPct val="90000"/>
              </a:lnSpc>
              <a:spcAft>
                <a:spcPts val="600"/>
              </a:spcAft>
              <a:buFont typeface="Arial" panose="020B0604020202020204" pitchFamily="34" charset="0"/>
              <a:buChar char="•"/>
            </a:pPr>
            <a:r>
              <a:rPr lang="en-US" sz="2000" b="1" i="0">
                <a:solidFill>
                  <a:schemeClr val="tx1"/>
                </a:solidFill>
              </a:rPr>
              <a:t>Employee Retention Rates:</a:t>
            </a:r>
            <a:r>
              <a:rPr lang="en-US" sz="2000" b="0" i="0">
                <a:solidFill>
                  <a:schemeClr val="tx1"/>
                </a:solidFill>
              </a:rPr>
              <a:t> Key to evaluating our suggestions is monitoring employee retention rates. A high retention rate indicates the success of work-life balance initiatives</a:t>
            </a:r>
            <a:r>
              <a:rPr lang="en-US" sz="2000">
                <a:solidFill>
                  <a:schemeClr val="tx1"/>
                </a:solidFill>
              </a:rPr>
              <a:t>.</a:t>
            </a:r>
            <a:endParaRPr lang="en-US" sz="2000" b="0" i="0">
              <a:solidFill>
                <a:schemeClr val="tx1"/>
              </a:solidFill>
            </a:endParaRPr>
          </a:p>
          <a:p>
            <a:pPr indent="-228600">
              <a:lnSpc>
                <a:spcPct val="90000"/>
              </a:lnSpc>
              <a:spcAft>
                <a:spcPts val="600"/>
              </a:spcAft>
              <a:buFont typeface="Arial" panose="020B0604020202020204" pitchFamily="34" charset="0"/>
              <a:buChar char="•"/>
            </a:pPr>
            <a:r>
              <a:rPr lang="en-US" sz="2000" b="1" i="0">
                <a:solidFill>
                  <a:schemeClr val="tx1"/>
                </a:solidFill>
              </a:rPr>
              <a:t>Diversity Metrics:</a:t>
            </a:r>
            <a:r>
              <a:rPr lang="en-US" sz="2000" b="0" i="0">
                <a:solidFill>
                  <a:schemeClr val="tx1"/>
                </a:solidFill>
              </a:rPr>
              <a:t> Tracking diversity metrics ensures progress in representation and equal opportunities, aligning with Google's commitment to inclusivity</a:t>
            </a:r>
            <a:r>
              <a:rPr lang="en-US" sz="2000">
                <a:solidFill>
                  <a:schemeClr val="tx1"/>
                </a:solidFill>
              </a:rPr>
              <a:t>.</a:t>
            </a:r>
            <a:endParaRPr lang="en-US" sz="2000" b="0" i="0">
              <a:solidFill>
                <a:schemeClr val="tx1"/>
              </a:solidFill>
            </a:endParaRPr>
          </a:p>
          <a:p>
            <a:pPr indent="-228600">
              <a:lnSpc>
                <a:spcPct val="90000"/>
              </a:lnSpc>
              <a:spcAft>
                <a:spcPts val="600"/>
              </a:spcAft>
              <a:buFont typeface="Arial" panose="020B0604020202020204" pitchFamily="34" charset="0"/>
              <a:buChar char="•"/>
            </a:pPr>
            <a:r>
              <a:rPr lang="en-US" sz="2000" b="1" i="0">
                <a:solidFill>
                  <a:schemeClr val="tx1"/>
                </a:solidFill>
              </a:rPr>
              <a:t>Mental Health and Well-being Surveys:</a:t>
            </a:r>
            <a:r>
              <a:rPr lang="en-US" sz="2000" b="0" i="0">
                <a:solidFill>
                  <a:schemeClr val="tx1"/>
                </a:solidFill>
              </a:rPr>
              <a:t> Regular surveys on mental health and well-being will provide valuable insights, allowing Google to tailor its support programs effectively</a:t>
            </a:r>
            <a:r>
              <a:rPr lang="en-US" sz="2000">
                <a:solidFill>
                  <a:schemeClr val="tx1"/>
                </a:solidFill>
              </a:rPr>
              <a:t>.</a:t>
            </a:r>
            <a:endParaRPr lang="en-US" sz="2000">
              <a:solidFill>
                <a:schemeClr val="tx1"/>
              </a:solidFill>
              <a:effectLst/>
            </a:endParaRPr>
          </a:p>
        </p:txBody>
      </p:sp>
    </p:spTree>
    <p:extLst>
      <p:ext uri="{BB962C8B-B14F-4D97-AF65-F5344CB8AC3E}">
        <p14:creationId xmlns:p14="http://schemas.microsoft.com/office/powerpoint/2010/main" val="1048110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2" name="Rectangle 11">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5" name="Rectangle 14">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03DA043-5CA3-A4F4-6FDE-E40B1C3C4AB4}"/>
              </a:ext>
            </a:extLst>
          </p:cNvPr>
          <p:cNvSpPr/>
          <p:nvPr/>
        </p:nvSpPr>
        <p:spPr>
          <a:xfrm>
            <a:off x="1153618" y="1239927"/>
            <a:ext cx="4008586" cy="4680583"/>
          </a:xfrm>
          <a:prstGeom prst="rect">
            <a:avLst/>
          </a:prstGeom>
          <a:scene3d>
            <a:camera prst="orthographicFront">
              <a:rot lat="0" lon="0" rev="0"/>
            </a:camera>
            <a:lightRig rig="glow" dir="t">
              <a:rot lat="0" lon="0" rev="48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5200" b="1" kern="1200">
                <a:solidFill>
                  <a:schemeClr val="tx1"/>
                </a:solidFill>
                <a:latin typeface="+mj-lt"/>
                <a:ea typeface="+mj-ea"/>
                <a:cs typeface="+mj-cs"/>
              </a:rPr>
              <a:t>Conclusion</a:t>
            </a:r>
            <a:endParaRPr lang="en-US" sz="5200" b="1" kern="1200">
              <a:solidFill>
                <a:schemeClr val="tx1"/>
              </a:solidFill>
              <a:effectLst/>
              <a:latin typeface="+mj-lt"/>
              <a:ea typeface="+mj-ea"/>
              <a:cs typeface="+mj-cs"/>
            </a:endParaRPr>
          </a:p>
        </p:txBody>
      </p:sp>
      <p:sp>
        <p:nvSpPr>
          <p:cNvPr id="3" name="Rectangle 2">
            <a:extLst>
              <a:ext uri="{FF2B5EF4-FFF2-40B4-BE49-F238E27FC236}">
                <a16:creationId xmlns:a16="http://schemas.microsoft.com/office/drawing/2014/main" id="{A568DE7C-99DE-5D3B-C92D-6006C0AA6A1E}"/>
              </a:ext>
            </a:extLst>
          </p:cNvPr>
          <p:cNvSpPr/>
          <p:nvPr/>
        </p:nvSpPr>
        <p:spPr>
          <a:xfrm>
            <a:off x="6291923" y="1239927"/>
            <a:ext cx="4971824" cy="4680583"/>
          </a:xfrm>
          <a:prstGeom prst="rect">
            <a:avLst/>
          </a:prstGeom>
          <a:scene3d>
            <a:camera prst="orthographicFront">
              <a:rot lat="0" lon="0" rev="0"/>
            </a:camera>
            <a:lightRig rig="contrasting" dir="t">
              <a:rot lat="0" lon="0" rev="1500000"/>
            </a:lightRig>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700" b="1" i="0">
              <a:solidFill>
                <a:schemeClr val="tx1"/>
              </a:solidFill>
            </a:endParaRPr>
          </a:p>
          <a:p>
            <a:pPr indent="-228600">
              <a:lnSpc>
                <a:spcPct val="90000"/>
              </a:lnSpc>
              <a:spcAft>
                <a:spcPts val="600"/>
              </a:spcAft>
              <a:buFont typeface="Arial" panose="020B0604020202020204" pitchFamily="34" charset="0"/>
              <a:buChar char="•"/>
            </a:pPr>
            <a:r>
              <a:rPr lang="en-US" sz="1700" b="1" i="0">
                <a:solidFill>
                  <a:schemeClr val="tx1"/>
                </a:solidFill>
              </a:rPr>
              <a:t>Summarize Key Findings:</a:t>
            </a:r>
            <a:r>
              <a:rPr lang="en-US" sz="1700" b="0" i="0">
                <a:solidFill>
                  <a:schemeClr val="tx1"/>
                </a:solidFill>
              </a:rPr>
              <a:t> </a:t>
            </a:r>
            <a:endParaRPr lang="en-US" sz="1700">
              <a:solidFill>
                <a:schemeClr val="tx1"/>
              </a:solidFill>
            </a:endParaRPr>
          </a:p>
          <a:p>
            <a:pPr indent="-228600">
              <a:lnSpc>
                <a:spcPct val="90000"/>
              </a:lnSpc>
              <a:spcAft>
                <a:spcPts val="600"/>
              </a:spcAft>
              <a:buFont typeface="Arial" panose="020B0604020202020204" pitchFamily="34" charset="0"/>
              <a:buChar char="•"/>
            </a:pPr>
            <a:r>
              <a:rPr lang="en-US" sz="1700">
                <a:solidFill>
                  <a:schemeClr val="tx1"/>
                </a:solidFill>
              </a:rPr>
              <a:t>In</a:t>
            </a:r>
            <a:r>
              <a:rPr lang="en-US" sz="1700" b="0" i="0">
                <a:solidFill>
                  <a:schemeClr val="tx1"/>
                </a:solidFill>
              </a:rPr>
              <a:t> conclusion, our exploration highlighted Google's unique culture, its impact on sustainability, and areas for improvement</a:t>
            </a:r>
            <a:r>
              <a:rPr lang="en-US" sz="1700">
                <a:solidFill>
                  <a:schemeClr val="tx1"/>
                </a:solidFill>
              </a:rPr>
              <a:t>.</a:t>
            </a:r>
          </a:p>
          <a:p>
            <a:pPr indent="-228600">
              <a:lnSpc>
                <a:spcPct val="90000"/>
              </a:lnSpc>
              <a:spcAft>
                <a:spcPts val="600"/>
              </a:spcAft>
              <a:buFont typeface="Arial" panose="020B0604020202020204" pitchFamily="34" charset="0"/>
              <a:buChar char="•"/>
            </a:pPr>
            <a:endParaRPr lang="en-US" sz="1700">
              <a:solidFill>
                <a:schemeClr val="tx1"/>
              </a:solidFill>
            </a:endParaRPr>
          </a:p>
          <a:p>
            <a:pPr indent="-228600">
              <a:lnSpc>
                <a:spcPct val="90000"/>
              </a:lnSpc>
              <a:spcAft>
                <a:spcPts val="600"/>
              </a:spcAft>
              <a:buFont typeface="Arial" panose="020B0604020202020204" pitchFamily="34" charset="0"/>
              <a:buChar char="•"/>
            </a:pPr>
            <a:r>
              <a:rPr lang="en-US" sz="1700" b="1" i="0">
                <a:solidFill>
                  <a:schemeClr val="tx1"/>
                </a:solidFill>
              </a:rPr>
              <a:t>Connection Between Culture and Sustainability:</a:t>
            </a:r>
            <a:r>
              <a:rPr lang="en-US" sz="1700" b="0" i="0">
                <a:solidFill>
                  <a:schemeClr val="tx1"/>
                </a:solidFill>
              </a:rPr>
              <a:t> </a:t>
            </a:r>
            <a:endParaRPr lang="en-US" sz="1700">
              <a:solidFill>
                <a:schemeClr val="tx1"/>
              </a:solidFill>
            </a:endParaRPr>
          </a:p>
          <a:p>
            <a:pPr indent="-228600">
              <a:lnSpc>
                <a:spcPct val="90000"/>
              </a:lnSpc>
              <a:spcAft>
                <a:spcPts val="600"/>
              </a:spcAft>
              <a:buFont typeface="Arial" panose="020B0604020202020204" pitchFamily="34" charset="0"/>
              <a:buChar char="•"/>
            </a:pPr>
            <a:r>
              <a:rPr lang="en-US" sz="1700" b="0" i="0">
                <a:solidFill>
                  <a:schemeClr val="tx1"/>
                </a:solidFill>
              </a:rPr>
              <a:t>Google's commitment to sustainability is intricately linked to its culture of innovation, collaboration, and empowerment</a:t>
            </a:r>
            <a:r>
              <a:rPr lang="en-US" sz="1700">
                <a:solidFill>
                  <a:schemeClr val="tx1"/>
                </a:solidFill>
              </a:rPr>
              <a:t>.</a:t>
            </a:r>
          </a:p>
          <a:p>
            <a:pPr indent="-228600">
              <a:lnSpc>
                <a:spcPct val="90000"/>
              </a:lnSpc>
              <a:spcAft>
                <a:spcPts val="600"/>
              </a:spcAft>
              <a:buFont typeface="Arial" panose="020B0604020202020204" pitchFamily="34" charset="0"/>
              <a:buChar char="•"/>
            </a:pPr>
            <a:endParaRPr lang="en-US" sz="1700">
              <a:solidFill>
                <a:schemeClr val="tx1"/>
              </a:solidFill>
            </a:endParaRPr>
          </a:p>
          <a:p>
            <a:pPr indent="-228600">
              <a:lnSpc>
                <a:spcPct val="90000"/>
              </a:lnSpc>
              <a:spcAft>
                <a:spcPts val="600"/>
              </a:spcAft>
              <a:buFont typeface="Arial" panose="020B0604020202020204" pitchFamily="34" charset="0"/>
              <a:buChar char="•"/>
            </a:pPr>
            <a:r>
              <a:rPr lang="en-US" sz="1700" b="1" i="0">
                <a:solidFill>
                  <a:schemeClr val="tx1"/>
                </a:solidFill>
              </a:rPr>
              <a:t>Forward-Looking Statement:</a:t>
            </a:r>
            <a:r>
              <a:rPr lang="en-US" sz="1700" b="0" i="0">
                <a:solidFill>
                  <a:schemeClr val="tx1"/>
                </a:solidFill>
              </a:rPr>
              <a:t> </a:t>
            </a:r>
            <a:endParaRPr lang="en-US" sz="1700">
              <a:solidFill>
                <a:schemeClr val="tx1"/>
              </a:solidFill>
            </a:endParaRPr>
          </a:p>
          <a:p>
            <a:pPr indent="-228600">
              <a:lnSpc>
                <a:spcPct val="90000"/>
              </a:lnSpc>
              <a:spcAft>
                <a:spcPts val="600"/>
              </a:spcAft>
              <a:buFont typeface="Arial" panose="020B0604020202020204" pitchFamily="34" charset="0"/>
              <a:buChar char="•"/>
            </a:pPr>
            <a:r>
              <a:rPr lang="en-US" sz="1700" b="0" i="0">
                <a:solidFill>
                  <a:schemeClr val="tx1"/>
                </a:solidFill>
              </a:rPr>
              <a:t>Moving forward, Google can enhance its culture through planned measures, ensuring sustained success in innovation and environmental responsibility</a:t>
            </a:r>
            <a:r>
              <a:rPr lang="en-US" sz="1700">
                <a:solidFill>
                  <a:schemeClr val="tx1"/>
                </a:solidFill>
              </a:rPr>
              <a:t>.</a:t>
            </a:r>
          </a:p>
        </p:txBody>
      </p:sp>
      <p:sp>
        <p:nvSpPr>
          <p:cNvPr id="4" name="TextBox 3">
            <a:extLst>
              <a:ext uri="{FF2B5EF4-FFF2-40B4-BE49-F238E27FC236}">
                <a16:creationId xmlns:a16="http://schemas.microsoft.com/office/drawing/2014/main" id="{B789B2A2-3C41-665E-9706-9217F3DF628A}"/>
              </a:ext>
            </a:extLst>
          </p:cNvPr>
          <p:cNvSpPr txBox="1"/>
          <p:nvPr/>
        </p:nvSpPr>
        <p:spPr>
          <a:xfrm>
            <a:off x="8219440" y="6055360"/>
            <a:ext cx="3657600" cy="369332"/>
          </a:xfrm>
          <a:prstGeom prst="rect">
            <a:avLst/>
          </a:prstGeom>
          <a:noFill/>
        </p:spPr>
        <p:txBody>
          <a:bodyPr wrap="square" lIns="91440" tIns="45720" rIns="91440" bIns="45720" rtlCol="0" anchor="t">
            <a:spAutoFit/>
          </a:bodyPr>
          <a:lstStyle/>
          <a:p>
            <a:pPr algn="ctr"/>
            <a:endParaRPr lang="en-US" sz="1800" b="1" dirty="0">
              <a:solidFill>
                <a:srgbClr val="252525"/>
              </a:solidFill>
              <a:effectLst/>
              <a:latin typeface="Times New Roman"/>
              <a:ea typeface="Calibri" panose="020F0502020204030204" pitchFamily="34" charset="0"/>
              <a:cs typeface="Times New Roman"/>
            </a:endParaRPr>
          </a:p>
        </p:txBody>
      </p:sp>
    </p:spTree>
    <p:extLst>
      <p:ext uri="{BB962C8B-B14F-4D97-AF65-F5344CB8AC3E}">
        <p14:creationId xmlns:p14="http://schemas.microsoft.com/office/powerpoint/2010/main" val="1146475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C12290-B0F5-7091-7C9A-B1851F9B39C1}"/>
              </a:ext>
            </a:extLst>
          </p:cNvPr>
          <p:cNvSpPr txBox="1"/>
          <p:nvPr/>
        </p:nvSpPr>
        <p:spPr>
          <a:xfrm>
            <a:off x="3225800" y="1905506"/>
            <a:ext cx="6116320" cy="3046988"/>
          </a:xfrm>
          <a:prstGeom prst="rect">
            <a:avLst/>
          </a:prstGeom>
          <a:noFill/>
          <a:ln>
            <a:solidFill>
              <a:schemeClr val="accent4"/>
            </a:solidFill>
          </a:ln>
        </p:spPr>
        <p:txBody>
          <a:bodyPr wrap="square" rtlCol="0">
            <a:spAutoFit/>
          </a:bodyPr>
          <a:lstStyle/>
          <a:p>
            <a:pPr algn="ctr"/>
            <a:r>
              <a:rPr lang="en-US" sz="9600" b="1" dirty="0">
                <a:solidFill>
                  <a:srgbClr val="FFC000"/>
                </a:solidFill>
                <a:latin typeface="Algerian" panose="04020705040A02060702" pitchFamily="82" charset="0"/>
              </a:rPr>
              <a:t>Thank You !</a:t>
            </a:r>
          </a:p>
        </p:txBody>
      </p:sp>
      <p:sp>
        <p:nvSpPr>
          <p:cNvPr id="4" name="Rectangle 3">
            <a:extLst>
              <a:ext uri="{FF2B5EF4-FFF2-40B4-BE49-F238E27FC236}">
                <a16:creationId xmlns:a16="http://schemas.microsoft.com/office/drawing/2014/main" id="{76EB1414-318F-0C18-DA15-36E82D2BC204}"/>
              </a:ext>
            </a:extLst>
          </p:cNvPr>
          <p:cNvSpPr/>
          <p:nvPr/>
        </p:nvSpPr>
        <p:spPr>
          <a:xfrm>
            <a:off x="396240" y="406400"/>
            <a:ext cx="11379200" cy="6075680"/>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B2ABE98-4A6C-D28D-AD1B-7000CA977149}"/>
              </a:ext>
            </a:extLst>
          </p:cNvPr>
          <p:cNvSpPr/>
          <p:nvPr/>
        </p:nvSpPr>
        <p:spPr>
          <a:xfrm>
            <a:off x="0" y="0"/>
            <a:ext cx="12192000" cy="6858000"/>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75B183E-48F0-8E88-2C57-654D12B1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1849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2745</Words>
  <Application>Microsoft Office PowerPoint</Application>
  <PresentationFormat>Widescreen</PresentationFormat>
  <Paragraphs>107</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211</cp:revision>
  <dcterms:created xsi:type="dcterms:W3CDTF">2023-11-09T11:46:00Z</dcterms:created>
  <dcterms:modified xsi:type="dcterms:W3CDTF">2023-11-12T10:09:58Z</dcterms:modified>
</cp:coreProperties>
</file>