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8" r:id="rId3"/>
    <p:sldId id="257" r:id="rId4"/>
    <p:sldId id="274" r:id="rId5"/>
    <p:sldId id="275" r:id="rId6"/>
    <p:sldId id="276" r:id="rId7"/>
    <p:sldId id="268" r:id="rId8"/>
    <p:sldId id="260" r:id="rId9"/>
    <p:sldId id="269" r:id="rId10"/>
    <p:sldId id="277" r:id="rId11"/>
    <p:sldId id="271" r:id="rId12"/>
    <p:sldId id="272" r:id="rId13"/>
    <p:sldId id="261" r:id="rId14"/>
    <p:sldId id="262" r:id="rId15"/>
    <p:sldId id="273" r:id="rId16"/>
    <p:sldId id="263" r:id="rId17"/>
    <p:sldId id="264" r:id="rId18"/>
    <p:sldId id="265" r:id="rId19"/>
    <p:sldId id="266" r:id="rId20"/>
    <p:sldId id="26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44" autoAdjust="0"/>
  </p:normalViewPr>
  <p:slideViewPr>
    <p:cSldViewPr>
      <p:cViewPr varScale="1">
        <p:scale>
          <a:sx n="85" d="100"/>
          <a:sy n="85" d="100"/>
        </p:scale>
        <p:origin x="236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8E5C12-104A-4F5F-9D20-C9EA456F42C0}" type="datetimeFigureOut">
              <a:rPr lang="en-GB" smtClean="0"/>
              <a:t>30/04/2019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F7CB4A-FC6C-4979-B622-9B4D03E32969}" type="slidenum">
              <a:rPr lang="en-GB" smtClean="0"/>
              <a:t>‹#›</a:t>
            </a:fld>
            <a:endParaRPr lang="en-GB"/>
          </a:p>
        </p:txBody>
      </p:sp>
    </p:spTree>
    <p:extLst>
      <p:ext uri="{BB962C8B-B14F-4D97-AF65-F5344CB8AC3E}">
        <p14:creationId xmlns:p14="http://schemas.microsoft.com/office/powerpoint/2010/main" val="187254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Look at</a:t>
            </a:r>
            <a:r>
              <a:rPr lang="en-GB" baseline="0" dirty="0" smtClean="0"/>
              <a:t> relevant sections of dissertation handbook (page 6 onwards)</a:t>
            </a:r>
            <a:endParaRPr lang="en-GB" dirty="0"/>
          </a:p>
        </p:txBody>
      </p:sp>
      <p:sp>
        <p:nvSpPr>
          <p:cNvPr id="4" name="Slide Number Placeholder 3"/>
          <p:cNvSpPr>
            <a:spLocks noGrp="1"/>
          </p:cNvSpPr>
          <p:nvPr>
            <p:ph type="sldNum" sz="quarter" idx="10"/>
          </p:nvPr>
        </p:nvSpPr>
        <p:spPr/>
        <p:txBody>
          <a:bodyPr/>
          <a:lstStyle/>
          <a:p>
            <a:fld id="{3DF7CB4A-FC6C-4979-B622-9B4D03E32969}" type="slidenum">
              <a:rPr lang="en-GB" smtClean="0"/>
              <a:t>8</a:t>
            </a:fld>
            <a:endParaRPr lang="en-GB"/>
          </a:p>
        </p:txBody>
      </p:sp>
    </p:spTree>
    <p:extLst>
      <p:ext uri="{BB962C8B-B14F-4D97-AF65-F5344CB8AC3E}">
        <p14:creationId xmlns:p14="http://schemas.microsoft.com/office/powerpoint/2010/main" val="1551986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A1EB3CC-3568-438A-B8D2-C25ABE66A68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143535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1EB3CC-3568-438A-B8D2-C25ABE66A68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369987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1EB3CC-3568-438A-B8D2-C25ABE66A68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684483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A1EB3CC-3568-438A-B8D2-C25ABE66A68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1882481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A1EB3CC-3568-438A-B8D2-C25ABE66A681}"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238832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A1EB3CC-3568-438A-B8D2-C25ABE66A681}"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177523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1EB3CC-3568-438A-B8D2-C25ABE66A681}"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3716309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1EB3CC-3568-438A-B8D2-C25ABE66A68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3626914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1EB3CC-3568-438A-B8D2-C25ABE66A681}"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50769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1EB3CC-3568-438A-B8D2-C25ABE66A68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313088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1EB3CC-3568-438A-B8D2-C25ABE66A681}"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4A35B1-545F-410C-800B-E21034FC1A4E}" type="slidenum">
              <a:rPr lang="en-GB" smtClean="0"/>
              <a:t>‹#›</a:t>
            </a:fld>
            <a:endParaRPr lang="en-GB"/>
          </a:p>
        </p:txBody>
      </p:sp>
    </p:spTree>
    <p:extLst>
      <p:ext uri="{BB962C8B-B14F-4D97-AF65-F5344CB8AC3E}">
        <p14:creationId xmlns:p14="http://schemas.microsoft.com/office/powerpoint/2010/main" val="4149203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1EB3CC-3568-438A-B8D2-C25ABE66A681}" type="datetimeFigureOut">
              <a:rPr lang="en-GB" smtClean="0"/>
              <a:t>30/04/2019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4A35B1-545F-410C-800B-E21034FC1A4E}" type="slidenum">
              <a:rPr lang="en-GB" smtClean="0"/>
              <a:t>‹#›</a:t>
            </a:fld>
            <a:endParaRPr lang="en-GB"/>
          </a:p>
        </p:txBody>
      </p:sp>
    </p:spTree>
    <p:extLst>
      <p:ext uri="{BB962C8B-B14F-4D97-AF65-F5344CB8AC3E}">
        <p14:creationId xmlns:p14="http://schemas.microsoft.com/office/powerpoint/2010/main" val="4079323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ECGE7002Q</a:t>
            </a:r>
            <a:endParaRPr lang="en-GB" dirty="0"/>
          </a:p>
        </p:txBody>
      </p:sp>
      <p:sp>
        <p:nvSpPr>
          <p:cNvPr id="3" name="Subtitle 2"/>
          <p:cNvSpPr>
            <a:spLocks noGrp="1"/>
          </p:cNvSpPr>
          <p:nvPr>
            <p:ph type="subTitle" idx="1"/>
          </p:nvPr>
        </p:nvSpPr>
        <p:spPr/>
        <p:txBody>
          <a:bodyPr/>
          <a:lstStyle/>
          <a:p>
            <a:r>
              <a:rPr lang="en-GB" dirty="0" smtClean="0"/>
              <a:t>Masters </a:t>
            </a:r>
            <a:r>
              <a:rPr lang="en-GB" dirty="0" smtClean="0"/>
              <a:t>in Children and </a:t>
            </a:r>
            <a:r>
              <a:rPr lang="en-GB" smtClean="0"/>
              <a:t>Young People</a:t>
            </a:r>
            <a:endParaRPr lang="en-GB" dirty="0"/>
          </a:p>
        </p:txBody>
      </p:sp>
    </p:spTree>
    <p:extLst>
      <p:ext uri="{BB962C8B-B14F-4D97-AF65-F5344CB8AC3E}">
        <p14:creationId xmlns:p14="http://schemas.microsoft.com/office/powerpoint/2010/main" val="1719966848"/>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Module Weighting: 100%</a:t>
            </a:r>
          </a:p>
          <a:p>
            <a:r>
              <a:rPr lang="en-GB" dirty="0" smtClean="0"/>
              <a:t>Word Count: 15 000 </a:t>
            </a:r>
          </a:p>
          <a:p>
            <a:r>
              <a:rPr lang="en-GB" dirty="0" smtClean="0"/>
              <a:t>Title: </a:t>
            </a:r>
          </a:p>
          <a:p>
            <a:pPr marL="400050" lvl="1" indent="0">
              <a:buNone/>
            </a:pPr>
            <a:r>
              <a:rPr lang="en-GB" dirty="0" smtClean="0"/>
              <a:t>Assessment </a:t>
            </a:r>
            <a:r>
              <a:rPr lang="en-GB" dirty="0"/>
              <a:t>will be through the production of a dissertation on an agreed topic between you and your supervisor. This may take the form of either primary or secondary research (as appropriate) and should be presented to the required word length of 15,000 words</a:t>
            </a:r>
            <a:r>
              <a:rPr lang="en-GB" dirty="0" smtClean="0"/>
              <a:t>.</a:t>
            </a:r>
          </a:p>
          <a:p>
            <a:pPr marL="400050" lvl="1" indent="0">
              <a:buNone/>
            </a:pPr>
            <a:endParaRPr lang="en-GB" dirty="0"/>
          </a:p>
          <a:p>
            <a:pPr marL="400050" lvl="1" indent="0">
              <a:buNone/>
            </a:pPr>
            <a:r>
              <a:rPr lang="en-GB" i="1" dirty="0" smtClean="0"/>
              <a:t>See Assessment Form on Moodle </a:t>
            </a:r>
            <a:endParaRPr lang="en-GB" i="1" dirty="0"/>
          </a:p>
          <a:p>
            <a:endParaRPr lang="en-GB" dirty="0"/>
          </a:p>
        </p:txBody>
      </p:sp>
    </p:spTree>
    <p:extLst>
      <p:ext uri="{BB962C8B-B14F-4D97-AF65-F5344CB8AC3E}">
        <p14:creationId xmlns:p14="http://schemas.microsoft.com/office/powerpoint/2010/main" val="4188469312"/>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a:t>
            </a:r>
            <a:endParaRPr lang="en-GB" dirty="0"/>
          </a:p>
        </p:txBody>
      </p:sp>
      <p:sp>
        <p:nvSpPr>
          <p:cNvPr id="6" name="Content Placeholder 5"/>
          <p:cNvSpPr>
            <a:spLocks noGrp="1"/>
          </p:cNvSpPr>
          <p:nvPr>
            <p:ph idx="1"/>
          </p:nvPr>
        </p:nvSpPr>
        <p:spPr>
          <a:xfrm>
            <a:off x="457200" y="1600200"/>
            <a:ext cx="8229600" cy="4853136"/>
          </a:xfrm>
        </p:spPr>
        <p:txBody>
          <a:bodyPr>
            <a:normAutofit fontScale="85000" lnSpcReduction="20000"/>
          </a:bodyPr>
          <a:lstStyle/>
          <a:p>
            <a:r>
              <a:rPr lang="en-GB" dirty="0"/>
              <a:t>Upon the successful completion of this module, the student should be able to demonstrate the ability to:</a:t>
            </a:r>
          </a:p>
          <a:p>
            <a:pPr lvl="1" fontAlgn="base" hangingPunct="0"/>
            <a:r>
              <a:rPr lang="en-GB" dirty="0"/>
              <a:t>complete a significant research project reflecting appropriate skills of assimilation, synthesis, argument, communication and presentation in a chosen field relevant to their degree scheme;</a:t>
            </a:r>
          </a:p>
          <a:p>
            <a:pPr lvl="1" fontAlgn="base" hangingPunct="0"/>
            <a:r>
              <a:rPr lang="en-GB" dirty="0"/>
              <a:t>complete their research and present a completed document within the defined timescale and to agreed standards;</a:t>
            </a:r>
          </a:p>
          <a:p>
            <a:pPr lvl="1" fontAlgn="base" hangingPunct="0"/>
            <a:r>
              <a:rPr lang="en-GB" dirty="0"/>
              <a:t>draw on concepts, principles and practices introduced in other modules and demonstrate linkages and relationships;</a:t>
            </a:r>
          </a:p>
          <a:p>
            <a:pPr lvl="1" fontAlgn="base" hangingPunct="0"/>
            <a:r>
              <a:rPr lang="en-GB" dirty="0"/>
              <a:t>Establish the present state of knowledge in a defined area and contribute to that knowledge.</a:t>
            </a:r>
          </a:p>
          <a:p>
            <a:pPr lvl="1" fontAlgn="base" hangingPunct="0"/>
            <a:endParaRPr lang="en-GB" dirty="0"/>
          </a:p>
        </p:txBody>
      </p:sp>
    </p:spTree>
    <p:extLst>
      <p:ext uri="{BB962C8B-B14F-4D97-AF65-F5344CB8AC3E}">
        <p14:creationId xmlns:p14="http://schemas.microsoft.com/office/powerpoint/2010/main" val="36574695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Submission Dates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824559"/>
              </p:ext>
            </p:extLst>
          </p:nvPr>
        </p:nvGraphicFramePr>
        <p:xfrm>
          <a:off x="683567" y="1484784"/>
          <a:ext cx="8003232" cy="4680520"/>
        </p:xfrm>
        <a:graphic>
          <a:graphicData uri="http://schemas.openxmlformats.org/drawingml/2006/table">
            <a:tbl>
              <a:tblPr firstRow="1" firstCol="1" bandRow="1">
                <a:tableStyleId>{5C22544A-7EE6-4342-B048-85BDC9FD1C3A}</a:tableStyleId>
              </a:tblPr>
              <a:tblGrid>
                <a:gridCol w="2667448">
                  <a:extLst>
                    <a:ext uri="{9D8B030D-6E8A-4147-A177-3AD203B41FA5}">
                      <a16:colId xmlns:a16="http://schemas.microsoft.com/office/drawing/2014/main" val="242886465"/>
                    </a:ext>
                  </a:extLst>
                </a:gridCol>
                <a:gridCol w="2667448">
                  <a:extLst>
                    <a:ext uri="{9D8B030D-6E8A-4147-A177-3AD203B41FA5}">
                      <a16:colId xmlns:a16="http://schemas.microsoft.com/office/drawing/2014/main" val="2768665998"/>
                    </a:ext>
                  </a:extLst>
                </a:gridCol>
                <a:gridCol w="2668336">
                  <a:extLst>
                    <a:ext uri="{9D8B030D-6E8A-4147-A177-3AD203B41FA5}">
                      <a16:colId xmlns:a16="http://schemas.microsoft.com/office/drawing/2014/main" val="1442474005"/>
                    </a:ext>
                  </a:extLst>
                </a:gridCol>
              </a:tblGrid>
              <a:tr h="468052">
                <a:tc>
                  <a:txBody>
                    <a:bodyPr/>
                    <a:lstStyle/>
                    <a:p>
                      <a:pPr>
                        <a:spcAft>
                          <a:spcPts val="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1200">
                          <a:effectLst/>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0414186"/>
                  </a:ext>
                </a:extLst>
              </a:tr>
              <a:tr h="4212468">
                <a:tc>
                  <a:txBody>
                    <a:bodyPr/>
                    <a:lstStyle/>
                    <a:p>
                      <a:pPr>
                        <a:spcAft>
                          <a:spcPts val="0"/>
                        </a:spcAft>
                      </a:pPr>
                      <a:r>
                        <a:rPr lang="en-GB" sz="2400" dirty="0">
                          <a:effectLst/>
                        </a:rPr>
                        <a:t>***For Fulltime Students enrolled in the academic year </a:t>
                      </a:r>
                      <a:r>
                        <a:rPr lang="en-GB" sz="2400" u="sng" dirty="0">
                          <a:effectLst/>
                        </a:rPr>
                        <a:t>2018/19</a:t>
                      </a:r>
                      <a:r>
                        <a:rPr lang="en-GB" sz="2400" dirty="0">
                          <a:effectLst/>
                        </a:rPr>
                        <a:t>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2400" dirty="0">
                          <a:effectLst/>
                        </a:rPr>
                        <a:t>1. To complete full MA within 12 months  </a:t>
                      </a:r>
                    </a:p>
                    <a:p>
                      <a:pPr>
                        <a:spcAft>
                          <a:spcPts val="0"/>
                        </a:spcAft>
                      </a:pPr>
                      <a:r>
                        <a:rPr lang="en-GB" sz="2400" dirty="0">
                          <a:effectLst/>
                        </a:rPr>
                        <a:t> </a:t>
                      </a:r>
                    </a:p>
                    <a:p>
                      <a:pPr>
                        <a:spcAft>
                          <a:spcPts val="0"/>
                        </a:spcAft>
                      </a:pPr>
                      <a:r>
                        <a:rPr lang="en-GB" sz="2400" dirty="0">
                          <a:effectLst/>
                        </a:rPr>
                        <a:t>Or </a:t>
                      </a:r>
                    </a:p>
                    <a:p>
                      <a:pPr>
                        <a:spcAft>
                          <a:spcPts val="0"/>
                        </a:spcAft>
                      </a:pPr>
                      <a:r>
                        <a:rPr lang="en-GB" sz="2400" dirty="0">
                          <a:effectLst/>
                        </a:rPr>
                        <a:t> </a:t>
                      </a:r>
                    </a:p>
                    <a:p>
                      <a:pPr>
                        <a:spcAft>
                          <a:spcPts val="0"/>
                        </a:spcAft>
                      </a:pPr>
                      <a:r>
                        <a:rPr lang="en-GB" sz="2400" dirty="0">
                          <a:effectLst/>
                        </a:rPr>
                        <a:t>2.An additional year to complete part 2 (Please liaise with your Programme Director)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spcAft>
                          <a:spcPts val="0"/>
                        </a:spcAft>
                      </a:pPr>
                      <a:r>
                        <a:rPr lang="en-GB" sz="2400" dirty="0">
                          <a:effectLst/>
                        </a:rPr>
                        <a:t> September 30</a:t>
                      </a:r>
                      <a:r>
                        <a:rPr lang="en-GB" sz="2400" baseline="30000" dirty="0">
                          <a:effectLst/>
                        </a:rPr>
                        <a:t>th</a:t>
                      </a:r>
                      <a:r>
                        <a:rPr lang="en-GB" sz="2400" dirty="0">
                          <a:effectLst/>
                        </a:rPr>
                        <a:t> 2019</a:t>
                      </a:r>
                    </a:p>
                    <a:p>
                      <a:pPr>
                        <a:spcAft>
                          <a:spcPts val="0"/>
                        </a:spcAft>
                      </a:pPr>
                      <a:r>
                        <a:rPr lang="en-GB" sz="2400" dirty="0">
                          <a:effectLst/>
                        </a:rPr>
                        <a:t> </a:t>
                      </a:r>
                    </a:p>
                    <a:p>
                      <a:pPr>
                        <a:spcAft>
                          <a:spcPts val="0"/>
                        </a:spcAft>
                      </a:pPr>
                      <a:r>
                        <a:rPr lang="en-GB" sz="2400" dirty="0">
                          <a:effectLst/>
                        </a:rPr>
                        <a:t> </a:t>
                      </a:r>
                    </a:p>
                    <a:p>
                      <a:pPr>
                        <a:spcAft>
                          <a:spcPts val="0"/>
                        </a:spcAft>
                      </a:pPr>
                      <a:r>
                        <a:rPr lang="en-GB" sz="2400" dirty="0">
                          <a:effectLst/>
                        </a:rPr>
                        <a:t> </a:t>
                      </a:r>
                    </a:p>
                    <a:p>
                      <a:pPr>
                        <a:spcAft>
                          <a:spcPts val="0"/>
                        </a:spcAft>
                      </a:pPr>
                      <a:r>
                        <a:rPr lang="en-GB" sz="2400" dirty="0">
                          <a:effectLst/>
                        </a:rPr>
                        <a:t> </a:t>
                      </a:r>
                    </a:p>
                    <a:p>
                      <a:pPr>
                        <a:spcAft>
                          <a:spcPts val="0"/>
                        </a:spcAft>
                      </a:pPr>
                      <a:r>
                        <a:rPr lang="en-GB" sz="2400" dirty="0">
                          <a:effectLst/>
                        </a:rPr>
                        <a:t>May 1</a:t>
                      </a:r>
                      <a:r>
                        <a:rPr lang="en-GB" sz="2400" baseline="30000" dirty="0">
                          <a:effectLst/>
                        </a:rPr>
                        <a:t>st</a:t>
                      </a:r>
                      <a:r>
                        <a:rPr lang="en-GB" sz="2400" dirty="0">
                          <a:effectLst/>
                        </a:rPr>
                        <a:t> 2020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2213687"/>
                  </a:ext>
                </a:extLst>
              </a:tr>
            </a:tbl>
          </a:graphicData>
        </a:graphic>
      </p:graphicFrame>
    </p:spTree>
    <p:extLst>
      <p:ext uri="{BB962C8B-B14F-4D97-AF65-F5344CB8AC3E}">
        <p14:creationId xmlns:p14="http://schemas.microsoft.com/office/powerpoint/2010/main" val="660086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a:t>
            </a:r>
            <a:endParaRPr lang="en-GB" dirty="0"/>
          </a:p>
        </p:txBody>
      </p:sp>
      <p:sp>
        <p:nvSpPr>
          <p:cNvPr id="3" name="Content Placeholder 2"/>
          <p:cNvSpPr>
            <a:spLocks noGrp="1"/>
          </p:cNvSpPr>
          <p:nvPr>
            <p:ph idx="1"/>
          </p:nvPr>
        </p:nvSpPr>
        <p:spPr/>
        <p:txBody>
          <a:bodyPr/>
          <a:lstStyle/>
          <a:p>
            <a:r>
              <a:rPr lang="en-GB" dirty="0" smtClean="0"/>
              <a:t>You should decide on a submission date in discussion with your supervisor. </a:t>
            </a:r>
          </a:p>
          <a:p>
            <a:endParaRPr lang="en-GB" dirty="0"/>
          </a:p>
          <a:p>
            <a:r>
              <a:rPr lang="en-GB" dirty="0" smtClean="0"/>
              <a:t>You must submit your dissertation via </a:t>
            </a:r>
            <a:r>
              <a:rPr lang="en-GB" dirty="0" err="1" smtClean="0"/>
              <a:t>Turnitin</a:t>
            </a:r>
            <a:r>
              <a:rPr lang="en-GB" dirty="0" smtClean="0"/>
              <a:t> on Moodle, no later than 5pm on the day of submission. </a:t>
            </a:r>
          </a:p>
          <a:p>
            <a:endParaRPr lang="en-GB" dirty="0"/>
          </a:p>
          <a:p>
            <a:r>
              <a:rPr lang="en-GB" dirty="0" smtClean="0"/>
              <a:t>Include the declaration form (see handbook)</a:t>
            </a:r>
            <a:endParaRPr lang="en-GB" dirty="0"/>
          </a:p>
        </p:txBody>
      </p:sp>
    </p:spTree>
    <p:extLst>
      <p:ext uri="{BB962C8B-B14F-4D97-AF65-F5344CB8AC3E}">
        <p14:creationId xmlns:p14="http://schemas.microsoft.com/office/powerpoint/2010/main" val="4282936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Progression </a:t>
            </a:r>
            <a:endParaRPr lang="en-GB" dirty="0"/>
          </a:p>
        </p:txBody>
      </p:sp>
      <p:sp>
        <p:nvSpPr>
          <p:cNvPr id="3" name="Content Placeholder 2"/>
          <p:cNvSpPr>
            <a:spLocks noGrp="1"/>
          </p:cNvSpPr>
          <p:nvPr>
            <p:ph idx="1"/>
          </p:nvPr>
        </p:nvSpPr>
        <p:spPr/>
        <p:txBody>
          <a:bodyPr/>
          <a:lstStyle/>
          <a:p>
            <a:r>
              <a:rPr lang="en-GB" dirty="0" smtClean="0"/>
              <a:t>In order to submit your dissertation, you will need to formally progress from part 1: taught modules, to part 2: dissertation at the exam board. </a:t>
            </a:r>
          </a:p>
          <a:p>
            <a:endParaRPr lang="en-GB" dirty="0"/>
          </a:p>
          <a:p>
            <a:r>
              <a:rPr lang="en-GB" dirty="0" smtClean="0"/>
              <a:t>You cannot progress to part 2 until all work in part 1 is submitted and accepted at exam board. </a:t>
            </a:r>
            <a:endParaRPr lang="en-GB" dirty="0"/>
          </a:p>
        </p:txBody>
      </p:sp>
    </p:spTree>
    <p:extLst>
      <p:ext uri="{BB962C8B-B14F-4D97-AF65-F5344CB8AC3E}">
        <p14:creationId xmlns:p14="http://schemas.microsoft.com/office/powerpoint/2010/main" val="323573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smtClean="0"/>
              <a:t>The Process: dissertation supervision </a:t>
            </a:r>
            <a:endParaRPr lang="en-GB" sz="3200" dirty="0"/>
          </a:p>
        </p:txBody>
      </p:sp>
      <p:sp>
        <p:nvSpPr>
          <p:cNvPr id="5" name="Text Placeholder 4"/>
          <p:cNvSpPr>
            <a:spLocks noGrp="1"/>
          </p:cNvSpPr>
          <p:nvPr>
            <p:ph type="body" idx="1"/>
          </p:nvPr>
        </p:nvSpPr>
        <p:spPr/>
        <p:txBody>
          <a:bodyPr/>
          <a:lstStyle/>
          <a:p>
            <a:r>
              <a:rPr lang="en-GB" dirty="0" smtClean="0"/>
              <a:t>How will you be supported? </a:t>
            </a:r>
            <a:endParaRPr lang="en-GB" dirty="0"/>
          </a:p>
        </p:txBody>
      </p:sp>
    </p:spTree>
    <p:extLst>
      <p:ext uri="{BB962C8B-B14F-4D97-AF65-F5344CB8AC3E}">
        <p14:creationId xmlns:p14="http://schemas.microsoft.com/office/powerpoint/2010/main" val="1109293871"/>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and Responsibilities </a:t>
            </a:r>
            <a:endParaRPr lang="en-GB" dirty="0"/>
          </a:p>
        </p:txBody>
      </p:sp>
      <p:sp>
        <p:nvSpPr>
          <p:cNvPr id="4" name="Cloud Callout 3"/>
          <p:cNvSpPr/>
          <p:nvPr/>
        </p:nvSpPr>
        <p:spPr>
          <a:xfrm>
            <a:off x="827584" y="1705067"/>
            <a:ext cx="3384376" cy="2736304"/>
          </a:xfrm>
          <a:prstGeom prst="cloudCallout">
            <a:avLst>
              <a:gd name="adj1" fmla="val -49025"/>
              <a:gd name="adj2" fmla="val 1128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is the role of the supervisor? What can you expect from me? </a:t>
            </a:r>
            <a:endParaRPr lang="en-GB" dirty="0"/>
          </a:p>
        </p:txBody>
      </p:sp>
      <p:sp>
        <p:nvSpPr>
          <p:cNvPr id="5" name="Cloud Callout 4"/>
          <p:cNvSpPr/>
          <p:nvPr/>
        </p:nvSpPr>
        <p:spPr>
          <a:xfrm>
            <a:off x="5220072" y="1773728"/>
            <a:ext cx="3240360" cy="2700300"/>
          </a:xfrm>
          <a:prstGeom prst="cloudCallout">
            <a:avLst>
              <a:gd name="adj1" fmla="val 28578"/>
              <a:gd name="adj2" fmla="val 1189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is expected from you as a student? What will you need to do? </a:t>
            </a:r>
            <a:endParaRPr lang="en-GB" dirty="0"/>
          </a:p>
        </p:txBody>
      </p:sp>
    </p:spTree>
    <p:extLst>
      <p:ext uri="{BB962C8B-B14F-4D97-AF65-F5344CB8AC3E}">
        <p14:creationId xmlns:p14="http://schemas.microsoft.com/office/powerpoint/2010/main" val="22852709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Management </a:t>
            </a:r>
            <a:endParaRPr lang="en-GB" dirty="0"/>
          </a:p>
        </p:txBody>
      </p:sp>
      <p:sp>
        <p:nvSpPr>
          <p:cNvPr id="3" name="Content Placeholder 2"/>
          <p:cNvSpPr>
            <a:spLocks noGrp="1"/>
          </p:cNvSpPr>
          <p:nvPr>
            <p:ph idx="1"/>
          </p:nvPr>
        </p:nvSpPr>
        <p:spPr>
          <a:xfrm>
            <a:off x="457200" y="1600200"/>
            <a:ext cx="8229600" cy="4781128"/>
          </a:xfrm>
        </p:spPr>
        <p:txBody>
          <a:bodyPr>
            <a:normAutofit lnSpcReduction="10000"/>
          </a:bodyPr>
          <a:lstStyle/>
          <a:p>
            <a:r>
              <a:rPr lang="en-GB" dirty="0" smtClean="0"/>
              <a:t>Deciding on a research focus.</a:t>
            </a:r>
          </a:p>
          <a:p>
            <a:r>
              <a:rPr lang="en-GB" dirty="0" smtClean="0"/>
              <a:t>Planning your research.</a:t>
            </a:r>
          </a:p>
          <a:p>
            <a:r>
              <a:rPr lang="en-GB" b="1" dirty="0" smtClean="0"/>
              <a:t>Seeking ethical approval</a:t>
            </a:r>
            <a:r>
              <a:rPr lang="en-GB" b="1" dirty="0" smtClean="0"/>
              <a:t>.</a:t>
            </a:r>
          </a:p>
          <a:p>
            <a:pPr lvl="1"/>
            <a:r>
              <a:rPr lang="en-GB" b="1" dirty="0" smtClean="0"/>
              <a:t>Group review – where are we?</a:t>
            </a:r>
            <a:endParaRPr lang="en-GB" b="1" dirty="0" smtClean="0"/>
          </a:p>
          <a:p>
            <a:r>
              <a:rPr lang="en-GB" dirty="0" smtClean="0"/>
              <a:t>Conducting your research and collecting data.</a:t>
            </a:r>
          </a:p>
          <a:p>
            <a:r>
              <a:rPr lang="en-GB" dirty="0" smtClean="0"/>
              <a:t>Reading, reading, reading! (Lit. Review)</a:t>
            </a:r>
          </a:p>
          <a:p>
            <a:r>
              <a:rPr lang="en-GB" dirty="0" smtClean="0"/>
              <a:t>Analysing your data </a:t>
            </a:r>
          </a:p>
          <a:p>
            <a:r>
              <a:rPr lang="en-GB" dirty="0" smtClean="0"/>
              <a:t>Writing up your journey = the dissertation itself. </a:t>
            </a:r>
            <a:endParaRPr lang="en-GB" dirty="0"/>
          </a:p>
        </p:txBody>
      </p:sp>
    </p:spTree>
    <p:extLst>
      <p:ext uri="{BB962C8B-B14F-4D97-AF65-F5344CB8AC3E}">
        <p14:creationId xmlns:p14="http://schemas.microsoft.com/office/powerpoint/2010/main" val="7811057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Forms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You must have formal ethics approval from the faculty panel. </a:t>
            </a:r>
          </a:p>
          <a:p>
            <a:endParaRPr lang="en-GB" dirty="0"/>
          </a:p>
          <a:p>
            <a:r>
              <a:rPr lang="en-GB" dirty="0" smtClean="0"/>
              <a:t>The next panel is on 5</a:t>
            </a:r>
            <a:r>
              <a:rPr lang="en-GB" baseline="30000" dirty="0" smtClean="0"/>
              <a:t>th</a:t>
            </a:r>
            <a:r>
              <a:rPr lang="en-GB" dirty="0" smtClean="0"/>
              <a:t> June. Forms must be submitted to the panel no later than 30</a:t>
            </a:r>
            <a:r>
              <a:rPr lang="en-GB" baseline="30000" dirty="0" smtClean="0"/>
              <a:t>th</a:t>
            </a:r>
            <a:r>
              <a:rPr lang="en-GB" dirty="0" smtClean="0"/>
              <a:t> May 2019 by your tutor. </a:t>
            </a:r>
          </a:p>
          <a:p>
            <a:endParaRPr lang="en-GB" dirty="0"/>
          </a:p>
          <a:p>
            <a:r>
              <a:rPr lang="en-GB" dirty="0" smtClean="0"/>
              <a:t>Your tutor will require the form BEFORE that date.</a:t>
            </a:r>
          </a:p>
          <a:p>
            <a:pPr marL="0" indent="0">
              <a:buNone/>
            </a:pPr>
            <a:endParaRPr lang="en-GB" dirty="0" smtClean="0"/>
          </a:p>
          <a:p>
            <a:r>
              <a:rPr lang="en-GB" dirty="0" smtClean="0"/>
              <a:t>ALL students should submit an ethics form by this panel at the latest. </a:t>
            </a:r>
            <a:endParaRPr lang="en-GB" dirty="0"/>
          </a:p>
        </p:txBody>
      </p:sp>
    </p:spTree>
    <p:extLst>
      <p:ext uri="{BB962C8B-B14F-4D97-AF65-F5344CB8AC3E}">
        <p14:creationId xmlns:p14="http://schemas.microsoft.com/office/powerpoint/2010/main" val="3536501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Reviewing Work </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You will receive formative “feed-forward” on your progress throughout the dissertation supervision process: </a:t>
            </a:r>
          </a:p>
          <a:p>
            <a:pPr lvl="1"/>
            <a:r>
              <a:rPr lang="en-GB" dirty="0" smtClean="0"/>
              <a:t>This may include verbal feedback </a:t>
            </a:r>
          </a:p>
          <a:p>
            <a:pPr lvl="1"/>
            <a:r>
              <a:rPr lang="en-GB" dirty="0" smtClean="0"/>
              <a:t>Feedback provided via email</a:t>
            </a:r>
          </a:p>
          <a:p>
            <a:pPr lvl="1"/>
            <a:r>
              <a:rPr lang="en-GB" dirty="0" smtClean="0"/>
              <a:t>Written commentary on specific sections </a:t>
            </a:r>
            <a:endParaRPr lang="en-GB" dirty="0"/>
          </a:p>
          <a:p>
            <a:r>
              <a:rPr lang="en-GB" dirty="0" smtClean="0"/>
              <a:t>The more prepared you are for tutorials… the more useful they will be! </a:t>
            </a:r>
          </a:p>
          <a:p>
            <a:r>
              <a:rPr lang="en-GB" dirty="0" smtClean="0"/>
              <a:t>Using the ‘Reviewing Work’ Cover Sheet (Moodle) </a:t>
            </a:r>
          </a:p>
        </p:txBody>
      </p:sp>
    </p:spTree>
    <p:extLst>
      <p:ext uri="{BB962C8B-B14F-4D97-AF65-F5344CB8AC3E}">
        <p14:creationId xmlns:p14="http://schemas.microsoft.com/office/powerpoint/2010/main" val="3709598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Writing your Dissertation </a:t>
            </a:r>
            <a:endParaRPr lang="en-GB" dirty="0"/>
          </a:p>
        </p:txBody>
      </p:sp>
      <p:sp>
        <p:nvSpPr>
          <p:cNvPr id="5" name="Text Placeholder 4"/>
          <p:cNvSpPr>
            <a:spLocks noGrp="1"/>
          </p:cNvSpPr>
          <p:nvPr>
            <p:ph type="body" idx="1"/>
          </p:nvPr>
        </p:nvSpPr>
        <p:spPr/>
        <p:txBody>
          <a:bodyPr/>
          <a:lstStyle/>
          <a:p>
            <a:r>
              <a:rPr lang="en-GB" dirty="0" smtClean="0"/>
              <a:t>What do I need to include?</a:t>
            </a:r>
            <a:endParaRPr lang="en-GB" dirty="0"/>
          </a:p>
        </p:txBody>
      </p:sp>
    </p:spTree>
    <p:extLst>
      <p:ext uri="{BB962C8B-B14F-4D97-AF65-F5344CB8AC3E}">
        <p14:creationId xmlns:p14="http://schemas.microsoft.com/office/powerpoint/2010/main" val="2478473406"/>
      </p:ext>
    </p:extLst>
  </p:cSld>
  <p:clrMapOvr>
    <a:masterClrMapping/>
  </p:clrMapOvr>
  <p:transition spd="slow">
    <p:push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smtClean="0"/>
              <a:t>Abstract </a:t>
            </a:r>
            <a:endParaRPr lang="en-GB" dirty="0"/>
          </a:p>
        </p:txBody>
      </p:sp>
      <p:sp>
        <p:nvSpPr>
          <p:cNvPr id="3" name="Content Placeholder 2"/>
          <p:cNvSpPr>
            <a:spLocks noGrp="1"/>
          </p:cNvSpPr>
          <p:nvPr>
            <p:ph idx="1"/>
          </p:nvPr>
        </p:nvSpPr>
        <p:spPr/>
        <p:txBody>
          <a:bodyPr>
            <a:normAutofit lnSpcReduction="10000"/>
          </a:bodyPr>
          <a:lstStyle/>
          <a:p>
            <a:r>
              <a:rPr lang="en-GB" dirty="0" smtClean="0"/>
              <a:t>Begin with abstract </a:t>
            </a:r>
            <a:r>
              <a:rPr lang="en-GB" dirty="0"/>
              <a:t>of about </a:t>
            </a:r>
            <a:r>
              <a:rPr lang="en-GB" b="1" dirty="0"/>
              <a:t>300–500</a:t>
            </a:r>
            <a:r>
              <a:rPr lang="en-GB" dirty="0"/>
              <a:t> </a:t>
            </a:r>
            <a:r>
              <a:rPr lang="en-GB" dirty="0" smtClean="0"/>
              <a:t>words.</a:t>
            </a:r>
          </a:p>
          <a:p>
            <a:r>
              <a:rPr lang="en-GB" dirty="0" smtClean="0"/>
              <a:t>This </a:t>
            </a:r>
            <a:r>
              <a:rPr lang="en-GB" dirty="0"/>
              <a:t>is inserted after your front page and before your table of contents. </a:t>
            </a:r>
            <a:endParaRPr lang="en-GB" dirty="0" smtClean="0"/>
          </a:p>
          <a:p>
            <a:r>
              <a:rPr lang="en-GB" dirty="0" smtClean="0"/>
              <a:t>The </a:t>
            </a:r>
            <a:r>
              <a:rPr lang="en-GB" dirty="0"/>
              <a:t>abstract should summarise your main questions and results. It gives a brief account of the main purpose, the method and the findings of the study. </a:t>
            </a:r>
            <a:endParaRPr lang="en-GB" dirty="0" smtClean="0"/>
          </a:p>
          <a:p>
            <a:r>
              <a:rPr lang="en-GB" dirty="0" smtClean="0"/>
              <a:t>It </a:t>
            </a:r>
            <a:r>
              <a:rPr lang="en-GB" dirty="0"/>
              <a:t>is typed single-spaced, and is not included as part of the word count.</a:t>
            </a:r>
          </a:p>
          <a:p>
            <a:endParaRPr lang="en-GB" dirty="0"/>
          </a:p>
        </p:txBody>
      </p:sp>
    </p:spTree>
    <p:extLst>
      <p:ext uri="{BB962C8B-B14F-4D97-AF65-F5344CB8AC3E}">
        <p14:creationId xmlns:p14="http://schemas.microsoft.com/office/powerpoint/2010/main" val="14356499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INTRODUCTION</a:t>
            </a:r>
            <a:br>
              <a:rPr lang="en-GB" b="1" i="1" dirty="0" smtClean="0"/>
            </a:br>
            <a:r>
              <a:rPr lang="en-GB" sz="3100" b="1" i="1" dirty="0" smtClean="0"/>
              <a:t>(Approx. 10% of total words( </a:t>
            </a:r>
            <a:r>
              <a:rPr lang="en-GB" sz="3100" b="1" i="1" dirty="0" err="1" smtClean="0"/>
              <a:t>ie</a:t>
            </a:r>
            <a:r>
              <a:rPr lang="en-GB" sz="3100" b="1" i="1" dirty="0" smtClean="0"/>
              <a:t> 1500 words)</a:t>
            </a:r>
            <a:br>
              <a:rPr lang="en-GB" sz="3100" b="1" i="1" dirty="0" smtClean="0"/>
            </a:br>
            <a:endParaRPr lang="en-GB" dirty="0"/>
          </a:p>
        </p:txBody>
      </p:sp>
      <p:sp>
        <p:nvSpPr>
          <p:cNvPr id="4" name="Content Placeholder 3"/>
          <p:cNvSpPr>
            <a:spLocks noGrp="1"/>
          </p:cNvSpPr>
          <p:nvPr>
            <p:ph idx="1"/>
          </p:nvPr>
        </p:nvSpPr>
        <p:spPr/>
        <p:txBody>
          <a:bodyPr>
            <a:normAutofit fontScale="77500" lnSpcReduction="20000"/>
          </a:bodyPr>
          <a:lstStyle/>
          <a:p>
            <a:r>
              <a:rPr lang="en-GB" dirty="0" smtClean="0"/>
              <a:t>'The context'. Why do this study? Why now? Why here? Why me? The aims of the study.</a:t>
            </a:r>
          </a:p>
          <a:p>
            <a:r>
              <a:rPr lang="en-GB" dirty="0" smtClean="0"/>
              <a:t>Chapter one is very important and is possibly best compiled by answering a series of questions as follows.  You are presenting rationale for why you are undertaking the research. </a:t>
            </a:r>
          </a:p>
          <a:p>
            <a:pPr lvl="0"/>
            <a:r>
              <a:rPr lang="en-GB" dirty="0" smtClean="0"/>
              <a:t>Is there a problem? What is it? Why does it need to be solved? </a:t>
            </a:r>
          </a:p>
          <a:p>
            <a:pPr lvl="0"/>
            <a:r>
              <a:rPr lang="en-GB" dirty="0" smtClean="0"/>
              <a:t>What is your research issue? </a:t>
            </a:r>
          </a:p>
          <a:p>
            <a:pPr lvl="0"/>
            <a:r>
              <a:rPr lang="en-GB" dirty="0" smtClean="0"/>
              <a:t>Who will benefit from your investigation? In what sense will they benefit? </a:t>
            </a:r>
          </a:p>
          <a:p>
            <a:pPr lvl="0"/>
            <a:r>
              <a:rPr lang="en-GB" dirty="0" smtClean="0"/>
              <a:t>In what sense will your contribution add to what is already known? </a:t>
            </a:r>
          </a:p>
          <a:p>
            <a:endParaRPr lang="en-GB" dirty="0"/>
          </a:p>
        </p:txBody>
      </p:sp>
    </p:spTree>
    <p:extLst>
      <p:ext uri="{BB962C8B-B14F-4D97-AF65-F5344CB8AC3E}">
        <p14:creationId xmlns:p14="http://schemas.microsoft.com/office/powerpoint/2010/main" val="11547109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20688"/>
            <a:ext cx="8229600" cy="5904656"/>
          </a:xfrm>
        </p:spPr>
        <p:txBody>
          <a:bodyPr>
            <a:normAutofit fontScale="85000" lnSpcReduction="20000"/>
          </a:bodyPr>
          <a:lstStyle/>
          <a:p>
            <a:pPr lvl="0"/>
            <a:r>
              <a:rPr lang="en-GB" dirty="0" smtClean="0"/>
              <a:t>How in general terms are you going to solve the problem, e.g., collect data, analyse data? </a:t>
            </a:r>
          </a:p>
          <a:p>
            <a:pPr marL="0" lvl="0" indent="0">
              <a:buNone/>
            </a:pPr>
            <a:endParaRPr lang="en-GB" dirty="0" smtClean="0"/>
          </a:p>
          <a:p>
            <a:pPr lvl="0"/>
            <a:r>
              <a:rPr lang="en-GB" dirty="0" smtClean="0"/>
              <a:t>By what methods? E.g., a case study approach, focus groups, documentary research.</a:t>
            </a:r>
          </a:p>
          <a:p>
            <a:pPr marL="0" lvl="0" indent="0">
              <a:buNone/>
            </a:pPr>
            <a:endParaRPr lang="en-GB" dirty="0" smtClean="0"/>
          </a:p>
          <a:p>
            <a:pPr lvl="0"/>
            <a:r>
              <a:rPr lang="en-GB" dirty="0" smtClean="0"/>
              <a:t>What are the constraints or limitations of the study? </a:t>
            </a:r>
          </a:p>
          <a:p>
            <a:pPr marL="0" lvl="0" indent="0">
              <a:buNone/>
            </a:pPr>
            <a:endParaRPr lang="en-GB" dirty="0" smtClean="0"/>
          </a:p>
          <a:p>
            <a:pPr lvl="0"/>
            <a:r>
              <a:rPr lang="en-GB" dirty="0" smtClean="0"/>
              <a:t>Also include your own motivations for carrying out the research. You may want to include some reflective / reflexive analysis. </a:t>
            </a:r>
          </a:p>
          <a:p>
            <a:pPr marL="0" lvl="0" indent="0">
              <a:buNone/>
            </a:pPr>
            <a:endParaRPr lang="en-GB" dirty="0" smtClean="0"/>
          </a:p>
          <a:p>
            <a:r>
              <a:rPr lang="en-GB" dirty="0" smtClean="0"/>
              <a:t>A good way to end the introduction is to state the dissertation objectives.  </a:t>
            </a:r>
          </a:p>
          <a:p>
            <a:endParaRPr lang="en-GB" dirty="0"/>
          </a:p>
        </p:txBody>
      </p:sp>
    </p:spTree>
    <p:extLst>
      <p:ext uri="{BB962C8B-B14F-4D97-AF65-F5344CB8AC3E}">
        <p14:creationId xmlns:p14="http://schemas.microsoft.com/office/powerpoint/2010/main" val="4665120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REVIEW OF LITERATURE</a:t>
            </a:r>
            <a:br>
              <a:rPr lang="en-GB" b="1" i="1" dirty="0" smtClean="0"/>
            </a:br>
            <a:r>
              <a:rPr lang="en-GB" sz="2200" b="1" i="1" dirty="0" smtClean="0"/>
              <a:t>(Approx. ¼ - 1/3 of words (</a:t>
            </a:r>
            <a:r>
              <a:rPr lang="en-GB" sz="2200" b="1" i="1" dirty="0" err="1" smtClean="0"/>
              <a:t>ie</a:t>
            </a:r>
            <a:r>
              <a:rPr lang="en-GB" sz="2200" b="1" i="1" dirty="0" smtClean="0"/>
              <a:t> 3000 words or as discussed with supervisor).</a:t>
            </a:r>
            <a:endParaRPr lang="en-GB" sz="2200" dirty="0"/>
          </a:p>
        </p:txBody>
      </p:sp>
      <p:sp>
        <p:nvSpPr>
          <p:cNvPr id="3" name="Content Placeholder 2"/>
          <p:cNvSpPr>
            <a:spLocks noGrp="1"/>
          </p:cNvSpPr>
          <p:nvPr>
            <p:ph idx="1"/>
          </p:nvPr>
        </p:nvSpPr>
        <p:spPr>
          <a:xfrm>
            <a:off x="457200" y="1600200"/>
            <a:ext cx="8229600" cy="5069160"/>
          </a:xfrm>
        </p:spPr>
        <p:txBody>
          <a:bodyPr>
            <a:normAutofit fontScale="85000" lnSpcReduction="20000"/>
          </a:bodyPr>
          <a:lstStyle/>
          <a:p>
            <a:pPr marL="0" indent="0">
              <a:buNone/>
            </a:pPr>
            <a:endParaRPr lang="en-GB" dirty="0"/>
          </a:p>
          <a:p>
            <a:r>
              <a:rPr lang="en-GB" dirty="0"/>
              <a:t>A</a:t>
            </a:r>
            <a:r>
              <a:rPr lang="en-GB" dirty="0" smtClean="0"/>
              <a:t> </a:t>
            </a:r>
            <a:r>
              <a:rPr lang="en-GB" dirty="0"/>
              <a:t>review of what is already known and of the main themes or issues</a:t>
            </a:r>
            <a:r>
              <a:rPr lang="en-GB" dirty="0" smtClean="0"/>
              <a:t>.</a:t>
            </a:r>
          </a:p>
          <a:p>
            <a:r>
              <a:rPr lang="en-GB" dirty="0" smtClean="0"/>
              <a:t>It </a:t>
            </a:r>
            <a:r>
              <a:rPr lang="en-GB" dirty="0"/>
              <a:t>covers past research and studies and articles from relevant journals, books, newspapers, etc. </a:t>
            </a:r>
            <a:endParaRPr lang="en-GB" dirty="0" smtClean="0"/>
          </a:p>
          <a:p>
            <a:r>
              <a:rPr lang="en-GB" dirty="0" smtClean="0"/>
              <a:t>It </a:t>
            </a:r>
            <a:r>
              <a:rPr lang="en-GB" dirty="0"/>
              <a:t>is a summary of what other people have written and published around the theme of your research. It is very important that you acknowledge the authorship of other people's work</a:t>
            </a:r>
            <a:r>
              <a:rPr lang="en-GB" dirty="0" smtClean="0"/>
              <a:t>.</a:t>
            </a:r>
            <a:endParaRPr lang="en-GB" dirty="0"/>
          </a:p>
          <a:p>
            <a:r>
              <a:rPr lang="en-GB" dirty="0"/>
              <a:t>The literature chapter can, and should be drafted very early. </a:t>
            </a:r>
            <a:endParaRPr lang="en-GB" dirty="0" smtClean="0"/>
          </a:p>
          <a:p>
            <a:r>
              <a:rPr lang="en-GB" dirty="0" smtClean="0"/>
              <a:t>Highlight </a:t>
            </a:r>
            <a:r>
              <a:rPr lang="en-GB" dirty="0"/>
              <a:t>the findings that are relevant to your theses. Be critical of the literature - don't just report it. </a:t>
            </a:r>
          </a:p>
        </p:txBody>
      </p:sp>
    </p:spTree>
    <p:extLst>
      <p:ext uri="{BB962C8B-B14F-4D97-AF65-F5344CB8AC3E}">
        <p14:creationId xmlns:p14="http://schemas.microsoft.com/office/powerpoint/2010/main" val="32062929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METHODOLOGY</a:t>
            </a:r>
            <a:br>
              <a:rPr lang="en-GB" b="1" i="1" dirty="0" smtClean="0"/>
            </a:br>
            <a:r>
              <a:rPr lang="en-GB" sz="3100" b="1" i="1" dirty="0" smtClean="0"/>
              <a:t>(Approx. 15-20% of words </a:t>
            </a:r>
            <a:r>
              <a:rPr lang="en-GB" sz="3100" b="1" i="1" dirty="0" err="1" smtClean="0"/>
              <a:t>ie</a:t>
            </a:r>
            <a:r>
              <a:rPr lang="en-GB" sz="3100" b="1" i="1" dirty="0" smtClean="0"/>
              <a:t> 3000 words)</a:t>
            </a:r>
            <a:br>
              <a:rPr lang="en-GB" sz="3100" b="1" i="1" dirty="0" smtClean="0"/>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r>
              <a:rPr lang="en-GB" dirty="0" smtClean="0"/>
              <a:t>A </a:t>
            </a:r>
            <a:r>
              <a:rPr lang="en-GB" dirty="0"/>
              <a:t>Theoretical Framework: Qualitative Quantitative, and a focused approach: e.g. Case Study, Participatory Research, an Ethnography</a:t>
            </a:r>
            <a:r>
              <a:rPr lang="en-GB" dirty="0" smtClean="0"/>
              <a:t>….</a:t>
            </a:r>
          </a:p>
          <a:p>
            <a:pPr marL="0" indent="0">
              <a:buNone/>
            </a:pPr>
            <a:endParaRPr lang="en-GB" dirty="0"/>
          </a:p>
          <a:p>
            <a:r>
              <a:rPr lang="en-GB" dirty="0"/>
              <a:t>Methods that fit with your theoretical framework: what I did; how I did it; why I did I it that </a:t>
            </a:r>
            <a:r>
              <a:rPr lang="en-GB" dirty="0" smtClean="0"/>
              <a:t>way.</a:t>
            </a:r>
          </a:p>
          <a:p>
            <a:pPr marL="0" indent="0">
              <a:buNone/>
            </a:pPr>
            <a:endParaRPr lang="en-GB" dirty="0"/>
          </a:p>
          <a:p>
            <a:r>
              <a:rPr lang="en-GB" dirty="0"/>
              <a:t>This is a description and evaluation of the methods, techniques and procedures used in the investigation. It describes the scope and aims of the dissertation in some detail. It is also very important that you </a:t>
            </a:r>
            <a:r>
              <a:rPr lang="en-GB" b="1" dirty="0"/>
              <a:t>justify </a:t>
            </a:r>
            <a:r>
              <a:rPr lang="en-GB" dirty="0"/>
              <a:t>the methods used.</a:t>
            </a:r>
          </a:p>
          <a:p>
            <a:endParaRPr lang="en-GB" dirty="0"/>
          </a:p>
        </p:txBody>
      </p:sp>
    </p:spTree>
    <p:extLst>
      <p:ext uri="{BB962C8B-B14F-4D97-AF65-F5344CB8AC3E}">
        <p14:creationId xmlns:p14="http://schemas.microsoft.com/office/powerpoint/2010/main" val="24793874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
            </a:r>
            <a:br>
              <a:rPr lang="en-GB" b="1" i="1" dirty="0" smtClean="0"/>
            </a:br>
            <a:r>
              <a:rPr lang="en-GB" b="1" i="1" dirty="0" smtClean="0"/>
              <a:t>PRESENTATION OF THE DATA</a:t>
            </a:r>
            <a:br>
              <a:rPr lang="en-GB" b="1" i="1" dirty="0" smtClean="0"/>
            </a:br>
            <a:r>
              <a:rPr lang="en-GB" sz="3100" b="1" i="1" dirty="0" smtClean="0"/>
              <a:t>(Approx. 10-15% of the words </a:t>
            </a:r>
            <a:r>
              <a:rPr lang="en-GB" sz="3100" b="1" i="1" dirty="0" err="1" smtClean="0"/>
              <a:t>ie</a:t>
            </a:r>
            <a:r>
              <a:rPr lang="en-GB" sz="3100" b="1" i="1" dirty="0" smtClean="0"/>
              <a:t> 3000 words)</a:t>
            </a:r>
            <a:br>
              <a:rPr lang="en-GB" sz="3100" b="1" i="1" dirty="0" smtClean="0"/>
            </a:br>
            <a:endParaRPr lang="en-GB" dirty="0"/>
          </a:p>
        </p:txBody>
      </p:sp>
      <p:sp>
        <p:nvSpPr>
          <p:cNvPr id="3" name="Content Placeholder 2"/>
          <p:cNvSpPr>
            <a:spLocks noGrp="1"/>
          </p:cNvSpPr>
          <p:nvPr>
            <p:ph idx="1"/>
          </p:nvPr>
        </p:nvSpPr>
        <p:spPr>
          <a:xfrm>
            <a:off x="467544" y="1844824"/>
            <a:ext cx="8229600" cy="4525963"/>
          </a:xfrm>
        </p:spPr>
        <p:txBody>
          <a:bodyPr>
            <a:normAutofit lnSpcReduction="10000"/>
          </a:bodyPr>
          <a:lstStyle/>
          <a:p>
            <a:r>
              <a:rPr lang="en-GB" dirty="0" smtClean="0"/>
              <a:t>What </a:t>
            </a:r>
            <a:r>
              <a:rPr lang="en-GB" dirty="0"/>
              <a:t>was observed and what was discovered/found out</a:t>
            </a:r>
            <a:r>
              <a:rPr lang="en-GB" dirty="0" smtClean="0"/>
              <a:t>?</a:t>
            </a:r>
          </a:p>
          <a:p>
            <a:pPr marL="0" indent="0">
              <a:buNone/>
            </a:pPr>
            <a:endParaRPr lang="en-GB" dirty="0"/>
          </a:p>
          <a:p>
            <a:r>
              <a:rPr lang="en-GB" dirty="0"/>
              <a:t>This is a presentation of the data - </a:t>
            </a:r>
            <a:r>
              <a:rPr lang="en-GB" b="1" dirty="0"/>
              <a:t>not </a:t>
            </a:r>
            <a:r>
              <a:rPr lang="en-GB" dirty="0"/>
              <a:t>a discussion in this section</a:t>
            </a:r>
            <a:r>
              <a:rPr lang="en-GB" dirty="0" smtClean="0"/>
              <a:t>.</a:t>
            </a:r>
          </a:p>
          <a:p>
            <a:pPr marL="0" indent="0">
              <a:buNone/>
            </a:pPr>
            <a:endParaRPr lang="en-GB" dirty="0"/>
          </a:p>
          <a:p>
            <a:r>
              <a:rPr lang="en-GB" dirty="0"/>
              <a:t>All data needs to be analysed and summarised, it should </a:t>
            </a:r>
            <a:r>
              <a:rPr lang="en-GB" b="1" dirty="0"/>
              <a:t>not</a:t>
            </a:r>
            <a:r>
              <a:rPr lang="en-GB" dirty="0"/>
              <a:t> include just raw data. </a:t>
            </a:r>
          </a:p>
          <a:p>
            <a:endParaRPr lang="en-GB" dirty="0"/>
          </a:p>
        </p:txBody>
      </p:sp>
    </p:spTree>
    <p:extLst>
      <p:ext uri="{BB962C8B-B14F-4D97-AF65-F5344CB8AC3E}">
        <p14:creationId xmlns:p14="http://schemas.microsoft.com/office/powerpoint/2010/main" val="12617698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r>
              <a:rPr lang="en-GB" sz="3600" b="1" i="1" dirty="0" smtClean="0"/>
              <a:t/>
            </a:r>
            <a:br>
              <a:rPr lang="en-GB" sz="3600" b="1" i="1" dirty="0" smtClean="0"/>
            </a:br>
            <a:r>
              <a:rPr lang="en-GB" sz="3600" b="1" i="1" dirty="0" smtClean="0"/>
              <a:t>DISCUSSION &amp; INTERPRETATION OF THE DATA</a:t>
            </a:r>
            <a:br>
              <a:rPr lang="en-GB" sz="3600" b="1" i="1" dirty="0" smtClean="0"/>
            </a:br>
            <a:r>
              <a:rPr lang="en-GB" sz="2700" b="1" i="1" dirty="0" smtClean="0"/>
              <a:t>(Approx. 15 - 20% of words </a:t>
            </a:r>
            <a:r>
              <a:rPr lang="en-GB" sz="2700" b="1" i="1" dirty="0" err="1" smtClean="0"/>
              <a:t>ie</a:t>
            </a:r>
            <a:r>
              <a:rPr lang="en-GB" sz="2700" b="1" i="1" dirty="0" smtClean="0"/>
              <a:t> 2500 words)</a:t>
            </a:r>
            <a:br>
              <a:rPr lang="en-GB" sz="2700" b="1" i="1" dirty="0" smtClean="0"/>
            </a:br>
            <a:endParaRPr lang="en-GB" dirty="0"/>
          </a:p>
        </p:txBody>
      </p:sp>
      <p:sp>
        <p:nvSpPr>
          <p:cNvPr id="3" name="Content Placeholder 2"/>
          <p:cNvSpPr>
            <a:spLocks noGrp="1"/>
          </p:cNvSpPr>
          <p:nvPr>
            <p:ph idx="1"/>
          </p:nvPr>
        </p:nvSpPr>
        <p:spPr/>
        <p:txBody>
          <a:bodyPr>
            <a:normAutofit/>
          </a:bodyPr>
          <a:lstStyle/>
          <a:p>
            <a:r>
              <a:rPr lang="en-GB" dirty="0" smtClean="0"/>
              <a:t>Interpretation </a:t>
            </a:r>
            <a:r>
              <a:rPr lang="en-GB" dirty="0"/>
              <a:t>of findings. What patterns have emerged?</a:t>
            </a:r>
          </a:p>
          <a:p>
            <a:r>
              <a:rPr lang="en-GB" dirty="0" smtClean="0"/>
              <a:t>The </a:t>
            </a:r>
            <a:r>
              <a:rPr lang="en-GB" dirty="0"/>
              <a:t>difference between your findings and those of other people. The difference between the views of various other authors outlined in your literature review.</a:t>
            </a:r>
          </a:p>
          <a:p>
            <a:r>
              <a:rPr lang="en-GB" dirty="0" smtClean="0"/>
              <a:t>How </a:t>
            </a:r>
            <a:r>
              <a:rPr lang="en-GB" dirty="0"/>
              <a:t>do the main points you are making change the way you think about the topic?</a:t>
            </a:r>
          </a:p>
          <a:p>
            <a:endParaRPr lang="en-GB" dirty="0"/>
          </a:p>
        </p:txBody>
      </p:sp>
    </p:spTree>
    <p:extLst>
      <p:ext uri="{BB962C8B-B14F-4D97-AF65-F5344CB8AC3E}">
        <p14:creationId xmlns:p14="http://schemas.microsoft.com/office/powerpoint/2010/main" val="23837193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indent="0"/>
            <a:r>
              <a:rPr lang="en-GB" b="1" i="1" dirty="0" smtClean="0"/>
              <a:t/>
            </a:r>
            <a:br>
              <a:rPr lang="en-GB" b="1" i="1" dirty="0" smtClean="0"/>
            </a:br>
            <a:r>
              <a:rPr lang="en-GB" b="1" i="1" dirty="0" smtClean="0"/>
              <a:t>SUMMARY AND CONCLUSIONS</a:t>
            </a:r>
            <a:br>
              <a:rPr lang="en-GB" b="1" i="1" dirty="0" smtClean="0"/>
            </a:br>
            <a:r>
              <a:rPr lang="en-GB" sz="3600" b="1" i="1" dirty="0" smtClean="0"/>
              <a:t>(Approx. 10 - 15% of words </a:t>
            </a:r>
            <a:r>
              <a:rPr lang="en-GB" sz="3600" b="1" i="1" dirty="0" err="1" smtClean="0"/>
              <a:t>ie</a:t>
            </a:r>
            <a:r>
              <a:rPr lang="en-GB" sz="3600" b="1" i="1" dirty="0" smtClean="0"/>
              <a:t> 1500 words)</a:t>
            </a:r>
            <a:br>
              <a:rPr lang="en-GB" sz="3600" b="1" i="1" dirty="0" smtClean="0"/>
            </a:br>
            <a:endParaRPr lang="en-GB" sz="3600" dirty="0"/>
          </a:p>
        </p:txBody>
      </p:sp>
      <p:sp>
        <p:nvSpPr>
          <p:cNvPr id="3" name="Content Placeholder 2"/>
          <p:cNvSpPr>
            <a:spLocks noGrp="1"/>
          </p:cNvSpPr>
          <p:nvPr>
            <p:ph idx="1"/>
          </p:nvPr>
        </p:nvSpPr>
        <p:spPr>
          <a:xfrm>
            <a:off x="467544" y="1916832"/>
            <a:ext cx="8229600" cy="4525963"/>
          </a:xfrm>
        </p:spPr>
        <p:txBody>
          <a:bodyPr>
            <a:normAutofit/>
          </a:bodyPr>
          <a:lstStyle/>
          <a:p>
            <a:r>
              <a:rPr lang="en-GB" dirty="0" smtClean="0"/>
              <a:t>Summary </a:t>
            </a:r>
            <a:r>
              <a:rPr lang="en-GB" dirty="0"/>
              <a:t>of main findings. </a:t>
            </a:r>
          </a:p>
          <a:p>
            <a:r>
              <a:rPr lang="en-GB" dirty="0" smtClean="0"/>
              <a:t>Conclusions </a:t>
            </a:r>
            <a:r>
              <a:rPr lang="en-GB" dirty="0"/>
              <a:t>and directions for further research.</a:t>
            </a:r>
          </a:p>
          <a:p>
            <a:r>
              <a:rPr lang="en-GB" dirty="0" smtClean="0"/>
              <a:t>Recommendations</a:t>
            </a:r>
            <a:r>
              <a:rPr lang="en-GB" dirty="0"/>
              <a:t>. </a:t>
            </a:r>
          </a:p>
          <a:p>
            <a:r>
              <a:rPr lang="en-GB" b="1" dirty="0"/>
              <a:t>Finally,</a:t>
            </a:r>
            <a:r>
              <a:rPr lang="en-GB" dirty="0"/>
              <a:t> after the last Chapter, you should </a:t>
            </a:r>
            <a:r>
              <a:rPr lang="en-GB" dirty="0" smtClean="0"/>
              <a:t>include references </a:t>
            </a:r>
            <a:r>
              <a:rPr lang="en-GB" dirty="0"/>
              <a:t>and </a:t>
            </a:r>
            <a:r>
              <a:rPr lang="en-GB" dirty="0" smtClean="0"/>
              <a:t>appendices (</a:t>
            </a:r>
            <a:r>
              <a:rPr lang="en-GB" b="1" dirty="0" smtClean="0"/>
              <a:t>not</a:t>
            </a:r>
            <a:r>
              <a:rPr lang="en-GB" dirty="0" smtClean="0"/>
              <a:t> </a:t>
            </a:r>
            <a:r>
              <a:rPr lang="en-GB" dirty="0"/>
              <a:t>included in word count).</a:t>
            </a:r>
          </a:p>
          <a:p>
            <a:endParaRPr lang="en-GB" dirty="0"/>
          </a:p>
        </p:txBody>
      </p:sp>
    </p:spTree>
    <p:extLst>
      <p:ext uri="{BB962C8B-B14F-4D97-AF65-F5344CB8AC3E}">
        <p14:creationId xmlns:p14="http://schemas.microsoft.com/office/powerpoint/2010/main" val="34117920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83</TotalTime>
  <Words>1085</Words>
  <Application>Microsoft Office PowerPoint</Application>
  <PresentationFormat>On-screen Show (4:3)</PresentationFormat>
  <Paragraphs>124</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Office Theme</vt:lpstr>
      <vt:lpstr>ECGE7002Q</vt:lpstr>
      <vt:lpstr>Assessment </vt:lpstr>
      <vt:lpstr>Learning Outcomes </vt:lpstr>
      <vt:lpstr>Submission Dates </vt:lpstr>
      <vt:lpstr>Requirements</vt:lpstr>
      <vt:lpstr>Progression </vt:lpstr>
      <vt:lpstr>The Process: dissertation supervision </vt:lpstr>
      <vt:lpstr>Roles and Responsibilities </vt:lpstr>
      <vt:lpstr>Project Management </vt:lpstr>
      <vt:lpstr>Ethics Forms </vt:lpstr>
      <vt:lpstr>Reviewing Work </vt:lpstr>
      <vt:lpstr>Writing your Dissertation </vt:lpstr>
      <vt:lpstr>Abstract </vt:lpstr>
      <vt:lpstr> INTRODUCTION (Approx. 10% of total words( ie 1500 words) </vt:lpstr>
      <vt:lpstr>PowerPoint Presentation</vt:lpstr>
      <vt:lpstr>REVIEW OF LITERATURE (Approx. ¼ - 1/3 of words (ie 3000 words or as discussed with supervisor).</vt:lpstr>
      <vt:lpstr> METHODOLOGY (Approx. 15-20% of words ie 3000 words) </vt:lpstr>
      <vt:lpstr> PRESENTATION OF THE DATA (Approx. 10-15% of the words ie 3000 words) </vt:lpstr>
      <vt:lpstr> DISCUSSION &amp; INTERPRETATION OF THE DATA (Approx. 15 - 20% of words ie 2500 words) </vt:lpstr>
      <vt:lpstr> SUMMARY AND CONCLUSIONS (Approx. 10 - 15% of words ie 1500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M7X01554</dc:title>
  <dc:creator>Sarah Stewart</dc:creator>
  <cp:lastModifiedBy>Sarah Stewart</cp:lastModifiedBy>
  <cp:revision>15</cp:revision>
  <dcterms:created xsi:type="dcterms:W3CDTF">2016-11-30T11:18:02Z</dcterms:created>
  <dcterms:modified xsi:type="dcterms:W3CDTF">2019-04-30T14:16:02Z</dcterms:modified>
</cp:coreProperties>
</file>