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11"/>
  </p:notesMasterIdLst>
  <p:sldIdLst>
    <p:sldId id="256" r:id="rId5"/>
    <p:sldId id="257" r:id="rId6"/>
    <p:sldId id="259" r:id="rId7"/>
    <p:sldId id="258"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C6BDC-83BA-4C96-94BC-CD0BFE354E3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C9D5AFA-6748-4BE4-B439-52E5794F5A35}">
      <dgm:prSet custT="1"/>
      <dgm:spPr/>
      <dgm:t>
        <a:bodyPr/>
        <a:lstStyle/>
        <a:p>
          <a:pPr>
            <a:lnSpc>
              <a:spcPct val="100000"/>
            </a:lnSpc>
          </a:pPr>
          <a:r>
            <a:rPr lang="en-GB" sz="1400" dirty="0">
              <a:latin typeface="Arial" panose="020B0604020202020204" pitchFamily="34" charset="0"/>
              <a:cs typeface="Arial" panose="020B0604020202020204" pitchFamily="34" charset="0"/>
            </a:rPr>
            <a:t>Emails @</a:t>
          </a:r>
          <a:endParaRPr lang="en-US" sz="1400" dirty="0">
            <a:latin typeface="Arial" panose="020B0604020202020204" pitchFamily="34" charset="0"/>
            <a:cs typeface="Arial" panose="020B0604020202020204" pitchFamily="34" charset="0"/>
          </a:endParaRPr>
        </a:p>
      </dgm:t>
    </dgm:pt>
    <dgm:pt modelId="{86037B56-3293-4C63-816B-CF116AF1B5CB}" type="parTrans" cxnId="{7FFD537E-3871-489A-97F2-91FA42A0048E}">
      <dgm:prSet/>
      <dgm:spPr/>
      <dgm:t>
        <a:bodyPr/>
        <a:lstStyle/>
        <a:p>
          <a:endParaRPr lang="en-US"/>
        </a:p>
      </dgm:t>
    </dgm:pt>
    <dgm:pt modelId="{E00CE84B-FE7B-4520-A907-85B97D355454}" type="sibTrans" cxnId="{7FFD537E-3871-489A-97F2-91FA42A0048E}">
      <dgm:prSet/>
      <dgm:spPr/>
      <dgm:t>
        <a:bodyPr/>
        <a:lstStyle/>
        <a:p>
          <a:endParaRPr lang="en-US"/>
        </a:p>
      </dgm:t>
    </dgm:pt>
    <dgm:pt modelId="{ED914F17-1BC2-4FCD-B251-2AD8BEF42315}">
      <dgm:prSet custT="1"/>
      <dgm:spPr/>
      <dgm:t>
        <a:bodyPr/>
        <a:lstStyle/>
        <a:p>
          <a:pPr>
            <a:lnSpc>
              <a:spcPct val="100000"/>
            </a:lnSpc>
          </a:pPr>
          <a:r>
            <a:rPr lang="en-GB" sz="1400" dirty="0">
              <a:latin typeface="Arial" panose="020B0604020202020204" pitchFamily="34" charset="0"/>
              <a:cs typeface="Arial" panose="020B0604020202020204" pitchFamily="34" charset="0"/>
            </a:rPr>
            <a:t>phone Texts</a:t>
          </a:r>
          <a:endParaRPr lang="en-US" sz="1400" dirty="0">
            <a:latin typeface="Arial" panose="020B0604020202020204" pitchFamily="34" charset="0"/>
            <a:cs typeface="Arial" panose="020B0604020202020204" pitchFamily="34" charset="0"/>
          </a:endParaRPr>
        </a:p>
      </dgm:t>
    </dgm:pt>
    <dgm:pt modelId="{16B0BC9C-1264-4983-BC69-D9328B217766}" type="parTrans" cxnId="{FCD68A52-154D-49F5-B9B1-F884E379477D}">
      <dgm:prSet/>
      <dgm:spPr/>
      <dgm:t>
        <a:bodyPr/>
        <a:lstStyle/>
        <a:p>
          <a:endParaRPr lang="en-US"/>
        </a:p>
      </dgm:t>
    </dgm:pt>
    <dgm:pt modelId="{E6D03E88-0C11-481C-B249-DA214B727714}" type="sibTrans" cxnId="{FCD68A52-154D-49F5-B9B1-F884E379477D}">
      <dgm:prSet/>
      <dgm:spPr/>
      <dgm:t>
        <a:bodyPr/>
        <a:lstStyle/>
        <a:p>
          <a:endParaRPr lang="en-US"/>
        </a:p>
      </dgm:t>
    </dgm:pt>
    <dgm:pt modelId="{7FACA115-D436-4F65-A305-FC1952FF91B6}">
      <dgm:prSet custT="1"/>
      <dgm:spPr/>
      <dgm:t>
        <a:bodyPr/>
        <a:lstStyle/>
        <a:p>
          <a:pPr>
            <a:lnSpc>
              <a:spcPct val="100000"/>
            </a:lnSpc>
          </a:pPr>
          <a:r>
            <a:rPr lang="en-GB" sz="1400" dirty="0">
              <a:latin typeface="Arial" panose="020B0604020202020204" pitchFamily="34" charset="0"/>
              <a:cs typeface="Arial" panose="020B0604020202020204" pitchFamily="34" charset="0"/>
            </a:rPr>
            <a:t>Phone calls </a:t>
          </a:r>
          <a:endParaRPr lang="en-US" sz="1400" dirty="0">
            <a:latin typeface="Arial" panose="020B0604020202020204" pitchFamily="34" charset="0"/>
            <a:cs typeface="Arial" panose="020B0604020202020204" pitchFamily="34" charset="0"/>
          </a:endParaRPr>
        </a:p>
      </dgm:t>
    </dgm:pt>
    <dgm:pt modelId="{6C61625F-5F22-44A9-A91B-B840D768DB8C}" type="parTrans" cxnId="{1E9C25E2-EE8B-4202-98B6-EDC70DA8F009}">
      <dgm:prSet/>
      <dgm:spPr/>
      <dgm:t>
        <a:bodyPr/>
        <a:lstStyle/>
        <a:p>
          <a:endParaRPr lang="en-US"/>
        </a:p>
      </dgm:t>
    </dgm:pt>
    <dgm:pt modelId="{337B084E-95A3-4720-AB97-3976CF814EB4}" type="sibTrans" cxnId="{1E9C25E2-EE8B-4202-98B6-EDC70DA8F009}">
      <dgm:prSet/>
      <dgm:spPr/>
      <dgm:t>
        <a:bodyPr/>
        <a:lstStyle/>
        <a:p>
          <a:endParaRPr lang="en-US"/>
        </a:p>
      </dgm:t>
    </dgm:pt>
    <dgm:pt modelId="{46F60949-DBDB-4119-9726-B1F07E989981}">
      <dgm:prSet custT="1"/>
      <dgm:spPr/>
      <dgm:t>
        <a:bodyPr/>
        <a:lstStyle/>
        <a:p>
          <a:pPr>
            <a:lnSpc>
              <a:spcPct val="100000"/>
            </a:lnSpc>
          </a:pPr>
          <a:r>
            <a:rPr lang="en-GB" sz="1400" dirty="0">
              <a:latin typeface="Arial" panose="020B0604020202020204" pitchFamily="34" charset="0"/>
              <a:cs typeface="Arial" panose="020B0604020202020204" pitchFamily="34" charset="0"/>
            </a:rPr>
            <a:t>Microsoft teams example meeting, interviews to bring everyone together CQC or Manger </a:t>
          </a:r>
          <a:endParaRPr lang="en-US" sz="1400" dirty="0">
            <a:latin typeface="Arial" panose="020B0604020202020204" pitchFamily="34" charset="0"/>
            <a:cs typeface="Arial" panose="020B0604020202020204" pitchFamily="34" charset="0"/>
          </a:endParaRPr>
        </a:p>
      </dgm:t>
    </dgm:pt>
    <dgm:pt modelId="{5CA419CB-3E69-49CA-AE55-3F78EF23EC9A}" type="parTrans" cxnId="{4D2ACCF6-CF1A-4662-932E-43498E1CFA8E}">
      <dgm:prSet/>
      <dgm:spPr/>
      <dgm:t>
        <a:bodyPr/>
        <a:lstStyle/>
        <a:p>
          <a:endParaRPr lang="en-US"/>
        </a:p>
      </dgm:t>
    </dgm:pt>
    <dgm:pt modelId="{3E9BFD0D-2F32-46CA-A7C6-8DDAC0648385}" type="sibTrans" cxnId="{4D2ACCF6-CF1A-4662-932E-43498E1CFA8E}">
      <dgm:prSet/>
      <dgm:spPr/>
      <dgm:t>
        <a:bodyPr/>
        <a:lstStyle/>
        <a:p>
          <a:endParaRPr lang="en-US"/>
        </a:p>
      </dgm:t>
    </dgm:pt>
    <dgm:pt modelId="{405DBE4D-9AE2-492A-9105-304AC871B06B}">
      <dgm:prSet custT="1"/>
      <dgm:spPr/>
      <dgm:t>
        <a:bodyPr/>
        <a:lstStyle/>
        <a:p>
          <a:pPr>
            <a:lnSpc>
              <a:spcPct val="100000"/>
            </a:lnSpc>
          </a:pPr>
          <a:r>
            <a:rPr lang="en-GB" sz="1400" dirty="0">
              <a:latin typeface="Arial" panose="020B0604020202020204" pitchFamily="34" charset="0"/>
              <a:cs typeface="Arial" panose="020B0604020202020204" pitchFamily="34" charset="0"/>
            </a:rPr>
            <a:t>Website Chart </a:t>
          </a:r>
          <a:endParaRPr lang="en-US" sz="1400" dirty="0">
            <a:latin typeface="Arial" panose="020B0604020202020204" pitchFamily="34" charset="0"/>
            <a:cs typeface="Arial" panose="020B0604020202020204" pitchFamily="34" charset="0"/>
          </a:endParaRPr>
        </a:p>
      </dgm:t>
    </dgm:pt>
    <dgm:pt modelId="{04D5F2A9-9098-44EE-89FD-AC97668C458C}" type="parTrans" cxnId="{2D8D07D7-9BCB-4E16-9CEC-CA6FA0CC9D40}">
      <dgm:prSet/>
      <dgm:spPr/>
      <dgm:t>
        <a:bodyPr/>
        <a:lstStyle/>
        <a:p>
          <a:endParaRPr lang="en-US"/>
        </a:p>
      </dgm:t>
    </dgm:pt>
    <dgm:pt modelId="{DF970D31-DA94-4298-8651-035A68A79991}" type="sibTrans" cxnId="{2D8D07D7-9BCB-4E16-9CEC-CA6FA0CC9D40}">
      <dgm:prSet/>
      <dgm:spPr/>
      <dgm:t>
        <a:bodyPr/>
        <a:lstStyle/>
        <a:p>
          <a:endParaRPr lang="en-US"/>
        </a:p>
      </dgm:t>
    </dgm:pt>
    <dgm:pt modelId="{CFCD61FF-A583-4B4C-B3DC-2AA256EBC928}">
      <dgm:prSet custT="1"/>
      <dgm:spPr/>
      <dgm:t>
        <a:bodyPr/>
        <a:lstStyle/>
        <a:p>
          <a:pPr>
            <a:lnSpc>
              <a:spcPct val="100000"/>
            </a:lnSpc>
          </a:pPr>
          <a:r>
            <a:rPr lang="en-GB" sz="1400" dirty="0">
              <a:latin typeface="Arial" panose="020B0604020202020204" pitchFamily="34" charset="0"/>
              <a:cs typeface="Arial" panose="020B0604020202020204" pitchFamily="34" charset="0"/>
            </a:rPr>
            <a:t>Video massaging </a:t>
          </a:r>
          <a:endParaRPr lang="en-US" sz="1400" dirty="0">
            <a:latin typeface="Arial" panose="020B0604020202020204" pitchFamily="34" charset="0"/>
            <a:cs typeface="Arial" panose="020B0604020202020204" pitchFamily="34" charset="0"/>
          </a:endParaRPr>
        </a:p>
      </dgm:t>
    </dgm:pt>
    <dgm:pt modelId="{BAAB8511-B5B0-430E-B634-A2DC80ABEEE2}" type="parTrans" cxnId="{8CC36DC0-E9A2-4D30-A652-348CEFAB480E}">
      <dgm:prSet/>
      <dgm:spPr/>
      <dgm:t>
        <a:bodyPr/>
        <a:lstStyle/>
        <a:p>
          <a:endParaRPr lang="en-US"/>
        </a:p>
      </dgm:t>
    </dgm:pt>
    <dgm:pt modelId="{7C1CC89B-50D5-4CC1-87F9-9B801033E996}" type="sibTrans" cxnId="{8CC36DC0-E9A2-4D30-A652-348CEFAB480E}">
      <dgm:prSet/>
      <dgm:spPr/>
      <dgm:t>
        <a:bodyPr/>
        <a:lstStyle/>
        <a:p>
          <a:endParaRPr lang="en-US"/>
        </a:p>
      </dgm:t>
    </dgm:pt>
    <dgm:pt modelId="{22609E06-9C0B-4E4A-B0DC-F469A20B7623}">
      <dgm:prSet custT="1"/>
      <dgm:spPr/>
      <dgm:t>
        <a:bodyPr/>
        <a:lstStyle/>
        <a:p>
          <a:pPr>
            <a:lnSpc>
              <a:spcPct val="100000"/>
            </a:lnSpc>
          </a:pPr>
          <a:r>
            <a:rPr lang="en-GB" sz="1400" dirty="0"/>
            <a:t>“</a:t>
          </a:r>
          <a:r>
            <a:rPr lang="en-GB" sz="1400" dirty="0">
              <a:latin typeface="Arial" panose="020B0604020202020204" pitchFamily="34" charset="0"/>
              <a:cs typeface="Arial" panose="020B0604020202020204" pitchFamily="34" charset="0"/>
            </a:rPr>
            <a:t>Developing your communication skills can help all aspects of your life , from your professional life to social gatherings and everything in between”(Skillsyouneed,2023) . </a:t>
          </a:r>
          <a:endParaRPr lang="en-US" sz="1400" dirty="0">
            <a:latin typeface="Arial" panose="020B0604020202020204" pitchFamily="34" charset="0"/>
            <a:cs typeface="Arial" panose="020B0604020202020204" pitchFamily="34" charset="0"/>
          </a:endParaRPr>
        </a:p>
      </dgm:t>
    </dgm:pt>
    <dgm:pt modelId="{CBAB8C65-9594-4FEE-A817-A1EB708F9BD1}" type="parTrans" cxnId="{650420F4-9F11-4FC6-B742-8C23148AE60D}">
      <dgm:prSet/>
      <dgm:spPr/>
      <dgm:t>
        <a:bodyPr/>
        <a:lstStyle/>
        <a:p>
          <a:endParaRPr lang="en-US"/>
        </a:p>
      </dgm:t>
    </dgm:pt>
    <dgm:pt modelId="{43944AEF-ED06-431E-B6D7-FDAD443717EE}" type="sibTrans" cxnId="{650420F4-9F11-4FC6-B742-8C23148AE60D}">
      <dgm:prSet/>
      <dgm:spPr/>
      <dgm:t>
        <a:bodyPr/>
        <a:lstStyle/>
        <a:p>
          <a:endParaRPr lang="en-US"/>
        </a:p>
      </dgm:t>
    </dgm:pt>
    <dgm:pt modelId="{45B3329D-543B-46D2-8F45-8021D04CCA86}" type="pres">
      <dgm:prSet presAssocID="{421C6BDC-83BA-4C96-94BC-CD0BFE354E3A}" presName="root" presStyleCnt="0">
        <dgm:presLayoutVars>
          <dgm:dir/>
          <dgm:resizeHandles val="exact"/>
        </dgm:presLayoutVars>
      </dgm:prSet>
      <dgm:spPr/>
    </dgm:pt>
    <dgm:pt modelId="{86C1CBC0-2854-429D-9B39-C4862AEF1C23}" type="pres">
      <dgm:prSet presAssocID="{AC9D5AFA-6748-4BE4-B439-52E5794F5A35}" presName="compNode" presStyleCnt="0"/>
      <dgm:spPr/>
    </dgm:pt>
    <dgm:pt modelId="{97F462E7-949F-4ACB-B718-D6D5EB1A0CE0}" type="pres">
      <dgm:prSet presAssocID="{AC9D5AFA-6748-4BE4-B439-52E5794F5A3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nd"/>
        </a:ext>
      </dgm:extLst>
    </dgm:pt>
    <dgm:pt modelId="{28FFEC6C-3303-445C-BF1B-8FDF6F4BBA94}" type="pres">
      <dgm:prSet presAssocID="{AC9D5AFA-6748-4BE4-B439-52E5794F5A35}" presName="spaceRect" presStyleCnt="0"/>
      <dgm:spPr/>
    </dgm:pt>
    <dgm:pt modelId="{FA2F9097-BB00-46FC-AAD9-74F6C9EDA1F0}" type="pres">
      <dgm:prSet presAssocID="{AC9D5AFA-6748-4BE4-B439-52E5794F5A35}" presName="textRect" presStyleLbl="revTx" presStyleIdx="0" presStyleCnt="7">
        <dgm:presLayoutVars>
          <dgm:chMax val="1"/>
          <dgm:chPref val="1"/>
        </dgm:presLayoutVars>
      </dgm:prSet>
      <dgm:spPr/>
    </dgm:pt>
    <dgm:pt modelId="{BFB83C29-384B-4288-96A2-D80AE7E792A1}" type="pres">
      <dgm:prSet presAssocID="{E00CE84B-FE7B-4520-A907-85B97D355454}" presName="sibTrans" presStyleCnt="0"/>
      <dgm:spPr/>
    </dgm:pt>
    <dgm:pt modelId="{CDC2B4CC-0EB9-4F20-8733-7BA3C5929BEC}" type="pres">
      <dgm:prSet presAssocID="{ED914F17-1BC2-4FCD-B251-2AD8BEF42315}" presName="compNode" presStyleCnt="0"/>
      <dgm:spPr/>
    </dgm:pt>
    <dgm:pt modelId="{DBF0321F-1ED9-463B-A01D-99AD0E09A737}" type="pres">
      <dgm:prSet presAssocID="{ED914F17-1BC2-4FCD-B251-2AD8BEF4231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E2E934F4-C112-4C11-99A0-BAEF2425A788}" type="pres">
      <dgm:prSet presAssocID="{ED914F17-1BC2-4FCD-B251-2AD8BEF42315}" presName="spaceRect" presStyleCnt="0"/>
      <dgm:spPr/>
    </dgm:pt>
    <dgm:pt modelId="{849A726F-FB53-4A90-BFA1-F3D0D85F4EC4}" type="pres">
      <dgm:prSet presAssocID="{ED914F17-1BC2-4FCD-B251-2AD8BEF42315}" presName="textRect" presStyleLbl="revTx" presStyleIdx="1" presStyleCnt="7">
        <dgm:presLayoutVars>
          <dgm:chMax val="1"/>
          <dgm:chPref val="1"/>
        </dgm:presLayoutVars>
      </dgm:prSet>
      <dgm:spPr/>
    </dgm:pt>
    <dgm:pt modelId="{9C881E46-DC63-4B49-AD42-7AB4C26C5825}" type="pres">
      <dgm:prSet presAssocID="{E6D03E88-0C11-481C-B249-DA214B727714}" presName="sibTrans" presStyleCnt="0"/>
      <dgm:spPr/>
    </dgm:pt>
    <dgm:pt modelId="{EBE96816-052A-48D0-9BBB-FB532762EF61}" type="pres">
      <dgm:prSet presAssocID="{7FACA115-D436-4F65-A305-FC1952FF91B6}" presName="compNode" presStyleCnt="0"/>
      <dgm:spPr/>
    </dgm:pt>
    <dgm:pt modelId="{38150270-D970-42B6-981E-B3B7BD89576F}" type="pres">
      <dgm:prSet presAssocID="{7FACA115-D436-4F65-A305-FC1952FF91B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ceiver"/>
        </a:ext>
      </dgm:extLst>
    </dgm:pt>
    <dgm:pt modelId="{3D0D9DAD-BC91-4774-847A-17ECE7E06FF7}" type="pres">
      <dgm:prSet presAssocID="{7FACA115-D436-4F65-A305-FC1952FF91B6}" presName="spaceRect" presStyleCnt="0"/>
      <dgm:spPr/>
    </dgm:pt>
    <dgm:pt modelId="{49D4F1A1-FE80-4633-BB7F-874E49806B95}" type="pres">
      <dgm:prSet presAssocID="{7FACA115-D436-4F65-A305-FC1952FF91B6}" presName="textRect" presStyleLbl="revTx" presStyleIdx="2" presStyleCnt="7">
        <dgm:presLayoutVars>
          <dgm:chMax val="1"/>
          <dgm:chPref val="1"/>
        </dgm:presLayoutVars>
      </dgm:prSet>
      <dgm:spPr/>
    </dgm:pt>
    <dgm:pt modelId="{B6427B49-C0D9-48C5-83E7-06C6C45B7739}" type="pres">
      <dgm:prSet presAssocID="{337B084E-95A3-4720-AB97-3976CF814EB4}" presName="sibTrans" presStyleCnt="0"/>
      <dgm:spPr/>
    </dgm:pt>
    <dgm:pt modelId="{6ED33594-085C-455C-908D-8E0B382522AC}" type="pres">
      <dgm:prSet presAssocID="{46F60949-DBDB-4119-9726-B1F07E989981}" presName="compNode" presStyleCnt="0"/>
      <dgm:spPr/>
    </dgm:pt>
    <dgm:pt modelId="{2B19F31A-5230-4F48-ADB3-8DA0AA8C243C}" type="pres">
      <dgm:prSet presAssocID="{46F60949-DBDB-4119-9726-B1F07E98998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AE87F222-B5BE-482B-83CF-FC3A9FFDDE83}" type="pres">
      <dgm:prSet presAssocID="{46F60949-DBDB-4119-9726-B1F07E989981}" presName="spaceRect" presStyleCnt="0"/>
      <dgm:spPr/>
    </dgm:pt>
    <dgm:pt modelId="{F8101F6B-AC7D-4A05-903A-DE6ED0EB26A0}" type="pres">
      <dgm:prSet presAssocID="{46F60949-DBDB-4119-9726-B1F07E989981}" presName="textRect" presStyleLbl="revTx" presStyleIdx="3" presStyleCnt="7">
        <dgm:presLayoutVars>
          <dgm:chMax val="1"/>
          <dgm:chPref val="1"/>
        </dgm:presLayoutVars>
      </dgm:prSet>
      <dgm:spPr/>
    </dgm:pt>
    <dgm:pt modelId="{922D2E3A-F37F-4A89-83A0-BFD36255A3CA}" type="pres">
      <dgm:prSet presAssocID="{3E9BFD0D-2F32-46CA-A7C6-8DDAC0648385}" presName="sibTrans" presStyleCnt="0"/>
      <dgm:spPr/>
    </dgm:pt>
    <dgm:pt modelId="{3103E16B-341E-4268-A5A1-2BB5B5EFDA8F}" type="pres">
      <dgm:prSet presAssocID="{405DBE4D-9AE2-492A-9105-304AC871B06B}" presName="compNode" presStyleCnt="0"/>
      <dgm:spPr/>
    </dgm:pt>
    <dgm:pt modelId="{408B7EC9-E1D5-450C-80E8-3E2F5569D09C}" type="pres">
      <dgm:prSet presAssocID="{405DBE4D-9AE2-492A-9105-304AC871B06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itor"/>
        </a:ext>
      </dgm:extLst>
    </dgm:pt>
    <dgm:pt modelId="{A952B60B-D106-4A2F-A997-EC8D70FD8232}" type="pres">
      <dgm:prSet presAssocID="{405DBE4D-9AE2-492A-9105-304AC871B06B}" presName="spaceRect" presStyleCnt="0"/>
      <dgm:spPr/>
    </dgm:pt>
    <dgm:pt modelId="{7C005B81-3ACE-46CB-9DBC-C71CAD2627C1}" type="pres">
      <dgm:prSet presAssocID="{405DBE4D-9AE2-492A-9105-304AC871B06B}" presName="textRect" presStyleLbl="revTx" presStyleIdx="4" presStyleCnt="7">
        <dgm:presLayoutVars>
          <dgm:chMax val="1"/>
          <dgm:chPref val="1"/>
        </dgm:presLayoutVars>
      </dgm:prSet>
      <dgm:spPr/>
    </dgm:pt>
    <dgm:pt modelId="{77AE9BEB-9A45-4D23-89A3-489BF96D998B}" type="pres">
      <dgm:prSet presAssocID="{DF970D31-DA94-4298-8651-035A68A79991}" presName="sibTrans" presStyleCnt="0"/>
      <dgm:spPr/>
    </dgm:pt>
    <dgm:pt modelId="{CD8255A7-AE15-4634-B6EA-4AB32022976D}" type="pres">
      <dgm:prSet presAssocID="{CFCD61FF-A583-4B4C-B3DC-2AA256EBC928}" presName="compNode" presStyleCnt="0"/>
      <dgm:spPr/>
    </dgm:pt>
    <dgm:pt modelId="{12D52D7E-C219-4FCE-835B-47BA825DF447}" type="pres">
      <dgm:prSet presAssocID="{CFCD61FF-A583-4B4C-B3DC-2AA256EBC92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Video camera"/>
        </a:ext>
      </dgm:extLst>
    </dgm:pt>
    <dgm:pt modelId="{993E74D0-F32F-4858-9C45-C2B938B434DE}" type="pres">
      <dgm:prSet presAssocID="{CFCD61FF-A583-4B4C-B3DC-2AA256EBC928}" presName="spaceRect" presStyleCnt="0"/>
      <dgm:spPr/>
    </dgm:pt>
    <dgm:pt modelId="{D02DB27F-4D53-4BC6-9518-9403F3715D2F}" type="pres">
      <dgm:prSet presAssocID="{CFCD61FF-A583-4B4C-B3DC-2AA256EBC928}" presName="textRect" presStyleLbl="revTx" presStyleIdx="5" presStyleCnt="7">
        <dgm:presLayoutVars>
          <dgm:chMax val="1"/>
          <dgm:chPref val="1"/>
        </dgm:presLayoutVars>
      </dgm:prSet>
      <dgm:spPr/>
    </dgm:pt>
    <dgm:pt modelId="{F3A42A39-34AF-4DFE-A06F-5A4675820C7E}" type="pres">
      <dgm:prSet presAssocID="{7C1CC89B-50D5-4CC1-87F9-9B801033E996}" presName="sibTrans" presStyleCnt="0"/>
      <dgm:spPr/>
    </dgm:pt>
    <dgm:pt modelId="{79B00309-123E-4984-9EA8-D066005F1601}" type="pres">
      <dgm:prSet presAssocID="{22609E06-9C0B-4E4A-B0DC-F469A20B7623}" presName="compNode" presStyleCnt="0"/>
      <dgm:spPr/>
    </dgm:pt>
    <dgm:pt modelId="{BD6A21FB-6EAE-40B2-9654-E1A051AEDDD0}" type="pres">
      <dgm:prSet presAssocID="{22609E06-9C0B-4E4A-B0DC-F469A20B762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ard Room"/>
        </a:ext>
      </dgm:extLst>
    </dgm:pt>
    <dgm:pt modelId="{833D81C9-74C5-4C54-B116-82A4DDAAD921}" type="pres">
      <dgm:prSet presAssocID="{22609E06-9C0B-4E4A-B0DC-F469A20B7623}" presName="spaceRect" presStyleCnt="0"/>
      <dgm:spPr/>
    </dgm:pt>
    <dgm:pt modelId="{B99D0623-8984-4FB8-966A-2F81D339B188}" type="pres">
      <dgm:prSet presAssocID="{22609E06-9C0B-4E4A-B0DC-F469A20B7623}" presName="textRect" presStyleLbl="revTx" presStyleIdx="6" presStyleCnt="7" custScaleX="142762">
        <dgm:presLayoutVars>
          <dgm:chMax val="1"/>
          <dgm:chPref val="1"/>
        </dgm:presLayoutVars>
      </dgm:prSet>
      <dgm:spPr/>
    </dgm:pt>
  </dgm:ptLst>
  <dgm:cxnLst>
    <dgm:cxn modelId="{13A2853C-11D1-4BF7-8371-380544F866CE}" type="presOf" srcId="{22609E06-9C0B-4E4A-B0DC-F469A20B7623}" destId="{B99D0623-8984-4FB8-966A-2F81D339B188}" srcOrd="0" destOrd="0" presId="urn:microsoft.com/office/officeart/2018/2/layout/IconLabelList"/>
    <dgm:cxn modelId="{7BA46D3D-62F1-40A1-8C1B-CE35BB12BC2F}" type="presOf" srcId="{CFCD61FF-A583-4B4C-B3DC-2AA256EBC928}" destId="{D02DB27F-4D53-4BC6-9518-9403F3715D2F}" srcOrd="0" destOrd="0" presId="urn:microsoft.com/office/officeart/2018/2/layout/IconLabelList"/>
    <dgm:cxn modelId="{A633BF3F-ED10-46B5-94BA-CFD5D8FC87D7}" type="presOf" srcId="{7FACA115-D436-4F65-A305-FC1952FF91B6}" destId="{49D4F1A1-FE80-4633-BB7F-874E49806B95}" srcOrd="0" destOrd="0" presId="urn:microsoft.com/office/officeart/2018/2/layout/IconLabelList"/>
    <dgm:cxn modelId="{8540FF5D-CE10-498D-9DA3-A4EFFDF29A88}" type="presOf" srcId="{421C6BDC-83BA-4C96-94BC-CD0BFE354E3A}" destId="{45B3329D-543B-46D2-8F45-8021D04CCA86}" srcOrd="0" destOrd="0" presId="urn:microsoft.com/office/officeart/2018/2/layout/IconLabelList"/>
    <dgm:cxn modelId="{AF2CEE6B-7A0D-4133-AEB1-07348082AE1F}" type="presOf" srcId="{46F60949-DBDB-4119-9726-B1F07E989981}" destId="{F8101F6B-AC7D-4A05-903A-DE6ED0EB26A0}" srcOrd="0" destOrd="0" presId="urn:microsoft.com/office/officeart/2018/2/layout/IconLabelList"/>
    <dgm:cxn modelId="{FCD68A52-154D-49F5-B9B1-F884E379477D}" srcId="{421C6BDC-83BA-4C96-94BC-CD0BFE354E3A}" destId="{ED914F17-1BC2-4FCD-B251-2AD8BEF42315}" srcOrd="1" destOrd="0" parTransId="{16B0BC9C-1264-4983-BC69-D9328B217766}" sibTransId="{E6D03E88-0C11-481C-B249-DA214B727714}"/>
    <dgm:cxn modelId="{2AD1797C-4D21-46BE-B50A-73DD5E6AEE06}" type="presOf" srcId="{AC9D5AFA-6748-4BE4-B439-52E5794F5A35}" destId="{FA2F9097-BB00-46FC-AAD9-74F6C9EDA1F0}" srcOrd="0" destOrd="0" presId="urn:microsoft.com/office/officeart/2018/2/layout/IconLabelList"/>
    <dgm:cxn modelId="{7FFD537E-3871-489A-97F2-91FA42A0048E}" srcId="{421C6BDC-83BA-4C96-94BC-CD0BFE354E3A}" destId="{AC9D5AFA-6748-4BE4-B439-52E5794F5A35}" srcOrd="0" destOrd="0" parTransId="{86037B56-3293-4C63-816B-CF116AF1B5CB}" sibTransId="{E00CE84B-FE7B-4520-A907-85B97D355454}"/>
    <dgm:cxn modelId="{E94576A4-43F1-4D01-9A14-40B0B3B3A047}" type="presOf" srcId="{405DBE4D-9AE2-492A-9105-304AC871B06B}" destId="{7C005B81-3ACE-46CB-9DBC-C71CAD2627C1}" srcOrd="0" destOrd="0" presId="urn:microsoft.com/office/officeart/2018/2/layout/IconLabelList"/>
    <dgm:cxn modelId="{0D1199B4-B663-44C7-910E-DB4A042D8E6C}" type="presOf" srcId="{ED914F17-1BC2-4FCD-B251-2AD8BEF42315}" destId="{849A726F-FB53-4A90-BFA1-F3D0D85F4EC4}" srcOrd="0" destOrd="0" presId="urn:microsoft.com/office/officeart/2018/2/layout/IconLabelList"/>
    <dgm:cxn modelId="{8CC36DC0-E9A2-4D30-A652-348CEFAB480E}" srcId="{421C6BDC-83BA-4C96-94BC-CD0BFE354E3A}" destId="{CFCD61FF-A583-4B4C-B3DC-2AA256EBC928}" srcOrd="5" destOrd="0" parTransId="{BAAB8511-B5B0-430E-B634-A2DC80ABEEE2}" sibTransId="{7C1CC89B-50D5-4CC1-87F9-9B801033E996}"/>
    <dgm:cxn modelId="{2D8D07D7-9BCB-4E16-9CEC-CA6FA0CC9D40}" srcId="{421C6BDC-83BA-4C96-94BC-CD0BFE354E3A}" destId="{405DBE4D-9AE2-492A-9105-304AC871B06B}" srcOrd="4" destOrd="0" parTransId="{04D5F2A9-9098-44EE-89FD-AC97668C458C}" sibTransId="{DF970D31-DA94-4298-8651-035A68A79991}"/>
    <dgm:cxn modelId="{1E9C25E2-EE8B-4202-98B6-EDC70DA8F009}" srcId="{421C6BDC-83BA-4C96-94BC-CD0BFE354E3A}" destId="{7FACA115-D436-4F65-A305-FC1952FF91B6}" srcOrd="2" destOrd="0" parTransId="{6C61625F-5F22-44A9-A91B-B840D768DB8C}" sibTransId="{337B084E-95A3-4720-AB97-3976CF814EB4}"/>
    <dgm:cxn modelId="{650420F4-9F11-4FC6-B742-8C23148AE60D}" srcId="{421C6BDC-83BA-4C96-94BC-CD0BFE354E3A}" destId="{22609E06-9C0B-4E4A-B0DC-F469A20B7623}" srcOrd="6" destOrd="0" parTransId="{CBAB8C65-9594-4FEE-A817-A1EB708F9BD1}" sibTransId="{43944AEF-ED06-431E-B6D7-FDAD443717EE}"/>
    <dgm:cxn modelId="{4D2ACCF6-CF1A-4662-932E-43498E1CFA8E}" srcId="{421C6BDC-83BA-4C96-94BC-CD0BFE354E3A}" destId="{46F60949-DBDB-4119-9726-B1F07E989981}" srcOrd="3" destOrd="0" parTransId="{5CA419CB-3E69-49CA-AE55-3F78EF23EC9A}" sibTransId="{3E9BFD0D-2F32-46CA-A7C6-8DDAC0648385}"/>
    <dgm:cxn modelId="{D0377567-79B3-4978-B316-6ACF6AE168AF}" type="presParOf" srcId="{45B3329D-543B-46D2-8F45-8021D04CCA86}" destId="{86C1CBC0-2854-429D-9B39-C4862AEF1C23}" srcOrd="0" destOrd="0" presId="urn:microsoft.com/office/officeart/2018/2/layout/IconLabelList"/>
    <dgm:cxn modelId="{41EB5862-BC56-4572-BDAE-AD7EFC52CA90}" type="presParOf" srcId="{86C1CBC0-2854-429D-9B39-C4862AEF1C23}" destId="{97F462E7-949F-4ACB-B718-D6D5EB1A0CE0}" srcOrd="0" destOrd="0" presId="urn:microsoft.com/office/officeart/2018/2/layout/IconLabelList"/>
    <dgm:cxn modelId="{D12104EF-A1F9-4BEF-B206-DAB615DF735E}" type="presParOf" srcId="{86C1CBC0-2854-429D-9B39-C4862AEF1C23}" destId="{28FFEC6C-3303-445C-BF1B-8FDF6F4BBA94}" srcOrd="1" destOrd="0" presId="urn:microsoft.com/office/officeart/2018/2/layout/IconLabelList"/>
    <dgm:cxn modelId="{DA3DBEBF-18E5-40C3-962F-934D16B51F45}" type="presParOf" srcId="{86C1CBC0-2854-429D-9B39-C4862AEF1C23}" destId="{FA2F9097-BB00-46FC-AAD9-74F6C9EDA1F0}" srcOrd="2" destOrd="0" presId="urn:microsoft.com/office/officeart/2018/2/layout/IconLabelList"/>
    <dgm:cxn modelId="{D480E3BF-6778-452B-8C62-0DA5E5C06914}" type="presParOf" srcId="{45B3329D-543B-46D2-8F45-8021D04CCA86}" destId="{BFB83C29-384B-4288-96A2-D80AE7E792A1}" srcOrd="1" destOrd="0" presId="urn:microsoft.com/office/officeart/2018/2/layout/IconLabelList"/>
    <dgm:cxn modelId="{44570AF8-967D-4A43-9A94-E6446576B24C}" type="presParOf" srcId="{45B3329D-543B-46D2-8F45-8021D04CCA86}" destId="{CDC2B4CC-0EB9-4F20-8733-7BA3C5929BEC}" srcOrd="2" destOrd="0" presId="urn:microsoft.com/office/officeart/2018/2/layout/IconLabelList"/>
    <dgm:cxn modelId="{2CE4EB44-4BEA-427D-9D17-FDE59DC85EA6}" type="presParOf" srcId="{CDC2B4CC-0EB9-4F20-8733-7BA3C5929BEC}" destId="{DBF0321F-1ED9-463B-A01D-99AD0E09A737}" srcOrd="0" destOrd="0" presId="urn:microsoft.com/office/officeart/2018/2/layout/IconLabelList"/>
    <dgm:cxn modelId="{8D393A0A-2DD5-46C5-AD7B-537415AC4818}" type="presParOf" srcId="{CDC2B4CC-0EB9-4F20-8733-7BA3C5929BEC}" destId="{E2E934F4-C112-4C11-99A0-BAEF2425A788}" srcOrd="1" destOrd="0" presId="urn:microsoft.com/office/officeart/2018/2/layout/IconLabelList"/>
    <dgm:cxn modelId="{20F1F2BC-D627-4686-A309-36A7E3EE7F2A}" type="presParOf" srcId="{CDC2B4CC-0EB9-4F20-8733-7BA3C5929BEC}" destId="{849A726F-FB53-4A90-BFA1-F3D0D85F4EC4}" srcOrd="2" destOrd="0" presId="urn:microsoft.com/office/officeart/2018/2/layout/IconLabelList"/>
    <dgm:cxn modelId="{D01C89F5-71DC-48F8-B659-50DE056FCCDE}" type="presParOf" srcId="{45B3329D-543B-46D2-8F45-8021D04CCA86}" destId="{9C881E46-DC63-4B49-AD42-7AB4C26C5825}" srcOrd="3" destOrd="0" presId="urn:microsoft.com/office/officeart/2018/2/layout/IconLabelList"/>
    <dgm:cxn modelId="{D0C293B5-4E83-4E22-A50F-B1021DFEA3FA}" type="presParOf" srcId="{45B3329D-543B-46D2-8F45-8021D04CCA86}" destId="{EBE96816-052A-48D0-9BBB-FB532762EF61}" srcOrd="4" destOrd="0" presId="urn:microsoft.com/office/officeart/2018/2/layout/IconLabelList"/>
    <dgm:cxn modelId="{5222754B-6174-4D15-8DF0-BE51F4CE6968}" type="presParOf" srcId="{EBE96816-052A-48D0-9BBB-FB532762EF61}" destId="{38150270-D970-42B6-981E-B3B7BD89576F}" srcOrd="0" destOrd="0" presId="urn:microsoft.com/office/officeart/2018/2/layout/IconLabelList"/>
    <dgm:cxn modelId="{98FE2A60-1DBD-4340-A9E5-71433EA61C3C}" type="presParOf" srcId="{EBE96816-052A-48D0-9BBB-FB532762EF61}" destId="{3D0D9DAD-BC91-4774-847A-17ECE7E06FF7}" srcOrd="1" destOrd="0" presId="urn:microsoft.com/office/officeart/2018/2/layout/IconLabelList"/>
    <dgm:cxn modelId="{9DECECEC-7EEC-413A-8725-4CF3A68A6CD3}" type="presParOf" srcId="{EBE96816-052A-48D0-9BBB-FB532762EF61}" destId="{49D4F1A1-FE80-4633-BB7F-874E49806B95}" srcOrd="2" destOrd="0" presId="urn:microsoft.com/office/officeart/2018/2/layout/IconLabelList"/>
    <dgm:cxn modelId="{282FB339-7452-41A7-9720-5721000BD931}" type="presParOf" srcId="{45B3329D-543B-46D2-8F45-8021D04CCA86}" destId="{B6427B49-C0D9-48C5-83E7-06C6C45B7739}" srcOrd="5" destOrd="0" presId="urn:microsoft.com/office/officeart/2018/2/layout/IconLabelList"/>
    <dgm:cxn modelId="{D9B33788-4813-4713-9C1F-21487EBD328B}" type="presParOf" srcId="{45B3329D-543B-46D2-8F45-8021D04CCA86}" destId="{6ED33594-085C-455C-908D-8E0B382522AC}" srcOrd="6" destOrd="0" presId="urn:microsoft.com/office/officeart/2018/2/layout/IconLabelList"/>
    <dgm:cxn modelId="{0758D4EF-3294-4547-B1F1-8FA6141B2A63}" type="presParOf" srcId="{6ED33594-085C-455C-908D-8E0B382522AC}" destId="{2B19F31A-5230-4F48-ADB3-8DA0AA8C243C}" srcOrd="0" destOrd="0" presId="urn:microsoft.com/office/officeart/2018/2/layout/IconLabelList"/>
    <dgm:cxn modelId="{A3338B7F-82EA-4865-A59C-D11977AF6D8B}" type="presParOf" srcId="{6ED33594-085C-455C-908D-8E0B382522AC}" destId="{AE87F222-B5BE-482B-83CF-FC3A9FFDDE83}" srcOrd="1" destOrd="0" presId="urn:microsoft.com/office/officeart/2018/2/layout/IconLabelList"/>
    <dgm:cxn modelId="{B69F1641-B133-4C3E-8018-F953152BFE57}" type="presParOf" srcId="{6ED33594-085C-455C-908D-8E0B382522AC}" destId="{F8101F6B-AC7D-4A05-903A-DE6ED0EB26A0}" srcOrd="2" destOrd="0" presId="urn:microsoft.com/office/officeart/2018/2/layout/IconLabelList"/>
    <dgm:cxn modelId="{EE327A46-CB2D-4F42-8570-0A961DAD39C8}" type="presParOf" srcId="{45B3329D-543B-46D2-8F45-8021D04CCA86}" destId="{922D2E3A-F37F-4A89-83A0-BFD36255A3CA}" srcOrd="7" destOrd="0" presId="urn:microsoft.com/office/officeart/2018/2/layout/IconLabelList"/>
    <dgm:cxn modelId="{B4266C53-7C6D-47DA-9053-62406CD9EEF1}" type="presParOf" srcId="{45B3329D-543B-46D2-8F45-8021D04CCA86}" destId="{3103E16B-341E-4268-A5A1-2BB5B5EFDA8F}" srcOrd="8" destOrd="0" presId="urn:microsoft.com/office/officeart/2018/2/layout/IconLabelList"/>
    <dgm:cxn modelId="{1BA4632E-3CE4-4D94-A4D1-2EA4AB92F7EB}" type="presParOf" srcId="{3103E16B-341E-4268-A5A1-2BB5B5EFDA8F}" destId="{408B7EC9-E1D5-450C-80E8-3E2F5569D09C}" srcOrd="0" destOrd="0" presId="urn:microsoft.com/office/officeart/2018/2/layout/IconLabelList"/>
    <dgm:cxn modelId="{1B1916DA-C40F-43A9-9FB0-0E4ED05AC1DD}" type="presParOf" srcId="{3103E16B-341E-4268-A5A1-2BB5B5EFDA8F}" destId="{A952B60B-D106-4A2F-A997-EC8D70FD8232}" srcOrd="1" destOrd="0" presId="urn:microsoft.com/office/officeart/2018/2/layout/IconLabelList"/>
    <dgm:cxn modelId="{D70B4DCE-182D-4F3A-9D77-E4385162AC33}" type="presParOf" srcId="{3103E16B-341E-4268-A5A1-2BB5B5EFDA8F}" destId="{7C005B81-3ACE-46CB-9DBC-C71CAD2627C1}" srcOrd="2" destOrd="0" presId="urn:microsoft.com/office/officeart/2018/2/layout/IconLabelList"/>
    <dgm:cxn modelId="{68317FFC-878D-4AB7-9BC9-5CAA6D24FB4E}" type="presParOf" srcId="{45B3329D-543B-46D2-8F45-8021D04CCA86}" destId="{77AE9BEB-9A45-4D23-89A3-489BF96D998B}" srcOrd="9" destOrd="0" presId="urn:microsoft.com/office/officeart/2018/2/layout/IconLabelList"/>
    <dgm:cxn modelId="{E683D547-E14A-45FB-9802-C7A2B6E16672}" type="presParOf" srcId="{45B3329D-543B-46D2-8F45-8021D04CCA86}" destId="{CD8255A7-AE15-4634-B6EA-4AB32022976D}" srcOrd="10" destOrd="0" presId="urn:microsoft.com/office/officeart/2018/2/layout/IconLabelList"/>
    <dgm:cxn modelId="{EB8DFE85-104D-44E1-9443-441C9209CC31}" type="presParOf" srcId="{CD8255A7-AE15-4634-B6EA-4AB32022976D}" destId="{12D52D7E-C219-4FCE-835B-47BA825DF447}" srcOrd="0" destOrd="0" presId="urn:microsoft.com/office/officeart/2018/2/layout/IconLabelList"/>
    <dgm:cxn modelId="{0F7F3967-6CFB-4238-8591-DF3A0B89BB31}" type="presParOf" srcId="{CD8255A7-AE15-4634-B6EA-4AB32022976D}" destId="{993E74D0-F32F-4858-9C45-C2B938B434DE}" srcOrd="1" destOrd="0" presId="urn:microsoft.com/office/officeart/2018/2/layout/IconLabelList"/>
    <dgm:cxn modelId="{8A51786E-D4C5-4BF6-BAB1-66CAD6CD554A}" type="presParOf" srcId="{CD8255A7-AE15-4634-B6EA-4AB32022976D}" destId="{D02DB27F-4D53-4BC6-9518-9403F3715D2F}" srcOrd="2" destOrd="0" presId="urn:microsoft.com/office/officeart/2018/2/layout/IconLabelList"/>
    <dgm:cxn modelId="{6014E83B-8B2A-47B6-B6E6-2230955CC129}" type="presParOf" srcId="{45B3329D-543B-46D2-8F45-8021D04CCA86}" destId="{F3A42A39-34AF-4DFE-A06F-5A4675820C7E}" srcOrd="11" destOrd="0" presId="urn:microsoft.com/office/officeart/2018/2/layout/IconLabelList"/>
    <dgm:cxn modelId="{D14A1CF1-37C8-4029-987B-B68A82A66001}" type="presParOf" srcId="{45B3329D-543B-46D2-8F45-8021D04CCA86}" destId="{79B00309-123E-4984-9EA8-D066005F1601}" srcOrd="12" destOrd="0" presId="urn:microsoft.com/office/officeart/2018/2/layout/IconLabelList"/>
    <dgm:cxn modelId="{3874D582-389D-4AD5-A59B-14A1308EBDDE}" type="presParOf" srcId="{79B00309-123E-4984-9EA8-D066005F1601}" destId="{BD6A21FB-6EAE-40B2-9654-E1A051AEDDD0}" srcOrd="0" destOrd="0" presId="urn:microsoft.com/office/officeart/2018/2/layout/IconLabelList"/>
    <dgm:cxn modelId="{A50DD1FD-8EE5-4A45-A15F-422548ABEA20}" type="presParOf" srcId="{79B00309-123E-4984-9EA8-D066005F1601}" destId="{833D81C9-74C5-4C54-B116-82A4DDAAD921}" srcOrd="1" destOrd="0" presId="urn:microsoft.com/office/officeart/2018/2/layout/IconLabelList"/>
    <dgm:cxn modelId="{FD7F294E-E552-4285-B8C8-E1DEC566E4FF}" type="presParOf" srcId="{79B00309-123E-4984-9EA8-D066005F1601}" destId="{B99D0623-8984-4FB8-966A-2F81D339B18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462E7-949F-4ACB-B718-D6D5EB1A0CE0}">
      <dsp:nvSpPr>
        <dsp:cNvPr id="0" name=""/>
        <dsp:cNvSpPr/>
      </dsp:nvSpPr>
      <dsp:spPr>
        <a:xfrm>
          <a:off x="386321" y="861157"/>
          <a:ext cx="623320" cy="6233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2F9097-BB00-46FC-AAD9-74F6C9EDA1F0}">
      <dsp:nvSpPr>
        <dsp:cNvPr id="0" name=""/>
        <dsp:cNvSpPr/>
      </dsp:nvSpPr>
      <dsp:spPr>
        <a:xfrm>
          <a:off x="5403"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Emails @</a:t>
          </a:r>
          <a:endParaRPr lang="en-US" sz="1400" kern="1200" dirty="0">
            <a:latin typeface="Arial" panose="020B0604020202020204" pitchFamily="34" charset="0"/>
            <a:cs typeface="Arial" panose="020B0604020202020204" pitchFamily="34" charset="0"/>
          </a:endParaRPr>
        </a:p>
      </dsp:txBody>
      <dsp:txXfrm>
        <a:off x="5403" y="1765848"/>
        <a:ext cx="1385156" cy="970691"/>
      </dsp:txXfrm>
    </dsp:sp>
    <dsp:sp modelId="{DBF0321F-1ED9-463B-A01D-99AD0E09A737}">
      <dsp:nvSpPr>
        <dsp:cNvPr id="0" name=""/>
        <dsp:cNvSpPr/>
      </dsp:nvSpPr>
      <dsp:spPr>
        <a:xfrm>
          <a:off x="2013879" y="861157"/>
          <a:ext cx="623320" cy="623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9A726F-FB53-4A90-BFA1-F3D0D85F4EC4}">
      <dsp:nvSpPr>
        <dsp:cNvPr id="0" name=""/>
        <dsp:cNvSpPr/>
      </dsp:nvSpPr>
      <dsp:spPr>
        <a:xfrm>
          <a:off x="1632961"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phone Texts</a:t>
          </a:r>
          <a:endParaRPr lang="en-US" sz="1400" kern="1200" dirty="0">
            <a:latin typeface="Arial" panose="020B0604020202020204" pitchFamily="34" charset="0"/>
            <a:cs typeface="Arial" panose="020B0604020202020204" pitchFamily="34" charset="0"/>
          </a:endParaRPr>
        </a:p>
      </dsp:txBody>
      <dsp:txXfrm>
        <a:off x="1632961" y="1765848"/>
        <a:ext cx="1385156" cy="970691"/>
      </dsp:txXfrm>
    </dsp:sp>
    <dsp:sp modelId="{38150270-D970-42B6-981E-B3B7BD89576F}">
      <dsp:nvSpPr>
        <dsp:cNvPr id="0" name=""/>
        <dsp:cNvSpPr/>
      </dsp:nvSpPr>
      <dsp:spPr>
        <a:xfrm>
          <a:off x="3641438" y="861157"/>
          <a:ext cx="623320" cy="6233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D4F1A1-FE80-4633-BB7F-874E49806B95}">
      <dsp:nvSpPr>
        <dsp:cNvPr id="0" name=""/>
        <dsp:cNvSpPr/>
      </dsp:nvSpPr>
      <dsp:spPr>
        <a:xfrm>
          <a:off x="3260520"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Phone calls </a:t>
          </a:r>
          <a:endParaRPr lang="en-US" sz="1400" kern="1200" dirty="0">
            <a:latin typeface="Arial" panose="020B0604020202020204" pitchFamily="34" charset="0"/>
            <a:cs typeface="Arial" panose="020B0604020202020204" pitchFamily="34" charset="0"/>
          </a:endParaRPr>
        </a:p>
      </dsp:txBody>
      <dsp:txXfrm>
        <a:off x="3260520" y="1765848"/>
        <a:ext cx="1385156" cy="970691"/>
      </dsp:txXfrm>
    </dsp:sp>
    <dsp:sp modelId="{2B19F31A-5230-4F48-ADB3-8DA0AA8C243C}">
      <dsp:nvSpPr>
        <dsp:cNvPr id="0" name=""/>
        <dsp:cNvSpPr/>
      </dsp:nvSpPr>
      <dsp:spPr>
        <a:xfrm>
          <a:off x="5268997" y="861157"/>
          <a:ext cx="623320" cy="6233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01F6B-AC7D-4A05-903A-DE6ED0EB26A0}">
      <dsp:nvSpPr>
        <dsp:cNvPr id="0" name=""/>
        <dsp:cNvSpPr/>
      </dsp:nvSpPr>
      <dsp:spPr>
        <a:xfrm>
          <a:off x="4888079"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Microsoft teams example meeting, interviews to bring everyone together CQC or Manger </a:t>
          </a:r>
          <a:endParaRPr lang="en-US" sz="1400" kern="1200" dirty="0">
            <a:latin typeface="Arial" panose="020B0604020202020204" pitchFamily="34" charset="0"/>
            <a:cs typeface="Arial" panose="020B0604020202020204" pitchFamily="34" charset="0"/>
          </a:endParaRPr>
        </a:p>
      </dsp:txBody>
      <dsp:txXfrm>
        <a:off x="4888079" y="1765848"/>
        <a:ext cx="1385156" cy="970691"/>
      </dsp:txXfrm>
    </dsp:sp>
    <dsp:sp modelId="{408B7EC9-E1D5-450C-80E8-3E2F5569D09C}">
      <dsp:nvSpPr>
        <dsp:cNvPr id="0" name=""/>
        <dsp:cNvSpPr/>
      </dsp:nvSpPr>
      <dsp:spPr>
        <a:xfrm>
          <a:off x="6896555" y="861157"/>
          <a:ext cx="623320" cy="6233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005B81-3ACE-46CB-9DBC-C71CAD2627C1}">
      <dsp:nvSpPr>
        <dsp:cNvPr id="0" name=""/>
        <dsp:cNvSpPr/>
      </dsp:nvSpPr>
      <dsp:spPr>
        <a:xfrm>
          <a:off x="6515637"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Website Chart </a:t>
          </a:r>
          <a:endParaRPr lang="en-US" sz="1400" kern="1200" dirty="0">
            <a:latin typeface="Arial" panose="020B0604020202020204" pitchFamily="34" charset="0"/>
            <a:cs typeface="Arial" panose="020B0604020202020204" pitchFamily="34" charset="0"/>
          </a:endParaRPr>
        </a:p>
      </dsp:txBody>
      <dsp:txXfrm>
        <a:off x="6515637" y="1765848"/>
        <a:ext cx="1385156" cy="970691"/>
      </dsp:txXfrm>
    </dsp:sp>
    <dsp:sp modelId="{12D52D7E-C219-4FCE-835B-47BA825DF447}">
      <dsp:nvSpPr>
        <dsp:cNvPr id="0" name=""/>
        <dsp:cNvSpPr/>
      </dsp:nvSpPr>
      <dsp:spPr>
        <a:xfrm>
          <a:off x="8524114" y="861157"/>
          <a:ext cx="623320" cy="6233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DB27F-4D53-4BC6-9518-9403F3715D2F}">
      <dsp:nvSpPr>
        <dsp:cNvPr id="0" name=""/>
        <dsp:cNvSpPr/>
      </dsp:nvSpPr>
      <dsp:spPr>
        <a:xfrm>
          <a:off x="8143196" y="1765848"/>
          <a:ext cx="138515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Video massaging </a:t>
          </a:r>
          <a:endParaRPr lang="en-US" sz="1400" kern="1200" dirty="0">
            <a:latin typeface="Arial" panose="020B0604020202020204" pitchFamily="34" charset="0"/>
            <a:cs typeface="Arial" panose="020B0604020202020204" pitchFamily="34" charset="0"/>
          </a:endParaRPr>
        </a:p>
      </dsp:txBody>
      <dsp:txXfrm>
        <a:off x="8143196" y="1765848"/>
        <a:ext cx="1385156" cy="970691"/>
      </dsp:txXfrm>
    </dsp:sp>
    <dsp:sp modelId="{BD6A21FB-6EAE-40B2-9654-E1A051AEDDD0}">
      <dsp:nvSpPr>
        <dsp:cNvPr id="0" name=""/>
        <dsp:cNvSpPr/>
      </dsp:nvSpPr>
      <dsp:spPr>
        <a:xfrm>
          <a:off x="10447833" y="861157"/>
          <a:ext cx="623320" cy="62332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9D0623-8984-4FB8-966A-2F81D339B188}">
      <dsp:nvSpPr>
        <dsp:cNvPr id="0" name=""/>
        <dsp:cNvSpPr/>
      </dsp:nvSpPr>
      <dsp:spPr>
        <a:xfrm>
          <a:off x="9770754" y="1765848"/>
          <a:ext cx="1977476" cy="970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a:t>
          </a:r>
          <a:r>
            <a:rPr lang="en-GB" sz="1400" kern="1200" dirty="0">
              <a:latin typeface="Arial" panose="020B0604020202020204" pitchFamily="34" charset="0"/>
              <a:cs typeface="Arial" panose="020B0604020202020204" pitchFamily="34" charset="0"/>
            </a:rPr>
            <a:t>Developing your communication skills can help all aspects of your life , from your professional life to social gatherings and everything in between”(Skillsyouneed,2023) . </a:t>
          </a:r>
          <a:endParaRPr lang="en-US" sz="1400" kern="1200" dirty="0">
            <a:latin typeface="Arial" panose="020B0604020202020204" pitchFamily="34" charset="0"/>
            <a:cs typeface="Arial" panose="020B0604020202020204" pitchFamily="34" charset="0"/>
          </a:endParaRPr>
        </a:p>
      </dsp:txBody>
      <dsp:txXfrm>
        <a:off x="9770754" y="1765848"/>
        <a:ext cx="1977476" cy="9706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752757-1387-4A46-92B8-31FB029A5369}" type="datetimeFigureOut">
              <a:rPr lang="en-GB" smtClean="0"/>
              <a:t>11/03/2023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5BF6C-CE10-4B1F-AB10-CC235624A914}" type="slidenum">
              <a:rPr lang="en-GB" smtClean="0"/>
              <a:t>‹#›</a:t>
            </a:fld>
            <a:endParaRPr lang="en-GB"/>
          </a:p>
        </p:txBody>
      </p:sp>
    </p:spTree>
    <p:extLst>
      <p:ext uri="{BB962C8B-B14F-4D97-AF65-F5344CB8AC3E}">
        <p14:creationId xmlns:p14="http://schemas.microsoft.com/office/powerpoint/2010/main" val="1881114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5BF6C-CE10-4B1F-AB10-CC235624A914}" type="slidenum">
              <a:rPr lang="en-GB" smtClean="0"/>
              <a:t>3</a:t>
            </a:fld>
            <a:endParaRPr lang="en-GB"/>
          </a:p>
        </p:txBody>
      </p:sp>
    </p:spTree>
    <p:extLst>
      <p:ext uri="{BB962C8B-B14F-4D97-AF65-F5344CB8AC3E}">
        <p14:creationId xmlns:p14="http://schemas.microsoft.com/office/powerpoint/2010/main" val="1631503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CEE26690-FFE6-4865-A8DD-B3C91679882F}"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FB2A88D-CAEC-4B7F-8840-B8DB54526B55}" type="slidenum">
              <a:rPr lang="en-GB" smtClean="0"/>
              <a:t>‹#›</a:t>
            </a:fld>
            <a:endParaRPr lang="en-GB"/>
          </a:p>
        </p:txBody>
      </p:sp>
    </p:spTree>
    <p:extLst>
      <p:ext uri="{BB962C8B-B14F-4D97-AF65-F5344CB8AC3E}">
        <p14:creationId xmlns:p14="http://schemas.microsoft.com/office/powerpoint/2010/main" val="6830795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480788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05462E39-78DE-44EB-AC98-0EEBC961FD7C}"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DFC60D6-7AEF-4F72-824C-237968D02833}" type="slidenum">
              <a:rPr lang="en-GB" smtClean="0"/>
              <a:t>‹#›</a:t>
            </a:fld>
            <a:endParaRPr lang="en-GB"/>
          </a:p>
        </p:txBody>
      </p:sp>
    </p:spTree>
    <p:extLst>
      <p:ext uri="{BB962C8B-B14F-4D97-AF65-F5344CB8AC3E}">
        <p14:creationId xmlns:p14="http://schemas.microsoft.com/office/powerpoint/2010/main" val="1931805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3671351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10115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081CCD9A-5E5F-42F3-A938-39D866C8DE22}" type="datetime1">
              <a:rPr lang="en-GB" smtClean="0"/>
              <a:pPr lvl="0"/>
              <a:t>11/03/2023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0EF2E0C1-AF8E-4671-9A2E-7576255CBE09}" type="slidenum">
              <a:rPr lang="en-GB" smtClean="0"/>
              <a:t>‹#›</a:t>
            </a:fld>
            <a:endParaRPr lang="en-GB"/>
          </a:p>
        </p:txBody>
      </p:sp>
    </p:spTree>
    <p:extLst>
      <p:ext uri="{BB962C8B-B14F-4D97-AF65-F5344CB8AC3E}">
        <p14:creationId xmlns:p14="http://schemas.microsoft.com/office/powerpoint/2010/main" val="782659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lvl="0"/>
            <a:fld id="{C3483204-F2F0-416A-90CE-10BB746FBFB9}" type="datetime1">
              <a:rPr lang="en-GB" smtClean="0"/>
              <a:pPr lvl="0"/>
              <a:t>11/03/2023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0CCA192B-0E27-4A45-8687-631E15B9E91E}" type="slidenum">
              <a:rPr lang="en-GB" smtClean="0"/>
              <a:t>‹#›</a:t>
            </a:fld>
            <a:endParaRPr lang="en-GB"/>
          </a:p>
        </p:txBody>
      </p:sp>
    </p:spTree>
    <p:extLst>
      <p:ext uri="{BB962C8B-B14F-4D97-AF65-F5344CB8AC3E}">
        <p14:creationId xmlns:p14="http://schemas.microsoft.com/office/powerpoint/2010/main" val="270103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4231940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6D9966C-E5C7-47D9-A01C-4D82256629B8}"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7F556B3D-CB9B-4E07-B1BB-E52DF28826A7}" type="slidenum">
              <a:rPr lang="en-GB" smtClean="0"/>
              <a:t>‹#›</a:t>
            </a:fld>
            <a:endParaRPr lang="en-GB"/>
          </a:p>
        </p:txBody>
      </p:sp>
    </p:spTree>
    <p:extLst>
      <p:ext uri="{BB962C8B-B14F-4D97-AF65-F5344CB8AC3E}">
        <p14:creationId xmlns:p14="http://schemas.microsoft.com/office/powerpoint/2010/main" val="3199571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2670098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393285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97229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2245625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755157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3590488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3374451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36CC689-3DC2-4807-978C-3BEE2E47E747}"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07F89F6-3FC5-41F7-85CB-3C8E1BC54412}" type="slidenum">
              <a:rPr lang="en-GB" smtClean="0"/>
              <a:t>‹#›</a:t>
            </a:fld>
            <a:endParaRPr lang="en-GB"/>
          </a:p>
        </p:txBody>
      </p:sp>
    </p:spTree>
    <p:extLst>
      <p:ext uri="{BB962C8B-B14F-4D97-AF65-F5344CB8AC3E}">
        <p14:creationId xmlns:p14="http://schemas.microsoft.com/office/powerpoint/2010/main" val="8311153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2D201CF-E274-452B-BC3C-B2313B7B042C}" type="datetime1">
              <a:rPr lang="en-GB" smtClean="0"/>
              <a:pPr lvl="0"/>
              <a:t>11/03/2023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A45FE17-6855-4438-A141-66FABAB88A64}" type="slidenum">
              <a:rPr lang="en-GB" smtClean="0"/>
              <a:t>‹#›</a:t>
            </a:fld>
            <a:endParaRPr lang="en-GB"/>
          </a:p>
        </p:txBody>
      </p:sp>
    </p:spTree>
    <p:extLst>
      <p:ext uri="{BB962C8B-B14F-4D97-AF65-F5344CB8AC3E}">
        <p14:creationId xmlns:p14="http://schemas.microsoft.com/office/powerpoint/2010/main" val="112939037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lvl="0"/>
            <a:fld id="{936CC689-3DC2-4807-978C-3BEE2E47E747}" type="datetime1">
              <a:rPr lang="en-GB" smtClean="0"/>
              <a:pPr lvl="0"/>
              <a:t>11/03/2023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lvl="0"/>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lvl="0"/>
            <a:fld id="{507F89F6-3FC5-41F7-85CB-3C8E1BC54412}" type="slidenum">
              <a:rPr lang="en-GB" smtClean="0"/>
              <a:t>‹#›</a:t>
            </a:fld>
            <a:endParaRPr lang="en-GB"/>
          </a:p>
        </p:txBody>
      </p:sp>
    </p:spTree>
    <p:extLst>
      <p:ext uri="{BB962C8B-B14F-4D97-AF65-F5344CB8AC3E}">
        <p14:creationId xmlns:p14="http://schemas.microsoft.com/office/powerpoint/2010/main" val="84536319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133F-344F-29E3-1A9F-9F10C4ACA570}"/>
              </a:ext>
            </a:extLst>
          </p:cNvPr>
          <p:cNvSpPr txBox="1">
            <a:spLocks noGrp="1"/>
          </p:cNvSpPr>
          <p:nvPr>
            <p:ph type="ctrTitle"/>
          </p:nvPr>
        </p:nvSpPr>
        <p:spPr>
          <a:xfrm>
            <a:off x="1524003" y="1410379"/>
            <a:ext cx="9144000" cy="2387598"/>
          </a:xfrm>
        </p:spPr>
        <p:txBody>
          <a:bodyPr>
            <a:normAutofit fontScale="90000"/>
          </a:bodyPr>
          <a:lstStyle/>
          <a:p>
            <a:pPr lvl="0"/>
            <a:r>
              <a:rPr lang="en-GB" sz="4900" b="1" dirty="0"/>
              <a:t>Professional Development within Health and Social Care</a:t>
            </a:r>
            <a:br>
              <a:rPr lang="en-GB" sz="4900" b="1" dirty="0"/>
            </a:br>
            <a:r>
              <a:rPr lang="en-GB" sz="4900" b="1" dirty="0"/>
              <a:t>Module Code: LCHS4005_BIRM </a:t>
            </a:r>
            <a:br>
              <a:rPr lang="en-GB" sz="4900" b="1" dirty="0"/>
            </a:br>
            <a:r>
              <a:rPr lang="en-GB" sz="4900" b="1" dirty="0"/>
              <a:t>Assignment Title: Communication</a:t>
            </a:r>
          </a:p>
        </p:txBody>
      </p:sp>
      <p:sp>
        <p:nvSpPr>
          <p:cNvPr id="3" name="Subtitle 2">
            <a:extLst>
              <a:ext uri="{FF2B5EF4-FFF2-40B4-BE49-F238E27FC236}">
                <a16:creationId xmlns:a16="http://schemas.microsoft.com/office/drawing/2014/main" id="{BED0C83F-8FFB-75F4-3056-7BBA3FD6F3AA}"/>
              </a:ext>
            </a:extLst>
          </p:cNvPr>
          <p:cNvSpPr txBox="1">
            <a:spLocks noGrp="1"/>
          </p:cNvSpPr>
          <p:nvPr>
            <p:ph type="subTitle" idx="1"/>
          </p:nvPr>
        </p:nvSpPr>
        <p:spPr>
          <a:xfrm>
            <a:off x="2268282" y="3892021"/>
            <a:ext cx="9144000" cy="1613769"/>
          </a:xfrm>
        </p:spPr>
        <p:txBody>
          <a:bodyPr/>
          <a:lstStyle/>
          <a:p>
            <a:pPr lvl="0"/>
            <a:r>
              <a:rPr lang="en-GB" dirty="0"/>
              <a:t>Student: Name Isaac Alake </a:t>
            </a:r>
          </a:p>
          <a:p>
            <a:pPr lvl="0"/>
            <a:r>
              <a:rPr lang="en-GB" dirty="0"/>
              <a:t>ID Number 2132943</a:t>
            </a:r>
          </a:p>
          <a:p>
            <a:pPr lvl="0"/>
            <a:r>
              <a:rPr lang="en-GB" dirty="0"/>
              <a:t>Lecturer Tutor: Emmanuel Asante </a:t>
            </a:r>
          </a:p>
          <a:p>
            <a:pPr lvl="0"/>
            <a:endParaRPr lang="en-GB" dirty="0"/>
          </a:p>
        </p:txBody>
      </p:sp>
      <p:pic>
        <p:nvPicPr>
          <p:cNvPr id="4" name="Picture 3">
            <a:extLst>
              <a:ext uri="{FF2B5EF4-FFF2-40B4-BE49-F238E27FC236}">
                <a16:creationId xmlns:a16="http://schemas.microsoft.com/office/drawing/2014/main" id="{EF4F3B96-516F-FCD4-9B22-620117B4F569}"/>
              </a:ext>
            </a:extLst>
          </p:cNvPr>
          <p:cNvPicPr>
            <a:picLocks noChangeAspect="1"/>
          </p:cNvPicPr>
          <p:nvPr/>
        </p:nvPicPr>
        <p:blipFill>
          <a:blip r:embed="rId2"/>
          <a:stretch>
            <a:fillRect/>
          </a:stretch>
        </p:blipFill>
        <p:spPr>
          <a:xfrm>
            <a:off x="164387" y="3784202"/>
            <a:ext cx="3893905" cy="2610422"/>
          </a:xfrm>
          <a:prstGeom prst="rect">
            <a:avLst/>
          </a:prstGeom>
        </p:spPr>
      </p:pic>
      <p:sp>
        <p:nvSpPr>
          <p:cNvPr id="5" name="TextBox 4">
            <a:extLst>
              <a:ext uri="{FF2B5EF4-FFF2-40B4-BE49-F238E27FC236}">
                <a16:creationId xmlns:a16="http://schemas.microsoft.com/office/drawing/2014/main" id="{A49C6D45-93DA-845B-F07A-DFA09D59ACAA}"/>
              </a:ext>
            </a:extLst>
          </p:cNvPr>
          <p:cNvSpPr txBox="1"/>
          <p:nvPr/>
        </p:nvSpPr>
        <p:spPr>
          <a:xfrm>
            <a:off x="1602767" y="6488668"/>
            <a:ext cx="1842499" cy="369332"/>
          </a:xfrm>
          <a:prstGeom prst="rect">
            <a:avLst/>
          </a:prstGeom>
          <a:noFill/>
        </p:spPr>
        <p:txBody>
          <a:bodyPr wrap="square" rtlCol="0">
            <a:spAutoFit/>
          </a:bodyPr>
          <a:lstStyle/>
          <a:p>
            <a:r>
              <a:rPr lang="en-GB" dirty="0"/>
              <a:t>(Eton,2023)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0953D8-F9B9-4B0E-7059-0787732E2450}"/>
              </a:ext>
            </a:extLst>
          </p:cNvPr>
          <p:cNvPicPr>
            <a:picLocks noChangeAspect="1"/>
          </p:cNvPicPr>
          <p:nvPr/>
        </p:nvPicPr>
        <p:blipFill rotWithShape="1">
          <a:blip r:embed="rId2"/>
          <a:srcRect l="12581" r="53884"/>
          <a:stretch/>
        </p:blipFill>
        <p:spPr>
          <a:xfrm>
            <a:off x="7292591" y="0"/>
            <a:ext cx="4896598" cy="4954773"/>
          </a:xfrm>
          <a:prstGeom prst="rect">
            <a:avLst/>
          </a:prstGeom>
        </p:spPr>
      </p:pic>
      <p:pic>
        <p:nvPicPr>
          <p:cNvPr id="20" name="Picture 19">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844682D9-CED3-4EF2-0B71-62A715CD74D9}"/>
              </a:ext>
            </a:extLst>
          </p:cNvPr>
          <p:cNvSpPr txBox="1">
            <a:spLocks noGrp="1"/>
          </p:cNvSpPr>
          <p:nvPr>
            <p:ph idx="1"/>
          </p:nvPr>
        </p:nvSpPr>
        <p:spPr>
          <a:xfrm>
            <a:off x="-1" y="1237123"/>
            <a:ext cx="9462978" cy="5535817"/>
          </a:xfrm>
        </p:spPr>
        <p:txBody>
          <a:bodyPr>
            <a:normAutofit fontScale="85000" lnSpcReduction="10000"/>
          </a:bodyPr>
          <a:lstStyle/>
          <a:p>
            <a:pPr marL="0" lvl="0" indent="0">
              <a:lnSpc>
                <a:spcPct val="110000"/>
              </a:lnSpc>
              <a:buNone/>
            </a:pPr>
            <a:endParaRPr lang="en-GB" sz="700" b="1" dirty="0"/>
          </a:p>
          <a:p>
            <a:pPr marL="0" lvl="0" indent="0">
              <a:lnSpc>
                <a:spcPct val="110000"/>
              </a:lnSpc>
              <a:buNone/>
            </a:pPr>
            <a:r>
              <a:rPr lang="en-GB" sz="2300" b="1" dirty="0"/>
              <a:t>The meaning of communication is sending or receiving.</a:t>
            </a:r>
          </a:p>
          <a:p>
            <a:pPr marL="0" lvl="0" indent="0">
              <a:lnSpc>
                <a:spcPct val="110000"/>
              </a:lnSpc>
              <a:buNone/>
            </a:pPr>
            <a:r>
              <a:rPr lang="en-GB" sz="2300" b="1" dirty="0"/>
              <a:t> </a:t>
            </a:r>
            <a:endParaRPr lang="en-GB" sz="2300" b="1" dirty="0">
              <a:latin typeface="Arial" panose="020B0604020202020204" pitchFamily="34" charset="0"/>
              <a:cs typeface="Arial" panose="020B0604020202020204" pitchFamily="34" charset="0"/>
            </a:endParaRPr>
          </a:p>
          <a:p>
            <a:pPr lvl="0">
              <a:lnSpc>
                <a:spcPct val="110000"/>
              </a:lnSpc>
            </a:pPr>
            <a:r>
              <a:rPr lang="en-GB" sz="1900" dirty="0">
                <a:latin typeface="Arial" panose="020B0604020202020204" pitchFamily="34" charset="0"/>
                <a:cs typeface="Arial" panose="020B0604020202020204" pitchFamily="34" charset="0"/>
              </a:rPr>
              <a:t>Talking to others </a:t>
            </a:r>
          </a:p>
          <a:p>
            <a:pPr lvl="0">
              <a:lnSpc>
                <a:spcPct val="110000"/>
              </a:lnSpc>
            </a:pPr>
            <a:r>
              <a:rPr lang="en-GB" sz="1900" dirty="0">
                <a:latin typeface="Arial" panose="020B0604020202020204" pitchFamily="34" charset="0"/>
                <a:cs typeface="Arial" panose="020B0604020202020204" pitchFamily="34" charset="0"/>
              </a:rPr>
              <a:t>Writing on paper/ Drawing </a:t>
            </a:r>
          </a:p>
          <a:p>
            <a:pPr lvl="0">
              <a:lnSpc>
                <a:spcPct val="110000"/>
              </a:lnSpc>
            </a:pPr>
            <a:r>
              <a:rPr lang="en-GB" sz="1900" dirty="0">
                <a:latin typeface="Arial" panose="020B0604020202020204" pitchFamily="34" charset="0"/>
                <a:cs typeface="Arial" panose="020B0604020202020204" pitchFamily="34" charset="0"/>
              </a:rPr>
              <a:t>Eye contact - Visual Communication </a:t>
            </a:r>
          </a:p>
          <a:p>
            <a:pPr lvl="0">
              <a:lnSpc>
                <a:spcPct val="110000"/>
              </a:lnSpc>
            </a:pPr>
            <a:r>
              <a:rPr lang="en-GB" sz="1900" dirty="0">
                <a:latin typeface="Arial" panose="020B0604020202020204" pitchFamily="34" charset="0"/>
                <a:cs typeface="Arial" panose="020B0604020202020204" pitchFamily="34" charset="0"/>
              </a:rPr>
              <a:t>Using body language to show how you feel</a:t>
            </a:r>
          </a:p>
          <a:p>
            <a:pPr lvl="0">
              <a:lnSpc>
                <a:spcPct val="110000"/>
              </a:lnSpc>
            </a:pPr>
            <a:r>
              <a:rPr lang="en-GB" sz="1900" dirty="0">
                <a:latin typeface="Arial" panose="020B0604020202020204" pitchFamily="34" charset="0"/>
                <a:cs typeface="Arial" panose="020B0604020202020204" pitchFamily="34" charset="0"/>
              </a:rPr>
              <a:t>Sign language with the hands – Nonverbal communication </a:t>
            </a:r>
          </a:p>
          <a:p>
            <a:pPr lvl="0">
              <a:lnSpc>
                <a:spcPct val="110000"/>
              </a:lnSpc>
            </a:pPr>
            <a:r>
              <a:rPr lang="en-GB" sz="1900" dirty="0">
                <a:latin typeface="Arial" panose="020B0604020202020204" pitchFamily="34" charset="0"/>
                <a:cs typeface="Arial" panose="020B0604020202020204" pitchFamily="34" charset="0"/>
              </a:rPr>
              <a:t>Face expressions to give sighs</a:t>
            </a:r>
          </a:p>
          <a:p>
            <a:pPr lvl="0">
              <a:lnSpc>
                <a:spcPct val="110000"/>
              </a:lnSpc>
            </a:pPr>
            <a:r>
              <a:rPr lang="en-GB" sz="1900" dirty="0">
                <a:latin typeface="Arial" panose="020B0604020202020204" pitchFamily="34" charset="0"/>
                <a:cs typeface="Arial" panose="020B0604020202020204" pitchFamily="34" charset="0"/>
              </a:rPr>
              <a:t>Active listing </a:t>
            </a:r>
          </a:p>
          <a:p>
            <a:pPr lvl="0">
              <a:lnSpc>
                <a:spcPct val="110000"/>
              </a:lnSpc>
            </a:pPr>
            <a:r>
              <a:rPr lang="en-GB" sz="1900" dirty="0">
                <a:latin typeface="Arial" panose="020B0604020202020204" pitchFamily="34" charset="0"/>
                <a:cs typeface="Arial" panose="020B0604020202020204" pitchFamily="34" charset="0"/>
              </a:rPr>
              <a:t>Touch </a:t>
            </a:r>
          </a:p>
          <a:p>
            <a:pPr marL="36900" lvl="0" indent="0">
              <a:lnSpc>
                <a:spcPct val="110000"/>
              </a:lnSpc>
              <a:buNone/>
            </a:pPr>
            <a:endParaRPr lang="en-GB" sz="1900" dirty="0">
              <a:latin typeface="Arial" panose="020B0604020202020204" pitchFamily="34" charset="0"/>
              <a:cs typeface="Arial" panose="020B0604020202020204" pitchFamily="34" charset="0"/>
            </a:endParaRPr>
          </a:p>
          <a:p>
            <a:pPr marL="36900" marR="0" lvl="0" indent="0" defTabSz="914400" rtl="0" eaLnBrk="1" fontAlgn="auto" latinLnBrk="0" hangingPunct="1">
              <a:lnSpc>
                <a:spcPct val="110000"/>
              </a:lnSpc>
              <a:spcBef>
                <a:spcPts val="1000"/>
              </a:spcBef>
              <a:spcAft>
                <a:spcPts val="0"/>
              </a:spcAft>
              <a:buClr>
                <a:prstClr val="black"/>
              </a:buClr>
              <a:buSzTx/>
              <a:buFont typeface="Arial" panose="020B0604020202020204" pitchFamily="34" charset="0"/>
              <a:buNone/>
              <a:tabLst/>
              <a:defRPr/>
            </a:pPr>
            <a:r>
              <a:rPr kumimoji="0" lang="en-GB" sz="1900" b="0" i="0" u="none" strike="noStrike" kern="1200" cap="all" spc="0" normalizeH="0" baseline="0" noProof="0" dirty="0">
                <a:ln>
                  <a:noFill/>
                </a:ln>
                <a:effectLst/>
                <a:uLnTx/>
                <a:uFillTx/>
                <a:latin typeface="Arial" panose="020B0604020202020204" pitchFamily="34" charset="0"/>
                <a:ea typeface="+mn-ea"/>
                <a:cs typeface="Arial" panose="020B0604020202020204" pitchFamily="34" charset="0"/>
              </a:rPr>
              <a:t>“</a:t>
            </a:r>
            <a:r>
              <a:rPr kumimoji="0" lang="en-GB" sz="1900" b="0" i="0" u="none" strike="noStrike" kern="1200" cap="all" spc="0" normalizeH="0" baseline="0" noProof="0" dirty="0">
                <a:ln>
                  <a:noFill/>
                </a:ln>
                <a:effectLst/>
                <a:uLnTx/>
                <a:uFillTx/>
                <a:latin typeface="Arial" panose="020B0604020202020204" pitchFamily="34" charset="0"/>
                <a:cs typeface="Arial" panose="020B0604020202020204" pitchFamily="34" charset="0"/>
              </a:rPr>
              <a:t>In social care effective communication goes beyond knowledge and</a:t>
            </a:r>
          </a:p>
          <a:p>
            <a:pPr marL="36900" marR="0" lvl="0" indent="0" defTabSz="914400" rtl="0" eaLnBrk="1" fontAlgn="auto" latinLnBrk="0" hangingPunct="1">
              <a:lnSpc>
                <a:spcPct val="110000"/>
              </a:lnSpc>
              <a:spcBef>
                <a:spcPts val="1000"/>
              </a:spcBef>
              <a:spcAft>
                <a:spcPts val="0"/>
              </a:spcAft>
              <a:buClr>
                <a:prstClr val="black"/>
              </a:buClr>
              <a:buSzTx/>
              <a:buFont typeface="Arial" panose="020B0604020202020204" pitchFamily="34" charset="0"/>
              <a:buNone/>
              <a:tabLst/>
              <a:defRPr/>
            </a:pPr>
            <a:r>
              <a:rPr kumimoji="0" lang="en-GB" sz="1900" b="0" i="0" u="none" strike="noStrike" kern="1200" cap="all" spc="0" normalizeH="0" baseline="0" noProof="0" dirty="0">
                <a:ln>
                  <a:noFill/>
                </a:ln>
                <a:effectLst/>
                <a:uLnTx/>
                <a:uFillTx/>
                <a:latin typeface="Arial" panose="020B0604020202020204" pitchFamily="34" charset="0"/>
                <a:cs typeface="Arial" panose="020B0604020202020204" pitchFamily="34" charset="0"/>
              </a:rPr>
              <a:t> expertise to incorporate aspect of interaction  and experience”(Etherington,</a:t>
            </a:r>
          </a:p>
          <a:p>
            <a:pPr marL="36900" marR="0" lvl="0" indent="0" defTabSz="914400" rtl="0" eaLnBrk="1" fontAlgn="auto" latinLnBrk="0" hangingPunct="1">
              <a:lnSpc>
                <a:spcPct val="110000"/>
              </a:lnSpc>
              <a:spcBef>
                <a:spcPts val="1000"/>
              </a:spcBef>
              <a:spcAft>
                <a:spcPts val="0"/>
              </a:spcAft>
              <a:buClr>
                <a:prstClr val="black"/>
              </a:buClr>
              <a:buSzTx/>
              <a:buFont typeface="Arial" panose="020B0604020202020204" pitchFamily="34" charset="0"/>
              <a:buNone/>
              <a:tabLst/>
              <a:defRPr/>
            </a:pPr>
            <a:r>
              <a:rPr kumimoji="0" lang="en-GB" sz="1900" b="0" i="0" u="none" strike="noStrike" kern="1200" cap="all" spc="0" normalizeH="0" baseline="0" noProof="0" dirty="0">
                <a:ln>
                  <a:noFill/>
                </a:ln>
                <a:effectLst/>
                <a:uLnTx/>
                <a:uFillTx/>
                <a:latin typeface="Arial" panose="020B0604020202020204" pitchFamily="34" charset="0"/>
                <a:cs typeface="Arial" panose="020B0604020202020204" pitchFamily="34" charset="0"/>
              </a:rPr>
              <a:t> 2023 ).</a:t>
            </a:r>
          </a:p>
          <a:p>
            <a:pPr lvl="0">
              <a:lnSpc>
                <a:spcPct val="110000"/>
              </a:lnSpc>
            </a:pPr>
            <a:endParaRPr lang="en-GB" sz="1600" dirty="0"/>
          </a:p>
          <a:p>
            <a:pPr marL="0" lvl="0" indent="0">
              <a:lnSpc>
                <a:spcPct val="110000"/>
              </a:lnSpc>
              <a:buNone/>
            </a:pPr>
            <a:endParaRPr lang="en-GB" sz="1600" dirty="0"/>
          </a:p>
          <a:p>
            <a:pPr lvl="0">
              <a:lnSpc>
                <a:spcPct val="110000"/>
              </a:lnSpc>
            </a:pPr>
            <a:endParaRPr lang="en-GB" sz="1600" dirty="0"/>
          </a:p>
          <a:p>
            <a:pPr marL="0" lvl="0" indent="0">
              <a:lnSpc>
                <a:spcPct val="110000"/>
              </a:lnSpc>
              <a:buNone/>
            </a:pPr>
            <a:endParaRPr lang="en-GB" sz="700" dirty="0"/>
          </a:p>
        </p:txBody>
      </p:sp>
      <p:sp>
        <p:nvSpPr>
          <p:cNvPr id="2" name="Title 1">
            <a:extLst>
              <a:ext uri="{FF2B5EF4-FFF2-40B4-BE49-F238E27FC236}">
                <a16:creationId xmlns:a16="http://schemas.microsoft.com/office/drawing/2014/main" id="{FF447DED-C21C-AD36-EAC1-B5FE3D482D3F}"/>
              </a:ext>
            </a:extLst>
          </p:cNvPr>
          <p:cNvSpPr txBox="1">
            <a:spLocks noGrp="1"/>
          </p:cNvSpPr>
          <p:nvPr>
            <p:ph type="title"/>
          </p:nvPr>
        </p:nvSpPr>
        <p:spPr>
          <a:xfrm>
            <a:off x="1027816" y="85060"/>
            <a:ext cx="6273208" cy="1573863"/>
          </a:xfrm>
        </p:spPr>
        <p:txBody>
          <a:bodyPr>
            <a:normAutofit/>
          </a:bodyPr>
          <a:lstStyle/>
          <a:p>
            <a:pPr lvl="0" algn="l"/>
            <a:r>
              <a:rPr lang="en-GB" sz="3300" b="1" dirty="0"/>
              <a:t>What is Communication?</a:t>
            </a:r>
          </a:p>
        </p:txBody>
      </p:sp>
      <p:sp>
        <p:nvSpPr>
          <p:cNvPr id="5" name="TextBox 4">
            <a:extLst>
              <a:ext uri="{FF2B5EF4-FFF2-40B4-BE49-F238E27FC236}">
                <a16:creationId xmlns:a16="http://schemas.microsoft.com/office/drawing/2014/main" id="{8AF6E6ED-EFD4-A815-21A1-4D876AAD5BDB}"/>
              </a:ext>
            </a:extLst>
          </p:cNvPr>
          <p:cNvSpPr txBox="1"/>
          <p:nvPr/>
        </p:nvSpPr>
        <p:spPr>
          <a:xfrm>
            <a:off x="9069572" y="5117068"/>
            <a:ext cx="2179674" cy="369332"/>
          </a:xfrm>
          <a:prstGeom prst="rect">
            <a:avLst/>
          </a:prstGeom>
          <a:noFill/>
        </p:spPr>
        <p:txBody>
          <a:bodyPr wrap="square" rtlCol="0">
            <a:spAutoFit/>
          </a:bodyPr>
          <a:lstStyle/>
          <a:p>
            <a:r>
              <a:rPr lang="en-GB" dirty="0"/>
              <a:t>(Barraclough,2023)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D83A5-93C3-2A1A-8AC4-2976B97EEFC5}"/>
              </a:ext>
            </a:extLst>
          </p:cNvPr>
          <p:cNvSpPr txBox="1">
            <a:spLocks noGrp="1"/>
          </p:cNvSpPr>
          <p:nvPr>
            <p:ph type="title"/>
          </p:nvPr>
        </p:nvSpPr>
        <p:spPr>
          <a:xfrm>
            <a:off x="615844" y="124375"/>
            <a:ext cx="10353762" cy="970450"/>
          </a:xfrm>
        </p:spPr>
        <p:txBody>
          <a:bodyPr/>
          <a:lstStyle/>
          <a:p>
            <a:pPr lvl="0"/>
            <a:r>
              <a:rPr lang="en-GB" b="1" dirty="0"/>
              <a:t>What tools we need to communicate? </a:t>
            </a:r>
          </a:p>
        </p:txBody>
      </p:sp>
      <p:graphicFrame>
        <p:nvGraphicFramePr>
          <p:cNvPr id="9" name="Content Placeholder 2">
            <a:extLst>
              <a:ext uri="{FF2B5EF4-FFF2-40B4-BE49-F238E27FC236}">
                <a16:creationId xmlns:a16="http://schemas.microsoft.com/office/drawing/2014/main" id="{700B7FA8-9E7E-B954-F1E9-009107F3D563}"/>
              </a:ext>
            </a:extLst>
          </p:cNvPr>
          <p:cNvGraphicFramePr>
            <a:graphicFrameLocks noGrp="1"/>
          </p:cNvGraphicFramePr>
          <p:nvPr>
            <p:ph idx="1"/>
            <p:extLst>
              <p:ext uri="{D42A27DB-BD31-4B8C-83A1-F6EECF244321}">
                <p14:modId xmlns:p14="http://schemas.microsoft.com/office/powerpoint/2010/main" val="2730358215"/>
              </p:ext>
            </p:extLst>
          </p:nvPr>
        </p:nvGraphicFramePr>
        <p:xfrm>
          <a:off x="219182" y="800768"/>
          <a:ext cx="11753635" cy="3597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62E1BF1A-F874-2019-1B5F-1E6D74074A17}"/>
              </a:ext>
            </a:extLst>
          </p:cNvPr>
          <p:cNvPicPr>
            <a:picLocks noChangeAspect="1"/>
          </p:cNvPicPr>
          <p:nvPr/>
        </p:nvPicPr>
        <p:blipFill>
          <a:blip r:embed="rId8"/>
          <a:stretch>
            <a:fillRect/>
          </a:stretch>
        </p:blipFill>
        <p:spPr>
          <a:xfrm>
            <a:off x="789998" y="4257065"/>
            <a:ext cx="2453383" cy="1635588"/>
          </a:xfrm>
          <a:prstGeom prst="rect">
            <a:avLst/>
          </a:prstGeom>
        </p:spPr>
      </p:pic>
      <p:sp>
        <p:nvSpPr>
          <p:cNvPr id="5" name="TextBox 4">
            <a:extLst>
              <a:ext uri="{FF2B5EF4-FFF2-40B4-BE49-F238E27FC236}">
                <a16:creationId xmlns:a16="http://schemas.microsoft.com/office/drawing/2014/main" id="{70D02862-2227-AB76-8A5D-FF465DB12A7E}"/>
              </a:ext>
            </a:extLst>
          </p:cNvPr>
          <p:cNvSpPr txBox="1"/>
          <p:nvPr/>
        </p:nvSpPr>
        <p:spPr>
          <a:xfrm>
            <a:off x="746761" y="5872566"/>
            <a:ext cx="2496620" cy="369332"/>
          </a:xfrm>
          <a:prstGeom prst="rect">
            <a:avLst/>
          </a:prstGeom>
          <a:noFill/>
        </p:spPr>
        <p:txBody>
          <a:bodyPr wrap="square" rtlCol="0">
            <a:spAutoFit/>
          </a:bodyPr>
          <a:lstStyle/>
          <a:p>
            <a:r>
              <a:rPr lang="en-GB" dirty="0"/>
              <a:t>(Nephtc.org,2023)</a:t>
            </a:r>
          </a:p>
        </p:txBody>
      </p:sp>
      <p:pic>
        <p:nvPicPr>
          <p:cNvPr id="6" name="Picture 5">
            <a:extLst>
              <a:ext uri="{FF2B5EF4-FFF2-40B4-BE49-F238E27FC236}">
                <a16:creationId xmlns:a16="http://schemas.microsoft.com/office/drawing/2014/main" id="{8966D36C-BBCC-282B-EBCD-EA899B35C27E}"/>
              </a:ext>
            </a:extLst>
          </p:cNvPr>
          <p:cNvPicPr>
            <a:picLocks noChangeAspect="1"/>
          </p:cNvPicPr>
          <p:nvPr/>
        </p:nvPicPr>
        <p:blipFill>
          <a:blip r:embed="rId9"/>
          <a:stretch>
            <a:fillRect/>
          </a:stretch>
        </p:blipFill>
        <p:spPr>
          <a:xfrm>
            <a:off x="6205591" y="4123839"/>
            <a:ext cx="3575407" cy="2346779"/>
          </a:xfrm>
          <a:prstGeom prst="rect">
            <a:avLst/>
          </a:prstGeom>
        </p:spPr>
      </p:pic>
      <p:sp>
        <p:nvSpPr>
          <p:cNvPr id="7" name="TextBox 6">
            <a:extLst>
              <a:ext uri="{FF2B5EF4-FFF2-40B4-BE49-F238E27FC236}">
                <a16:creationId xmlns:a16="http://schemas.microsoft.com/office/drawing/2014/main" id="{B7465B69-4C87-B659-1DDB-FC65EFF924B6}"/>
              </a:ext>
            </a:extLst>
          </p:cNvPr>
          <p:cNvSpPr txBox="1"/>
          <p:nvPr/>
        </p:nvSpPr>
        <p:spPr>
          <a:xfrm>
            <a:off x="6921356" y="6364293"/>
            <a:ext cx="3000054" cy="369332"/>
          </a:xfrm>
          <a:prstGeom prst="rect">
            <a:avLst/>
          </a:prstGeom>
          <a:noFill/>
        </p:spPr>
        <p:txBody>
          <a:bodyPr wrap="square" rtlCol="0">
            <a:spAutoFit/>
          </a:bodyPr>
          <a:lstStyle/>
          <a:p>
            <a:r>
              <a:rPr lang="en-GB" dirty="0"/>
              <a:t>(DJDconsultants,2023)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29CE9-80AF-8231-E970-10C54916E11E}"/>
              </a:ext>
            </a:extLst>
          </p:cNvPr>
          <p:cNvSpPr txBox="1">
            <a:spLocks noGrp="1"/>
          </p:cNvSpPr>
          <p:nvPr>
            <p:ph type="title"/>
          </p:nvPr>
        </p:nvSpPr>
        <p:spPr>
          <a:xfrm>
            <a:off x="707571" y="127090"/>
            <a:ext cx="10515600" cy="1325559"/>
          </a:xfrm>
        </p:spPr>
        <p:txBody>
          <a:bodyPr/>
          <a:lstStyle/>
          <a:p>
            <a:pPr lvl="0"/>
            <a:r>
              <a:rPr lang="en-GB" b="1" dirty="0"/>
              <a:t>How can we use communication in the care sector?</a:t>
            </a:r>
          </a:p>
        </p:txBody>
      </p:sp>
      <p:sp>
        <p:nvSpPr>
          <p:cNvPr id="3" name="Content Placeholder 2">
            <a:extLst>
              <a:ext uri="{FF2B5EF4-FFF2-40B4-BE49-F238E27FC236}">
                <a16:creationId xmlns:a16="http://schemas.microsoft.com/office/drawing/2014/main" id="{3389D014-398A-68C5-B8F0-2419289637A5}"/>
              </a:ext>
            </a:extLst>
          </p:cNvPr>
          <p:cNvSpPr txBox="1">
            <a:spLocks noGrp="1"/>
          </p:cNvSpPr>
          <p:nvPr>
            <p:ph idx="1"/>
          </p:nvPr>
        </p:nvSpPr>
        <p:spPr>
          <a:xfrm>
            <a:off x="707570" y="1732449"/>
            <a:ext cx="11073303" cy="4807075"/>
          </a:xfrm>
        </p:spPr>
        <p:txBody>
          <a:bodyPr>
            <a:normAutofit fontScale="85000" lnSpcReduction="10000"/>
          </a:bodyPr>
          <a:lstStyle/>
          <a:p>
            <a:pPr lvl="0"/>
            <a:r>
              <a:rPr lang="en-GB">
                <a:latin typeface="Arial" panose="020B0604020202020204" pitchFamily="34" charset="0"/>
                <a:cs typeface="Arial" panose="020B0604020202020204" pitchFamily="34" charset="0"/>
              </a:rPr>
              <a:t>By given a handover to another staff of the client  activity .</a:t>
            </a:r>
          </a:p>
          <a:p>
            <a:pPr lvl="0"/>
            <a:r>
              <a:rPr lang="en-GB">
                <a:latin typeface="Arial" panose="020B0604020202020204" pitchFamily="34" charset="0"/>
                <a:cs typeface="Arial" panose="020B0604020202020204" pitchFamily="34" charset="0"/>
              </a:rPr>
              <a:t>Shadowing staff of how to do the job or the role by knowing how to take care of a client.</a:t>
            </a:r>
          </a:p>
          <a:p>
            <a:pPr lvl="0"/>
            <a:r>
              <a:rPr lang="en-GB">
                <a:latin typeface="Arial" panose="020B0604020202020204" pitchFamily="34" charset="0"/>
                <a:cs typeface="Arial" panose="020B0604020202020204" pitchFamily="34" charset="0"/>
              </a:rPr>
              <a:t> Having a meeting with staff and other staff members of how deal with a situations. </a:t>
            </a:r>
          </a:p>
          <a:p>
            <a:pPr lvl="0"/>
            <a:r>
              <a:rPr lang="en-GB">
                <a:latin typeface="Arial" panose="020B0604020202020204" pitchFamily="34" charset="0"/>
                <a:cs typeface="Arial" panose="020B0604020202020204" pitchFamily="34" charset="0"/>
              </a:rPr>
              <a:t>By talking to your colleague about the service user issues or consent.</a:t>
            </a:r>
          </a:p>
          <a:p>
            <a:pPr lvl="0"/>
            <a:r>
              <a:rPr lang="en-GB">
                <a:latin typeface="Arial" panose="020B0604020202020204" pitchFamily="34" charset="0"/>
                <a:cs typeface="Arial" panose="020B0604020202020204" pitchFamily="34" charset="0"/>
              </a:rPr>
              <a:t>By documenting what the client has done and the activity.    </a:t>
            </a:r>
          </a:p>
          <a:p>
            <a:pPr lvl="0"/>
            <a:endParaRPr lang="en-GB">
              <a:latin typeface="Arial" panose="020B0604020202020204" pitchFamily="34" charset="0"/>
              <a:cs typeface="Arial" panose="020B0604020202020204" pitchFamily="34" charset="0"/>
            </a:endParaRPr>
          </a:p>
          <a:p>
            <a:pPr marL="36900" lvl="0" indent="0">
              <a:buNone/>
            </a:pPr>
            <a:r>
              <a:rPr lang="en-GB">
                <a:latin typeface="Arial" panose="020B0604020202020204" pitchFamily="34" charset="0"/>
                <a:cs typeface="Arial" panose="020B0604020202020204" pitchFamily="34" charset="0"/>
              </a:rPr>
              <a:t>“Healthcare workers use communication skills to provide emotional support to patients , protects, protect patients privacy and teach new workers how to provide care(Etherington,2023). </a:t>
            </a:r>
          </a:p>
          <a:p>
            <a:pPr marL="36900" lvl="0" indent="0">
              <a:buNone/>
            </a:pPr>
            <a:r>
              <a:rPr lang="en-GB">
                <a:latin typeface="Arial" panose="020B0604020202020204" pitchFamily="34" charset="0"/>
                <a:cs typeface="Arial" panose="020B0604020202020204" pitchFamily="34" charset="0"/>
              </a:rPr>
              <a:t>Individual face to face communication, Intranet, employee social networks, tam briefing, consultative committees, notice boards, speak up programmes, magazines, newsletters and bulletins”(Armstrong and Taylor,2023,p.285)</a:t>
            </a:r>
          </a:p>
          <a:p>
            <a:pPr marL="36900" lv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CE194D91-9FD4-4CB4-AD8E-C842798FF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0" name="Picture 2">
            <a:extLst>
              <a:ext uri="{FF2B5EF4-FFF2-40B4-BE49-F238E27FC236}">
                <a16:creationId xmlns:a16="http://schemas.microsoft.com/office/drawing/2014/main" id="{287B275B-62BF-40C0-95BA-606F0ACCA8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ommunication is key in health and social care - DJD Consultants">
            <a:extLst>
              <a:ext uri="{FF2B5EF4-FFF2-40B4-BE49-F238E27FC236}">
                <a16:creationId xmlns:a16="http://schemas.microsoft.com/office/drawing/2014/main" id="{3EC7D13C-8038-34CF-E44E-6B7288BA78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93" r="2" b="23555"/>
          <a:stretch/>
        </p:blipFill>
        <p:spPr bwMode="auto">
          <a:xfrm>
            <a:off x="1" y="3428998"/>
            <a:ext cx="7479157" cy="3429001"/>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34">
            <a:extLst>
              <a:ext uri="{FF2B5EF4-FFF2-40B4-BE49-F238E27FC236}">
                <a16:creationId xmlns:a16="http://schemas.microsoft.com/office/drawing/2014/main" id="{2DDE8805-3EA4-4406-A843-10FB62D154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020"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1037" name="Rectangle 1036">
            <a:extLst>
              <a:ext uri="{FF2B5EF4-FFF2-40B4-BE49-F238E27FC236}">
                <a16:creationId xmlns:a16="http://schemas.microsoft.com/office/drawing/2014/main" id="{0F72099E-AFE3-450F-AC2A-7A52DE354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9" name="Picture 1038">
            <a:extLst>
              <a:ext uri="{FF2B5EF4-FFF2-40B4-BE49-F238E27FC236}">
                <a16:creationId xmlns:a16="http://schemas.microsoft.com/office/drawing/2014/main" id="{F2BC5777-6C9B-4A78-9BA6-92FA4E86BD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a:extLst>
              <a:ext uri="{FF2B5EF4-FFF2-40B4-BE49-F238E27FC236}">
                <a16:creationId xmlns:a16="http://schemas.microsoft.com/office/drawing/2014/main" id="{4B83ADBF-9391-1E93-E37B-7895E4D0719A}"/>
              </a:ext>
            </a:extLst>
          </p:cNvPr>
          <p:cNvPicPr>
            <a:picLocks noGrp="1" noChangeAspect="1"/>
          </p:cNvPicPr>
          <p:nvPr>
            <p:ph idx="1"/>
          </p:nvPr>
        </p:nvPicPr>
        <p:blipFill rotWithShape="1">
          <a:blip r:embed="rId5"/>
          <a:srcRect t="27696" b="5259"/>
          <a:stretch/>
        </p:blipFill>
        <p:spPr>
          <a:xfrm>
            <a:off x="1" y="10"/>
            <a:ext cx="7479157" cy="3428987"/>
          </a:xfrm>
          <a:prstGeom prst="rect">
            <a:avLst/>
          </a:prstGeom>
        </p:spPr>
      </p:pic>
      <p:sp>
        <p:nvSpPr>
          <p:cNvPr id="2" name="Title 1">
            <a:extLst>
              <a:ext uri="{FF2B5EF4-FFF2-40B4-BE49-F238E27FC236}">
                <a16:creationId xmlns:a16="http://schemas.microsoft.com/office/drawing/2014/main" id="{9D140E4D-09AA-F93B-FC28-AD1181C6D367}"/>
              </a:ext>
            </a:extLst>
          </p:cNvPr>
          <p:cNvSpPr txBox="1">
            <a:spLocks noGrp="1"/>
          </p:cNvSpPr>
          <p:nvPr>
            <p:ph type="title"/>
          </p:nvPr>
        </p:nvSpPr>
        <p:spPr>
          <a:xfrm>
            <a:off x="8196408" y="640831"/>
            <a:ext cx="3352128" cy="1573863"/>
          </a:xfrm>
        </p:spPr>
        <p:txBody>
          <a:bodyPr vert="horz" lIns="91440" tIns="45720" rIns="91440" bIns="45720" rtlCol="0" anchor="ctr">
            <a:normAutofit/>
          </a:bodyPr>
          <a:lstStyle/>
          <a:p>
            <a:pPr algn="l"/>
            <a:r>
              <a:rPr lang="en-US" dirty="0"/>
              <a:t>Conclusion </a:t>
            </a:r>
            <a:endParaRPr lang="en-US"/>
          </a:p>
        </p:txBody>
      </p:sp>
      <p:sp>
        <p:nvSpPr>
          <p:cNvPr id="5" name="TextBox 4">
            <a:extLst>
              <a:ext uri="{FF2B5EF4-FFF2-40B4-BE49-F238E27FC236}">
                <a16:creationId xmlns:a16="http://schemas.microsoft.com/office/drawing/2014/main" id="{0A860B0C-BC3F-9D51-9DD7-5630E63BE7C6}"/>
              </a:ext>
            </a:extLst>
          </p:cNvPr>
          <p:cNvSpPr txBox="1"/>
          <p:nvPr/>
        </p:nvSpPr>
        <p:spPr>
          <a:xfrm>
            <a:off x="7641787" y="2367092"/>
            <a:ext cx="4608232" cy="3881309"/>
          </a:xfrm>
          <a:prstGeom prst="rect">
            <a:avLst/>
          </a:prstGeom>
        </p:spPr>
        <p:txBody>
          <a:bodyPr vert="horz" lIns="91440" tIns="45720" rIns="91440" bIns="45720" rtlCol="0">
            <a:normAutofit/>
          </a:bodyPr>
          <a:lstStyle/>
          <a:p>
            <a:pPr indent="-228600" defTabSz="914400">
              <a:lnSpc>
                <a:spcPct val="110000"/>
              </a:lnSpc>
              <a:spcBef>
                <a:spcPct val="20000"/>
              </a:spcBef>
              <a:spcAft>
                <a:spcPts val="600"/>
              </a:spcAft>
              <a:buClr>
                <a:schemeClr val="tx1"/>
              </a:buClr>
              <a:buSzPct val="70000"/>
              <a:buFont typeface="Arial" panose="020B0604020202020204" pitchFamily="34" charset="0"/>
              <a:buChar char="•"/>
            </a:pPr>
            <a:r>
              <a:rPr lang="en-US" sz="1500" cap="all" dirty="0">
                <a:ln>
                  <a:solidFill>
                    <a:schemeClr val="bg1">
                      <a:lumMod val="75000"/>
                      <a:lumOff val="25000"/>
                      <a:alpha val="10000"/>
                    </a:schemeClr>
                  </a:solidFill>
                </a:ln>
              </a:rPr>
              <a:t>In conclusion effective communication to vital as it is crucial in health and social care because it affects the quality of care that patients receive. “Good environment is essential in ensuring dignity in care” (Scie,2023). Effective communication in healthcare in healthcare is an effective tool which can impact how employees communicate with each other and how well they receive information.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0E4D-09AA-F93B-FC28-AD1181C6D367}"/>
              </a:ext>
            </a:extLst>
          </p:cNvPr>
          <p:cNvSpPr txBox="1">
            <a:spLocks noGrp="1"/>
          </p:cNvSpPr>
          <p:nvPr>
            <p:ph type="title"/>
          </p:nvPr>
        </p:nvSpPr>
        <p:spPr>
          <a:xfrm>
            <a:off x="913775" y="1"/>
            <a:ext cx="10364451" cy="871870"/>
          </a:xfrm>
        </p:spPr>
        <p:txBody>
          <a:bodyPr/>
          <a:lstStyle/>
          <a:p>
            <a:r>
              <a:rPr lang="en-GB" dirty="0"/>
              <a:t>Reference </a:t>
            </a:r>
          </a:p>
        </p:txBody>
      </p:sp>
      <p:sp>
        <p:nvSpPr>
          <p:cNvPr id="5" name="Content Placeholder 4">
            <a:extLst>
              <a:ext uri="{FF2B5EF4-FFF2-40B4-BE49-F238E27FC236}">
                <a16:creationId xmlns:a16="http://schemas.microsoft.com/office/drawing/2014/main" id="{692391D9-DF4E-E592-D0D9-5F52877C7C27}"/>
              </a:ext>
            </a:extLst>
          </p:cNvPr>
          <p:cNvSpPr>
            <a:spLocks noGrp="1"/>
          </p:cNvSpPr>
          <p:nvPr>
            <p:ph idx="1"/>
          </p:nvPr>
        </p:nvSpPr>
        <p:spPr>
          <a:xfrm>
            <a:off x="308344" y="754911"/>
            <a:ext cx="11748977" cy="6294473"/>
          </a:xfrm>
        </p:spPr>
        <p:txBody>
          <a:bodyPr>
            <a:normAutofit fontScale="70000" lnSpcReduction="20000"/>
          </a:bodyPr>
          <a:lstStyle/>
          <a:p>
            <a:r>
              <a:rPr lang="en-GB" sz="2300" dirty="0">
                <a:effectLst/>
                <a:latin typeface="Arial" panose="020B0604020202020204" pitchFamily="34" charset="0"/>
                <a:cs typeface="Arial" panose="020B0604020202020204" pitchFamily="34" charset="0"/>
              </a:rPr>
              <a:t>2011-2023, (c) C.skillsyouneed.com </a:t>
            </a:r>
            <a:r>
              <a:rPr lang="en-GB" sz="2300" i="1" dirty="0">
                <a:effectLst/>
                <a:latin typeface="Arial" panose="020B0604020202020204" pitchFamily="34" charset="0"/>
                <a:cs typeface="Arial" panose="020B0604020202020204" pitchFamily="34" charset="0"/>
              </a:rPr>
              <a:t>Communication skills</a:t>
            </a:r>
            <a:r>
              <a:rPr lang="en-GB" sz="2300" dirty="0">
                <a:effectLst/>
                <a:latin typeface="Arial" panose="020B0604020202020204" pitchFamily="34" charset="0"/>
                <a:cs typeface="Arial" panose="020B0604020202020204" pitchFamily="34" charset="0"/>
              </a:rPr>
              <a:t>, </a:t>
            </a:r>
            <a:r>
              <a:rPr lang="en-GB" sz="2300" i="1" dirty="0" err="1">
                <a:effectLst/>
                <a:latin typeface="Arial" panose="020B0604020202020204" pitchFamily="34" charset="0"/>
                <a:cs typeface="Arial" panose="020B0604020202020204" pitchFamily="34" charset="0"/>
              </a:rPr>
              <a:t>SkillsYouNeed</a:t>
            </a:r>
            <a:r>
              <a:rPr lang="en-GB" sz="2300" dirty="0">
                <a:effectLst/>
                <a:latin typeface="Arial" panose="020B0604020202020204" pitchFamily="34" charset="0"/>
                <a:cs typeface="Arial" panose="020B0604020202020204" pitchFamily="34" charset="0"/>
              </a:rPr>
              <a:t>. Available at: https://www.skillsyouneed.com/ips/communication-skills.html (Accessed: March 11, 2023). </a:t>
            </a:r>
          </a:p>
          <a:p>
            <a:r>
              <a:rPr lang="en-GB" sz="2300" dirty="0" err="1">
                <a:effectLst/>
                <a:latin typeface="Arial" panose="020B0604020202020204" pitchFamily="34" charset="0"/>
                <a:cs typeface="Arial" panose="020B0604020202020204" pitchFamily="34" charset="0"/>
              </a:rPr>
              <a:t>Anastasiia</a:t>
            </a:r>
            <a:r>
              <a:rPr lang="en-GB" sz="2300" dirty="0">
                <a:effectLst/>
                <a:latin typeface="Arial" panose="020B0604020202020204" pitchFamily="34" charset="0"/>
                <a:cs typeface="Arial" panose="020B0604020202020204" pitchFamily="34" charset="0"/>
              </a:rPr>
              <a:t> (2022) </a:t>
            </a:r>
            <a:r>
              <a:rPr lang="en-GB" sz="2300" i="1" dirty="0">
                <a:effectLst/>
                <a:latin typeface="Arial" panose="020B0604020202020204" pitchFamily="34" charset="0"/>
                <a:cs typeface="Arial" panose="020B0604020202020204" pitchFamily="34" charset="0"/>
              </a:rPr>
              <a:t>Healthcare Communication Tools: Modernize your messaging: </a:t>
            </a:r>
            <a:r>
              <a:rPr lang="en-GB" sz="2300" i="1" dirty="0" err="1">
                <a:effectLst/>
                <a:latin typeface="Arial" panose="020B0604020202020204" pitchFamily="34" charset="0"/>
                <a:cs typeface="Arial" panose="020B0604020202020204" pitchFamily="34" charset="0"/>
              </a:rPr>
              <a:t>Messagenius</a:t>
            </a:r>
            <a:r>
              <a:rPr lang="en-GB" sz="2300" i="1" dirty="0">
                <a:effectLst/>
                <a:latin typeface="Arial" panose="020B0604020202020204" pitchFamily="34" charset="0"/>
                <a:cs typeface="Arial" panose="020B0604020202020204" pitchFamily="34" charset="0"/>
              </a:rPr>
              <a:t> - Secure Enterprise Messaging</a:t>
            </a:r>
            <a:r>
              <a:rPr lang="en-GB" sz="2300" dirty="0">
                <a:effectLst/>
                <a:latin typeface="Arial" panose="020B0604020202020204" pitchFamily="34" charset="0"/>
                <a:cs typeface="Arial" panose="020B0604020202020204" pitchFamily="34" charset="0"/>
              </a:rPr>
              <a:t>, </a:t>
            </a:r>
            <a:r>
              <a:rPr lang="en-GB" sz="2300" i="1" dirty="0" err="1">
                <a:effectLst/>
                <a:latin typeface="Arial" panose="020B0604020202020204" pitchFamily="34" charset="0"/>
                <a:cs typeface="Arial" panose="020B0604020202020204" pitchFamily="34" charset="0"/>
              </a:rPr>
              <a:t>Messagenius</a:t>
            </a:r>
            <a:r>
              <a:rPr lang="en-GB" sz="2300" dirty="0">
                <a:effectLst/>
                <a:latin typeface="Arial" panose="020B0604020202020204" pitchFamily="34" charset="0"/>
                <a:cs typeface="Arial" panose="020B0604020202020204" pitchFamily="34" charset="0"/>
              </a:rPr>
              <a:t>. Available at: https://messagenius.com/blog/security/healthcare-communication-tools/ (Accessed: March 11, 2023). </a:t>
            </a:r>
          </a:p>
          <a:p>
            <a:r>
              <a:rPr lang="en-GB" sz="2300" dirty="0">
                <a:effectLst/>
                <a:latin typeface="Arial" panose="020B0604020202020204" pitchFamily="34" charset="0"/>
                <a:cs typeface="Arial" panose="020B0604020202020204" pitchFamily="34" charset="0"/>
              </a:rPr>
              <a:t>Armstrong, M. and Taylor, S. (2023) </a:t>
            </a:r>
            <a:r>
              <a:rPr lang="en-GB" sz="2300" i="1" dirty="0">
                <a:effectLst/>
                <a:latin typeface="Arial" panose="020B0604020202020204" pitchFamily="34" charset="0"/>
                <a:cs typeface="Arial" panose="020B0604020202020204" pitchFamily="34" charset="0"/>
              </a:rPr>
              <a:t>Armstrong's Handbook of Human Resource Management Practice: A Guide to the theory and practice of people management</a:t>
            </a:r>
            <a:r>
              <a:rPr lang="en-GB" sz="2300" dirty="0">
                <a:effectLst/>
                <a:latin typeface="Arial" panose="020B0604020202020204" pitchFamily="34" charset="0"/>
                <a:cs typeface="Arial" panose="020B0604020202020204" pitchFamily="34" charset="0"/>
              </a:rPr>
              <a:t>. 16th </a:t>
            </a:r>
            <a:r>
              <a:rPr lang="en-GB" sz="2300" dirty="0" err="1">
                <a:effectLst/>
                <a:latin typeface="Arial" panose="020B0604020202020204" pitchFamily="34" charset="0"/>
                <a:cs typeface="Arial" panose="020B0604020202020204" pitchFamily="34" charset="0"/>
              </a:rPr>
              <a:t>edn</a:t>
            </a:r>
            <a:r>
              <a:rPr lang="en-GB" sz="2300" dirty="0">
                <a:effectLst/>
                <a:latin typeface="Arial" panose="020B0604020202020204" pitchFamily="34" charset="0"/>
                <a:cs typeface="Arial" panose="020B0604020202020204" pitchFamily="34" charset="0"/>
              </a:rPr>
              <a:t>. London: Kogan Page. </a:t>
            </a:r>
          </a:p>
          <a:p>
            <a:r>
              <a:rPr lang="en-GB" sz="2300" i="1" dirty="0">
                <a:effectLst/>
                <a:latin typeface="Arial" panose="020B0604020202020204" pitchFamily="34" charset="0"/>
                <a:cs typeface="Arial" panose="020B0604020202020204" pitchFamily="34" charset="0"/>
              </a:rPr>
              <a:t>Best practices in public health communication to promote equity and Inclusion</a:t>
            </a:r>
            <a:r>
              <a:rPr lang="en-GB" sz="2300" dirty="0">
                <a:effectLst/>
                <a:latin typeface="Arial" panose="020B0604020202020204" pitchFamily="34" charset="0"/>
                <a:cs typeface="Arial" panose="020B0604020202020204" pitchFamily="34" charset="0"/>
              </a:rPr>
              <a:t> </a:t>
            </a:r>
            <a:r>
              <a:rPr lang="en-GB" sz="2300" i="1" dirty="0">
                <a:effectLst/>
                <a:latin typeface="Arial" panose="020B0604020202020204" pitchFamily="34" charset="0"/>
                <a:cs typeface="Arial" panose="020B0604020202020204" pitchFamily="34" charset="0"/>
              </a:rPr>
              <a:t>New England Public Health Training Centre</a:t>
            </a:r>
            <a:r>
              <a:rPr lang="en-GB" sz="2300" dirty="0">
                <a:effectLst/>
                <a:latin typeface="Arial" panose="020B0604020202020204" pitchFamily="34" charset="0"/>
                <a:cs typeface="Arial" panose="020B0604020202020204" pitchFamily="34" charset="0"/>
              </a:rPr>
              <a:t>. Available at: https://www.nephtc.org/enrol/index.php?id=232 (Accessed: March 11, 2023). </a:t>
            </a:r>
          </a:p>
          <a:p>
            <a:r>
              <a:rPr lang="en-GB" sz="2300" dirty="0">
                <a:effectLst/>
                <a:latin typeface="Arial" panose="020B0604020202020204" pitchFamily="34" charset="0"/>
                <a:cs typeface="Arial" panose="020B0604020202020204" pitchFamily="34" charset="0"/>
              </a:rPr>
              <a:t>Cook, E. and Wood, L. (2021) </a:t>
            </a:r>
            <a:r>
              <a:rPr lang="en-GB" sz="2300" i="1" dirty="0">
                <a:effectLst/>
                <a:latin typeface="Arial" panose="020B0604020202020204" pitchFamily="34" charset="0"/>
                <a:cs typeface="Arial" panose="020B0604020202020204" pitchFamily="34" charset="0"/>
              </a:rPr>
              <a:t>Health psychology: The basics</a:t>
            </a:r>
            <a:r>
              <a:rPr lang="en-GB" sz="2300" dirty="0">
                <a:effectLst/>
                <a:latin typeface="Arial" panose="020B0604020202020204" pitchFamily="34" charset="0"/>
                <a:cs typeface="Arial" panose="020B0604020202020204" pitchFamily="34" charset="0"/>
              </a:rPr>
              <a:t>. London: Routledge. </a:t>
            </a:r>
          </a:p>
          <a:p>
            <a:r>
              <a:rPr lang="en-GB" sz="2300" i="1" dirty="0">
                <a:effectLst/>
                <a:latin typeface="Arial" panose="020B0604020202020204" pitchFamily="34" charset="0"/>
                <a:cs typeface="Arial" panose="020B0604020202020204" pitchFamily="34" charset="0"/>
              </a:rPr>
              <a:t>Dignity: Information and good communication: Scie</a:t>
            </a:r>
            <a:r>
              <a:rPr lang="en-GB" sz="2300" dirty="0">
                <a:effectLst/>
                <a:latin typeface="Arial" panose="020B0604020202020204" pitchFamily="34" charset="0"/>
                <a:cs typeface="Arial" panose="020B0604020202020204" pitchFamily="34" charset="0"/>
              </a:rPr>
              <a:t> (2020)</a:t>
            </a:r>
            <a:r>
              <a:rPr lang="en-GB" sz="2300" i="1" dirty="0">
                <a:effectLst/>
                <a:latin typeface="Arial" panose="020B0604020202020204" pitchFamily="34" charset="0"/>
                <a:cs typeface="Arial" panose="020B0604020202020204" pitchFamily="34" charset="0"/>
              </a:rPr>
              <a:t>Social Care Institute for Excellence (SCIE)</a:t>
            </a:r>
            <a:r>
              <a:rPr lang="en-GB" sz="2300" dirty="0">
                <a:effectLst/>
                <a:latin typeface="Arial" panose="020B0604020202020204" pitchFamily="34" charset="0"/>
                <a:cs typeface="Arial" panose="020B0604020202020204" pitchFamily="34" charset="0"/>
              </a:rPr>
              <a:t>. Available at: https://www.scie.org.uk/dignity/care/communication (Accessed: March 11, 2023). </a:t>
            </a:r>
          </a:p>
          <a:p>
            <a:r>
              <a:rPr lang="en-GB" sz="2300" i="1" dirty="0">
                <a:effectLst/>
                <a:latin typeface="Arial" panose="020B0604020202020204" pitchFamily="34" charset="0"/>
                <a:cs typeface="Arial" panose="020B0604020202020204" pitchFamily="34" charset="0"/>
              </a:rPr>
              <a:t>Effective communication in health and Social Care</a:t>
            </a:r>
            <a:r>
              <a:rPr lang="en-GB" sz="2300" dirty="0">
                <a:effectLst/>
                <a:latin typeface="Arial" panose="020B0604020202020204" pitchFamily="34" charset="0"/>
                <a:cs typeface="Arial" panose="020B0604020202020204" pitchFamily="34" charset="0"/>
              </a:rPr>
              <a:t> (2022) </a:t>
            </a:r>
            <a:r>
              <a:rPr lang="en-GB" sz="2300" i="1" dirty="0">
                <a:effectLst/>
                <a:latin typeface="Arial" panose="020B0604020202020204" pitchFamily="34" charset="0"/>
                <a:cs typeface="Arial" panose="020B0604020202020204" pitchFamily="34" charset="0"/>
              </a:rPr>
              <a:t>Effective Communication in Health &amp; Social Care | The Access Group</a:t>
            </a:r>
            <a:r>
              <a:rPr lang="en-GB" sz="2300" dirty="0">
                <a:effectLst/>
                <a:latin typeface="Arial" panose="020B0604020202020204" pitchFamily="34" charset="0"/>
                <a:cs typeface="Arial" panose="020B0604020202020204" pitchFamily="34" charset="0"/>
              </a:rPr>
              <a:t>. Available at: https://www.theaccessgroup.com/en-gb/blog/hsc-effective-communication-health-and-social-care/ (Accessed: March 11, 2023). </a:t>
            </a:r>
          </a:p>
          <a:p>
            <a:r>
              <a:rPr lang="en-GB" sz="2300" dirty="0">
                <a:effectLst/>
                <a:latin typeface="Arial" panose="020B0604020202020204" pitchFamily="34" charset="0"/>
                <a:cs typeface="Arial" panose="020B0604020202020204" pitchFamily="34" charset="0"/>
              </a:rPr>
              <a:t>Team and www.438marketing.com, 438- (2021) </a:t>
            </a:r>
            <a:r>
              <a:rPr lang="en-GB" sz="2300" i="1" dirty="0">
                <a:effectLst/>
                <a:latin typeface="Arial" panose="020B0604020202020204" pitchFamily="34" charset="0"/>
                <a:cs typeface="Arial" panose="020B0604020202020204" pitchFamily="34" charset="0"/>
              </a:rPr>
              <a:t>Learn how to communicate effectively and get your point across</a:t>
            </a:r>
            <a:r>
              <a:rPr lang="en-GB" sz="2300" dirty="0">
                <a:effectLst/>
                <a:latin typeface="Arial" panose="020B0604020202020204" pitchFamily="34" charset="0"/>
                <a:cs typeface="Arial" panose="020B0604020202020204" pitchFamily="34" charset="0"/>
              </a:rPr>
              <a:t>, </a:t>
            </a:r>
            <a:r>
              <a:rPr lang="en-GB" sz="2300" i="1" dirty="0" err="1">
                <a:effectLst/>
                <a:latin typeface="Arial" panose="020B0604020202020204" pitchFamily="34" charset="0"/>
                <a:cs typeface="Arial" panose="020B0604020202020204" pitchFamily="34" charset="0"/>
              </a:rPr>
              <a:t>EtonX</a:t>
            </a:r>
            <a:r>
              <a:rPr lang="en-GB" sz="2300" dirty="0">
                <a:effectLst/>
                <a:latin typeface="Arial" panose="020B0604020202020204" pitchFamily="34" charset="0"/>
                <a:cs typeface="Arial" panose="020B0604020202020204" pitchFamily="34" charset="0"/>
              </a:rPr>
              <a:t>. Available at: https://etonx.com/learn-how-to-communicate-effectively-and-get-your-point-across/ (Accessed: March 11, 2023). </a:t>
            </a:r>
          </a:p>
          <a:p>
            <a:endParaRPr lang="en-GB" dirty="0"/>
          </a:p>
        </p:txBody>
      </p:sp>
    </p:spTree>
    <p:extLst>
      <p:ext uri="{BB962C8B-B14F-4D97-AF65-F5344CB8AC3E}">
        <p14:creationId xmlns:p14="http://schemas.microsoft.com/office/powerpoint/2010/main" val="215768328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fe4f846306c53460a7047e7b502e0d30">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47e1eb3fd868cd60737a55c313342054"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6B7DD432-7EBE-4CDD-ACA7-4D844375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12D570D-130B-4F4A-B639-A9532C5AC8FD}">
  <ds:schemaRefs>
    <ds:schemaRef ds:uri="http://schemas.microsoft.com/sharepoint/v3/contenttype/forms"/>
  </ds:schemaRefs>
</ds:datastoreItem>
</file>

<file path=customXml/itemProps3.xml><?xml version="1.0" encoding="utf-8"?>
<ds:datastoreItem xmlns:ds="http://schemas.openxmlformats.org/officeDocument/2006/customXml" ds:itemID="{AAB79A43-10E7-4787-9B4B-150AD57390ED}">
  <ds:schemaRefs>
    <ds:schemaRef ds:uri="http://purl.org/dc/dcmitype/"/>
    <ds:schemaRef ds:uri="http://schemas.openxmlformats.org/package/2006/metadata/core-properties"/>
    <ds:schemaRef ds:uri="http://purl.org/dc/terms/"/>
    <ds:schemaRef ds:uri="http://schemas.microsoft.com/office/2006/documentManagement/types"/>
    <ds:schemaRef ds:uri="5c225c8a-d58b-4f92-9659-fc93657787ef"/>
    <ds:schemaRef ds:uri="01059ada-d055-41df-ae87-635bd8b92658"/>
    <ds:schemaRef ds:uri="http://schemas.microsoft.com/office/infopath/2007/PartnerControls"/>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Droplet</Template>
  <TotalTime>1561</TotalTime>
  <Words>742</Words>
  <Application>Microsoft Office PowerPoint</Application>
  <PresentationFormat>Widescreen</PresentationFormat>
  <Paragraphs>55</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Tw Cen MT</vt:lpstr>
      <vt:lpstr>Droplet</vt:lpstr>
      <vt:lpstr>Professional Development within Health and Social Care Module Code: LCHS4005_BIRM  Assignment Title: Communication</vt:lpstr>
      <vt:lpstr>What is Communication?</vt:lpstr>
      <vt:lpstr>What tools we need to communicate? </vt:lpstr>
      <vt:lpstr>How can we use communication in the care sector?</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 Module Code: LCHS4005_BIRM  Assignment Title: Key Skills  Presentation</dc:title>
  <dc:creator>Isaac</dc:creator>
  <cp:lastModifiedBy>Isaac</cp:lastModifiedBy>
  <cp:revision>12</cp:revision>
  <dcterms:created xsi:type="dcterms:W3CDTF">2023-02-09T16:29:25Z</dcterms:created>
  <dcterms:modified xsi:type="dcterms:W3CDTF">2023-03-11T20:14:46Z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