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6"/>
  </p:notesMasterIdLst>
  <p:sldIdLst>
    <p:sldId id="256" r:id="rId2"/>
    <p:sldId id="258" r:id="rId3"/>
    <p:sldId id="259" r:id="rId4"/>
    <p:sldId id="269" r:id="rId5"/>
    <p:sldId id="262" r:id="rId6"/>
    <p:sldId id="261" r:id="rId7"/>
    <p:sldId id="263" r:id="rId8"/>
    <p:sldId id="264" r:id="rId9"/>
    <p:sldId id="265" r:id="rId10"/>
    <p:sldId id="266" r:id="rId11"/>
    <p:sldId id="268" r:id="rId12"/>
    <p:sldId id="270" r:id="rId13"/>
    <p:sldId id="272" r:id="rId14"/>
    <p:sldId id="26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79"/>
    <p:restoredTop sz="81611"/>
  </p:normalViewPr>
  <p:slideViewPr>
    <p:cSldViewPr snapToGrid="0" snapToObjects="1">
      <p:cViewPr varScale="1">
        <p:scale>
          <a:sx n="92" d="100"/>
          <a:sy n="92" d="100"/>
        </p:scale>
        <p:origin x="220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3/14/19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0796A-C528-456D-A400-69DC02406EB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2819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77DC7-D002-4700-8C57-22EC99E7959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777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0796A-C528-456D-A400-69DC02406EB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802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0796A-C528-456D-A400-69DC02406EB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5481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0796A-C528-456D-A400-69DC02406EB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5416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6704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097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3/14/19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3/14/19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3/14/19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47E2F-0E27-446B-A304-8C2246DE786A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C0E69-77BE-4E5D-81AE-B507235F1E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343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3/14/19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ambridgemathshub.org/wp-content/uploads/2016/08/Mastery-Conference-Procedural-Variation-KS2.pdf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83488439" TargetMode="External"/><Relationship Id="rId2" Type="http://schemas.openxmlformats.org/officeDocument/2006/relationships/hyperlink" Target="https://vimeo.com/83488437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www.mathsnoproblem.co.uk/model-metho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85103" y="906162"/>
            <a:ext cx="63925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ECAD5004/C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14/3/2019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28649" y="365126"/>
            <a:ext cx="8315565" cy="1325563"/>
          </a:xfrm>
        </p:spPr>
        <p:txBody>
          <a:bodyPr/>
          <a:lstStyle/>
          <a:p>
            <a:r>
              <a:rPr lang="en-GB" dirty="0" err="1"/>
              <a:t>Amcan</a:t>
            </a:r>
            <a:r>
              <a:rPr lang="en-GB" dirty="0"/>
              <a:t> y </a:t>
            </a:r>
            <a:r>
              <a:rPr lang="en-GB" dirty="0" err="1"/>
              <a:t>Sesiwn</a:t>
            </a:r>
            <a:r>
              <a:rPr lang="en-GB" dirty="0"/>
              <a:t> - Session Objective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705145" cy="4351338"/>
          </a:xfrm>
        </p:spPr>
        <p:txBody>
          <a:bodyPr/>
          <a:lstStyle/>
          <a:p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hyfedreddau</a:t>
            </a:r>
            <a:r>
              <a:rPr lang="en-GB" dirty="0"/>
              <a:t> </a:t>
            </a:r>
            <a:r>
              <a:rPr lang="en-GB" dirty="0" err="1"/>
              <a:t>mathemategol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To consider strategies to develop mathematical proficiencies</a:t>
            </a:r>
          </a:p>
        </p:txBody>
      </p:sp>
    </p:spTree>
    <p:extLst>
      <p:ext uri="{BB962C8B-B14F-4D97-AF65-F5344CB8AC3E}">
        <p14:creationId xmlns:p14="http://schemas.microsoft.com/office/powerpoint/2010/main" val="2861721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6412" t="20449" r="6695" b="8358"/>
          <a:stretch/>
        </p:blipFill>
        <p:spPr>
          <a:xfrm>
            <a:off x="453357" y="930290"/>
            <a:ext cx="8404907" cy="459094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4309" y="2231324"/>
            <a:ext cx="3534655" cy="12464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endParaRPr lang="en-GB" sz="2100" dirty="0"/>
          </a:p>
          <a:p>
            <a:r>
              <a:rPr lang="en-GB" dirty="0"/>
              <a:t>Mae Holly a Charles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 darn o </a:t>
            </a:r>
            <a:r>
              <a:rPr lang="en-GB" dirty="0" err="1"/>
              <a:t>bapur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hafal</a:t>
            </a:r>
            <a:r>
              <a:rPr lang="en-GB" dirty="0"/>
              <a:t>. </a:t>
            </a:r>
          </a:p>
          <a:p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mha</a:t>
            </a:r>
            <a:r>
              <a:rPr lang="en-GB" dirty="0"/>
              <a:t> </a:t>
            </a:r>
            <a:r>
              <a:rPr lang="en-GB" dirty="0" err="1"/>
              <a:t>ffyrdd</a:t>
            </a:r>
            <a:r>
              <a:rPr lang="en-GB" dirty="0"/>
              <a:t> </a:t>
            </a:r>
            <a:r>
              <a:rPr lang="en-GB" dirty="0" err="1"/>
              <a:t>allant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95224" y="456859"/>
            <a:ext cx="3534655" cy="67710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3800" b="1" dirty="0" err="1"/>
              <a:t>Creu</a:t>
            </a:r>
            <a:r>
              <a:rPr lang="en-GB" sz="3800" b="1" dirty="0"/>
              <a:t> </a:t>
            </a:r>
            <a:r>
              <a:rPr lang="en-GB" sz="3800" b="1" dirty="0" err="1"/>
              <a:t>Haneri</a:t>
            </a:r>
            <a:endParaRPr lang="en-GB" sz="3800" b="1" dirty="0"/>
          </a:p>
        </p:txBody>
      </p:sp>
    </p:spTree>
    <p:extLst>
      <p:ext uri="{BB962C8B-B14F-4D97-AF65-F5344CB8AC3E}">
        <p14:creationId xmlns:p14="http://schemas.microsoft.com/office/powerpoint/2010/main" val="31202999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67265" y="5159717"/>
            <a:ext cx="475117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http://studysites.uk.sagepub.com/haylock/Making%20Connections.pdf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7266" y="4674969"/>
            <a:ext cx="531970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Haylock with Thangata (2007) , </a:t>
            </a:r>
            <a:r>
              <a:rPr lang="en-GB" sz="1350" i="1" dirty="0"/>
              <a:t>Key Concepts in Teaching Primary Mathematics, </a:t>
            </a:r>
            <a:r>
              <a:rPr lang="en-GB" sz="1350" dirty="0"/>
              <a:t>SAGE available at: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1143" y="1581203"/>
            <a:ext cx="1981323" cy="17378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748767" y="230552"/>
            <a:ext cx="3326077" cy="1010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350"/>
              </a:spcAft>
            </a:pPr>
            <a:r>
              <a:rPr lang="en-US" sz="2400" dirty="0">
                <a:solidFill>
                  <a:srgbClr val="000000"/>
                </a:solidFill>
              </a:rPr>
              <a:t>Y Model </a:t>
            </a:r>
            <a:r>
              <a:rPr lang="en-US" sz="2400" dirty="0" err="1">
                <a:solidFill>
                  <a:srgbClr val="000000"/>
                </a:solidFill>
              </a:rPr>
              <a:t>Cysylltiadau</a:t>
            </a:r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The Connections Model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318955" y="1306286"/>
            <a:ext cx="4700624" cy="3011013"/>
            <a:chOff x="389758" y="181233"/>
            <a:chExt cx="7455528" cy="467805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90832" y="181233"/>
              <a:ext cx="6790723" cy="4678054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4633274" y="642012"/>
              <a:ext cx="1828189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>
                  <a:solidFill>
                    <a:srgbClr val="000000"/>
                  </a:solidFill>
                </a:rPr>
                <a:t>symbolau</a:t>
              </a:r>
              <a:endParaRPr lang="en-US" dirty="0">
                <a:solidFill>
                  <a:srgbClr val="000000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474307" y="1827211"/>
              <a:ext cx="1370979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>
                  <a:solidFill>
                    <a:srgbClr val="000000"/>
                  </a:solidFill>
                </a:rPr>
                <a:t>lluniau</a:t>
              </a:r>
              <a:endParaRPr lang="en-US" dirty="0">
                <a:solidFill>
                  <a:srgbClr val="000000"/>
                </a:solidFill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663769" y="3626509"/>
              <a:ext cx="950096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>
                  <a:solidFill>
                    <a:srgbClr val="000000"/>
                  </a:solidFill>
                </a:rPr>
                <a:t>iaith</a:t>
              </a:r>
              <a:endParaRPr lang="en-US" dirty="0">
                <a:solidFill>
                  <a:srgbClr val="000000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389758" y="2795511"/>
              <a:ext cx="1772016" cy="861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err="1">
                  <a:solidFill>
                    <a:srgbClr val="000000"/>
                  </a:solidFill>
                </a:rPr>
                <a:t>Profiadau</a:t>
              </a:r>
              <a:r>
                <a:rPr lang="en-US" dirty="0">
                  <a:solidFill>
                    <a:srgbClr val="000000"/>
                  </a:solidFill>
                </a:rPr>
                <a:t> </a:t>
              </a:r>
              <a:r>
                <a:rPr lang="en-US" dirty="0" err="1">
                  <a:solidFill>
                    <a:srgbClr val="000000"/>
                  </a:solidFill>
                </a:rPr>
                <a:t>diriaethol</a:t>
              </a:r>
              <a:endParaRPr lang="en-US" dirty="0">
                <a:solidFill>
                  <a:srgbClr val="000000"/>
                </a:solidFill>
              </a:endParaRPr>
            </a:p>
          </p:txBody>
        </p:sp>
      </p:grpSp>
      <p:sp>
        <p:nvSpPr>
          <p:cNvPr id="15" name="Title 3"/>
          <p:cNvSpPr txBox="1">
            <a:spLocks/>
          </p:cNvSpPr>
          <p:nvPr/>
        </p:nvSpPr>
        <p:spPr>
          <a:xfrm>
            <a:off x="217177" y="120616"/>
            <a:ext cx="7886700" cy="994172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Model </a:t>
            </a:r>
            <a:r>
              <a:rPr lang="en-GB" dirty="0" err="1"/>
              <a:t>Addysgegol</a:t>
            </a:r>
            <a:r>
              <a:rPr lang="en-GB" dirty="0"/>
              <a:t> 1:</a:t>
            </a:r>
          </a:p>
          <a:p>
            <a:r>
              <a:rPr lang="en-GB" dirty="0"/>
              <a:t>PEDAGOGIC MODEL 1: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6973" y="3577132"/>
            <a:ext cx="2805404" cy="1723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378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4211" y="240765"/>
            <a:ext cx="1575184" cy="1699157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458" y="131414"/>
            <a:ext cx="1577477" cy="1700932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207469" y="1877858"/>
            <a:ext cx="4459635" cy="364715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100" dirty="0" err="1"/>
              <a:t>Cafodd</a:t>
            </a:r>
            <a:r>
              <a:rPr lang="en-GB" sz="2100" dirty="0"/>
              <a:t> Sam a </a:t>
            </a:r>
            <a:r>
              <a:rPr lang="en-GB" sz="2100" dirty="0" err="1"/>
              <a:t>Cianfar</a:t>
            </a:r>
            <a:r>
              <a:rPr lang="en-GB" sz="2100" dirty="0"/>
              <a:t> </a:t>
            </a:r>
            <a:r>
              <a:rPr lang="en-GB" sz="2100" dirty="0" err="1"/>
              <a:t>siocled</a:t>
            </a:r>
            <a:r>
              <a:rPr lang="en-GB" sz="2100" dirty="0"/>
              <a:t> </a:t>
            </a:r>
            <a:r>
              <a:rPr lang="en-GB" sz="2100" dirty="0" err="1"/>
              <a:t>yr</a:t>
            </a:r>
            <a:r>
              <a:rPr lang="en-GB" sz="2100" dirty="0"/>
              <a:t> un </a:t>
            </a:r>
            <a:r>
              <a:rPr lang="en-GB" sz="2100" dirty="0" err="1"/>
              <a:t>oedd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gwmws</a:t>
            </a:r>
            <a:r>
              <a:rPr lang="en-GB" sz="2100" dirty="0"/>
              <a:t> </a:t>
            </a:r>
            <a:r>
              <a:rPr lang="en-GB" sz="2100" dirty="0" err="1"/>
              <a:t>yr</a:t>
            </a:r>
            <a:r>
              <a:rPr lang="en-GB" sz="2100" dirty="0"/>
              <a:t> un </a:t>
            </a:r>
            <a:r>
              <a:rPr lang="en-GB" sz="2100" dirty="0" err="1"/>
              <a:t>peth</a:t>
            </a:r>
            <a:r>
              <a:rPr lang="en-GB" sz="2100" dirty="0"/>
              <a:t>. </a:t>
            </a:r>
            <a:r>
              <a:rPr lang="en-GB" sz="2100" dirty="0" err="1"/>
              <a:t>Maent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rhannu’r</a:t>
            </a:r>
            <a:r>
              <a:rPr lang="en-GB" sz="2100" dirty="0"/>
              <a:t> </a:t>
            </a:r>
            <a:r>
              <a:rPr lang="en-GB" sz="2100" dirty="0" err="1"/>
              <a:t>siocled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b="1" dirty="0" err="1">
                <a:cs typeface="Calibri"/>
              </a:rPr>
              <a:t>rannau</a:t>
            </a:r>
            <a:r>
              <a:rPr lang="en-GB" sz="2100" b="1" dirty="0">
                <a:cs typeface="Calibri"/>
              </a:rPr>
              <a:t> </a:t>
            </a:r>
            <a:r>
              <a:rPr lang="en-GB" sz="2100" b="1" dirty="0" err="1">
                <a:cs typeface="Calibri"/>
              </a:rPr>
              <a:t>hafal</a:t>
            </a:r>
            <a:r>
              <a:rPr lang="en-GB" sz="2100" dirty="0">
                <a:cs typeface="Calibri"/>
              </a:rPr>
              <a:t>.</a:t>
            </a:r>
            <a:endParaRPr lang="en-US" sz="1350" dirty="0"/>
          </a:p>
          <a:p>
            <a:endParaRPr lang="en-GB" sz="2100" dirty="0">
              <a:cs typeface="Calibri"/>
            </a:endParaRPr>
          </a:p>
          <a:p>
            <a:r>
              <a:rPr lang="en-GB" sz="2100" dirty="0"/>
              <a:t>Mae Sam a Cian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bwyta</a:t>
            </a:r>
            <a:r>
              <a:rPr lang="en-GB" sz="2100" dirty="0"/>
              <a:t> </a:t>
            </a:r>
            <a:r>
              <a:rPr lang="en-GB" sz="2100" b="1" dirty="0" err="1"/>
              <a:t>yr</a:t>
            </a:r>
            <a:r>
              <a:rPr lang="en-GB" sz="2100" b="1" dirty="0"/>
              <a:t> un faint </a:t>
            </a:r>
            <a:r>
              <a:rPr lang="en-GB" sz="2100" dirty="0"/>
              <a:t>o </a:t>
            </a:r>
            <a:r>
              <a:rPr lang="en-GB" sz="2100" dirty="0" err="1"/>
              <a:t>sioceld</a:t>
            </a:r>
            <a:r>
              <a:rPr lang="en-GB" sz="2100" dirty="0"/>
              <a:t>.</a:t>
            </a:r>
          </a:p>
          <a:p>
            <a:endParaRPr lang="en-GB" sz="2100" dirty="0"/>
          </a:p>
          <a:p>
            <a:r>
              <a:rPr lang="en-GB" sz="2100" b="1" dirty="0" err="1"/>
              <a:t>D’wedodd</a:t>
            </a:r>
            <a:r>
              <a:rPr lang="en-GB" sz="2100" b="1" dirty="0"/>
              <a:t> Sam ‘</a:t>
            </a:r>
            <a:r>
              <a:rPr lang="en-GB" sz="2100" b="1" dirty="0" err="1"/>
              <a:t>Dw’i</a:t>
            </a:r>
            <a:r>
              <a:rPr lang="en-GB" sz="2100" b="1" dirty="0"/>
              <a:t> </a:t>
            </a:r>
            <a:r>
              <a:rPr lang="en-GB" sz="2100" b="1" dirty="0" err="1"/>
              <a:t>wedi</a:t>
            </a:r>
            <a:r>
              <a:rPr lang="en-GB" sz="2100" b="1" dirty="0"/>
              <a:t> </a:t>
            </a:r>
            <a:r>
              <a:rPr lang="en-GB" sz="2100" b="1" dirty="0" err="1"/>
              <a:t>bwyta</a:t>
            </a:r>
            <a:r>
              <a:rPr lang="en-GB" sz="2100" b="1" dirty="0"/>
              <a:t> </a:t>
            </a:r>
            <a:r>
              <a:rPr lang="en-GB" sz="2100" b="1" dirty="0" err="1"/>
              <a:t>mwy</a:t>
            </a:r>
            <a:r>
              <a:rPr lang="en-GB" sz="2100" b="1" dirty="0"/>
              <a:t> o </a:t>
            </a:r>
            <a:r>
              <a:rPr lang="en-GB" sz="2100" b="1" dirty="0" err="1"/>
              <a:t>rannau</a:t>
            </a:r>
            <a:r>
              <a:rPr lang="en-GB" sz="2100" b="1" dirty="0"/>
              <a:t> </a:t>
            </a:r>
            <a:r>
              <a:rPr lang="en-GB" sz="2100" b="1" dirty="0" err="1"/>
              <a:t>o’r</a:t>
            </a:r>
            <a:r>
              <a:rPr lang="en-GB" sz="2100" b="1" dirty="0"/>
              <a:t> </a:t>
            </a:r>
            <a:r>
              <a:rPr lang="en-GB" sz="2100" b="1" dirty="0" err="1"/>
              <a:t>siocled</a:t>
            </a:r>
            <a:r>
              <a:rPr lang="en-GB" sz="2100" b="1" dirty="0"/>
              <a:t> </a:t>
            </a:r>
            <a:r>
              <a:rPr lang="en-GB" sz="2100" b="1" dirty="0" err="1"/>
              <a:t>na</a:t>
            </a:r>
            <a:r>
              <a:rPr lang="en-GB" sz="2100" b="1" dirty="0"/>
              <a:t> Cian’.</a:t>
            </a:r>
            <a:endParaRPr lang="en-GB" sz="2100" b="1" dirty="0">
              <a:cs typeface="Calibri"/>
            </a:endParaRPr>
          </a:p>
          <a:p>
            <a:endParaRPr lang="en-GB" sz="2100" dirty="0"/>
          </a:p>
          <a:p>
            <a:r>
              <a:rPr lang="en-GB" sz="2100" dirty="0" err="1"/>
              <a:t>Allai</a:t>
            </a:r>
            <a:r>
              <a:rPr lang="en-GB" sz="2100" dirty="0"/>
              <a:t> Sam </a:t>
            </a:r>
            <a:r>
              <a:rPr lang="en-GB" sz="2100" dirty="0" err="1"/>
              <a:t>fod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gywir</a:t>
            </a:r>
            <a:r>
              <a:rPr lang="en-GB" sz="2100" dirty="0"/>
              <a:t>?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62820" y="1889679"/>
            <a:ext cx="4459635" cy="364715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100" dirty="0"/>
              <a:t>Sam and Cian are each given identical chocolate bars.</a:t>
            </a:r>
            <a:r>
              <a:rPr lang="en-GB" sz="2100" dirty="0">
                <a:cs typeface="Calibri"/>
              </a:rPr>
              <a:t> They each split their chocolate into </a:t>
            </a:r>
            <a:r>
              <a:rPr lang="en-GB" sz="2100" b="1" dirty="0">
                <a:cs typeface="Calibri"/>
              </a:rPr>
              <a:t>equal parts</a:t>
            </a:r>
            <a:r>
              <a:rPr lang="en-GB" sz="2100" dirty="0">
                <a:cs typeface="Calibri"/>
              </a:rPr>
              <a:t>.</a:t>
            </a:r>
            <a:endParaRPr lang="en-US" sz="1350" dirty="0"/>
          </a:p>
          <a:p>
            <a:endParaRPr lang="en-GB" sz="2100" dirty="0">
              <a:cs typeface="Calibri"/>
            </a:endParaRPr>
          </a:p>
          <a:p>
            <a:r>
              <a:rPr lang="en-GB" sz="2100" dirty="0"/>
              <a:t>Sam and Cian </a:t>
            </a:r>
            <a:r>
              <a:rPr lang="en-GB" sz="2100" b="1" dirty="0"/>
              <a:t>eat the same amount</a:t>
            </a:r>
            <a:r>
              <a:rPr lang="en-GB" sz="2100" dirty="0"/>
              <a:t> of chocolate.</a:t>
            </a:r>
          </a:p>
          <a:p>
            <a:endParaRPr lang="en-GB" sz="2100" dirty="0"/>
          </a:p>
          <a:p>
            <a:r>
              <a:rPr lang="en-GB" sz="2100" b="1" dirty="0"/>
              <a:t>Sam says ‘I have eaten more parts of chocolate than Cian’.</a:t>
            </a:r>
            <a:endParaRPr lang="en-GB" sz="2100" b="1" dirty="0">
              <a:cs typeface="Calibri"/>
            </a:endParaRPr>
          </a:p>
          <a:p>
            <a:endParaRPr lang="en-GB" sz="2100" dirty="0"/>
          </a:p>
          <a:p>
            <a:r>
              <a:rPr lang="en-GB" sz="2100" dirty="0"/>
              <a:t>Could Sam be correct? </a:t>
            </a:r>
          </a:p>
        </p:txBody>
      </p:sp>
    </p:spTree>
    <p:extLst>
      <p:ext uri="{BB962C8B-B14F-4D97-AF65-F5344CB8AC3E}">
        <p14:creationId xmlns:p14="http://schemas.microsoft.com/office/powerpoint/2010/main" val="1127088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136"/>
          <a:stretch/>
        </p:blipFill>
        <p:spPr>
          <a:xfrm>
            <a:off x="1098065" y="1794018"/>
            <a:ext cx="7501120" cy="353980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7882" y="225791"/>
            <a:ext cx="3849701" cy="13849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 dirty="0" err="1"/>
              <a:t>Dyma</a:t>
            </a:r>
            <a:r>
              <a:rPr lang="en-GB" sz="2800" dirty="0"/>
              <a:t> </a:t>
            </a:r>
            <a:r>
              <a:rPr lang="en-GB" sz="2800" dirty="0" err="1"/>
              <a:t>dasg</a:t>
            </a:r>
            <a:r>
              <a:rPr lang="en-GB" sz="2800" dirty="0"/>
              <a:t> </a:t>
            </a:r>
            <a:r>
              <a:rPr lang="en-GB" sz="2800" dirty="0" err="1"/>
              <a:t>angor</a:t>
            </a:r>
            <a:r>
              <a:rPr lang="en-GB" sz="2800" dirty="0"/>
              <a:t> </a:t>
            </a:r>
            <a:r>
              <a:rPr lang="en-GB" sz="2800" dirty="0" err="1"/>
              <a:t>arall</a:t>
            </a:r>
            <a:r>
              <a:rPr lang="en-GB" sz="2800" dirty="0"/>
              <a:t>.</a:t>
            </a:r>
          </a:p>
          <a:p>
            <a:r>
              <a:rPr lang="en-GB" sz="2800" dirty="0"/>
              <a:t>Bet </a:t>
            </a:r>
            <a:r>
              <a:rPr lang="en-GB" sz="2800" dirty="0" err="1"/>
              <a:t>yw</a:t>
            </a:r>
            <a:r>
              <a:rPr lang="en-GB" sz="2800" dirty="0"/>
              <a:t> </a:t>
            </a:r>
            <a:r>
              <a:rPr lang="en-GB" sz="2800" dirty="0" err="1"/>
              <a:t>amcan</a:t>
            </a:r>
            <a:r>
              <a:rPr lang="en-GB" sz="2800" dirty="0"/>
              <a:t> y </a:t>
            </a:r>
            <a:r>
              <a:rPr lang="en-GB" sz="2800" dirty="0" err="1"/>
              <a:t>wers</a:t>
            </a:r>
            <a:r>
              <a:rPr lang="en-GB" sz="2800" dirty="0"/>
              <a:t>? </a:t>
            </a:r>
          </a:p>
          <a:p>
            <a:r>
              <a:rPr lang="en-GB" sz="2800" dirty="0"/>
              <a:t>Pa </a:t>
            </a:r>
            <a:r>
              <a:rPr lang="en-GB" sz="2800" dirty="0" err="1"/>
              <a:t>fath</a:t>
            </a:r>
            <a:r>
              <a:rPr lang="en-GB" sz="2800" dirty="0"/>
              <a:t> o </a:t>
            </a:r>
            <a:r>
              <a:rPr lang="en-GB" sz="2800" dirty="0" err="1"/>
              <a:t>oed</a:t>
            </a:r>
            <a:r>
              <a:rPr lang="en-GB" sz="2800" dirty="0"/>
              <a:t>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848625" y="225790"/>
            <a:ext cx="4295375" cy="13849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 dirty="0"/>
              <a:t>Here is another anchor task. What is the objective of the lesson? What sort of age? </a:t>
            </a:r>
          </a:p>
        </p:txBody>
      </p:sp>
    </p:spTree>
    <p:extLst>
      <p:ext uri="{BB962C8B-B14F-4D97-AF65-F5344CB8AC3E}">
        <p14:creationId xmlns:p14="http://schemas.microsoft.com/office/powerpoint/2010/main" val="40946003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14" y="523765"/>
            <a:ext cx="4870497" cy="48166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1003" y="478913"/>
            <a:ext cx="4618262" cy="3839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729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36" y="295094"/>
            <a:ext cx="1834711" cy="18143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5818" y="240011"/>
            <a:ext cx="2313969" cy="1924489"/>
          </a:xfrm>
          <a:prstGeom prst="rect">
            <a:avLst/>
          </a:prstGeom>
        </p:spPr>
      </p:pic>
      <p:sp>
        <p:nvSpPr>
          <p:cNvPr id="6" name="Cloud Callout 5"/>
          <p:cNvSpPr/>
          <p:nvPr/>
        </p:nvSpPr>
        <p:spPr>
          <a:xfrm>
            <a:off x="330414" y="2066520"/>
            <a:ext cx="8275704" cy="3419880"/>
          </a:xfrm>
          <a:prstGeom prst="cloudCallout">
            <a:avLst>
              <a:gd name="adj1" fmla="val -51364"/>
              <a:gd name="adj2" fmla="val 511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7" name="TextBox 6"/>
          <p:cNvSpPr txBox="1"/>
          <p:nvPr/>
        </p:nvSpPr>
        <p:spPr>
          <a:xfrm>
            <a:off x="2352035" y="3935926"/>
            <a:ext cx="4392386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>
                <a:solidFill>
                  <a:schemeClr val="bg1"/>
                </a:solidFill>
              </a:rPr>
              <a:t>What do you notice about:</a:t>
            </a:r>
          </a:p>
          <a:p>
            <a:r>
              <a:rPr lang="en-GB" sz="2100" dirty="0">
                <a:solidFill>
                  <a:schemeClr val="bg1"/>
                </a:solidFill>
              </a:rPr>
              <a:t>-the way the questions are presented? </a:t>
            </a:r>
          </a:p>
          <a:p>
            <a:r>
              <a:rPr lang="en-GB" sz="2100" dirty="0">
                <a:solidFill>
                  <a:schemeClr val="bg1"/>
                </a:solidFill>
              </a:rPr>
              <a:t>-the way the questions change?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05510" y="2628360"/>
            <a:ext cx="5748217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>
                <a:solidFill>
                  <a:schemeClr val="bg1"/>
                </a:solidFill>
              </a:rPr>
              <a:t>Beth </a:t>
            </a:r>
            <a:r>
              <a:rPr lang="en-GB" sz="2100" dirty="0" err="1">
                <a:solidFill>
                  <a:schemeClr val="bg1"/>
                </a:solidFill>
              </a:rPr>
              <a:t>ydych</a:t>
            </a:r>
            <a:r>
              <a:rPr lang="en-GB" sz="2100" dirty="0">
                <a:solidFill>
                  <a:schemeClr val="bg1"/>
                </a:solidFill>
              </a:rPr>
              <a:t> </a:t>
            </a:r>
            <a:r>
              <a:rPr lang="en-GB" sz="2100" dirty="0" err="1">
                <a:solidFill>
                  <a:schemeClr val="bg1"/>
                </a:solidFill>
              </a:rPr>
              <a:t>yn</a:t>
            </a:r>
            <a:r>
              <a:rPr lang="en-GB" sz="2100" dirty="0">
                <a:solidFill>
                  <a:schemeClr val="bg1"/>
                </a:solidFill>
              </a:rPr>
              <a:t> </a:t>
            </a:r>
            <a:r>
              <a:rPr lang="en-GB" sz="2100" dirty="0" err="1">
                <a:solidFill>
                  <a:schemeClr val="bg1"/>
                </a:solidFill>
              </a:rPr>
              <a:t>sylwi</a:t>
            </a:r>
            <a:r>
              <a:rPr lang="en-GB" sz="2100" dirty="0">
                <a:solidFill>
                  <a:schemeClr val="bg1"/>
                </a:solidFill>
              </a:rPr>
              <a:t> am:</a:t>
            </a:r>
          </a:p>
          <a:p>
            <a:pPr marL="342900" indent="-342900">
              <a:buFontTx/>
              <a:buChar char="-"/>
            </a:pPr>
            <a:r>
              <a:rPr lang="en-GB" sz="2100" dirty="0">
                <a:solidFill>
                  <a:schemeClr val="bg1"/>
                </a:solidFill>
              </a:rPr>
              <a:t>Y </a:t>
            </a:r>
            <a:r>
              <a:rPr lang="en-GB" sz="2100" dirty="0" err="1">
                <a:solidFill>
                  <a:schemeClr val="bg1"/>
                </a:solidFill>
              </a:rPr>
              <a:t>ffordd</a:t>
            </a:r>
            <a:r>
              <a:rPr lang="en-GB" sz="2100" dirty="0">
                <a:solidFill>
                  <a:schemeClr val="bg1"/>
                </a:solidFill>
              </a:rPr>
              <a:t> </a:t>
            </a:r>
            <a:r>
              <a:rPr lang="en-GB" sz="2100" dirty="0" err="1">
                <a:solidFill>
                  <a:schemeClr val="bg1"/>
                </a:solidFill>
              </a:rPr>
              <a:t>mae’r</a:t>
            </a:r>
            <a:r>
              <a:rPr lang="en-GB" sz="2100" dirty="0">
                <a:solidFill>
                  <a:schemeClr val="bg1"/>
                </a:solidFill>
              </a:rPr>
              <a:t> </a:t>
            </a:r>
            <a:r>
              <a:rPr lang="en-GB" sz="2100" dirty="0" err="1">
                <a:solidFill>
                  <a:schemeClr val="bg1"/>
                </a:solidFill>
              </a:rPr>
              <a:t>cwestiynau</a:t>
            </a:r>
            <a:r>
              <a:rPr lang="en-GB" sz="2100" dirty="0">
                <a:solidFill>
                  <a:schemeClr val="bg1"/>
                </a:solidFill>
              </a:rPr>
              <a:t> </a:t>
            </a:r>
            <a:r>
              <a:rPr lang="en-GB" sz="2100" dirty="0" err="1">
                <a:solidFill>
                  <a:schemeClr val="bg1"/>
                </a:solidFill>
              </a:rPr>
              <a:t>yn</a:t>
            </a:r>
            <a:r>
              <a:rPr lang="en-GB" sz="2100" dirty="0">
                <a:solidFill>
                  <a:schemeClr val="bg1"/>
                </a:solidFill>
              </a:rPr>
              <a:t> </a:t>
            </a:r>
            <a:r>
              <a:rPr lang="en-GB" sz="2100" dirty="0" err="1">
                <a:solidFill>
                  <a:schemeClr val="bg1"/>
                </a:solidFill>
              </a:rPr>
              <a:t>cael</a:t>
            </a:r>
            <a:r>
              <a:rPr lang="en-GB" sz="2100" dirty="0">
                <a:solidFill>
                  <a:schemeClr val="bg1"/>
                </a:solidFill>
              </a:rPr>
              <a:t> </a:t>
            </a:r>
            <a:r>
              <a:rPr lang="en-GB" sz="2100" dirty="0" err="1">
                <a:solidFill>
                  <a:schemeClr val="bg1"/>
                </a:solidFill>
              </a:rPr>
              <a:t>eu</a:t>
            </a:r>
            <a:r>
              <a:rPr lang="en-GB" sz="2100" dirty="0">
                <a:solidFill>
                  <a:schemeClr val="bg1"/>
                </a:solidFill>
              </a:rPr>
              <a:t> </a:t>
            </a:r>
            <a:r>
              <a:rPr lang="en-GB" sz="2100" dirty="0" err="1">
                <a:solidFill>
                  <a:schemeClr val="bg1"/>
                </a:solidFill>
              </a:rPr>
              <a:t>cyflwyno</a:t>
            </a:r>
            <a:r>
              <a:rPr lang="en-GB" sz="2100" dirty="0">
                <a:solidFill>
                  <a:schemeClr val="bg1"/>
                </a:solidFill>
              </a:rPr>
              <a:t>?</a:t>
            </a:r>
          </a:p>
          <a:p>
            <a:pPr marL="342900" indent="-342900">
              <a:buFontTx/>
              <a:buChar char="-"/>
            </a:pPr>
            <a:r>
              <a:rPr lang="en-GB" sz="2100" dirty="0">
                <a:solidFill>
                  <a:schemeClr val="bg1"/>
                </a:solidFill>
              </a:rPr>
              <a:t>Y </a:t>
            </a:r>
            <a:r>
              <a:rPr lang="en-GB" sz="2100" dirty="0" err="1">
                <a:solidFill>
                  <a:schemeClr val="bg1"/>
                </a:solidFill>
              </a:rPr>
              <a:t>ffordd</a:t>
            </a:r>
            <a:r>
              <a:rPr lang="en-GB" sz="2100" dirty="0">
                <a:solidFill>
                  <a:schemeClr val="bg1"/>
                </a:solidFill>
              </a:rPr>
              <a:t> </a:t>
            </a:r>
            <a:r>
              <a:rPr lang="en-GB" sz="2100" dirty="0" err="1">
                <a:solidFill>
                  <a:schemeClr val="bg1"/>
                </a:solidFill>
              </a:rPr>
              <a:t>mae’r</a:t>
            </a:r>
            <a:r>
              <a:rPr lang="en-GB" sz="2100" dirty="0">
                <a:solidFill>
                  <a:schemeClr val="bg1"/>
                </a:solidFill>
              </a:rPr>
              <a:t> </a:t>
            </a:r>
            <a:r>
              <a:rPr lang="en-GB" sz="2100" dirty="0" err="1">
                <a:solidFill>
                  <a:schemeClr val="bg1"/>
                </a:solidFill>
              </a:rPr>
              <a:t>cwestiynau</a:t>
            </a:r>
            <a:r>
              <a:rPr lang="en-GB" sz="2100" dirty="0">
                <a:solidFill>
                  <a:schemeClr val="bg1"/>
                </a:solidFill>
              </a:rPr>
              <a:t> </a:t>
            </a:r>
            <a:r>
              <a:rPr lang="en-GB" sz="2100" dirty="0" err="1">
                <a:solidFill>
                  <a:schemeClr val="bg1"/>
                </a:solidFill>
              </a:rPr>
              <a:t>yn</a:t>
            </a:r>
            <a:r>
              <a:rPr lang="en-GB" sz="2100" dirty="0">
                <a:solidFill>
                  <a:schemeClr val="bg1"/>
                </a:solidFill>
              </a:rPr>
              <a:t> </a:t>
            </a:r>
            <a:r>
              <a:rPr lang="en-GB" sz="2100" dirty="0" err="1">
                <a:solidFill>
                  <a:schemeClr val="bg1"/>
                </a:solidFill>
              </a:rPr>
              <a:t>newid</a:t>
            </a:r>
            <a:r>
              <a:rPr lang="en-GB" sz="2100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314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13" b="3150"/>
          <a:stretch/>
        </p:blipFill>
        <p:spPr>
          <a:xfrm>
            <a:off x="551027" y="850168"/>
            <a:ext cx="8103056" cy="4378817"/>
          </a:xfrm>
          <a:prstGeom prst="rect">
            <a:avLst/>
          </a:prstGeom>
          <a:ln w="22225">
            <a:solidFill>
              <a:schemeClr val="accent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1819077" y="5235424"/>
            <a:ext cx="655856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Askew, M. (2015) </a:t>
            </a:r>
            <a:r>
              <a:rPr lang="en-GB" sz="1350" i="1" dirty="0"/>
              <a:t>Transforming Primary Mathematics </a:t>
            </a:r>
            <a:r>
              <a:rPr lang="en-GB" sz="1350" dirty="0" err="1"/>
              <a:t>Routledge</a:t>
            </a:r>
            <a:r>
              <a:rPr lang="en-GB" sz="1350" dirty="0"/>
              <a:t>: Oxon </a:t>
            </a:r>
          </a:p>
        </p:txBody>
      </p:sp>
      <p:sp>
        <p:nvSpPr>
          <p:cNvPr id="4" name="Rectangle 3"/>
          <p:cNvSpPr/>
          <p:nvPr/>
        </p:nvSpPr>
        <p:spPr>
          <a:xfrm>
            <a:off x="450240" y="5385465"/>
            <a:ext cx="8203843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50" dirty="0">
                <a:hlinkClick r:id="rId3"/>
              </a:rPr>
              <a:t>http://cambridgemathshub.org/wp-content/uploads/2016/08/Mastery-Conference-Procedural-Variation-KS2.pdf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5" name="TextBox 4"/>
          <p:cNvSpPr txBox="1"/>
          <p:nvPr/>
        </p:nvSpPr>
        <p:spPr>
          <a:xfrm>
            <a:off x="277794" y="58920"/>
            <a:ext cx="8649522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tx2"/>
                </a:solidFill>
              </a:rPr>
              <a:t>Nid</a:t>
            </a:r>
            <a:r>
              <a:rPr lang="en-GB" sz="3600" dirty="0">
                <a:solidFill>
                  <a:schemeClr val="tx2"/>
                </a:solidFill>
              </a:rPr>
              <a:t> </a:t>
            </a:r>
            <a:r>
              <a:rPr lang="en-GB" sz="3600" dirty="0" err="1">
                <a:solidFill>
                  <a:schemeClr val="tx2"/>
                </a:solidFill>
              </a:rPr>
              <a:t>yw</a:t>
            </a:r>
            <a:r>
              <a:rPr lang="en-GB" sz="3600" dirty="0">
                <a:solidFill>
                  <a:schemeClr val="tx2"/>
                </a:solidFill>
              </a:rPr>
              <a:t> </a:t>
            </a:r>
            <a:r>
              <a:rPr lang="en-GB" sz="3600" dirty="0" err="1">
                <a:solidFill>
                  <a:schemeClr val="tx2"/>
                </a:solidFill>
              </a:rPr>
              <a:t>Amrywiad</a:t>
            </a:r>
            <a:r>
              <a:rPr lang="en-GB" sz="3600" dirty="0">
                <a:solidFill>
                  <a:schemeClr val="tx2"/>
                </a:solidFill>
              </a:rPr>
              <a:t> </a:t>
            </a:r>
            <a:r>
              <a:rPr lang="en-GB" sz="3600" dirty="0" err="1">
                <a:solidFill>
                  <a:schemeClr val="tx2"/>
                </a:solidFill>
              </a:rPr>
              <a:t>yr</a:t>
            </a:r>
            <a:r>
              <a:rPr lang="en-GB" sz="3600" dirty="0">
                <a:solidFill>
                  <a:schemeClr val="tx2"/>
                </a:solidFill>
              </a:rPr>
              <a:t> un </a:t>
            </a:r>
            <a:r>
              <a:rPr lang="en-GB" sz="3600" dirty="0" err="1">
                <a:solidFill>
                  <a:schemeClr val="tx2"/>
                </a:solidFill>
              </a:rPr>
              <a:t>peth</a:t>
            </a:r>
            <a:r>
              <a:rPr lang="en-GB" sz="3600" dirty="0">
                <a:solidFill>
                  <a:schemeClr val="tx2"/>
                </a:solidFill>
              </a:rPr>
              <a:t> ag </a:t>
            </a:r>
            <a:r>
              <a:rPr lang="en-GB" sz="3600" dirty="0" err="1">
                <a:solidFill>
                  <a:schemeClr val="tx2"/>
                </a:solidFill>
              </a:rPr>
              <a:t>Amrywiaeth</a:t>
            </a:r>
            <a:r>
              <a:rPr lang="en-GB" sz="3600" dirty="0">
                <a:solidFill>
                  <a:schemeClr val="tx2"/>
                </a:solidFill>
              </a:rPr>
              <a:t> </a:t>
            </a:r>
          </a:p>
          <a:p>
            <a:pPr marL="342900" indent="-342900">
              <a:buFontTx/>
              <a:buChar char="-"/>
            </a:pP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474816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751" y="1588352"/>
            <a:ext cx="7977495" cy="399917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47751" y="-52114"/>
            <a:ext cx="7971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tx2"/>
                </a:solidFill>
              </a:rPr>
              <a:t>Amrywiaeth</a:t>
            </a:r>
            <a:r>
              <a:rPr lang="en-GB" sz="3600" dirty="0">
                <a:solidFill>
                  <a:schemeClr val="tx2"/>
                </a:solidFill>
              </a:rPr>
              <a:t> 				</a:t>
            </a:r>
            <a:r>
              <a:rPr lang="en-GB" sz="3600" dirty="0" err="1">
                <a:solidFill>
                  <a:schemeClr val="tx2"/>
                </a:solidFill>
              </a:rPr>
              <a:t>Amrywiad</a:t>
            </a:r>
            <a:endParaRPr lang="en-GB" sz="3600" dirty="0">
              <a:solidFill>
                <a:schemeClr val="tx2"/>
              </a:solidFill>
            </a:endParaRPr>
          </a:p>
          <a:p>
            <a:pPr algn="ctr"/>
            <a:r>
              <a:rPr lang="en-GB" sz="2000" dirty="0"/>
              <a:t>Beth </a:t>
            </a:r>
            <a:r>
              <a:rPr lang="en-GB" sz="2000" dirty="0" err="1"/>
              <a:t>ydych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sylwi</a:t>
            </a:r>
            <a:r>
              <a:rPr lang="en-GB" sz="2000" dirty="0"/>
              <a:t>?</a:t>
            </a:r>
          </a:p>
          <a:p>
            <a:pPr algn="ctr"/>
            <a:r>
              <a:rPr lang="en-GB" sz="2000" dirty="0"/>
              <a:t>Beth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debyg</a:t>
            </a:r>
            <a:r>
              <a:rPr lang="en-GB" sz="2000" dirty="0"/>
              <a:t>?</a:t>
            </a:r>
          </a:p>
          <a:p>
            <a:pPr algn="ctr"/>
            <a:r>
              <a:rPr lang="en-GB" sz="2000" dirty="0"/>
              <a:t>Beth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wahanol</a:t>
            </a:r>
            <a:r>
              <a:rPr lang="en-GB" sz="2000" dirty="0"/>
              <a:t>?</a:t>
            </a:r>
          </a:p>
          <a:p>
            <a:pPr algn="ctr"/>
            <a:r>
              <a:rPr lang="en-GB" sz="2000" dirty="0"/>
              <a:t>Pa </a:t>
            </a:r>
            <a:r>
              <a:rPr lang="en-GB" sz="2000" dirty="0" err="1"/>
              <a:t>strwythurau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hamlygu</a:t>
            </a:r>
            <a:r>
              <a:rPr lang="en-GB" sz="2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63696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2287699"/>
            <a:ext cx="3917173" cy="1130300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Dull </a:t>
            </a:r>
            <a:r>
              <a:rPr lang="en-GB" altLang="en-US" dirty="0" err="1">
                <a:ea typeface="ＭＳ Ｐゴシック" panose="020B0600070205080204" pitchFamily="34" charset="-128"/>
              </a:rPr>
              <a:t>gweledol</a:t>
            </a:r>
            <a:r>
              <a:rPr lang="en-GB" altLang="en-US" dirty="0">
                <a:ea typeface="ＭＳ Ｐゴシック" panose="020B0600070205080204" pitchFamily="34" charset="-128"/>
              </a:rPr>
              <a:t> / </a:t>
            </a:r>
            <a:r>
              <a:rPr lang="en-GB" altLang="en-US" dirty="0" err="1">
                <a:ea typeface="ＭＳ Ｐゴシック" panose="020B0600070205080204" pitchFamily="34" charset="-128"/>
              </a:rPr>
              <a:t>diriaethol</a:t>
            </a:r>
            <a:r>
              <a:rPr lang="en-GB" altLang="en-US" dirty="0">
                <a:ea typeface="ＭＳ Ｐゴシック" panose="020B0600070205080204" pitchFamily="34" charset="-128"/>
              </a:rPr>
              <a:t> o </a:t>
            </a:r>
            <a:r>
              <a:rPr lang="en-GB" altLang="en-US" dirty="0" err="1">
                <a:ea typeface="ＭＳ Ｐゴシック" panose="020B0600070205080204" pitchFamily="34" charset="-128"/>
              </a:rPr>
              <a:t>fodelu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problemau</a:t>
            </a: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199" y="636375"/>
            <a:ext cx="8306873" cy="723475"/>
          </a:xfrm>
          <a:prstGeom prst="rect">
            <a:avLst/>
          </a:prstGeom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en-GB" altLang="en-US" b="1" dirty="0">
                <a:solidFill>
                  <a:schemeClr val="accent1">
                    <a:lumMod val="50000"/>
                  </a:schemeClr>
                </a:solidFill>
                <a:ea typeface="ＭＳ Ｐゴシック" panose="020B0600070205080204" pitchFamily="34" charset="-128"/>
              </a:rPr>
              <a:t>Y model bar - The bar model</a:t>
            </a:r>
          </a:p>
        </p:txBody>
      </p:sp>
      <p:sp>
        <p:nvSpPr>
          <p:cNvPr id="6" name="Rectangle 5"/>
          <p:cNvSpPr/>
          <p:nvPr/>
        </p:nvSpPr>
        <p:spPr>
          <a:xfrm>
            <a:off x="4572000" y="2017570"/>
            <a:ext cx="429510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Font typeface="Arial" panose="020B0604020202020204" pitchFamily="34" charset="0"/>
              <a:buNone/>
            </a:pPr>
            <a:r>
              <a:rPr lang="en-GB" altLang="en-US" sz="4000" dirty="0">
                <a:latin typeface="+mj-lt"/>
                <a:ea typeface="ＭＳ Ｐゴシック" panose="020B0600070205080204" pitchFamily="34" charset="-128"/>
              </a:rPr>
              <a:t>A visual concrete/ representation to model problems</a:t>
            </a:r>
          </a:p>
        </p:txBody>
      </p:sp>
      <p:sp>
        <p:nvSpPr>
          <p:cNvPr id="7" name="Rectangle 6"/>
          <p:cNvSpPr/>
          <p:nvPr/>
        </p:nvSpPr>
        <p:spPr>
          <a:xfrm>
            <a:off x="3000778" y="4193671"/>
            <a:ext cx="4572000" cy="80021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1200"/>
              </a:spcAft>
            </a:pPr>
            <a:r>
              <a:rPr lang="en-GB" u="sng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hlinkClick r:id="rId2"/>
              </a:rPr>
              <a:t>https://vimeo.com/83488437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GB" u="sng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hlinkClick r:id="rId3"/>
              </a:rPr>
              <a:t>https://vimeo.com/83488439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390858" y="1327361"/>
            <a:ext cx="43622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https://www.ncetm.org.uk/resources/44567</a:t>
            </a:r>
          </a:p>
        </p:txBody>
      </p:sp>
    </p:spTree>
    <p:extLst>
      <p:ext uri="{BB962C8B-B14F-4D97-AF65-F5344CB8AC3E}">
        <p14:creationId xmlns:p14="http://schemas.microsoft.com/office/powerpoint/2010/main" val="4237288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1515"/>
            <a:ext cx="7886700" cy="888644"/>
          </a:xfrm>
        </p:spPr>
        <p:txBody>
          <a:bodyPr>
            <a:normAutofit/>
          </a:bodyPr>
          <a:lstStyle/>
          <a:p>
            <a:pPr algn="ctr"/>
            <a:r>
              <a:rPr lang="en-US" altLang="en-US" dirty="0" err="1">
                <a:ea typeface="ＭＳ Ｐゴシック" panose="020B0600070205080204" pitchFamily="34" charset="-128"/>
              </a:rPr>
              <a:t>Gweithgaredd</a:t>
            </a:r>
            <a:r>
              <a:rPr lang="en-US" altLang="en-US" dirty="0">
                <a:ea typeface="ＭＳ Ｐゴシック" panose="020B0600070205080204" pitchFamily="34" charset="-128"/>
              </a:rPr>
              <a:t> - Activity</a:t>
            </a:r>
            <a:endParaRPr lang="en-GB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65980" y="940159"/>
            <a:ext cx="4456090" cy="2057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 err="1">
                <a:ea typeface="ＭＳ Ｐゴシック" panose="020B0600070205080204" pitchFamily="34" charset="-128"/>
              </a:rPr>
              <a:t>Gwariodd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Betsi</a:t>
            </a:r>
            <a:r>
              <a:rPr lang="en-US" altLang="en-US" dirty="0">
                <a:ea typeface="ＭＳ Ｐゴシック" panose="020B0600070205080204" pitchFamily="34" charset="-128"/>
              </a:rPr>
              <a:t> 2/5 </a:t>
            </a:r>
            <a:r>
              <a:rPr lang="en-US" altLang="en-US" dirty="0" err="1">
                <a:ea typeface="ＭＳ Ｐゴシック" panose="020B0600070205080204" pitchFamily="34" charset="-128"/>
              </a:rPr>
              <a:t>o’i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harian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gryno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ddisg</a:t>
            </a:r>
            <a:r>
              <a:rPr lang="en-US" altLang="en-US" dirty="0">
                <a:ea typeface="ＭＳ Ｐゴシック" panose="020B0600070205080204" pitchFamily="34" charset="-128"/>
              </a:rPr>
              <a:t>. </a:t>
            </a:r>
            <a:r>
              <a:rPr lang="en-US" altLang="en-US" dirty="0" err="1">
                <a:ea typeface="ＭＳ Ｐゴシック" panose="020B0600070205080204" pitchFamily="34" charset="-128"/>
              </a:rPr>
              <a:t>Sut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fyddech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dangos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hyn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fel</a:t>
            </a:r>
            <a:r>
              <a:rPr lang="en-US" altLang="en-US" dirty="0">
                <a:ea typeface="ＭＳ Ｐゴシック" panose="020B0600070205080204" pitchFamily="34" charset="-128"/>
              </a:rPr>
              <a:t> ‘bar’?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Os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ydych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gwybod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mai</a:t>
            </a:r>
            <a:r>
              <a:rPr lang="en-US" altLang="en-US" dirty="0">
                <a:ea typeface="ＭＳ Ｐゴシック" panose="020B0600070205080204" pitchFamily="34" charset="-128"/>
              </a:rPr>
              <a:t> £10 </a:t>
            </a:r>
            <a:r>
              <a:rPr lang="en-US" altLang="en-US" dirty="0" err="1">
                <a:ea typeface="ＭＳ Ｐゴシック" panose="020B0600070205080204" pitchFamily="34" charset="-128"/>
              </a:rPr>
              <a:t>oedd</a:t>
            </a:r>
            <a:r>
              <a:rPr lang="en-US" altLang="en-US" dirty="0">
                <a:ea typeface="ＭＳ Ｐゴシック" panose="020B0600070205080204" pitchFamily="34" charset="-128"/>
              </a:rPr>
              <a:t> cost y </a:t>
            </a:r>
            <a:r>
              <a:rPr lang="en-US" altLang="en-US" dirty="0" err="1">
                <a:ea typeface="ＭＳ Ｐゴシック" panose="020B0600070205080204" pitchFamily="34" charset="-128"/>
              </a:rPr>
              <a:t>CDd</a:t>
            </a:r>
            <a:r>
              <a:rPr lang="en-US" altLang="en-US" dirty="0">
                <a:ea typeface="ＭＳ Ｐゴシック" panose="020B0600070205080204" pitchFamily="34" charset="-128"/>
              </a:rPr>
              <a:t>, faint o </a:t>
            </a:r>
            <a:r>
              <a:rPr lang="en-US" altLang="en-US" dirty="0" err="1">
                <a:ea typeface="ＭＳ Ｐゴシック" panose="020B0600070205080204" pitchFamily="34" charset="-128"/>
              </a:rPr>
              <a:t>arian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oedd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gyda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Betsi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ddechrau</a:t>
            </a:r>
            <a:r>
              <a:rPr lang="en-US" altLang="en-US" dirty="0">
                <a:ea typeface="ＭＳ Ｐゴシック" panose="020B0600070205080204" pitchFamily="34" charset="-128"/>
              </a:rPr>
              <a:t>?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4"/>
          <p:cNvSpPr txBox="1">
            <a:spLocks/>
          </p:cNvSpPr>
          <p:nvPr/>
        </p:nvSpPr>
        <p:spPr>
          <a:xfrm>
            <a:off x="4739424" y="940159"/>
            <a:ext cx="4404576" cy="20574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>
                <a:ea typeface="ＭＳ Ｐゴシック" panose="020B0600070205080204" pitchFamily="34" charset="-128"/>
              </a:rPr>
              <a:t>Bethan spent 2/5 of her money on a CD. How could you show this as a ‘bar? 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If you know that the total cost of the CD was £10, how much money did Bethan have to begin with? </a:t>
            </a:r>
          </a:p>
        </p:txBody>
      </p:sp>
      <p:pic>
        <p:nvPicPr>
          <p:cNvPr id="5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136" y="4018208"/>
            <a:ext cx="2281869" cy="1517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135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95459" y="1403798"/>
            <a:ext cx="7620000" cy="2768958"/>
          </a:xfrm>
          <a:ln>
            <a:miter lim="800000"/>
            <a:headEnd/>
            <a:tailEnd/>
          </a:ln>
          <a:effectLst>
            <a:glow rad="228600">
              <a:schemeClr val="accent1">
                <a:alpha val="75000"/>
              </a:schemeClr>
            </a:glo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>
            <a:lvl1pPr marL="3429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114300" indent="0">
              <a:spcBef>
                <a:spcPts val="1200"/>
              </a:spcBef>
              <a:buNone/>
            </a:pPr>
            <a:r>
              <a:rPr lang="en-US" altLang="en-US" sz="3600" dirty="0" err="1">
                <a:latin typeface="Calibri" panose="020F0502020204030204" pitchFamily="34" charset="0"/>
              </a:rPr>
              <a:t>Fedrwch</a:t>
            </a:r>
            <a:r>
              <a:rPr lang="en-US" altLang="en-US" sz="3600" dirty="0">
                <a:latin typeface="Calibri" panose="020F0502020204030204" pitchFamily="34" charset="0"/>
              </a:rPr>
              <a:t> chi </a:t>
            </a:r>
            <a:r>
              <a:rPr lang="en-US" altLang="en-US" sz="3600" dirty="0" err="1">
                <a:latin typeface="Calibri" panose="020F0502020204030204" pitchFamily="34" charset="0"/>
              </a:rPr>
              <a:t>ddefnyddio’r</a:t>
            </a:r>
            <a:r>
              <a:rPr lang="en-US" altLang="en-US" sz="3600" dirty="0">
                <a:latin typeface="Calibri" panose="020F0502020204030204" pitchFamily="34" charset="0"/>
              </a:rPr>
              <a:t> model bar </a:t>
            </a:r>
            <a:r>
              <a:rPr lang="en-US" altLang="en-US" sz="3600" dirty="0" err="1">
                <a:latin typeface="Calibri" panose="020F0502020204030204" pitchFamily="34" charset="0"/>
              </a:rPr>
              <a:t>i</a:t>
            </a:r>
            <a:r>
              <a:rPr lang="en-US" altLang="en-US" sz="3600" dirty="0">
                <a:latin typeface="Calibri" panose="020F0502020204030204" pitchFamily="34" charset="0"/>
              </a:rPr>
              <a:t> </a:t>
            </a:r>
            <a:r>
              <a:rPr lang="en-US" altLang="en-US" sz="3600" dirty="0" err="1">
                <a:latin typeface="Calibri" panose="020F0502020204030204" pitchFamily="34" charset="0"/>
              </a:rPr>
              <a:t>ddatrys</a:t>
            </a:r>
            <a:r>
              <a:rPr lang="en-US" altLang="en-US" sz="3600" dirty="0">
                <a:latin typeface="Calibri" panose="020F0502020204030204" pitchFamily="34" charset="0"/>
              </a:rPr>
              <a:t> y    </a:t>
            </a:r>
            <a:r>
              <a:rPr lang="en-US" altLang="en-US" sz="3600" dirty="0" err="1">
                <a:latin typeface="Calibri" panose="020F0502020204030204" pitchFamily="34" charset="0"/>
              </a:rPr>
              <a:t>problemau</a:t>
            </a:r>
            <a:r>
              <a:rPr lang="en-US" altLang="en-US" sz="3600" dirty="0">
                <a:latin typeface="Calibri" panose="020F0502020204030204" pitchFamily="34" charset="0"/>
              </a:rPr>
              <a:t>?</a:t>
            </a:r>
          </a:p>
          <a:p>
            <a:pPr>
              <a:buNone/>
              <a:defRPr/>
            </a:pPr>
            <a:endParaRPr lang="en-US" altLang="en-US" sz="2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114300" indent="0">
              <a:buNone/>
            </a:pPr>
            <a:r>
              <a:rPr lang="en-US" altLang="en-US" sz="3600" dirty="0">
                <a:latin typeface="Calibri" panose="020F0502020204030204" pitchFamily="34" charset="0"/>
              </a:rPr>
              <a:t>Are you able to use the bar model to solve the problems?</a:t>
            </a:r>
          </a:p>
        </p:txBody>
      </p:sp>
    </p:spTree>
    <p:extLst>
      <p:ext uri="{BB962C8B-B14F-4D97-AF65-F5344CB8AC3E}">
        <p14:creationId xmlns:p14="http://schemas.microsoft.com/office/powerpoint/2010/main" val="1372725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818" y="414004"/>
            <a:ext cx="6400800" cy="1130300"/>
          </a:xfrm>
        </p:spPr>
        <p:txBody>
          <a:bodyPr/>
          <a:lstStyle/>
          <a:p>
            <a:r>
              <a:rPr lang="en-GB" dirty="0"/>
              <a:t>The BAR MODEL </a:t>
            </a:r>
          </a:p>
        </p:txBody>
      </p:sp>
      <p:sp>
        <p:nvSpPr>
          <p:cNvPr id="3" name="Rectangle 2"/>
          <p:cNvSpPr/>
          <p:nvPr/>
        </p:nvSpPr>
        <p:spPr>
          <a:xfrm>
            <a:off x="647164" y="1673817"/>
            <a:ext cx="3822200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350" dirty="0">
                <a:hlinkClick r:id="rId2"/>
              </a:rPr>
              <a:t>http://www.mathsnoproblem.co.uk/model-method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4" name="Oval Callout 3"/>
          <p:cNvSpPr/>
          <p:nvPr/>
        </p:nvSpPr>
        <p:spPr>
          <a:xfrm>
            <a:off x="647164" y="2181648"/>
            <a:ext cx="8361608" cy="3298313"/>
          </a:xfrm>
          <a:prstGeom prst="wedgeEllipseCallout">
            <a:avLst>
              <a:gd name="adj1" fmla="val -53563"/>
              <a:gd name="adj2" fmla="val 553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5" name="TextBox 4"/>
          <p:cNvSpPr txBox="1"/>
          <p:nvPr/>
        </p:nvSpPr>
        <p:spPr>
          <a:xfrm>
            <a:off x="2028423" y="3830804"/>
            <a:ext cx="627845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Focus on a year group/year groups you may be going into on PTE2.</a:t>
            </a:r>
          </a:p>
          <a:p>
            <a:r>
              <a:rPr lang="en-GB" sz="1500" dirty="0"/>
              <a:t>How could you use the bar model to represent the problems?</a:t>
            </a:r>
          </a:p>
          <a:p>
            <a:r>
              <a:rPr lang="en-GB" sz="1500" dirty="0"/>
              <a:t>Are there different ways the bar model could be used?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4860" y="158503"/>
            <a:ext cx="3387468" cy="186856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688743" y="2801045"/>
            <a:ext cx="627845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Focus on a year group/year groups you may be going into on PTE2.</a:t>
            </a:r>
          </a:p>
          <a:p>
            <a:r>
              <a:rPr lang="en-GB" sz="1500" dirty="0"/>
              <a:t>How could you use the bar model to represent the problems?</a:t>
            </a:r>
          </a:p>
          <a:p>
            <a:r>
              <a:rPr lang="en-GB" sz="1500" dirty="0"/>
              <a:t>Are there different ways the bar model could be used? </a:t>
            </a:r>
          </a:p>
        </p:txBody>
      </p:sp>
    </p:spTree>
    <p:extLst>
      <p:ext uri="{BB962C8B-B14F-4D97-AF65-F5344CB8AC3E}">
        <p14:creationId xmlns:p14="http://schemas.microsoft.com/office/powerpoint/2010/main" val="1795031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196</TotalTime>
  <Words>572</Words>
  <Application>Microsoft Macintosh PowerPoint</Application>
  <PresentationFormat>On-screen Show (4:3)</PresentationFormat>
  <Paragraphs>81</Paragraphs>
  <Slides>14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Amcan y Sesiwn - Session Objective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Dull gweledol / diriaethol o fodelu problemau</vt:lpstr>
      <vt:lpstr>Gweithgaredd - Activity</vt:lpstr>
      <vt:lpstr>PowerPoint Presentation</vt:lpstr>
      <vt:lpstr>The BAR MODEL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Helen Denny</cp:lastModifiedBy>
  <cp:revision>21</cp:revision>
  <dcterms:created xsi:type="dcterms:W3CDTF">2017-02-08T11:33:06Z</dcterms:created>
  <dcterms:modified xsi:type="dcterms:W3CDTF">2019-03-14T09:52:52Z</dcterms:modified>
</cp:coreProperties>
</file>