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70"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BBDEC1-7503-4AF0-8EEF-4E9C477823BA}" v="1" dt="2026-10-16T11:52:26.3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26" d="100"/>
          <a:sy n="126" d="100"/>
        </p:scale>
        <p:origin x="202" y="8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 Naveed (2519576)" userId="d0909ece-3df4-40ac-b7ef-2987e6ff3479" providerId="ADAL" clId="{262FA4B9-4237-4170-8803-D61005245BB4}"/>
    <pc:docChg chg="custSel addSld modSld sldOrd">
      <pc:chgData name="Saman Naveed (2519576)" userId="d0909ece-3df4-40ac-b7ef-2987e6ff3479" providerId="ADAL" clId="{262FA4B9-4237-4170-8803-D61005245BB4}" dt="2026-10-16T11:55:25.072" v="145" actId="20577"/>
      <pc:docMkLst>
        <pc:docMk/>
      </pc:docMkLst>
      <pc:sldChg chg="ord">
        <pc:chgData name="Saman Naveed (2519576)" userId="d0909ece-3df4-40ac-b7ef-2987e6ff3479" providerId="ADAL" clId="{262FA4B9-4237-4170-8803-D61005245BB4}" dt="2026-10-16T11:52:06.625" v="2"/>
        <pc:sldMkLst>
          <pc:docMk/>
          <pc:sldMk cId="0" sldId="256"/>
        </pc:sldMkLst>
      </pc:sldChg>
      <pc:sldChg chg="addSp delSp modSp new mod">
        <pc:chgData name="Saman Naveed (2519576)" userId="d0909ece-3df4-40ac-b7ef-2987e6ff3479" providerId="ADAL" clId="{262FA4B9-4237-4170-8803-D61005245BB4}" dt="2026-10-16T11:55:25.072" v="145" actId="20577"/>
        <pc:sldMkLst>
          <pc:docMk/>
          <pc:sldMk cId="2406243188" sldId="270"/>
        </pc:sldMkLst>
        <pc:spChg chg="add del mod">
          <ac:chgData name="Saman Naveed (2519576)" userId="d0909ece-3df4-40ac-b7ef-2987e6ff3479" providerId="ADAL" clId="{262FA4B9-4237-4170-8803-D61005245BB4}" dt="2026-10-16T11:52:27.624" v="5"/>
          <ac:spMkLst>
            <pc:docMk/>
            <pc:sldMk cId="2406243188" sldId="270"/>
            <ac:spMk id="2" creationId="{45079E9F-19FE-6BA0-D26E-5F4E76DF9EC4}"/>
          </ac:spMkLst>
        </pc:spChg>
        <pc:graphicFrameChg chg="add modGraphic">
          <ac:chgData name="Saman Naveed (2519576)" userId="d0909ece-3df4-40ac-b7ef-2987e6ff3479" providerId="ADAL" clId="{262FA4B9-4237-4170-8803-D61005245BB4}" dt="2026-10-16T11:55:25.072" v="145" actId="20577"/>
          <ac:graphicFrameMkLst>
            <pc:docMk/>
            <pc:sldMk cId="2406243188" sldId="270"/>
            <ac:graphicFrameMk id="3" creationId="{2F09618A-A36E-FBE6-D6C5-CF9B20E017DE}"/>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2F09618A-A36E-FBE6-D6C5-CF9B20E017DE}"/>
              </a:ext>
            </a:extLst>
          </p:cNvPr>
          <p:cNvGraphicFramePr>
            <a:graphicFrameLocks noGrp="1"/>
          </p:cNvGraphicFramePr>
          <p:nvPr>
            <p:extLst>
              <p:ext uri="{D42A27DB-BD31-4B8C-83A1-F6EECF244321}">
                <p14:modId xmlns:p14="http://schemas.microsoft.com/office/powerpoint/2010/main" val="3384328652"/>
              </p:ext>
            </p:extLst>
          </p:nvPr>
        </p:nvGraphicFramePr>
        <p:xfrm>
          <a:off x="1524000" y="539750"/>
          <a:ext cx="6096000" cy="165608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3737879474"/>
                    </a:ext>
                  </a:extLst>
                </a:gridCol>
                <a:gridCol w="3048000">
                  <a:extLst>
                    <a:ext uri="{9D8B030D-6E8A-4147-A177-3AD203B41FA5}">
                      <a16:colId xmlns:a16="http://schemas.microsoft.com/office/drawing/2014/main" val="529395144"/>
                    </a:ext>
                  </a:extLst>
                </a:gridCol>
              </a:tblGrid>
              <a:tr h="370840">
                <a:tc>
                  <a:txBody>
                    <a:bodyPr/>
                    <a:lstStyle/>
                    <a:p>
                      <a:r>
                        <a:rPr lang="en-GB" dirty="0"/>
                        <a:t>NAME</a:t>
                      </a:r>
                    </a:p>
                  </a:txBody>
                  <a:tcPr/>
                </a:tc>
                <a:tc>
                  <a:txBody>
                    <a:bodyPr/>
                    <a:lstStyle/>
                    <a:p>
                      <a:r>
                        <a:rPr lang="en-GB" dirty="0"/>
                        <a:t>SOBIA MOZAM</a:t>
                      </a:r>
                    </a:p>
                  </a:txBody>
                  <a:tcPr/>
                </a:tc>
                <a:extLst>
                  <a:ext uri="{0D108BD9-81ED-4DB2-BD59-A6C34878D82A}">
                    <a16:rowId xmlns:a16="http://schemas.microsoft.com/office/drawing/2014/main" val="4267002415"/>
                  </a:ext>
                </a:extLst>
              </a:tr>
              <a:tr h="370840">
                <a:tc>
                  <a:txBody>
                    <a:bodyPr/>
                    <a:lstStyle/>
                    <a:p>
                      <a:r>
                        <a:rPr lang="en-GB" dirty="0"/>
                        <a:t>STUDENT ID</a:t>
                      </a:r>
                    </a:p>
                  </a:txBody>
                  <a:tcPr/>
                </a:tc>
                <a:tc>
                  <a:txBody>
                    <a:bodyPr/>
                    <a:lstStyle/>
                    <a:p>
                      <a:r>
                        <a:rPr lang="en-GB" dirty="0"/>
                        <a:t>2504721</a:t>
                      </a:r>
                    </a:p>
                  </a:txBody>
                  <a:tcPr/>
                </a:tc>
                <a:extLst>
                  <a:ext uri="{0D108BD9-81ED-4DB2-BD59-A6C34878D82A}">
                    <a16:rowId xmlns:a16="http://schemas.microsoft.com/office/drawing/2014/main" val="3819461405"/>
                  </a:ext>
                </a:extLst>
              </a:tr>
              <a:tr h="370840">
                <a:tc>
                  <a:txBody>
                    <a:bodyPr/>
                    <a:lstStyle/>
                    <a:p>
                      <a:r>
                        <a:rPr lang="en-GB" dirty="0"/>
                        <a:t>MODULE CODE</a:t>
                      </a:r>
                    </a:p>
                  </a:txBody>
                  <a:tcPr/>
                </a:tc>
                <a:tc>
                  <a:txBody>
                    <a:bodyPr/>
                    <a:lstStyle/>
                    <a:p>
                      <a:r>
                        <a:rPr lang="en-GB" dirty="0"/>
                        <a:t>(LCHS4009_BIRM)</a:t>
                      </a:r>
                    </a:p>
                    <a:p>
                      <a:r>
                        <a:rPr lang="en-GB" dirty="0"/>
                        <a:t>Professional development </a:t>
                      </a:r>
                      <a:r>
                        <a:rPr lang="en-GB"/>
                        <a:t>within Health and Social Care</a:t>
                      </a:r>
                      <a:endParaRPr lang="en-GB" dirty="0"/>
                    </a:p>
                  </a:txBody>
                  <a:tcPr/>
                </a:tc>
                <a:extLst>
                  <a:ext uri="{0D108BD9-81ED-4DB2-BD59-A6C34878D82A}">
                    <a16:rowId xmlns:a16="http://schemas.microsoft.com/office/drawing/2014/main" val="2906029601"/>
                  </a:ext>
                </a:extLst>
              </a:tr>
            </a:tbl>
          </a:graphicData>
        </a:graphic>
      </p:graphicFrame>
    </p:spTree>
    <p:extLst>
      <p:ext uri="{BB962C8B-B14F-4D97-AF65-F5344CB8AC3E}">
        <p14:creationId xmlns:p14="http://schemas.microsoft.com/office/powerpoint/2010/main" val="2406243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0B4F5C"/>
        </a:solidFill>
        <a:effectLst/>
      </p:bgPr>
    </p:bg>
    <p:spTree>
      <p:nvGrpSpPr>
        <p:cNvPr id="1" name=""/>
        <p:cNvGrpSpPr/>
        <p:nvPr/>
      </p:nvGrpSpPr>
      <p:grpSpPr>
        <a:xfrm>
          <a:off x="0" y="0"/>
          <a:ext cx="0" cy="0"/>
          <a:chOff x="0" y="0"/>
          <a:chExt cx="0" cy="0"/>
        </a:xfrm>
      </p:grpSpPr>
      <p:sp>
        <p:nvSpPr>
          <p:cNvPr id="4" name="Text 1"/>
          <p:cNvSpPr txBox="1"/>
          <p:nvPr/>
        </p:nvSpPr>
        <p:spPr>
          <a:xfrm>
            <a:off x="548640" y="914400"/>
            <a:ext cx="5486400" cy="1463040"/>
          </a:xfrm>
          <a:prstGeom prst="rect">
            <a:avLst/>
          </a:prstGeom>
          <a:noFill/>
          <a:ln/>
        </p:spPr>
        <p:txBody>
          <a:bodyPr wrap="square" lIns="0" tIns="0" rIns="0" bIns="0" rtlCol="0" anchor="t"/>
          <a:lstStyle/>
          <a:p>
            <a:pPr marL="0" indent="0">
              <a:buNone/>
            </a:pPr>
            <a:r>
              <a:rPr lang="en-US" sz="3800" b="1" dirty="0">
                <a:solidFill>
                  <a:srgbClr val="FFFFFF"/>
                </a:solidFill>
                <a:latin typeface="Cambria" pitchFamily="34" charset="0"/>
                <a:ea typeface="Cambria" pitchFamily="34" charset="-122"/>
                <a:cs typeface="Cambria" pitchFamily="34" charset="-120"/>
              </a:rPr>
              <a:t>Becoming a Domiciliary Care Worker</a:t>
            </a:r>
            <a:endParaRPr lang="en-US" sz="3800" dirty="0"/>
          </a:p>
        </p:txBody>
      </p:sp>
      <p:sp>
        <p:nvSpPr>
          <p:cNvPr id="5" name="Text 2"/>
          <p:cNvSpPr txBox="1"/>
          <p:nvPr/>
        </p:nvSpPr>
        <p:spPr>
          <a:xfrm>
            <a:off x="548640" y="2514600"/>
            <a:ext cx="5486400" cy="822960"/>
          </a:xfrm>
          <a:prstGeom prst="rect">
            <a:avLst/>
          </a:prstGeom>
          <a:noFill/>
          <a:ln/>
        </p:spPr>
        <p:txBody>
          <a:bodyPr wrap="square" lIns="0" tIns="0" rIns="0" bIns="0" rtlCol="0" anchor="t"/>
          <a:lstStyle/>
          <a:p>
            <a:pPr marL="0" indent="0">
              <a:buNone/>
            </a:pPr>
            <a:r>
              <a:rPr lang="en-US" sz="1800" dirty="0">
                <a:solidFill>
                  <a:srgbClr val="DCEFEA"/>
                </a:solidFill>
                <a:latin typeface="Calibri" pitchFamily="34" charset="0"/>
                <a:ea typeface="Calibri" pitchFamily="34" charset="-122"/>
                <a:cs typeface="Calibri" pitchFamily="34" charset="-120"/>
              </a:rPr>
              <a:t>A personal SWOT analysis and action plan for a career in UK home care</a:t>
            </a:r>
            <a:endParaRPr lang="en-US" sz="1800" dirty="0"/>
          </a:p>
        </p:txBody>
      </p:sp>
      <p:sp>
        <p:nvSpPr>
          <p:cNvPr id="6" name="Text 3"/>
          <p:cNvSpPr txBox="1"/>
          <p:nvPr/>
        </p:nvSpPr>
        <p:spPr>
          <a:xfrm>
            <a:off x="548640" y="3291840"/>
            <a:ext cx="8046720" cy="1280160"/>
          </a:xfrm>
          <a:prstGeom prst="rect">
            <a:avLst/>
          </a:prstGeom>
          <a:noFill/>
          <a:ln/>
        </p:spPr>
        <p:txBody>
          <a:bodyPr wrap="square" lIns="0" tIns="0" rIns="0" bIns="0" rtlCol="0" anchor="ctr"/>
          <a:lstStyle/>
          <a:p>
            <a:pPr marL="0" indent="0">
              <a:buNone/>
            </a:pPr>
            <a:endParaRPr lang="en-US" sz="1200" dirty="0"/>
          </a:p>
        </p:txBody>
      </p:sp>
      <p:pic>
        <p:nvPicPr>
          <p:cNvPr id="7" name="Photo wheel" descr="1790793186881_image.png"/>
          <p:cNvPicPr>
            <a:picLocks noChangeAspect="1"/>
          </p:cNvPicPr>
          <p:nvPr/>
        </p:nvPicPr>
        <p:blipFill>
          <a:blip r:embed="rId3"/>
          <a:srcRect l="23564" r="10162"/>
          <a:stretch>
            <a:fillRect/>
          </a:stretch>
        </p:blipFill>
        <p:spPr>
          <a:xfrm>
            <a:off x="6309360" y="914400"/>
            <a:ext cx="2377440" cy="2377440"/>
          </a:xfrm>
          <a:prstGeom prst="ellipse">
            <a:avLst/>
          </a:prstGeom>
          <a:ln w="50800">
            <a:solidFill>
              <a:srgbClr val="1C7C7D"/>
            </a:solid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Introduction</a:t>
            </a:r>
            <a:endParaRPr lang="en-US" sz="3000" dirty="0"/>
          </a:p>
        </p:txBody>
      </p:sp>
      <p:sp>
        <p:nvSpPr>
          <p:cNvPr id="5" name="Text 2"/>
          <p:cNvSpPr txBox="1"/>
          <p:nvPr/>
        </p:nvSpPr>
        <p:spPr>
          <a:xfrm>
            <a:off x="1188720" y="1143000"/>
            <a:ext cx="4114800" cy="1051560"/>
          </a:xfrm>
          <a:prstGeom prst="rect">
            <a:avLst/>
          </a:prstGeom>
          <a:noFill/>
          <a:ln/>
        </p:spPr>
        <p:txBody>
          <a:bodyPr wrap="square" lIns="0" tIns="0" rIns="0" bIns="0" rtlCol="0" anchor="t"/>
          <a:lstStyle/>
          <a:p>
            <a:pPr marL="0" indent="0">
              <a:buNone/>
            </a:pPr>
            <a:r>
              <a:rPr lang="en-US" sz="1500" b="1" dirty="0">
                <a:solidFill>
                  <a:srgbClr val="0B4F5C"/>
                </a:solidFill>
                <a:latin typeface="Calibri" pitchFamily="34" charset="0"/>
                <a:ea typeface="Calibri" pitchFamily="34" charset="-122"/>
                <a:cs typeface="Calibri" pitchFamily="34" charset="-120"/>
              </a:rPr>
              <a:t>Why I chose this career</a:t>
            </a:r>
            <a:endParaRPr lang="en-US" sz="1500" dirty="0"/>
          </a:p>
          <a:p>
            <a:pPr marL="0" indent="0">
              <a:buNone/>
            </a:pPr>
            <a:r>
              <a:rPr lang="en-US" sz="1200" dirty="0">
                <a:solidFill>
                  <a:srgbClr val="1F2D33"/>
                </a:solidFill>
                <a:latin typeface="Calibri" pitchFamily="34" charset="0"/>
                <a:ea typeface="Calibri" pitchFamily="34" charset="-122"/>
                <a:cs typeface="Calibri" pitchFamily="34" charset="-120"/>
              </a:rPr>
              <a:t>I want to help people stay independent and safe in their own homes. Domiciliary care is personal, varied and rewarding, and I enjoy building trust with people.</a:t>
            </a:r>
            <a:endParaRPr lang="en-US" sz="1500" dirty="0"/>
          </a:p>
        </p:txBody>
      </p:sp>
      <p:sp>
        <p:nvSpPr>
          <p:cNvPr id="8" name="Text 4"/>
          <p:cNvSpPr txBox="1"/>
          <p:nvPr/>
        </p:nvSpPr>
        <p:spPr>
          <a:xfrm>
            <a:off x="1188720" y="2331720"/>
            <a:ext cx="4114800" cy="1051560"/>
          </a:xfrm>
          <a:prstGeom prst="rect">
            <a:avLst/>
          </a:prstGeom>
          <a:noFill/>
          <a:ln/>
        </p:spPr>
        <p:txBody>
          <a:bodyPr wrap="square" lIns="0" tIns="0" rIns="0" bIns="0" rtlCol="0" anchor="t"/>
          <a:lstStyle/>
          <a:p>
            <a:pPr marL="0" indent="0">
              <a:buNone/>
            </a:pPr>
            <a:r>
              <a:rPr lang="en-US" sz="1500" b="1" dirty="0">
                <a:solidFill>
                  <a:srgbClr val="0B4F5C"/>
                </a:solidFill>
                <a:latin typeface="Calibri" pitchFamily="34" charset="0"/>
                <a:ea typeface="Calibri" pitchFamily="34" charset="-122"/>
                <a:cs typeface="Calibri" pitchFamily="34" charset="-120"/>
              </a:rPr>
              <a:t>What this presentation covers</a:t>
            </a:r>
            <a:endParaRPr lang="en-US" sz="1500" dirty="0"/>
          </a:p>
          <a:p>
            <a:pPr marL="0" indent="0">
              <a:buNone/>
            </a:pPr>
            <a:r>
              <a:rPr lang="en-US" sz="1200" dirty="0">
                <a:solidFill>
                  <a:srgbClr val="1F2D33"/>
                </a:solidFill>
                <a:latin typeface="Calibri" pitchFamily="34" charset="0"/>
                <a:ea typeface="Calibri" pitchFamily="34" charset="-122"/>
                <a:cs typeface="Calibri" pitchFamily="34" charset="-120"/>
              </a:rPr>
              <a:t>I explain the role, show a live job advert for Birmingham/Redditch, compare it with my skills, complete a personal SWOT analysis, and set a SMART action plan.</a:t>
            </a:r>
            <a:endParaRPr lang="en-US" sz="1500" dirty="0"/>
          </a:p>
        </p:txBody>
      </p:sp>
      <p:sp>
        <p:nvSpPr>
          <p:cNvPr id="11" name="Text 6"/>
          <p:cNvSpPr txBox="1"/>
          <p:nvPr/>
        </p:nvSpPr>
        <p:spPr>
          <a:xfrm>
            <a:off x="1188720" y="3520440"/>
            <a:ext cx="4114800" cy="1051560"/>
          </a:xfrm>
          <a:prstGeom prst="rect">
            <a:avLst/>
          </a:prstGeom>
          <a:noFill/>
          <a:ln/>
        </p:spPr>
        <p:txBody>
          <a:bodyPr wrap="square" lIns="0" tIns="0" rIns="0" bIns="0" rtlCol="0" anchor="t"/>
          <a:lstStyle/>
          <a:p>
            <a:pPr marL="0" indent="0">
              <a:buNone/>
            </a:pPr>
            <a:r>
              <a:rPr lang="en-US" sz="1500" b="1" dirty="0">
                <a:solidFill>
                  <a:srgbClr val="0B4F5C"/>
                </a:solidFill>
                <a:latin typeface="Calibri" pitchFamily="34" charset="0"/>
                <a:ea typeface="Calibri" pitchFamily="34" charset="-122"/>
                <a:cs typeface="Calibri" pitchFamily="34" charset="-120"/>
              </a:rPr>
              <a:t>Why it matters</a:t>
            </a:r>
            <a:endParaRPr lang="en-US" sz="1500" dirty="0"/>
          </a:p>
          <a:p>
            <a:pPr marL="0" indent="0">
              <a:buNone/>
            </a:pPr>
            <a:r>
              <a:rPr lang="en-US" sz="1200" dirty="0">
                <a:solidFill>
                  <a:srgbClr val="1F2D33"/>
                </a:solidFill>
                <a:latin typeface="Calibri" pitchFamily="34" charset="0"/>
                <a:ea typeface="Calibri" pitchFamily="34" charset="-122"/>
                <a:cs typeface="Calibri" pitchFamily="34" charset="-120"/>
              </a:rPr>
              <a:t>Adult social care employs a very large workforce in England, and skilled home carers are in constant demand (Skills for Care, 2024).</a:t>
            </a:r>
            <a:endParaRPr lang="en-US" sz="1500" dirty="0"/>
          </a:p>
        </p:txBody>
      </p:sp>
      <p:sp>
        <p:nvSpPr>
          <p:cNvPr id="12" name="Shape 7"/>
          <p:cNvSpPr/>
          <p:nvPr/>
        </p:nvSpPr>
        <p:spPr>
          <a:xfrm>
            <a:off x="5669280" y="1143000"/>
            <a:ext cx="3017520" cy="3474720"/>
          </a:xfrm>
          <a:prstGeom prst="rect">
            <a:avLst/>
          </a:prstGeom>
          <a:solidFill>
            <a:srgbClr val="0B4F5C"/>
          </a:solidFill>
          <a:ln w="12700">
            <a:solidFill>
              <a:srgbClr val="0B4F5C"/>
            </a:solidFill>
            <a:prstDash val="solid"/>
          </a:ln>
          <a:effectLst>
            <a:outerShdw blurRad="76200" dist="25400" dir="5400000" algn="bl" rotWithShape="0">
              <a:srgbClr val="000000">
                <a:alpha val="12000"/>
              </a:srgbClr>
            </a:outerShdw>
          </a:effectLst>
        </p:spPr>
        <p:txBody>
          <a:bodyPr/>
          <a:lstStyle/>
          <a:p>
            <a:endParaRPr lang="en-GB"/>
          </a:p>
        </p:txBody>
      </p:sp>
      <p:sp>
        <p:nvSpPr>
          <p:cNvPr id="13" name="Text 8"/>
          <p:cNvSpPr txBox="1"/>
          <p:nvPr/>
        </p:nvSpPr>
        <p:spPr>
          <a:xfrm>
            <a:off x="5897880" y="1280160"/>
            <a:ext cx="2560320" cy="365760"/>
          </a:xfrm>
          <a:prstGeom prst="rect">
            <a:avLst/>
          </a:prstGeom>
          <a:noFill/>
          <a:ln/>
        </p:spPr>
        <p:txBody>
          <a:bodyPr wrap="square" lIns="0" tIns="0" rIns="0" bIns="0" rtlCol="0" anchor="ctr"/>
          <a:lstStyle/>
          <a:p>
            <a:pPr marL="0" indent="0">
              <a:buNone/>
            </a:pPr>
            <a:r>
              <a:rPr lang="en-US" sz="1500" b="1" dirty="0">
                <a:solidFill>
                  <a:srgbClr val="FFFFFF"/>
                </a:solidFill>
                <a:latin typeface="Cambria" pitchFamily="34" charset="0"/>
                <a:ea typeface="Cambria" pitchFamily="34" charset="-122"/>
                <a:cs typeface="Cambria" pitchFamily="34" charset="-120"/>
              </a:rPr>
              <a:t>Module learning outcomes</a:t>
            </a:r>
            <a:endParaRPr lang="en-US" sz="1500" dirty="0"/>
          </a:p>
        </p:txBody>
      </p:sp>
      <p:sp>
        <p:nvSpPr>
          <p:cNvPr id="14" name="Text 9"/>
          <p:cNvSpPr txBox="1"/>
          <p:nvPr/>
        </p:nvSpPr>
        <p:spPr>
          <a:xfrm>
            <a:off x="5897880" y="1737360"/>
            <a:ext cx="2560320" cy="2743200"/>
          </a:xfrm>
          <a:prstGeom prst="rect">
            <a:avLst/>
          </a:prstGeom>
          <a:noFill/>
          <a:ln/>
        </p:spPr>
        <p:txBody>
          <a:bodyPr wrap="square" lIns="0" tIns="0" rIns="0" bIns="0" rtlCol="0" anchor="t"/>
          <a:lstStyle/>
          <a:p>
            <a:pPr marL="0" indent="0">
              <a:spcAft>
                <a:spcPts val="1000"/>
              </a:spcAft>
              <a:buNone/>
            </a:pPr>
            <a:r>
              <a:rPr lang="en-US" sz="1200" b="1" dirty="0">
                <a:solidFill>
                  <a:srgbClr val="FFFFFF"/>
                </a:solidFill>
                <a:latin typeface="Calibri" pitchFamily="34" charset="0"/>
                <a:ea typeface="Calibri" pitchFamily="34" charset="-122"/>
                <a:cs typeface="Calibri" pitchFamily="34" charset="-120"/>
              </a:rPr>
              <a:t>Skills &amp; knowledge: </a:t>
            </a:r>
            <a:r>
              <a:rPr lang="en-US" sz="1200" dirty="0">
                <a:solidFill>
                  <a:srgbClr val="DCEFEA"/>
                </a:solidFill>
                <a:latin typeface="Calibri" pitchFamily="34" charset="0"/>
                <a:ea typeface="Calibri" pitchFamily="34" charset="-122"/>
                <a:cs typeface="Calibri" pitchFamily="34" charset="-120"/>
              </a:rPr>
              <a:t>role duties, safe practice, safeguarding, consent, professional standards</a:t>
            </a:r>
            <a:endParaRPr lang="en-US" sz="1200" dirty="0"/>
          </a:p>
          <a:p>
            <a:pPr marL="0" indent="0">
              <a:spcAft>
                <a:spcPts val="1000"/>
              </a:spcAft>
              <a:buNone/>
            </a:pPr>
            <a:r>
              <a:rPr lang="en-US" sz="1200" b="1" dirty="0">
                <a:solidFill>
                  <a:srgbClr val="FFFFFF"/>
                </a:solidFill>
                <a:latin typeface="Calibri" pitchFamily="34" charset="0"/>
                <a:ea typeface="Calibri" pitchFamily="34" charset="-122"/>
                <a:cs typeface="Calibri" pitchFamily="34" charset="-120"/>
              </a:rPr>
              <a:t>Employability: </a:t>
            </a:r>
            <a:r>
              <a:rPr lang="en-US" sz="1200" dirty="0">
                <a:solidFill>
                  <a:srgbClr val="DCEFEA"/>
                </a:solidFill>
                <a:latin typeface="Calibri" pitchFamily="34" charset="0"/>
                <a:ea typeface="Calibri" pitchFamily="34" charset="-122"/>
                <a:cs typeface="Calibri" pitchFamily="34" charset="-120"/>
              </a:rPr>
              <a:t>SWOT analysis against real job requirements</a:t>
            </a:r>
            <a:endParaRPr lang="en-US" sz="1200" dirty="0"/>
          </a:p>
          <a:p>
            <a:pPr marL="0" indent="0">
              <a:spcAft>
                <a:spcPts val="1000"/>
              </a:spcAft>
              <a:buNone/>
            </a:pPr>
            <a:r>
              <a:rPr lang="en-US" sz="1200" b="1" dirty="0">
                <a:solidFill>
                  <a:srgbClr val="FFFFFF"/>
                </a:solidFill>
                <a:latin typeface="Calibri" pitchFamily="34" charset="0"/>
                <a:ea typeface="Calibri" pitchFamily="34" charset="-122"/>
                <a:cs typeface="Calibri" pitchFamily="34" charset="-120"/>
              </a:rPr>
              <a:t>Career planning: </a:t>
            </a:r>
            <a:r>
              <a:rPr lang="en-US" sz="1200" dirty="0">
                <a:solidFill>
                  <a:srgbClr val="DCEFEA"/>
                </a:solidFill>
                <a:latin typeface="Calibri" pitchFamily="34" charset="0"/>
                <a:ea typeface="Calibri" pitchFamily="34" charset="-122"/>
                <a:cs typeface="Calibri" pitchFamily="34" charset="-120"/>
              </a:rPr>
              <a:t>SMART actions toward employment in domiciliary care</a:t>
            </a:r>
            <a:endParaRPr lang="en-US" sz="1200" dirty="0"/>
          </a:p>
        </p:txBody>
      </p:sp>
      <p:pic>
        <p:nvPicPr>
          <p:cNvPr id="15" name="Photo man" descr="1790793230543_image.png"/>
          <p:cNvPicPr>
            <a:picLocks noChangeAspect="1"/>
          </p:cNvPicPr>
          <p:nvPr/>
        </p:nvPicPr>
        <p:blipFill>
          <a:blip r:embed="rId3"/>
          <a:srcRect t="5000" b="28056"/>
          <a:stretch>
            <a:fillRect/>
          </a:stretch>
        </p:blipFill>
        <p:spPr>
          <a:xfrm>
            <a:off x="5897880" y="3401568"/>
            <a:ext cx="2560320" cy="1143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The Role: Personal Care</a:t>
            </a:r>
            <a:endParaRPr lang="en-US" sz="3000" dirty="0"/>
          </a:p>
        </p:txBody>
      </p:sp>
      <p:sp>
        <p:nvSpPr>
          <p:cNvPr id="3" name="Shape 1"/>
          <p:cNvSpPr/>
          <p:nvPr/>
        </p:nvSpPr>
        <p:spPr>
          <a:xfrm>
            <a:off x="457200" y="1097280"/>
            <a:ext cx="5303520" cy="8229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pic>
        <p:nvPicPr>
          <p:cNvPr id="5" name="Image 0" descr="preencoded.png"/>
          <p:cNvPicPr>
            <a:picLocks noChangeAspect="1"/>
          </p:cNvPicPr>
          <p:nvPr/>
        </p:nvPicPr>
        <p:blipFill>
          <a:blip r:embed="rId3"/>
          <a:stretch>
            <a:fillRect/>
          </a:stretch>
        </p:blipFill>
        <p:spPr>
          <a:xfrm>
            <a:off x="834390" y="1360170"/>
            <a:ext cx="297180" cy="297180"/>
          </a:xfrm>
          <a:prstGeom prst="rect">
            <a:avLst/>
          </a:prstGeom>
        </p:spPr>
      </p:pic>
      <p:sp>
        <p:nvSpPr>
          <p:cNvPr id="6" name="Text 3"/>
          <p:cNvSpPr txBox="1"/>
          <p:nvPr/>
        </p:nvSpPr>
        <p:spPr>
          <a:xfrm>
            <a:off x="1508760" y="1097280"/>
            <a:ext cx="1554480" cy="822960"/>
          </a:xfrm>
          <a:prstGeom prst="rect">
            <a:avLst/>
          </a:prstGeom>
          <a:noFill/>
          <a:ln/>
        </p:spPr>
        <p:txBody>
          <a:bodyPr wrap="square" lIns="0" tIns="0" rIns="0" bIns="0" rtlCol="0" anchor="ctr"/>
          <a:lstStyle/>
          <a:p>
            <a:pPr marL="0" indent="0">
              <a:buNone/>
            </a:pPr>
            <a:r>
              <a:rPr lang="en-US" sz="1700" b="1" dirty="0">
                <a:solidFill>
                  <a:srgbClr val="0B4F5C"/>
                </a:solidFill>
                <a:latin typeface="Cambria" pitchFamily="34" charset="0"/>
                <a:ea typeface="Cambria" pitchFamily="34" charset="-122"/>
                <a:cs typeface="Cambria" pitchFamily="34" charset="-120"/>
              </a:rPr>
              <a:t>Who I support</a:t>
            </a:r>
            <a:endParaRPr lang="en-US" sz="1700" dirty="0"/>
          </a:p>
        </p:txBody>
      </p:sp>
      <p:sp>
        <p:nvSpPr>
          <p:cNvPr id="7" name="Text 4"/>
          <p:cNvSpPr txBox="1"/>
          <p:nvPr/>
        </p:nvSpPr>
        <p:spPr>
          <a:xfrm>
            <a:off x="3108960" y="1097280"/>
            <a:ext cx="2560320" cy="822960"/>
          </a:xfrm>
          <a:prstGeom prst="rect">
            <a:avLst/>
          </a:prstGeom>
          <a:noFill/>
          <a:ln/>
        </p:spPr>
        <p:txBody>
          <a:bodyPr wrap="square" lIns="0" tIns="0" rIns="0" bIns="0" rtlCol="0" anchor="ctr"/>
          <a:lstStyle/>
          <a:p>
            <a:pPr marL="0" indent="0">
              <a:buNone/>
            </a:pPr>
            <a:r>
              <a:rPr lang="en-US" sz="1400" dirty="0">
                <a:solidFill>
                  <a:srgbClr val="1F2D33"/>
                </a:solidFill>
                <a:latin typeface="Calibri" pitchFamily="34" charset="0"/>
                <a:ea typeface="Calibri" pitchFamily="34" charset="-122"/>
                <a:cs typeface="Calibri" pitchFamily="34" charset="-120"/>
              </a:rPr>
              <a:t>Older people, disabled adults, those needing help at home</a:t>
            </a:r>
            <a:endParaRPr lang="en-US" sz="1400" dirty="0"/>
          </a:p>
        </p:txBody>
      </p:sp>
      <p:sp>
        <p:nvSpPr>
          <p:cNvPr id="8" name="Shape 5"/>
          <p:cNvSpPr/>
          <p:nvPr/>
        </p:nvSpPr>
        <p:spPr>
          <a:xfrm>
            <a:off x="457200" y="2057400"/>
            <a:ext cx="5303520" cy="8229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pic>
        <p:nvPicPr>
          <p:cNvPr id="10" name="Image 1" descr="preencoded.png"/>
          <p:cNvPicPr>
            <a:picLocks noChangeAspect="1"/>
          </p:cNvPicPr>
          <p:nvPr/>
        </p:nvPicPr>
        <p:blipFill>
          <a:blip r:embed="rId4"/>
          <a:stretch>
            <a:fillRect/>
          </a:stretch>
        </p:blipFill>
        <p:spPr>
          <a:xfrm>
            <a:off x="834390" y="2320290"/>
            <a:ext cx="297180" cy="297180"/>
          </a:xfrm>
          <a:prstGeom prst="rect">
            <a:avLst/>
          </a:prstGeom>
        </p:spPr>
      </p:pic>
      <p:sp>
        <p:nvSpPr>
          <p:cNvPr id="11" name="Text 7"/>
          <p:cNvSpPr txBox="1"/>
          <p:nvPr/>
        </p:nvSpPr>
        <p:spPr>
          <a:xfrm>
            <a:off x="1508760" y="2057400"/>
            <a:ext cx="1554480" cy="822960"/>
          </a:xfrm>
          <a:prstGeom prst="rect">
            <a:avLst/>
          </a:prstGeom>
          <a:noFill/>
          <a:ln/>
        </p:spPr>
        <p:txBody>
          <a:bodyPr wrap="square" lIns="0" tIns="0" rIns="0" bIns="0" rtlCol="0" anchor="ctr"/>
          <a:lstStyle/>
          <a:p>
            <a:pPr marL="0" indent="0">
              <a:buNone/>
            </a:pPr>
            <a:r>
              <a:rPr lang="en-US" sz="1700" b="1" dirty="0">
                <a:solidFill>
                  <a:srgbClr val="0B4F5C"/>
                </a:solidFill>
                <a:latin typeface="Cambria" pitchFamily="34" charset="0"/>
                <a:ea typeface="Cambria" pitchFamily="34" charset="-122"/>
                <a:cs typeface="Cambria" pitchFamily="34" charset="-120"/>
              </a:rPr>
              <a:t>Washing &amp; bathing</a:t>
            </a:r>
            <a:endParaRPr lang="en-US" sz="1700" dirty="0"/>
          </a:p>
        </p:txBody>
      </p:sp>
      <p:sp>
        <p:nvSpPr>
          <p:cNvPr id="12" name="Text 8"/>
          <p:cNvSpPr txBox="1"/>
          <p:nvPr/>
        </p:nvSpPr>
        <p:spPr>
          <a:xfrm>
            <a:off x="3108960" y="2057400"/>
            <a:ext cx="2560320" cy="822960"/>
          </a:xfrm>
          <a:prstGeom prst="rect">
            <a:avLst/>
          </a:prstGeom>
          <a:noFill/>
          <a:ln/>
        </p:spPr>
        <p:txBody>
          <a:bodyPr wrap="square" lIns="0" tIns="0" rIns="0" bIns="0" rtlCol="0" anchor="ctr"/>
          <a:lstStyle/>
          <a:p>
            <a:pPr marL="0" indent="0">
              <a:buNone/>
            </a:pPr>
            <a:r>
              <a:rPr lang="en-US" sz="1400" dirty="0">
                <a:solidFill>
                  <a:srgbClr val="1F2D33"/>
                </a:solidFill>
                <a:latin typeface="Calibri" pitchFamily="34" charset="0"/>
                <a:ea typeface="Calibri" pitchFamily="34" charset="-122"/>
                <a:cs typeface="Calibri" pitchFamily="34" charset="-120"/>
              </a:rPr>
              <a:t>Safely, protect privacy, check comfort, support only as needed (NICE, 2015)</a:t>
            </a:r>
            <a:endParaRPr lang="en-US" sz="1400" dirty="0"/>
          </a:p>
        </p:txBody>
      </p:sp>
      <p:sp>
        <p:nvSpPr>
          <p:cNvPr id="13" name="Shape 9"/>
          <p:cNvSpPr/>
          <p:nvPr/>
        </p:nvSpPr>
        <p:spPr>
          <a:xfrm>
            <a:off x="457200" y="3017520"/>
            <a:ext cx="5303520" cy="8229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pic>
        <p:nvPicPr>
          <p:cNvPr id="15" name="Image 2" descr="preencoded.png"/>
          <p:cNvPicPr>
            <a:picLocks noChangeAspect="1"/>
          </p:cNvPicPr>
          <p:nvPr/>
        </p:nvPicPr>
        <p:blipFill>
          <a:blip r:embed="rId5"/>
          <a:stretch>
            <a:fillRect/>
          </a:stretch>
        </p:blipFill>
        <p:spPr>
          <a:xfrm>
            <a:off x="834390" y="3280410"/>
            <a:ext cx="297180" cy="297180"/>
          </a:xfrm>
          <a:prstGeom prst="rect">
            <a:avLst/>
          </a:prstGeom>
        </p:spPr>
      </p:pic>
      <p:sp>
        <p:nvSpPr>
          <p:cNvPr id="16" name="Text 11"/>
          <p:cNvSpPr txBox="1"/>
          <p:nvPr/>
        </p:nvSpPr>
        <p:spPr>
          <a:xfrm>
            <a:off x="1508760" y="3017520"/>
            <a:ext cx="1554480" cy="822960"/>
          </a:xfrm>
          <a:prstGeom prst="rect">
            <a:avLst/>
          </a:prstGeom>
          <a:noFill/>
          <a:ln/>
        </p:spPr>
        <p:txBody>
          <a:bodyPr wrap="square" lIns="0" tIns="0" rIns="0" bIns="0" rtlCol="0" anchor="ctr"/>
          <a:lstStyle/>
          <a:p>
            <a:pPr marL="0" indent="0">
              <a:buNone/>
            </a:pPr>
            <a:r>
              <a:rPr lang="en-US" sz="1700" b="1" dirty="0">
                <a:solidFill>
                  <a:srgbClr val="0B4F5C"/>
                </a:solidFill>
                <a:latin typeface="Cambria" pitchFamily="34" charset="0"/>
                <a:ea typeface="Cambria" pitchFamily="34" charset="-122"/>
                <a:cs typeface="Cambria" pitchFamily="34" charset="-120"/>
              </a:rPr>
              <a:t>Dressing &amp; toileting</a:t>
            </a:r>
            <a:endParaRPr lang="en-US" sz="1700" dirty="0"/>
          </a:p>
        </p:txBody>
      </p:sp>
      <p:sp>
        <p:nvSpPr>
          <p:cNvPr id="17" name="Text 12"/>
          <p:cNvSpPr txBox="1"/>
          <p:nvPr/>
        </p:nvSpPr>
        <p:spPr>
          <a:xfrm>
            <a:off x="3108960" y="3017520"/>
            <a:ext cx="2560320" cy="822960"/>
          </a:xfrm>
          <a:prstGeom prst="rect">
            <a:avLst/>
          </a:prstGeom>
          <a:noFill/>
          <a:ln/>
        </p:spPr>
        <p:txBody>
          <a:bodyPr wrap="square" lIns="0" tIns="0" rIns="0" bIns="0" rtlCol="0" anchor="ctr"/>
          <a:lstStyle/>
          <a:p>
            <a:pPr marL="0" indent="0">
              <a:buNone/>
            </a:pPr>
            <a:r>
              <a:rPr lang="en-US" sz="1400" dirty="0">
                <a:solidFill>
                  <a:srgbClr val="1F2D33"/>
                </a:solidFill>
                <a:latin typeface="Calibri" pitchFamily="34" charset="0"/>
                <a:ea typeface="Calibri" pitchFamily="34" charset="-122"/>
                <a:cs typeface="Calibri" pitchFamily="34" charset="-120"/>
              </a:rPr>
              <a:t>Choice, dignity, discretion, continence support</a:t>
            </a:r>
            <a:endParaRPr lang="en-US" sz="1400" dirty="0"/>
          </a:p>
        </p:txBody>
      </p:sp>
      <p:sp>
        <p:nvSpPr>
          <p:cNvPr id="18" name="Text 13"/>
          <p:cNvSpPr txBox="1"/>
          <p:nvPr/>
        </p:nvSpPr>
        <p:spPr>
          <a:xfrm>
            <a:off x="457200" y="4114800"/>
            <a:ext cx="8229600" cy="731520"/>
          </a:xfrm>
          <a:prstGeom prst="rect">
            <a:avLst/>
          </a:prstGeom>
          <a:noFill/>
          <a:ln/>
        </p:spPr>
        <p:txBody>
          <a:bodyPr wrap="square" lIns="0" tIns="0" rIns="0" bIns="0" rtlCol="0" anchor="t"/>
          <a:lstStyle/>
          <a:p>
            <a:pPr marL="0" indent="0">
              <a:buNone/>
            </a:pPr>
            <a:r>
              <a:rPr lang="en-US" sz="1300" dirty="0">
                <a:solidFill>
                  <a:srgbClr val="1F2D33"/>
                </a:solidFill>
                <a:latin typeface="Calibri" pitchFamily="34" charset="0"/>
                <a:ea typeface="Calibri" pitchFamily="34" charset="-122"/>
                <a:cs typeface="Calibri" pitchFamily="34" charset="-120"/>
              </a:rPr>
              <a:t>Personal care is the heart of domiciliary care. Every task should protect dignity, respect privacy and support the person to do as much as possible for themselves, so that they stay in control of their own life.</a:t>
            </a:r>
            <a:endParaRPr lang="en-US" sz="1300" dirty="0"/>
          </a:p>
        </p:txBody>
      </p:sp>
      <p:pic>
        <p:nvPicPr>
          <p:cNvPr id="19" name="Photo hands" descr="1790793193333_image.png"/>
          <p:cNvPicPr>
            <a:picLocks noChangeAspect="1"/>
          </p:cNvPicPr>
          <p:nvPr/>
        </p:nvPicPr>
        <p:blipFill>
          <a:blip r:embed="rId6"/>
          <a:srcRect t="2950" b="30383"/>
          <a:stretch>
            <a:fillRect/>
          </a:stretch>
        </p:blipFill>
        <p:spPr>
          <a:xfrm>
            <a:off x="5943600" y="1097280"/>
            <a:ext cx="2743200" cy="27432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The Role: Medicines &amp; Physical Support</a:t>
            </a:r>
            <a:endParaRPr lang="en-US" sz="3000" dirty="0"/>
          </a:p>
        </p:txBody>
      </p:sp>
      <p:sp>
        <p:nvSpPr>
          <p:cNvPr id="3" name="Shape 1"/>
          <p:cNvSpPr/>
          <p:nvPr/>
        </p:nvSpPr>
        <p:spPr>
          <a:xfrm>
            <a:off x="3474720" y="1097280"/>
            <a:ext cx="5212080" cy="86868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pic>
        <p:nvPicPr>
          <p:cNvPr id="5" name="Image 0" descr="preencoded.png"/>
          <p:cNvPicPr>
            <a:picLocks noChangeAspect="1"/>
          </p:cNvPicPr>
          <p:nvPr/>
        </p:nvPicPr>
        <p:blipFill>
          <a:blip r:embed="rId3"/>
          <a:stretch>
            <a:fillRect/>
          </a:stretch>
        </p:blipFill>
        <p:spPr>
          <a:xfrm>
            <a:off x="3794760" y="1371599"/>
            <a:ext cx="320040" cy="320040"/>
          </a:xfrm>
          <a:prstGeom prst="rect">
            <a:avLst/>
          </a:prstGeom>
        </p:spPr>
      </p:pic>
      <p:sp>
        <p:nvSpPr>
          <p:cNvPr id="6" name="Text 3"/>
          <p:cNvSpPr txBox="1"/>
          <p:nvPr/>
        </p:nvSpPr>
        <p:spPr>
          <a:xfrm>
            <a:off x="4389120" y="1124712"/>
            <a:ext cx="4160520" cy="347472"/>
          </a:xfrm>
          <a:prstGeom prst="rect">
            <a:avLst/>
          </a:prstGeom>
          <a:noFill/>
          <a:ln/>
        </p:spPr>
        <p:txBody>
          <a:bodyPr wrap="square" lIns="0" tIns="0" rIns="0" bIns="0" rtlCol="0" anchor="t"/>
          <a:lstStyle/>
          <a:p>
            <a:pPr marL="0" indent="0">
              <a:buNone/>
            </a:pPr>
            <a:r>
              <a:rPr lang="en-US" sz="1600" b="1" dirty="0">
                <a:solidFill>
                  <a:srgbClr val="0B4F5C"/>
                </a:solidFill>
                <a:latin typeface="Cambria" pitchFamily="34" charset="0"/>
                <a:ea typeface="Cambria" pitchFamily="34" charset="-122"/>
                <a:cs typeface="Cambria" pitchFamily="34" charset="-120"/>
              </a:rPr>
              <a:t>Medicine reminders &amp; assistance</a:t>
            </a:r>
            <a:endParaRPr lang="en-US" sz="1600" dirty="0"/>
          </a:p>
        </p:txBody>
      </p:sp>
      <p:sp>
        <p:nvSpPr>
          <p:cNvPr id="7" name="Text 4"/>
          <p:cNvSpPr txBox="1"/>
          <p:nvPr/>
        </p:nvSpPr>
        <p:spPr>
          <a:xfrm>
            <a:off x="4389120" y="1444752"/>
            <a:ext cx="4160520" cy="502920"/>
          </a:xfrm>
          <a:prstGeom prst="rect">
            <a:avLst/>
          </a:prstGeom>
          <a:noFill/>
          <a:ln/>
        </p:spPr>
        <p:txBody>
          <a:bodyPr wrap="square" lIns="0" tIns="0" rIns="0" bIns="0" rtlCol="0" anchor="t"/>
          <a:lstStyle/>
          <a:p>
            <a:pPr marL="0" indent="0">
              <a:buNone/>
            </a:pPr>
            <a:r>
              <a:rPr lang="en-US" sz="1300" dirty="0">
                <a:solidFill>
                  <a:srgbClr val="1F2D33"/>
                </a:solidFill>
                <a:latin typeface="Calibri" pitchFamily="34" charset="0"/>
                <a:ea typeface="Calibri" pitchFamily="34" charset="-122"/>
                <a:cs typeface="Calibri" pitchFamily="34" charset="-120"/>
              </a:rPr>
              <a:t>Follow care plan, record every dose (NICE, 2017)</a:t>
            </a:r>
            <a:endParaRPr lang="en-US" sz="1300" dirty="0"/>
          </a:p>
        </p:txBody>
      </p:sp>
      <p:sp>
        <p:nvSpPr>
          <p:cNvPr id="8" name="Shape 5"/>
          <p:cNvSpPr/>
          <p:nvPr/>
        </p:nvSpPr>
        <p:spPr>
          <a:xfrm>
            <a:off x="3474720" y="2057400"/>
            <a:ext cx="5212080" cy="86868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pic>
        <p:nvPicPr>
          <p:cNvPr id="10" name="Image 1" descr="preencoded.png"/>
          <p:cNvPicPr>
            <a:picLocks noChangeAspect="1"/>
          </p:cNvPicPr>
          <p:nvPr/>
        </p:nvPicPr>
        <p:blipFill>
          <a:blip r:embed="rId4"/>
          <a:stretch>
            <a:fillRect/>
          </a:stretch>
        </p:blipFill>
        <p:spPr>
          <a:xfrm>
            <a:off x="3794760" y="2331720"/>
            <a:ext cx="320040" cy="320040"/>
          </a:xfrm>
          <a:prstGeom prst="rect">
            <a:avLst/>
          </a:prstGeom>
        </p:spPr>
      </p:pic>
      <p:sp>
        <p:nvSpPr>
          <p:cNvPr id="11" name="Text 7"/>
          <p:cNvSpPr txBox="1"/>
          <p:nvPr/>
        </p:nvSpPr>
        <p:spPr>
          <a:xfrm>
            <a:off x="4389120" y="2084831"/>
            <a:ext cx="4160520" cy="347472"/>
          </a:xfrm>
          <a:prstGeom prst="rect">
            <a:avLst/>
          </a:prstGeom>
          <a:noFill/>
          <a:ln/>
        </p:spPr>
        <p:txBody>
          <a:bodyPr wrap="square" lIns="0" tIns="0" rIns="0" bIns="0" rtlCol="0" anchor="t"/>
          <a:lstStyle/>
          <a:p>
            <a:pPr marL="0" indent="0">
              <a:buNone/>
            </a:pPr>
            <a:r>
              <a:rPr lang="en-US" sz="1600" b="1" dirty="0">
                <a:solidFill>
                  <a:srgbClr val="0B4F5C"/>
                </a:solidFill>
                <a:latin typeface="Cambria" pitchFamily="34" charset="0"/>
                <a:ea typeface="Cambria" pitchFamily="34" charset="-122"/>
                <a:cs typeface="Cambria" pitchFamily="34" charset="-120"/>
              </a:rPr>
              <a:t>Trained &amp; safe</a:t>
            </a:r>
            <a:endParaRPr lang="en-US" sz="1600" dirty="0"/>
          </a:p>
        </p:txBody>
      </p:sp>
      <p:sp>
        <p:nvSpPr>
          <p:cNvPr id="12" name="Text 8"/>
          <p:cNvSpPr txBox="1"/>
          <p:nvPr/>
        </p:nvSpPr>
        <p:spPr>
          <a:xfrm>
            <a:off x="4389120" y="2404872"/>
            <a:ext cx="4160520" cy="502920"/>
          </a:xfrm>
          <a:prstGeom prst="rect">
            <a:avLst/>
          </a:prstGeom>
          <a:noFill/>
          <a:ln/>
        </p:spPr>
        <p:txBody>
          <a:bodyPr wrap="square" lIns="0" tIns="0" rIns="0" bIns="0" rtlCol="0" anchor="t"/>
          <a:lstStyle/>
          <a:p>
            <a:pPr marL="0" indent="0">
              <a:buNone/>
            </a:pPr>
            <a:r>
              <a:rPr lang="en-US" sz="1300" dirty="0">
                <a:solidFill>
                  <a:srgbClr val="1F2D33"/>
                </a:solidFill>
                <a:latin typeface="Calibri" pitchFamily="34" charset="0"/>
                <a:ea typeface="Calibri" pitchFamily="34" charset="-122"/>
                <a:cs typeface="Calibri" pitchFamily="34" charset="-120"/>
              </a:rPr>
              <a:t>Only trained staff give medicines; report errors immediately</a:t>
            </a:r>
            <a:endParaRPr lang="en-US" sz="1300" dirty="0"/>
          </a:p>
        </p:txBody>
      </p:sp>
      <p:sp>
        <p:nvSpPr>
          <p:cNvPr id="13" name="Shape 9"/>
          <p:cNvSpPr/>
          <p:nvPr/>
        </p:nvSpPr>
        <p:spPr>
          <a:xfrm>
            <a:off x="3474720" y="3017520"/>
            <a:ext cx="5212080" cy="86868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pic>
        <p:nvPicPr>
          <p:cNvPr id="15" name="Image 2" descr="preencoded.png"/>
          <p:cNvPicPr>
            <a:picLocks noChangeAspect="1"/>
          </p:cNvPicPr>
          <p:nvPr/>
        </p:nvPicPr>
        <p:blipFill>
          <a:blip r:embed="rId5"/>
          <a:stretch>
            <a:fillRect/>
          </a:stretch>
        </p:blipFill>
        <p:spPr>
          <a:xfrm>
            <a:off x="3794760" y="3291839"/>
            <a:ext cx="320040" cy="320040"/>
          </a:xfrm>
          <a:prstGeom prst="rect">
            <a:avLst/>
          </a:prstGeom>
        </p:spPr>
      </p:pic>
      <p:sp>
        <p:nvSpPr>
          <p:cNvPr id="16" name="Text 11"/>
          <p:cNvSpPr txBox="1"/>
          <p:nvPr/>
        </p:nvSpPr>
        <p:spPr>
          <a:xfrm>
            <a:off x="4389120" y="3044951"/>
            <a:ext cx="4160520" cy="347472"/>
          </a:xfrm>
          <a:prstGeom prst="rect">
            <a:avLst/>
          </a:prstGeom>
          <a:noFill/>
          <a:ln/>
        </p:spPr>
        <p:txBody>
          <a:bodyPr wrap="square" lIns="0" tIns="0" rIns="0" bIns="0" rtlCol="0" anchor="t"/>
          <a:lstStyle/>
          <a:p>
            <a:pPr marL="0" indent="0">
              <a:buNone/>
            </a:pPr>
            <a:r>
              <a:rPr lang="en-US" sz="1600" b="1" dirty="0">
                <a:solidFill>
                  <a:srgbClr val="0B4F5C"/>
                </a:solidFill>
                <a:latin typeface="Cambria" pitchFamily="34" charset="0"/>
                <a:ea typeface="Cambria" pitchFamily="34" charset="-122"/>
                <a:cs typeface="Cambria" pitchFamily="34" charset="-120"/>
              </a:rPr>
              <a:t>Physical assistance</a:t>
            </a:r>
            <a:endParaRPr lang="en-US" sz="1600" dirty="0"/>
          </a:p>
        </p:txBody>
      </p:sp>
      <p:sp>
        <p:nvSpPr>
          <p:cNvPr id="17" name="Text 12"/>
          <p:cNvSpPr txBox="1"/>
          <p:nvPr/>
        </p:nvSpPr>
        <p:spPr>
          <a:xfrm>
            <a:off x="4389120" y="3364991"/>
            <a:ext cx="4160520" cy="502920"/>
          </a:xfrm>
          <a:prstGeom prst="rect">
            <a:avLst/>
          </a:prstGeom>
          <a:noFill/>
          <a:ln/>
        </p:spPr>
        <p:txBody>
          <a:bodyPr wrap="square" lIns="0" tIns="0" rIns="0" bIns="0" rtlCol="0" anchor="t"/>
          <a:lstStyle/>
          <a:p>
            <a:pPr marL="0" indent="0">
              <a:buNone/>
            </a:pPr>
            <a:r>
              <a:rPr lang="en-US" sz="1300" dirty="0">
                <a:solidFill>
                  <a:srgbClr val="1F2D33"/>
                </a:solidFill>
                <a:latin typeface="Calibri" pitchFamily="34" charset="0"/>
                <a:ea typeface="Calibri" pitchFamily="34" charset="-122"/>
                <a:cs typeface="Calibri" pitchFamily="34" charset="-120"/>
              </a:rPr>
              <a:t>Standing, walking, transfers, use aids. Moving &amp; handling training protects all</a:t>
            </a:r>
            <a:endParaRPr lang="en-US" sz="1300" dirty="0"/>
          </a:p>
        </p:txBody>
      </p:sp>
      <p:sp>
        <p:nvSpPr>
          <p:cNvPr id="18" name="Text 13"/>
          <p:cNvSpPr txBox="1"/>
          <p:nvPr/>
        </p:nvSpPr>
        <p:spPr>
          <a:xfrm>
            <a:off x="457200" y="4160520"/>
            <a:ext cx="8229600" cy="731520"/>
          </a:xfrm>
          <a:prstGeom prst="rect">
            <a:avLst/>
          </a:prstGeom>
          <a:noFill/>
          <a:ln/>
        </p:spPr>
        <p:txBody>
          <a:bodyPr wrap="square" lIns="0" tIns="0" rIns="0" bIns="0" rtlCol="0" anchor="t"/>
          <a:lstStyle/>
          <a:p>
            <a:pPr marL="0" indent="0">
              <a:buNone/>
            </a:pPr>
            <a:r>
              <a:rPr lang="en-US" sz="1300" dirty="0">
                <a:solidFill>
                  <a:srgbClr val="1F2D33"/>
                </a:solidFill>
                <a:latin typeface="Calibri" pitchFamily="34" charset="0"/>
                <a:ea typeface="Calibri" pitchFamily="34" charset="-122"/>
                <a:cs typeface="Calibri" pitchFamily="34" charset="-120"/>
              </a:rPr>
              <a:t>Safe medicines support and safe moving and handling depend on training, clear care plans and accurate records. If I am unsure about a task, I should ask for guidance and report concerns straight away.</a:t>
            </a:r>
            <a:endParaRPr lang="en-US" sz="1300" dirty="0"/>
          </a:p>
        </p:txBody>
      </p:sp>
      <p:pic>
        <p:nvPicPr>
          <p:cNvPr id="19" name="Photo walker" descr="1790793202442_image.png"/>
          <p:cNvPicPr>
            <a:picLocks noChangeAspect="1"/>
          </p:cNvPicPr>
          <p:nvPr/>
        </p:nvPicPr>
        <p:blipFill>
          <a:blip r:embed="rId6"/>
          <a:srcRect l="6637" r="27434"/>
          <a:stretch>
            <a:fillRect/>
          </a:stretch>
        </p:blipFill>
        <p:spPr>
          <a:xfrm>
            <a:off x="457200" y="1097280"/>
            <a:ext cx="2834640" cy="278892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The Role: Practical &amp; Social Support</a:t>
            </a:r>
            <a:endParaRPr lang="en-US" sz="3000" dirty="0"/>
          </a:p>
        </p:txBody>
      </p:sp>
      <p:sp>
        <p:nvSpPr>
          <p:cNvPr id="3" name="Shape 1"/>
          <p:cNvSpPr/>
          <p:nvPr/>
        </p:nvSpPr>
        <p:spPr>
          <a:xfrm>
            <a:off x="457200" y="1097280"/>
            <a:ext cx="4023360" cy="2834640"/>
          </a:xfrm>
          <a:prstGeom prst="rect">
            <a:avLst/>
          </a:prstGeom>
          <a:solidFill>
            <a:srgbClr val="0B4F5C"/>
          </a:solidFill>
          <a:ln w="12700">
            <a:solidFill>
              <a:srgbClr val="0B4F5C"/>
            </a:solidFill>
            <a:prstDash val="solid"/>
          </a:ln>
          <a:effectLst>
            <a:outerShdw blurRad="76200" dist="25400" dir="5400000" algn="bl" rotWithShape="0">
              <a:srgbClr val="000000">
                <a:alpha val="12000"/>
              </a:srgbClr>
            </a:outerShdw>
          </a:effectLst>
        </p:spPr>
        <p:txBody>
          <a:bodyPr/>
          <a:lstStyle/>
          <a:p>
            <a:endParaRPr lang="en-GB"/>
          </a:p>
        </p:txBody>
      </p:sp>
      <p:sp>
        <p:nvSpPr>
          <p:cNvPr id="6" name="Text 3"/>
          <p:cNvSpPr txBox="1"/>
          <p:nvPr/>
        </p:nvSpPr>
        <p:spPr>
          <a:xfrm>
            <a:off x="640080" y="3127248"/>
            <a:ext cx="3474720" cy="457200"/>
          </a:xfrm>
          <a:prstGeom prst="rect">
            <a:avLst/>
          </a:prstGeom>
          <a:noFill/>
          <a:ln/>
        </p:spPr>
        <p:txBody>
          <a:bodyPr wrap="square" lIns="0" tIns="0" rIns="0" bIns="0"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Shopping &amp; errands</a:t>
            </a:r>
            <a:endParaRPr lang="en-US" sz="2000" dirty="0"/>
          </a:p>
        </p:txBody>
      </p:sp>
      <p:sp>
        <p:nvSpPr>
          <p:cNvPr id="7" name="Text 4"/>
          <p:cNvSpPr txBox="1"/>
          <p:nvPr/>
        </p:nvSpPr>
        <p:spPr>
          <a:xfrm>
            <a:off x="640080" y="3493008"/>
            <a:ext cx="3474720" cy="731520"/>
          </a:xfrm>
          <a:prstGeom prst="rect">
            <a:avLst/>
          </a:prstGeom>
          <a:noFill/>
          <a:ln/>
        </p:spPr>
        <p:txBody>
          <a:bodyPr wrap="square" lIns="0" tIns="0" rIns="0" bIns="0" rtlCol="0" anchor="t"/>
          <a:lstStyle/>
          <a:p>
            <a:pPr marL="0" indent="0">
              <a:buNone/>
            </a:pPr>
            <a:r>
              <a:rPr lang="en-US" sz="1500" dirty="0">
                <a:solidFill>
                  <a:srgbClr val="DCEFEA"/>
                </a:solidFill>
                <a:latin typeface="Calibri" pitchFamily="34" charset="0"/>
                <a:ea typeface="Calibri" pitchFamily="34" charset="-122"/>
                <a:cs typeface="Calibri" pitchFamily="34" charset="-120"/>
              </a:rPr>
              <a:t>Maintain community connections</a:t>
            </a:r>
            <a:endParaRPr lang="en-US" sz="1500" dirty="0"/>
          </a:p>
        </p:txBody>
      </p:sp>
      <p:sp>
        <p:nvSpPr>
          <p:cNvPr id="8" name="Shape 5"/>
          <p:cNvSpPr/>
          <p:nvPr/>
        </p:nvSpPr>
        <p:spPr>
          <a:xfrm>
            <a:off x="4754880" y="1097280"/>
            <a:ext cx="3931920" cy="12801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pic>
        <p:nvPicPr>
          <p:cNvPr id="10" name="Image 1" descr="preencoded.png"/>
          <p:cNvPicPr>
            <a:picLocks noChangeAspect="1"/>
          </p:cNvPicPr>
          <p:nvPr/>
        </p:nvPicPr>
        <p:blipFill>
          <a:blip r:embed="rId3"/>
          <a:stretch>
            <a:fillRect/>
          </a:stretch>
        </p:blipFill>
        <p:spPr>
          <a:xfrm>
            <a:off x="5132070" y="1588770"/>
            <a:ext cx="297180" cy="297180"/>
          </a:xfrm>
          <a:prstGeom prst="rect">
            <a:avLst/>
          </a:prstGeom>
        </p:spPr>
      </p:pic>
      <p:sp>
        <p:nvSpPr>
          <p:cNvPr id="11" name="Text 7"/>
          <p:cNvSpPr txBox="1"/>
          <p:nvPr/>
        </p:nvSpPr>
        <p:spPr>
          <a:xfrm>
            <a:off x="5760720" y="1143000"/>
            <a:ext cx="2743200" cy="11887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Meals &amp; home</a:t>
            </a:r>
            <a:endParaRPr lang="en-US" sz="1600" dirty="0"/>
          </a:p>
          <a:p>
            <a:pPr marL="0" indent="0">
              <a:buNone/>
            </a:pPr>
            <a:r>
              <a:rPr lang="en-US" sz="1300" dirty="0">
                <a:solidFill>
                  <a:srgbClr val="1F2D33"/>
                </a:solidFill>
                <a:latin typeface="Calibri" pitchFamily="34" charset="0"/>
                <a:ea typeface="Calibri" pitchFamily="34" charset="-122"/>
                <a:cs typeface="Calibri" pitchFamily="34" charset="-120"/>
              </a:rPr>
              <a:t>Fresh food, light housework, safe environment</a:t>
            </a:r>
            <a:endParaRPr lang="en-US" sz="1600" dirty="0"/>
          </a:p>
        </p:txBody>
      </p:sp>
      <p:sp>
        <p:nvSpPr>
          <p:cNvPr id="12" name="Shape 8"/>
          <p:cNvSpPr/>
          <p:nvPr/>
        </p:nvSpPr>
        <p:spPr>
          <a:xfrm>
            <a:off x="4754880" y="2651760"/>
            <a:ext cx="3931920" cy="12801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pic>
        <p:nvPicPr>
          <p:cNvPr id="14" name="Image 2" descr="preencoded.png"/>
          <p:cNvPicPr>
            <a:picLocks noChangeAspect="1"/>
          </p:cNvPicPr>
          <p:nvPr/>
        </p:nvPicPr>
        <p:blipFill>
          <a:blip r:embed="rId4"/>
          <a:stretch>
            <a:fillRect/>
          </a:stretch>
        </p:blipFill>
        <p:spPr>
          <a:xfrm>
            <a:off x="5132070" y="3143250"/>
            <a:ext cx="297180" cy="297180"/>
          </a:xfrm>
          <a:prstGeom prst="rect">
            <a:avLst/>
          </a:prstGeom>
        </p:spPr>
      </p:pic>
      <p:sp>
        <p:nvSpPr>
          <p:cNvPr id="15" name="Text 10"/>
          <p:cNvSpPr txBox="1"/>
          <p:nvPr/>
        </p:nvSpPr>
        <p:spPr>
          <a:xfrm>
            <a:off x="5760720" y="2697480"/>
            <a:ext cx="2743200" cy="11887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Companionship &amp; records</a:t>
            </a:r>
            <a:endParaRPr lang="en-US" sz="1600" dirty="0"/>
          </a:p>
          <a:p>
            <a:pPr marL="0" indent="0">
              <a:buNone/>
            </a:pPr>
            <a:r>
              <a:rPr lang="en-US" sz="1300" dirty="0">
                <a:solidFill>
                  <a:srgbClr val="1F2D33"/>
                </a:solidFill>
                <a:latin typeface="Calibri" pitchFamily="34" charset="0"/>
                <a:ea typeface="Calibri" pitchFamily="34" charset="-122"/>
                <a:cs typeface="Calibri" pitchFamily="34" charset="-120"/>
              </a:rPr>
              <a:t>Reduce loneliness; accurate, timely notes after every visit</a:t>
            </a:r>
            <a:endParaRPr lang="en-US" sz="1600" dirty="0"/>
          </a:p>
        </p:txBody>
      </p:sp>
      <p:sp>
        <p:nvSpPr>
          <p:cNvPr id="16" name="Text 11"/>
          <p:cNvSpPr txBox="1"/>
          <p:nvPr/>
        </p:nvSpPr>
        <p:spPr>
          <a:xfrm>
            <a:off x="457200" y="4114800"/>
            <a:ext cx="8229600" cy="731520"/>
          </a:xfrm>
          <a:prstGeom prst="rect">
            <a:avLst/>
          </a:prstGeom>
          <a:noFill/>
          <a:ln/>
        </p:spPr>
        <p:txBody>
          <a:bodyPr wrap="square" lIns="0" tIns="0" rIns="0" bIns="0" rtlCol="0" anchor="t"/>
          <a:lstStyle/>
          <a:p>
            <a:pPr marL="0" indent="0">
              <a:buNone/>
            </a:pPr>
            <a:r>
              <a:rPr lang="en-US" sz="1300" dirty="0">
                <a:solidFill>
                  <a:srgbClr val="1F2D33"/>
                </a:solidFill>
                <a:latin typeface="Calibri" pitchFamily="34" charset="0"/>
                <a:ea typeface="Calibri" pitchFamily="34" charset="-122"/>
                <a:cs typeface="Calibri" pitchFamily="34" charset="-120"/>
              </a:rPr>
              <a:t>Small practical tasks make a big difference. They keep people connected, safe and comfortable at home, and good records help the whole care team to provide consistent, joined-up support.</a:t>
            </a:r>
            <a:endParaRPr lang="en-US" sz="1300" dirty="0"/>
          </a:p>
        </p:txBody>
      </p:sp>
      <p:pic>
        <p:nvPicPr>
          <p:cNvPr id="17" name="Photo news" descr="1790793238665_image.png"/>
          <p:cNvPicPr>
            <a:picLocks noChangeAspect="1"/>
          </p:cNvPicPr>
          <p:nvPr/>
        </p:nvPicPr>
        <p:blipFill>
          <a:blip r:embed="rId5"/>
          <a:srcRect/>
          <a:stretch>
            <a:fillRect/>
          </a:stretch>
        </p:blipFill>
        <p:spPr>
          <a:xfrm>
            <a:off x="457200" y="1097280"/>
            <a:ext cx="4023360" cy="201168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How Care Must Be Delivered</a:t>
            </a:r>
            <a:endParaRPr lang="en-US" sz="3000" dirty="0"/>
          </a:p>
        </p:txBody>
      </p:sp>
      <p:sp>
        <p:nvSpPr>
          <p:cNvPr id="3" name="Shape 1"/>
          <p:cNvSpPr/>
          <p:nvPr/>
        </p:nvSpPr>
        <p:spPr>
          <a:xfrm>
            <a:off x="457200" y="1188720"/>
            <a:ext cx="4023360" cy="15087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pic>
        <p:nvPicPr>
          <p:cNvPr id="5" name="Image 0" descr="preencoded.png"/>
          <p:cNvPicPr>
            <a:picLocks noChangeAspect="1"/>
          </p:cNvPicPr>
          <p:nvPr/>
        </p:nvPicPr>
        <p:blipFill>
          <a:blip r:embed="rId3"/>
          <a:stretch>
            <a:fillRect/>
          </a:stretch>
        </p:blipFill>
        <p:spPr>
          <a:xfrm>
            <a:off x="834390" y="1794510"/>
            <a:ext cx="297180" cy="297180"/>
          </a:xfrm>
          <a:prstGeom prst="rect">
            <a:avLst/>
          </a:prstGeom>
        </p:spPr>
      </p:pic>
      <p:sp>
        <p:nvSpPr>
          <p:cNvPr id="6" name="Text 3"/>
          <p:cNvSpPr txBox="1"/>
          <p:nvPr/>
        </p:nvSpPr>
        <p:spPr>
          <a:xfrm>
            <a:off x="1417320" y="1280160"/>
            <a:ext cx="2926080" cy="1325880"/>
          </a:xfrm>
          <a:prstGeom prst="rect">
            <a:avLst/>
          </a:prstGeom>
          <a:noFill/>
          <a:ln/>
        </p:spPr>
        <p:txBody>
          <a:bodyPr wrap="square" lIns="0" tIns="0" rIns="0" bIns="0" rtlCol="0" anchor="ctr"/>
          <a:lstStyle/>
          <a:p>
            <a:pPr marL="0" indent="0">
              <a:buNone/>
            </a:pPr>
            <a:r>
              <a:rPr lang="en-US" sz="1500" b="1" dirty="0">
                <a:solidFill>
                  <a:srgbClr val="0B4F5C"/>
                </a:solidFill>
                <a:latin typeface="Cambria" pitchFamily="34" charset="0"/>
                <a:ea typeface="Cambria" pitchFamily="34" charset="-122"/>
                <a:cs typeface="Cambria" pitchFamily="34" charset="-120"/>
              </a:rPr>
              <a:t>Standards &amp; behaviour</a:t>
            </a:r>
            <a:endParaRPr lang="en-US" sz="1500" dirty="0"/>
          </a:p>
          <a:p>
            <a:pPr marL="0" indent="0">
              <a:buNone/>
            </a:pPr>
            <a:r>
              <a:rPr lang="en-US" sz="1200" dirty="0">
                <a:solidFill>
                  <a:srgbClr val="1F2D33"/>
                </a:solidFill>
                <a:latin typeface="Calibri" pitchFamily="34" charset="0"/>
                <a:ea typeface="Calibri" pitchFamily="34" charset="-122"/>
                <a:cs typeface="Calibri" pitchFamily="34" charset="-120"/>
              </a:rPr>
              <a:t>Code of Conduct (Skills for Care &amp; Skills for Health, 2013)</a:t>
            </a:r>
            <a:endParaRPr lang="en-US" sz="1500" dirty="0"/>
          </a:p>
        </p:txBody>
      </p:sp>
      <p:sp>
        <p:nvSpPr>
          <p:cNvPr id="7" name="Shape 4"/>
          <p:cNvSpPr/>
          <p:nvPr/>
        </p:nvSpPr>
        <p:spPr>
          <a:xfrm>
            <a:off x="4663440" y="1188720"/>
            <a:ext cx="4023360" cy="15087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pic>
        <p:nvPicPr>
          <p:cNvPr id="9" name="Image 1" descr="preencoded.png"/>
          <p:cNvPicPr>
            <a:picLocks noChangeAspect="1"/>
          </p:cNvPicPr>
          <p:nvPr/>
        </p:nvPicPr>
        <p:blipFill>
          <a:blip r:embed="rId4"/>
          <a:stretch>
            <a:fillRect/>
          </a:stretch>
        </p:blipFill>
        <p:spPr>
          <a:xfrm>
            <a:off x="5040630" y="1794510"/>
            <a:ext cx="297180" cy="297180"/>
          </a:xfrm>
          <a:prstGeom prst="rect">
            <a:avLst/>
          </a:prstGeom>
        </p:spPr>
      </p:pic>
      <p:sp>
        <p:nvSpPr>
          <p:cNvPr id="10" name="Text 6"/>
          <p:cNvSpPr txBox="1"/>
          <p:nvPr/>
        </p:nvSpPr>
        <p:spPr>
          <a:xfrm>
            <a:off x="5623560" y="1280160"/>
            <a:ext cx="2926080" cy="1325880"/>
          </a:xfrm>
          <a:prstGeom prst="rect">
            <a:avLst/>
          </a:prstGeom>
          <a:noFill/>
          <a:ln/>
        </p:spPr>
        <p:txBody>
          <a:bodyPr wrap="square" lIns="0" tIns="0" rIns="0" bIns="0" rtlCol="0" anchor="ctr"/>
          <a:lstStyle/>
          <a:p>
            <a:pPr marL="0" indent="0">
              <a:buNone/>
            </a:pPr>
            <a:r>
              <a:rPr lang="en-US" sz="1500" b="1" dirty="0">
                <a:solidFill>
                  <a:srgbClr val="0B4F5C"/>
                </a:solidFill>
                <a:latin typeface="Cambria" pitchFamily="34" charset="0"/>
                <a:ea typeface="Cambria" pitchFamily="34" charset="-122"/>
                <a:cs typeface="Cambria" pitchFamily="34" charset="-120"/>
              </a:rPr>
              <a:t>Consent &amp; choice</a:t>
            </a:r>
            <a:endParaRPr lang="en-US" sz="1500" dirty="0"/>
          </a:p>
          <a:p>
            <a:pPr marL="0" indent="0">
              <a:buNone/>
            </a:pPr>
            <a:r>
              <a:rPr lang="en-US" sz="1200" dirty="0">
                <a:solidFill>
                  <a:srgbClr val="1F2D33"/>
                </a:solidFill>
                <a:latin typeface="Calibri" pitchFamily="34" charset="0"/>
                <a:ea typeface="Calibri" pitchFamily="34" charset="-122"/>
                <a:cs typeface="Calibri" pitchFamily="34" charset="-120"/>
              </a:rPr>
              <a:t>Mental Capacity Act 2005 where capacity is limited</a:t>
            </a:r>
            <a:endParaRPr lang="en-US" sz="1500" dirty="0"/>
          </a:p>
        </p:txBody>
      </p:sp>
      <p:sp>
        <p:nvSpPr>
          <p:cNvPr id="11" name="Shape 7"/>
          <p:cNvSpPr/>
          <p:nvPr/>
        </p:nvSpPr>
        <p:spPr>
          <a:xfrm>
            <a:off x="457200" y="2880360"/>
            <a:ext cx="4023360" cy="15087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pic>
        <p:nvPicPr>
          <p:cNvPr id="13" name="Image 2" descr="preencoded.png"/>
          <p:cNvPicPr>
            <a:picLocks noChangeAspect="1"/>
          </p:cNvPicPr>
          <p:nvPr/>
        </p:nvPicPr>
        <p:blipFill>
          <a:blip r:embed="rId5"/>
          <a:stretch>
            <a:fillRect/>
          </a:stretch>
        </p:blipFill>
        <p:spPr>
          <a:xfrm>
            <a:off x="834390" y="3486150"/>
            <a:ext cx="297180" cy="297180"/>
          </a:xfrm>
          <a:prstGeom prst="rect">
            <a:avLst/>
          </a:prstGeom>
        </p:spPr>
      </p:pic>
      <p:sp>
        <p:nvSpPr>
          <p:cNvPr id="14" name="Text 9"/>
          <p:cNvSpPr txBox="1"/>
          <p:nvPr/>
        </p:nvSpPr>
        <p:spPr>
          <a:xfrm>
            <a:off x="1417320" y="2971800"/>
            <a:ext cx="2926080" cy="1325880"/>
          </a:xfrm>
          <a:prstGeom prst="rect">
            <a:avLst/>
          </a:prstGeom>
          <a:noFill/>
          <a:ln/>
        </p:spPr>
        <p:txBody>
          <a:bodyPr wrap="square" lIns="0" tIns="0" rIns="0" bIns="0" rtlCol="0" anchor="ctr"/>
          <a:lstStyle/>
          <a:p>
            <a:pPr marL="0" indent="0">
              <a:buNone/>
            </a:pPr>
            <a:r>
              <a:rPr lang="en-US" sz="1500" b="1" dirty="0">
                <a:solidFill>
                  <a:srgbClr val="0B4F5C"/>
                </a:solidFill>
                <a:latin typeface="Cambria" pitchFamily="34" charset="0"/>
                <a:ea typeface="Cambria" pitchFamily="34" charset="-122"/>
                <a:cs typeface="Cambria" pitchFamily="34" charset="-120"/>
              </a:rPr>
              <a:t>CQC Fundamental Standards</a:t>
            </a:r>
            <a:endParaRPr lang="en-US" sz="1500" dirty="0"/>
          </a:p>
          <a:p>
            <a:pPr marL="0" indent="0">
              <a:buNone/>
            </a:pPr>
            <a:r>
              <a:rPr lang="en-US" sz="1200" dirty="0">
                <a:solidFill>
                  <a:srgbClr val="1F2D33"/>
                </a:solidFill>
                <a:latin typeface="Calibri" pitchFamily="34" charset="0"/>
                <a:ea typeface="Calibri" pitchFamily="34" charset="-122"/>
                <a:cs typeface="Calibri" pitchFamily="34" charset="-120"/>
              </a:rPr>
              <a:t>Dignity, safety, safeguarding (CQC, n.d.)</a:t>
            </a:r>
            <a:endParaRPr lang="en-US" sz="1500" dirty="0"/>
          </a:p>
        </p:txBody>
      </p:sp>
      <p:sp>
        <p:nvSpPr>
          <p:cNvPr id="15" name="Shape 10"/>
          <p:cNvSpPr/>
          <p:nvPr/>
        </p:nvSpPr>
        <p:spPr>
          <a:xfrm>
            <a:off x="4663440" y="2880360"/>
            <a:ext cx="4023360" cy="15087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pic>
        <p:nvPicPr>
          <p:cNvPr id="17" name="Image 3" descr="preencoded.png"/>
          <p:cNvPicPr>
            <a:picLocks noChangeAspect="1"/>
          </p:cNvPicPr>
          <p:nvPr/>
        </p:nvPicPr>
        <p:blipFill>
          <a:blip r:embed="rId6"/>
          <a:stretch>
            <a:fillRect/>
          </a:stretch>
        </p:blipFill>
        <p:spPr>
          <a:xfrm>
            <a:off x="5040630" y="3486150"/>
            <a:ext cx="297180" cy="297180"/>
          </a:xfrm>
          <a:prstGeom prst="rect">
            <a:avLst/>
          </a:prstGeom>
        </p:spPr>
      </p:pic>
      <p:sp>
        <p:nvSpPr>
          <p:cNvPr id="18" name="Text 12"/>
          <p:cNvSpPr txBox="1"/>
          <p:nvPr/>
        </p:nvSpPr>
        <p:spPr>
          <a:xfrm>
            <a:off x="5623560" y="2971800"/>
            <a:ext cx="2926080" cy="1325880"/>
          </a:xfrm>
          <a:prstGeom prst="rect">
            <a:avLst/>
          </a:prstGeom>
          <a:noFill/>
          <a:ln/>
        </p:spPr>
        <p:txBody>
          <a:bodyPr wrap="square" lIns="0" tIns="0" rIns="0" bIns="0" rtlCol="0" anchor="ctr"/>
          <a:lstStyle/>
          <a:p>
            <a:pPr marL="0" indent="0">
              <a:buNone/>
            </a:pPr>
            <a:r>
              <a:rPr lang="en-US" sz="1500" b="1" dirty="0">
                <a:solidFill>
                  <a:srgbClr val="0B4F5C"/>
                </a:solidFill>
                <a:latin typeface="Cambria" pitchFamily="34" charset="0"/>
                <a:ea typeface="Cambria" pitchFamily="34" charset="-122"/>
                <a:cs typeface="Cambria" pitchFamily="34" charset="-120"/>
              </a:rPr>
              <a:t>The 6Cs</a:t>
            </a:r>
            <a:endParaRPr lang="en-US" sz="1500" dirty="0"/>
          </a:p>
          <a:p>
            <a:pPr marL="0" indent="0">
              <a:buNone/>
            </a:pPr>
            <a:r>
              <a:rPr lang="en-US" sz="1200" dirty="0">
                <a:solidFill>
                  <a:srgbClr val="1F2D33"/>
                </a:solidFill>
                <a:latin typeface="Calibri" pitchFamily="34" charset="0"/>
                <a:ea typeface="Calibri" pitchFamily="34" charset="-122"/>
                <a:cs typeface="Calibri" pitchFamily="34" charset="-120"/>
              </a:rPr>
              <a:t>Care, Compassion, Courage, Communication, Commitment, Competence (NHS England, 2012)</a:t>
            </a:r>
            <a:endParaRPr lang="en-US" sz="1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Live Job Advert: Domiciliary Care Worker</a:t>
            </a:r>
            <a:endParaRPr lang="en-US" sz="3000" dirty="0"/>
          </a:p>
        </p:txBody>
      </p:sp>
      <p:sp>
        <p:nvSpPr>
          <p:cNvPr id="3" name="Shape 1"/>
          <p:cNvSpPr/>
          <p:nvPr/>
        </p:nvSpPr>
        <p:spPr>
          <a:xfrm>
            <a:off x="457200" y="1051560"/>
            <a:ext cx="1965960" cy="777240"/>
          </a:xfrm>
          <a:prstGeom prst="rect">
            <a:avLst/>
          </a:prstGeom>
          <a:solidFill>
            <a:srgbClr val="0B4F5C"/>
          </a:solidFill>
          <a:ln w="12700">
            <a:solidFill>
              <a:srgbClr val="0B4F5C"/>
            </a:solidFill>
            <a:prstDash val="solid"/>
          </a:ln>
        </p:spPr>
        <p:txBody>
          <a:bodyPr/>
          <a:lstStyle/>
          <a:p>
            <a:endParaRPr lang="en-GB"/>
          </a:p>
        </p:txBody>
      </p:sp>
      <p:sp>
        <p:nvSpPr>
          <p:cNvPr id="4" name="Text 2"/>
          <p:cNvSpPr txBox="1"/>
          <p:nvPr/>
        </p:nvSpPr>
        <p:spPr>
          <a:xfrm>
            <a:off x="566928" y="1051560"/>
            <a:ext cx="1783080" cy="777240"/>
          </a:xfrm>
          <a:prstGeom prst="rect">
            <a:avLst/>
          </a:prstGeom>
          <a:noFill/>
          <a:ln/>
        </p:spPr>
        <p:txBody>
          <a:bodyPr wrap="square" lIns="0" tIns="0" rIns="0" bIns="0" rtlCol="0" anchor="ctr"/>
          <a:lstStyle/>
          <a:p>
            <a:pPr marL="0" indent="0">
              <a:buNone/>
            </a:pPr>
            <a:r>
              <a:rPr lang="en-US" sz="1000" dirty="0">
                <a:solidFill>
                  <a:srgbClr val="DCEFEA"/>
                </a:solidFill>
                <a:latin typeface="Calibri" pitchFamily="34" charset="0"/>
                <a:ea typeface="Calibri" pitchFamily="34" charset="-122"/>
                <a:cs typeface="Calibri" pitchFamily="34" charset="-120"/>
              </a:rPr>
              <a:t>Employer</a:t>
            </a:r>
            <a:endParaRPr lang="en-US" sz="1000" dirty="0"/>
          </a:p>
          <a:p>
            <a:pPr marL="0" indent="0">
              <a:buNone/>
            </a:pPr>
            <a:r>
              <a:rPr lang="en-US" sz="1300" b="1" dirty="0">
                <a:solidFill>
                  <a:srgbClr val="FFFFFF"/>
                </a:solidFill>
                <a:latin typeface="Calibri" pitchFamily="34" charset="0"/>
                <a:ea typeface="Calibri" pitchFamily="34" charset="-122"/>
                <a:cs typeface="Calibri" pitchFamily="34" charset="-120"/>
              </a:rPr>
              <a:t>New Age Care</a:t>
            </a:r>
            <a:endParaRPr lang="en-US" sz="1000" dirty="0"/>
          </a:p>
        </p:txBody>
      </p:sp>
      <p:sp>
        <p:nvSpPr>
          <p:cNvPr id="5" name="Shape 3"/>
          <p:cNvSpPr/>
          <p:nvPr/>
        </p:nvSpPr>
        <p:spPr>
          <a:xfrm>
            <a:off x="2532888" y="1051560"/>
            <a:ext cx="1965960" cy="777240"/>
          </a:xfrm>
          <a:prstGeom prst="rect">
            <a:avLst/>
          </a:prstGeom>
          <a:solidFill>
            <a:srgbClr val="0B4F5C"/>
          </a:solidFill>
          <a:ln w="12700">
            <a:solidFill>
              <a:srgbClr val="0B4F5C"/>
            </a:solidFill>
            <a:prstDash val="solid"/>
          </a:ln>
        </p:spPr>
        <p:txBody>
          <a:bodyPr/>
          <a:lstStyle/>
          <a:p>
            <a:endParaRPr lang="en-GB"/>
          </a:p>
        </p:txBody>
      </p:sp>
      <p:sp>
        <p:nvSpPr>
          <p:cNvPr id="6" name="Text 4"/>
          <p:cNvSpPr txBox="1"/>
          <p:nvPr/>
        </p:nvSpPr>
        <p:spPr>
          <a:xfrm>
            <a:off x="2642616" y="1051560"/>
            <a:ext cx="1783080" cy="777240"/>
          </a:xfrm>
          <a:prstGeom prst="rect">
            <a:avLst/>
          </a:prstGeom>
          <a:noFill/>
          <a:ln/>
        </p:spPr>
        <p:txBody>
          <a:bodyPr wrap="square" lIns="0" tIns="0" rIns="0" bIns="0" rtlCol="0" anchor="ctr"/>
          <a:lstStyle/>
          <a:p>
            <a:pPr marL="0" indent="0">
              <a:buNone/>
            </a:pPr>
            <a:r>
              <a:rPr lang="en-US" sz="1000" dirty="0">
                <a:solidFill>
                  <a:srgbClr val="DCEFEA"/>
                </a:solidFill>
                <a:latin typeface="Calibri" pitchFamily="34" charset="0"/>
                <a:ea typeface="Calibri" pitchFamily="34" charset="-122"/>
                <a:cs typeface="Calibri" pitchFamily="34" charset="-120"/>
              </a:rPr>
              <a:t>Location</a:t>
            </a:r>
            <a:endParaRPr lang="en-US" sz="1000" dirty="0"/>
          </a:p>
          <a:p>
            <a:pPr marL="0" indent="0">
              <a:buNone/>
            </a:pPr>
            <a:r>
              <a:rPr lang="en-US" sz="1300" b="1" dirty="0">
                <a:solidFill>
                  <a:srgbClr val="FFFFFF"/>
                </a:solidFill>
                <a:latin typeface="Calibri" pitchFamily="34" charset="0"/>
                <a:ea typeface="Calibri" pitchFamily="34" charset="-122"/>
                <a:cs typeface="Calibri" pitchFamily="34" charset="-120"/>
              </a:rPr>
              <a:t>Birmingham &amp; Redditch area</a:t>
            </a:r>
            <a:endParaRPr lang="en-US" sz="1000" dirty="0"/>
          </a:p>
        </p:txBody>
      </p:sp>
      <p:sp>
        <p:nvSpPr>
          <p:cNvPr id="7" name="Shape 5"/>
          <p:cNvSpPr/>
          <p:nvPr/>
        </p:nvSpPr>
        <p:spPr>
          <a:xfrm>
            <a:off x="4608576" y="1051560"/>
            <a:ext cx="1965960" cy="777240"/>
          </a:xfrm>
          <a:prstGeom prst="rect">
            <a:avLst/>
          </a:prstGeom>
          <a:solidFill>
            <a:srgbClr val="0B4F5C"/>
          </a:solidFill>
          <a:ln w="12700">
            <a:solidFill>
              <a:srgbClr val="0B4F5C"/>
            </a:solidFill>
            <a:prstDash val="solid"/>
          </a:ln>
        </p:spPr>
        <p:txBody>
          <a:bodyPr/>
          <a:lstStyle/>
          <a:p>
            <a:endParaRPr lang="en-GB"/>
          </a:p>
        </p:txBody>
      </p:sp>
      <p:sp>
        <p:nvSpPr>
          <p:cNvPr id="8" name="Text 6"/>
          <p:cNvSpPr txBox="1"/>
          <p:nvPr/>
        </p:nvSpPr>
        <p:spPr>
          <a:xfrm>
            <a:off x="4718304" y="1051560"/>
            <a:ext cx="1783080" cy="777240"/>
          </a:xfrm>
          <a:prstGeom prst="rect">
            <a:avLst/>
          </a:prstGeom>
          <a:noFill/>
          <a:ln/>
        </p:spPr>
        <p:txBody>
          <a:bodyPr wrap="square" lIns="0" tIns="0" rIns="0" bIns="0" rtlCol="0" anchor="ctr"/>
          <a:lstStyle/>
          <a:p>
            <a:pPr marL="0" indent="0">
              <a:buNone/>
            </a:pPr>
            <a:r>
              <a:rPr lang="en-US" sz="1000" dirty="0">
                <a:solidFill>
                  <a:srgbClr val="DCEFEA"/>
                </a:solidFill>
                <a:latin typeface="Calibri" pitchFamily="34" charset="0"/>
                <a:ea typeface="Calibri" pitchFamily="34" charset="-122"/>
                <a:cs typeface="Calibri" pitchFamily="34" charset="-120"/>
              </a:rPr>
              <a:t>Pay</a:t>
            </a:r>
            <a:endParaRPr lang="en-US" sz="1000" dirty="0"/>
          </a:p>
          <a:p>
            <a:pPr marL="0" indent="0">
              <a:buNone/>
            </a:pPr>
            <a:r>
              <a:rPr lang="en-US" sz="1300" b="1" dirty="0">
                <a:solidFill>
                  <a:srgbClr val="FFFFFF"/>
                </a:solidFill>
                <a:latin typeface="Calibri" pitchFamily="34" charset="0"/>
                <a:ea typeface="Calibri" pitchFamily="34" charset="-122"/>
                <a:cs typeface="Calibri" pitchFamily="34" charset="-120"/>
              </a:rPr>
              <a:t>£13.50/hr + paid mileage</a:t>
            </a:r>
            <a:endParaRPr lang="en-US" sz="1000" dirty="0"/>
          </a:p>
        </p:txBody>
      </p:sp>
      <p:sp>
        <p:nvSpPr>
          <p:cNvPr id="9" name="Shape 7"/>
          <p:cNvSpPr/>
          <p:nvPr/>
        </p:nvSpPr>
        <p:spPr>
          <a:xfrm>
            <a:off x="6684264" y="1051560"/>
            <a:ext cx="1965960" cy="777240"/>
          </a:xfrm>
          <a:prstGeom prst="rect">
            <a:avLst/>
          </a:prstGeom>
          <a:solidFill>
            <a:srgbClr val="0B4F5C"/>
          </a:solidFill>
          <a:ln w="12700">
            <a:solidFill>
              <a:srgbClr val="0B4F5C"/>
            </a:solidFill>
            <a:prstDash val="solid"/>
          </a:ln>
        </p:spPr>
        <p:txBody>
          <a:bodyPr/>
          <a:lstStyle/>
          <a:p>
            <a:endParaRPr lang="en-GB"/>
          </a:p>
        </p:txBody>
      </p:sp>
      <p:sp>
        <p:nvSpPr>
          <p:cNvPr id="10" name="Text 8"/>
          <p:cNvSpPr txBox="1"/>
          <p:nvPr/>
        </p:nvSpPr>
        <p:spPr>
          <a:xfrm>
            <a:off x="6793992" y="1051560"/>
            <a:ext cx="1783080" cy="777240"/>
          </a:xfrm>
          <a:prstGeom prst="rect">
            <a:avLst/>
          </a:prstGeom>
          <a:noFill/>
          <a:ln/>
        </p:spPr>
        <p:txBody>
          <a:bodyPr wrap="square" lIns="0" tIns="0" rIns="0" bIns="0" rtlCol="0" anchor="ctr"/>
          <a:lstStyle/>
          <a:p>
            <a:pPr marL="0" indent="0">
              <a:buNone/>
            </a:pPr>
            <a:r>
              <a:rPr lang="en-US" sz="1000" dirty="0">
                <a:solidFill>
                  <a:srgbClr val="DCEFEA"/>
                </a:solidFill>
                <a:latin typeface="Calibri" pitchFamily="34" charset="0"/>
                <a:ea typeface="Calibri" pitchFamily="34" charset="-122"/>
                <a:cs typeface="Calibri" pitchFamily="34" charset="-120"/>
              </a:rPr>
              <a:t>Contract</a:t>
            </a:r>
            <a:endParaRPr lang="en-US" sz="1000" dirty="0"/>
          </a:p>
          <a:p>
            <a:pPr marL="0" indent="0">
              <a:buNone/>
            </a:pPr>
            <a:r>
              <a:rPr lang="en-US" sz="1300" b="1" dirty="0">
                <a:solidFill>
                  <a:srgbClr val="FFFFFF"/>
                </a:solidFill>
                <a:latin typeface="Calibri" pitchFamily="34" charset="0"/>
                <a:ea typeface="Calibri" pitchFamily="34" charset="-122"/>
                <a:cs typeface="Calibri" pitchFamily="34" charset="-120"/>
              </a:rPr>
              <a:t>Permanent; flexible shifts</a:t>
            </a:r>
            <a:endParaRPr lang="en-US" sz="1000" dirty="0"/>
          </a:p>
        </p:txBody>
      </p:sp>
      <p:sp>
        <p:nvSpPr>
          <p:cNvPr id="11" name="Shape 9"/>
          <p:cNvSpPr/>
          <p:nvPr/>
        </p:nvSpPr>
        <p:spPr>
          <a:xfrm>
            <a:off x="457200" y="2011680"/>
            <a:ext cx="2651760" cy="2468880"/>
          </a:xfrm>
          <a:prstGeom prst="rect">
            <a:avLst/>
          </a:prstGeom>
          <a:solidFill>
            <a:srgbClr val="FFFFFF"/>
          </a:solidFill>
          <a:ln w="9525">
            <a:solidFill>
              <a:srgbClr val="D5E3E3"/>
            </a:solidFill>
            <a:prstDash val="solid"/>
          </a:ln>
        </p:spPr>
        <p:txBody>
          <a:bodyPr/>
          <a:lstStyle/>
          <a:p>
            <a:endParaRPr lang="en-GB"/>
          </a:p>
        </p:txBody>
      </p:sp>
      <p:sp>
        <p:nvSpPr>
          <p:cNvPr id="12" name="Text 10"/>
          <p:cNvSpPr txBox="1"/>
          <p:nvPr/>
        </p:nvSpPr>
        <p:spPr>
          <a:xfrm>
            <a:off x="594360" y="2084832"/>
            <a:ext cx="2377440" cy="320040"/>
          </a:xfrm>
          <a:prstGeom prst="rect">
            <a:avLst/>
          </a:prstGeom>
          <a:noFill/>
          <a:ln/>
        </p:spPr>
        <p:txBody>
          <a:bodyPr wrap="square" lIns="0" tIns="0" rIns="0" bIns="0" rtlCol="0" anchor="ctr"/>
          <a:lstStyle/>
          <a:p>
            <a:pPr marL="0" indent="0">
              <a:buNone/>
            </a:pPr>
            <a:r>
              <a:rPr lang="en-US" sz="1400" b="1" dirty="0">
                <a:solidFill>
                  <a:srgbClr val="1C7C7D"/>
                </a:solidFill>
                <a:latin typeface="Cambria" pitchFamily="34" charset="0"/>
                <a:ea typeface="Cambria" pitchFamily="34" charset="-122"/>
                <a:cs typeface="Cambria" pitchFamily="34" charset="-120"/>
              </a:rPr>
              <a:t>Key duties</a:t>
            </a:r>
            <a:endParaRPr lang="en-US" sz="1400" dirty="0"/>
          </a:p>
        </p:txBody>
      </p:sp>
      <p:sp>
        <p:nvSpPr>
          <p:cNvPr id="13" name="Text 11"/>
          <p:cNvSpPr txBox="1"/>
          <p:nvPr/>
        </p:nvSpPr>
        <p:spPr>
          <a:xfrm>
            <a:off x="594360" y="2423160"/>
            <a:ext cx="2423160" cy="2011680"/>
          </a:xfrm>
          <a:prstGeom prst="rect">
            <a:avLst/>
          </a:prstGeom>
          <a:noFill/>
          <a:ln/>
        </p:spPr>
        <p:txBody>
          <a:bodyPr wrap="square" lIns="0" tIns="0" rIns="0" bIns="0" rtlCol="0" anchor="t"/>
          <a:lstStyle/>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Person-centred care promoting dignity, independence &amp; emotional wellbeing</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Personal care, meals, mobility, medication support &amp; accurate records</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Follow care plans, safeguarding &amp; CQC standards; report health changes</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Maintain confidentiality &amp; professional conduct</a:t>
            </a:r>
            <a:endParaRPr lang="en-US" sz="1050" dirty="0"/>
          </a:p>
        </p:txBody>
      </p:sp>
      <p:sp>
        <p:nvSpPr>
          <p:cNvPr id="14" name="Shape 12"/>
          <p:cNvSpPr/>
          <p:nvPr/>
        </p:nvSpPr>
        <p:spPr>
          <a:xfrm>
            <a:off x="3264408" y="2011680"/>
            <a:ext cx="2651760" cy="2468880"/>
          </a:xfrm>
          <a:prstGeom prst="rect">
            <a:avLst/>
          </a:prstGeom>
          <a:solidFill>
            <a:srgbClr val="FFFFFF"/>
          </a:solidFill>
          <a:ln w="9525">
            <a:solidFill>
              <a:srgbClr val="D5E3E3"/>
            </a:solidFill>
            <a:prstDash val="solid"/>
          </a:ln>
        </p:spPr>
        <p:txBody>
          <a:bodyPr/>
          <a:lstStyle/>
          <a:p>
            <a:endParaRPr lang="en-GB"/>
          </a:p>
        </p:txBody>
      </p:sp>
      <p:sp>
        <p:nvSpPr>
          <p:cNvPr id="15" name="Text 13"/>
          <p:cNvSpPr txBox="1"/>
          <p:nvPr/>
        </p:nvSpPr>
        <p:spPr>
          <a:xfrm>
            <a:off x="3401568" y="2084832"/>
            <a:ext cx="2377440" cy="320040"/>
          </a:xfrm>
          <a:prstGeom prst="rect">
            <a:avLst/>
          </a:prstGeom>
          <a:noFill/>
          <a:ln/>
        </p:spPr>
        <p:txBody>
          <a:bodyPr wrap="square" lIns="0" tIns="0" rIns="0" bIns="0" rtlCol="0" anchor="ctr"/>
          <a:lstStyle/>
          <a:p>
            <a:pPr marL="0" indent="0">
              <a:buNone/>
            </a:pPr>
            <a:r>
              <a:rPr lang="en-US" sz="1400" b="1" dirty="0">
                <a:solidFill>
                  <a:srgbClr val="1C7C7D"/>
                </a:solidFill>
                <a:latin typeface="Cambria" pitchFamily="34" charset="0"/>
                <a:ea typeface="Cambria" pitchFamily="34" charset="-122"/>
                <a:cs typeface="Cambria" pitchFamily="34" charset="-120"/>
              </a:rPr>
              <a:t>Key requirements</a:t>
            </a:r>
            <a:endParaRPr lang="en-US" sz="1400" dirty="0"/>
          </a:p>
        </p:txBody>
      </p:sp>
      <p:sp>
        <p:nvSpPr>
          <p:cNvPr id="16" name="Text 14"/>
          <p:cNvSpPr txBox="1"/>
          <p:nvPr/>
        </p:nvSpPr>
        <p:spPr>
          <a:xfrm>
            <a:off x="3401568" y="2423160"/>
            <a:ext cx="2423160" cy="2011680"/>
          </a:xfrm>
          <a:prstGeom prst="rect">
            <a:avLst/>
          </a:prstGeom>
          <a:noFill/>
          <a:ln/>
        </p:spPr>
        <p:txBody>
          <a:bodyPr wrap="square" lIns="0" tIns="0" rIns="0" bIns="0" rtlCol="0" anchor="t"/>
          <a:lstStyle/>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Caring, reliable, compassionate; no experience needed, full training</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Full UK driving licence + reliable vehicle access</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DBS clearance</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Evenings, weekends, bank holidays</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Legal right to work in UK (no sponsorship)</a:t>
            </a:r>
            <a:endParaRPr lang="en-US" sz="1050" dirty="0"/>
          </a:p>
        </p:txBody>
      </p:sp>
      <p:sp>
        <p:nvSpPr>
          <p:cNvPr id="17" name="Shape 15"/>
          <p:cNvSpPr/>
          <p:nvPr/>
        </p:nvSpPr>
        <p:spPr>
          <a:xfrm>
            <a:off x="6071616" y="2011680"/>
            <a:ext cx="2651760" cy="2468880"/>
          </a:xfrm>
          <a:prstGeom prst="rect">
            <a:avLst/>
          </a:prstGeom>
          <a:solidFill>
            <a:srgbClr val="FFFFFF"/>
          </a:solidFill>
          <a:ln w="9525">
            <a:solidFill>
              <a:srgbClr val="D5E3E3"/>
            </a:solidFill>
            <a:prstDash val="solid"/>
          </a:ln>
        </p:spPr>
        <p:txBody>
          <a:bodyPr/>
          <a:lstStyle/>
          <a:p>
            <a:endParaRPr lang="en-GB"/>
          </a:p>
        </p:txBody>
      </p:sp>
      <p:sp>
        <p:nvSpPr>
          <p:cNvPr id="18" name="Text 16"/>
          <p:cNvSpPr txBox="1"/>
          <p:nvPr/>
        </p:nvSpPr>
        <p:spPr>
          <a:xfrm>
            <a:off x="6208776" y="2084832"/>
            <a:ext cx="2377440" cy="320040"/>
          </a:xfrm>
          <a:prstGeom prst="rect">
            <a:avLst/>
          </a:prstGeom>
          <a:noFill/>
          <a:ln/>
        </p:spPr>
        <p:txBody>
          <a:bodyPr wrap="square" lIns="0" tIns="0" rIns="0" bIns="0" rtlCol="0" anchor="ctr"/>
          <a:lstStyle/>
          <a:p>
            <a:pPr marL="0" indent="0">
              <a:buNone/>
            </a:pPr>
            <a:r>
              <a:rPr lang="en-US" sz="1400" b="1" dirty="0">
                <a:solidFill>
                  <a:srgbClr val="1C7C7D"/>
                </a:solidFill>
                <a:latin typeface="Cambria" pitchFamily="34" charset="0"/>
                <a:ea typeface="Cambria" pitchFamily="34" charset="-122"/>
                <a:cs typeface="Cambria" pitchFamily="34" charset="-120"/>
              </a:rPr>
              <a:t>Benefits</a:t>
            </a:r>
            <a:endParaRPr lang="en-US" sz="1400" dirty="0"/>
          </a:p>
        </p:txBody>
      </p:sp>
      <p:sp>
        <p:nvSpPr>
          <p:cNvPr id="19" name="Text 17"/>
          <p:cNvSpPr txBox="1"/>
          <p:nvPr/>
        </p:nvSpPr>
        <p:spPr>
          <a:xfrm>
            <a:off x="6208776" y="2423160"/>
            <a:ext cx="2423160" cy="2011680"/>
          </a:xfrm>
          <a:prstGeom prst="rect">
            <a:avLst/>
          </a:prstGeom>
          <a:noFill/>
          <a:ln/>
        </p:spPr>
        <p:txBody>
          <a:bodyPr wrap="square" lIns="0" tIns="0" rIns="0" bIns="0" rtlCol="0" anchor="t"/>
          <a:lstStyle/>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Time-and-a-half on bank holidays &amp; Christmas Day</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Paid mileage, Christmas bonus, pay rises at 1 &amp; 5 years</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Funded training + Diplomas (repaid if 1+ year service)</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EAP support, Blue Light discount, £200 referral scheme</a:t>
            </a:r>
            <a:endParaRPr lang="en-US" sz="1050" dirty="0"/>
          </a:p>
        </p:txBody>
      </p:sp>
      <p:sp>
        <p:nvSpPr>
          <p:cNvPr id="20" name="Text 18"/>
          <p:cNvSpPr txBox="1"/>
          <p:nvPr/>
        </p:nvSpPr>
        <p:spPr>
          <a:xfrm>
            <a:off x="457200" y="4617720"/>
            <a:ext cx="8229600" cy="274320"/>
          </a:xfrm>
          <a:prstGeom prst="rect">
            <a:avLst/>
          </a:prstGeom>
          <a:noFill/>
          <a:ln/>
        </p:spPr>
        <p:txBody>
          <a:bodyPr wrap="square" lIns="0" tIns="0" rIns="0" bIns="0" rtlCol="0" anchor="ctr"/>
          <a:lstStyle/>
          <a:p>
            <a:pPr marL="0" indent="0">
              <a:buNone/>
            </a:pPr>
            <a:r>
              <a:rPr lang="en-US" sz="900" i="1" dirty="0">
                <a:solidFill>
                  <a:srgbClr val="5B6B70"/>
                </a:solidFill>
                <a:latin typeface="Calibri" pitchFamily="34" charset="0"/>
                <a:ea typeface="Calibri" pitchFamily="34" charset="-122"/>
                <a:cs typeface="Calibri" pitchFamily="34" charset="-120"/>
              </a:rPr>
              <a:t>Live listing checked 29 September 2026. Source: Indeed UK, New Age Care listing. Role serves Redditch &amp; surrounding communities.</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Job Requirements &amp; My Evidence</a:t>
            </a:r>
            <a:endParaRPr lang="en-US" sz="3000" dirty="0"/>
          </a:p>
        </p:txBody>
      </p:sp>
      <p:graphicFrame>
        <p:nvGraphicFramePr>
          <p:cNvPr id="9" name="Table 0"/>
          <p:cNvGraphicFramePr>
            <a:graphicFrameLocks noGrp="1"/>
          </p:cNvGraphicFramePr>
          <p:nvPr>
            <p:extLst>
              <p:ext uri="{D42A27DB-BD31-4B8C-83A1-F6EECF244321}">
                <p14:modId xmlns:p14="http://schemas.microsoft.com/office/powerpoint/2010/main" val="1579011935"/>
              </p:ext>
            </p:extLst>
          </p:nvPr>
        </p:nvGraphicFramePr>
        <p:xfrm>
          <a:off x="457200" y="1051560"/>
          <a:ext cx="8229600" cy="3291840"/>
        </p:xfrm>
        <a:graphic>
          <a:graphicData uri="http://schemas.openxmlformats.org/drawingml/2006/table">
            <a:tbl>
              <a:tblPr/>
              <a:tblGrid>
                <a:gridCol w="3108960">
                  <a:extLst>
                    <a:ext uri="{9D8B030D-6E8A-4147-A177-3AD203B41FA5}">
                      <a16:colId xmlns:a16="http://schemas.microsoft.com/office/drawing/2014/main" val="20000"/>
                    </a:ext>
                  </a:extLst>
                </a:gridCol>
                <a:gridCol w="3566160">
                  <a:extLst>
                    <a:ext uri="{9D8B030D-6E8A-4147-A177-3AD203B41FA5}">
                      <a16:colId xmlns:a16="http://schemas.microsoft.com/office/drawing/2014/main" val="20001"/>
                    </a:ext>
                  </a:extLst>
                </a:gridCol>
                <a:gridCol w="1554480">
                  <a:extLst>
                    <a:ext uri="{9D8B030D-6E8A-4147-A177-3AD203B41FA5}">
                      <a16:colId xmlns:a16="http://schemas.microsoft.com/office/drawing/2014/main" val="20002"/>
                    </a:ext>
                  </a:extLst>
                </a:gridCol>
              </a:tblGrid>
              <a:tr h="365760">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Requirement</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0B4F5C"/>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My evidence / development need</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0B4F5C"/>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Status</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0B4F5C"/>
                    </a:solidFill>
                  </a:tcPr>
                </a:tc>
                <a:extLst>
                  <a:ext uri="{0D108BD9-81ED-4DB2-BD59-A6C34878D82A}">
                    <a16:rowId xmlns:a16="http://schemas.microsoft.com/office/drawing/2014/main" val="10000"/>
                  </a:ext>
                </a:extLst>
              </a:tr>
              <a:tr h="365760">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Compassionate, reliable, person-centred approach</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Experience caring for family member; volunteering with older people</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050" b="1" dirty="0">
                          <a:solidFill>
                            <a:srgbClr val="1E7B4A"/>
                          </a:solidFill>
                          <a:latin typeface="Calibri" pitchFamily="34" charset="0"/>
                          <a:ea typeface="Calibri" pitchFamily="34" charset="-122"/>
                          <a:cs typeface="Calibri" pitchFamily="34" charset="-120"/>
                        </a:rPr>
                        <a:t>Evidence</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65760">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Respect dignity, choice &amp; independence</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Understand person-centred values, equality &amp; rights</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050" b="1" dirty="0">
                          <a:solidFill>
                            <a:srgbClr val="1E7B4A"/>
                          </a:solidFill>
                          <a:latin typeface="Calibri" pitchFamily="34" charset="0"/>
                          <a:ea typeface="Calibri" pitchFamily="34" charset="-122"/>
                          <a:cs typeface="Calibri" pitchFamily="34" charset="-120"/>
                        </a:rPr>
                        <a:t>Evidence</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extLst>
                  <a:ext uri="{0D108BD9-81ED-4DB2-BD59-A6C34878D82A}">
                    <a16:rowId xmlns:a16="http://schemas.microsoft.com/office/drawing/2014/main" val="10002"/>
                  </a:ext>
                </a:extLst>
              </a:tr>
              <a:tr h="365760">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Good communication &amp; accurate reporting</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Customer-facing experience; listen well &amp; explain clearly</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050" b="1" dirty="0">
                          <a:solidFill>
                            <a:srgbClr val="1E7B4A"/>
                          </a:solidFill>
                          <a:latin typeface="Calibri" pitchFamily="34" charset="0"/>
                          <a:ea typeface="Calibri" pitchFamily="34" charset="-122"/>
                          <a:cs typeface="Calibri" pitchFamily="34" charset="-120"/>
                        </a:rPr>
                        <a:t>Evidence</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365760">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Driving licence + reliable vehicle access</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[Insert: Have / Learning / Need transport plan]</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050" b="1" dirty="0">
                          <a:solidFill>
                            <a:srgbClr val="E4572E"/>
                          </a:solidFill>
                          <a:latin typeface="Calibri" pitchFamily="34" charset="0"/>
                          <a:ea typeface="Calibri" pitchFamily="34" charset="-122"/>
                          <a:cs typeface="Calibri" pitchFamily="34" charset="-120"/>
                        </a:rPr>
                        <a:t>Development priority</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extLst>
                  <a:ext uri="{0D108BD9-81ED-4DB2-BD59-A6C34878D82A}">
                    <a16:rowId xmlns:a16="http://schemas.microsoft.com/office/drawing/2014/main" val="10004"/>
                  </a:ext>
                </a:extLst>
              </a:tr>
              <a:tr h="365760">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DBS clearance</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Will apply upon role offer</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050" b="1" dirty="0">
                          <a:solidFill>
                            <a:srgbClr val="B7791F"/>
                          </a:solidFill>
                          <a:latin typeface="Calibri" pitchFamily="34" charset="0"/>
                          <a:ea typeface="Calibri" pitchFamily="34" charset="-122"/>
                          <a:cs typeface="Calibri" pitchFamily="34" charset="-120"/>
                        </a:rPr>
                        <a:t>Action point</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365760">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Care skills, medication support &amp; record-keeping</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No formal training yet; full induction provided</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050" b="1" dirty="0">
                          <a:solidFill>
                            <a:srgbClr val="E4572E"/>
                          </a:solidFill>
                          <a:latin typeface="Calibri" pitchFamily="34" charset="0"/>
                          <a:ea typeface="Calibri" pitchFamily="34" charset="-122"/>
                          <a:cs typeface="Calibri" pitchFamily="34" charset="-120"/>
                        </a:rPr>
                        <a:t>Development gap</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extLst>
                  <a:ext uri="{0D108BD9-81ED-4DB2-BD59-A6C34878D82A}">
                    <a16:rowId xmlns:a16="http://schemas.microsoft.com/office/drawing/2014/main" val="10006"/>
                  </a:ext>
                </a:extLst>
              </a:tr>
              <a:tr h="365760">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Flexible shifts incl. evenings &amp; weekends</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Available to work flexible hours</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050" b="1" dirty="0">
                          <a:solidFill>
                            <a:srgbClr val="1E7B4A"/>
                          </a:solidFill>
                          <a:latin typeface="Calibri" pitchFamily="34" charset="0"/>
                          <a:ea typeface="Calibri" pitchFamily="34" charset="-122"/>
                          <a:cs typeface="Calibri" pitchFamily="34" charset="-120"/>
                        </a:rPr>
                        <a:t>Evidence</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365760">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Uphold standards, confidentiality &amp; safeguarding</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Aware of CQC, GDPR, Care Act 2014 basics</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050" b="1" dirty="0">
                          <a:solidFill>
                            <a:srgbClr val="1E7B4A"/>
                          </a:solidFill>
                          <a:latin typeface="Calibri" pitchFamily="34" charset="0"/>
                          <a:ea typeface="Calibri" pitchFamily="34" charset="-122"/>
                          <a:cs typeface="Calibri" pitchFamily="34" charset="-120"/>
                        </a:rPr>
                        <a:t>Evidence</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extLst>
                  <a:ext uri="{0D108BD9-81ED-4DB2-BD59-A6C34878D82A}">
                    <a16:rowId xmlns:a16="http://schemas.microsoft.com/office/drawing/2014/main" val="10008"/>
                  </a:ext>
                </a:extLst>
              </a:tr>
            </a:tbl>
          </a:graphicData>
        </a:graphic>
      </p:graphicFrame>
      <p:sp>
        <p:nvSpPr>
          <p:cNvPr id="4" name="Text 1"/>
          <p:cNvSpPr txBox="1"/>
          <p:nvPr/>
        </p:nvSpPr>
        <p:spPr>
          <a:xfrm>
            <a:off x="457200" y="4617720"/>
            <a:ext cx="8229600" cy="274320"/>
          </a:xfrm>
          <a:prstGeom prst="rect">
            <a:avLst/>
          </a:prstGeom>
          <a:noFill/>
          <a:ln/>
        </p:spPr>
        <p:txBody>
          <a:bodyPr wrap="square" lIns="0" tIns="0" rIns="0" bIns="0" rtlCol="0" anchor="ctr"/>
          <a:lstStyle/>
          <a:p>
            <a:pPr marL="0" indent="0">
              <a:buNone/>
            </a:pPr>
            <a:r>
              <a:rPr lang="en-US" sz="900" i="1" dirty="0">
                <a:solidFill>
                  <a:srgbClr val="5B6B70"/>
                </a:solidFill>
                <a:latin typeface="Calibri" pitchFamily="34" charset="0"/>
                <a:ea typeface="Calibri" pitchFamily="34" charset="-122"/>
                <a:cs typeface="Calibri" pitchFamily="34" charset="-120"/>
              </a:rPr>
              <a:t>Comparison based on New Age Care advert. Personal evidence should reflect real experience (Cottrell, 2015).</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What the Advert Tells Me</a:t>
            </a:r>
            <a:endParaRPr lang="en-US" sz="3000" dirty="0"/>
          </a:p>
        </p:txBody>
      </p:sp>
      <p:sp>
        <p:nvSpPr>
          <p:cNvPr id="3" name="Shape 1"/>
          <p:cNvSpPr/>
          <p:nvPr/>
        </p:nvSpPr>
        <p:spPr>
          <a:xfrm>
            <a:off x="457200" y="1097280"/>
            <a:ext cx="8229600" cy="91440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pic>
        <p:nvPicPr>
          <p:cNvPr id="5" name="Image 0" descr="preencoded.png"/>
          <p:cNvPicPr>
            <a:picLocks noChangeAspect="1"/>
          </p:cNvPicPr>
          <p:nvPr/>
        </p:nvPicPr>
        <p:blipFill>
          <a:blip r:embed="rId3"/>
          <a:stretch>
            <a:fillRect/>
          </a:stretch>
        </p:blipFill>
        <p:spPr>
          <a:xfrm>
            <a:off x="777240" y="1417320"/>
            <a:ext cx="274320" cy="274320"/>
          </a:xfrm>
          <a:prstGeom prst="rect">
            <a:avLst/>
          </a:prstGeom>
        </p:spPr>
      </p:pic>
      <p:sp>
        <p:nvSpPr>
          <p:cNvPr id="6" name="Text 3"/>
          <p:cNvSpPr txBox="1"/>
          <p:nvPr/>
        </p:nvSpPr>
        <p:spPr>
          <a:xfrm>
            <a:off x="1371600" y="1097280"/>
            <a:ext cx="2011680" cy="914400"/>
          </a:xfrm>
          <a:prstGeom prst="rect">
            <a:avLst/>
          </a:prstGeom>
          <a:noFill/>
          <a:ln/>
        </p:spPr>
        <p:txBody>
          <a:bodyPr wrap="square" lIns="0" tIns="0" rIns="0" bIns="0" rtlCol="0" anchor="ctr"/>
          <a:lstStyle/>
          <a:p>
            <a:pPr marL="0" indent="0">
              <a:buNone/>
            </a:pPr>
            <a:r>
              <a:rPr lang="en-US" sz="1500" b="1" dirty="0">
                <a:solidFill>
                  <a:srgbClr val="0B4F5C"/>
                </a:solidFill>
                <a:latin typeface="Cambria" pitchFamily="34" charset="0"/>
                <a:ea typeface="Cambria" pitchFamily="34" charset="-122"/>
                <a:cs typeface="Cambria" pitchFamily="34" charset="-120"/>
              </a:rPr>
              <a:t>Strong personal match</a:t>
            </a:r>
            <a:endParaRPr lang="en-US" sz="1500" dirty="0"/>
          </a:p>
        </p:txBody>
      </p:sp>
      <p:sp>
        <p:nvSpPr>
          <p:cNvPr id="7" name="Text 4"/>
          <p:cNvSpPr txBox="1"/>
          <p:nvPr/>
        </p:nvSpPr>
        <p:spPr>
          <a:xfrm>
            <a:off x="3474720" y="1097280"/>
            <a:ext cx="5029200" cy="914400"/>
          </a:xfrm>
          <a:prstGeom prst="rect">
            <a:avLst/>
          </a:prstGeom>
          <a:noFill/>
          <a:ln/>
        </p:spPr>
        <p:txBody>
          <a:bodyPr wrap="square" lIns="0" tIns="0" rIns="0" bIns="0" rtlCol="0" anchor="ctr"/>
          <a:lstStyle/>
          <a:p>
            <a:pPr marL="0" indent="0">
              <a:buNone/>
            </a:pPr>
            <a:r>
              <a:rPr lang="en-US" sz="1200" dirty="0">
                <a:solidFill>
                  <a:srgbClr val="1F2D33"/>
                </a:solidFill>
                <a:latin typeface="Calibri" pitchFamily="34" charset="0"/>
                <a:ea typeface="Calibri" pitchFamily="34" charset="-122"/>
                <a:cs typeface="Calibri" pitchFamily="34" charset="-120"/>
              </a:rPr>
              <a:t>The role values attitude over experience. New Age Care asks for caring, reliable and compassionate people and provides full training, so my personal qualities are the main asset I can offer.</a:t>
            </a:r>
            <a:endParaRPr lang="en-US" sz="1200" dirty="0"/>
          </a:p>
        </p:txBody>
      </p:sp>
      <p:sp>
        <p:nvSpPr>
          <p:cNvPr id="8" name="Shape 5"/>
          <p:cNvSpPr/>
          <p:nvPr/>
        </p:nvSpPr>
        <p:spPr>
          <a:xfrm>
            <a:off x="457200" y="2148840"/>
            <a:ext cx="8229600" cy="91440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pic>
        <p:nvPicPr>
          <p:cNvPr id="10" name="Image 1" descr="preencoded.png"/>
          <p:cNvPicPr>
            <a:picLocks noChangeAspect="1"/>
          </p:cNvPicPr>
          <p:nvPr/>
        </p:nvPicPr>
        <p:blipFill>
          <a:blip r:embed="rId4"/>
          <a:stretch>
            <a:fillRect/>
          </a:stretch>
        </p:blipFill>
        <p:spPr>
          <a:xfrm>
            <a:off x="777240" y="2468880"/>
            <a:ext cx="274320" cy="274320"/>
          </a:xfrm>
          <a:prstGeom prst="rect">
            <a:avLst/>
          </a:prstGeom>
        </p:spPr>
      </p:pic>
      <p:sp>
        <p:nvSpPr>
          <p:cNvPr id="11" name="Text 7"/>
          <p:cNvSpPr txBox="1"/>
          <p:nvPr/>
        </p:nvSpPr>
        <p:spPr>
          <a:xfrm>
            <a:off x="1371600" y="2148840"/>
            <a:ext cx="2011680" cy="914400"/>
          </a:xfrm>
          <a:prstGeom prst="rect">
            <a:avLst/>
          </a:prstGeom>
          <a:noFill/>
          <a:ln/>
        </p:spPr>
        <p:txBody>
          <a:bodyPr wrap="square" lIns="0" tIns="0" rIns="0" bIns="0" rtlCol="0" anchor="ctr"/>
          <a:lstStyle/>
          <a:p>
            <a:pPr marL="0" indent="0">
              <a:buNone/>
            </a:pPr>
            <a:r>
              <a:rPr lang="en-US" sz="1500" b="1" dirty="0">
                <a:solidFill>
                  <a:srgbClr val="0B4F5C"/>
                </a:solidFill>
                <a:latin typeface="Cambria" pitchFamily="34" charset="0"/>
                <a:ea typeface="Cambria" pitchFamily="34" charset="-122"/>
                <a:cs typeface="Cambria" pitchFamily="34" charset="-120"/>
              </a:rPr>
              <a:t>Practical essentials</a:t>
            </a:r>
            <a:endParaRPr lang="en-US" sz="1500" dirty="0"/>
          </a:p>
        </p:txBody>
      </p:sp>
      <p:sp>
        <p:nvSpPr>
          <p:cNvPr id="12" name="Text 8"/>
          <p:cNvSpPr txBox="1"/>
          <p:nvPr/>
        </p:nvSpPr>
        <p:spPr>
          <a:xfrm>
            <a:off x="3474720" y="2148840"/>
            <a:ext cx="5029200" cy="914400"/>
          </a:xfrm>
          <a:prstGeom prst="rect">
            <a:avLst/>
          </a:prstGeom>
          <a:noFill/>
          <a:ln/>
        </p:spPr>
        <p:txBody>
          <a:bodyPr wrap="square" lIns="0" tIns="0" rIns="0" bIns="0" rtlCol="0" anchor="ctr"/>
          <a:lstStyle/>
          <a:p>
            <a:pPr marL="0" indent="0">
              <a:buNone/>
            </a:pPr>
            <a:r>
              <a:rPr lang="en-US" sz="1200" dirty="0">
                <a:solidFill>
                  <a:srgbClr val="1F2D33"/>
                </a:solidFill>
                <a:latin typeface="Calibri" pitchFamily="34" charset="0"/>
                <a:ea typeface="Calibri" pitchFamily="34" charset="-122"/>
                <a:cs typeface="Calibri" pitchFamily="34" charset="-120"/>
              </a:rPr>
              <a:t>The driving licence, vehicle access and DBS clearance are essential. Training cannot replace these, so I must deal with them first.</a:t>
            </a:r>
            <a:endParaRPr lang="en-US" sz="1200" dirty="0"/>
          </a:p>
        </p:txBody>
      </p:sp>
      <p:sp>
        <p:nvSpPr>
          <p:cNvPr id="13" name="Shape 9"/>
          <p:cNvSpPr/>
          <p:nvPr/>
        </p:nvSpPr>
        <p:spPr>
          <a:xfrm>
            <a:off x="457200" y="3200400"/>
            <a:ext cx="8229600" cy="91440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pic>
        <p:nvPicPr>
          <p:cNvPr id="15" name="Image 2" descr="preencoded.png"/>
          <p:cNvPicPr>
            <a:picLocks noChangeAspect="1"/>
          </p:cNvPicPr>
          <p:nvPr/>
        </p:nvPicPr>
        <p:blipFill>
          <a:blip r:embed="rId5"/>
          <a:stretch>
            <a:fillRect/>
          </a:stretch>
        </p:blipFill>
        <p:spPr>
          <a:xfrm>
            <a:off x="777240" y="3520440"/>
            <a:ext cx="274320" cy="274320"/>
          </a:xfrm>
          <a:prstGeom prst="rect">
            <a:avLst/>
          </a:prstGeom>
        </p:spPr>
      </p:pic>
      <p:sp>
        <p:nvSpPr>
          <p:cNvPr id="16" name="Text 11"/>
          <p:cNvSpPr txBox="1"/>
          <p:nvPr/>
        </p:nvSpPr>
        <p:spPr>
          <a:xfrm>
            <a:off x="1371600" y="3200400"/>
            <a:ext cx="2011680" cy="914400"/>
          </a:xfrm>
          <a:prstGeom prst="rect">
            <a:avLst/>
          </a:prstGeom>
          <a:noFill/>
          <a:ln/>
        </p:spPr>
        <p:txBody>
          <a:bodyPr wrap="square" lIns="0" tIns="0" rIns="0" bIns="0" rtlCol="0" anchor="ctr"/>
          <a:lstStyle/>
          <a:p>
            <a:pPr marL="0" indent="0">
              <a:buNone/>
            </a:pPr>
            <a:r>
              <a:rPr lang="en-US" sz="1500" b="1" dirty="0">
                <a:solidFill>
                  <a:srgbClr val="0B4F5C"/>
                </a:solidFill>
                <a:latin typeface="Cambria" pitchFamily="34" charset="0"/>
                <a:ea typeface="Cambria" pitchFamily="34" charset="-122"/>
                <a:cs typeface="Cambria" pitchFamily="34" charset="-120"/>
              </a:rPr>
              <a:t>Real-life demands</a:t>
            </a:r>
            <a:endParaRPr lang="en-US" sz="1500" dirty="0"/>
          </a:p>
        </p:txBody>
      </p:sp>
      <p:sp>
        <p:nvSpPr>
          <p:cNvPr id="17" name="Text 12"/>
          <p:cNvSpPr txBox="1"/>
          <p:nvPr/>
        </p:nvSpPr>
        <p:spPr>
          <a:xfrm>
            <a:off x="3474720" y="3200400"/>
            <a:ext cx="5029200" cy="914400"/>
          </a:xfrm>
          <a:prstGeom prst="rect">
            <a:avLst/>
          </a:prstGeom>
          <a:noFill/>
          <a:ln/>
        </p:spPr>
        <p:txBody>
          <a:bodyPr wrap="square" lIns="0" tIns="0" rIns="0" bIns="0" rtlCol="0" anchor="ctr"/>
          <a:lstStyle/>
          <a:p>
            <a:pPr marL="0" indent="0">
              <a:buNone/>
            </a:pPr>
            <a:r>
              <a:rPr lang="en-US" sz="1200" dirty="0">
                <a:solidFill>
                  <a:srgbClr val="1F2D33"/>
                </a:solidFill>
                <a:latin typeface="Calibri" pitchFamily="34" charset="0"/>
                <a:ea typeface="Calibri" pitchFamily="34" charset="-122"/>
                <a:cs typeface="Calibri" pitchFamily="34" charset="-120"/>
              </a:rPr>
              <a:t>Evenings, weekends and bank holidays are part of the job. I am available for flexible hours, but I need to plan rest and wellbeing around irregular shifts.</a:t>
            </a:r>
            <a:endParaRPr lang="en-US" sz="1200" dirty="0"/>
          </a:p>
        </p:txBody>
      </p:sp>
      <p:sp>
        <p:nvSpPr>
          <p:cNvPr id="18" name="Text 13"/>
          <p:cNvSpPr txBox="1"/>
          <p:nvPr/>
        </p:nvSpPr>
        <p:spPr>
          <a:xfrm>
            <a:off x="457200" y="4343400"/>
            <a:ext cx="8229600" cy="365760"/>
          </a:xfrm>
          <a:prstGeom prst="rect">
            <a:avLst/>
          </a:prstGeom>
          <a:noFill/>
          <a:ln/>
        </p:spPr>
        <p:txBody>
          <a:bodyPr wrap="square" lIns="0" tIns="0" rIns="0" bIns="0" rtlCol="0" anchor="ctr"/>
          <a:lstStyle/>
          <a:p>
            <a:pPr marL="0" indent="0">
              <a:buNone/>
            </a:pPr>
            <a:r>
              <a:rPr lang="en-US" sz="1300" b="1" dirty="0">
                <a:solidFill>
                  <a:srgbClr val="0B4F5C"/>
                </a:solidFill>
                <a:latin typeface="Calibri" pitchFamily="34" charset="0"/>
                <a:ea typeface="Calibri" pitchFamily="34" charset="-122"/>
                <a:cs typeface="Calibri" pitchFamily="34" charset="-120"/>
              </a:rPr>
              <a:t>In short, my personal qualities fit the role, and my gaps are practical ones that can be closed with a clear plan.</a:t>
            </a:r>
            <a:endParaRPr lang="en-US" sz="13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Personal SWOT Analysis</a:t>
            </a:r>
            <a:endParaRPr lang="en-US" sz="3000" dirty="0"/>
          </a:p>
        </p:txBody>
      </p:sp>
      <p:sp>
        <p:nvSpPr>
          <p:cNvPr id="3" name="Shape 1"/>
          <p:cNvSpPr/>
          <p:nvPr/>
        </p:nvSpPr>
        <p:spPr>
          <a:xfrm>
            <a:off x="457200" y="1051560"/>
            <a:ext cx="4023360" cy="169164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sp>
        <p:nvSpPr>
          <p:cNvPr id="4" name="Shape 2"/>
          <p:cNvSpPr/>
          <p:nvPr/>
        </p:nvSpPr>
        <p:spPr>
          <a:xfrm>
            <a:off x="457200" y="1051560"/>
            <a:ext cx="4023360" cy="365760"/>
          </a:xfrm>
          <a:prstGeom prst="rect">
            <a:avLst/>
          </a:prstGeom>
          <a:solidFill>
            <a:srgbClr val="1C7C7D"/>
          </a:solidFill>
          <a:ln w="12700">
            <a:solidFill>
              <a:srgbClr val="1C7C7D"/>
            </a:solidFill>
            <a:prstDash val="solid"/>
          </a:ln>
        </p:spPr>
        <p:txBody>
          <a:bodyPr/>
          <a:lstStyle/>
          <a:p>
            <a:endParaRPr lang="en-GB"/>
          </a:p>
        </p:txBody>
      </p:sp>
      <p:sp>
        <p:nvSpPr>
          <p:cNvPr id="5" name="Text 3"/>
          <p:cNvSpPr txBox="1"/>
          <p:nvPr/>
        </p:nvSpPr>
        <p:spPr>
          <a:xfrm>
            <a:off x="594360" y="1051560"/>
            <a:ext cx="3749040" cy="365760"/>
          </a:xfrm>
          <a:prstGeom prst="rect">
            <a:avLst/>
          </a:prstGeom>
          <a:noFill/>
          <a:ln/>
        </p:spPr>
        <p:txBody>
          <a:bodyPr wrap="square" lIns="0" tIns="0" rIns="0" bIns="0" rtlCol="0" anchor="ctr"/>
          <a:lstStyle/>
          <a:p>
            <a:pPr marL="0" indent="0">
              <a:buNone/>
            </a:pPr>
            <a:r>
              <a:rPr lang="en-US" sz="1400" b="1" dirty="0">
                <a:solidFill>
                  <a:srgbClr val="FFFFFF"/>
                </a:solidFill>
                <a:latin typeface="Cambria" pitchFamily="34" charset="0"/>
                <a:ea typeface="Cambria" pitchFamily="34" charset="-122"/>
                <a:cs typeface="Cambria" pitchFamily="34" charset="-120"/>
              </a:rPr>
              <a:t>Strengths</a:t>
            </a:r>
            <a:endParaRPr lang="en-US" sz="1400" dirty="0"/>
          </a:p>
        </p:txBody>
      </p:sp>
      <p:sp>
        <p:nvSpPr>
          <p:cNvPr id="6" name="Text 4"/>
          <p:cNvSpPr txBox="1"/>
          <p:nvPr/>
        </p:nvSpPr>
        <p:spPr>
          <a:xfrm>
            <a:off x="594360" y="1490472"/>
            <a:ext cx="3749040" cy="118872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Empathy &amp; patience, from caring for family</a:t>
            </a:r>
            <a:endParaRPr lang="en-US" sz="1100" dirty="0"/>
          </a:p>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Clear communication, customer service background</a:t>
            </a:r>
            <a:endParaRPr lang="en-US" sz="1100" dirty="0"/>
          </a:p>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Reliability &amp; flexibility: good attendance, work all shifts</a:t>
            </a:r>
            <a:endParaRPr lang="en-US" sz="1100" dirty="0"/>
          </a:p>
        </p:txBody>
      </p:sp>
      <p:sp>
        <p:nvSpPr>
          <p:cNvPr id="7" name="Shape 5"/>
          <p:cNvSpPr/>
          <p:nvPr/>
        </p:nvSpPr>
        <p:spPr>
          <a:xfrm>
            <a:off x="4663440" y="1051560"/>
            <a:ext cx="4023360" cy="169164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sp>
        <p:nvSpPr>
          <p:cNvPr id="8" name="Shape 6"/>
          <p:cNvSpPr/>
          <p:nvPr/>
        </p:nvSpPr>
        <p:spPr>
          <a:xfrm>
            <a:off x="4663440" y="1051560"/>
            <a:ext cx="4023360" cy="365760"/>
          </a:xfrm>
          <a:prstGeom prst="rect">
            <a:avLst/>
          </a:prstGeom>
          <a:solidFill>
            <a:srgbClr val="E4572E"/>
          </a:solidFill>
          <a:ln w="12700">
            <a:solidFill>
              <a:srgbClr val="E4572E"/>
            </a:solidFill>
            <a:prstDash val="solid"/>
          </a:ln>
        </p:spPr>
        <p:txBody>
          <a:bodyPr/>
          <a:lstStyle/>
          <a:p>
            <a:endParaRPr lang="en-GB"/>
          </a:p>
        </p:txBody>
      </p:sp>
      <p:sp>
        <p:nvSpPr>
          <p:cNvPr id="9" name="Text 7"/>
          <p:cNvSpPr txBox="1"/>
          <p:nvPr/>
        </p:nvSpPr>
        <p:spPr>
          <a:xfrm>
            <a:off x="4800600" y="1051560"/>
            <a:ext cx="3749040" cy="365760"/>
          </a:xfrm>
          <a:prstGeom prst="rect">
            <a:avLst/>
          </a:prstGeom>
          <a:noFill/>
          <a:ln/>
        </p:spPr>
        <p:txBody>
          <a:bodyPr wrap="square" lIns="0" tIns="0" rIns="0" bIns="0" rtlCol="0" anchor="ctr"/>
          <a:lstStyle/>
          <a:p>
            <a:pPr marL="0" indent="0">
              <a:buNone/>
            </a:pPr>
            <a:r>
              <a:rPr lang="en-US" sz="1400" b="1" dirty="0">
                <a:solidFill>
                  <a:srgbClr val="FFFFFF"/>
                </a:solidFill>
                <a:latin typeface="Cambria" pitchFamily="34" charset="0"/>
                <a:ea typeface="Cambria" pitchFamily="34" charset="-122"/>
                <a:cs typeface="Cambria" pitchFamily="34" charset="-120"/>
              </a:rPr>
              <a:t>Weaknesses</a:t>
            </a:r>
            <a:endParaRPr lang="en-US" sz="1400" dirty="0"/>
          </a:p>
        </p:txBody>
      </p:sp>
      <p:sp>
        <p:nvSpPr>
          <p:cNvPr id="10" name="Text 8"/>
          <p:cNvSpPr txBox="1"/>
          <p:nvPr/>
        </p:nvSpPr>
        <p:spPr>
          <a:xfrm>
            <a:off x="4800600" y="1490472"/>
            <a:ext cx="3749040" cy="118872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No formal care training; Care Certificate is priority</a:t>
            </a:r>
            <a:endParaRPr lang="en-US" sz="1100" dirty="0"/>
          </a:p>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Confidence with lone working; plan check-in procedures</a:t>
            </a:r>
            <a:endParaRPr lang="en-US" sz="1100" dirty="0"/>
          </a:p>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Transport/driving is now mandatory; address in action plan</a:t>
            </a:r>
            <a:endParaRPr lang="en-US" sz="1100" dirty="0"/>
          </a:p>
        </p:txBody>
      </p:sp>
      <p:sp>
        <p:nvSpPr>
          <p:cNvPr id="11" name="Shape 9"/>
          <p:cNvSpPr/>
          <p:nvPr/>
        </p:nvSpPr>
        <p:spPr>
          <a:xfrm>
            <a:off x="457200" y="2880360"/>
            <a:ext cx="4023360" cy="169164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sp>
        <p:nvSpPr>
          <p:cNvPr id="12" name="Shape 10"/>
          <p:cNvSpPr/>
          <p:nvPr/>
        </p:nvSpPr>
        <p:spPr>
          <a:xfrm>
            <a:off x="457200" y="2880360"/>
            <a:ext cx="4023360" cy="365760"/>
          </a:xfrm>
          <a:prstGeom prst="rect">
            <a:avLst/>
          </a:prstGeom>
          <a:solidFill>
            <a:srgbClr val="0B4F5C"/>
          </a:solidFill>
          <a:ln w="12700">
            <a:solidFill>
              <a:srgbClr val="0B4F5C"/>
            </a:solidFill>
            <a:prstDash val="solid"/>
          </a:ln>
        </p:spPr>
        <p:txBody>
          <a:bodyPr/>
          <a:lstStyle/>
          <a:p>
            <a:endParaRPr lang="en-GB"/>
          </a:p>
        </p:txBody>
      </p:sp>
      <p:sp>
        <p:nvSpPr>
          <p:cNvPr id="13" name="Text 11"/>
          <p:cNvSpPr txBox="1"/>
          <p:nvPr/>
        </p:nvSpPr>
        <p:spPr>
          <a:xfrm>
            <a:off x="594360" y="2880360"/>
            <a:ext cx="3749040" cy="365760"/>
          </a:xfrm>
          <a:prstGeom prst="rect">
            <a:avLst/>
          </a:prstGeom>
          <a:noFill/>
          <a:ln/>
        </p:spPr>
        <p:txBody>
          <a:bodyPr wrap="square" lIns="0" tIns="0" rIns="0" bIns="0" rtlCol="0" anchor="ctr"/>
          <a:lstStyle/>
          <a:p>
            <a:pPr marL="0" indent="0">
              <a:buNone/>
            </a:pPr>
            <a:r>
              <a:rPr lang="en-US" sz="1400" b="1" dirty="0">
                <a:solidFill>
                  <a:srgbClr val="FFFFFF"/>
                </a:solidFill>
                <a:latin typeface="Cambria" pitchFamily="34" charset="0"/>
                <a:ea typeface="Cambria" pitchFamily="34" charset="-122"/>
                <a:cs typeface="Cambria" pitchFamily="34" charset="-120"/>
              </a:rPr>
              <a:t>Opportunities</a:t>
            </a:r>
            <a:endParaRPr lang="en-US" sz="1400" dirty="0"/>
          </a:p>
        </p:txBody>
      </p:sp>
      <p:sp>
        <p:nvSpPr>
          <p:cNvPr id="14" name="Text 12"/>
          <p:cNvSpPr txBox="1"/>
          <p:nvPr/>
        </p:nvSpPr>
        <p:spPr>
          <a:xfrm>
            <a:off x="594360" y="3319272"/>
            <a:ext cx="3749040" cy="118872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Care Certificate + Level 2/3 Diplomas, employer funded</a:t>
            </a:r>
            <a:endParaRPr lang="en-US" sz="1100" dirty="0"/>
          </a:p>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Specialist training: medicines, moving &amp; handling, dementia, first aid</a:t>
            </a:r>
            <a:endParaRPr lang="en-US" sz="1100" dirty="0"/>
          </a:p>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Progression: senior carer, coordinator, registered manager</a:t>
            </a:r>
            <a:endParaRPr lang="en-US" sz="1100" dirty="0"/>
          </a:p>
        </p:txBody>
      </p:sp>
      <p:sp>
        <p:nvSpPr>
          <p:cNvPr id="15" name="Shape 13"/>
          <p:cNvSpPr/>
          <p:nvPr/>
        </p:nvSpPr>
        <p:spPr>
          <a:xfrm>
            <a:off x="4663440" y="2880360"/>
            <a:ext cx="4023360" cy="169164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sp>
        <p:nvSpPr>
          <p:cNvPr id="16" name="Shape 14"/>
          <p:cNvSpPr/>
          <p:nvPr/>
        </p:nvSpPr>
        <p:spPr>
          <a:xfrm>
            <a:off x="4663440" y="2880360"/>
            <a:ext cx="4023360" cy="365760"/>
          </a:xfrm>
          <a:prstGeom prst="rect">
            <a:avLst/>
          </a:prstGeom>
          <a:solidFill>
            <a:srgbClr val="7A5C1E"/>
          </a:solidFill>
          <a:ln w="12700">
            <a:solidFill>
              <a:srgbClr val="7A5C1E"/>
            </a:solidFill>
            <a:prstDash val="solid"/>
          </a:ln>
        </p:spPr>
        <p:txBody>
          <a:bodyPr/>
          <a:lstStyle/>
          <a:p>
            <a:endParaRPr lang="en-GB"/>
          </a:p>
        </p:txBody>
      </p:sp>
      <p:sp>
        <p:nvSpPr>
          <p:cNvPr id="17" name="Text 15"/>
          <p:cNvSpPr txBox="1"/>
          <p:nvPr/>
        </p:nvSpPr>
        <p:spPr>
          <a:xfrm>
            <a:off x="4800600" y="2880360"/>
            <a:ext cx="3749040" cy="365760"/>
          </a:xfrm>
          <a:prstGeom prst="rect">
            <a:avLst/>
          </a:prstGeom>
          <a:noFill/>
          <a:ln/>
        </p:spPr>
        <p:txBody>
          <a:bodyPr wrap="square" lIns="0" tIns="0" rIns="0" bIns="0" rtlCol="0" anchor="ctr"/>
          <a:lstStyle/>
          <a:p>
            <a:pPr marL="0" indent="0">
              <a:buNone/>
            </a:pPr>
            <a:r>
              <a:rPr lang="en-US" sz="1400" b="1" dirty="0">
                <a:solidFill>
                  <a:srgbClr val="FFFFFF"/>
                </a:solidFill>
                <a:latin typeface="Cambria" pitchFamily="34" charset="0"/>
                <a:ea typeface="Cambria" pitchFamily="34" charset="-122"/>
                <a:cs typeface="Cambria" pitchFamily="34" charset="-120"/>
              </a:rPr>
              <a:t>Threats</a:t>
            </a:r>
            <a:endParaRPr lang="en-US" sz="1400" dirty="0"/>
          </a:p>
        </p:txBody>
      </p:sp>
      <p:sp>
        <p:nvSpPr>
          <p:cNvPr id="18" name="Text 16"/>
          <p:cNvSpPr txBox="1"/>
          <p:nvPr/>
        </p:nvSpPr>
        <p:spPr>
          <a:xfrm>
            <a:off x="4800600" y="3319272"/>
            <a:ext cx="3749040" cy="118872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Competition: many applicants; highlight reliability &amp; attitude</a:t>
            </a:r>
            <a:endParaRPr lang="en-US" sz="1100" dirty="0"/>
          </a:p>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Emotional strain: supervision, EAP support, reflective practice</a:t>
            </a:r>
            <a:endParaRPr lang="en-US" sz="1100" dirty="0"/>
          </a:p>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Travel/vehicle costs: budget mileage; keep reliable transport</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Turning My SWOT into Action</a:t>
            </a:r>
            <a:endParaRPr lang="en-US" sz="3000" dirty="0"/>
          </a:p>
        </p:txBody>
      </p:sp>
      <p:sp>
        <p:nvSpPr>
          <p:cNvPr id="3" name="Shape 1"/>
          <p:cNvSpPr/>
          <p:nvPr/>
        </p:nvSpPr>
        <p:spPr>
          <a:xfrm>
            <a:off x="457200" y="1097280"/>
            <a:ext cx="4023360" cy="155448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sp>
        <p:nvSpPr>
          <p:cNvPr id="4" name="Text 2"/>
          <p:cNvSpPr txBox="1"/>
          <p:nvPr/>
        </p:nvSpPr>
        <p:spPr>
          <a:xfrm>
            <a:off x="640080" y="1188720"/>
            <a:ext cx="3657600" cy="1371600"/>
          </a:xfrm>
          <a:prstGeom prst="rect">
            <a:avLst/>
          </a:prstGeom>
          <a:noFill/>
          <a:ln/>
        </p:spPr>
        <p:txBody>
          <a:bodyPr wrap="square" lIns="0" tIns="0" rIns="0" bIns="0" rtlCol="0" anchor="t"/>
          <a:lstStyle/>
          <a:p>
            <a:pPr marL="0" indent="0">
              <a:spcAft>
                <a:spcPts val="400"/>
              </a:spcAft>
              <a:buNone/>
            </a:pPr>
            <a:r>
              <a:rPr lang="en-US" sz="1400" b="1" dirty="0">
                <a:solidFill>
                  <a:srgbClr val="1C7C7D"/>
                </a:solidFill>
                <a:latin typeface="Cambria" pitchFamily="34" charset="0"/>
                <a:ea typeface="Cambria" pitchFamily="34" charset="-122"/>
                <a:cs typeface="Cambria" pitchFamily="34" charset="-120"/>
              </a:rPr>
              <a:t>Strengths + Opportunities</a:t>
            </a:r>
            <a:endParaRPr lang="en-US" sz="1400" dirty="0"/>
          </a:p>
          <a:p>
            <a:pPr marL="0" indent="0">
              <a:buNone/>
            </a:pPr>
            <a:r>
              <a:rPr lang="en-US" sz="1200" dirty="0">
                <a:solidFill>
                  <a:srgbClr val="1F2D33"/>
                </a:solidFill>
                <a:latin typeface="Calibri" pitchFamily="34" charset="0"/>
                <a:ea typeface="Calibri" pitchFamily="34" charset="-122"/>
                <a:cs typeface="Calibri" pitchFamily="34" charset="-120"/>
              </a:rPr>
              <a:t>My empathy and reliability give me a strong start. Employer-funded Care Certificate and Diploma training can turn these qualities into recognised skills.</a:t>
            </a:r>
            <a:endParaRPr lang="en-US" sz="1400" dirty="0"/>
          </a:p>
        </p:txBody>
      </p:sp>
      <p:sp>
        <p:nvSpPr>
          <p:cNvPr id="5" name="Shape 3"/>
          <p:cNvSpPr/>
          <p:nvPr/>
        </p:nvSpPr>
        <p:spPr>
          <a:xfrm>
            <a:off x="4663440" y="1097280"/>
            <a:ext cx="4023360" cy="155448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sp>
        <p:nvSpPr>
          <p:cNvPr id="6" name="Text 4"/>
          <p:cNvSpPr txBox="1"/>
          <p:nvPr/>
        </p:nvSpPr>
        <p:spPr>
          <a:xfrm>
            <a:off x="4846320" y="1188720"/>
            <a:ext cx="3657600" cy="1371600"/>
          </a:xfrm>
          <a:prstGeom prst="rect">
            <a:avLst/>
          </a:prstGeom>
          <a:noFill/>
          <a:ln/>
        </p:spPr>
        <p:txBody>
          <a:bodyPr wrap="square" lIns="0" tIns="0" rIns="0" bIns="0" rtlCol="0" anchor="t"/>
          <a:lstStyle/>
          <a:p>
            <a:pPr marL="0" indent="0">
              <a:spcAft>
                <a:spcPts val="400"/>
              </a:spcAft>
              <a:buNone/>
            </a:pPr>
            <a:r>
              <a:rPr lang="en-US" sz="1400" b="1" dirty="0">
                <a:solidFill>
                  <a:srgbClr val="1C7C7D"/>
                </a:solidFill>
                <a:latin typeface="Cambria" pitchFamily="34" charset="0"/>
                <a:ea typeface="Cambria" pitchFamily="34" charset="-122"/>
                <a:cs typeface="Cambria" pitchFamily="34" charset="-120"/>
              </a:rPr>
              <a:t>Strengths + Threats</a:t>
            </a:r>
            <a:endParaRPr lang="en-US" sz="1400" dirty="0"/>
          </a:p>
          <a:p>
            <a:pPr marL="0" indent="0">
              <a:buNone/>
            </a:pPr>
            <a:r>
              <a:rPr lang="en-US" sz="1200" dirty="0">
                <a:solidFill>
                  <a:srgbClr val="1F2D33"/>
                </a:solidFill>
                <a:latin typeface="Calibri" pitchFamily="34" charset="0"/>
                <a:ea typeface="Calibri" pitchFamily="34" charset="-122"/>
                <a:cs typeface="Calibri" pitchFamily="34" charset="-120"/>
              </a:rPr>
              <a:t>Many applicants will compete for roles. I will stand out through a positive attitude, dependable attendance and a willingness to learn.</a:t>
            </a:r>
            <a:endParaRPr lang="en-US" sz="1400" dirty="0"/>
          </a:p>
        </p:txBody>
      </p:sp>
      <p:sp>
        <p:nvSpPr>
          <p:cNvPr id="7" name="Shape 5"/>
          <p:cNvSpPr/>
          <p:nvPr/>
        </p:nvSpPr>
        <p:spPr>
          <a:xfrm>
            <a:off x="457200" y="2788920"/>
            <a:ext cx="4023360" cy="155448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sp>
        <p:nvSpPr>
          <p:cNvPr id="8" name="Text 6"/>
          <p:cNvSpPr txBox="1"/>
          <p:nvPr/>
        </p:nvSpPr>
        <p:spPr>
          <a:xfrm>
            <a:off x="640080" y="2880360"/>
            <a:ext cx="3657600" cy="1371600"/>
          </a:xfrm>
          <a:prstGeom prst="rect">
            <a:avLst/>
          </a:prstGeom>
          <a:noFill/>
          <a:ln/>
        </p:spPr>
        <p:txBody>
          <a:bodyPr wrap="square" lIns="0" tIns="0" rIns="0" bIns="0" rtlCol="0" anchor="t"/>
          <a:lstStyle/>
          <a:p>
            <a:pPr marL="0" indent="0">
              <a:spcAft>
                <a:spcPts val="400"/>
              </a:spcAft>
              <a:buNone/>
            </a:pPr>
            <a:r>
              <a:rPr lang="en-US" sz="1400" b="1" dirty="0">
                <a:solidFill>
                  <a:srgbClr val="1C7C7D"/>
                </a:solidFill>
                <a:latin typeface="Cambria" pitchFamily="34" charset="0"/>
                <a:ea typeface="Cambria" pitchFamily="34" charset="-122"/>
                <a:cs typeface="Cambria" pitchFamily="34" charset="-120"/>
              </a:rPr>
              <a:t>Weaknesses + Opportunities</a:t>
            </a:r>
            <a:endParaRPr lang="en-US" sz="1400" dirty="0"/>
          </a:p>
          <a:p>
            <a:pPr marL="0" indent="0">
              <a:buNone/>
            </a:pPr>
            <a:r>
              <a:rPr lang="en-US" sz="1200" dirty="0">
                <a:solidFill>
                  <a:srgbClr val="1F2D33"/>
                </a:solidFill>
                <a:latin typeface="Calibri" pitchFamily="34" charset="0"/>
                <a:ea typeface="Calibri" pitchFamily="34" charset="-122"/>
                <a:cs typeface="Calibri" pitchFamily="34" charset="-120"/>
              </a:rPr>
              <a:t>My lack of formal training is best solved through the Care Certificate and full induction. I will also plan check-in procedures to build confidence with lone working.</a:t>
            </a:r>
            <a:endParaRPr lang="en-US" sz="1400" dirty="0"/>
          </a:p>
        </p:txBody>
      </p:sp>
      <p:sp>
        <p:nvSpPr>
          <p:cNvPr id="9" name="Shape 7"/>
          <p:cNvSpPr/>
          <p:nvPr/>
        </p:nvSpPr>
        <p:spPr>
          <a:xfrm>
            <a:off x="4663440" y="2788920"/>
            <a:ext cx="4023360" cy="155448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txBody>
          <a:bodyPr/>
          <a:lstStyle/>
          <a:p>
            <a:endParaRPr lang="en-GB"/>
          </a:p>
        </p:txBody>
      </p:sp>
      <p:sp>
        <p:nvSpPr>
          <p:cNvPr id="10" name="Text 8"/>
          <p:cNvSpPr txBox="1"/>
          <p:nvPr/>
        </p:nvSpPr>
        <p:spPr>
          <a:xfrm>
            <a:off x="4846320" y="2880360"/>
            <a:ext cx="3657600" cy="1371600"/>
          </a:xfrm>
          <a:prstGeom prst="rect">
            <a:avLst/>
          </a:prstGeom>
          <a:noFill/>
          <a:ln/>
        </p:spPr>
        <p:txBody>
          <a:bodyPr wrap="square" lIns="0" tIns="0" rIns="0" bIns="0" rtlCol="0" anchor="t"/>
          <a:lstStyle/>
          <a:p>
            <a:pPr marL="0" indent="0">
              <a:spcAft>
                <a:spcPts val="400"/>
              </a:spcAft>
              <a:buNone/>
            </a:pPr>
            <a:r>
              <a:rPr lang="en-US" sz="1400" b="1" dirty="0">
                <a:solidFill>
                  <a:srgbClr val="1C7C7D"/>
                </a:solidFill>
                <a:latin typeface="Cambria" pitchFamily="34" charset="0"/>
                <a:ea typeface="Cambria" pitchFamily="34" charset="-122"/>
                <a:cs typeface="Cambria" pitchFamily="34" charset="-120"/>
              </a:rPr>
              <a:t>Weaknesses + Threats</a:t>
            </a:r>
            <a:endParaRPr lang="en-US" sz="1400" dirty="0"/>
          </a:p>
          <a:p>
            <a:pPr marL="0" indent="0">
              <a:buNone/>
            </a:pPr>
            <a:r>
              <a:rPr lang="en-US" sz="1200" dirty="0">
                <a:solidFill>
                  <a:srgbClr val="1F2D33"/>
                </a:solidFill>
                <a:latin typeface="Calibri" pitchFamily="34" charset="0"/>
                <a:ea typeface="Calibri" pitchFamily="34" charset="-122"/>
                <a:cs typeface="Calibri" pitchFamily="34" charset="-120"/>
              </a:rPr>
              <a:t>Transport is now the biggest risk. I will confirm my driving licence and vehicle plan first, budget for mileage costs, and use supervision and EAP support to manage emotional strain.</a:t>
            </a:r>
            <a:endParaRPr lang="en-US" sz="1400" dirty="0"/>
          </a:p>
        </p:txBody>
      </p:sp>
      <p:sp>
        <p:nvSpPr>
          <p:cNvPr id="11" name="Text 9"/>
          <p:cNvSpPr txBox="1"/>
          <p:nvPr/>
        </p:nvSpPr>
        <p:spPr>
          <a:xfrm>
            <a:off x="457200" y="4526280"/>
            <a:ext cx="8229600" cy="320040"/>
          </a:xfrm>
          <a:prstGeom prst="rect">
            <a:avLst/>
          </a:prstGeom>
          <a:noFill/>
          <a:ln/>
        </p:spPr>
        <p:txBody>
          <a:bodyPr wrap="square" lIns="0" tIns="0" rIns="0" bIns="0" rtlCol="0" anchor="ctr"/>
          <a:lstStyle/>
          <a:p>
            <a:pPr marL="0" indent="0">
              <a:buNone/>
            </a:pPr>
            <a:r>
              <a:rPr lang="en-US" sz="1300" b="1" dirty="0">
                <a:solidFill>
                  <a:srgbClr val="0B4F5C"/>
                </a:solidFill>
                <a:latin typeface="Calibri" pitchFamily="34" charset="0"/>
                <a:ea typeface="Calibri" pitchFamily="34" charset="-122"/>
                <a:cs typeface="Calibri" pitchFamily="34" charset="-120"/>
              </a:rPr>
              <a:t>Together, these links show that my main gaps can be closed with planning, training and support.</a:t>
            </a:r>
            <a:endParaRPr lang="en-US" sz="13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SMART Action Plan</a:t>
            </a:r>
            <a:endParaRPr lang="en-US" sz="3000" dirty="0"/>
          </a:p>
        </p:txBody>
      </p:sp>
      <p:graphicFrame>
        <p:nvGraphicFramePr>
          <p:cNvPr id="13" name="Table 0"/>
          <p:cNvGraphicFramePr>
            <a:graphicFrameLocks noGrp="1"/>
          </p:cNvGraphicFramePr>
          <p:nvPr>
            <p:extLst>
              <p:ext uri="{D42A27DB-BD31-4B8C-83A1-F6EECF244321}">
                <p14:modId xmlns:p14="http://schemas.microsoft.com/office/powerpoint/2010/main" val="1579011935"/>
              </p:ext>
            </p:extLst>
          </p:nvPr>
        </p:nvGraphicFramePr>
        <p:xfrm>
          <a:off x="457200" y="1051560"/>
          <a:ext cx="8229600" cy="3218688"/>
        </p:xfrm>
        <a:graphic>
          <a:graphicData uri="http://schemas.openxmlformats.org/drawingml/2006/table">
            <a:tbl>
              <a:tblPr/>
              <a:tblGrid>
                <a:gridCol w="3931920">
                  <a:extLst>
                    <a:ext uri="{9D8B030D-6E8A-4147-A177-3AD203B41FA5}">
                      <a16:colId xmlns:a16="http://schemas.microsoft.com/office/drawing/2014/main" val="20000"/>
                    </a:ext>
                  </a:extLst>
                </a:gridCol>
                <a:gridCol w="155448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402336">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Action</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0B4F5C"/>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Deadline</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0B4F5C"/>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Measure of success</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0B4F5C"/>
                    </a:solidFill>
                  </a:tcPr>
                </a:tc>
                <a:extLst>
                  <a:ext uri="{0D108BD9-81ED-4DB2-BD59-A6C34878D82A}">
                    <a16:rowId xmlns:a16="http://schemas.microsoft.com/office/drawing/2014/main" val="10000"/>
                  </a:ext>
                </a:extLst>
              </a:tr>
              <a:tr h="402336">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Confirm transport/driving licence status &amp; reliability</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100" b="1" dirty="0">
                          <a:solidFill>
                            <a:srgbClr val="0B4F5C"/>
                          </a:solidFill>
                          <a:latin typeface="Calibri" pitchFamily="34" charset="0"/>
                          <a:ea typeface="Calibri" pitchFamily="34" charset="-122"/>
                          <a:cs typeface="Calibri" pitchFamily="34" charset="-120"/>
                        </a:rPr>
                        <a:t>Within 1 month</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Transport plan in place</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02336">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Apply for DBS clearance when invited</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100" b="1" dirty="0">
                          <a:solidFill>
                            <a:srgbClr val="0B4F5C"/>
                          </a:solidFill>
                          <a:latin typeface="Calibri" pitchFamily="34" charset="0"/>
                          <a:ea typeface="Calibri" pitchFamily="34" charset="-122"/>
                          <a:cs typeface="Calibri" pitchFamily="34" charset="-120"/>
                        </a:rPr>
                        <a:t>Upon offer</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Certificate received</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extLst>
                  <a:ext uri="{0D108BD9-81ED-4DB2-BD59-A6C34878D82A}">
                    <a16:rowId xmlns:a16="http://schemas.microsoft.com/office/drawing/2014/main" val="10002"/>
                  </a:ext>
                </a:extLst>
              </a:tr>
              <a:tr h="402336">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Volunteer with older people weekly</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100" b="1" dirty="0">
                          <a:solidFill>
                            <a:srgbClr val="0B4F5C"/>
                          </a:solidFill>
                          <a:latin typeface="Calibri" pitchFamily="34" charset="0"/>
                          <a:ea typeface="Calibri" pitchFamily="34" charset="-122"/>
                          <a:cs typeface="Calibri" pitchFamily="34" charset="-120"/>
                        </a:rPr>
                        <a:t>Within 1 month</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Hours logged + reference</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02336">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Complete first aid course</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100" b="1" dirty="0">
                          <a:solidFill>
                            <a:srgbClr val="0B4F5C"/>
                          </a:solidFill>
                          <a:latin typeface="Calibri" pitchFamily="34" charset="0"/>
                          <a:ea typeface="Calibri" pitchFamily="34" charset="-122"/>
                          <a:cs typeface="Calibri" pitchFamily="34" charset="-120"/>
                        </a:rPr>
                        <a:t>Within 3 months</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Certificate obtained</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extLst>
                  <a:ext uri="{0D108BD9-81ED-4DB2-BD59-A6C34878D82A}">
                    <a16:rowId xmlns:a16="http://schemas.microsoft.com/office/drawing/2014/main" val="10004"/>
                  </a:ext>
                </a:extLst>
              </a:tr>
              <a:tr h="402336">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Apply to New Age Care &amp; 4 other domiciliary roles</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100" b="1" dirty="0">
                          <a:solidFill>
                            <a:srgbClr val="0B4F5C"/>
                          </a:solidFill>
                          <a:latin typeface="Calibri" pitchFamily="34" charset="0"/>
                          <a:ea typeface="Calibri" pitchFamily="34" charset="-122"/>
                          <a:cs typeface="Calibri" pitchFamily="34" charset="-120"/>
                        </a:rPr>
                        <a:t>Within 4 months</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Applications submitted; interviews secured</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02336">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Complete Care Certificate &amp; full induction</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100" b="1" dirty="0">
                          <a:solidFill>
                            <a:srgbClr val="0B4F5C"/>
                          </a:solidFill>
                          <a:latin typeface="Calibri" pitchFamily="34" charset="0"/>
                          <a:ea typeface="Calibri" pitchFamily="34" charset="-122"/>
                          <a:cs typeface="Calibri" pitchFamily="34" charset="-120"/>
                        </a:rPr>
                        <a:t>Within 12 months</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All standards signed off</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extLst>
                  <a:ext uri="{0D108BD9-81ED-4DB2-BD59-A6C34878D82A}">
                    <a16:rowId xmlns:a16="http://schemas.microsoft.com/office/drawing/2014/main" val="10006"/>
                  </a:ext>
                </a:extLst>
              </a:tr>
              <a:tr h="402336">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Enrol on funded training/Diploma via employer</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100" b="1" dirty="0">
                          <a:solidFill>
                            <a:srgbClr val="0B4F5C"/>
                          </a:solidFill>
                          <a:latin typeface="Calibri" pitchFamily="34" charset="0"/>
                          <a:ea typeface="Calibri" pitchFamily="34" charset="-122"/>
                          <a:cs typeface="Calibri" pitchFamily="34" charset="-120"/>
                        </a:rPr>
                        <a:t>Within 12 months</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Training place confirmed</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bl>
          </a:graphicData>
        </a:graphic>
      </p:graphicFrame>
      <p:sp>
        <p:nvSpPr>
          <p:cNvPr id="4" name="Text 1"/>
          <p:cNvSpPr txBox="1"/>
          <p:nvPr/>
        </p:nvSpPr>
        <p:spPr>
          <a:xfrm>
            <a:off x="457200" y="4389120"/>
            <a:ext cx="8229600" cy="457200"/>
          </a:xfrm>
          <a:prstGeom prst="rect">
            <a:avLst/>
          </a:prstGeom>
          <a:noFill/>
          <a:ln/>
        </p:spPr>
        <p:txBody>
          <a:bodyPr wrap="square" lIns="0" tIns="0" rIns="0" bIns="0" rtlCol="0" anchor="t"/>
          <a:lstStyle/>
          <a:p>
            <a:pPr marL="0" indent="0">
              <a:buNone/>
            </a:pPr>
            <a:r>
              <a:rPr lang="en-US" sz="1100" i="1" dirty="0">
                <a:solidFill>
                  <a:srgbClr val="5B6B70"/>
                </a:solidFill>
                <a:latin typeface="Calibri" pitchFamily="34" charset="0"/>
                <a:ea typeface="Calibri" pitchFamily="34" charset="-122"/>
                <a:cs typeface="Calibri" pitchFamily="34" charset="-120"/>
              </a:rPr>
              <a:t>Review progress every 3 months and keep a reflective journal (Cottrell, 2015). Actions are ordered by urgency: transport and clearance first, then experience, then training.</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0B4F5C"/>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Conclusion</a:t>
            </a:r>
            <a:endParaRPr lang="en-US" sz="3000" dirty="0"/>
          </a:p>
        </p:txBody>
      </p:sp>
      <p:sp>
        <p:nvSpPr>
          <p:cNvPr id="3" name="Shape 1"/>
          <p:cNvSpPr/>
          <p:nvPr/>
        </p:nvSpPr>
        <p:spPr>
          <a:xfrm>
            <a:off x="457200" y="1097280"/>
            <a:ext cx="2651760" cy="2697480"/>
          </a:xfrm>
          <a:prstGeom prst="rect">
            <a:avLst/>
          </a:prstGeom>
          <a:solidFill>
            <a:srgbClr val="1C7C7D"/>
          </a:solidFill>
          <a:ln w="12700">
            <a:solidFill>
              <a:srgbClr val="1C7C7D"/>
            </a:solidFill>
            <a:prstDash val="solid"/>
          </a:ln>
        </p:spPr>
        <p:txBody>
          <a:bodyPr/>
          <a:lstStyle/>
          <a:p>
            <a:endParaRPr lang="en-GB"/>
          </a:p>
        </p:txBody>
      </p:sp>
      <p:sp>
        <p:nvSpPr>
          <p:cNvPr id="6" name="Text 3"/>
          <p:cNvSpPr txBox="1"/>
          <p:nvPr/>
        </p:nvSpPr>
        <p:spPr>
          <a:xfrm>
            <a:off x="685800" y="2057400"/>
            <a:ext cx="2194560" cy="4114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Alignment</a:t>
            </a:r>
            <a:endParaRPr lang="en-US" sz="1800" dirty="0"/>
          </a:p>
        </p:txBody>
      </p:sp>
      <p:sp>
        <p:nvSpPr>
          <p:cNvPr id="7" name="Text 4"/>
          <p:cNvSpPr txBox="1"/>
          <p:nvPr/>
        </p:nvSpPr>
        <p:spPr>
          <a:xfrm>
            <a:off x="685800" y="2514600"/>
            <a:ext cx="2194560" cy="1188720"/>
          </a:xfrm>
          <a:prstGeom prst="rect">
            <a:avLst/>
          </a:prstGeom>
          <a:noFill/>
          <a:ln/>
        </p:spPr>
        <p:txBody>
          <a:bodyPr wrap="square" lIns="0" tIns="0" rIns="0" bIns="0" rtlCol="0" anchor="t"/>
          <a:lstStyle/>
          <a:p>
            <a:pPr marL="0" indent="0">
              <a:buNone/>
            </a:pPr>
            <a:r>
              <a:rPr lang="en-US" sz="1300" dirty="0">
                <a:solidFill>
                  <a:srgbClr val="FFFFFF"/>
                </a:solidFill>
                <a:latin typeface="Calibri" pitchFamily="34" charset="0"/>
                <a:ea typeface="Calibri" pitchFamily="34" charset="-122"/>
                <a:cs typeface="Calibri" pitchFamily="34" charset="-120"/>
              </a:rPr>
              <a:t>My empathy, reliability &amp; flexibility match New Age Care’s core values</a:t>
            </a:r>
            <a:endParaRPr lang="en-US" sz="1300" dirty="0"/>
          </a:p>
        </p:txBody>
      </p:sp>
      <p:sp>
        <p:nvSpPr>
          <p:cNvPr id="8" name="Shape 5"/>
          <p:cNvSpPr/>
          <p:nvPr/>
        </p:nvSpPr>
        <p:spPr>
          <a:xfrm>
            <a:off x="3264408" y="1097280"/>
            <a:ext cx="2651760" cy="2697480"/>
          </a:xfrm>
          <a:prstGeom prst="rect">
            <a:avLst/>
          </a:prstGeom>
          <a:solidFill>
            <a:srgbClr val="1C7C7D"/>
          </a:solidFill>
          <a:ln w="12700">
            <a:solidFill>
              <a:srgbClr val="1C7C7D"/>
            </a:solidFill>
            <a:prstDash val="solid"/>
          </a:ln>
        </p:spPr>
        <p:txBody>
          <a:bodyPr/>
          <a:lstStyle/>
          <a:p>
            <a:endParaRPr lang="en-GB"/>
          </a:p>
        </p:txBody>
      </p:sp>
      <p:sp>
        <p:nvSpPr>
          <p:cNvPr id="11" name="Text 7"/>
          <p:cNvSpPr txBox="1"/>
          <p:nvPr/>
        </p:nvSpPr>
        <p:spPr>
          <a:xfrm>
            <a:off x="3493008" y="2057400"/>
            <a:ext cx="2194560" cy="4114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Gaps to address</a:t>
            </a:r>
            <a:endParaRPr lang="en-US" sz="1800" dirty="0"/>
          </a:p>
        </p:txBody>
      </p:sp>
      <p:sp>
        <p:nvSpPr>
          <p:cNvPr id="12" name="Text 8"/>
          <p:cNvSpPr txBox="1"/>
          <p:nvPr/>
        </p:nvSpPr>
        <p:spPr>
          <a:xfrm>
            <a:off x="3493008" y="2514600"/>
            <a:ext cx="2194560" cy="1188720"/>
          </a:xfrm>
          <a:prstGeom prst="rect">
            <a:avLst/>
          </a:prstGeom>
          <a:noFill/>
          <a:ln/>
        </p:spPr>
        <p:txBody>
          <a:bodyPr wrap="square" lIns="0" tIns="0" rIns="0" bIns="0" rtlCol="0" anchor="t"/>
          <a:lstStyle/>
          <a:p>
            <a:pPr marL="0" indent="0">
              <a:buNone/>
            </a:pPr>
            <a:r>
              <a:rPr lang="en-US" sz="1300" dirty="0">
                <a:solidFill>
                  <a:srgbClr val="FFFFFF"/>
                </a:solidFill>
                <a:latin typeface="Calibri" pitchFamily="34" charset="0"/>
                <a:ea typeface="Calibri" pitchFamily="34" charset="-122"/>
                <a:cs typeface="Calibri" pitchFamily="34" charset="-120"/>
              </a:rPr>
              <a:t>Driving/transport, formal training, DBS clearance</a:t>
            </a:r>
            <a:endParaRPr lang="en-US" sz="1300" dirty="0"/>
          </a:p>
        </p:txBody>
      </p:sp>
      <p:sp>
        <p:nvSpPr>
          <p:cNvPr id="13" name="Shape 9"/>
          <p:cNvSpPr/>
          <p:nvPr/>
        </p:nvSpPr>
        <p:spPr>
          <a:xfrm>
            <a:off x="6071616" y="1097280"/>
            <a:ext cx="2651760" cy="2697480"/>
          </a:xfrm>
          <a:prstGeom prst="rect">
            <a:avLst/>
          </a:prstGeom>
          <a:solidFill>
            <a:srgbClr val="1C7C7D"/>
          </a:solidFill>
          <a:ln w="12700">
            <a:solidFill>
              <a:srgbClr val="1C7C7D"/>
            </a:solidFill>
            <a:prstDash val="solid"/>
          </a:ln>
        </p:spPr>
        <p:txBody>
          <a:bodyPr/>
          <a:lstStyle/>
          <a:p>
            <a:endParaRPr lang="en-GB"/>
          </a:p>
        </p:txBody>
      </p:sp>
      <p:sp>
        <p:nvSpPr>
          <p:cNvPr id="16" name="Text 11"/>
          <p:cNvSpPr txBox="1"/>
          <p:nvPr/>
        </p:nvSpPr>
        <p:spPr>
          <a:xfrm>
            <a:off x="6300216" y="2057400"/>
            <a:ext cx="2194560" cy="4114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Clear path</a:t>
            </a:r>
            <a:endParaRPr lang="en-US" sz="1800" dirty="0"/>
          </a:p>
        </p:txBody>
      </p:sp>
      <p:sp>
        <p:nvSpPr>
          <p:cNvPr id="17" name="Text 12"/>
          <p:cNvSpPr txBox="1"/>
          <p:nvPr/>
        </p:nvSpPr>
        <p:spPr>
          <a:xfrm>
            <a:off x="6300216" y="2514600"/>
            <a:ext cx="2194560" cy="1188720"/>
          </a:xfrm>
          <a:prstGeom prst="rect">
            <a:avLst/>
          </a:prstGeom>
          <a:noFill/>
          <a:ln/>
        </p:spPr>
        <p:txBody>
          <a:bodyPr wrap="square" lIns="0" tIns="0" rIns="0" bIns="0" rtlCol="0" anchor="t"/>
          <a:lstStyle/>
          <a:p>
            <a:pPr marL="0" indent="0">
              <a:buNone/>
            </a:pPr>
            <a:r>
              <a:rPr lang="en-US" sz="1300" dirty="0">
                <a:solidFill>
                  <a:srgbClr val="FFFFFF"/>
                </a:solidFill>
                <a:latin typeface="Calibri" pitchFamily="34" charset="0"/>
                <a:ea typeface="Calibri" pitchFamily="34" charset="-122"/>
                <a:cs typeface="Calibri" pitchFamily="34" charset="-120"/>
              </a:rPr>
              <a:t>Employer-funded training + structured progression = sustainable career in Birmingham social care</a:t>
            </a:r>
            <a:endParaRPr lang="en-US" sz="1300" dirty="0"/>
          </a:p>
        </p:txBody>
      </p:sp>
      <p:sp>
        <p:nvSpPr>
          <p:cNvPr id="18" name="Text 13"/>
          <p:cNvSpPr txBox="1"/>
          <p:nvPr/>
        </p:nvSpPr>
        <p:spPr>
          <a:xfrm>
            <a:off x="457200" y="3977640"/>
            <a:ext cx="8229600" cy="731520"/>
          </a:xfrm>
          <a:prstGeom prst="rect">
            <a:avLst/>
          </a:prstGeom>
          <a:noFill/>
          <a:ln/>
        </p:spPr>
        <p:txBody>
          <a:bodyPr wrap="square" lIns="0" tIns="0" rIns="0" bIns="0" rtlCol="0" anchor="t"/>
          <a:lstStyle/>
          <a:p>
            <a:pPr marL="0" indent="0">
              <a:buNone/>
            </a:pPr>
            <a:r>
              <a:rPr lang="en-US" sz="1400" dirty="0">
                <a:solidFill>
                  <a:srgbClr val="DCEFEA"/>
                </a:solidFill>
                <a:latin typeface="Calibri" pitchFamily="34" charset="0"/>
                <a:ea typeface="Calibri" pitchFamily="34" charset="-122"/>
                <a:cs typeface="Calibri" pitchFamily="34" charset="-120"/>
              </a:rPr>
              <a:t>Domiciliary care matches my values and strengths. With honest self-evaluation, a clear SMART plan and employer-funded training, I can develop the skills to deliver safe, respectful and person-centred care.</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References</a:t>
            </a:r>
            <a:endParaRPr lang="en-US" sz="3000" dirty="0"/>
          </a:p>
        </p:txBody>
      </p:sp>
      <p:sp>
        <p:nvSpPr>
          <p:cNvPr id="3" name="Text 1"/>
          <p:cNvSpPr txBox="1"/>
          <p:nvPr/>
        </p:nvSpPr>
        <p:spPr>
          <a:xfrm>
            <a:off x="457200" y="1051560"/>
            <a:ext cx="8229600" cy="3611880"/>
          </a:xfrm>
          <a:prstGeom prst="rect">
            <a:avLst/>
          </a:prstGeom>
          <a:noFill/>
          <a:ln/>
        </p:spPr>
        <p:txBody>
          <a:bodyPr wrap="square" lIns="0" tIns="0" rIns="0" bIns="0" rtlCol="0" anchor="t"/>
          <a:lstStyle/>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Care Quality Commission (n.d.) Fundamental standards. Available at: https://www.cqc.org.uk/what-we-do/how-we-do-our-job/fundamental-standards (Accessed: 29 September 2026).</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Cottrell, S. (2015) Skills for Success: Personal Development and Employability. 3rd edn. London: Palgrave Macmillan.</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Mental Capacity Act 2005, c. 9. London: The Stationery Office.</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New Age Care (2026) Domiciliary Care Worker: Redditch. Indeed UK listing. Available at: https://uk.indeed.com/cmp/New-Age-Care (Accessed: 29 September 2026).</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NHS England (2012) Compassion in Practice: Nursing, Midwifery and Care Staff, Our Vision and Strategy. Leeds: NHS Commissioning Board.</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NICE (2015) Home care: delivering personal care and practical support to older people living in their own homes. NICE guideline NG21. London: NICE.</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NICE (2017) Managing medicines for adults receiving social care in the community. NICE guideline NG67. London: NICE.</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Skills for Care (2024) The state of the adult social care sector and workforce in England. Leeds: Skills for Care.</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Skills for Care (n.d.) Care Certificate. Available at: https://www.skillsforcare.org.uk (Accessed: 29 September 2026).</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Skills for Care &amp; Skills for Health (2013) Code of Conduct for Healthcare Support Workers and Adult Social Care Workers in England. Leeds: Skills for Care.</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TotalTime>
  <Words>1720</Words>
  <Application>Microsoft Office PowerPoint</Application>
  <PresentationFormat>On-screen Show (16:9)</PresentationFormat>
  <Paragraphs>202</Paragraphs>
  <Slides>15</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Becoming a Domiciliary Care Worker</dc:title>
  <dc:subject>PptxGenJS Presentation</dc:subject>
  <dc:creator>PptxGenJS</dc:creator>
  <cp:lastModifiedBy>Saman Naveed (2519576)</cp:lastModifiedBy>
  <cp:revision>5</cp:revision>
  <dcterms:created xsi:type="dcterms:W3CDTF">2026-09-29T07:16:45Z</dcterms:created>
  <dcterms:modified xsi:type="dcterms:W3CDTF">2026-10-16T11:55:30Z</dcterms:modified>
</cp:coreProperties>
</file>