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av" ContentType="audio/wav"/>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1"/>
  </p:notesMasterIdLst>
  <p:sldIdLst>
    <p:sldId id="324" r:id="rId2"/>
    <p:sldId id="354" r:id="rId3"/>
    <p:sldId id="353" r:id="rId4"/>
    <p:sldId id="296" r:id="rId5"/>
    <p:sldId id="297" r:id="rId6"/>
    <p:sldId id="356" r:id="rId7"/>
    <p:sldId id="320" r:id="rId8"/>
    <p:sldId id="322" r:id="rId9"/>
    <p:sldId id="321" r:id="rId10"/>
    <p:sldId id="299" r:id="rId11"/>
    <p:sldId id="344" r:id="rId12"/>
    <p:sldId id="332" r:id="rId13"/>
    <p:sldId id="333" r:id="rId14"/>
    <p:sldId id="355" r:id="rId15"/>
    <p:sldId id="334" r:id="rId16"/>
    <p:sldId id="343" r:id="rId17"/>
    <p:sldId id="336" r:id="rId18"/>
    <p:sldId id="339" r:id="rId19"/>
    <p:sldId id="340" r:id="rId20"/>
    <p:sldId id="300" r:id="rId21"/>
    <p:sldId id="345" r:id="rId22"/>
    <p:sldId id="346" r:id="rId23"/>
    <p:sldId id="303" r:id="rId24"/>
    <p:sldId id="325" r:id="rId25"/>
    <p:sldId id="326" r:id="rId26"/>
    <p:sldId id="308" r:id="rId27"/>
    <p:sldId id="352" r:id="rId28"/>
    <p:sldId id="309" r:id="rId29"/>
    <p:sldId id="347" r:id="rId30"/>
    <p:sldId id="348" r:id="rId31"/>
    <p:sldId id="349" r:id="rId32"/>
    <p:sldId id="350" r:id="rId33"/>
    <p:sldId id="351" r:id="rId34"/>
    <p:sldId id="312" r:id="rId35"/>
    <p:sldId id="357" r:id="rId36"/>
    <p:sldId id="358" r:id="rId37"/>
    <p:sldId id="359" r:id="rId38"/>
    <p:sldId id="360" r:id="rId39"/>
    <p:sldId id="361" r:id="rId40"/>
  </p:sldIdLst>
  <p:sldSz cx="9144000" cy="6858000" type="screen4x3"/>
  <p:notesSz cx="6858000" cy="9144000"/>
  <p:custDataLst>
    <p:tags r:id="rId42"/>
  </p:custDataLst>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3950">
          <p15:clr>
            <a:srgbClr val="A4A3A4"/>
          </p15:clr>
        </p15:guide>
        <p15:guide id="2" orient="horz" pos="306">
          <p15:clr>
            <a:srgbClr val="A4A3A4"/>
          </p15:clr>
        </p15:guide>
        <p15:guide id="3" pos="5749">
          <p15:clr>
            <a:srgbClr val="A4A3A4"/>
          </p15:clr>
        </p15:guide>
        <p15:guide id="4" pos="8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Sampath, Shankar" initials="SS" lastIdx="4"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ECFF"/>
    <a:srgbClr val="CCFFCC"/>
    <a:srgbClr val="66FFCC"/>
    <a:srgbClr val="FFFF99"/>
    <a:srgbClr val="000000"/>
    <a:srgbClr val="CC99FF"/>
    <a:srgbClr val="FFFF00"/>
    <a:srgbClr val="00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1855" autoAdjust="0"/>
    <p:restoredTop sz="94092" autoAdjust="0"/>
  </p:normalViewPr>
  <p:slideViewPr>
    <p:cSldViewPr snapToGrid="0">
      <p:cViewPr varScale="1">
        <p:scale>
          <a:sx n="111" d="100"/>
          <a:sy n="111" d="100"/>
        </p:scale>
        <p:origin x="1200" y="108"/>
      </p:cViewPr>
      <p:guideLst>
        <p:guide orient="horz" pos="3950"/>
        <p:guide orient="horz" pos="306"/>
        <p:guide pos="5749"/>
        <p:guide pos="81"/>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gs" Target="tags/tag1.xml"/><Relationship Id="rId47"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commentAuthors" Target="commentAuthor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082"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pPr>
              <a:defRPr/>
            </a:pPr>
            <a:endParaRPr lang="en-GB"/>
          </a:p>
        </p:txBody>
      </p:sp>
      <p:sp>
        <p:nvSpPr>
          <p:cNvPr id="46083"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pPr>
              <a:defRPr/>
            </a:pPr>
            <a:endParaRPr lang="en-GB"/>
          </a:p>
        </p:txBody>
      </p:sp>
      <p:sp>
        <p:nvSpPr>
          <p:cNvPr id="13316"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p:spPr>
      </p:sp>
      <p:sp>
        <p:nvSpPr>
          <p:cNvPr id="46085"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smtClean="0"/>
              <a:t>Click to edit Master text styles</a:t>
            </a:r>
          </a:p>
          <a:p>
            <a:pPr lvl="1"/>
            <a:r>
              <a:rPr lang="en-GB" noProof="0" smtClean="0"/>
              <a:t>Second level</a:t>
            </a:r>
          </a:p>
          <a:p>
            <a:pPr lvl="2"/>
            <a:r>
              <a:rPr lang="en-GB" noProof="0" smtClean="0"/>
              <a:t>Third level</a:t>
            </a:r>
          </a:p>
          <a:p>
            <a:pPr lvl="3"/>
            <a:r>
              <a:rPr lang="en-GB" noProof="0" smtClean="0"/>
              <a:t>Fourth level</a:t>
            </a:r>
          </a:p>
          <a:p>
            <a:pPr lvl="4"/>
            <a:r>
              <a:rPr lang="en-GB" noProof="0" smtClean="0"/>
              <a:t>Fifth level</a:t>
            </a:r>
          </a:p>
        </p:txBody>
      </p:sp>
      <p:sp>
        <p:nvSpPr>
          <p:cNvPr id="46086"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pPr>
              <a:defRPr/>
            </a:pPr>
            <a:endParaRPr lang="en-GB"/>
          </a:p>
        </p:txBody>
      </p:sp>
      <p:sp>
        <p:nvSpPr>
          <p:cNvPr id="46087"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pPr>
              <a:defRPr/>
            </a:pPr>
            <a:fld id="{6F07FE3E-7E4D-4C35-BA11-0BA3AFF4318A}" type="slidenum">
              <a:rPr lang="en-GB"/>
              <a:pPr>
                <a:defRPr/>
              </a:pPr>
              <a:t>‹#›</a:t>
            </a:fld>
            <a:endParaRPr lang="en-GB"/>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Slide Image Placeholder 1"/>
          <p:cNvSpPr>
            <a:spLocks noGrp="1" noRot="1" noChangeAspect="1"/>
          </p:cNvSpPr>
          <p:nvPr>
            <p:ph type="sldImg"/>
          </p:nvPr>
        </p:nvSpPr>
        <p:spPr>
          <a:ln/>
        </p:spPr>
      </p:sp>
      <p:sp>
        <p:nvSpPr>
          <p:cNvPr id="15362" name="Notes Placeholder 2"/>
          <p:cNvSpPr>
            <a:spLocks noGrp="1"/>
          </p:cNvSpPr>
          <p:nvPr>
            <p:ph type="body" idx="1"/>
          </p:nvPr>
        </p:nvSpPr>
        <p:spPr>
          <a:noFill/>
          <a:ln/>
        </p:spPr>
        <p:txBody>
          <a:bodyPr/>
          <a:lstStyle/>
          <a:p>
            <a:pPr eaLnBrk="1" hangingPunct="1"/>
            <a:endParaRPr lang="en-US" dirty="0" smtClean="0"/>
          </a:p>
        </p:txBody>
      </p:sp>
      <p:sp>
        <p:nvSpPr>
          <p:cNvPr id="15363" name="Slide Number Placeholder 3"/>
          <p:cNvSpPr>
            <a:spLocks noGrp="1"/>
          </p:cNvSpPr>
          <p:nvPr>
            <p:ph type="sldNum" sz="quarter" idx="5"/>
          </p:nvPr>
        </p:nvSpPr>
        <p:spPr>
          <a:noFill/>
        </p:spPr>
        <p:txBody>
          <a:bodyPr/>
          <a:lstStyle/>
          <a:p>
            <a:fld id="{338C62BF-E69D-4F39-A830-0A3821DEE6D5}" type="slidenum">
              <a:rPr lang="en-GB" smtClean="0"/>
              <a:pPr/>
              <a:t>1</a:t>
            </a:fld>
            <a:endParaRPr lang="en-GB"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Slide Image Placeholder 1"/>
          <p:cNvSpPr>
            <a:spLocks noGrp="1" noRot="1" noChangeAspect="1" noTextEdit="1"/>
          </p:cNvSpPr>
          <p:nvPr>
            <p:ph type="sldImg"/>
          </p:nvPr>
        </p:nvSpPr>
        <p:spPr>
          <a:xfrm>
            <a:off x="1296988" y="800100"/>
            <a:ext cx="4264025" cy="3198813"/>
          </a:xfrm>
          <a:ln/>
        </p:spPr>
      </p:sp>
      <p:sp>
        <p:nvSpPr>
          <p:cNvPr id="17410" name="Notes Placeholder 2"/>
          <p:cNvSpPr>
            <a:spLocks noGrp="1"/>
          </p:cNvSpPr>
          <p:nvPr>
            <p:ph type="body" idx="1"/>
          </p:nvPr>
        </p:nvSpPr>
        <p:spPr>
          <a:noFill/>
          <a:ln/>
        </p:spPr>
        <p:txBody>
          <a:bodyPr/>
          <a:lstStyle/>
          <a:p>
            <a:pPr eaLnBrk="1" hangingPunct="1"/>
            <a:endParaRPr lang="en-US" smtClean="0"/>
          </a:p>
        </p:txBody>
      </p:sp>
      <p:sp>
        <p:nvSpPr>
          <p:cNvPr id="17411" name="Slide Number Placeholder 3"/>
          <p:cNvSpPr>
            <a:spLocks noGrp="1"/>
          </p:cNvSpPr>
          <p:nvPr>
            <p:ph type="sldNum" sz="quarter" idx="5"/>
          </p:nvPr>
        </p:nvSpPr>
        <p:spPr>
          <a:noFill/>
        </p:spPr>
        <p:txBody>
          <a:bodyPr/>
          <a:lstStyle/>
          <a:p>
            <a:fld id="{1DAE6662-17CA-4E0D-8E8A-0914CC28210A}" type="slidenum">
              <a:rPr lang="en-US" smtClean="0"/>
              <a:pPr/>
              <a:t>2</a:t>
            </a:fld>
            <a:endParaRPr lang="en-US"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Slide Image Placeholder 1"/>
          <p:cNvSpPr>
            <a:spLocks noGrp="1" noRot="1" noChangeAspect="1"/>
          </p:cNvSpPr>
          <p:nvPr>
            <p:ph type="sldImg"/>
          </p:nvPr>
        </p:nvSpPr>
        <p:spPr>
          <a:ln/>
        </p:spPr>
      </p:sp>
      <p:sp>
        <p:nvSpPr>
          <p:cNvPr id="19458" name="Notes Placeholder 2"/>
          <p:cNvSpPr>
            <a:spLocks noGrp="1"/>
          </p:cNvSpPr>
          <p:nvPr>
            <p:ph type="body" idx="1"/>
          </p:nvPr>
        </p:nvSpPr>
        <p:spPr>
          <a:noFill/>
          <a:ln/>
        </p:spPr>
        <p:txBody>
          <a:bodyPr/>
          <a:lstStyle/>
          <a:p>
            <a:pPr eaLnBrk="1" hangingPunct="1"/>
            <a:endParaRPr lang="en-US" smtClean="0"/>
          </a:p>
        </p:txBody>
      </p:sp>
      <p:sp>
        <p:nvSpPr>
          <p:cNvPr id="19459" name="Slide Number Placeholder 3"/>
          <p:cNvSpPr>
            <a:spLocks noGrp="1"/>
          </p:cNvSpPr>
          <p:nvPr>
            <p:ph type="sldNum" sz="quarter" idx="5"/>
          </p:nvPr>
        </p:nvSpPr>
        <p:spPr>
          <a:noFill/>
        </p:spPr>
        <p:txBody>
          <a:bodyPr/>
          <a:lstStyle/>
          <a:p>
            <a:fld id="{7CE7A447-F58C-436C-A8D8-6AAFE54866BC}" type="slidenum">
              <a:rPr lang="en-GB" smtClean="0"/>
              <a:pPr/>
              <a:t>3</a:t>
            </a:fld>
            <a:endParaRPr lang="en-GB"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7"/>
          <p:cNvSpPr>
            <a:spLocks noGrp="1" noChangeArrowheads="1"/>
          </p:cNvSpPr>
          <p:nvPr>
            <p:ph type="sldNum" sz="quarter" idx="5"/>
          </p:nvPr>
        </p:nvSpPr>
        <p:spPr>
          <a:noFill/>
        </p:spPr>
        <p:txBody>
          <a:bodyPr/>
          <a:lstStyle/>
          <a:p>
            <a:fld id="{958EF261-BD67-498D-A683-6B0DCA7A0F78}" type="slidenum">
              <a:rPr lang="en-GB" smtClean="0"/>
              <a:pPr/>
              <a:t>4</a:t>
            </a:fld>
            <a:endParaRPr lang="en-GB" smtClean="0"/>
          </a:p>
        </p:txBody>
      </p:sp>
      <p:sp>
        <p:nvSpPr>
          <p:cNvPr id="21506" name="Rectangle 2"/>
          <p:cNvSpPr>
            <a:spLocks noGrp="1" noRot="1" noChangeAspect="1" noChangeArrowheads="1" noTextEdit="1"/>
          </p:cNvSpPr>
          <p:nvPr>
            <p:ph type="sldImg"/>
          </p:nvPr>
        </p:nvSpPr>
        <p:spPr>
          <a:ln/>
        </p:spPr>
      </p:sp>
      <p:sp>
        <p:nvSpPr>
          <p:cNvPr id="21507" name="Rectangle 3"/>
          <p:cNvSpPr>
            <a:spLocks noGrp="1" noChangeArrowheads="1"/>
          </p:cNvSpPr>
          <p:nvPr>
            <p:ph type="body" idx="1"/>
          </p:nvPr>
        </p:nvSpPr>
        <p:spPr>
          <a:noFill/>
          <a:ln/>
        </p:spPr>
        <p:txBody>
          <a:bodyPr/>
          <a:lstStyle/>
          <a:p>
            <a:pPr eaLnBrk="1" hangingPunct="1"/>
            <a:r>
              <a:rPr lang="en-GB" smtClean="0"/>
              <a:t>The net effect of all these consequences is that revenues increase and costs reduce. In other words, the overall effect of raising quality levels is to increase profitability.</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Rectangle 7"/>
          <p:cNvSpPr>
            <a:spLocks noGrp="1" noChangeArrowheads="1"/>
          </p:cNvSpPr>
          <p:nvPr>
            <p:ph type="sldNum" sz="quarter" idx="5"/>
          </p:nvPr>
        </p:nvSpPr>
        <p:spPr>
          <a:noFill/>
        </p:spPr>
        <p:txBody>
          <a:bodyPr/>
          <a:lstStyle/>
          <a:p>
            <a:fld id="{687D47B6-FA69-4F26-9054-ADFAFD99F3DC}" type="slidenum">
              <a:rPr lang="en-GB" smtClean="0"/>
              <a:pPr/>
              <a:t>5</a:t>
            </a:fld>
            <a:endParaRPr lang="en-GB" smtClean="0"/>
          </a:p>
        </p:txBody>
      </p:sp>
      <p:sp>
        <p:nvSpPr>
          <p:cNvPr id="23554" name="Rectangle 2"/>
          <p:cNvSpPr>
            <a:spLocks noGrp="1" noRot="1" noChangeAspect="1" noChangeArrowheads="1" noTextEdit="1"/>
          </p:cNvSpPr>
          <p:nvPr>
            <p:ph type="sldImg"/>
          </p:nvPr>
        </p:nvSpPr>
        <p:spPr>
          <a:ln/>
        </p:spPr>
      </p:sp>
      <p:sp>
        <p:nvSpPr>
          <p:cNvPr id="23555" name="Rectangle 3"/>
          <p:cNvSpPr>
            <a:spLocks noGrp="1" noChangeArrowheads="1"/>
          </p:cNvSpPr>
          <p:nvPr>
            <p:ph type="body" idx="1"/>
          </p:nvPr>
        </p:nvSpPr>
        <p:spPr>
          <a:noFill/>
          <a:ln/>
        </p:spPr>
        <p:txBody>
          <a:bodyPr/>
          <a:lstStyle/>
          <a:p>
            <a:pPr eaLnBrk="1" hangingPunct="1"/>
            <a:r>
              <a:rPr lang="en-GB" smtClean="0"/>
              <a:t>So the continuum between quality being perceived as poor through to it being perceived as good is primarily a function of the nature and extent of any gaps between customers’ expectations and their perceptions. The implication of this is that in order to manage customers’ perceived quality levels, both their expectations and their perceptions must be managed.</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7"/>
          <p:cNvSpPr>
            <a:spLocks noGrp="1" noChangeArrowheads="1"/>
          </p:cNvSpPr>
          <p:nvPr>
            <p:ph type="sldNum" sz="quarter" idx="5"/>
          </p:nvPr>
        </p:nvSpPr>
        <p:spPr>
          <a:noFill/>
        </p:spPr>
        <p:txBody>
          <a:bodyPr/>
          <a:lstStyle/>
          <a:p>
            <a:fld id="{D776C9DC-F0F1-4E1A-9E3A-E9E1D8073C0A}" type="slidenum">
              <a:rPr lang="en-GB" smtClean="0"/>
              <a:pPr/>
              <a:t>6</a:t>
            </a:fld>
            <a:endParaRPr lang="en-GB" smtClean="0"/>
          </a:p>
        </p:txBody>
      </p:sp>
      <p:sp>
        <p:nvSpPr>
          <p:cNvPr id="25602" name="Rectangle 2"/>
          <p:cNvSpPr>
            <a:spLocks noGrp="1" noRot="1" noChangeAspect="1" noChangeArrowheads="1" noTextEdit="1"/>
          </p:cNvSpPr>
          <p:nvPr>
            <p:ph type="sldImg"/>
          </p:nvPr>
        </p:nvSpPr>
        <p:spPr>
          <a:ln/>
        </p:spPr>
      </p:sp>
      <p:sp>
        <p:nvSpPr>
          <p:cNvPr id="25603" name="Rectangle 3"/>
          <p:cNvSpPr>
            <a:spLocks noGrp="1" noChangeArrowheads="1"/>
          </p:cNvSpPr>
          <p:nvPr>
            <p:ph type="body" idx="1"/>
          </p:nvPr>
        </p:nvSpPr>
        <p:spPr>
          <a:noFill/>
          <a:ln/>
        </p:spPr>
        <p:txBody>
          <a:bodyPr/>
          <a:lstStyle/>
          <a:p>
            <a:pPr eaLnBrk="1" hangingPunct="1"/>
            <a:r>
              <a:rPr lang="en-GB" smtClean="0"/>
              <a:t>Finally, the organization may be influencing the customers’ image of the product or service, for example through its advertising or other promotional activity, in such a way as to conflict with its actual reality. This is called gap 4.</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Slide Image Placeholder 1"/>
          <p:cNvSpPr>
            <a:spLocks noGrp="1" noRot="1" noChangeAspect="1"/>
          </p:cNvSpPr>
          <p:nvPr>
            <p:ph type="sldImg"/>
          </p:nvPr>
        </p:nvSpPr>
        <p:spPr>
          <a:ln/>
        </p:spPr>
      </p:sp>
      <p:sp>
        <p:nvSpPr>
          <p:cNvPr id="27650" name="Notes Placeholder 2"/>
          <p:cNvSpPr>
            <a:spLocks noGrp="1"/>
          </p:cNvSpPr>
          <p:nvPr>
            <p:ph type="body" idx="1"/>
          </p:nvPr>
        </p:nvSpPr>
        <p:spPr>
          <a:noFill/>
          <a:ln/>
        </p:spPr>
        <p:txBody>
          <a:bodyPr/>
          <a:lstStyle/>
          <a:p>
            <a:pPr eaLnBrk="1" hangingPunct="1"/>
            <a:endParaRPr lang="en-US" smtClean="0"/>
          </a:p>
        </p:txBody>
      </p:sp>
      <p:sp>
        <p:nvSpPr>
          <p:cNvPr id="27651" name="Slide Number Placeholder 3"/>
          <p:cNvSpPr>
            <a:spLocks noGrp="1"/>
          </p:cNvSpPr>
          <p:nvPr>
            <p:ph type="sldNum" sz="quarter" idx="5"/>
          </p:nvPr>
        </p:nvSpPr>
        <p:spPr>
          <a:noFill/>
        </p:spPr>
        <p:txBody>
          <a:bodyPr/>
          <a:lstStyle/>
          <a:p>
            <a:fld id="{33B6E301-A94D-46EB-BB4B-117CED413609}" type="slidenum">
              <a:rPr lang="en-GB" smtClean="0"/>
              <a:pPr/>
              <a:t>7</a:t>
            </a:fld>
            <a:endParaRPr lang="en-GB"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Slide Image Placeholder 1"/>
          <p:cNvSpPr>
            <a:spLocks noGrp="1" noRot="1" noChangeAspect="1"/>
          </p:cNvSpPr>
          <p:nvPr>
            <p:ph type="sldImg"/>
          </p:nvPr>
        </p:nvSpPr>
        <p:spPr>
          <a:ln/>
        </p:spPr>
      </p:sp>
      <p:sp>
        <p:nvSpPr>
          <p:cNvPr id="29698" name="Notes Placeholder 2"/>
          <p:cNvSpPr>
            <a:spLocks noGrp="1"/>
          </p:cNvSpPr>
          <p:nvPr>
            <p:ph type="body" idx="1"/>
          </p:nvPr>
        </p:nvSpPr>
        <p:spPr>
          <a:noFill/>
          <a:ln/>
        </p:spPr>
        <p:txBody>
          <a:bodyPr/>
          <a:lstStyle/>
          <a:p>
            <a:pPr eaLnBrk="1" hangingPunct="1"/>
            <a:endParaRPr lang="en-US" smtClean="0"/>
          </a:p>
        </p:txBody>
      </p:sp>
      <p:sp>
        <p:nvSpPr>
          <p:cNvPr id="29699" name="Slide Number Placeholder 3"/>
          <p:cNvSpPr>
            <a:spLocks noGrp="1"/>
          </p:cNvSpPr>
          <p:nvPr>
            <p:ph type="sldNum" sz="quarter" idx="5"/>
          </p:nvPr>
        </p:nvSpPr>
        <p:spPr>
          <a:noFill/>
        </p:spPr>
        <p:txBody>
          <a:bodyPr/>
          <a:lstStyle/>
          <a:p>
            <a:fld id="{AF453125-849B-43C3-B962-B5499109BFCF}" type="slidenum">
              <a:rPr lang="en-GB" smtClean="0"/>
              <a:pPr/>
              <a:t>8</a:t>
            </a:fld>
            <a:endParaRPr lang="en-GB"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Slide Image Placeholder 1"/>
          <p:cNvSpPr>
            <a:spLocks noGrp="1" noRot="1" noChangeAspect="1"/>
          </p:cNvSpPr>
          <p:nvPr>
            <p:ph type="sldImg"/>
          </p:nvPr>
        </p:nvSpPr>
        <p:spPr>
          <a:ln/>
        </p:spPr>
      </p:sp>
      <p:sp>
        <p:nvSpPr>
          <p:cNvPr id="31746" name="Notes Placeholder 2"/>
          <p:cNvSpPr>
            <a:spLocks noGrp="1"/>
          </p:cNvSpPr>
          <p:nvPr>
            <p:ph type="body" idx="1"/>
          </p:nvPr>
        </p:nvSpPr>
        <p:spPr>
          <a:noFill/>
          <a:ln/>
        </p:spPr>
        <p:txBody>
          <a:bodyPr/>
          <a:lstStyle/>
          <a:p>
            <a:pPr eaLnBrk="1" hangingPunct="1"/>
            <a:endParaRPr lang="en-US" smtClean="0"/>
          </a:p>
        </p:txBody>
      </p:sp>
      <p:sp>
        <p:nvSpPr>
          <p:cNvPr id="31747" name="Slide Number Placeholder 3"/>
          <p:cNvSpPr>
            <a:spLocks noGrp="1"/>
          </p:cNvSpPr>
          <p:nvPr>
            <p:ph type="sldNum" sz="quarter" idx="5"/>
          </p:nvPr>
        </p:nvSpPr>
        <p:spPr>
          <a:noFill/>
        </p:spPr>
        <p:txBody>
          <a:bodyPr/>
          <a:lstStyle/>
          <a:p>
            <a:fld id="{A81FD060-5084-4116-9128-BBE16680D1DF}" type="slidenum">
              <a:rPr lang="en-GB" smtClean="0"/>
              <a:pPr/>
              <a:t>9</a:t>
            </a:fld>
            <a:endParaRPr lang="en-GB" smtClean="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Slide Image Placeholder 1"/>
          <p:cNvSpPr>
            <a:spLocks noGrp="1" noRot="1" noChangeAspect="1"/>
          </p:cNvSpPr>
          <p:nvPr>
            <p:ph type="sldImg"/>
          </p:nvPr>
        </p:nvSpPr>
        <p:spPr>
          <a:ln/>
        </p:spPr>
      </p:sp>
      <p:sp>
        <p:nvSpPr>
          <p:cNvPr id="33794" name="Notes Placeholder 2"/>
          <p:cNvSpPr>
            <a:spLocks noGrp="1"/>
          </p:cNvSpPr>
          <p:nvPr>
            <p:ph type="body" idx="1"/>
          </p:nvPr>
        </p:nvSpPr>
        <p:spPr>
          <a:noFill/>
          <a:ln/>
        </p:spPr>
        <p:txBody>
          <a:bodyPr/>
          <a:lstStyle/>
          <a:p>
            <a:pPr eaLnBrk="1" hangingPunct="1"/>
            <a:endParaRPr lang="en-US" smtClean="0"/>
          </a:p>
        </p:txBody>
      </p:sp>
      <p:sp>
        <p:nvSpPr>
          <p:cNvPr id="33795" name="Slide Number Placeholder 3"/>
          <p:cNvSpPr>
            <a:spLocks noGrp="1"/>
          </p:cNvSpPr>
          <p:nvPr>
            <p:ph type="sldNum" sz="quarter" idx="5"/>
          </p:nvPr>
        </p:nvSpPr>
        <p:spPr>
          <a:noFill/>
        </p:spPr>
        <p:txBody>
          <a:bodyPr/>
          <a:lstStyle/>
          <a:p>
            <a:fld id="{ED1A28AD-E542-4C55-9FE7-60BFC36ED21A}" type="slidenum">
              <a:rPr lang="en-GB" smtClean="0"/>
              <a:pPr/>
              <a:t>10</a:t>
            </a:fld>
            <a:endParaRPr lang="en-GB" smtClean="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Slide Image Placeholder 1"/>
          <p:cNvSpPr>
            <a:spLocks noGrp="1" noRot="1" noChangeAspect="1"/>
          </p:cNvSpPr>
          <p:nvPr>
            <p:ph type="sldImg"/>
          </p:nvPr>
        </p:nvSpPr>
        <p:spPr>
          <a:ln/>
        </p:spPr>
      </p:sp>
      <p:sp>
        <p:nvSpPr>
          <p:cNvPr id="35842" name="Notes Placeholder 2"/>
          <p:cNvSpPr>
            <a:spLocks noGrp="1"/>
          </p:cNvSpPr>
          <p:nvPr>
            <p:ph type="body" idx="1"/>
          </p:nvPr>
        </p:nvSpPr>
        <p:spPr>
          <a:noFill/>
          <a:ln/>
        </p:spPr>
        <p:txBody>
          <a:bodyPr/>
          <a:lstStyle/>
          <a:p>
            <a:pPr eaLnBrk="1" hangingPunct="1"/>
            <a:endParaRPr lang="en-US" smtClean="0"/>
          </a:p>
        </p:txBody>
      </p:sp>
      <p:sp>
        <p:nvSpPr>
          <p:cNvPr id="35843" name="Slide Number Placeholder 3"/>
          <p:cNvSpPr>
            <a:spLocks noGrp="1"/>
          </p:cNvSpPr>
          <p:nvPr>
            <p:ph type="sldNum" sz="quarter" idx="5"/>
          </p:nvPr>
        </p:nvSpPr>
        <p:spPr>
          <a:noFill/>
        </p:spPr>
        <p:txBody>
          <a:bodyPr/>
          <a:lstStyle/>
          <a:p>
            <a:fld id="{3BAEE87B-F525-4BFC-824E-09B6374B643F}" type="slidenum">
              <a:rPr lang="en-GB" smtClean="0"/>
              <a:pPr/>
              <a:t>11</a:t>
            </a:fld>
            <a:endParaRPr lang="en-GB" smtClean="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Slide Image Placeholder 1"/>
          <p:cNvSpPr>
            <a:spLocks noGrp="1" noRot="1" noChangeAspect="1"/>
          </p:cNvSpPr>
          <p:nvPr>
            <p:ph type="sldImg"/>
          </p:nvPr>
        </p:nvSpPr>
        <p:spPr>
          <a:ln/>
        </p:spPr>
      </p:sp>
      <p:sp>
        <p:nvSpPr>
          <p:cNvPr id="37890" name="Notes Placeholder 2"/>
          <p:cNvSpPr>
            <a:spLocks noGrp="1"/>
          </p:cNvSpPr>
          <p:nvPr>
            <p:ph type="body" idx="1"/>
          </p:nvPr>
        </p:nvSpPr>
        <p:spPr>
          <a:noFill/>
          <a:ln/>
        </p:spPr>
        <p:txBody>
          <a:bodyPr/>
          <a:lstStyle/>
          <a:p>
            <a:pPr eaLnBrk="1" hangingPunct="1"/>
            <a:endParaRPr lang="en-US" smtClean="0"/>
          </a:p>
        </p:txBody>
      </p:sp>
      <p:sp>
        <p:nvSpPr>
          <p:cNvPr id="37891" name="Slide Number Placeholder 3"/>
          <p:cNvSpPr>
            <a:spLocks noGrp="1"/>
          </p:cNvSpPr>
          <p:nvPr>
            <p:ph type="sldNum" sz="quarter" idx="5"/>
          </p:nvPr>
        </p:nvSpPr>
        <p:spPr>
          <a:noFill/>
        </p:spPr>
        <p:txBody>
          <a:bodyPr/>
          <a:lstStyle/>
          <a:p>
            <a:fld id="{BC5BD0CD-4731-4EE0-AE04-DEA4708AAAE9}" type="slidenum">
              <a:rPr lang="en-GB" smtClean="0"/>
              <a:pPr/>
              <a:t>12</a:t>
            </a:fld>
            <a:endParaRPr lang="en-GB" smtClean="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Slide Image Placeholder 1"/>
          <p:cNvSpPr>
            <a:spLocks noGrp="1" noRot="1" noChangeAspect="1"/>
          </p:cNvSpPr>
          <p:nvPr>
            <p:ph type="sldImg"/>
          </p:nvPr>
        </p:nvSpPr>
        <p:spPr>
          <a:ln/>
        </p:spPr>
      </p:sp>
      <p:sp>
        <p:nvSpPr>
          <p:cNvPr id="39938" name="Notes Placeholder 2"/>
          <p:cNvSpPr>
            <a:spLocks noGrp="1"/>
          </p:cNvSpPr>
          <p:nvPr>
            <p:ph type="body" idx="1"/>
          </p:nvPr>
        </p:nvSpPr>
        <p:spPr>
          <a:noFill/>
          <a:ln/>
        </p:spPr>
        <p:txBody>
          <a:bodyPr/>
          <a:lstStyle/>
          <a:p>
            <a:pPr eaLnBrk="1" hangingPunct="1"/>
            <a:endParaRPr lang="en-US" smtClean="0"/>
          </a:p>
        </p:txBody>
      </p:sp>
      <p:sp>
        <p:nvSpPr>
          <p:cNvPr id="39939" name="Slide Number Placeholder 3"/>
          <p:cNvSpPr>
            <a:spLocks noGrp="1"/>
          </p:cNvSpPr>
          <p:nvPr>
            <p:ph type="sldNum" sz="quarter" idx="5"/>
          </p:nvPr>
        </p:nvSpPr>
        <p:spPr>
          <a:noFill/>
        </p:spPr>
        <p:txBody>
          <a:bodyPr/>
          <a:lstStyle/>
          <a:p>
            <a:fld id="{8F87E306-B449-4F1F-BDCC-C3B1E0DFCF34}" type="slidenum">
              <a:rPr lang="en-GB" smtClean="0"/>
              <a:pPr/>
              <a:t>13</a:t>
            </a:fld>
            <a:endParaRPr lang="en-GB" smtClean="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Slide Image Placeholder 1"/>
          <p:cNvSpPr>
            <a:spLocks noGrp="1" noRot="1" noChangeAspect="1"/>
          </p:cNvSpPr>
          <p:nvPr>
            <p:ph type="sldImg"/>
          </p:nvPr>
        </p:nvSpPr>
        <p:spPr>
          <a:ln/>
        </p:spPr>
      </p:sp>
      <p:sp>
        <p:nvSpPr>
          <p:cNvPr id="43010" name="Notes Placeholder 2"/>
          <p:cNvSpPr>
            <a:spLocks noGrp="1"/>
          </p:cNvSpPr>
          <p:nvPr>
            <p:ph type="body" idx="1"/>
          </p:nvPr>
        </p:nvSpPr>
        <p:spPr>
          <a:noFill/>
          <a:ln/>
        </p:spPr>
        <p:txBody>
          <a:bodyPr/>
          <a:lstStyle/>
          <a:p>
            <a:pPr eaLnBrk="1" hangingPunct="1"/>
            <a:endParaRPr lang="en-US" smtClean="0"/>
          </a:p>
        </p:txBody>
      </p:sp>
      <p:sp>
        <p:nvSpPr>
          <p:cNvPr id="43011" name="Slide Number Placeholder 3"/>
          <p:cNvSpPr>
            <a:spLocks noGrp="1"/>
          </p:cNvSpPr>
          <p:nvPr>
            <p:ph type="sldNum" sz="quarter" idx="5"/>
          </p:nvPr>
        </p:nvSpPr>
        <p:spPr>
          <a:noFill/>
        </p:spPr>
        <p:txBody>
          <a:bodyPr/>
          <a:lstStyle/>
          <a:p>
            <a:fld id="{CC2ABF8A-20BF-4A89-9E52-A1A646D132DA}" type="slidenum">
              <a:rPr lang="en-GB" smtClean="0"/>
              <a:pPr/>
              <a:t>15</a:t>
            </a:fld>
            <a:endParaRPr lang="en-GB" smtClean="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Slide Image Placeholder 1"/>
          <p:cNvSpPr>
            <a:spLocks noGrp="1" noRot="1" noChangeAspect="1"/>
          </p:cNvSpPr>
          <p:nvPr>
            <p:ph type="sldImg"/>
          </p:nvPr>
        </p:nvSpPr>
        <p:spPr>
          <a:ln/>
        </p:spPr>
      </p:sp>
      <p:sp>
        <p:nvSpPr>
          <p:cNvPr id="45058" name="Notes Placeholder 2"/>
          <p:cNvSpPr>
            <a:spLocks noGrp="1"/>
          </p:cNvSpPr>
          <p:nvPr>
            <p:ph type="body" idx="1"/>
          </p:nvPr>
        </p:nvSpPr>
        <p:spPr>
          <a:noFill/>
          <a:ln/>
        </p:spPr>
        <p:txBody>
          <a:bodyPr/>
          <a:lstStyle/>
          <a:p>
            <a:pPr eaLnBrk="1" hangingPunct="1"/>
            <a:endParaRPr lang="en-US" smtClean="0"/>
          </a:p>
        </p:txBody>
      </p:sp>
      <p:sp>
        <p:nvSpPr>
          <p:cNvPr id="45059" name="Slide Number Placeholder 3"/>
          <p:cNvSpPr>
            <a:spLocks noGrp="1"/>
          </p:cNvSpPr>
          <p:nvPr>
            <p:ph type="sldNum" sz="quarter" idx="5"/>
          </p:nvPr>
        </p:nvSpPr>
        <p:spPr>
          <a:noFill/>
        </p:spPr>
        <p:txBody>
          <a:bodyPr/>
          <a:lstStyle/>
          <a:p>
            <a:fld id="{7AB62008-623A-4B18-B078-984B5C882ADD}" type="slidenum">
              <a:rPr lang="en-GB" smtClean="0"/>
              <a:pPr/>
              <a:t>16</a:t>
            </a:fld>
            <a:endParaRPr lang="en-GB" smtClean="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Slide Image Placeholder 1"/>
          <p:cNvSpPr>
            <a:spLocks noGrp="1" noRot="1" noChangeAspect="1"/>
          </p:cNvSpPr>
          <p:nvPr>
            <p:ph type="sldImg"/>
          </p:nvPr>
        </p:nvSpPr>
        <p:spPr>
          <a:ln/>
        </p:spPr>
      </p:sp>
      <p:sp>
        <p:nvSpPr>
          <p:cNvPr id="47106" name="Notes Placeholder 2"/>
          <p:cNvSpPr>
            <a:spLocks noGrp="1"/>
          </p:cNvSpPr>
          <p:nvPr>
            <p:ph type="body" idx="1"/>
          </p:nvPr>
        </p:nvSpPr>
        <p:spPr>
          <a:noFill/>
          <a:ln/>
        </p:spPr>
        <p:txBody>
          <a:bodyPr/>
          <a:lstStyle/>
          <a:p>
            <a:pPr eaLnBrk="1" hangingPunct="1"/>
            <a:endParaRPr lang="en-US" smtClean="0"/>
          </a:p>
        </p:txBody>
      </p:sp>
      <p:sp>
        <p:nvSpPr>
          <p:cNvPr id="47107" name="Slide Number Placeholder 3"/>
          <p:cNvSpPr>
            <a:spLocks noGrp="1"/>
          </p:cNvSpPr>
          <p:nvPr>
            <p:ph type="sldNum" sz="quarter" idx="5"/>
          </p:nvPr>
        </p:nvSpPr>
        <p:spPr>
          <a:noFill/>
        </p:spPr>
        <p:txBody>
          <a:bodyPr/>
          <a:lstStyle/>
          <a:p>
            <a:fld id="{D8CCF2AB-7B0E-4FC1-95B5-1D842AB9F08C}" type="slidenum">
              <a:rPr lang="en-GB" smtClean="0"/>
              <a:pPr/>
              <a:t>17</a:t>
            </a:fld>
            <a:endParaRPr lang="en-GB" smtClean="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Slide Image Placeholder 1"/>
          <p:cNvSpPr>
            <a:spLocks noGrp="1" noRot="1" noChangeAspect="1"/>
          </p:cNvSpPr>
          <p:nvPr>
            <p:ph type="sldImg"/>
          </p:nvPr>
        </p:nvSpPr>
        <p:spPr>
          <a:ln/>
        </p:spPr>
      </p:sp>
      <p:sp>
        <p:nvSpPr>
          <p:cNvPr id="49154" name="Notes Placeholder 2"/>
          <p:cNvSpPr>
            <a:spLocks noGrp="1"/>
          </p:cNvSpPr>
          <p:nvPr>
            <p:ph type="body" idx="1"/>
          </p:nvPr>
        </p:nvSpPr>
        <p:spPr>
          <a:noFill/>
          <a:ln/>
        </p:spPr>
        <p:txBody>
          <a:bodyPr/>
          <a:lstStyle/>
          <a:p>
            <a:pPr eaLnBrk="1" hangingPunct="1"/>
            <a:endParaRPr lang="en-US" smtClean="0"/>
          </a:p>
        </p:txBody>
      </p:sp>
      <p:sp>
        <p:nvSpPr>
          <p:cNvPr id="49155" name="Slide Number Placeholder 3"/>
          <p:cNvSpPr>
            <a:spLocks noGrp="1"/>
          </p:cNvSpPr>
          <p:nvPr>
            <p:ph type="sldNum" sz="quarter" idx="5"/>
          </p:nvPr>
        </p:nvSpPr>
        <p:spPr>
          <a:noFill/>
        </p:spPr>
        <p:txBody>
          <a:bodyPr/>
          <a:lstStyle/>
          <a:p>
            <a:fld id="{43B6687D-D4E9-43A7-A0DA-B591566B9919}" type="slidenum">
              <a:rPr lang="en-GB" smtClean="0"/>
              <a:pPr/>
              <a:t>18</a:t>
            </a:fld>
            <a:endParaRPr lang="en-GB" smtClean="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Slide Image Placeholder 1"/>
          <p:cNvSpPr>
            <a:spLocks noGrp="1" noRot="1" noChangeAspect="1"/>
          </p:cNvSpPr>
          <p:nvPr>
            <p:ph type="sldImg"/>
          </p:nvPr>
        </p:nvSpPr>
        <p:spPr>
          <a:ln/>
        </p:spPr>
      </p:sp>
      <p:sp>
        <p:nvSpPr>
          <p:cNvPr id="51202" name="Notes Placeholder 2"/>
          <p:cNvSpPr>
            <a:spLocks noGrp="1"/>
          </p:cNvSpPr>
          <p:nvPr>
            <p:ph type="body" idx="1"/>
          </p:nvPr>
        </p:nvSpPr>
        <p:spPr>
          <a:noFill/>
          <a:ln/>
        </p:spPr>
        <p:txBody>
          <a:bodyPr/>
          <a:lstStyle/>
          <a:p>
            <a:pPr eaLnBrk="1" hangingPunct="1"/>
            <a:endParaRPr lang="en-US" smtClean="0"/>
          </a:p>
        </p:txBody>
      </p:sp>
      <p:sp>
        <p:nvSpPr>
          <p:cNvPr id="51203" name="Slide Number Placeholder 3"/>
          <p:cNvSpPr>
            <a:spLocks noGrp="1"/>
          </p:cNvSpPr>
          <p:nvPr>
            <p:ph type="sldNum" sz="quarter" idx="5"/>
          </p:nvPr>
        </p:nvSpPr>
        <p:spPr>
          <a:noFill/>
        </p:spPr>
        <p:txBody>
          <a:bodyPr/>
          <a:lstStyle/>
          <a:p>
            <a:fld id="{3294472E-027C-4782-B83E-66F45C0A55C3}" type="slidenum">
              <a:rPr lang="en-GB" smtClean="0"/>
              <a:pPr/>
              <a:t>19</a:t>
            </a:fld>
            <a:endParaRPr lang="en-GB" smtClean="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Slide Image Placeholder 1"/>
          <p:cNvSpPr>
            <a:spLocks noGrp="1" noRot="1" noChangeAspect="1"/>
          </p:cNvSpPr>
          <p:nvPr>
            <p:ph type="sldImg"/>
          </p:nvPr>
        </p:nvSpPr>
        <p:spPr>
          <a:ln/>
        </p:spPr>
      </p:sp>
      <p:sp>
        <p:nvSpPr>
          <p:cNvPr id="53250" name="Notes Placeholder 2"/>
          <p:cNvSpPr>
            <a:spLocks noGrp="1"/>
          </p:cNvSpPr>
          <p:nvPr>
            <p:ph type="body" idx="1"/>
          </p:nvPr>
        </p:nvSpPr>
        <p:spPr>
          <a:noFill/>
          <a:ln/>
        </p:spPr>
        <p:txBody>
          <a:bodyPr/>
          <a:lstStyle/>
          <a:p>
            <a:pPr eaLnBrk="1" hangingPunct="1"/>
            <a:endParaRPr lang="en-US" smtClean="0"/>
          </a:p>
        </p:txBody>
      </p:sp>
      <p:sp>
        <p:nvSpPr>
          <p:cNvPr id="53251" name="Slide Number Placeholder 3"/>
          <p:cNvSpPr>
            <a:spLocks noGrp="1"/>
          </p:cNvSpPr>
          <p:nvPr>
            <p:ph type="sldNum" sz="quarter" idx="5"/>
          </p:nvPr>
        </p:nvSpPr>
        <p:spPr>
          <a:noFill/>
        </p:spPr>
        <p:txBody>
          <a:bodyPr/>
          <a:lstStyle/>
          <a:p>
            <a:fld id="{999C5B81-EE5D-4334-9AEB-D116ADC69514}" type="slidenum">
              <a:rPr lang="en-GB" smtClean="0"/>
              <a:pPr/>
              <a:t>20</a:t>
            </a:fld>
            <a:endParaRPr lang="en-GB" smtClean="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Slide Image Placeholder 1"/>
          <p:cNvSpPr>
            <a:spLocks noGrp="1" noRot="1" noChangeAspect="1"/>
          </p:cNvSpPr>
          <p:nvPr>
            <p:ph type="sldImg"/>
          </p:nvPr>
        </p:nvSpPr>
        <p:spPr>
          <a:ln/>
        </p:spPr>
      </p:sp>
      <p:sp>
        <p:nvSpPr>
          <p:cNvPr id="55298" name="Notes Placeholder 2"/>
          <p:cNvSpPr>
            <a:spLocks noGrp="1"/>
          </p:cNvSpPr>
          <p:nvPr>
            <p:ph type="body" idx="1"/>
          </p:nvPr>
        </p:nvSpPr>
        <p:spPr>
          <a:noFill/>
          <a:ln/>
        </p:spPr>
        <p:txBody>
          <a:bodyPr/>
          <a:lstStyle/>
          <a:p>
            <a:pPr eaLnBrk="1" hangingPunct="1"/>
            <a:endParaRPr lang="en-US" smtClean="0"/>
          </a:p>
        </p:txBody>
      </p:sp>
      <p:sp>
        <p:nvSpPr>
          <p:cNvPr id="55299" name="Slide Number Placeholder 3"/>
          <p:cNvSpPr>
            <a:spLocks noGrp="1"/>
          </p:cNvSpPr>
          <p:nvPr>
            <p:ph type="sldNum" sz="quarter" idx="5"/>
          </p:nvPr>
        </p:nvSpPr>
        <p:spPr>
          <a:noFill/>
        </p:spPr>
        <p:txBody>
          <a:bodyPr/>
          <a:lstStyle/>
          <a:p>
            <a:fld id="{511119C9-BEA2-4D66-B4E0-5899BD2A1FEA}" type="slidenum">
              <a:rPr lang="en-GB" smtClean="0"/>
              <a:pPr/>
              <a:t>21</a:t>
            </a:fld>
            <a:endParaRPr lang="en-GB" smtClean="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Slide Image Placeholder 1"/>
          <p:cNvSpPr>
            <a:spLocks noGrp="1" noRot="1" noChangeAspect="1"/>
          </p:cNvSpPr>
          <p:nvPr>
            <p:ph type="sldImg"/>
          </p:nvPr>
        </p:nvSpPr>
        <p:spPr>
          <a:ln/>
        </p:spPr>
      </p:sp>
      <p:sp>
        <p:nvSpPr>
          <p:cNvPr id="57346" name="Notes Placeholder 2"/>
          <p:cNvSpPr>
            <a:spLocks noGrp="1"/>
          </p:cNvSpPr>
          <p:nvPr>
            <p:ph type="body" idx="1"/>
          </p:nvPr>
        </p:nvSpPr>
        <p:spPr>
          <a:noFill/>
          <a:ln/>
        </p:spPr>
        <p:txBody>
          <a:bodyPr/>
          <a:lstStyle/>
          <a:p>
            <a:pPr eaLnBrk="1" hangingPunct="1"/>
            <a:endParaRPr lang="en-US" smtClean="0"/>
          </a:p>
        </p:txBody>
      </p:sp>
      <p:sp>
        <p:nvSpPr>
          <p:cNvPr id="57347" name="Slide Number Placeholder 3"/>
          <p:cNvSpPr>
            <a:spLocks noGrp="1"/>
          </p:cNvSpPr>
          <p:nvPr>
            <p:ph type="sldNum" sz="quarter" idx="5"/>
          </p:nvPr>
        </p:nvSpPr>
        <p:spPr>
          <a:noFill/>
        </p:spPr>
        <p:txBody>
          <a:bodyPr/>
          <a:lstStyle/>
          <a:p>
            <a:fld id="{5DDF88C3-B46C-48FD-AC13-B217B4770DBC}" type="slidenum">
              <a:rPr lang="en-GB" smtClean="0"/>
              <a:pPr/>
              <a:t>22</a:t>
            </a:fld>
            <a:endParaRPr lang="en-GB" smtClean="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Slide Image Placeholder 1"/>
          <p:cNvSpPr>
            <a:spLocks noGrp="1" noRot="1" noChangeAspect="1"/>
          </p:cNvSpPr>
          <p:nvPr>
            <p:ph type="sldImg"/>
          </p:nvPr>
        </p:nvSpPr>
        <p:spPr>
          <a:ln/>
        </p:spPr>
      </p:sp>
      <p:sp>
        <p:nvSpPr>
          <p:cNvPr id="59394" name="Notes Placeholder 2"/>
          <p:cNvSpPr>
            <a:spLocks noGrp="1"/>
          </p:cNvSpPr>
          <p:nvPr>
            <p:ph type="body" idx="1"/>
          </p:nvPr>
        </p:nvSpPr>
        <p:spPr>
          <a:noFill/>
          <a:ln/>
        </p:spPr>
        <p:txBody>
          <a:bodyPr/>
          <a:lstStyle/>
          <a:p>
            <a:pPr eaLnBrk="1" hangingPunct="1"/>
            <a:endParaRPr lang="en-US" smtClean="0"/>
          </a:p>
        </p:txBody>
      </p:sp>
      <p:sp>
        <p:nvSpPr>
          <p:cNvPr id="59395" name="Slide Number Placeholder 3"/>
          <p:cNvSpPr>
            <a:spLocks noGrp="1"/>
          </p:cNvSpPr>
          <p:nvPr>
            <p:ph type="sldNum" sz="quarter" idx="5"/>
          </p:nvPr>
        </p:nvSpPr>
        <p:spPr>
          <a:noFill/>
        </p:spPr>
        <p:txBody>
          <a:bodyPr/>
          <a:lstStyle/>
          <a:p>
            <a:fld id="{28AC823B-5E7A-432E-9019-5E8A570215E3}" type="slidenum">
              <a:rPr lang="en-GB" smtClean="0"/>
              <a:pPr/>
              <a:t>23</a:t>
            </a:fld>
            <a:endParaRPr lang="en-GB" smtClean="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Slide Image Placeholder 1"/>
          <p:cNvSpPr>
            <a:spLocks noGrp="1" noRot="1" noChangeAspect="1"/>
          </p:cNvSpPr>
          <p:nvPr>
            <p:ph type="sldImg"/>
          </p:nvPr>
        </p:nvSpPr>
        <p:spPr>
          <a:ln/>
        </p:spPr>
      </p:sp>
      <p:sp>
        <p:nvSpPr>
          <p:cNvPr id="61442" name="Notes Placeholder 2"/>
          <p:cNvSpPr>
            <a:spLocks noGrp="1"/>
          </p:cNvSpPr>
          <p:nvPr>
            <p:ph type="body" idx="1"/>
          </p:nvPr>
        </p:nvSpPr>
        <p:spPr>
          <a:noFill/>
          <a:ln/>
        </p:spPr>
        <p:txBody>
          <a:bodyPr/>
          <a:lstStyle/>
          <a:p>
            <a:pPr eaLnBrk="1" hangingPunct="1"/>
            <a:endParaRPr lang="en-US" smtClean="0"/>
          </a:p>
        </p:txBody>
      </p:sp>
      <p:sp>
        <p:nvSpPr>
          <p:cNvPr id="61443" name="Slide Number Placeholder 3"/>
          <p:cNvSpPr>
            <a:spLocks noGrp="1"/>
          </p:cNvSpPr>
          <p:nvPr>
            <p:ph type="sldNum" sz="quarter" idx="5"/>
          </p:nvPr>
        </p:nvSpPr>
        <p:spPr>
          <a:noFill/>
        </p:spPr>
        <p:txBody>
          <a:bodyPr/>
          <a:lstStyle/>
          <a:p>
            <a:fld id="{6FE55DBF-2E29-4176-A18C-1252A9C67BF4}" type="slidenum">
              <a:rPr lang="en-GB" smtClean="0"/>
              <a:pPr/>
              <a:t>24</a:t>
            </a:fld>
            <a:endParaRPr lang="en-GB" smtClean="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Slide Image Placeholder 1"/>
          <p:cNvSpPr>
            <a:spLocks noGrp="1" noRot="1" noChangeAspect="1"/>
          </p:cNvSpPr>
          <p:nvPr>
            <p:ph type="sldImg"/>
          </p:nvPr>
        </p:nvSpPr>
        <p:spPr>
          <a:ln/>
        </p:spPr>
      </p:sp>
      <p:sp>
        <p:nvSpPr>
          <p:cNvPr id="63490" name="Notes Placeholder 2"/>
          <p:cNvSpPr>
            <a:spLocks noGrp="1"/>
          </p:cNvSpPr>
          <p:nvPr>
            <p:ph type="body" idx="1"/>
          </p:nvPr>
        </p:nvSpPr>
        <p:spPr>
          <a:noFill/>
          <a:ln/>
        </p:spPr>
        <p:txBody>
          <a:bodyPr/>
          <a:lstStyle/>
          <a:p>
            <a:pPr eaLnBrk="1" hangingPunct="1"/>
            <a:endParaRPr lang="en-US" smtClean="0"/>
          </a:p>
        </p:txBody>
      </p:sp>
      <p:sp>
        <p:nvSpPr>
          <p:cNvPr id="63491" name="Slide Number Placeholder 3"/>
          <p:cNvSpPr>
            <a:spLocks noGrp="1"/>
          </p:cNvSpPr>
          <p:nvPr>
            <p:ph type="sldNum" sz="quarter" idx="5"/>
          </p:nvPr>
        </p:nvSpPr>
        <p:spPr>
          <a:noFill/>
        </p:spPr>
        <p:txBody>
          <a:bodyPr/>
          <a:lstStyle/>
          <a:p>
            <a:fld id="{FDB72DAD-27AC-46C8-94A1-F9B0A4E7858F}" type="slidenum">
              <a:rPr lang="en-GB" smtClean="0"/>
              <a:pPr/>
              <a:t>25</a:t>
            </a:fld>
            <a:endParaRPr lang="en-GB" smtClean="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Slide Image Placeholder 1"/>
          <p:cNvSpPr>
            <a:spLocks noGrp="1" noRot="1" noChangeAspect="1"/>
          </p:cNvSpPr>
          <p:nvPr>
            <p:ph type="sldImg"/>
          </p:nvPr>
        </p:nvSpPr>
        <p:spPr>
          <a:ln/>
        </p:spPr>
      </p:sp>
      <p:sp>
        <p:nvSpPr>
          <p:cNvPr id="65538" name="Notes Placeholder 2"/>
          <p:cNvSpPr>
            <a:spLocks noGrp="1"/>
          </p:cNvSpPr>
          <p:nvPr>
            <p:ph type="body" idx="1"/>
          </p:nvPr>
        </p:nvSpPr>
        <p:spPr>
          <a:noFill/>
          <a:ln/>
        </p:spPr>
        <p:txBody>
          <a:bodyPr/>
          <a:lstStyle/>
          <a:p>
            <a:pPr eaLnBrk="1" hangingPunct="1"/>
            <a:endParaRPr lang="en-US" smtClean="0"/>
          </a:p>
        </p:txBody>
      </p:sp>
      <p:sp>
        <p:nvSpPr>
          <p:cNvPr id="65539" name="Slide Number Placeholder 3"/>
          <p:cNvSpPr>
            <a:spLocks noGrp="1"/>
          </p:cNvSpPr>
          <p:nvPr>
            <p:ph type="sldNum" sz="quarter" idx="5"/>
          </p:nvPr>
        </p:nvSpPr>
        <p:spPr>
          <a:noFill/>
        </p:spPr>
        <p:txBody>
          <a:bodyPr/>
          <a:lstStyle/>
          <a:p>
            <a:fld id="{C51818BC-8258-4950-ABB9-7F066968A31A}" type="slidenum">
              <a:rPr lang="en-GB" smtClean="0"/>
              <a:pPr/>
              <a:t>26</a:t>
            </a:fld>
            <a:endParaRPr lang="en-GB" smtClean="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Slide Image Placeholder 1"/>
          <p:cNvSpPr>
            <a:spLocks noGrp="1" noRot="1" noChangeAspect="1"/>
          </p:cNvSpPr>
          <p:nvPr>
            <p:ph type="sldImg"/>
          </p:nvPr>
        </p:nvSpPr>
        <p:spPr>
          <a:ln/>
        </p:spPr>
      </p:sp>
      <p:sp>
        <p:nvSpPr>
          <p:cNvPr id="67586" name="Notes Placeholder 2"/>
          <p:cNvSpPr>
            <a:spLocks noGrp="1"/>
          </p:cNvSpPr>
          <p:nvPr>
            <p:ph type="body" idx="1"/>
          </p:nvPr>
        </p:nvSpPr>
        <p:spPr>
          <a:noFill/>
          <a:ln/>
        </p:spPr>
        <p:txBody>
          <a:bodyPr/>
          <a:lstStyle/>
          <a:p>
            <a:pPr eaLnBrk="1" hangingPunct="1"/>
            <a:endParaRPr lang="en-US" smtClean="0"/>
          </a:p>
        </p:txBody>
      </p:sp>
      <p:sp>
        <p:nvSpPr>
          <p:cNvPr id="67587" name="Slide Number Placeholder 3"/>
          <p:cNvSpPr>
            <a:spLocks noGrp="1"/>
          </p:cNvSpPr>
          <p:nvPr>
            <p:ph type="sldNum" sz="quarter" idx="5"/>
          </p:nvPr>
        </p:nvSpPr>
        <p:spPr>
          <a:noFill/>
        </p:spPr>
        <p:txBody>
          <a:bodyPr/>
          <a:lstStyle/>
          <a:p>
            <a:fld id="{78F54E88-D00B-4E75-B4D5-C065B0132F82}" type="slidenum">
              <a:rPr lang="en-GB" smtClean="0"/>
              <a:pPr/>
              <a:t>27</a:t>
            </a:fld>
            <a:endParaRPr lang="en-GB" smtClean="0"/>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Slide Image Placeholder 1"/>
          <p:cNvSpPr>
            <a:spLocks noGrp="1" noRot="1" noChangeAspect="1"/>
          </p:cNvSpPr>
          <p:nvPr>
            <p:ph type="sldImg"/>
          </p:nvPr>
        </p:nvSpPr>
        <p:spPr>
          <a:ln/>
        </p:spPr>
      </p:sp>
      <p:sp>
        <p:nvSpPr>
          <p:cNvPr id="69634" name="Notes Placeholder 2"/>
          <p:cNvSpPr>
            <a:spLocks noGrp="1"/>
          </p:cNvSpPr>
          <p:nvPr>
            <p:ph type="body" idx="1"/>
          </p:nvPr>
        </p:nvSpPr>
        <p:spPr>
          <a:noFill/>
          <a:ln/>
        </p:spPr>
        <p:txBody>
          <a:bodyPr/>
          <a:lstStyle/>
          <a:p>
            <a:pPr eaLnBrk="1" hangingPunct="1"/>
            <a:endParaRPr lang="en-US" smtClean="0"/>
          </a:p>
        </p:txBody>
      </p:sp>
      <p:sp>
        <p:nvSpPr>
          <p:cNvPr id="69635" name="Slide Number Placeholder 3"/>
          <p:cNvSpPr>
            <a:spLocks noGrp="1"/>
          </p:cNvSpPr>
          <p:nvPr>
            <p:ph type="sldNum" sz="quarter" idx="5"/>
          </p:nvPr>
        </p:nvSpPr>
        <p:spPr>
          <a:noFill/>
        </p:spPr>
        <p:txBody>
          <a:bodyPr/>
          <a:lstStyle/>
          <a:p>
            <a:fld id="{A821C555-C733-482C-A26E-BFD6912B66B0}" type="slidenum">
              <a:rPr lang="en-GB" smtClean="0"/>
              <a:pPr/>
              <a:t>28</a:t>
            </a:fld>
            <a:endParaRPr lang="en-GB" smtClean="0"/>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1" name="Slide Image Placeholder 1"/>
          <p:cNvSpPr>
            <a:spLocks noGrp="1" noRot="1" noChangeAspect="1"/>
          </p:cNvSpPr>
          <p:nvPr>
            <p:ph type="sldImg"/>
          </p:nvPr>
        </p:nvSpPr>
        <p:spPr>
          <a:ln/>
        </p:spPr>
      </p:sp>
      <p:sp>
        <p:nvSpPr>
          <p:cNvPr id="71682" name="Notes Placeholder 2"/>
          <p:cNvSpPr>
            <a:spLocks noGrp="1"/>
          </p:cNvSpPr>
          <p:nvPr>
            <p:ph type="body" idx="1"/>
          </p:nvPr>
        </p:nvSpPr>
        <p:spPr>
          <a:noFill/>
          <a:ln/>
        </p:spPr>
        <p:txBody>
          <a:bodyPr/>
          <a:lstStyle/>
          <a:p>
            <a:pPr eaLnBrk="1" hangingPunct="1"/>
            <a:endParaRPr lang="en-US" smtClean="0"/>
          </a:p>
        </p:txBody>
      </p:sp>
      <p:sp>
        <p:nvSpPr>
          <p:cNvPr id="71683" name="Slide Number Placeholder 3"/>
          <p:cNvSpPr>
            <a:spLocks noGrp="1"/>
          </p:cNvSpPr>
          <p:nvPr>
            <p:ph type="sldNum" sz="quarter" idx="5"/>
          </p:nvPr>
        </p:nvSpPr>
        <p:spPr>
          <a:noFill/>
        </p:spPr>
        <p:txBody>
          <a:bodyPr/>
          <a:lstStyle/>
          <a:p>
            <a:fld id="{2D041F96-0047-4212-81BC-A647196D7AF6}" type="slidenum">
              <a:rPr lang="en-GB" smtClean="0"/>
              <a:pPr/>
              <a:t>29</a:t>
            </a:fld>
            <a:endParaRPr lang="en-GB" smtClean="0"/>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29" name="Slide Image Placeholder 1"/>
          <p:cNvSpPr>
            <a:spLocks noGrp="1" noRot="1" noChangeAspect="1"/>
          </p:cNvSpPr>
          <p:nvPr>
            <p:ph type="sldImg"/>
          </p:nvPr>
        </p:nvSpPr>
        <p:spPr>
          <a:ln/>
        </p:spPr>
      </p:sp>
      <p:sp>
        <p:nvSpPr>
          <p:cNvPr id="73730" name="Notes Placeholder 2"/>
          <p:cNvSpPr>
            <a:spLocks noGrp="1"/>
          </p:cNvSpPr>
          <p:nvPr>
            <p:ph type="body" idx="1"/>
          </p:nvPr>
        </p:nvSpPr>
        <p:spPr>
          <a:noFill/>
          <a:ln/>
        </p:spPr>
        <p:txBody>
          <a:bodyPr/>
          <a:lstStyle/>
          <a:p>
            <a:pPr eaLnBrk="1" hangingPunct="1"/>
            <a:endParaRPr lang="en-US" smtClean="0"/>
          </a:p>
        </p:txBody>
      </p:sp>
      <p:sp>
        <p:nvSpPr>
          <p:cNvPr id="73731" name="Slide Number Placeholder 3"/>
          <p:cNvSpPr>
            <a:spLocks noGrp="1"/>
          </p:cNvSpPr>
          <p:nvPr>
            <p:ph type="sldNum" sz="quarter" idx="5"/>
          </p:nvPr>
        </p:nvSpPr>
        <p:spPr>
          <a:noFill/>
        </p:spPr>
        <p:txBody>
          <a:bodyPr/>
          <a:lstStyle/>
          <a:p>
            <a:fld id="{40791784-F060-4AF0-8BA7-A8F085B133BD}" type="slidenum">
              <a:rPr lang="en-GB" smtClean="0"/>
              <a:pPr/>
              <a:t>30</a:t>
            </a:fld>
            <a:endParaRPr lang="en-GB" smtClean="0"/>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7" name="Slide Image Placeholder 1"/>
          <p:cNvSpPr>
            <a:spLocks noGrp="1" noRot="1" noChangeAspect="1"/>
          </p:cNvSpPr>
          <p:nvPr>
            <p:ph type="sldImg"/>
          </p:nvPr>
        </p:nvSpPr>
        <p:spPr>
          <a:ln/>
        </p:spPr>
      </p:sp>
      <p:sp>
        <p:nvSpPr>
          <p:cNvPr id="75778" name="Notes Placeholder 2"/>
          <p:cNvSpPr>
            <a:spLocks noGrp="1"/>
          </p:cNvSpPr>
          <p:nvPr>
            <p:ph type="body" idx="1"/>
          </p:nvPr>
        </p:nvSpPr>
        <p:spPr>
          <a:noFill/>
          <a:ln/>
        </p:spPr>
        <p:txBody>
          <a:bodyPr/>
          <a:lstStyle/>
          <a:p>
            <a:pPr eaLnBrk="1" hangingPunct="1"/>
            <a:endParaRPr lang="en-US" smtClean="0"/>
          </a:p>
        </p:txBody>
      </p:sp>
      <p:sp>
        <p:nvSpPr>
          <p:cNvPr id="75779" name="Slide Number Placeholder 3"/>
          <p:cNvSpPr>
            <a:spLocks noGrp="1"/>
          </p:cNvSpPr>
          <p:nvPr>
            <p:ph type="sldNum" sz="quarter" idx="5"/>
          </p:nvPr>
        </p:nvSpPr>
        <p:spPr>
          <a:noFill/>
        </p:spPr>
        <p:txBody>
          <a:bodyPr/>
          <a:lstStyle/>
          <a:p>
            <a:fld id="{ADEB2522-74B9-4F15-A75D-BAB5BD1BFD9D}" type="slidenum">
              <a:rPr lang="en-GB" smtClean="0"/>
              <a:pPr/>
              <a:t>31</a:t>
            </a:fld>
            <a:endParaRPr lang="en-GB" smtClean="0"/>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5" name="Slide Image Placeholder 1"/>
          <p:cNvSpPr>
            <a:spLocks noGrp="1" noRot="1" noChangeAspect="1"/>
          </p:cNvSpPr>
          <p:nvPr>
            <p:ph type="sldImg"/>
          </p:nvPr>
        </p:nvSpPr>
        <p:spPr>
          <a:ln/>
        </p:spPr>
      </p:sp>
      <p:sp>
        <p:nvSpPr>
          <p:cNvPr id="77826" name="Notes Placeholder 2"/>
          <p:cNvSpPr>
            <a:spLocks noGrp="1"/>
          </p:cNvSpPr>
          <p:nvPr>
            <p:ph type="body" idx="1"/>
          </p:nvPr>
        </p:nvSpPr>
        <p:spPr>
          <a:noFill/>
          <a:ln/>
        </p:spPr>
        <p:txBody>
          <a:bodyPr/>
          <a:lstStyle/>
          <a:p>
            <a:pPr eaLnBrk="1" hangingPunct="1"/>
            <a:endParaRPr lang="en-US" smtClean="0"/>
          </a:p>
        </p:txBody>
      </p:sp>
      <p:sp>
        <p:nvSpPr>
          <p:cNvPr id="77827" name="Slide Number Placeholder 3"/>
          <p:cNvSpPr>
            <a:spLocks noGrp="1"/>
          </p:cNvSpPr>
          <p:nvPr>
            <p:ph type="sldNum" sz="quarter" idx="5"/>
          </p:nvPr>
        </p:nvSpPr>
        <p:spPr>
          <a:noFill/>
        </p:spPr>
        <p:txBody>
          <a:bodyPr/>
          <a:lstStyle/>
          <a:p>
            <a:fld id="{ED9C1571-5048-4B49-A04A-393EF99BC65D}" type="slidenum">
              <a:rPr lang="en-GB" smtClean="0"/>
              <a:pPr/>
              <a:t>32</a:t>
            </a:fld>
            <a:endParaRPr lang="en-GB" smtClean="0"/>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3" name="Slide Image Placeholder 1"/>
          <p:cNvSpPr>
            <a:spLocks noGrp="1" noRot="1" noChangeAspect="1"/>
          </p:cNvSpPr>
          <p:nvPr>
            <p:ph type="sldImg"/>
          </p:nvPr>
        </p:nvSpPr>
        <p:spPr>
          <a:ln/>
        </p:spPr>
      </p:sp>
      <p:sp>
        <p:nvSpPr>
          <p:cNvPr id="79874" name="Notes Placeholder 2"/>
          <p:cNvSpPr>
            <a:spLocks noGrp="1"/>
          </p:cNvSpPr>
          <p:nvPr>
            <p:ph type="body" idx="1"/>
          </p:nvPr>
        </p:nvSpPr>
        <p:spPr>
          <a:noFill/>
          <a:ln/>
        </p:spPr>
        <p:txBody>
          <a:bodyPr/>
          <a:lstStyle/>
          <a:p>
            <a:pPr eaLnBrk="1" hangingPunct="1"/>
            <a:endParaRPr lang="en-US" smtClean="0"/>
          </a:p>
        </p:txBody>
      </p:sp>
      <p:sp>
        <p:nvSpPr>
          <p:cNvPr id="79875" name="Slide Number Placeholder 3"/>
          <p:cNvSpPr>
            <a:spLocks noGrp="1"/>
          </p:cNvSpPr>
          <p:nvPr>
            <p:ph type="sldNum" sz="quarter" idx="5"/>
          </p:nvPr>
        </p:nvSpPr>
        <p:spPr>
          <a:noFill/>
        </p:spPr>
        <p:txBody>
          <a:bodyPr/>
          <a:lstStyle/>
          <a:p>
            <a:fld id="{B3898ACF-79B1-455A-B9D5-85B8D185895D}" type="slidenum">
              <a:rPr lang="en-GB" smtClean="0"/>
              <a:pPr/>
              <a:t>33</a:t>
            </a:fld>
            <a:endParaRPr lang="en-GB" smtClean="0"/>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1" name="Slide Image Placeholder 1"/>
          <p:cNvSpPr>
            <a:spLocks noGrp="1" noRot="1" noChangeAspect="1"/>
          </p:cNvSpPr>
          <p:nvPr>
            <p:ph type="sldImg"/>
          </p:nvPr>
        </p:nvSpPr>
        <p:spPr>
          <a:ln/>
        </p:spPr>
      </p:sp>
      <p:sp>
        <p:nvSpPr>
          <p:cNvPr id="81922" name="Notes Placeholder 2"/>
          <p:cNvSpPr>
            <a:spLocks noGrp="1"/>
          </p:cNvSpPr>
          <p:nvPr>
            <p:ph type="body" idx="1"/>
          </p:nvPr>
        </p:nvSpPr>
        <p:spPr>
          <a:noFill/>
          <a:ln/>
        </p:spPr>
        <p:txBody>
          <a:bodyPr/>
          <a:lstStyle/>
          <a:p>
            <a:pPr eaLnBrk="1" hangingPunct="1"/>
            <a:endParaRPr lang="en-US" smtClean="0"/>
          </a:p>
        </p:txBody>
      </p:sp>
      <p:sp>
        <p:nvSpPr>
          <p:cNvPr id="81923" name="Slide Number Placeholder 3"/>
          <p:cNvSpPr>
            <a:spLocks noGrp="1"/>
          </p:cNvSpPr>
          <p:nvPr>
            <p:ph type="sldNum" sz="quarter" idx="5"/>
          </p:nvPr>
        </p:nvSpPr>
        <p:spPr>
          <a:noFill/>
        </p:spPr>
        <p:txBody>
          <a:bodyPr/>
          <a:lstStyle/>
          <a:p>
            <a:fld id="{861C7705-9D86-4B50-8A22-9EA5D0300FEB}" type="slidenum">
              <a:rPr lang="en-GB" smtClean="0"/>
              <a:pPr/>
              <a:t>34</a:t>
            </a:fld>
            <a:endParaRPr lang="en-GB" smtClean="0"/>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Slide Image Placeholder 1"/>
          <p:cNvSpPr>
            <a:spLocks noGrp="1" noRot="1" noChangeAspect="1"/>
          </p:cNvSpPr>
          <p:nvPr>
            <p:ph type="sldImg"/>
          </p:nvPr>
        </p:nvSpPr>
        <p:spPr bwMode="auto">
          <a:noFill/>
          <a:ln>
            <a:solidFill>
              <a:srgbClr val="000000"/>
            </a:solidFill>
            <a:miter lim="800000"/>
            <a:headEnd/>
            <a:tailEnd/>
          </a:ln>
        </p:spPr>
      </p:sp>
      <p:sp>
        <p:nvSpPr>
          <p:cNvPr id="16386"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16387"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08417848-EF12-4CF0-90DF-54218F6ED769}" type="slidenum">
              <a:rPr lang="en-GB"/>
              <a:pPr fontAlgn="base">
                <a:spcBef>
                  <a:spcPct val="0"/>
                </a:spcBef>
                <a:spcAft>
                  <a:spcPct val="0"/>
                </a:spcAft>
                <a:defRPr/>
              </a:pPr>
              <a:t>36</a:t>
            </a:fld>
            <a:endParaRPr lang="en-GB"/>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Slide Image Placeholder 1"/>
          <p:cNvSpPr>
            <a:spLocks noGrp="1" noRot="1" noChangeAspect="1"/>
          </p:cNvSpPr>
          <p:nvPr>
            <p:ph type="sldImg"/>
          </p:nvPr>
        </p:nvSpPr>
        <p:spPr bwMode="auto">
          <a:noFill/>
          <a:ln>
            <a:solidFill>
              <a:srgbClr val="000000"/>
            </a:solidFill>
            <a:miter lim="800000"/>
            <a:headEnd/>
            <a:tailEnd/>
          </a:ln>
        </p:spPr>
      </p:sp>
      <p:sp>
        <p:nvSpPr>
          <p:cNvPr id="18434"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18435"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575A0520-051F-4D1C-A7F2-C4B5DA9BCA23}" type="slidenum">
              <a:rPr lang="en-GB"/>
              <a:pPr fontAlgn="base">
                <a:spcBef>
                  <a:spcPct val="0"/>
                </a:spcBef>
                <a:spcAft>
                  <a:spcPct val="0"/>
                </a:spcAft>
                <a:defRPr/>
              </a:pPr>
              <a:t>37</a:t>
            </a:fld>
            <a:endParaRPr lang="en-GB"/>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Slide Image Placeholder 1"/>
          <p:cNvSpPr>
            <a:spLocks noGrp="1" noRot="1" noChangeAspect="1"/>
          </p:cNvSpPr>
          <p:nvPr>
            <p:ph type="sldImg"/>
          </p:nvPr>
        </p:nvSpPr>
        <p:spPr bwMode="auto">
          <a:noFill/>
          <a:ln>
            <a:solidFill>
              <a:srgbClr val="000000"/>
            </a:solidFill>
            <a:miter lim="800000"/>
            <a:headEnd/>
            <a:tailEnd/>
          </a:ln>
        </p:spPr>
      </p:sp>
      <p:sp>
        <p:nvSpPr>
          <p:cNvPr id="20482"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2048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8F513B33-C253-4821-BAA5-EA4E1553911F}" type="slidenum">
              <a:rPr lang="en-GB"/>
              <a:pPr fontAlgn="base">
                <a:spcBef>
                  <a:spcPct val="0"/>
                </a:spcBef>
                <a:spcAft>
                  <a:spcPct val="0"/>
                </a:spcAft>
                <a:defRPr/>
              </a:pPr>
              <a:t>38</a:t>
            </a:fld>
            <a:endParaRPr lang="en-GB"/>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Slide Image Placeholder 1"/>
          <p:cNvSpPr>
            <a:spLocks noGrp="1" noRot="1" noChangeAspect="1"/>
          </p:cNvSpPr>
          <p:nvPr>
            <p:ph type="sldImg"/>
          </p:nvPr>
        </p:nvSpPr>
        <p:spPr bwMode="auto">
          <a:noFill/>
          <a:ln>
            <a:solidFill>
              <a:srgbClr val="000000"/>
            </a:solidFill>
            <a:miter lim="800000"/>
            <a:headEnd/>
            <a:tailEnd/>
          </a:ln>
        </p:spPr>
      </p:sp>
      <p:sp>
        <p:nvSpPr>
          <p:cNvPr id="22530"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22531"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6983D93A-5E57-4E4A-B037-A80EC2CFA512}" type="slidenum">
              <a:rPr lang="en-GB"/>
              <a:pPr fontAlgn="base">
                <a:spcBef>
                  <a:spcPct val="0"/>
                </a:spcBef>
                <a:spcAft>
                  <a:spcPct val="0"/>
                </a:spcAft>
                <a:defRPr/>
              </a:pPr>
              <a:t>39</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a:prstGeom prst="rect">
            <a:avLst/>
          </a:prstGeo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Date Placeholder 3"/>
          <p:cNvSpPr>
            <a:spLocks noGrp="1"/>
          </p:cNvSpPr>
          <p:nvPr>
            <p:ph type="dt" sz="half" idx="10"/>
          </p:nvPr>
        </p:nvSpPr>
        <p:spPr>
          <a:xfrm>
            <a:off x="457200" y="6245225"/>
            <a:ext cx="2133600" cy="476250"/>
          </a:xfrm>
          <a:prstGeom prst="rect">
            <a:avLst/>
          </a:prstGeom>
        </p:spPr>
        <p:txBody>
          <a:bodyPr/>
          <a:lstStyle>
            <a:lvl1pPr>
              <a:defRPr/>
            </a:lvl1pPr>
          </a:lstStyle>
          <a:p>
            <a:pPr>
              <a:defRPr/>
            </a:pPr>
            <a:endParaRPr lang="en-GB"/>
          </a:p>
        </p:txBody>
      </p:sp>
      <p:sp>
        <p:nvSpPr>
          <p:cNvPr id="5" name="Footer Placeholder 4"/>
          <p:cNvSpPr>
            <a:spLocks noGrp="1"/>
          </p:cNvSpPr>
          <p:nvPr>
            <p:ph type="ftr" sz="quarter" idx="11"/>
          </p:nvPr>
        </p:nvSpPr>
        <p:spPr>
          <a:xfrm>
            <a:off x="3124200" y="6245225"/>
            <a:ext cx="2895600" cy="476250"/>
          </a:xfrm>
          <a:prstGeom prst="rect">
            <a:avLst/>
          </a:prstGeom>
        </p:spPr>
        <p:txBody>
          <a:bodyPr/>
          <a:lstStyle>
            <a:lvl1pPr>
              <a:defRPr/>
            </a:lvl1pPr>
          </a:lstStyle>
          <a:p>
            <a:pPr>
              <a:defRPr/>
            </a:pPr>
            <a:endParaRPr lang="en-GB"/>
          </a:p>
        </p:txBody>
      </p:sp>
      <p:sp>
        <p:nvSpPr>
          <p:cNvPr id="6" name="Slide Number Placeholder 5"/>
          <p:cNvSpPr>
            <a:spLocks noGrp="1"/>
          </p:cNvSpPr>
          <p:nvPr>
            <p:ph type="sldNum" sz="quarter" idx="12"/>
          </p:nvPr>
        </p:nvSpPr>
        <p:spPr>
          <a:xfrm>
            <a:off x="6553200" y="6245225"/>
            <a:ext cx="2133600" cy="476250"/>
          </a:xfrm>
          <a:prstGeom prst="rect">
            <a:avLst/>
          </a:prstGeom>
        </p:spPr>
        <p:txBody>
          <a:bodyPr/>
          <a:lstStyle>
            <a:lvl1pPr>
              <a:defRPr/>
            </a:lvl1pPr>
          </a:lstStyle>
          <a:p>
            <a:pPr>
              <a:defRPr/>
            </a:pPr>
            <a:fld id="{D7527E44-B3B7-4355-9E1B-87DDCAA29CE7}"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0"/>
            <a:ext cx="8229600" cy="4525963"/>
          </a:xfrm>
          <a:prstGeom prst="rect">
            <a:avLst/>
          </a:prstGeo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457200" y="6245225"/>
            <a:ext cx="2133600" cy="476250"/>
          </a:xfrm>
          <a:prstGeom prst="rect">
            <a:avLst/>
          </a:prstGeom>
        </p:spPr>
        <p:txBody>
          <a:bodyPr/>
          <a:lstStyle>
            <a:lvl1pPr>
              <a:defRPr/>
            </a:lvl1pPr>
          </a:lstStyle>
          <a:p>
            <a:pPr>
              <a:defRPr/>
            </a:pPr>
            <a:endParaRPr lang="en-GB"/>
          </a:p>
        </p:txBody>
      </p:sp>
      <p:sp>
        <p:nvSpPr>
          <p:cNvPr id="5" name="Footer Placeholder 4"/>
          <p:cNvSpPr>
            <a:spLocks noGrp="1"/>
          </p:cNvSpPr>
          <p:nvPr>
            <p:ph type="ftr" sz="quarter" idx="11"/>
          </p:nvPr>
        </p:nvSpPr>
        <p:spPr>
          <a:xfrm>
            <a:off x="3124200" y="6245225"/>
            <a:ext cx="2895600" cy="476250"/>
          </a:xfrm>
          <a:prstGeom prst="rect">
            <a:avLst/>
          </a:prstGeom>
        </p:spPr>
        <p:txBody>
          <a:bodyPr/>
          <a:lstStyle>
            <a:lvl1pPr>
              <a:defRPr/>
            </a:lvl1pPr>
          </a:lstStyle>
          <a:p>
            <a:pPr>
              <a:defRPr/>
            </a:pPr>
            <a:endParaRPr lang="en-GB"/>
          </a:p>
        </p:txBody>
      </p:sp>
      <p:sp>
        <p:nvSpPr>
          <p:cNvPr id="6" name="Slide Number Placeholder 5"/>
          <p:cNvSpPr>
            <a:spLocks noGrp="1"/>
          </p:cNvSpPr>
          <p:nvPr>
            <p:ph type="sldNum" sz="quarter" idx="12"/>
          </p:nvPr>
        </p:nvSpPr>
        <p:spPr>
          <a:xfrm>
            <a:off x="6553200" y="6245225"/>
            <a:ext cx="2133600" cy="476250"/>
          </a:xfrm>
          <a:prstGeom prst="rect">
            <a:avLst/>
          </a:prstGeom>
        </p:spPr>
        <p:txBody>
          <a:bodyPr/>
          <a:lstStyle>
            <a:lvl1pPr>
              <a:defRPr/>
            </a:lvl1pPr>
          </a:lstStyle>
          <a:p>
            <a:pPr>
              <a:defRPr/>
            </a:pPr>
            <a:fld id="{6263539A-75E2-48C8-AAAA-00099C0B4166}"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a:prstGeom prst="rect">
            <a:avLst/>
          </a:prstGeo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a:xfrm>
            <a:off x="457200" y="6245225"/>
            <a:ext cx="2133600" cy="476250"/>
          </a:xfrm>
          <a:prstGeom prst="rect">
            <a:avLst/>
          </a:prstGeom>
        </p:spPr>
        <p:txBody>
          <a:bodyPr/>
          <a:lstStyle>
            <a:lvl1pPr>
              <a:defRPr/>
            </a:lvl1pPr>
          </a:lstStyle>
          <a:p>
            <a:pPr>
              <a:defRPr/>
            </a:pPr>
            <a:endParaRPr lang="en-GB"/>
          </a:p>
        </p:txBody>
      </p:sp>
      <p:sp>
        <p:nvSpPr>
          <p:cNvPr id="5" name="Footer Placeholder 4"/>
          <p:cNvSpPr>
            <a:spLocks noGrp="1"/>
          </p:cNvSpPr>
          <p:nvPr>
            <p:ph type="ftr" sz="quarter" idx="11"/>
          </p:nvPr>
        </p:nvSpPr>
        <p:spPr>
          <a:xfrm>
            <a:off x="3124200" y="6245225"/>
            <a:ext cx="2895600" cy="476250"/>
          </a:xfrm>
          <a:prstGeom prst="rect">
            <a:avLst/>
          </a:prstGeom>
        </p:spPr>
        <p:txBody>
          <a:bodyPr/>
          <a:lstStyle>
            <a:lvl1pPr>
              <a:defRPr/>
            </a:lvl1pPr>
          </a:lstStyle>
          <a:p>
            <a:pPr>
              <a:defRPr/>
            </a:pPr>
            <a:endParaRPr lang="en-GB"/>
          </a:p>
        </p:txBody>
      </p:sp>
      <p:sp>
        <p:nvSpPr>
          <p:cNvPr id="6" name="Slide Number Placeholder 5"/>
          <p:cNvSpPr>
            <a:spLocks noGrp="1"/>
          </p:cNvSpPr>
          <p:nvPr>
            <p:ph type="sldNum" sz="quarter" idx="12"/>
          </p:nvPr>
        </p:nvSpPr>
        <p:spPr>
          <a:xfrm>
            <a:off x="6553200" y="6245225"/>
            <a:ext cx="2133600" cy="476250"/>
          </a:xfrm>
          <a:prstGeom prst="rect">
            <a:avLst/>
          </a:prstGeom>
        </p:spPr>
        <p:txBody>
          <a:bodyPr/>
          <a:lstStyle>
            <a:lvl1pPr>
              <a:defRPr/>
            </a:lvl1pPr>
          </a:lstStyle>
          <a:p>
            <a:pPr>
              <a:defRPr/>
            </a:pPr>
            <a:fld id="{D20BBA94-D3BD-4A1F-BC07-61C9A1993227}"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245225"/>
            <a:ext cx="2133600" cy="476250"/>
          </a:xfrm>
          <a:prstGeom prst="rect">
            <a:avLst/>
          </a:prstGeom>
        </p:spPr>
        <p:txBody>
          <a:bodyPr/>
          <a:lstStyle>
            <a:lvl1pPr>
              <a:defRPr/>
            </a:lvl1pPr>
          </a:lstStyle>
          <a:p>
            <a:pPr>
              <a:defRPr/>
            </a:pPr>
            <a:endParaRPr lang="en-GB"/>
          </a:p>
        </p:txBody>
      </p:sp>
      <p:sp>
        <p:nvSpPr>
          <p:cNvPr id="6" name="Footer Placeholder 5"/>
          <p:cNvSpPr>
            <a:spLocks noGrp="1"/>
          </p:cNvSpPr>
          <p:nvPr>
            <p:ph type="ftr" sz="quarter" idx="11"/>
          </p:nvPr>
        </p:nvSpPr>
        <p:spPr>
          <a:xfrm>
            <a:off x="3124200" y="6245225"/>
            <a:ext cx="2895600" cy="476250"/>
          </a:xfrm>
          <a:prstGeom prst="rect">
            <a:avLst/>
          </a:prstGeom>
        </p:spPr>
        <p:txBody>
          <a:bodyPr/>
          <a:lstStyle>
            <a:lvl1pPr>
              <a:defRPr/>
            </a:lvl1pPr>
          </a:lstStyle>
          <a:p>
            <a:pPr>
              <a:defRPr/>
            </a:pPr>
            <a:endParaRPr lang="en-GB"/>
          </a:p>
        </p:txBody>
      </p:sp>
      <p:sp>
        <p:nvSpPr>
          <p:cNvPr id="7" name="Slide Number Placeholder 6"/>
          <p:cNvSpPr>
            <a:spLocks noGrp="1"/>
          </p:cNvSpPr>
          <p:nvPr>
            <p:ph type="sldNum" sz="quarter" idx="12"/>
          </p:nvPr>
        </p:nvSpPr>
        <p:spPr>
          <a:xfrm>
            <a:off x="6553200" y="6245225"/>
            <a:ext cx="2133600" cy="476250"/>
          </a:xfrm>
          <a:prstGeom prst="rect">
            <a:avLst/>
          </a:prstGeom>
        </p:spPr>
        <p:txBody>
          <a:bodyPr/>
          <a:lstStyle>
            <a:lvl1pPr>
              <a:defRPr/>
            </a:lvl1pPr>
          </a:lstStyle>
          <a:p>
            <a:pPr>
              <a:defRPr/>
            </a:pPr>
            <a:fld id="{FB05DBBC-386C-43DE-9DB6-7608F00BCA8F}"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a:xfrm>
            <a:off x="457200" y="6245225"/>
            <a:ext cx="2133600" cy="476250"/>
          </a:xfrm>
          <a:prstGeom prst="rect">
            <a:avLst/>
          </a:prstGeom>
        </p:spPr>
        <p:txBody>
          <a:bodyPr/>
          <a:lstStyle>
            <a:lvl1pPr>
              <a:defRPr/>
            </a:lvl1pPr>
          </a:lstStyle>
          <a:p>
            <a:pPr>
              <a:defRPr/>
            </a:pPr>
            <a:endParaRPr lang="en-GB"/>
          </a:p>
        </p:txBody>
      </p:sp>
      <p:sp>
        <p:nvSpPr>
          <p:cNvPr id="8" name="Footer Placeholder 7"/>
          <p:cNvSpPr>
            <a:spLocks noGrp="1"/>
          </p:cNvSpPr>
          <p:nvPr>
            <p:ph type="ftr" sz="quarter" idx="11"/>
          </p:nvPr>
        </p:nvSpPr>
        <p:spPr>
          <a:xfrm>
            <a:off x="3124200" y="6245225"/>
            <a:ext cx="2895600" cy="476250"/>
          </a:xfrm>
          <a:prstGeom prst="rect">
            <a:avLst/>
          </a:prstGeom>
        </p:spPr>
        <p:txBody>
          <a:bodyPr/>
          <a:lstStyle>
            <a:lvl1pPr>
              <a:defRPr/>
            </a:lvl1pPr>
          </a:lstStyle>
          <a:p>
            <a:pPr>
              <a:defRPr/>
            </a:pPr>
            <a:endParaRPr lang="en-GB"/>
          </a:p>
        </p:txBody>
      </p:sp>
      <p:sp>
        <p:nvSpPr>
          <p:cNvPr id="9" name="Slide Number Placeholder 8"/>
          <p:cNvSpPr>
            <a:spLocks noGrp="1"/>
          </p:cNvSpPr>
          <p:nvPr>
            <p:ph type="sldNum" sz="quarter" idx="12"/>
          </p:nvPr>
        </p:nvSpPr>
        <p:spPr>
          <a:xfrm>
            <a:off x="6553200" y="6245225"/>
            <a:ext cx="2133600" cy="476250"/>
          </a:xfrm>
          <a:prstGeom prst="rect">
            <a:avLst/>
          </a:prstGeom>
        </p:spPr>
        <p:txBody>
          <a:bodyPr/>
          <a:lstStyle>
            <a:lvl1pPr>
              <a:defRPr/>
            </a:lvl1pPr>
          </a:lstStyle>
          <a:p>
            <a:pPr>
              <a:defRPr/>
            </a:pPr>
            <a:fld id="{3FB262BD-48EC-40AC-A964-9B81A876EB68}"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
        <p:nvSpPr>
          <p:cNvPr id="3" name="Date Placeholder 2"/>
          <p:cNvSpPr>
            <a:spLocks noGrp="1"/>
          </p:cNvSpPr>
          <p:nvPr>
            <p:ph type="dt" sz="half" idx="10"/>
          </p:nvPr>
        </p:nvSpPr>
        <p:spPr>
          <a:xfrm>
            <a:off x="457200" y="6245225"/>
            <a:ext cx="2133600" cy="476250"/>
          </a:xfrm>
          <a:prstGeom prst="rect">
            <a:avLst/>
          </a:prstGeom>
        </p:spPr>
        <p:txBody>
          <a:bodyPr/>
          <a:lstStyle>
            <a:lvl1pPr>
              <a:defRPr/>
            </a:lvl1pPr>
          </a:lstStyle>
          <a:p>
            <a:pPr>
              <a:defRPr/>
            </a:pPr>
            <a:endParaRPr lang="en-GB"/>
          </a:p>
        </p:txBody>
      </p:sp>
      <p:sp>
        <p:nvSpPr>
          <p:cNvPr id="4" name="Footer Placeholder 3"/>
          <p:cNvSpPr>
            <a:spLocks noGrp="1"/>
          </p:cNvSpPr>
          <p:nvPr>
            <p:ph type="ftr" sz="quarter" idx="11"/>
          </p:nvPr>
        </p:nvSpPr>
        <p:spPr>
          <a:xfrm>
            <a:off x="3124200" y="6245225"/>
            <a:ext cx="2895600" cy="476250"/>
          </a:xfrm>
          <a:prstGeom prst="rect">
            <a:avLst/>
          </a:prstGeom>
        </p:spPr>
        <p:txBody>
          <a:bodyPr/>
          <a:lstStyle>
            <a:lvl1pPr>
              <a:defRPr/>
            </a:lvl1pPr>
          </a:lstStyle>
          <a:p>
            <a:pPr>
              <a:defRPr/>
            </a:pPr>
            <a:endParaRPr lang="en-GB"/>
          </a:p>
        </p:txBody>
      </p:sp>
      <p:sp>
        <p:nvSpPr>
          <p:cNvPr id="5" name="Slide Number Placeholder 4"/>
          <p:cNvSpPr>
            <a:spLocks noGrp="1"/>
          </p:cNvSpPr>
          <p:nvPr>
            <p:ph type="sldNum" sz="quarter" idx="12"/>
          </p:nvPr>
        </p:nvSpPr>
        <p:spPr>
          <a:xfrm>
            <a:off x="6553200" y="6245225"/>
            <a:ext cx="2133600" cy="476250"/>
          </a:xfrm>
          <a:prstGeom prst="rect">
            <a:avLst/>
          </a:prstGeom>
        </p:spPr>
        <p:txBody>
          <a:bodyPr/>
          <a:lstStyle>
            <a:lvl1pPr>
              <a:defRPr/>
            </a:lvl1pPr>
          </a:lstStyle>
          <a:p>
            <a:pPr>
              <a:defRPr/>
            </a:pPr>
            <a:fld id="{4F95C983-412D-42BB-BB2B-3D805431540F}"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245225"/>
            <a:ext cx="2133600" cy="476250"/>
          </a:xfrm>
          <a:prstGeom prst="rect">
            <a:avLst/>
          </a:prstGeom>
        </p:spPr>
        <p:txBody>
          <a:bodyPr/>
          <a:lstStyle>
            <a:lvl1pPr>
              <a:defRPr/>
            </a:lvl1pPr>
          </a:lstStyle>
          <a:p>
            <a:pPr>
              <a:defRPr/>
            </a:pPr>
            <a:endParaRPr lang="en-GB"/>
          </a:p>
        </p:txBody>
      </p:sp>
      <p:sp>
        <p:nvSpPr>
          <p:cNvPr id="3" name="Footer Placeholder 2"/>
          <p:cNvSpPr>
            <a:spLocks noGrp="1"/>
          </p:cNvSpPr>
          <p:nvPr>
            <p:ph type="ftr" sz="quarter" idx="11"/>
          </p:nvPr>
        </p:nvSpPr>
        <p:spPr>
          <a:xfrm>
            <a:off x="3124200" y="6245225"/>
            <a:ext cx="2895600" cy="476250"/>
          </a:xfrm>
          <a:prstGeom prst="rect">
            <a:avLst/>
          </a:prstGeom>
        </p:spPr>
        <p:txBody>
          <a:bodyPr/>
          <a:lstStyle>
            <a:lvl1pPr>
              <a:defRPr/>
            </a:lvl1pPr>
          </a:lstStyle>
          <a:p>
            <a:pPr>
              <a:defRPr/>
            </a:pPr>
            <a:endParaRPr lang="en-GB"/>
          </a:p>
        </p:txBody>
      </p:sp>
      <p:sp>
        <p:nvSpPr>
          <p:cNvPr id="4" name="Slide Number Placeholder 3"/>
          <p:cNvSpPr>
            <a:spLocks noGrp="1"/>
          </p:cNvSpPr>
          <p:nvPr>
            <p:ph type="sldNum" sz="quarter" idx="12"/>
          </p:nvPr>
        </p:nvSpPr>
        <p:spPr>
          <a:xfrm>
            <a:off x="6553200" y="6245225"/>
            <a:ext cx="2133600" cy="476250"/>
          </a:xfrm>
          <a:prstGeom prst="rect">
            <a:avLst/>
          </a:prstGeom>
        </p:spPr>
        <p:txBody>
          <a:bodyPr/>
          <a:lstStyle>
            <a:lvl1pPr>
              <a:defRPr/>
            </a:lvl1pPr>
          </a:lstStyle>
          <a:p>
            <a:pPr>
              <a:defRPr/>
            </a:pPr>
            <a:fld id="{148EB4BD-593B-4B73-B3D5-961AF73E6F3C}"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457200" y="6245225"/>
            <a:ext cx="2133600" cy="476250"/>
          </a:xfrm>
          <a:prstGeom prst="rect">
            <a:avLst/>
          </a:prstGeom>
        </p:spPr>
        <p:txBody>
          <a:bodyPr/>
          <a:lstStyle>
            <a:lvl1pPr>
              <a:defRPr/>
            </a:lvl1pPr>
          </a:lstStyle>
          <a:p>
            <a:pPr>
              <a:defRPr/>
            </a:pPr>
            <a:endParaRPr lang="en-GB"/>
          </a:p>
        </p:txBody>
      </p:sp>
      <p:sp>
        <p:nvSpPr>
          <p:cNvPr id="6" name="Footer Placeholder 5"/>
          <p:cNvSpPr>
            <a:spLocks noGrp="1"/>
          </p:cNvSpPr>
          <p:nvPr>
            <p:ph type="ftr" sz="quarter" idx="11"/>
          </p:nvPr>
        </p:nvSpPr>
        <p:spPr>
          <a:xfrm>
            <a:off x="3124200" y="6245225"/>
            <a:ext cx="2895600" cy="476250"/>
          </a:xfrm>
          <a:prstGeom prst="rect">
            <a:avLst/>
          </a:prstGeom>
        </p:spPr>
        <p:txBody>
          <a:bodyPr/>
          <a:lstStyle>
            <a:lvl1pPr>
              <a:defRPr/>
            </a:lvl1pPr>
          </a:lstStyle>
          <a:p>
            <a:pPr>
              <a:defRPr/>
            </a:pPr>
            <a:endParaRPr lang="en-GB"/>
          </a:p>
        </p:txBody>
      </p:sp>
      <p:sp>
        <p:nvSpPr>
          <p:cNvPr id="7" name="Slide Number Placeholder 6"/>
          <p:cNvSpPr>
            <a:spLocks noGrp="1"/>
          </p:cNvSpPr>
          <p:nvPr>
            <p:ph type="sldNum" sz="quarter" idx="12"/>
          </p:nvPr>
        </p:nvSpPr>
        <p:spPr>
          <a:xfrm>
            <a:off x="6553200" y="6245225"/>
            <a:ext cx="2133600" cy="476250"/>
          </a:xfrm>
          <a:prstGeom prst="rect">
            <a:avLst/>
          </a:prstGeom>
        </p:spPr>
        <p:txBody>
          <a:bodyPr/>
          <a:lstStyle>
            <a:lvl1pPr>
              <a:defRPr/>
            </a:lvl1pPr>
          </a:lstStyle>
          <a:p>
            <a:pPr>
              <a:defRPr/>
            </a:pPr>
            <a:fld id="{7AB43093-C8DA-4F2A-9CBC-81E3FD673116}"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457200" y="6245225"/>
            <a:ext cx="2133600" cy="476250"/>
          </a:xfrm>
          <a:prstGeom prst="rect">
            <a:avLst/>
          </a:prstGeom>
        </p:spPr>
        <p:txBody>
          <a:bodyPr/>
          <a:lstStyle>
            <a:lvl1pPr>
              <a:defRPr/>
            </a:lvl1pPr>
          </a:lstStyle>
          <a:p>
            <a:pPr>
              <a:defRPr/>
            </a:pPr>
            <a:endParaRPr lang="en-GB"/>
          </a:p>
        </p:txBody>
      </p:sp>
      <p:sp>
        <p:nvSpPr>
          <p:cNvPr id="6" name="Footer Placeholder 5"/>
          <p:cNvSpPr>
            <a:spLocks noGrp="1"/>
          </p:cNvSpPr>
          <p:nvPr>
            <p:ph type="ftr" sz="quarter" idx="11"/>
          </p:nvPr>
        </p:nvSpPr>
        <p:spPr>
          <a:xfrm>
            <a:off x="3124200" y="6245225"/>
            <a:ext cx="2895600" cy="476250"/>
          </a:xfrm>
          <a:prstGeom prst="rect">
            <a:avLst/>
          </a:prstGeom>
        </p:spPr>
        <p:txBody>
          <a:bodyPr/>
          <a:lstStyle>
            <a:lvl1pPr>
              <a:defRPr/>
            </a:lvl1pPr>
          </a:lstStyle>
          <a:p>
            <a:pPr>
              <a:defRPr/>
            </a:pPr>
            <a:endParaRPr lang="en-GB"/>
          </a:p>
        </p:txBody>
      </p:sp>
      <p:sp>
        <p:nvSpPr>
          <p:cNvPr id="7" name="Slide Number Placeholder 6"/>
          <p:cNvSpPr>
            <a:spLocks noGrp="1"/>
          </p:cNvSpPr>
          <p:nvPr>
            <p:ph type="sldNum" sz="quarter" idx="12"/>
          </p:nvPr>
        </p:nvSpPr>
        <p:spPr>
          <a:xfrm>
            <a:off x="6553200" y="6245225"/>
            <a:ext cx="2133600" cy="476250"/>
          </a:xfrm>
          <a:prstGeom prst="rect">
            <a:avLst/>
          </a:prstGeom>
        </p:spPr>
        <p:txBody>
          <a:bodyPr/>
          <a:lstStyle>
            <a:lvl1pPr>
              <a:defRPr/>
            </a:lvl1pPr>
          </a:lstStyle>
          <a:p>
            <a:pPr>
              <a:defRPr/>
            </a:pPr>
            <a:fld id="{5C0526AC-D126-4157-86BE-7F6150A5869C}"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1600200"/>
            <a:ext cx="8229600" cy="4525963"/>
          </a:xfrm>
          <a:prstGeom prst="rect">
            <a:avLst/>
          </a:prstGeo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457200" y="6245225"/>
            <a:ext cx="2133600" cy="476250"/>
          </a:xfrm>
          <a:prstGeom prst="rect">
            <a:avLst/>
          </a:prstGeom>
        </p:spPr>
        <p:txBody>
          <a:bodyPr/>
          <a:lstStyle>
            <a:lvl1pPr>
              <a:defRPr/>
            </a:lvl1pPr>
          </a:lstStyle>
          <a:p>
            <a:pPr>
              <a:defRPr/>
            </a:pPr>
            <a:endParaRPr lang="en-GB"/>
          </a:p>
        </p:txBody>
      </p:sp>
      <p:sp>
        <p:nvSpPr>
          <p:cNvPr id="5" name="Footer Placeholder 4"/>
          <p:cNvSpPr>
            <a:spLocks noGrp="1"/>
          </p:cNvSpPr>
          <p:nvPr>
            <p:ph type="ftr" sz="quarter" idx="11"/>
          </p:nvPr>
        </p:nvSpPr>
        <p:spPr>
          <a:xfrm>
            <a:off x="3124200" y="6245225"/>
            <a:ext cx="2895600" cy="476250"/>
          </a:xfrm>
          <a:prstGeom prst="rect">
            <a:avLst/>
          </a:prstGeom>
        </p:spPr>
        <p:txBody>
          <a:bodyPr/>
          <a:lstStyle>
            <a:lvl1pPr>
              <a:defRPr/>
            </a:lvl1pPr>
          </a:lstStyle>
          <a:p>
            <a:pPr>
              <a:defRPr/>
            </a:pPr>
            <a:endParaRPr lang="en-GB"/>
          </a:p>
        </p:txBody>
      </p:sp>
      <p:sp>
        <p:nvSpPr>
          <p:cNvPr id="6" name="Slide Number Placeholder 5"/>
          <p:cNvSpPr>
            <a:spLocks noGrp="1"/>
          </p:cNvSpPr>
          <p:nvPr>
            <p:ph type="sldNum" sz="quarter" idx="12"/>
          </p:nvPr>
        </p:nvSpPr>
        <p:spPr>
          <a:xfrm>
            <a:off x="6553200" y="6245225"/>
            <a:ext cx="2133600" cy="476250"/>
          </a:xfrm>
          <a:prstGeom prst="rect">
            <a:avLst/>
          </a:prstGeom>
        </p:spPr>
        <p:txBody>
          <a:bodyPr/>
          <a:lstStyle>
            <a:lvl1pPr>
              <a:defRPr/>
            </a:lvl1pPr>
          </a:lstStyle>
          <a:p>
            <a:pPr>
              <a:defRPr/>
            </a:pPr>
            <a:fld id="{535E221C-F029-4575-B688-EEF9C9636CF8}"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a:prstGeom prst="rect">
            <a:avLst/>
          </a:prstGeo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457200" y="6245225"/>
            <a:ext cx="2133600" cy="476250"/>
          </a:xfrm>
          <a:prstGeom prst="rect">
            <a:avLst/>
          </a:prstGeom>
        </p:spPr>
        <p:txBody>
          <a:bodyPr/>
          <a:lstStyle>
            <a:lvl1pPr>
              <a:defRPr/>
            </a:lvl1pPr>
          </a:lstStyle>
          <a:p>
            <a:pPr>
              <a:defRPr/>
            </a:pPr>
            <a:endParaRPr lang="en-GB"/>
          </a:p>
        </p:txBody>
      </p:sp>
      <p:sp>
        <p:nvSpPr>
          <p:cNvPr id="5" name="Footer Placeholder 4"/>
          <p:cNvSpPr>
            <a:spLocks noGrp="1"/>
          </p:cNvSpPr>
          <p:nvPr>
            <p:ph type="ftr" sz="quarter" idx="11"/>
          </p:nvPr>
        </p:nvSpPr>
        <p:spPr>
          <a:xfrm>
            <a:off x="3124200" y="6245225"/>
            <a:ext cx="2895600" cy="476250"/>
          </a:xfrm>
          <a:prstGeom prst="rect">
            <a:avLst/>
          </a:prstGeom>
        </p:spPr>
        <p:txBody>
          <a:bodyPr/>
          <a:lstStyle>
            <a:lvl1pPr>
              <a:defRPr/>
            </a:lvl1pPr>
          </a:lstStyle>
          <a:p>
            <a:pPr>
              <a:defRPr/>
            </a:pPr>
            <a:endParaRPr lang="en-GB"/>
          </a:p>
        </p:txBody>
      </p:sp>
      <p:sp>
        <p:nvSpPr>
          <p:cNvPr id="6" name="Slide Number Placeholder 5"/>
          <p:cNvSpPr>
            <a:spLocks noGrp="1"/>
          </p:cNvSpPr>
          <p:nvPr>
            <p:ph type="sldNum" sz="quarter" idx="12"/>
          </p:nvPr>
        </p:nvSpPr>
        <p:spPr>
          <a:xfrm>
            <a:off x="6553200" y="6245225"/>
            <a:ext cx="2133600" cy="476250"/>
          </a:xfrm>
          <a:prstGeom prst="rect">
            <a:avLst/>
          </a:prstGeom>
        </p:spPr>
        <p:txBody>
          <a:bodyPr/>
          <a:lstStyle>
            <a:lvl1pPr>
              <a:defRPr/>
            </a:lvl1pPr>
          </a:lstStyle>
          <a:p>
            <a:pPr>
              <a:defRPr/>
            </a:pPr>
            <a:fld id="{6DAEC895-FBF6-4BA9-85F8-D0DD2DC09EB7}"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 Box 7"/>
          <p:cNvSpPr txBox="1">
            <a:spLocks noChangeArrowheads="1"/>
          </p:cNvSpPr>
          <p:nvPr userDrawn="1"/>
        </p:nvSpPr>
        <p:spPr bwMode="auto">
          <a:xfrm>
            <a:off x="250825" y="6524625"/>
            <a:ext cx="8642350" cy="188913"/>
          </a:xfrm>
          <a:prstGeom prst="rect">
            <a:avLst/>
          </a:prstGeom>
          <a:noFill/>
          <a:ln>
            <a:noFill/>
          </a:ln>
          <a:effectLst/>
          <a:extLst>
            <a:ext uri="{909E8E84-426E-40dd-AFC4-6F175D3DCCD1}"/>
            <a:ext uri="{91240B29-F687-4f45-9708-019B960494DF}"/>
            <a:ext uri="{AF507438-7753-43e0-B8FC-AC1667EBCBE1}"/>
          </a:extLst>
        </p:spPr>
        <p:txBody>
          <a:bodyPr/>
          <a:lstStyle/>
          <a:p>
            <a:pPr marL="0" marR="0" indent="0" algn="r" defTabSz="914400" rtl="0" eaLnBrk="1" fontAlgn="base" latinLnBrk="0" hangingPunct="1">
              <a:lnSpc>
                <a:spcPct val="100000"/>
              </a:lnSpc>
              <a:spcBef>
                <a:spcPct val="0"/>
              </a:spcBef>
              <a:spcAft>
                <a:spcPct val="0"/>
              </a:spcAft>
              <a:buClrTx/>
              <a:buSzTx/>
              <a:buFontTx/>
              <a:buNone/>
              <a:tabLst/>
              <a:defRPr/>
            </a:pPr>
            <a:r>
              <a:rPr lang="en-US" sz="800" b="0" dirty="0" smtClean="0">
                <a:solidFill>
                  <a:srgbClr val="000000"/>
                </a:solidFill>
                <a:latin typeface="Arial" pitchFamily="34" charset="0"/>
                <a:cs typeface="Times New Roman" pitchFamily="18" charset="0"/>
              </a:rPr>
              <a:t>Slack, Brandon-Jones and Johnston, </a:t>
            </a:r>
            <a:r>
              <a:rPr lang="en-US" sz="800" b="0" i="1" dirty="0" smtClean="0">
                <a:solidFill>
                  <a:srgbClr val="000000"/>
                </a:solidFill>
                <a:latin typeface="Arial" pitchFamily="34" charset="0"/>
                <a:cs typeface="Times New Roman" pitchFamily="18" charset="0"/>
              </a:rPr>
              <a:t>Operations Management </a:t>
            </a:r>
            <a:r>
              <a:rPr lang="en-US" sz="800" b="0" i="1" dirty="0" err="1" smtClean="0">
                <a:solidFill>
                  <a:srgbClr val="000000"/>
                </a:solidFill>
                <a:latin typeface="Arial" pitchFamily="34" charset="0"/>
                <a:cs typeface="Times New Roman" pitchFamily="18" charset="0"/>
              </a:rPr>
              <a:t>PowerPoints</a:t>
            </a:r>
            <a:r>
              <a:rPr lang="en-US" sz="800" b="0" i="1" dirty="0" smtClean="0">
                <a:solidFill>
                  <a:srgbClr val="000000"/>
                </a:solidFill>
                <a:latin typeface="Arial" pitchFamily="34" charset="0"/>
                <a:cs typeface="Times New Roman" pitchFamily="18" charset="0"/>
              </a:rPr>
              <a:t> on the Web</a:t>
            </a:r>
            <a:r>
              <a:rPr lang="en-US" sz="800" b="0" dirty="0" smtClean="0">
                <a:solidFill>
                  <a:srgbClr val="000000"/>
                </a:solidFill>
                <a:latin typeface="Arial" pitchFamily="34" charset="0"/>
                <a:cs typeface="Times New Roman" pitchFamily="18" charset="0"/>
              </a:rPr>
              <a:t>, 7</a:t>
            </a:r>
            <a:r>
              <a:rPr lang="en-US" sz="800" b="0" baseline="30000" dirty="0" smtClean="0">
                <a:solidFill>
                  <a:srgbClr val="000000"/>
                </a:solidFill>
                <a:latin typeface="Arial" pitchFamily="34" charset="0"/>
                <a:cs typeface="Times New Roman" pitchFamily="18" charset="0"/>
              </a:rPr>
              <a:t>th</a:t>
            </a:r>
            <a:r>
              <a:rPr lang="en-US" sz="800" b="0" dirty="0" smtClean="0">
                <a:solidFill>
                  <a:srgbClr val="000000"/>
                </a:solidFill>
                <a:latin typeface="Arial" pitchFamily="34" charset="0"/>
                <a:cs typeface="Times New Roman" pitchFamily="18" charset="0"/>
              </a:rPr>
              <a:t> edition © Nigel Slack, Alistair Brandon-Jones and Robert Johnston 2014</a:t>
            </a:r>
            <a:endParaRPr lang="en-GB" sz="800" b="0" dirty="0">
              <a:latin typeface="Arial" pitchFamily="34" charset="0"/>
            </a:endParaRPr>
          </a:p>
        </p:txBody>
      </p:sp>
      <p:sp>
        <p:nvSpPr>
          <p:cNvPr id="4" name="Text Box 8"/>
          <p:cNvSpPr txBox="1">
            <a:spLocks noChangeArrowheads="1"/>
          </p:cNvSpPr>
          <p:nvPr userDrawn="1"/>
        </p:nvSpPr>
        <p:spPr bwMode="auto">
          <a:xfrm>
            <a:off x="0" y="0"/>
            <a:ext cx="806450" cy="217488"/>
          </a:xfrm>
          <a:prstGeom prst="rect">
            <a:avLst/>
          </a:prstGeom>
          <a:noFill/>
          <a:ln>
            <a:noFill/>
          </a:ln>
          <a:effectLst/>
          <a:extLst>
            <a:ext uri="{909E8E84-426E-40dd-AFC4-6F175D3DCCD1}"/>
            <a:ext uri="{91240B29-F687-4f45-9708-019B960494DF}"/>
            <a:ext uri="{AF507438-7753-43e0-B8FC-AC1667EBCBE1}"/>
          </a:extLst>
        </p:spPr>
        <p:txBody>
          <a:bodyPr wrap="none"/>
          <a:lstStyle/>
          <a:p>
            <a:pPr algn="l">
              <a:defRPr/>
            </a:pPr>
            <a:r>
              <a:rPr lang="en-GB" sz="800" b="0" dirty="0">
                <a:solidFill>
                  <a:srgbClr val="000000"/>
                </a:solidFill>
                <a:latin typeface="Arial" pitchFamily="34" charset="0"/>
              </a:rPr>
              <a:t>Slide </a:t>
            </a:r>
            <a:r>
              <a:rPr lang="en-GB" sz="800" b="0" dirty="0" smtClean="0">
                <a:solidFill>
                  <a:srgbClr val="000000"/>
                </a:solidFill>
                <a:latin typeface="Arial" pitchFamily="34" charset="0"/>
              </a:rPr>
              <a:t>17.</a:t>
            </a:r>
            <a:fld id="{EC10974B-4993-4FB5-A8B3-6E348462DA0C}" type="slidenum">
              <a:rPr lang="en-GB" sz="800" b="0" smtClean="0">
                <a:solidFill>
                  <a:srgbClr val="000000"/>
                </a:solidFill>
                <a:latin typeface="Arial" pitchFamily="34" charset="0"/>
              </a:rPr>
              <a:pPr algn="l">
                <a:defRPr/>
              </a:pPr>
              <a:t>‹#›</a:t>
            </a:fld>
            <a:endParaRPr lang="en-GB" sz="800" b="0" dirty="0">
              <a:solidFill>
                <a:srgbClr val="000000"/>
              </a:solidFill>
              <a:latin typeface="Arial" pitchFamily="34" charset="0"/>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Text Box 2"/>
          <p:cNvSpPr txBox="1">
            <a:spLocks noChangeArrowheads="1"/>
          </p:cNvSpPr>
          <p:nvPr/>
        </p:nvSpPr>
        <p:spPr bwMode="auto">
          <a:xfrm>
            <a:off x="3083719" y="2467198"/>
            <a:ext cx="2976563" cy="1138773"/>
          </a:xfrm>
          <a:prstGeom prst="rect">
            <a:avLst/>
          </a:prstGeom>
          <a:noFill/>
          <a:ln w="9525">
            <a:noFill/>
            <a:miter lim="800000"/>
            <a:headEnd/>
            <a:tailEnd/>
          </a:ln>
          <a:effectLst/>
        </p:spPr>
        <p:txBody>
          <a:bodyPr>
            <a:spAutoFit/>
          </a:bodyPr>
          <a:lstStyle/>
          <a:p>
            <a:pPr algn="ctr">
              <a:spcBef>
                <a:spcPct val="50000"/>
              </a:spcBef>
              <a:defRPr/>
            </a:pPr>
            <a:r>
              <a:rPr lang="en-GB" sz="3400" smtClean="0">
                <a:solidFill>
                  <a:schemeClr val="tx1">
                    <a:lumMod val="65000"/>
                    <a:lumOff val="35000"/>
                  </a:schemeClr>
                </a:solidFill>
              </a:rPr>
              <a:t>Quality </a:t>
            </a:r>
            <a:r>
              <a:rPr lang="en-GB" sz="3400" dirty="0" smtClean="0">
                <a:solidFill>
                  <a:schemeClr val="tx1">
                    <a:lumMod val="65000"/>
                    <a:lumOff val="35000"/>
                  </a:schemeClr>
                </a:solidFill>
              </a:rPr>
              <a:t>management</a:t>
            </a:r>
          </a:p>
        </p:txBody>
      </p:sp>
    </p:spTree>
  </p:cSld>
  <p:clrMapOvr>
    <a:masterClrMapping/>
  </p:clrMapOvr>
  <p:transition>
    <p:checke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6385" name="Group 58"/>
          <p:cNvGrpSpPr>
            <a:grpSpLocks/>
          </p:cNvGrpSpPr>
          <p:nvPr/>
        </p:nvGrpSpPr>
        <p:grpSpPr bwMode="auto">
          <a:xfrm>
            <a:off x="3821113" y="484532"/>
            <a:ext cx="5322887" cy="2859088"/>
            <a:chOff x="4289275" y="3881173"/>
            <a:chExt cx="5323285" cy="2860195"/>
          </a:xfrm>
        </p:grpSpPr>
        <p:grpSp>
          <p:nvGrpSpPr>
            <p:cNvPr id="16401" name="Group 12"/>
            <p:cNvGrpSpPr>
              <a:grpSpLocks/>
            </p:cNvGrpSpPr>
            <p:nvPr/>
          </p:nvGrpSpPr>
          <p:grpSpPr bwMode="auto">
            <a:xfrm>
              <a:off x="5931671" y="3881173"/>
              <a:ext cx="1782528" cy="774636"/>
              <a:chOff x="1544" y="2612"/>
              <a:chExt cx="756" cy="312"/>
            </a:xfrm>
          </p:grpSpPr>
          <p:sp>
            <p:nvSpPr>
              <p:cNvPr id="16416" name="Oval 13"/>
              <p:cNvSpPr>
                <a:spLocks noChangeArrowheads="1"/>
              </p:cNvSpPr>
              <p:nvPr/>
            </p:nvSpPr>
            <p:spPr bwMode="auto">
              <a:xfrm>
                <a:off x="1544" y="2612"/>
                <a:ext cx="756" cy="312"/>
              </a:xfrm>
              <a:prstGeom prst="ellipse">
                <a:avLst/>
              </a:prstGeom>
              <a:solidFill>
                <a:srgbClr val="CCFFFF"/>
              </a:solidFill>
              <a:ln w="12700">
                <a:solidFill>
                  <a:schemeClr val="tx1"/>
                </a:solidFill>
                <a:round/>
                <a:headEnd type="none" w="lg" len="lg"/>
                <a:tailEnd type="none" w="lg" len="lg"/>
              </a:ln>
            </p:spPr>
            <p:txBody>
              <a:bodyPr wrap="none" anchor="ctr"/>
              <a:lstStyle/>
              <a:p>
                <a:endParaRPr lang="en-US" sz="2000">
                  <a:cs typeface="Arial" charset="0"/>
                </a:endParaRPr>
              </a:p>
            </p:txBody>
          </p:sp>
          <p:sp>
            <p:nvSpPr>
              <p:cNvPr id="16417" name="Text Box 14"/>
              <p:cNvSpPr txBox="1">
                <a:spLocks noChangeArrowheads="1"/>
              </p:cNvSpPr>
              <p:nvPr/>
            </p:nvSpPr>
            <p:spPr bwMode="auto">
              <a:xfrm>
                <a:off x="1572" y="2699"/>
                <a:ext cx="694" cy="178"/>
              </a:xfrm>
              <a:prstGeom prst="rect">
                <a:avLst/>
              </a:prstGeom>
              <a:noFill/>
              <a:ln w="12700">
                <a:noFill/>
                <a:miter lim="800000"/>
                <a:headEnd type="none" w="lg" len="lg"/>
                <a:tailEnd type="none" w="lg" len="lg"/>
              </a:ln>
            </p:spPr>
            <p:txBody>
              <a:bodyPr>
                <a:spAutoFit/>
              </a:bodyPr>
              <a:lstStyle/>
              <a:p>
                <a:pPr algn="ctr">
                  <a:spcBef>
                    <a:spcPct val="50000"/>
                  </a:spcBef>
                </a:pPr>
                <a:r>
                  <a:rPr lang="en-GB" sz="2000">
                    <a:cs typeface="Arial" charset="0"/>
                  </a:rPr>
                  <a:t>Direct</a:t>
                </a:r>
                <a:endParaRPr lang="en-US" sz="2000">
                  <a:cs typeface="Arial" charset="0"/>
                </a:endParaRPr>
              </a:p>
            </p:txBody>
          </p:sp>
        </p:grpSp>
        <p:grpSp>
          <p:nvGrpSpPr>
            <p:cNvPr id="16402" name="Group 18"/>
            <p:cNvGrpSpPr>
              <a:grpSpLocks/>
            </p:cNvGrpSpPr>
            <p:nvPr/>
          </p:nvGrpSpPr>
          <p:grpSpPr bwMode="auto">
            <a:xfrm>
              <a:off x="4289275" y="5018299"/>
              <a:ext cx="1782527" cy="774636"/>
              <a:chOff x="956" y="3190"/>
              <a:chExt cx="740" cy="312"/>
            </a:xfrm>
          </p:grpSpPr>
          <p:sp>
            <p:nvSpPr>
              <p:cNvPr id="16414" name="Oval 19"/>
              <p:cNvSpPr>
                <a:spLocks noChangeArrowheads="1"/>
              </p:cNvSpPr>
              <p:nvPr/>
            </p:nvSpPr>
            <p:spPr bwMode="auto">
              <a:xfrm>
                <a:off x="956" y="3190"/>
                <a:ext cx="740" cy="312"/>
              </a:xfrm>
              <a:prstGeom prst="ellipse">
                <a:avLst/>
              </a:prstGeom>
              <a:solidFill>
                <a:srgbClr val="CCFFFF"/>
              </a:solidFill>
              <a:ln w="12700">
                <a:solidFill>
                  <a:schemeClr val="tx1"/>
                </a:solidFill>
                <a:round/>
                <a:headEnd type="none" w="lg" len="lg"/>
                <a:tailEnd type="none" w="lg" len="lg"/>
              </a:ln>
            </p:spPr>
            <p:txBody>
              <a:bodyPr wrap="none" anchor="ctr"/>
              <a:lstStyle/>
              <a:p>
                <a:endParaRPr lang="en-US" sz="2000">
                  <a:cs typeface="Arial" charset="0"/>
                </a:endParaRPr>
              </a:p>
            </p:txBody>
          </p:sp>
          <p:sp>
            <p:nvSpPr>
              <p:cNvPr id="16415" name="Text Box 20"/>
              <p:cNvSpPr txBox="1">
                <a:spLocks noChangeArrowheads="1"/>
              </p:cNvSpPr>
              <p:nvPr/>
            </p:nvSpPr>
            <p:spPr bwMode="auto">
              <a:xfrm>
                <a:off x="1077" y="3253"/>
                <a:ext cx="510" cy="178"/>
              </a:xfrm>
              <a:prstGeom prst="rect">
                <a:avLst/>
              </a:prstGeom>
              <a:noFill/>
              <a:ln w="31750">
                <a:noFill/>
                <a:miter lim="800000"/>
                <a:headEnd type="none" w="lg" len="lg"/>
                <a:tailEnd type="none" w="lg" len="lg"/>
              </a:ln>
            </p:spPr>
            <p:txBody>
              <a:bodyPr>
                <a:spAutoFit/>
              </a:bodyPr>
              <a:lstStyle/>
              <a:p>
                <a:pPr algn="ctr">
                  <a:spcBef>
                    <a:spcPct val="50000"/>
                  </a:spcBef>
                </a:pPr>
                <a:r>
                  <a:rPr lang="en-GB" sz="2000">
                    <a:cs typeface="Arial" charset="0"/>
                  </a:rPr>
                  <a:t>Design</a:t>
                </a:r>
                <a:endParaRPr lang="en-US" sz="2000">
                  <a:cs typeface="Arial" charset="0"/>
                </a:endParaRPr>
              </a:p>
            </p:txBody>
          </p:sp>
        </p:grpSp>
        <p:grpSp>
          <p:nvGrpSpPr>
            <p:cNvPr id="16403" name="Group 21"/>
            <p:cNvGrpSpPr>
              <a:grpSpLocks/>
            </p:cNvGrpSpPr>
            <p:nvPr/>
          </p:nvGrpSpPr>
          <p:grpSpPr bwMode="auto">
            <a:xfrm>
              <a:off x="7802713" y="5033196"/>
              <a:ext cx="1809847" cy="774636"/>
              <a:chOff x="2136" y="3196"/>
              <a:chExt cx="752" cy="312"/>
            </a:xfrm>
          </p:grpSpPr>
          <p:sp>
            <p:nvSpPr>
              <p:cNvPr id="16412" name="Oval 22"/>
              <p:cNvSpPr>
                <a:spLocks noChangeArrowheads="1"/>
              </p:cNvSpPr>
              <p:nvPr/>
            </p:nvSpPr>
            <p:spPr bwMode="auto">
              <a:xfrm>
                <a:off x="2136" y="3196"/>
                <a:ext cx="740" cy="312"/>
              </a:xfrm>
              <a:prstGeom prst="ellipse">
                <a:avLst/>
              </a:prstGeom>
              <a:solidFill>
                <a:srgbClr val="CCFFFF"/>
              </a:solidFill>
              <a:ln w="12700">
                <a:solidFill>
                  <a:schemeClr val="tx1"/>
                </a:solidFill>
                <a:round/>
                <a:headEnd type="none" w="lg" len="lg"/>
                <a:tailEnd type="none" w="lg" len="lg"/>
              </a:ln>
            </p:spPr>
            <p:txBody>
              <a:bodyPr wrap="none" anchor="ctr"/>
              <a:lstStyle/>
              <a:p>
                <a:endParaRPr lang="en-US" sz="2000">
                  <a:cs typeface="Arial" charset="0"/>
                </a:endParaRPr>
              </a:p>
            </p:txBody>
          </p:sp>
          <p:sp>
            <p:nvSpPr>
              <p:cNvPr id="16413" name="Text Box 23"/>
              <p:cNvSpPr txBox="1">
                <a:spLocks noChangeArrowheads="1"/>
              </p:cNvSpPr>
              <p:nvPr/>
            </p:nvSpPr>
            <p:spPr bwMode="auto">
              <a:xfrm>
                <a:off x="2140" y="3256"/>
                <a:ext cx="748" cy="178"/>
              </a:xfrm>
              <a:prstGeom prst="rect">
                <a:avLst/>
              </a:prstGeom>
              <a:noFill/>
              <a:ln w="31750">
                <a:noFill/>
                <a:miter lim="800000"/>
                <a:headEnd type="none" w="lg" len="lg"/>
                <a:tailEnd type="none" w="lg" len="lg"/>
              </a:ln>
            </p:spPr>
            <p:txBody>
              <a:bodyPr>
                <a:spAutoFit/>
              </a:bodyPr>
              <a:lstStyle/>
              <a:p>
                <a:pPr algn="ctr">
                  <a:spcBef>
                    <a:spcPct val="50000"/>
                  </a:spcBef>
                </a:pPr>
                <a:r>
                  <a:rPr lang="en-GB" sz="2000">
                    <a:cs typeface="Arial" charset="0"/>
                  </a:rPr>
                  <a:t>Develop</a:t>
                </a:r>
                <a:endParaRPr lang="en-US" sz="2000">
                  <a:cs typeface="Arial" charset="0"/>
                </a:endParaRPr>
              </a:p>
            </p:txBody>
          </p:sp>
        </p:grpSp>
        <p:sp>
          <p:nvSpPr>
            <p:cNvPr id="16404" name="Oval 24"/>
            <p:cNvSpPr>
              <a:spLocks noChangeArrowheads="1"/>
            </p:cNvSpPr>
            <p:nvPr/>
          </p:nvSpPr>
          <p:spPr bwMode="auto">
            <a:xfrm>
              <a:off x="5986308" y="5966732"/>
              <a:ext cx="1780251" cy="774636"/>
            </a:xfrm>
            <a:prstGeom prst="ellipse">
              <a:avLst/>
            </a:prstGeom>
            <a:solidFill>
              <a:srgbClr val="FFFF00"/>
            </a:solidFill>
            <a:ln w="12700">
              <a:solidFill>
                <a:schemeClr val="tx1"/>
              </a:solidFill>
              <a:round/>
              <a:headEnd type="none" w="lg" len="lg"/>
              <a:tailEnd type="none" w="lg" len="lg"/>
            </a:ln>
          </p:spPr>
          <p:txBody>
            <a:bodyPr wrap="none" anchor="ctr"/>
            <a:lstStyle/>
            <a:p>
              <a:endParaRPr lang="en-US" sz="2000">
                <a:cs typeface="Arial" charset="0"/>
              </a:endParaRPr>
            </a:p>
          </p:txBody>
        </p:sp>
        <p:sp>
          <p:nvSpPr>
            <p:cNvPr id="16405" name="Text Box 25"/>
            <p:cNvSpPr txBox="1">
              <a:spLocks noChangeArrowheads="1"/>
            </p:cNvSpPr>
            <p:nvPr/>
          </p:nvSpPr>
          <p:spPr bwMode="auto">
            <a:xfrm>
              <a:off x="6059157" y="6161520"/>
              <a:ext cx="1554875" cy="442004"/>
            </a:xfrm>
            <a:prstGeom prst="rect">
              <a:avLst/>
            </a:prstGeom>
            <a:noFill/>
            <a:ln w="31750">
              <a:noFill/>
              <a:miter lim="800000"/>
              <a:headEnd type="none" w="lg" len="lg"/>
              <a:tailEnd type="none" w="lg" len="lg"/>
            </a:ln>
          </p:spPr>
          <p:txBody>
            <a:bodyPr>
              <a:spAutoFit/>
            </a:bodyPr>
            <a:lstStyle/>
            <a:p>
              <a:pPr algn="ctr">
                <a:spcBef>
                  <a:spcPct val="50000"/>
                </a:spcBef>
              </a:pPr>
              <a:r>
                <a:rPr lang="en-GB" sz="2000">
                  <a:cs typeface="Arial" charset="0"/>
                </a:rPr>
                <a:t>Deliver</a:t>
              </a:r>
              <a:endParaRPr lang="en-US" sz="2000">
                <a:cs typeface="Arial" charset="0"/>
              </a:endParaRPr>
            </a:p>
          </p:txBody>
        </p:sp>
        <p:sp>
          <p:nvSpPr>
            <p:cNvPr id="16406" name="Freeform 26"/>
            <p:cNvSpPr>
              <a:spLocks/>
            </p:cNvSpPr>
            <p:nvPr/>
          </p:nvSpPr>
          <p:spPr bwMode="auto">
            <a:xfrm>
              <a:off x="5178138" y="5797901"/>
              <a:ext cx="792234" cy="536287"/>
            </a:xfrm>
            <a:custGeom>
              <a:avLst/>
              <a:gdLst>
                <a:gd name="T0" fmla="*/ 0 w 336"/>
                <a:gd name="T1" fmla="*/ 0 h 216"/>
                <a:gd name="T2" fmla="*/ 2147483647 w 336"/>
                <a:gd name="T3" fmla="*/ 2147483647 h 216"/>
                <a:gd name="T4" fmla="*/ 2147483647 w 336"/>
                <a:gd name="T5" fmla="*/ 2147483647 h 216"/>
                <a:gd name="T6" fmla="*/ 2147483647 w 336"/>
                <a:gd name="T7" fmla="*/ 2147483647 h 216"/>
                <a:gd name="T8" fmla="*/ 2147483647 w 336"/>
                <a:gd name="T9" fmla="*/ 2147483647 h 216"/>
                <a:gd name="T10" fmla="*/ 0 60000 65536"/>
                <a:gd name="T11" fmla="*/ 0 60000 65536"/>
                <a:gd name="T12" fmla="*/ 0 60000 65536"/>
                <a:gd name="T13" fmla="*/ 0 60000 65536"/>
                <a:gd name="T14" fmla="*/ 0 60000 65536"/>
                <a:gd name="T15" fmla="*/ 0 w 336"/>
                <a:gd name="T16" fmla="*/ 0 h 216"/>
                <a:gd name="T17" fmla="*/ 336 w 336"/>
                <a:gd name="T18" fmla="*/ 216 h 216"/>
              </a:gdLst>
              <a:ahLst/>
              <a:cxnLst>
                <a:cxn ang="T10">
                  <a:pos x="T0" y="T1"/>
                </a:cxn>
                <a:cxn ang="T11">
                  <a:pos x="T2" y="T3"/>
                </a:cxn>
                <a:cxn ang="T12">
                  <a:pos x="T4" y="T5"/>
                </a:cxn>
                <a:cxn ang="T13">
                  <a:pos x="T6" y="T7"/>
                </a:cxn>
                <a:cxn ang="T14">
                  <a:pos x="T8" y="T9"/>
                </a:cxn>
              </a:cxnLst>
              <a:rect l="T15" t="T16" r="T17" b="T18"/>
              <a:pathLst>
                <a:path w="336" h="216">
                  <a:moveTo>
                    <a:pt x="0" y="0"/>
                  </a:moveTo>
                  <a:cubicBezTo>
                    <a:pt x="12" y="20"/>
                    <a:pt x="24" y="41"/>
                    <a:pt x="48" y="64"/>
                  </a:cubicBezTo>
                  <a:cubicBezTo>
                    <a:pt x="72" y="87"/>
                    <a:pt x="113" y="116"/>
                    <a:pt x="144" y="136"/>
                  </a:cubicBezTo>
                  <a:cubicBezTo>
                    <a:pt x="175" y="156"/>
                    <a:pt x="200" y="171"/>
                    <a:pt x="232" y="184"/>
                  </a:cubicBezTo>
                  <a:cubicBezTo>
                    <a:pt x="264" y="197"/>
                    <a:pt x="320" y="211"/>
                    <a:pt x="336" y="216"/>
                  </a:cubicBezTo>
                </a:path>
              </a:pathLst>
            </a:custGeom>
            <a:noFill/>
            <a:ln w="28575">
              <a:solidFill>
                <a:srgbClr val="FF3300"/>
              </a:solidFill>
              <a:round/>
              <a:headEnd/>
              <a:tailEnd type="triangle" w="med" len="med"/>
            </a:ln>
          </p:spPr>
          <p:txBody>
            <a:bodyPr/>
            <a:lstStyle/>
            <a:p>
              <a:endParaRPr lang="en-US"/>
            </a:p>
          </p:txBody>
        </p:sp>
        <p:sp>
          <p:nvSpPr>
            <p:cNvPr id="16407" name="Freeform 27"/>
            <p:cNvSpPr>
              <a:spLocks/>
            </p:cNvSpPr>
            <p:nvPr/>
          </p:nvSpPr>
          <p:spPr bwMode="auto">
            <a:xfrm>
              <a:off x="7752899" y="5807832"/>
              <a:ext cx="678408" cy="486630"/>
            </a:xfrm>
            <a:custGeom>
              <a:avLst/>
              <a:gdLst>
                <a:gd name="T0" fmla="*/ 0 w 288"/>
                <a:gd name="T1" fmla="*/ 2147483647 h 196"/>
                <a:gd name="T2" fmla="*/ 2147483647 w 288"/>
                <a:gd name="T3" fmla="*/ 2147483647 h 196"/>
                <a:gd name="T4" fmla="*/ 2147483647 w 288"/>
                <a:gd name="T5" fmla="*/ 2147483647 h 196"/>
                <a:gd name="T6" fmla="*/ 2147483647 w 288"/>
                <a:gd name="T7" fmla="*/ 2147483647 h 196"/>
                <a:gd name="T8" fmla="*/ 2147483647 w 288"/>
                <a:gd name="T9" fmla="*/ 0 h 196"/>
                <a:gd name="T10" fmla="*/ 0 60000 65536"/>
                <a:gd name="T11" fmla="*/ 0 60000 65536"/>
                <a:gd name="T12" fmla="*/ 0 60000 65536"/>
                <a:gd name="T13" fmla="*/ 0 60000 65536"/>
                <a:gd name="T14" fmla="*/ 0 60000 65536"/>
                <a:gd name="T15" fmla="*/ 0 w 288"/>
                <a:gd name="T16" fmla="*/ 0 h 196"/>
                <a:gd name="T17" fmla="*/ 288 w 288"/>
                <a:gd name="T18" fmla="*/ 196 h 196"/>
              </a:gdLst>
              <a:ahLst/>
              <a:cxnLst>
                <a:cxn ang="T10">
                  <a:pos x="T0" y="T1"/>
                </a:cxn>
                <a:cxn ang="T11">
                  <a:pos x="T2" y="T3"/>
                </a:cxn>
                <a:cxn ang="T12">
                  <a:pos x="T4" y="T5"/>
                </a:cxn>
                <a:cxn ang="T13">
                  <a:pos x="T6" y="T7"/>
                </a:cxn>
                <a:cxn ang="T14">
                  <a:pos x="T8" y="T9"/>
                </a:cxn>
              </a:cxnLst>
              <a:rect l="T15" t="T16" r="T17" b="T18"/>
              <a:pathLst>
                <a:path w="288" h="196">
                  <a:moveTo>
                    <a:pt x="0" y="196"/>
                  </a:moveTo>
                  <a:cubicBezTo>
                    <a:pt x="10" y="193"/>
                    <a:pt x="39" y="185"/>
                    <a:pt x="60" y="176"/>
                  </a:cubicBezTo>
                  <a:cubicBezTo>
                    <a:pt x="81" y="167"/>
                    <a:pt x="103" y="156"/>
                    <a:pt x="124" y="144"/>
                  </a:cubicBezTo>
                  <a:cubicBezTo>
                    <a:pt x="145" y="132"/>
                    <a:pt x="161" y="128"/>
                    <a:pt x="188" y="104"/>
                  </a:cubicBezTo>
                  <a:cubicBezTo>
                    <a:pt x="215" y="80"/>
                    <a:pt x="267" y="22"/>
                    <a:pt x="288" y="0"/>
                  </a:cubicBezTo>
                </a:path>
              </a:pathLst>
            </a:custGeom>
            <a:noFill/>
            <a:ln w="28575">
              <a:solidFill>
                <a:srgbClr val="FF3300"/>
              </a:solidFill>
              <a:round/>
              <a:headEnd/>
              <a:tailEnd type="triangle" w="med" len="med"/>
            </a:ln>
          </p:spPr>
          <p:txBody>
            <a:bodyPr/>
            <a:lstStyle/>
            <a:p>
              <a:endParaRPr lang="en-US"/>
            </a:p>
          </p:txBody>
        </p:sp>
        <p:sp>
          <p:nvSpPr>
            <p:cNvPr id="16408" name="Freeform 28"/>
            <p:cNvSpPr>
              <a:spLocks/>
            </p:cNvSpPr>
            <p:nvPr/>
          </p:nvSpPr>
          <p:spPr bwMode="auto">
            <a:xfrm>
              <a:off x="5139436" y="4407528"/>
              <a:ext cx="849149" cy="625668"/>
            </a:xfrm>
            <a:custGeom>
              <a:avLst/>
              <a:gdLst>
                <a:gd name="T0" fmla="*/ 2147483647 w 360"/>
                <a:gd name="T1" fmla="*/ 0 h 252"/>
                <a:gd name="T2" fmla="*/ 2147483647 w 360"/>
                <a:gd name="T3" fmla="*/ 2147483647 h 252"/>
                <a:gd name="T4" fmla="*/ 2147483647 w 360"/>
                <a:gd name="T5" fmla="*/ 2147483647 h 252"/>
                <a:gd name="T6" fmla="*/ 2147483647 w 360"/>
                <a:gd name="T7" fmla="*/ 2147483647 h 252"/>
                <a:gd name="T8" fmla="*/ 0 w 360"/>
                <a:gd name="T9" fmla="*/ 2147483647 h 252"/>
                <a:gd name="T10" fmla="*/ 0 60000 65536"/>
                <a:gd name="T11" fmla="*/ 0 60000 65536"/>
                <a:gd name="T12" fmla="*/ 0 60000 65536"/>
                <a:gd name="T13" fmla="*/ 0 60000 65536"/>
                <a:gd name="T14" fmla="*/ 0 60000 65536"/>
                <a:gd name="T15" fmla="*/ 0 w 360"/>
                <a:gd name="T16" fmla="*/ 0 h 252"/>
                <a:gd name="T17" fmla="*/ 360 w 360"/>
                <a:gd name="T18" fmla="*/ 252 h 252"/>
              </a:gdLst>
              <a:ahLst/>
              <a:cxnLst>
                <a:cxn ang="T10">
                  <a:pos x="T0" y="T1"/>
                </a:cxn>
                <a:cxn ang="T11">
                  <a:pos x="T2" y="T3"/>
                </a:cxn>
                <a:cxn ang="T12">
                  <a:pos x="T4" y="T5"/>
                </a:cxn>
                <a:cxn ang="T13">
                  <a:pos x="T6" y="T7"/>
                </a:cxn>
                <a:cxn ang="T14">
                  <a:pos x="T8" y="T9"/>
                </a:cxn>
              </a:cxnLst>
              <a:rect l="T15" t="T16" r="T17" b="T18"/>
              <a:pathLst>
                <a:path w="360" h="252">
                  <a:moveTo>
                    <a:pt x="360" y="0"/>
                  </a:moveTo>
                  <a:cubicBezTo>
                    <a:pt x="343" y="7"/>
                    <a:pt x="294" y="25"/>
                    <a:pt x="256" y="44"/>
                  </a:cubicBezTo>
                  <a:cubicBezTo>
                    <a:pt x="218" y="63"/>
                    <a:pt x="167" y="88"/>
                    <a:pt x="132" y="112"/>
                  </a:cubicBezTo>
                  <a:cubicBezTo>
                    <a:pt x="97" y="136"/>
                    <a:pt x="66" y="165"/>
                    <a:pt x="44" y="188"/>
                  </a:cubicBezTo>
                  <a:cubicBezTo>
                    <a:pt x="22" y="211"/>
                    <a:pt x="9" y="239"/>
                    <a:pt x="0" y="252"/>
                  </a:cubicBezTo>
                </a:path>
              </a:pathLst>
            </a:custGeom>
            <a:noFill/>
            <a:ln w="28575">
              <a:solidFill>
                <a:srgbClr val="FF3300"/>
              </a:solidFill>
              <a:round/>
              <a:headEnd/>
              <a:tailEnd type="triangle" w="med" len="med"/>
            </a:ln>
          </p:spPr>
          <p:txBody>
            <a:bodyPr/>
            <a:lstStyle/>
            <a:p>
              <a:endParaRPr lang="en-US"/>
            </a:p>
          </p:txBody>
        </p:sp>
        <p:sp>
          <p:nvSpPr>
            <p:cNvPr id="16409" name="Freeform 29"/>
            <p:cNvSpPr>
              <a:spLocks/>
            </p:cNvSpPr>
            <p:nvPr/>
          </p:nvSpPr>
          <p:spPr bwMode="auto">
            <a:xfrm>
              <a:off x="7639073" y="4417460"/>
              <a:ext cx="828659" cy="605805"/>
            </a:xfrm>
            <a:custGeom>
              <a:avLst/>
              <a:gdLst>
                <a:gd name="T0" fmla="*/ 2147483647 w 352"/>
                <a:gd name="T1" fmla="*/ 2147483647 h 244"/>
                <a:gd name="T2" fmla="*/ 2147483647 w 352"/>
                <a:gd name="T3" fmla="*/ 2147483647 h 244"/>
                <a:gd name="T4" fmla="*/ 2147483647 w 352"/>
                <a:gd name="T5" fmla="*/ 2147483647 h 244"/>
                <a:gd name="T6" fmla="*/ 2147483647 w 352"/>
                <a:gd name="T7" fmla="*/ 2147483647 h 244"/>
                <a:gd name="T8" fmla="*/ 0 w 352"/>
                <a:gd name="T9" fmla="*/ 0 h 244"/>
                <a:gd name="T10" fmla="*/ 0 60000 65536"/>
                <a:gd name="T11" fmla="*/ 0 60000 65536"/>
                <a:gd name="T12" fmla="*/ 0 60000 65536"/>
                <a:gd name="T13" fmla="*/ 0 60000 65536"/>
                <a:gd name="T14" fmla="*/ 0 60000 65536"/>
                <a:gd name="T15" fmla="*/ 0 w 352"/>
                <a:gd name="T16" fmla="*/ 0 h 244"/>
                <a:gd name="T17" fmla="*/ 352 w 352"/>
                <a:gd name="T18" fmla="*/ 244 h 244"/>
              </a:gdLst>
              <a:ahLst/>
              <a:cxnLst>
                <a:cxn ang="T10">
                  <a:pos x="T0" y="T1"/>
                </a:cxn>
                <a:cxn ang="T11">
                  <a:pos x="T2" y="T3"/>
                </a:cxn>
                <a:cxn ang="T12">
                  <a:pos x="T4" y="T5"/>
                </a:cxn>
                <a:cxn ang="T13">
                  <a:pos x="T6" y="T7"/>
                </a:cxn>
                <a:cxn ang="T14">
                  <a:pos x="T8" y="T9"/>
                </a:cxn>
              </a:cxnLst>
              <a:rect l="T15" t="T16" r="T17" b="T18"/>
              <a:pathLst>
                <a:path w="352" h="244">
                  <a:moveTo>
                    <a:pt x="352" y="244"/>
                  </a:moveTo>
                  <a:cubicBezTo>
                    <a:pt x="337" y="226"/>
                    <a:pt x="294" y="166"/>
                    <a:pt x="260" y="136"/>
                  </a:cubicBezTo>
                  <a:cubicBezTo>
                    <a:pt x="226" y="106"/>
                    <a:pt x="177" y="81"/>
                    <a:pt x="148" y="64"/>
                  </a:cubicBezTo>
                  <a:cubicBezTo>
                    <a:pt x="119" y="47"/>
                    <a:pt x="113" y="43"/>
                    <a:pt x="88" y="32"/>
                  </a:cubicBezTo>
                  <a:cubicBezTo>
                    <a:pt x="63" y="21"/>
                    <a:pt x="18" y="7"/>
                    <a:pt x="0" y="0"/>
                  </a:cubicBezTo>
                </a:path>
              </a:pathLst>
            </a:custGeom>
            <a:noFill/>
            <a:ln w="28575">
              <a:solidFill>
                <a:srgbClr val="FF3300"/>
              </a:solidFill>
              <a:round/>
              <a:headEnd/>
              <a:tailEnd type="triangle" w="med" len="med"/>
            </a:ln>
          </p:spPr>
          <p:txBody>
            <a:bodyPr/>
            <a:lstStyle/>
            <a:p>
              <a:endParaRPr lang="en-US"/>
            </a:p>
          </p:txBody>
        </p:sp>
        <p:sp>
          <p:nvSpPr>
            <p:cNvPr id="16410" name="Text Box 34"/>
            <p:cNvSpPr txBox="1">
              <a:spLocks noChangeArrowheads="1"/>
            </p:cNvSpPr>
            <p:nvPr/>
          </p:nvSpPr>
          <p:spPr bwMode="auto">
            <a:xfrm>
              <a:off x="6073326" y="4935497"/>
              <a:ext cx="1775546" cy="563231"/>
            </a:xfrm>
            <a:prstGeom prst="rect">
              <a:avLst/>
            </a:prstGeom>
            <a:noFill/>
            <a:ln w="9525">
              <a:noFill/>
              <a:miter lim="800000"/>
              <a:headEnd/>
              <a:tailEnd/>
            </a:ln>
          </p:spPr>
          <p:txBody>
            <a:bodyPr>
              <a:spAutoFit/>
            </a:bodyPr>
            <a:lstStyle/>
            <a:p>
              <a:pPr algn="ctr">
                <a:lnSpc>
                  <a:spcPct val="85000"/>
                </a:lnSpc>
                <a:spcBef>
                  <a:spcPct val="10000"/>
                </a:spcBef>
              </a:pPr>
              <a:r>
                <a:rPr lang="en-GB">
                  <a:solidFill>
                    <a:srgbClr val="FF0000"/>
                  </a:solidFill>
                  <a:cs typeface="Arial" charset="0"/>
                </a:rPr>
                <a:t>Operations management</a:t>
              </a:r>
            </a:p>
          </p:txBody>
        </p:sp>
        <p:sp>
          <p:nvSpPr>
            <p:cNvPr id="16411" name="Freeform 35"/>
            <p:cNvSpPr>
              <a:spLocks/>
            </p:cNvSpPr>
            <p:nvPr/>
          </p:nvSpPr>
          <p:spPr bwMode="auto">
            <a:xfrm>
              <a:off x="6027654" y="4884227"/>
              <a:ext cx="1728192" cy="722496"/>
            </a:xfrm>
            <a:custGeom>
              <a:avLst/>
              <a:gdLst>
                <a:gd name="T0" fmla="*/ 2147483647 w 557"/>
                <a:gd name="T1" fmla="*/ 2147483647 h 291"/>
                <a:gd name="T2" fmla="*/ 2147483647 w 557"/>
                <a:gd name="T3" fmla="*/ 2147483647 h 291"/>
                <a:gd name="T4" fmla="*/ 2147483647 w 557"/>
                <a:gd name="T5" fmla="*/ 2147483647 h 291"/>
                <a:gd name="T6" fmla="*/ 2147483647 w 557"/>
                <a:gd name="T7" fmla="*/ 2147483647 h 291"/>
                <a:gd name="T8" fmla="*/ 2147483647 w 557"/>
                <a:gd name="T9" fmla="*/ 2147483647 h 291"/>
                <a:gd name="T10" fmla="*/ 2147483647 w 557"/>
                <a:gd name="T11" fmla="*/ 2147483647 h 291"/>
                <a:gd name="T12" fmla="*/ 2147483647 w 557"/>
                <a:gd name="T13" fmla="*/ 2147483647 h 291"/>
                <a:gd name="T14" fmla="*/ 2147483647 w 557"/>
                <a:gd name="T15" fmla="*/ 2147483647 h 291"/>
                <a:gd name="T16" fmla="*/ 2147483647 w 557"/>
                <a:gd name="T17" fmla="*/ 2147483647 h 291"/>
                <a:gd name="T18" fmla="*/ 2147483647 w 557"/>
                <a:gd name="T19" fmla="*/ 2147483647 h 291"/>
                <a:gd name="T20" fmla="*/ 2147483647 w 557"/>
                <a:gd name="T21" fmla="*/ 2147483647 h 291"/>
                <a:gd name="T22" fmla="*/ 2147483647 w 557"/>
                <a:gd name="T23" fmla="*/ 0 h 291"/>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557"/>
                <a:gd name="T37" fmla="*/ 0 h 291"/>
                <a:gd name="T38" fmla="*/ 557 w 557"/>
                <a:gd name="T39" fmla="*/ 291 h 291"/>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557" h="291">
                  <a:moveTo>
                    <a:pt x="231" y="4"/>
                  </a:moveTo>
                  <a:cubicBezTo>
                    <a:pt x="214" y="8"/>
                    <a:pt x="165" y="12"/>
                    <a:pt x="131" y="28"/>
                  </a:cubicBezTo>
                  <a:cubicBezTo>
                    <a:pt x="97" y="44"/>
                    <a:pt x="47" y="75"/>
                    <a:pt x="27" y="100"/>
                  </a:cubicBezTo>
                  <a:cubicBezTo>
                    <a:pt x="7" y="125"/>
                    <a:pt x="0" y="155"/>
                    <a:pt x="11" y="180"/>
                  </a:cubicBezTo>
                  <a:cubicBezTo>
                    <a:pt x="22" y="205"/>
                    <a:pt x="49" y="230"/>
                    <a:pt x="91" y="248"/>
                  </a:cubicBezTo>
                  <a:cubicBezTo>
                    <a:pt x="133" y="266"/>
                    <a:pt x="208" y="285"/>
                    <a:pt x="263" y="288"/>
                  </a:cubicBezTo>
                  <a:cubicBezTo>
                    <a:pt x="318" y="291"/>
                    <a:pt x="381" y="279"/>
                    <a:pt x="423" y="268"/>
                  </a:cubicBezTo>
                  <a:cubicBezTo>
                    <a:pt x="465" y="257"/>
                    <a:pt x="497" y="238"/>
                    <a:pt x="519" y="220"/>
                  </a:cubicBezTo>
                  <a:cubicBezTo>
                    <a:pt x="541" y="202"/>
                    <a:pt x="553" y="183"/>
                    <a:pt x="555" y="160"/>
                  </a:cubicBezTo>
                  <a:cubicBezTo>
                    <a:pt x="557" y="137"/>
                    <a:pt x="546" y="105"/>
                    <a:pt x="531" y="84"/>
                  </a:cubicBezTo>
                  <a:cubicBezTo>
                    <a:pt x="516" y="63"/>
                    <a:pt x="496" y="46"/>
                    <a:pt x="463" y="32"/>
                  </a:cubicBezTo>
                  <a:cubicBezTo>
                    <a:pt x="430" y="18"/>
                    <a:pt x="362" y="7"/>
                    <a:pt x="335" y="0"/>
                  </a:cubicBezTo>
                </a:path>
              </a:pathLst>
            </a:custGeom>
            <a:noFill/>
            <a:ln w="38100">
              <a:solidFill>
                <a:srgbClr val="FF0000"/>
              </a:solidFill>
              <a:round/>
              <a:headEnd/>
              <a:tailEnd type="triangle" w="med" len="med"/>
            </a:ln>
          </p:spPr>
          <p:txBody>
            <a:bodyPr/>
            <a:lstStyle/>
            <a:p>
              <a:endParaRPr lang="en-US"/>
            </a:p>
          </p:txBody>
        </p:sp>
      </p:grpSp>
      <p:grpSp>
        <p:nvGrpSpPr>
          <p:cNvPr id="6" name="Group 41"/>
          <p:cNvGrpSpPr>
            <a:grpSpLocks/>
          </p:cNvGrpSpPr>
          <p:nvPr/>
        </p:nvGrpSpPr>
        <p:grpSpPr bwMode="auto">
          <a:xfrm>
            <a:off x="298450" y="2527645"/>
            <a:ext cx="6794500" cy="3500437"/>
            <a:chOff x="214313" y="2643188"/>
            <a:chExt cx="6793407" cy="3500437"/>
          </a:xfrm>
        </p:grpSpPr>
        <p:grpSp>
          <p:nvGrpSpPr>
            <p:cNvPr id="16392" name="Group 43"/>
            <p:cNvGrpSpPr>
              <a:grpSpLocks/>
            </p:cNvGrpSpPr>
            <p:nvPr/>
          </p:nvGrpSpPr>
          <p:grpSpPr bwMode="auto">
            <a:xfrm>
              <a:off x="214313" y="2643188"/>
              <a:ext cx="6793407" cy="3500437"/>
              <a:chOff x="214282" y="2643182"/>
              <a:chExt cx="6793456" cy="3500462"/>
            </a:xfrm>
          </p:grpSpPr>
          <p:sp>
            <p:nvSpPr>
              <p:cNvPr id="61" name="Oval 2"/>
              <p:cNvSpPr>
                <a:spLocks noChangeArrowheads="1"/>
              </p:cNvSpPr>
              <p:nvPr/>
            </p:nvSpPr>
            <p:spPr bwMode="auto">
              <a:xfrm>
                <a:off x="214282" y="2655906"/>
                <a:ext cx="3525838" cy="3487738"/>
              </a:xfrm>
              <a:prstGeom prst="ellipse">
                <a:avLst/>
              </a:prstGeom>
              <a:solidFill>
                <a:srgbClr val="FFFF99"/>
              </a:solidFill>
              <a:ln w="12700">
                <a:solidFill>
                  <a:schemeClr val="tx1"/>
                </a:solidFill>
                <a:round/>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a:p>
            </p:txBody>
          </p:sp>
          <p:sp>
            <p:nvSpPr>
              <p:cNvPr id="16399" name="Freeform 22"/>
              <p:cNvSpPr>
                <a:spLocks/>
              </p:cNvSpPr>
              <p:nvPr/>
            </p:nvSpPr>
            <p:spPr bwMode="auto">
              <a:xfrm>
                <a:off x="1857356" y="2643182"/>
                <a:ext cx="4358289" cy="45719"/>
              </a:xfrm>
              <a:custGeom>
                <a:avLst/>
                <a:gdLst>
                  <a:gd name="T0" fmla="*/ 0 w 2403"/>
                  <a:gd name="T1" fmla="*/ 0 h 1266"/>
                  <a:gd name="T2" fmla="*/ 2147483647 w 2403"/>
                  <a:gd name="T3" fmla="*/ 2147483647 h 1266"/>
                  <a:gd name="T4" fmla="*/ 0 60000 65536"/>
                  <a:gd name="T5" fmla="*/ 0 60000 65536"/>
                  <a:gd name="T6" fmla="*/ 0 w 2403"/>
                  <a:gd name="T7" fmla="*/ 0 h 1266"/>
                  <a:gd name="T8" fmla="*/ 2403 w 2403"/>
                  <a:gd name="T9" fmla="*/ 1266 h 1266"/>
                </a:gdLst>
                <a:ahLst/>
                <a:cxnLst>
                  <a:cxn ang="T4">
                    <a:pos x="T0" y="T1"/>
                  </a:cxn>
                  <a:cxn ang="T5">
                    <a:pos x="T2" y="T3"/>
                  </a:cxn>
                </a:cxnLst>
                <a:rect l="T6" t="T7" r="T8" b="T9"/>
                <a:pathLst>
                  <a:path w="2403" h="1266">
                    <a:moveTo>
                      <a:pt x="0" y="0"/>
                    </a:moveTo>
                    <a:lnTo>
                      <a:pt x="2403" y="1266"/>
                    </a:lnTo>
                  </a:path>
                </a:pathLst>
              </a:custGeom>
              <a:noFill/>
              <a:ln w="9525">
                <a:solidFill>
                  <a:schemeClr val="tx1"/>
                </a:solidFill>
                <a:round/>
                <a:headEnd/>
                <a:tailEnd/>
              </a:ln>
            </p:spPr>
            <p:txBody>
              <a:bodyPr/>
              <a:lstStyle/>
              <a:p>
                <a:endParaRPr lang="en-US"/>
              </a:p>
            </p:txBody>
          </p:sp>
          <p:sp>
            <p:nvSpPr>
              <p:cNvPr id="16400" name="Freeform 23"/>
              <p:cNvSpPr>
                <a:spLocks/>
              </p:cNvSpPr>
              <p:nvPr/>
            </p:nvSpPr>
            <p:spPr bwMode="auto">
              <a:xfrm>
                <a:off x="2928926" y="3335312"/>
                <a:ext cx="4078812" cy="2522580"/>
              </a:xfrm>
              <a:custGeom>
                <a:avLst/>
                <a:gdLst>
                  <a:gd name="T0" fmla="*/ 2147483647 w 2548"/>
                  <a:gd name="T1" fmla="*/ 0 h 306"/>
                  <a:gd name="T2" fmla="*/ 0 w 2548"/>
                  <a:gd name="T3" fmla="*/ 2147483647 h 306"/>
                  <a:gd name="T4" fmla="*/ 0 60000 65536"/>
                  <a:gd name="T5" fmla="*/ 0 60000 65536"/>
                  <a:gd name="T6" fmla="*/ 0 w 2548"/>
                  <a:gd name="T7" fmla="*/ 0 h 306"/>
                  <a:gd name="T8" fmla="*/ 2548 w 2548"/>
                  <a:gd name="T9" fmla="*/ 306 h 306"/>
                </a:gdLst>
                <a:ahLst/>
                <a:cxnLst>
                  <a:cxn ang="T4">
                    <a:pos x="T0" y="T1"/>
                  </a:cxn>
                  <a:cxn ang="T5">
                    <a:pos x="T2" y="T3"/>
                  </a:cxn>
                </a:cxnLst>
                <a:rect l="T6" t="T7" r="T8" b="T9"/>
                <a:pathLst>
                  <a:path w="2548" h="306">
                    <a:moveTo>
                      <a:pt x="2548" y="0"/>
                    </a:moveTo>
                    <a:lnTo>
                      <a:pt x="0" y="306"/>
                    </a:lnTo>
                  </a:path>
                </a:pathLst>
              </a:custGeom>
              <a:noFill/>
              <a:ln w="9525">
                <a:solidFill>
                  <a:schemeClr val="tx1"/>
                </a:solidFill>
                <a:round/>
                <a:headEnd/>
                <a:tailEnd/>
              </a:ln>
            </p:spPr>
            <p:txBody>
              <a:bodyPr/>
              <a:lstStyle/>
              <a:p>
                <a:endParaRPr lang="en-US"/>
              </a:p>
            </p:txBody>
          </p:sp>
        </p:grpSp>
        <p:sp>
          <p:nvSpPr>
            <p:cNvPr id="48" name="AutoShape 3"/>
            <p:cNvSpPr>
              <a:spLocks noChangeArrowheads="1"/>
            </p:cNvSpPr>
            <p:nvPr/>
          </p:nvSpPr>
          <p:spPr bwMode="auto">
            <a:xfrm>
              <a:off x="309563" y="3706813"/>
              <a:ext cx="3303587" cy="1793875"/>
            </a:xfrm>
            <a:prstGeom prst="leftRightArrow">
              <a:avLst>
                <a:gd name="adj1" fmla="val 88065"/>
                <a:gd name="adj2" fmla="val 36341"/>
              </a:avLst>
            </a:prstGeom>
            <a:solidFill>
              <a:srgbClr val="FFFF00"/>
            </a:solidFill>
            <a:ln w="9525">
              <a:solidFill>
                <a:schemeClr val="tx1"/>
              </a:solid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a:p>
          </p:txBody>
        </p:sp>
      </p:grpSp>
      <p:sp>
        <p:nvSpPr>
          <p:cNvPr id="33" name="Rectangle 4"/>
          <p:cNvSpPr>
            <a:spLocks noChangeArrowheads="1"/>
          </p:cNvSpPr>
          <p:nvPr/>
        </p:nvSpPr>
        <p:spPr bwMode="auto">
          <a:xfrm>
            <a:off x="18106" y="88128"/>
            <a:ext cx="5135563" cy="515937"/>
          </a:xfrm>
          <a:prstGeom prst="rect">
            <a:avLst/>
          </a:prstGeom>
          <a:noFill/>
          <a:ln w="12700">
            <a:noFill/>
            <a:miter lim="800000"/>
            <a:headEnd/>
            <a:tailEnd/>
          </a:ln>
        </p:spPr>
        <p:txBody>
          <a:bodyPr lIns="90488" tIns="44450" rIns="90488" bIns="44450">
            <a:spAutoFit/>
          </a:bodyPr>
          <a:lstStyle/>
          <a:p>
            <a:pPr>
              <a:defRPr/>
            </a:pPr>
            <a:r>
              <a:rPr lang="en-GB" sz="2800" dirty="0">
                <a:solidFill>
                  <a:schemeClr val="tx1">
                    <a:lumMod val="65000"/>
                    <a:lumOff val="35000"/>
                  </a:schemeClr>
                </a:solidFill>
                <a:latin typeface="+mn-lt"/>
              </a:rPr>
              <a:t>Quality management</a:t>
            </a:r>
          </a:p>
        </p:txBody>
      </p:sp>
      <p:sp>
        <p:nvSpPr>
          <p:cNvPr id="16388" name="Text Box 26"/>
          <p:cNvSpPr txBox="1">
            <a:spLocks noChangeArrowheads="1"/>
          </p:cNvSpPr>
          <p:nvPr/>
        </p:nvSpPr>
        <p:spPr bwMode="auto">
          <a:xfrm>
            <a:off x="738188" y="2635595"/>
            <a:ext cx="2447925" cy="706437"/>
          </a:xfrm>
          <a:prstGeom prst="rect">
            <a:avLst/>
          </a:prstGeom>
          <a:noFill/>
          <a:ln w="9525">
            <a:noFill/>
            <a:miter lim="800000"/>
            <a:headEnd/>
            <a:tailEnd/>
          </a:ln>
        </p:spPr>
        <p:txBody>
          <a:bodyPr>
            <a:spAutoFit/>
          </a:bodyPr>
          <a:lstStyle/>
          <a:p>
            <a:pPr algn="ctr" eaLnBrk="0" hangingPunct="0"/>
            <a:r>
              <a:rPr lang="en-GB" sz="2000"/>
              <a:t>Quality management</a:t>
            </a:r>
            <a:endParaRPr lang="en-US" sz="2000"/>
          </a:p>
        </p:txBody>
      </p:sp>
      <p:sp>
        <p:nvSpPr>
          <p:cNvPr id="16389" name="Text Box 27"/>
          <p:cNvSpPr txBox="1">
            <a:spLocks noChangeArrowheads="1"/>
          </p:cNvSpPr>
          <p:nvPr/>
        </p:nvSpPr>
        <p:spPr bwMode="auto">
          <a:xfrm>
            <a:off x="693738" y="4380257"/>
            <a:ext cx="2774950" cy="830263"/>
          </a:xfrm>
          <a:prstGeom prst="rect">
            <a:avLst/>
          </a:prstGeom>
          <a:noFill/>
          <a:ln w="9525">
            <a:noFill/>
            <a:miter lim="800000"/>
            <a:headEnd/>
            <a:tailEnd/>
          </a:ln>
        </p:spPr>
        <p:txBody>
          <a:bodyPr>
            <a:spAutoFit/>
          </a:bodyPr>
          <a:lstStyle/>
          <a:p>
            <a:pPr algn="ctr" eaLnBrk="0" hangingPunct="0">
              <a:lnSpc>
                <a:spcPct val="75000"/>
              </a:lnSpc>
            </a:pPr>
            <a:r>
              <a:rPr lang="en-US" sz="1600" b="1">
                <a:solidFill>
                  <a:srgbClr val="FF3300"/>
                </a:solidFill>
              </a:rPr>
              <a:t>The operation supplies...</a:t>
            </a:r>
            <a:r>
              <a:rPr lang="en-US" sz="1600" b="1"/>
              <a:t> </a:t>
            </a:r>
            <a:r>
              <a:rPr lang="en-GB" sz="1600"/>
              <a:t>the consistent delivery of products and services at specification or above </a:t>
            </a:r>
            <a:endParaRPr lang="en-US" sz="1600"/>
          </a:p>
        </p:txBody>
      </p:sp>
      <p:sp>
        <p:nvSpPr>
          <p:cNvPr id="16390" name="Text Box 28"/>
          <p:cNvSpPr txBox="1">
            <a:spLocks noChangeArrowheads="1"/>
          </p:cNvSpPr>
          <p:nvPr/>
        </p:nvSpPr>
        <p:spPr bwMode="auto">
          <a:xfrm>
            <a:off x="830263" y="3680170"/>
            <a:ext cx="2617787" cy="646112"/>
          </a:xfrm>
          <a:prstGeom prst="rect">
            <a:avLst/>
          </a:prstGeom>
          <a:noFill/>
          <a:ln w="9525">
            <a:noFill/>
            <a:miter lim="800000"/>
            <a:headEnd/>
            <a:tailEnd/>
          </a:ln>
        </p:spPr>
        <p:txBody>
          <a:bodyPr>
            <a:spAutoFit/>
          </a:bodyPr>
          <a:lstStyle/>
          <a:p>
            <a:pPr algn="ctr" eaLnBrk="0" hangingPunct="0">
              <a:lnSpc>
                <a:spcPct val="75000"/>
              </a:lnSpc>
            </a:pPr>
            <a:r>
              <a:rPr lang="en-US" sz="1600" b="1">
                <a:solidFill>
                  <a:srgbClr val="FF3300"/>
                </a:solidFill>
              </a:rPr>
              <a:t>The market requires</a:t>
            </a:r>
            <a:r>
              <a:rPr lang="en-US" sz="1600">
                <a:solidFill>
                  <a:srgbClr val="FF3300"/>
                </a:solidFill>
              </a:rPr>
              <a:t>…</a:t>
            </a:r>
            <a:r>
              <a:rPr lang="en-US" sz="1600"/>
              <a:t> consistent </a:t>
            </a:r>
            <a:r>
              <a:rPr lang="en-GB" sz="1600"/>
              <a:t>quality of products and services</a:t>
            </a:r>
            <a:endParaRPr lang="en-US" sz="1600"/>
          </a:p>
        </p:txBody>
      </p:sp>
      <p:sp>
        <p:nvSpPr>
          <p:cNvPr id="31" name="Text Box 5"/>
          <p:cNvSpPr txBox="1">
            <a:spLocks noChangeArrowheads="1"/>
          </p:cNvSpPr>
          <p:nvPr/>
        </p:nvSpPr>
        <p:spPr bwMode="auto">
          <a:xfrm>
            <a:off x="345767" y="6045976"/>
            <a:ext cx="8534400" cy="307777"/>
          </a:xfrm>
          <a:prstGeom prst="rect">
            <a:avLst/>
          </a:prstGeom>
          <a:noFill/>
          <a:ln w="9525">
            <a:noFill/>
            <a:miter lim="800000"/>
            <a:headEnd/>
            <a:tailEnd/>
          </a:ln>
        </p:spPr>
        <p:txBody>
          <a:bodyPr>
            <a:spAutoFit/>
          </a:bodyPr>
          <a:lstStyle/>
          <a:p>
            <a:pPr fontAlgn="auto">
              <a:spcBef>
                <a:spcPct val="50000"/>
              </a:spcBef>
              <a:spcAft>
                <a:spcPts val="0"/>
              </a:spcAft>
            </a:pPr>
            <a:r>
              <a:rPr kumimoji="0" lang="en-GB" sz="1200" b="0" i="0" u="none" strike="noStrike" kern="0" cap="none" spc="0" normalizeH="0" baseline="0" noProof="0" dirty="0" smtClean="0">
                <a:ln>
                  <a:noFill/>
                </a:ln>
                <a:solidFill>
                  <a:sysClr val="windowText" lastClr="000000"/>
                </a:solidFill>
                <a:effectLst/>
                <a:uLnTx/>
                <a:uFillTx/>
                <a:latin typeface="Arial" charset="0"/>
              </a:rPr>
              <a:t>Figure 17</a:t>
            </a:r>
            <a:r>
              <a:rPr kumimoji="0" lang="en-GB" sz="1200" b="0" i="0" u="none" strike="noStrike" kern="0" cap="none" spc="0" normalizeH="0" baseline="0" noProof="0" dirty="0" smtClean="0">
                <a:ln>
                  <a:noFill/>
                </a:ln>
                <a:solidFill>
                  <a:sysClr val="windowText" lastClr="000000"/>
                </a:solidFill>
                <a:effectLst/>
                <a:uLnTx/>
                <a:uFillTx/>
              </a:rPr>
              <a:t>.1  </a:t>
            </a:r>
            <a:r>
              <a:rPr lang="en-IN" sz="1400" kern="0" dirty="0" smtClean="0">
                <a:solidFill>
                  <a:sysClr val="windowText" lastClr="000000"/>
                </a:solidFill>
              </a:rPr>
              <a:t>This chapter covers quality management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dissolv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TextBox 1"/>
          <p:cNvSpPr txBox="1">
            <a:spLocks noChangeArrowheads="1"/>
          </p:cNvSpPr>
          <p:nvPr/>
        </p:nvSpPr>
        <p:spPr bwMode="auto">
          <a:xfrm>
            <a:off x="552450" y="1276350"/>
            <a:ext cx="8181975" cy="4108450"/>
          </a:xfrm>
          <a:prstGeom prst="rect">
            <a:avLst/>
          </a:prstGeom>
          <a:noFill/>
          <a:ln w="9525">
            <a:noFill/>
            <a:miter lim="800000"/>
            <a:headEnd/>
            <a:tailEnd/>
          </a:ln>
        </p:spPr>
        <p:txBody>
          <a:bodyPr>
            <a:spAutoFit/>
          </a:bodyPr>
          <a:lstStyle/>
          <a:p>
            <a:r>
              <a:rPr lang="en-US" sz="2400" i="1">
                <a:solidFill>
                  <a:srgbClr val="595959"/>
                </a:solidFill>
              </a:rPr>
              <a:t>In Chapter 17</a:t>
            </a:r>
            <a:r>
              <a:rPr lang="en-GB" sz="2400" i="1">
                <a:solidFill>
                  <a:srgbClr val="595959"/>
                </a:solidFill>
              </a:rPr>
              <a:t> – Quality management </a:t>
            </a:r>
            <a:r>
              <a:rPr lang="en-US" sz="2400" i="1">
                <a:solidFill>
                  <a:srgbClr val="595959"/>
                </a:solidFill>
              </a:rPr>
              <a:t>– Slack et al. identify the following key questions…</a:t>
            </a:r>
          </a:p>
          <a:p>
            <a:endParaRPr lang="en-GB" sz="2400"/>
          </a:p>
          <a:p>
            <a:pPr>
              <a:lnSpc>
                <a:spcPct val="200000"/>
              </a:lnSpc>
              <a:buClr>
                <a:srgbClr val="FF0000"/>
              </a:buClr>
              <a:buFont typeface="Wingdings" pitchFamily="2" charset="2"/>
              <a:buChar char="q"/>
            </a:pPr>
            <a:r>
              <a:rPr lang="en-GB" sz="2400" i="1"/>
              <a:t>What is quality and why is it so important?</a:t>
            </a:r>
          </a:p>
          <a:p>
            <a:pPr>
              <a:lnSpc>
                <a:spcPct val="200000"/>
              </a:lnSpc>
              <a:buClr>
                <a:srgbClr val="FF0000"/>
              </a:buClr>
              <a:buFont typeface="Wingdings" pitchFamily="2" charset="2"/>
              <a:buChar char="q"/>
            </a:pPr>
            <a:r>
              <a:rPr lang="en-GB" sz="2400" i="1"/>
              <a:t>How can quality problems be diagnosed?</a:t>
            </a:r>
          </a:p>
          <a:p>
            <a:pPr>
              <a:lnSpc>
                <a:spcPct val="200000"/>
              </a:lnSpc>
              <a:buClr>
                <a:srgbClr val="FF0000"/>
              </a:buClr>
              <a:buFont typeface="Wingdings" pitchFamily="2" charset="2"/>
              <a:buChar char="q"/>
            </a:pPr>
            <a:r>
              <a:rPr lang="en-GB" sz="2400" i="1"/>
              <a:t>What steps lead towards conformance to specification?</a:t>
            </a:r>
          </a:p>
          <a:p>
            <a:pPr>
              <a:lnSpc>
                <a:spcPct val="200000"/>
              </a:lnSpc>
              <a:buClr>
                <a:srgbClr val="FF0000"/>
              </a:buClr>
              <a:buFont typeface="Wingdings" pitchFamily="2" charset="2"/>
              <a:buChar char="q"/>
            </a:pPr>
            <a:r>
              <a:rPr lang="en-GB" sz="2400" i="1"/>
              <a:t>What is total quality management (TQM)?</a:t>
            </a:r>
          </a:p>
        </p:txBody>
      </p:sp>
      <p:sp>
        <p:nvSpPr>
          <p:cNvPr id="3" name="TextBox 2"/>
          <p:cNvSpPr txBox="1"/>
          <p:nvPr/>
        </p:nvSpPr>
        <p:spPr>
          <a:xfrm>
            <a:off x="6822" y="86068"/>
            <a:ext cx="4508500" cy="522288"/>
          </a:xfrm>
          <a:prstGeom prst="rect">
            <a:avLst/>
          </a:prstGeom>
          <a:noFill/>
        </p:spPr>
        <p:txBody>
          <a:bodyPr>
            <a:spAutoFit/>
          </a:bodyPr>
          <a:lstStyle/>
          <a:p>
            <a:pPr>
              <a:defRPr/>
            </a:pPr>
            <a:r>
              <a:rPr lang="en-US" sz="2800" dirty="0">
                <a:solidFill>
                  <a:schemeClr val="tx1">
                    <a:lumMod val="65000"/>
                    <a:lumOff val="35000"/>
                  </a:schemeClr>
                </a:solidFill>
              </a:rPr>
              <a:t>Key operations questions</a:t>
            </a:r>
            <a:endParaRPr lang="en-GB" sz="2800" dirty="0">
              <a:solidFill>
                <a:schemeClr val="tx1">
                  <a:lumMod val="65000"/>
                  <a:lumOff val="35000"/>
                </a:schemeClr>
              </a:solidFill>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106" name="Rectangle 50"/>
          <p:cNvSpPr>
            <a:spLocks noChangeArrowheads="1"/>
          </p:cNvSpPr>
          <p:nvPr/>
        </p:nvSpPr>
        <p:spPr bwMode="auto">
          <a:xfrm>
            <a:off x="86197" y="137812"/>
            <a:ext cx="7640638" cy="430213"/>
          </a:xfrm>
          <a:prstGeom prst="rect">
            <a:avLst/>
          </a:prstGeom>
          <a:noFill/>
          <a:ln w="12700">
            <a:noFill/>
            <a:miter lim="800000"/>
            <a:headEnd/>
            <a:tailEnd/>
          </a:ln>
          <a:effectLst/>
        </p:spPr>
        <p:txBody>
          <a:bodyPr lIns="0" tIns="0" rIns="0" bIns="0">
            <a:spAutoFit/>
          </a:bodyPr>
          <a:lstStyle/>
          <a:p>
            <a:pPr defTabSz="762000" eaLnBrk="0" hangingPunct="0">
              <a:defRPr/>
            </a:pPr>
            <a:r>
              <a:rPr lang="en-GB" sz="2800" dirty="0">
                <a:solidFill>
                  <a:schemeClr val="tx1">
                    <a:lumMod val="65000"/>
                    <a:lumOff val="35000"/>
                  </a:schemeClr>
                </a:solidFill>
              </a:rPr>
              <a:t>High quality puts costs down and revenue up</a:t>
            </a:r>
            <a:endParaRPr lang="en-US" sz="2800" dirty="0">
              <a:solidFill>
                <a:schemeClr val="tx1">
                  <a:lumMod val="65000"/>
                  <a:lumOff val="35000"/>
                </a:schemeClr>
              </a:solidFill>
            </a:endParaRPr>
          </a:p>
        </p:txBody>
      </p:sp>
      <p:sp>
        <p:nvSpPr>
          <p:cNvPr id="20482" name="TextBox 1"/>
          <p:cNvSpPr txBox="1">
            <a:spLocks noChangeArrowheads="1"/>
          </p:cNvSpPr>
          <p:nvPr/>
        </p:nvSpPr>
        <p:spPr bwMode="auto">
          <a:xfrm>
            <a:off x="1813576" y="1123202"/>
            <a:ext cx="4036536" cy="523220"/>
          </a:xfrm>
          <a:prstGeom prst="rect">
            <a:avLst/>
          </a:prstGeom>
          <a:solidFill>
            <a:srgbClr val="CCECFF"/>
          </a:solidFill>
          <a:ln w="9525">
            <a:solidFill>
              <a:schemeClr val="tx1"/>
            </a:solidFill>
            <a:miter lim="800000"/>
            <a:headEnd/>
            <a:tailEnd/>
          </a:ln>
        </p:spPr>
        <p:txBody>
          <a:bodyPr>
            <a:spAutoFit/>
          </a:bodyPr>
          <a:lstStyle/>
          <a:p>
            <a:pPr algn="ctr"/>
            <a:r>
              <a:rPr lang="en-GB" sz="1400" b="1"/>
              <a:t>Improved quality (</a:t>
            </a:r>
            <a:r>
              <a:rPr lang="en-US" sz="1400" i="1"/>
              <a:t>consistent conformance to customers’ expectations</a:t>
            </a:r>
            <a:r>
              <a:rPr lang="en-GB" sz="1400" b="1"/>
              <a:t>)</a:t>
            </a:r>
          </a:p>
        </p:txBody>
      </p:sp>
      <p:sp>
        <p:nvSpPr>
          <p:cNvPr id="20483" name="TextBox 2"/>
          <p:cNvSpPr txBox="1">
            <a:spLocks noChangeArrowheads="1"/>
          </p:cNvSpPr>
          <p:nvPr/>
        </p:nvSpPr>
        <p:spPr bwMode="auto">
          <a:xfrm>
            <a:off x="400415" y="1857389"/>
            <a:ext cx="1748917" cy="954107"/>
          </a:xfrm>
          <a:prstGeom prst="rect">
            <a:avLst/>
          </a:prstGeom>
          <a:solidFill>
            <a:srgbClr val="FFFFCC"/>
          </a:solidFill>
          <a:ln w="9525">
            <a:solidFill>
              <a:schemeClr val="tx1"/>
            </a:solidFill>
            <a:miter lim="800000"/>
            <a:headEnd/>
            <a:tailEnd/>
          </a:ln>
        </p:spPr>
        <p:txBody>
          <a:bodyPr>
            <a:spAutoFit/>
          </a:bodyPr>
          <a:lstStyle/>
          <a:p>
            <a:pPr algn="ctr"/>
            <a:r>
              <a:rPr lang="en-GB" sz="1400"/>
              <a:t>Enhanced service/product image (brand value)</a:t>
            </a:r>
          </a:p>
        </p:txBody>
      </p:sp>
      <p:sp>
        <p:nvSpPr>
          <p:cNvPr id="20484" name="TextBox 3"/>
          <p:cNvSpPr txBox="1">
            <a:spLocks noChangeArrowheads="1"/>
          </p:cNvSpPr>
          <p:nvPr/>
        </p:nvSpPr>
        <p:spPr bwMode="auto">
          <a:xfrm>
            <a:off x="1312180" y="3527217"/>
            <a:ext cx="1317656" cy="523220"/>
          </a:xfrm>
          <a:prstGeom prst="rect">
            <a:avLst/>
          </a:prstGeom>
          <a:solidFill>
            <a:srgbClr val="FFFFCC"/>
          </a:solidFill>
          <a:ln w="9525">
            <a:solidFill>
              <a:schemeClr val="tx1"/>
            </a:solidFill>
            <a:miter lim="800000"/>
            <a:headEnd/>
            <a:tailEnd/>
          </a:ln>
        </p:spPr>
        <p:txBody>
          <a:bodyPr>
            <a:spAutoFit/>
          </a:bodyPr>
          <a:lstStyle/>
          <a:p>
            <a:pPr algn="ctr"/>
            <a:r>
              <a:rPr lang="en-GB" sz="1400"/>
              <a:t>Increased sales volume</a:t>
            </a:r>
          </a:p>
        </p:txBody>
      </p:sp>
      <p:sp>
        <p:nvSpPr>
          <p:cNvPr id="20485" name="TextBox 4"/>
          <p:cNvSpPr txBox="1">
            <a:spLocks noChangeArrowheads="1"/>
          </p:cNvSpPr>
          <p:nvPr/>
        </p:nvSpPr>
        <p:spPr bwMode="auto">
          <a:xfrm>
            <a:off x="382508" y="4168884"/>
            <a:ext cx="1178878" cy="738664"/>
          </a:xfrm>
          <a:prstGeom prst="rect">
            <a:avLst/>
          </a:prstGeom>
          <a:solidFill>
            <a:srgbClr val="FFFFCC"/>
          </a:solidFill>
          <a:ln w="9525">
            <a:solidFill>
              <a:schemeClr val="tx1"/>
            </a:solidFill>
            <a:miter lim="800000"/>
            <a:headEnd/>
            <a:tailEnd/>
          </a:ln>
        </p:spPr>
        <p:txBody>
          <a:bodyPr>
            <a:spAutoFit/>
          </a:bodyPr>
          <a:lstStyle/>
          <a:p>
            <a:pPr algn="ctr"/>
            <a:r>
              <a:rPr lang="en-GB" sz="1400"/>
              <a:t>Reduced price competition</a:t>
            </a:r>
          </a:p>
        </p:txBody>
      </p:sp>
      <p:sp>
        <p:nvSpPr>
          <p:cNvPr id="20486" name="TextBox 5"/>
          <p:cNvSpPr txBox="1">
            <a:spLocks noChangeArrowheads="1"/>
          </p:cNvSpPr>
          <p:nvPr/>
        </p:nvSpPr>
        <p:spPr bwMode="auto">
          <a:xfrm>
            <a:off x="1321134" y="5068711"/>
            <a:ext cx="1205738" cy="523220"/>
          </a:xfrm>
          <a:prstGeom prst="rect">
            <a:avLst/>
          </a:prstGeom>
          <a:solidFill>
            <a:srgbClr val="FFFFCC"/>
          </a:solidFill>
          <a:ln w="9525">
            <a:solidFill>
              <a:schemeClr val="tx1"/>
            </a:solidFill>
            <a:miter lim="800000"/>
            <a:headEnd/>
            <a:tailEnd/>
          </a:ln>
        </p:spPr>
        <p:txBody>
          <a:bodyPr>
            <a:spAutoFit/>
          </a:bodyPr>
          <a:lstStyle/>
          <a:p>
            <a:pPr algn="ctr"/>
            <a:r>
              <a:rPr lang="en-GB" sz="1400"/>
              <a:t>Increased revenue</a:t>
            </a:r>
          </a:p>
        </p:txBody>
      </p:sp>
      <p:sp>
        <p:nvSpPr>
          <p:cNvPr id="66" name="TextBox 65"/>
          <p:cNvSpPr txBox="1"/>
          <p:nvPr/>
        </p:nvSpPr>
        <p:spPr>
          <a:xfrm>
            <a:off x="3799761" y="3867450"/>
            <a:ext cx="1310196" cy="523220"/>
          </a:xfrm>
          <a:prstGeom prst="rect">
            <a:avLst/>
          </a:prstGeom>
          <a:solidFill>
            <a:schemeClr val="bg1">
              <a:lumMod val="95000"/>
            </a:schemeClr>
          </a:solidFill>
          <a:ln>
            <a:solidFill>
              <a:schemeClr val="tx1"/>
            </a:solidFill>
          </a:ln>
        </p:spPr>
        <p:txBody>
          <a:bodyPr>
            <a:spAutoFit/>
          </a:bodyPr>
          <a:lstStyle/>
          <a:p>
            <a:pPr algn="ctr">
              <a:defRPr/>
            </a:pPr>
            <a:r>
              <a:rPr lang="en-GB" sz="1400" dirty="0"/>
              <a:t>Economies of scale</a:t>
            </a:r>
          </a:p>
        </p:txBody>
      </p:sp>
      <p:sp>
        <p:nvSpPr>
          <p:cNvPr id="67" name="TextBox 66"/>
          <p:cNvSpPr txBox="1"/>
          <p:nvPr/>
        </p:nvSpPr>
        <p:spPr>
          <a:xfrm>
            <a:off x="7163293" y="1649966"/>
            <a:ext cx="1598200" cy="523220"/>
          </a:xfrm>
          <a:prstGeom prst="rect">
            <a:avLst/>
          </a:prstGeom>
          <a:solidFill>
            <a:schemeClr val="bg1">
              <a:lumMod val="95000"/>
            </a:schemeClr>
          </a:solidFill>
          <a:ln>
            <a:solidFill>
              <a:schemeClr val="tx1"/>
            </a:solidFill>
          </a:ln>
        </p:spPr>
        <p:txBody>
          <a:bodyPr>
            <a:spAutoFit/>
          </a:bodyPr>
          <a:lstStyle/>
          <a:p>
            <a:pPr algn="ctr">
              <a:defRPr/>
            </a:pPr>
            <a:r>
              <a:rPr lang="en-GB" sz="1400" dirty="0"/>
              <a:t>Reduced cost of detecting errors</a:t>
            </a:r>
          </a:p>
        </p:txBody>
      </p:sp>
      <p:sp>
        <p:nvSpPr>
          <p:cNvPr id="68" name="TextBox 67"/>
          <p:cNvSpPr txBox="1"/>
          <p:nvPr/>
        </p:nvSpPr>
        <p:spPr>
          <a:xfrm>
            <a:off x="4739878" y="2272234"/>
            <a:ext cx="1356456" cy="738664"/>
          </a:xfrm>
          <a:prstGeom prst="rect">
            <a:avLst/>
          </a:prstGeom>
          <a:solidFill>
            <a:schemeClr val="bg1">
              <a:lumMod val="95000"/>
            </a:schemeClr>
          </a:solidFill>
          <a:ln>
            <a:solidFill>
              <a:schemeClr val="tx1"/>
            </a:solidFill>
          </a:ln>
        </p:spPr>
        <p:txBody>
          <a:bodyPr>
            <a:spAutoFit/>
          </a:bodyPr>
          <a:lstStyle/>
          <a:p>
            <a:pPr algn="ctr">
              <a:defRPr/>
            </a:pPr>
            <a:r>
              <a:rPr lang="en-GB" sz="1400" dirty="0"/>
              <a:t>Reduced cost of rectifying errors</a:t>
            </a:r>
          </a:p>
        </p:txBody>
      </p:sp>
      <p:sp>
        <p:nvSpPr>
          <p:cNvPr id="69" name="TextBox 68"/>
          <p:cNvSpPr txBox="1"/>
          <p:nvPr/>
        </p:nvSpPr>
        <p:spPr>
          <a:xfrm>
            <a:off x="6211237" y="2358785"/>
            <a:ext cx="1466882" cy="738664"/>
          </a:xfrm>
          <a:prstGeom prst="rect">
            <a:avLst/>
          </a:prstGeom>
          <a:solidFill>
            <a:schemeClr val="bg1">
              <a:lumMod val="95000"/>
            </a:schemeClr>
          </a:solidFill>
          <a:ln>
            <a:solidFill>
              <a:schemeClr val="tx1"/>
            </a:solidFill>
          </a:ln>
        </p:spPr>
        <p:txBody>
          <a:bodyPr>
            <a:spAutoFit/>
          </a:bodyPr>
          <a:lstStyle/>
          <a:p>
            <a:pPr algn="ctr">
              <a:defRPr/>
            </a:pPr>
            <a:r>
              <a:rPr lang="en-GB" sz="1400" dirty="0"/>
              <a:t>Reduced cost of compensating customers</a:t>
            </a:r>
          </a:p>
        </p:txBody>
      </p:sp>
      <p:grpSp>
        <p:nvGrpSpPr>
          <p:cNvPr id="20491" name="Group 13"/>
          <p:cNvGrpSpPr>
            <a:grpSpLocks/>
          </p:cNvGrpSpPr>
          <p:nvPr/>
        </p:nvGrpSpPr>
        <p:grpSpPr bwMode="auto">
          <a:xfrm>
            <a:off x="2925302" y="2102118"/>
            <a:ext cx="1762348" cy="516319"/>
            <a:chOff x="2173177" y="1828801"/>
            <a:chExt cx="1200257" cy="396948"/>
          </a:xfrm>
        </p:grpSpPr>
        <p:sp>
          <p:nvSpPr>
            <p:cNvPr id="102" name="Rectangle 11"/>
            <p:cNvSpPr/>
            <p:nvPr/>
          </p:nvSpPr>
          <p:spPr>
            <a:xfrm>
              <a:off x="2755520" y="1828801"/>
              <a:ext cx="617914" cy="393507"/>
            </a:xfrm>
            <a:prstGeom prst="rect">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400"/>
            </a:p>
          </p:txBody>
        </p:sp>
        <p:sp>
          <p:nvSpPr>
            <p:cNvPr id="103" name="Rectangle 102"/>
            <p:cNvSpPr/>
            <p:nvPr/>
          </p:nvSpPr>
          <p:spPr>
            <a:xfrm>
              <a:off x="2173177" y="1832243"/>
              <a:ext cx="582343" cy="393506"/>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400"/>
            </a:p>
          </p:txBody>
        </p:sp>
      </p:grpSp>
      <p:sp>
        <p:nvSpPr>
          <p:cNvPr id="20492" name="TextBox 10"/>
          <p:cNvSpPr txBox="1">
            <a:spLocks noChangeArrowheads="1"/>
          </p:cNvSpPr>
          <p:nvPr/>
        </p:nvSpPr>
        <p:spPr bwMode="auto">
          <a:xfrm>
            <a:off x="2895457" y="2066304"/>
            <a:ext cx="1747425" cy="523220"/>
          </a:xfrm>
          <a:prstGeom prst="rect">
            <a:avLst/>
          </a:prstGeom>
          <a:noFill/>
          <a:ln w="9525">
            <a:solidFill>
              <a:schemeClr val="tx1"/>
            </a:solidFill>
            <a:miter lim="800000"/>
            <a:headEnd/>
            <a:tailEnd/>
          </a:ln>
        </p:spPr>
        <p:txBody>
          <a:bodyPr>
            <a:spAutoFit/>
          </a:bodyPr>
          <a:lstStyle/>
          <a:p>
            <a:pPr algn="ctr"/>
            <a:r>
              <a:rPr lang="en-GB" sz="1400"/>
              <a:t>Faster customer response time</a:t>
            </a:r>
          </a:p>
        </p:txBody>
      </p:sp>
      <p:sp>
        <p:nvSpPr>
          <p:cNvPr id="72" name="TextBox 71"/>
          <p:cNvSpPr txBox="1"/>
          <p:nvPr/>
        </p:nvSpPr>
        <p:spPr>
          <a:xfrm>
            <a:off x="5196507" y="3873419"/>
            <a:ext cx="1307211" cy="523220"/>
          </a:xfrm>
          <a:prstGeom prst="rect">
            <a:avLst/>
          </a:prstGeom>
          <a:solidFill>
            <a:schemeClr val="bg1">
              <a:lumMod val="95000"/>
            </a:schemeClr>
          </a:solidFill>
          <a:ln>
            <a:solidFill>
              <a:schemeClr val="tx1"/>
            </a:solidFill>
          </a:ln>
        </p:spPr>
        <p:txBody>
          <a:bodyPr>
            <a:spAutoFit/>
          </a:bodyPr>
          <a:lstStyle/>
          <a:p>
            <a:pPr algn="ctr">
              <a:defRPr/>
            </a:pPr>
            <a:r>
              <a:rPr lang="en-GB" sz="1400" dirty="0"/>
              <a:t>Reduced capital costs</a:t>
            </a:r>
          </a:p>
        </p:txBody>
      </p:sp>
      <p:sp>
        <p:nvSpPr>
          <p:cNvPr id="73" name="TextBox 72"/>
          <p:cNvSpPr txBox="1"/>
          <p:nvPr/>
        </p:nvSpPr>
        <p:spPr>
          <a:xfrm>
            <a:off x="7090173" y="4267373"/>
            <a:ext cx="1186338" cy="523220"/>
          </a:xfrm>
          <a:prstGeom prst="rect">
            <a:avLst/>
          </a:prstGeom>
          <a:solidFill>
            <a:schemeClr val="bg1">
              <a:lumMod val="95000"/>
            </a:schemeClr>
          </a:solidFill>
          <a:ln>
            <a:solidFill>
              <a:schemeClr val="tx1"/>
            </a:solidFill>
          </a:ln>
        </p:spPr>
        <p:txBody>
          <a:bodyPr>
            <a:spAutoFit/>
          </a:bodyPr>
          <a:lstStyle/>
          <a:p>
            <a:pPr algn="ctr">
              <a:defRPr/>
            </a:pPr>
            <a:r>
              <a:rPr lang="en-GB" sz="1400" dirty="0"/>
              <a:t>Increased productivity</a:t>
            </a:r>
          </a:p>
        </p:txBody>
      </p:sp>
      <p:sp>
        <p:nvSpPr>
          <p:cNvPr id="74" name="TextBox 73"/>
          <p:cNvSpPr txBox="1"/>
          <p:nvPr/>
        </p:nvSpPr>
        <p:spPr>
          <a:xfrm>
            <a:off x="5324840" y="5016482"/>
            <a:ext cx="1445991" cy="738664"/>
          </a:xfrm>
          <a:prstGeom prst="rect">
            <a:avLst/>
          </a:prstGeom>
          <a:solidFill>
            <a:schemeClr val="bg1">
              <a:lumMod val="95000"/>
            </a:schemeClr>
          </a:solidFill>
          <a:ln>
            <a:solidFill>
              <a:schemeClr val="tx1"/>
            </a:solidFill>
          </a:ln>
        </p:spPr>
        <p:txBody>
          <a:bodyPr>
            <a:spAutoFit/>
          </a:bodyPr>
          <a:lstStyle/>
          <a:p>
            <a:pPr algn="ctr">
              <a:defRPr/>
            </a:pPr>
            <a:r>
              <a:rPr lang="en-GB" sz="1400" dirty="0"/>
              <a:t>Reduced operations costs</a:t>
            </a:r>
          </a:p>
        </p:txBody>
      </p:sp>
      <p:cxnSp>
        <p:nvCxnSpPr>
          <p:cNvPr id="75" name="Straight Arrow Connector 74"/>
          <p:cNvCxnSpPr>
            <a:stCxn id="20482" idx="1"/>
            <a:endCxn id="20483" idx="0"/>
          </p:cNvCxnSpPr>
          <p:nvPr/>
        </p:nvCxnSpPr>
        <p:spPr>
          <a:xfrm flipH="1">
            <a:off x="1274874" y="1384812"/>
            <a:ext cx="538702" cy="472577"/>
          </a:xfrm>
          <a:prstGeom prst="straightConnector1">
            <a:avLst/>
          </a:prstGeom>
          <a:ln w="28575">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76" name="Straight Arrow Connector 75"/>
          <p:cNvCxnSpPr>
            <a:stCxn id="20482" idx="2"/>
            <a:endCxn id="20492" idx="0"/>
          </p:cNvCxnSpPr>
          <p:nvPr/>
        </p:nvCxnSpPr>
        <p:spPr>
          <a:xfrm flipH="1">
            <a:off x="3769170" y="1646421"/>
            <a:ext cx="62674" cy="419882"/>
          </a:xfrm>
          <a:prstGeom prst="straightConnector1">
            <a:avLst/>
          </a:prstGeom>
          <a:ln w="28575">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77" name="Straight Arrow Connector 76"/>
          <p:cNvCxnSpPr>
            <a:stCxn id="20482" idx="3"/>
            <a:endCxn id="69" idx="0"/>
          </p:cNvCxnSpPr>
          <p:nvPr/>
        </p:nvCxnSpPr>
        <p:spPr>
          <a:xfrm>
            <a:off x="5850112" y="1384812"/>
            <a:ext cx="1094566" cy="973973"/>
          </a:xfrm>
          <a:prstGeom prst="straightConnector1">
            <a:avLst/>
          </a:prstGeom>
          <a:ln w="28575">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78" name="Straight Arrow Connector 77"/>
          <p:cNvCxnSpPr>
            <a:stCxn id="20482" idx="3"/>
            <a:endCxn id="67" idx="1"/>
          </p:cNvCxnSpPr>
          <p:nvPr/>
        </p:nvCxnSpPr>
        <p:spPr>
          <a:xfrm>
            <a:off x="5850112" y="1384812"/>
            <a:ext cx="1313181" cy="526764"/>
          </a:xfrm>
          <a:prstGeom prst="straightConnector1">
            <a:avLst/>
          </a:prstGeom>
          <a:ln w="28575">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79" name="Straight Arrow Connector 78"/>
          <p:cNvCxnSpPr>
            <a:stCxn id="20482" idx="2"/>
            <a:endCxn id="68" idx="0"/>
          </p:cNvCxnSpPr>
          <p:nvPr/>
        </p:nvCxnSpPr>
        <p:spPr>
          <a:xfrm>
            <a:off x="3831844" y="1646421"/>
            <a:ext cx="1586262" cy="625812"/>
          </a:xfrm>
          <a:prstGeom prst="straightConnector1">
            <a:avLst/>
          </a:prstGeom>
          <a:ln w="28575">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80" name="Straight Arrow Connector 79"/>
          <p:cNvCxnSpPr>
            <a:stCxn id="67" idx="2"/>
            <a:endCxn id="73" idx="0"/>
          </p:cNvCxnSpPr>
          <p:nvPr/>
        </p:nvCxnSpPr>
        <p:spPr>
          <a:xfrm flipH="1">
            <a:off x="7683342" y="2173186"/>
            <a:ext cx="279051" cy="2094187"/>
          </a:xfrm>
          <a:prstGeom prst="straightConnector1">
            <a:avLst/>
          </a:prstGeom>
          <a:ln w="28575">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81" name="Straight Arrow Connector 80"/>
          <p:cNvCxnSpPr>
            <a:stCxn id="69" idx="2"/>
            <a:endCxn id="73" idx="0"/>
          </p:cNvCxnSpPr>
          <p:nvPr/>
        </p:nvCxnSpPr>
        <p:spPr>
          <a:xfrm>
            <a:off x="6944678" y="3097449"/>
            <a:ext cx="738664" cy="1169924"/>
          </a:xfrm>
          <a:prstGeom prst="straightConnector1">
            <a:avLst/>
          </a:prstGeom>
          <a:ln w="28575">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82" name="Straight Arrow Connector 81"/>
          <p:cNvCxnSpPr>
            <a:stCxn id="20492" idx="2"/>
            <a:endCxn id="72" idx="0"/>
          </p:cNvCxnSpPr>
          <p:nvPr/>
        </p:nvCxnSpPr>
        <p:spPr>
          <a:xfrm>
            <a:off x="3769170" y="2589523"/>
            <a:ext cx="2080943" cy="1283895"/>
          </a:xfrm>
          <a:prstGeom prst="straightConnector1">
            <a:avLst/>
          </a:prstGeom>
          <a:ln w="28575">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20504" name="TextBox 45"/>
          <p:cNvSpPr txBox="1">
            <a:spLocks noChangeArrowheads="1"/>
          </p:cNvSpPr>
          <p:nvPr/>
        </p:nvSpPr>
        <p:spPr bwMode="auto">
          <a:xfrm>
            <a:off x="2732802" y="2876596"/>
            <a:ext cx="1259459" cy="738664"/>
          </a:xfrm>
          <a:prstGeom prst="rect">
            <a:avLst/>
          </a:prstGeom>
          <a:solidFill>
            <a:srgbClr val="FFFFCC"/>
          </a:solidFill>
          <a:ln w="9525">
            <a:solidFill>
              <a:schemeClr val="tx1"/>
            </a:solidFill>
            <a:miter lim="800000"/>
            <a:headEnd/>
            <a:tailEnd/>
          </a:ln>
        </p:spPr>
        <p:txBody>
          <a:bodyPr>
            <a:spAutoFit/>
          </a:bodyPr>
          <a:lstStyle/>
          <a:p>
            <a:pPr algn="ctr"/>
            <a:r>
              <a:rPr lang="en-GB" sz="1400"/>
              <a:t>Increased customer service</a:t>
            </a:r>
          </a:p>
        </p:txBody>
      </p:sp>
      <p:cxnSp>
        <p:nvCxnSpPr>
          <p:cNvPr id="84" name="Straight Arrow Connector 83"/>
          <p:cNvCxnSpPr>
            <a:stCxn id="20492" idx="2"/>
            <a:endCxn id="20504" idx="0"/>
          </p:cNvCxnSpPr>
          <p:nvPr/>
        </p:nvCxnSpPr>
        <p:spPr>
          <a:xfrm flipH="1">
            <a:off x="3362532" y="2589523"/>
            <a:ext cx="406638" cy="287072"/>
          </a:xfrm>
          <a:prstGeom prst="straightConnector1">
            <a:avLst/>
          </a:prstGeom>
          <a:ln w="28575">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85" name="Straight Arrow Connector 84"/>
          <p:cNvCxnSpPr>
            <a:stCxn id="68" idx="2"/>
            <a:endCxn id="73" idx="0"/>
          </p:cNvCxnSpPr>
          <p:nvPr/>
        </p:nvCxnSpPr>
        <p:spPr>
          <a:xfrm>
            <a:off x="5418106" y="3010898"/>
            <a:ext cx="2265236" cy="1256475"/>
          </a:xfrm>
          <a:prstGeom prst="straightConnector1">
            <a:avLst/>
          </a:prstGeom>
          <a:ln w="28575">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86" name="Straight Arrow Connector 85"/>
          <p:cNvCxnSpPr>
            <a:stCxn id="20484" idx="3"/>
            <a:endCxn id="66" idx="1"/>
          </p:cNvCxnSpPr>
          <p:nvPr/>
        </p:nvCxnSpPr>
        <p:spPr>
          <a:xfrm>
            <a:off x="2629836" y="3788827"/>
            <a:ext cx="1169925" cy="340233"/>
          </a:xfrm>
          <a:prstGeom prst="straightConnector1">
            <a:avLst/>
          </a:prstGeom>
          <a:ln w="28575">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87" name="Straight Arrow Connector 86"/>
          <p:cNvCxnSpPr>
            <a:stCxn id="20485" idx="2"/>
            <a:endCxn id="20486" idx="0"/>
          </p:cNvCxnSpPr>
          <p:nvPr/>
        </p:nvCxnSpPr>
        <p:spPr>
          <a:xfrm>
            <a:off x="971947" y="4907548"/>
            <a:ext cx="952056" cy="161163"/>
          </a:xfrm>
          <a:prstGeom prst="straightConnector1">
            <a:avLst/>
          </a:prstGeom>
          <a:ln w="28575">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88" name="Straight Arrow Connector 87"/>
          <p:cNvCxnSpPr>
            <a:stCxn id="20484" idx="2"/>
            <a:endCxn id="20486" idx="0"/>
          </p:cNvCxnSpPr>
          <p:nvPr/>
        </p:nvCxnSpPr>
        <p:spPr>
          <a:xfrm flipH="1">
            <a:off x="1924003" y="4050437"/>
            <a:ext cx="47005" cy="1018274"/>
          </a:xfrm>
          <a:prstGeom prst="straightConnector1">
            <a:avLst/>
          </a:prstGeom>
          <a:ln w="28575">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89" name="Straight Arrow Connector 88"/>
          <p:cNvCxnSpPr>
            <a:stCxn id="20504" idx="1"/>
            <a:endCxn id="20484" idx="0"/>
          </p:cNvCxnSpPr>
          <p:nvPr/>
        </p:nvCxnSpPr>
        <p:spPr>
          <a:xfrm flipH="1">
            <a:off x="1971008" y="3245928"/>
            <a:ext cx="761794" cy="281289"/>
          </a:xfrm>
          <a:prstGeom prst="straightConnector1">
            <a:avLst/>
          </a:prstGeom>
          <a:ln w="28575">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90" name="Straight Arrow Connector 89"/>
          <p:cNvCxnSpPr>
            <a:stCxn id="20483" idx="2"/>
            <a:endCxn id="20485" idx="0"/>
          </p:cNvCxnSpPr>
          <p:nvPr/>
        </p:nvCxnSpPr>
        <p:spPr>
          <a:xfrm flipH="1">
            <a:off x="971947" y="2811496"/>
            <a:ext cx="302927" cy="1357388"/>
          </a:xfrm>
          <a:prstGeom prst="straightConnector1">
            <a:avLst/>
          </a:prstGeom>
          <a:ln w="28575">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91" name="Straight Arrow Connector 90"/>
          <p:cNvCxnSpPr>
            <a:stCxn id="66" idx="2"/>
            <a:endCxn id="74" idx="1"/>
          </p:cNvCxnSpPr>
          <p:nvPr/>
        </p:nvCxnSpPr>
        <p:spPr>
          <a:xfrm>
            <a:off x="4454859" y="4390670"/>
            <a:ext cx="869981" cy="995144"/>
          </a:xfrm>
          <a:prstGeom prst="straightConnector1">
            <a:avLst/>
          </a:prstGeom>
          <a:ln w="28575">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92" name="Straight Arrow Connector 91"/>
          <p:cNvCxnSpPr>
            <a:stCxn id="72" idx="2"/>
            <a:endCxn id="74" idx="0"/>
          </p:cNvCxnSpPr>
          <p:nvPr/>
        </p:nvCxnSpPr>
        <p:spPr>
          <a:xfrm>
            <a:off x="5850113" y="4396639"/>
            <a:ext cx="197723" cy="619843"/>
          </a:xfrm>
          <a:prstGeom prst="straightConnector1">
            <a:avLst/>
          </a:prstGeom>
          <a:ln w="28575">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93" name="Straight Arrow Connector 92"/>
          <p:cNvCxnSpPr>
            <a:stCxn id="73" idx="2"/>
            <a:endCxn id="74" idx="3"/>
          </p:cNvCxnSpPr>
          <p:nvPr/>
        </p:nvCxnSpPr>
        <p:spPr>
          <a:xfrm flipH="1">
            <a:off x="6770831" y="4790593"/>
            <a:ext cx="912511" cy="595221"/>
          </a:xfrm>
          <a:prstGeom prst="straightConnector1">
            <a:avLst/>
          </a:prstGeom>
          <a:ln w="28575">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20515" name="TextBox 79"/>
          <p:cNvSpPr txBox="1">
            <a:spLocks noChangeArrowheads="1"/>
          </p:cNvSpPr>
          <p:nvPr/>
        </p:nvSpPr>
        <p:spPr bwMode="auto">
          <a:xfrm>
            <a:off x="2740263" y="5726792"/>
            <a:ext cx="2108550" cy="307777"/>
          </a:xfrm>
          <a:prstGeom prst="rect">
            <a:avLst/>
          </a:prstGeom>
          <a:solidFill>
            <a:srgbClr val="CCECFF"/>
          </a:solidFill>
          <a:ln w="9525">
            <a:solidFill>
              <a:schemeClr val="tx1"/>
            </a:solidFill>
            <a:miter lim="800000"/>
            <a:headEnd/>
            <a:tailEnd/>
          </a:ln>
        </p:spPr>
        <p:txBody>
          <a:bodyPr>
            <a:spAutoFit/>
          </a:bodyPr>
          <a:lstStyle/>
          <a:p>
            <a:pPr algn="ctr"/>
            <a:r>
              <a:rPr lang="en-GB" sz="1400" b="1"/>
              <a:t>Increased profit</a:t>
            </a:r>
          </a:p>
        </p:txBody>
      </p:sp>
      <p:cxnSp>
        <p:nvCxnSpPr>
          <p:cNvPr id="95" name="Straight Arrow Connector 94"/>
          <p:cNvCxnSpPr>
            <a:stCxn id="20486" idx="2"/>
            <a:endCxn id="20515" idx="1"/>
          </p:cNvCxnSpPr>
          <p:nvPr/>
        </p:nvCxnSpPr>
        <p:spPr>
          <a:xfrm>
            <a:off x="1924003" y="5591931"/>
            <a:ext cx="816260" cy="288751"/>
          </a:xfrm>
          <a:prstGeom prst="straightConnector1">
            <a:avLst/>
          </a:prstGeom>
          <a:ln w="28575">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96" name="Straight Arrow Connector 95"/>
          <p:cNvCxnSpPr>
            <a:stCxn id="74" idx="2"/>
            <a:endCxn id="20515" idx="3"/>
          </p:cNvCxnSpPr>
          <p:nvPr/>
        </p:nvCxnSpPr>
        <p:spPr>
          <a:xfrm flipH="1">
            <a:off x="4848813" y="5755146"/>
            <a:ext cx="1199023" cy="125536"/>
          </a:xfrm>
          <a:prstGeom prst="straightConnector1">
            <a:avLst/>
          </a:prstGeom>
          <a:ln w="28575">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97" name="Straight Arrow Connector 96"/>
          <p:cNvCxnSpPr>
            <a:stCxn id="20483" idx="2"/>
            <a:endCxn id="20484" idx="0"/>
          </p:cNvCxnSpPr>
          <p:nvPr/>
        </p:nvCxnSpPr>
        <p:spPr>
          <a:xfrm>
            <a:off x="1274874" y="2811496"/>
            <a:ext cx="696134" cy="715721"/>
          </a:xfrm>
          <a:prstGeom prst="straightConnector1">
            <a:avLst/>
          </a:prstGeom>
          <a:ln w="28575">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98" name="Left Arrow 97"/>
          <p:cNvSpPr/>
          <p:nvPr/>
        </p:nvSpPr>
        <p:spPr>
          <a:xfrm>
            <a:off x="436229" y="624790"/>
            <a:ext cx="3363532" cy="481997"/>
          </a:xfrm>
          <a:prstGeom prst="leftArrow">
            <a:avLst>
              <a:gd name="adj1" fmla="val 69354"/>
              <a:gd name="adj2" fmla="val 50000"/>
            </a:avLst>
          </a:prstGeom>
          <a:solidFill>
            <a:srgbClr val="FFFFCC"/>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400"/>
          </a:p>
        </p:txBody>
      </p:sp>
      <p:sp>
        <p:nvSpPr>
          <p:cNvPr id="99" name="Left Arrow 98"/>
          <p:cNvSpPr/>
          <p:nvPr/>
        </p:nvSpPr>
        <p:spPr>
          <a:xfrm flipH="1">
            <a:off x="3793792" y="629267"/>
            <a:ext cx="4767740" cy="481996"/>
          </a:xfrm>
          <a:prstGeom prst="leftArrow">
            <a:avLst>
              <a:gd name="adj1" fmla="val 69354"/>
              <a:gd name="adj2" fmla="val 50000"/>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400"/>
          </a:p>
        </p:txBody>
      </p:sp>
      <p:sp>
        <p:nvSpPr>
          <p:cNvPr id="20521" name="TextBox 181"/>
          <p:cNvSpPr txBox="1">
            <a:spLocks noChangeArrowheads="1"/>
          </p:cNvSpPr>
          <p:nvPr/>
        </p:nvSpPr>
        <p:spPr bwMode="auto">
          <a:xfrm>
            <a:off x="4568270" y="687465"/>
            <a:ext cx="1211707" cy="307777"/>
          </a:xfrm>
          <a:prstGeom prst="rect">
            <a:avLst/>
          </a:prstGeom>
          <a:noFill/>
          <a:ln w="9525">
            <a:noFill/>
            <a:miter lim="800000"/>
            <a:headEnd/>
            <a:tailEnd/>
          </a:ln>
        </p:spPr>
        <p:txBody>
          <a:bodyPr>
            <a:spAutoFit/>
          </a:bodyPr>
          <a:lstStyle/>
          <a:p>
            <a:r>
              <a:rPr lang="en-GB" sz="1400"/>
              <a:t>Cost effects</a:t>
            </a:r>
          </a:p>
        </p:txBody>
      </p:sp>
      <p:sp>
        <p:nvSpPr>
          <p:cNvPr id="20522" name="TextBox 182"/>
          <p:cNvSpPr txBox="1">
            <a:spLocks noChangeArrowheads="1"/>
          </p:cNvSpPr>
          <p:nvPr/>
        </p:nvSpPr>
        <p:spPr bwMode="auto">
          <a:xfrm>
            <a:off x="1818053" y="675527"/>
            <a:ext cx="1593723" cy="307777"/>
          </a:xfrm>
          <a:prstGeom prst="rect">
            <a:avLst/>
          </a:prstGeom>
          <a:noFill/>
          <a:ln w="9525">
            <a:noFill/>
            <a:miter lim="800000"/>
            <a:headEnd/>
            <a:tailEnd/>
          </a:ln>
        </p:spPr>
        <p:txBody>
          <a:bodyPr>
            <a:spAutoFit/>
          </a:bodyPr>
          <a:lstStyle/>
          <a:p>
            <a:r>
              <a:rPr lang="en-GB" sz="1400"/>
              <a:t>Revenue effects</a:t>
            </a:r>
          </a:p>
        </p:txBody>
      </p:sp>
      <p:sp>
        <p:nvSpPr>
          <p:cNvPr id="49" name="Text Box 5"/>
          <p:cNvSpPr txBox="1">
            <a:spLocks noChangeArrowheads="1"/>
          </p:cNvSpPr>
          <p:nvPr/>
        </p:nvSpPr>
        <p:spPr bwMode="auto">
          <a:xfrm>
            <a:off x="291449" y="6045976"/>
            <a:ext cx="8534400" cy="307777"/>
          </a:xfrm>
          <a:prstGeom prst="rect">
            <a:avLst/>
          </a:prstGeom>
          <a:noFill/>
          <a:ln w="9525">
            <a:noFill/>
            <a:miter lim="800000"/>
            <a:headEnd/>
            <a:tailEnd/>
          </a:ln>
        </p:spPr>
        <p:txBody>
          <a:bodyPr>
            <a:spAutoFit/>
          </a:bodyPr>
          <a:lstStyle/>
          <a:p>
            <a:pPr fontAlgn="auto">
              <a:spcBef>
                <a:spcPct val="50000"/>
              </a:spcBef>
              <a:spcAft>
                <a:spcPts val="0"/>
              </a:spcAft>
            </a:pPr>
            <a:r>
              <a:rPr kumimoji="0" lang="en-GB" sz="1200" b="0" i="0" u="none" strike="noStrike" kern="0" cap="none" spc="0" normalizeH="0" baseline="0" noProof="0" dirty="0" smtClean="0">
                <a:ln>
                  <a:noFill/>
                </a:ln>
                <a:solidFill>
                  <a:sysClr val="windowText" lastClr="000000"/>
                </a:solidFill>
                <a:effectLst/>
                <a:uLnTx/>
                <a:uFillTx/>
                <a:latin typeface="Arial" charset="0"/>
              </a:rPr>
              <a:t>Figure 17</a:t>
            </a:r>
            <a:r>
              <a:rPr kumimoji="0" lang="en-GB" sz="1200" b="0" i="0" u="none" strike="noStrike" kern="0" cap="none" spc="0" normalizeH="0" baseline="0" noProof="0" dirty="0" smtClean="0">
                <a:ln>
                  <a:noFill/>
                </a:ln>
                <a:solidFill>
                  <a:sysClr val="windowText" lastClr="000000"/>
                </a:solidFill>
                <a:effectLst/>
                <a:uLnTx/>
                <a:uFillTx/>
              </a:rPr>
              <a:t>.2  </a:t>
            </a:r>
            <a:r>
              <a:rPr lang="en-IN" sz="1400" kern="0" dirty="0" smtClean="0">
                <a:solidFill>
                  <a:sysClr val="windowText" lastClr="000000"/>
                </a:solidFill>
              </a:rPr>
              <a:t>Higher quality has a beneficial effect on both revenues and costs</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9" name="Group 38"/>
          <p:cNvGrpSpPr>
            <a:grpSpLocks/>
          </p:cNvGrpSpPr>
          <p:nvPr/>
        </p:nvGrpSpPr>
        <p:grpSpPr bwMode="auto">
          <a:xfrm>
            <a:off x="390525" y="1731963"/>
            <a:ext cx="2627313" cy="2122487"/>
            <a:chOff x="391241" y="1851134"/>
            <a:chExt cx="2626597" cy="2122488"/>
          </a:xfrm>
        </p:grpSpPr>
        <p:grpSp>
          <p:nvGrpSpPr>
            <p:cNvPr id="22571" name="Group 32"/>
            <p:cNvGrpSpPr>
              <a:grpSpLocks/>
            </p:cNvGrpSpPr>
            <p:nvPr/>
          </p:nvGrpSpPr>
          <p:grpSpPr bwMode="auto">
            <a:xfrm>
              <a:off x="391241" y="1851134"/>
              <a:ext cx="1368425" cy="2122488"/>
              <a:chOff x="391241" y="1851134"/>
              <a:chExt cx="1368425" cy="2122488"/>
            </a:xfrm>
          </p:grpSpPr>
          <p:sp>
            <p:nvSpPr>
              <p:cNvPr id="48135" name="Rectangle 7"/>
              <p:cNvSpPr>
                <a:spLocks noChangeArrowheads="1"/>
              </p:cNvSpPr>
              <p:nvPr/>
            </p:nvSpPr>
            <p:spPr bwMode="auto">
              <a:xfrm>
                <a:off x="469028" y="1851134"/>
                <a:ext cx="1198563" cy="2122488"/>
              </a:xfrm>
              <a:prstGeom prst="rect">
                <a:avLst/>
              </a:prstGeom>
              <a:solidFill>
                <a:schemeClr val="accent1"/>
              </a:solidFill>
              <a:ln w="19050">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a:p>
            </p:txBody>
          </p:sp>
          <p:sp>
            <p:nvSpPr>
              <p:cNvPr id="22580" name="Text Box 8"/>
              <p:cNvSpPr txBox="1">
                <a:spLocks noChangeArrowheads="1"/>
              </p:cNvSpPr>
              <p:nvPr/>
            </p:nvSpPr>
            <p:spPr bwMode="auto">
              <a:xfrm>
                <a:off x="391241" y="2189272"/>
                <a:ext cx="1368425" cy="1068387"/>
              </a:xfrm>
              <a:prstGeom prst="rect">
                <a:avLst/>
              </a:prstGeom>
              <a:noFill/>
              <a:ln w="9525">
                <a:noFill/>
                <a:miter lim="800000"/>
                <a:headEnd/>
                <a:tailEnd/>
              </a:ln>
            </p:spPr>
            <p:txBody>
              <a:bodyPr>
                <a:spAutoFit/>
              </a:bodyPr>
              <a:lstStyle/>
              <a:p>
                <a:pPr algn="ctr">
                  <a:lnSpc>
                    <a:spcPct val="80000"/>
                  </a:lnSpc>
                  <a:spcBef>
                    <a:spcPct val="50000"/>
                  </a:spcBef>
                </a:pPr>
                <a:r>
                  <a:rPr lang="en-GB" sz="1600"/>
                  <a:t>Customers’ expectations for the product or service</a:t>
                </a:r>
                <a:endParaRPr lang="en-US" sz="1600"/>
              </a:p>
            </p:txBody>
          </p:sp>
        </p:grpSp>
        <p:grpSp>
          <p:nvGrpSpPr>
            <p:cNvPr id="22572" name="Group 33"/>
            <p:cNvGrpSpPr>
              <a:grpSpLocks/>
            </p:cNvGrpSpPr>
            <p:nvPr/>
          </p:nvGrpSpPr>
          <p:grpSpPr bwMode="auto">
            <a:xfrm>
              <a:off x="1720850" y="2420938"/>
              <a:ext cx="1296988" cy="1546225"/>
              <a:chOff x="1720850" y="2420938"/>
              <a:chExt cx="1296988" cy="1546225"/>
            </a:xfrm>
          </p:grpSpPr>
          <p:sp>
            <p:nvSpPr>
              <p:cNvPr id="48130" name="Rectangle 2"/>
              <p:cNvSpPr>
                <a:spLocks noChangeArrowheads="1"/>
              </p:cNvSpPr>
              <p:nvPr/>
            </p:nvSpPr>
            <p:spPr bwMode="auto">
              <a:xfrm>
                <a:off x="1782763" y="2420938"/>
                <a:ext cx="1198562" cy="1546225"/>
              </a:xfrm>
              <a:prstGeom prst="rect">
                <a:avLst/>
              </a:prstGeom>
              <a:solidFill>
                <a:schemeClr val="bg1">
                  <a:lumMod val="95000"/>
                </a:schemeClr>
              </a:solidFill>
              <a:ln w="19050">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a:p>
            </p:txBody>
          </p:sp>
          <p:sp>
            <p:nvSpPr>
              <p:cNvPr id="22576" name="Text Box 9"/>
              <p:cNvSpPr txBox="1">
                <a:spLocks noChangeArrowheads="1"/>
              </p:cNvSpPr>
              <p:nvPr/>
            </p:nvSpPr>
            <p:spPr bwMode="auto">
              <a:xfrm>
                <a:off x="1720850" y="2649538"/>
                <a:ext cx="1296988" cy="1068387"/>
              </a:xfrm>
              <a:prstGeom prst="rect">
                <a:avLst/>
              </a:prstGeom>
              <a:noFill/>
              <a:ln w="9525">
                <a:noFill/>
                <a:miter lim="800000"/>
                <a:headEnd/>
                <a:tailEnd/>
              </a:ln>
            </p:spPr>
            <p:txBody>
              <a:bodyPr>
                <a:spAutoFit/>
              </a:bodyPr>
              <a:lstStyle/>
              <a:p>
                <a:pPr algn="ctr">
                  <a:lnSpc>
                    <a:spcPct val="80000"/>
                  </a:lnSpc>
                  <a:spcBef>
                    <a:spcPct val="50000"/>
                  </a:spcBef>
                </a:pPr>
                <a:r>
                  <a:rPr lang="en-GB" sz="1600"/>
                  <a:t>Customers’ perceptions of the product or service</a:t>
                </a:r>
                <a:endParaRPr lang="en-US" sz="1600"/>
              </a:p>
            </p:txBody>
          </p:sp>
        </p:grpSp>
      </p:grpSp>
      <p:grpSp>
        <p:nvGrpSpPr>
          <p:cNvPr id="48138" name="Group 10"/>
          <p:cNvGrpSpPr>
            <a:grpSpLocks/>
          </p:cNvGrpSpPr>
          <p:nvPr/>
        </p:nvGrpSpPr>
        <p:grpSpPr bwMode="auto">
          <a:xfrm>
            <a:off x="1668463" y="1725613"/>
            <a:ext cx="885825" cy="563562"/>
            <a:chOff x="1152" y="924"/>
            <a:chExt cx="558" cy="300"/>
          </a:xfrm>
        </p:grpSpPr>
        <p:sp>
          <p:nvSpPr>
            <p:cNvPr id="22568" name="Line 11"/>
            <p:cNvSpPr>
              <a:spLocks noChangeShapeType="1"/>
            </p:cNvSpPr>
            <p:nvPr/>
          </p:nvSpPr>
          <p:spPr bwMode="auto">
            <a:xfrm flipH="1">
              <a:off x="1254" y="936"/>
              <a:ext cx="0" cy="288"/>
            </a:xfrm>
            <a:prstGeom prst="line">
              <a:avLst/>
            </a:prstGeom>
            <a:noFill/>
            <a:ln w="19050">
              <a:solidFill>
                <a:srgbClr val="FF0000"/>
              </a:solidFill>
              <a:round/>
              <a:headEnd type="triangle" w="med" len="med"/>
              <a:tailEnd type="triangle" w="med" len="med"/>
            </a:ln>
          </p:spPr>
          <p:txBody>
            <a:bodyPr/>
            <a:lstStyle/>
            <a:p>
              <a:endParaRPr lang="en-US"/>
            </a:p>
          </p:txBody>
        </p:sp>
        <p:sp>
          <p:nvSpPr>
            <p:cNvPr id="22569" name="Text Box 12"/>
            <p:cNvSpPr txBox="1">
              <a:spLocks noChangeArrowheads="1"/>
            </p:cNvSpPr>
            <p:nvPr/>
          </p:nvSpPr>
          <p:spPr bwMode="auto">
            <a:xfrm>
              <a:off x="1248" y="1019"/>
              <a:ext cx="462" cy="165"/>
            </a:xfrm>
            <a:prstGeom prst="rect">
              <a:avLst/>
            </a:prstGeom>
            <a:noFill/>
            <a:ln w="9525">
              <a:noFill/>
              <a:miter lim="800000"/>
              <a:headEnd/>
              <a:tailEnd/>
            </a:ln>
          </p:spPr>
          <p:txBody>
            <a:bodyPr>
              <a:spAutoFit/>
            </a:bodyPr>
            <a:lstStyle/>
            <a:p>
              <a:pPr algn="ctr">
                <a:lnSpc>
                  <a:spcPct val="80000"/>
                </a:lnSpc>
                <a:spcBef>
                  <a:spcPct val="50000"/>
                </a:spcBef>
              </a:pPr>
              <a:r>
                <a:rPr lang="en-GB" sz="1600" b="1">
                  <a:solidFill>
                    <a:srgbClr val="FF0000"/>
                  </a:solidFill>
                </a:rPr>
                <a:t>Gap</a:t>
              </a:r>
              <a:endParaRPr lang="en-US" sz="1600" b="1">
                <a:solidFill>
                  <a:srgbClr val="FF0000"/>
                </a:solidFill>
              </a:endParaRPr>
            </a:p>
          </p:txBody>
        </p:sp>
        <p:sp>
          <p:nvSpPr>
            <p:cNvPr id="22570" name="Line 13"/>
            <p:cNvSpPr>
              <a:spLocks noChangeShapeType="1"/>
            </p:cNvSpPr>
            <p:nvPr/>
          </p:nvSpPr>
          <p:spPr bwMode="auto">
            <a:xfrm>
              <a:off x="1152" y="924"/>
              <a:ext cx="209" cy="0"/>
            </a:xfrm>
            <a:prstGeom prst="line">
              <a:avLst/>
            </a:prstGeom>
            <a:noFill/>
            <a:ln w="19050">
              <a:solidFill>
                <a:schemeClr val="tx1"/>
              </a:solidFill>
              <a:prstDash val="sysDot"/>
              <a:round/>
              <a:headEnd/>
              <a:tailEnd/>
            </a:ln>
          </p:spPr>
          <p:txBody>
            <a:bodyPr/>
            <a:lstStyle/>
            <a:p>
              <a:endParaRPr lang="en-US"/>
            </a:p>
          </p:txBody>
        </p:sp>
      </p:grpSp>
      <p:sp>
        <p:nvSpPr>
          <p:cNvPr id="48145" name="Text Box 17"/>
          <p:cNvSpPr txBox="1">
            <a:spLocks noChangeArrowheads="1"/>
          </p:cNvSpPr>
          <p:nvPr/>
        </p:nvSpPr>
        <p:spPr bwMode="auto">
          <a:xfrm>
            <a:off x="0" y="4111625"/>
            <a:ext cx="3656013" cy="336550"/>
          </a:xfrm>
          <a:prstGeom prst="rect">
            <a:avLst/>
          </a:prstGeom>
          <a:noFill/>
          <a:ln w="9525">
            <a:noFill/>
            <a:miter lim="800000"/>
            <a:headEnd/>
            <a:tailEnd/>
          </a:ln>
        </p:spPr>
        <p:txBody>
          <a:bodyPr>
            <a:spAutoFit/>
          </a:bodyPr>
          <a:lstStyle/>
          <a:p>
            <a:pPr algn="ctr">
              <a:lnSpc>
                <a:spcPct val="80000"/>
              </a:lnSpc>
              <a:spcBef>
                <a:spcPct val="50000"/>
              </a:spcBef>
            </a:pPr>
            <a:r>
              <a:rPr lang="en-GB" sz="2000"/>
              <a:t>Expectations &gt; perceptions</a:t>
            </a:r>
            <a:endParaRPr lang="en-US" sz="2000"/>
          </a:p>
        </p:txBody>
      </p:sp>
      <p:sp>
        <p:nvSpPr>
          <p:cNvPr id="48146" name="Text Box 18"/>
          <p:cNvSpPr txBox="1">
            <a:spLocks noChangeArrowheads="1"/>
          </p:cNvSpPr>
          <p:nvPr/>
        </p:nvSpPr>
        <p:spPr bwMode="auto">
          <a:xfrm>
            <a:off x="3284538" y="4111625"/>
            <a:ext cx="2655887" cy="585788"/>
          </a:xfrm>
          <a:prstGeom prst="rect">
            <a:avLst/>
          </a:prstGeom>
          <a:noFill/>
          <a:ln w="9525">
            <a:noFill/>
            <a:miter lim="800000"/>
            <a:headEnd/>
            <a:tailEnd/>
          </a:ln>
        </p:spPr>
        <p:txBody>
          <a:bodyPr>
            <a:spAutoFit/>
          </a:bodyPr>
          <a:lstStyle/>
          <a:p>
            <a:pPr algn="ctr">
              <a:lnSpc>
                <a:spcPct val="80000"/>
              </a:lnSpc>
              <a:spcBef>
                <a:spcPct val="50000"/>
              </a:spcBef>
            </a:pPr>
            <a:r>
              <a:rPr lang="en-GB" sz="2000"/>
              <a:t>Expectations = perceptions</a:t>
            </a:r>
            <a:endParaRPr lang="en-US" sz="2000"/>
          </a:p>
        </p:txBody>
      </p:sp>
      <p:sp>
        <p:nvSpPr>
          <p:cNvPr id="48147" name="Text Box 19"/>
          <p:cNvSpPr txBox="1">
            <a:spLocks noChangeArrowheads="1"/>
          </p:cNvSpPr>
          <p:nvPr/>
        </p:nvSpPr>
        <p:spPr bwMode="auto">
          <a:xfrm>
            <a:off x="6372225" y="4111625"/>
            <a:ext cx="2376488" cy="585788"/>
          </a:xfrm>
          <a:prstGeom prst="rect">
            <a:avLst/>
          </a:prstGeom>
          <a:noFill/>
          <a:ln w="9525">
            <a:noFill/>
            <a:miter lim="800000"/>
            <a:headEnd/>
            <a:tailEnd/>
          </a:ln>
        </p:spPr>
        <p:txBody>
          <a:bodyPr>
            <a:spAutoFit/>
          </a:bodyPr>
          <a:lstStyle/>
          <a:p>
            <a:pPr algn="ctr">
              <a:lnSpc>
                <a:spcPct val="80000"/>
              </a:lnSpc>
              <a:spcBef>
                <a:spcPct val="50000"/>
              </a:spcBef>
            </a:pPr>
            <a:r>
              <a:rPr lang="en-GB" sz="2000"/>
              <a:t>Expectations &lt; perceptions</a:t>
            </a:r>
            <a:endParaRPr lang="en-US" sz="2000"/>
          </a:p>
        </p:txBody>
      </p:sp>
      <p:sp>
        <p:nvSpPr>
          <p:cNvPr id="22534" name="Line 20"/>
          <p:cNvSpPr>
            <a:spLocks noChangeShapeType="1"/>
          </p:cNvSpPr>
          <p:nvPr/>
        </p:nvSpPr>
        <p:spPr bwMode="auto">
          <a:xfrm flipV="1">
            <a:off x="446088" y="3865563"/>
            <a:ext cx="8382000" cy="0"/>
          </a:xfrm>
          <a:prstGeom prst="line">
            <a:avLst/>
          </a:prstGeom>
          <a:noFill/>
          <a:ln w="38100">
            <a:solidFill>
              <a:schemeClr val="tx1"/>
            </a:solidFill>
            <a:round/>
            <a:headEnd/>
            <a:tailEnd/>
          </a:ln>
        </p:spPr>
        <p:txBody>
          <a:bodyPr/>
          <a:lstStyle/>
          <a:p>
            <a:endParaRPr lang="en-US"/>
          </a:p>
        </p:txBody>
      </p:sp>
      <p:sp>
        <p:nvSpPr>
          <p:cNvPr id="48149" name="Text Box 21"/>
          <p:cNvSpPr txBox="1">
            <a:spLocks noChangeArrowheads="1"/>
          </p:cNvSpPr>
          <p:nvPr/>
        </p:nvSpPr>
        <p:spPr bwMode="auto">
          <a:xfrm>
            <a:off x="9053" y="88470"/>
            <a:ext cx="9144000" cy="1385888"/>
          </a:xfrm>
          <a:prstGeom prst="rect">
            <a:avLst/>
          </a:prstGeom>
          <a:noFill/>
          <a:ln w="9525">
            <a:noFill/>
            <a:miter lim="800000"/>
            <a:headEnd/>
            <a:tailEnd/>
          </a:ln>
          <a:effectLst/>
        </p:spPr>
        <p:txBody>
          <a:bodyPr>
            <a:spAutoFit/>
          </a:bodyPr>
          <a:lstStyle/>
          <a:p>
            <a:pPr>
              <a:spcBef>
                <a:spcPct val="50000"/>
              </a:spcBef>
              <a:defRPr/>
            </a:pPr>
            <a:r>
              <a:rPr lang="en-GB" sz="2800" dirty="0">
                <a:solidFill>
                  <a:schemeClr val="tx1">
                    <a:lumMod val="65000"/>
                    <a:lumOff val="35000"/>
                  </a:schemeClr>
                </a:solidFill>
              </a:rPr>
              <a:t>Perceived quality is governed by the gap between customers’ expectations and their perceptions of the product or service</a:t>
            </a:r>
            <a:endParaRPr lang="en-US" sz="2800" dirty="0">
              <a:solidFill>
                <a:schemeClr val="tx1">
                  <a:lumMod val="65000"/>
                  <a:lumOff val="35000"/>
                </a:schemeClr>
              </a:solidFill>
            </a:endParaRPr>
          </a:p>
        </p:txBody>
      </p:sp>
      <p:grpSp>
        <p:nvGrpSpPr>
          <p:cNvPr id="48150" name="Group 22"/>
          <p:cNvGrpSpPr>
            <a:grpSpLocks/>
          </p:cNvGrpSpPr>
          <p:nvPr/>
        </p:nvGrpSpPr>
        <p:grpSpPr bwMode="auto">
          <a:xfrm flipH="1">
            <a:off x="6592888" y="1722438"/>
            <a:ext cx="885825" cy="476250"/>
            <a:chOff x="1152" y="924"/>
            <a:chExt cx="558" cy="300"/>
          </a:xfrm>
        </p:grpSpPr>
        <p:sp>
          <p:nvSpPr>
            <p:cNvPr id="22565" name="Line 23"/>
            <p:cNvSpPr>
              <a:spLocks noChangeShapeType="1"/>
            </p:cNvSpPr>
            <p:nvPr/>
          </p:nvSpPr>
          <p:spPr bwMode="auto">
            <a:xfrm flipH="1">
              <a:off x="1254" y="936"/>
              <a:ext cx="0" cy="288"/>
            </a:xfrm>
            <a:prstGeom prst="line">
              <a:avLst/>
            </a:prstGeom>
            <a:noFill/>
            <a:ln w="19050">
              <a:solidFill>
                <a:srgbClr val="FF0000"/>
              </a:solidFill>
              <a:round/>
              <a:headEnd type="triangle" w="med" len="med"/>
              <a:tailEnd type="triangle" w="med" len="med"/>
            </a:ln>
          </p:spPr>
          <p:txBody>
            <a:bodyPr/>
            <a:lstStyle/>
            <a:p>
              <a:endParaRPr lang="en-US"/>
            </a:p>
          </p:txBody>
        </p:sp>
        <p:sp>
          <p:nvSpPr>
            <p:cNvPr id="22566" name="Text Box 24"/>
            <p:cNvSpPr txBox="1">
              <a:spLocks noChangeArrowheads="1"/>
            </p:cNvSpPr>
            <p:nvPr/>
          </p:nvSpPr>
          <p:spPr bwMode="auto">
            <a:xfrm>
              <a:off x="1248" y="1019"/>
              <a:ext cx="462" cy="181"/>
            </a:xfrm>
            <a:prstGeom prst="rect">
              <a:avLst/>
            </a:prstGeom>
            <a:noFill/>
            <a:ln w="9525">
              <a:noFill/>
              <a:miter lim="800000"/>
              <a:headEnd/>
              <a:tailEnd/>
            </a:ln>
          </p:spPr>
          <p:txBody>
            <a:bodyPr>
              <a:spAutoFit/>
            </a:bodyPr>
            <a:lstStyle/>
            <a:p>
              <a:pPr algn="ctr">
                <a:lnSpc>
                  <a:spcPct val="80000"/>
                </a:lnSpc>
                <a:spcBef>
                  <a:spcPct val="50000"/>
                </a:spcBef>
              </a:pPr>
              <a:r>
                <a:rPr lang="en-GB" sz="1600" b="1">
                  <a:solidFill>
                    <a:srgbClr val="FF0000"/>
                  </a:solidFill>
                </a:rPr>
                <a:t>Gap</a:t>
              </a:r>
              <a:endParaRPr lang="en-US" sz="1600" b="1">
                <a:solidFill>
                  <a:srgbClr val="FF0000"/>
                </a:solidFill>
              </a:endParaRPr>
            </a:p>
          </p:txBody>
        </p:sp>
        <p:sp>
          <p:nvSpPr>
            <p:cNvPr id="22567" name="Line 25"/>
            <p:cNvSpPr>
              <a:spLocks noChangeShapeType="1"/>
            </p:cNvSpPr>
            <p:nvPr/>
          </p:nvSpPr>
          <p:spPr bwMode="auto">
            <a:xfrm>
              <a:off x="1152" y="924"/>
              <a:ext cx="209" cy="0"/>
            </a:xfrm>
            <a:prstGeom prst="line">
              <a:avLst/>
            </a:prstGeom>
            <a:noFill/>
            <a:ln w="19050">
              <a:solidFill>
                <a:schemeClr val="tx1"/>
              </a:solidFill>
              <a:prstDash val="sysDot"/>
              <a:round/>
              <a:headEnd/>
              <a:tailEnd/>
            </a:ln>
          </p:spPr>
          <p:txBody>
            <a:bodyPr/>
            <a:lstStyle/>
            <a:p>
              <a:endParaRPr lang="en-US"/>
            </a:p>
          </p:txBody>
        </p:sp>
      </p:grpSp>
      <p:grpSp>
        <p:nvGrpSpPr>
          <p:cNvPr id="42" name="Group 41"/>
          <p:cNvGrpSpPr>
            <a:grpSpLocks/>
          </p:cNvGrpSpPr>
          <p:nvPr/>
        </p:nvGrpSpPr>
        <p:grpSpPr bwMode="auto">
          <a:xfrm>
            <a:off x="323850" y="4759325"/>
            <a:ext cx="8640763" cy="728663"/>
            <a:chOff x="323850" y="4720074"/>
            <a:chExt cx="8640763" cy="729814"/>
          </a:xfrm>
        </p:grpSpPr>
        <p:sp>
          <p:nvSpPr>
            <p:cNvPr id="22561" name="Line 14"/>
            <p:cNvSpPr>
              <a:spLocks noChangeShapeType="1"/>
            </p:cNvSpPr>
            <p:nvPr/>
          </p:nvSpPr>
          <p:spPr bwMode="auto">
            <a:xfrm>
              <a:off x="463550" y="4720074"/>
              <a:ext cx="8285163" cy="14287"/>
            </a:xfrm>
            <a:prstGeom prst="line">
              <a:avLst/>
            </a:prstGeom>
            <a:noFill/>
            <a:ln w="76200">
              <a:solidFill>
                <a:srgbClr val="FF0000"/>
              </a:solidFill>
              <a:round/>
              <a:headEnd type="triangle" w="med" len="med"/>
              <a:tailEnd type="triangle" w="med" len="med"/>
            </a:ln>
          </p:spPr>
          <p:txBody>
            <a:bodyPr/>
            <a:lstStyle/>
            <a:p>
              <a:endParaRPr lang="en-US"/>
            </a:p>
          </p:txBody>
        </p:sp>
        <p:sp>
          <p:nvSpPr>
            <p:cNvPr id="22562" name="Text Box 15"/>
            <p:cNvSpPr txBox="1">
              <a:spLocks noChangeArrowheads="1"/>
            </p:cNvSpPr>
            <p:nvPr/>
          </p:nvSpPr>
          <p:spPr bwMode="auto">
            <a:xfrm>
              <a:off x="323850" y="4867275"/>
              <a:ext cx="2881313" cy="581025"/>
            </a:xfrm>
            <a:prstGeom prst="rect">
              <a:avLst/>
            </a:prstGeom>
            <a:noFill/>
            <a:ln w="9525">
              <a:noFill/>
              <a:miter lim="800000"/>
              <a:headEnd/>
              <a:tailEnd/>
            </a:ln>
          </p:spPr>
          <p:txBody>
            <a:bodyPr>
              <a:spAutoFit/>
            </a:bodyPr>
            <a:lstStyle/>
            <a:p>
              <a:pPr>
                <a:lnSpc>
                  <a:spcPct val="80000"/>
                </a:lnSpc>
                <a:spcBef>
                  <a:spcPct val="50000"/>
                </a:spcBef>
              </a:pPr>
              <a:r>
                <a:rPr lang="en-GB" sz="2000"/>
                <a:t>Perceived quality is poor</a:t>
              </a:r>
              <a:endParaRPr lang="en-US" sz="2000"/>
            </a:p>
          </p:txBody>
        </p:sp>
        <p:sp>
          <p:nvSpPr>
            <p:cNvPr id="22563" name="Text Box 16"/>
            <p:cNvSpPr txBox="1">
              <a:spLocks noChangeArrowheads="1"/>
            </p:cNvSpPr>
            <p:nvPr/>
          </p:nvSpPr>
          <p:spPr bwMode="auto">
            <a:xfrm>
              <a:off x="6413500" y="4867275"/>
              <a:ext cx="2551113" cy="581025"/>
            </a:xfrm>
            <a:prstGeom prst="rect">
              <a:avLst/>
            </a:prstGeom>
            <a:noFill/>
            <a:ln w="9525">
              <a:noFill/>
              <a:miter lim="800000"/>
              <a:headEnd/>
              <a:tailEnd/>
            </a:ln>
          </p:spPr>
          <p:txBody>
            <a:bodyPr>
              <a:spAutoFit/>
            </a:bodyPr>
            <a:lstStyle/>
            <a:p>
              <a:pPr algn="r">
                <a:lnSpc>
                  <a:spcPct val="80000"/>
                </a:lnSpc>
                <a:spcBef>
                  <a:spcPct val="50000"/>
                </a:spcBef>
              </a:pPr>
              <a:r>
                <a:rPr lang="en-GB" sz="2000"/>
                <a:t>Perceived quality is good</a:t>
              </a:r>
              <a:endParaRPr lang="en-US" sz="2000"/>
            </a:p>
          </p:txBody>
        </p:sp>
        <p:sp>
          <p:nvSpPr>
            <p:cNvPr id="22564" name="Text Box 26"/>
            <p:cNvSpPr txBox="1">
              <a:spLocks noChangeArrowheads="1"/>
            </p:cNvSpPr>
            <p:nvPr/>
          </p:nvSpPr>
          <p:spPr bwMode="auto">
            <a:xfrm>
              <a:off x="3059113" y="4868863"/>
              <a:ext cx="2881312" cy="581025"/>
            </a:xfrm>
            <a:prstGeom prst="rect">
              <a:avLst/>
            </a:prstGeom>
            <a:noFill/>
            <a:ln w="9525">
              <a:noFill/>
              <a:miter lim="800000"/>
              <a:headEnd/>
              <a:tailEnd/>
            </a:ln>
          </p:spPr>
          <p:txBody>
            <a:bodyPr>
              <a:spAutoFit/>
            </a:bodyPr>
            <a:lstStyle/>
            <a:p>
              <a:pPr algn="ctr">
                <a:lnSpc>
                  <a:spcPct val="80000"/>
                </a:lnSpc>
                <a:spcBef>
                  <a:spcPct val="50000"/>
                </a:spcBef>
              </a:pPr>
              <a:r>
                <a:rPr lang="en-GB" sz="2000"/>
                <a:t>Perceived quality is acceptable</a:t>
              </a:r>
              <a:endParaRPr lang="en-US" sz="2000"/>
            </a:p>
          </p:txBody>
        </p:sp>
      </p:grpSp>
      <p:grpSp>
        <p:nvGrpSpPr>
          <p:cNvPr id="40" name="Group 39"/>
          <p:cNvGrpSpPr>
            <a:grpSpLocks/>
          </p:cNvGrpSpPr>
          <p:nvPr/>
        </p:nvGrpSpPr>
        <p:grpSpPr bwMode="auto">
          <a:xfrm>
            <a:off x="3265488" y="1725613"/>
            <a:ext cx="2617787" cy="2122487"/>
            <a:chOff x="3265488" y="1844675"/>
            <a:chExt cx="2617787" cy="2122488"/>
          </a:xfrm>
        </p:grpSpPr>
        <p:grpSp>
          <p:nvGrpSpPr>
            <p:cNvPr id="22551" name="Group 34"/>
            <p:cNvGrpSpPr>
              <a:grpSpLocks/>
            </p:cNvGrpSpPr>
            <p:nvPr/>
          </p:nvGrpSpPr>
          <p:grpSpPr bwMode="auto">
            <a:xfrm>
              <a:off x="3265488" y="1844675"/>
              <a:ext cx="1368425" cy="2122488"/>
              <a:chOff x="3265488" y="1844675"/>
              <a:chExt cx="1368425" cy="2122488"/>
            </a:xfrm>
          </p:grpSpPr>
          <p:sp>
            <p:nvSpPr>
              <p:cNvPr id="48131" name="Rectangle 3"/>
              <p:cNvSpPr>
                <a:spLocks noChangeArrowheads="1"/>
              </p:cNvSpPr>
              <p:nvPr/>
            </p:nvSpPr>
            <p:spPr bwMode="auto">
              <a:xfrm>
                <a:off x="3336925" y="1844675"/>
                <a:ext cx="1198563" cy="2122488"/>
              </a:xfrm>
              <a:prstGeom prst="rect">
                <a:avLst/>
              </a:prstGeom>
              <a:solidFill>
                <a:schemeClr val="accent1"/>
              </a:solidFill>
              <a:ln w="19050">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a:p>
            </p:txBody>
          </p:sp>
          <p:sp>
            <p:nvSpPr>
              <p:cNvPr id="22560" name="Text Box 27"/>
              <p:cNvSpPr txBox="1">
                <a:spLocks noChangeArrowheads="1"/>
              </p:cNvSpPr>
              <p:nvPr/>
            </p:nvSpPr>
            <p:spPr bwMode="auto">
              <a:xfrm>
                <a:off x="3265488" y="2505075"/>
                <a:ext cx="1368425" cy="1068388"/>
              </a:xfrm>
              <a:prstGeom prst="rect">
                <a:avLst/>
              </a:prstGeom>
              <a:noFill/>
              <a:ln w="9525">
                <a:noFill/>
                <a:miter lim="800000"/>
                <a:headEnd/>
                <a:tailEnd/>
              </a:ln>
            </p:spPr>
            <p:txBody>
              <a:bodyPr>
                <a:spAutoFit/>
              </a:bodyPr>
              <a:lstStyle/>
              <a:p>
                <a:pPr algn="ctr">
                  <a:lnSpc>
                    <a:spcPct val="80000"/>
                  </a:lnSpc>
                  <a:spcBef>
                    <a:spcPct val="50000"/>
                  </a:spcBef>
                </a:pPr>
                <a:r>
                  <a:rPr lang="en-GB" sz="1600"/>
                  <a:t>Customers’ expectations for the product or service</a:t>
                </a:r>
                <a:endParaRPr lang="en-US" sz="1600"/>
              </a:p>
            </p:txBody>
          </p:sp>
        </p:grpSp>
        <p:grpSp>
          <p:nvGrpSpPr>
            <p:cNvPr id="22552" name="Group 35"/>
            <p:cNvGrpSpPr>
              <a:grpSpLocks/>
            </p:cNvGrpSpPr>
            <p:nvPr/>
          </p:nvGrpSpPr>
          <p:grpSpPr bwMode="auto">
            <a:xfrm>
              <a:off x="4586288" y="1844675"/>
              <a:ext cx="1296987" cy="2122488"/>
              <a:chOff x="4586288" y="1844675"/>
              <a:chExt cx="1296987" cy="2122488"/>
            </a:xfrm>
          </p:grpSpPr>
          <p:sp>
            <p:nvSpPr>
              <p:cNvPr id="48132" name="Rectangle 4"/>
              <p:cNvSpPr>
                <a:spLocks noChangeArrowheads="1"/>
              </p:cNvSpPr>
              <p:nvPr/>
            </p:nvSpPr>
            <p:spPr bwMode="auto">
              <a:xfrm>
                <a:off x="4633913" y="1844675"/>
                <a:ext cx="1198562" cy="2122488"/>
              </a:xfrm>
              <a:prstGeom prst="rect">
                <a:avLst/>
              </a:prstGeom>
              <a:solidFill>
                <a:schemeClr val="bg1">
                  <a:lumMod val="95000"/>
                </a:schemeClr>
              </a:solidFill>
              <a:ln w="19050">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a:p>
            </p:txBody>
          </p:sp>
          <p:sp>
            <p:nvSpPr>
              <p:cNvPr id="22556" name="Text Box 28"/>
              <p:cNvSpPr txBox="1">
                <a:spLocks noChangeArrowheads="1"/>
              </p:cNvSpPr>
              <p:nvPr/>
            </p:nvSpPr>
            <p:spPr bwMode="auto">
              <a:xfrm>
                <a:off x="4586288" y="2493963"/>
                <a:ext cx="1296987" cy="1068387"/>
              </a:xfrm>
              <a:prstGeom prst="rect">
                <a:avLst/>
              </a:prstGeom>
              <a:noFill/>
              <a:ln w="9525">
                <a:noFill/>
                <a:miter lim="800000"/>
                <a:headEnd/>
                <a:tailEnd/>
              </a:ln>
            </p:spPr>
            <p:txBody>
              <a:bodyPr>
                <a:spAutoFit/>
              </a:bodyPr>
              <a:lstStyle/>
              <a:p>
                <a:pPr algn="ctr">
                  <a:lnSpc>
                    <a:spcPct val="80000"/>
                  </a:lnSpc>
                  <a:spcBef>
                    <a:spcPct val="50000"/>
                  </a:spcBef>
                </a:pPr>
                <a:r>
                  <a:rPr lang="en-GB" sz="1600"/>
                  <a:t>Customers’ perceptions of the product or service</a:t>
                </a:r>
                <a:endParaRPr lang="en-US" sz="1600"/>
              </a:p>
            </p:txBody>
          </p:sp>
        </p:grpSp>
      </p:grpSp>
      <p:grpSp>
        <p:nvGrpSpPr>
          <p:cNvPr id="41" name="Group 40"/>
          <p:cNvGrpSpPr>
            <a:grpSpLocks/>
          </p:cNvGrpSpPr>
          <p:nvPr/>
        </p:nvGrpSpPr>
        <p:grpSpPr bwMode="auto">
          <a:xfrm>
            <a:off x="6157913" y="1725613"/>
            <a:ext cx="2640012" cy="2122487"/>
            <a:chOff x="6157913" y="1844675"/>
            <a:chExt cx="2639842" cy="2122488"/>
          </a:xfrm>
        </p:grpSpPr>
        <p:grpSp>
          <p:nvGrpSpPr>
            <p:cNvPr id="22541" name="Group 36"/>
            <p:cNvGrpSpPr>
              <a:grpSpLocks/>
            </p:cNvGrpSpPr>
            <p:nvPr/>
          </p:nvGrpSpPr>
          <p:grpSpPr bwMode="auto">
            <a:xfrm>
              <a:off x="6157913" y="2349500"/>
              <a:ext cx="1368425" cy="1617663"/>
              <a:chOff x="6157913" y="2349500"/>
              <a:chExt cx="1368425" cy="1617663"/>
            </a:xfrm>
          </p:grpSpPr>
          <p:sp>
            <p:nvSpPr>
              <p:cNvPr id="48133" name="Rectangle 5"/>
              <p:cNvSpPr>
                <a:spLocks noChangeArrowheads="1"/>
              </p:cNvSpPr>
              <p:nvPr/>
            </p:nvSpPr>
            <p:spPr bwMode="auto">
              <a:xfrm>
                <a:off x="6246813" y="2349500"/>
                <a:ext cx="1198562" cy="1617663"/>
              </a:xfrm>
              <a:prstGeom prst="rect">
                <a:avLst/>
              </a:prstGeom>
              <a:solidFill>
                <a:schemeClr val="accent1"/>
              </a:solidFill>
              <a:ln w="19050">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a:p>
            </p:txBody>
          </p:sp>
          <p:sp>
            <p:nvSpPr>
              <p:cNvPr id="22550" name="Text Box 29"/>
              <p:cNvSpPr txBox="1">
                <a:spLocks noChangeArrowheads="1"/>
              </p:cNvSpPr>
              <p:nvPr/>
            </p:nvSpPr>
            <p:spPr bwMode="auto">
              <a:xfrm>
                <a:off x="6157913" y="2649538"/>
                <a:ext cx="1368425" cy="1068387"/>
              </a:xfrm>
              <a:prstGeom prst="rect">
                <a:avLst/>
              </a:prstGeom>
              <a:noFill/>
              <a:ln w="9525">
                <a:noFill/>
                <a:miter lim="800000"/>
                <a:headEnd/>
                <a:tailEnd/>
              </a:ln>
            </p:spPr>
            <p:txBody>
              <a:bodyPr>
                <a:spAutoFit/>
              </a:bodyPr>
              <a:lstStyle/>
              <a:p>
                <a:pPr algn="ctr">
                  <a:lnSpc>
                    <a:spcPct val="80000"/>
                  </a:lnSpc>
                  <a:spcBef>
                    <a:spcPct val="50000"/>
                  </a:spcBef>
                </a:pPr>
                <a:r>
                  <a:rPr lang="en-GB" sz="1600"/>
                  <a:t>Customers’ expectations for the product or service</a:t>
                </a:r>
                <a:endParaRPr lang="en-US" sz="1600"/>
              </a:p>
            </p:txBody>
          </p:sp>
        </p:grpSp>
        <p:grpSp>
          <p:nvGrpSpPr>
            <p:cNvPr id="22542" name="Group 37"/>
            <p:cNvGrpSpPr>
              <a:grpSpLocks/>
            </p:cNvGrpSpPr>
            <p:nvPr/>
          </p:nvGrpSpPr>
          <p:grpSpPr bwMode="auto">
            <a:xfrm>
              <a:off x="7500767" y="1844675"/>
              <a:ext cx="1296988" cy="2122488"/>
              <a:chOff x="7500767" y="1844675"/>
              <a:chExt cx="1296988" cy="2122488"/>
            </a:xfrm>
          </p:grpSpPr>
          <p:sp>
            <p:nvSpPr>
              <p:cNvPr id="48134" name="Rectangle 6"/>
              <p:cNvSpPr>
                <a:spLocks noChangeArrowheads="1"/>
              </p:cNvSpPr>
              <p:nvPr/>
            </p:nvSpPr>
            <p:spPr bwMode="auto">
              <a:xfrm>
                <a:off x="7561092" y="1844675"/>
                <a:ext cx="1198563" cy="2122488"/>
              </a:xfrm>
              <a:prstGeom prst="rect">
                <a:avLst/>
              </a:prstGeom>
              <a:solidFill>
                <a:schemeClr val="bg1">
                  <a:lumMod val="95000"/>
                </a:schemeClr>
              </a:solidFill>
              <a:ln w="19050">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a:p>
            </p:txBody>
          </p:sp>
          <p:sp>
            <p:nvSpPr>
              <p:cNvPr id="22546" name="Text Box 30"/>
              <p:cNvSpPr txBox="1">
                <a:spLocks noChangeArrowheads="1"/>
              </p:cNvSpPr>
              <p:nvPr/>
            </p:nvSpPr>
            <p:spPr bwMode="auto">
              <a:xfrm>
                <a:off x="7500767" y="2289175"/>
                <a:ext cx="1296988" cy="1068388"/>
              </a:xfrm>
              <a:prstGeom prst="rect">
                <a:avLst/>
              </a:prstGeom>
              <a:noFill/>
              <a:ln w="9525">
                <a:noFill/>
                <a:miter lim="800000"/>
                <a:headEnd/>
                <a:tailEnd/>
              </a:ln>
            </p:spPr>
            <p:txBody>
              <a:bodyPr>
                <a:spAutoFit/>
              </a:bodyPr>
              <a:lstStyle/>
              <a:p>
                <a:pPr algn="ctr">
                  <a:lnSpc>
                    <a:spcPct val="80000"/>
                  </a:lnSpc>
                  <a:spcBef>
                    <a:spcPct val="50000"/>
                  </a:spcBef>
                </a:pPr>
                <a:r>
                  <a:rPr lang="en-GB" sz="1600"/>
                  <a:t>Customers’ perceptions of the product or service</a:t>
                </a:r>
                <a:endParaRPr lang="en-US" sz="1600"/>
              </a:p>
            </p:txBody>
          </p:sp>
        </p:grpSp>
      </p:grpSp>
      <p:sp>
        <p:nvSpPr>
          <p:cNvPr id="43" name="Text Box 5"/>
          <p:cNvSpPr txBox="1">
            <a:spLocks noChangeArrowheads="1"/>
          </p:cNvSpPr>
          <p:nvPr/>
        </p:nvSpPr>
        <p:spPr bwMode="auto">
          <a:xfrm>
            <a:off x="291449" y="5825872"/>
            <a:ext cx="8534400" cy="523220"/>
          </a:xfrm>
          <a:prstGeom prst="rect">
            <a:avLst/>
          </a:prstGeom>
          <a:noFill/>
          <a:ln w="9525">
            <a:noFill/>
            <a:miter lim="800000"/>
            <a:headEnd/>
            <a:tailEnd/>
          </a:ln>
        </p:spPr>
        <p:txBody>
          <a:bodyPr>
            <a:spAutoFit/>
          </a:bodyPr>
          <a:lstStyle/>
          <a:p>
            <a:pPr fontAlgn="auto">
              <a:spcBef>
                <a:spcPct val="50000"/>
              </a:spcBef>
              <a:spcAft>
                <a:spcPts val="0"/>
              </a:spcAft>
            </a:pPr>
            <a:r>
              <a:rPr kumimoji="0" lang="en-GB" sz="1200" b="0" i="0" u="none" strike="noStrike" kern="0" cap="none" spc="0" normalizeH="0" baseline="0" noProof="0" dirty="0" smtClean="0">
                <a:ln>
                  <a:noFill/>
                </a:ln>
                <a:solidFill>
                  <a:sysClr val="windowText" lastClr="000000"/>
                </a:solidFill>
                <a:effectLst/>
                <a:uLnTx/>
                <a:uFillTx/>
                <a:latin typeface="Arial" charset="0"/>
              </a:rPr>
              <a:t>Figure 17</a:t>
            </a:r>
            <a:r>
              <a:rPr kumimoji="0" lang="en-GB" sz="1200" b="0" i="0" u="none" strike="noStrike" kern="0" cap="none" spc="0" normalizeH="0" baseline="0" noProof="0" dirty="0" smtClean="0">
                <a:ln>
                  <a:noFill/>
                </a:ln>
                <a:solidFill>
                  <a:sysClr val="windowText" lastClr="000000"/>
                </a:solidFill>
                <a:effectLst/>
                <a:uLnTx/>
                <a:uFillTx/>
              </a:rPr>
              <a:t>.3  </a:t>
            </a:r>
            <a:r>
              <a:rPr lang="en-IN" sz="1400" kern="0" dirty="0" smtClean="0">
                <a:solidFill>
                  <a:sysClr val="windowText" lastClr="000000"/>
                </a:solidFill>
              </a:rPr>
              <a:t>Perceived quality is governed by the magnitude and direction of the gap between customers’ expectations and their perceptions of the service or product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39"/>
                                        </p:tgtEl>
                                        <p:attrNameLst>
                                          <p:attrName>style.visibility</p:attrName>
                                        </p:attrNameLst>
                                      </p:cBhvr>
                                      <p:to>
                                        <p:strVal val="visible"/>
                                      </p:to>
                                    </p:set>
                                    <p:animEffect transition="in" filter="dissolve">
                                      <p:cBhvr>
                                        <p:cTn id="7" dur="500"/>
                                        <p:tgtEl>
                                          <p:spTgt spid="39"/>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48138"/>
                                        </p:tgtEl>
                                        <p:attrNameLst>
                                          <p:attrName>style.visibility</p:attrName>
                                        </p:attrNameLst>
                                      </p:cBhvr>
                                      <p:to>
                                        <p:strVal val="visible"/>
                                      </p:to>
                                    </p:set>
                                    <p:animEffect transition="in" filter="dissolve">
                                      <p:cBhvr>
                                        <p:cTn id="12" dur="500"/>
                                        <p:tgtEl>
                                          <p:spTgt spid="48138"/>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48145"/>
                                        </p:tgtEl>
                                        <p:attrNameLst>
                                          <p:attrName>style.visibility</p:attrName>
                                        </p:attrNameLst>
                                      </p:cBhvr>
                                      <p:to>
                                        <p:strVal val="visible"/>
                                      </p:to>
                                    </p:set>
                                    <p:animEffect transition="in" filter="dissolve">
                                      <p:cBhvr>
                                        <p:cTn id="17" dur="500"/>
                                        <p:tgtEl>
                                          <p:spTgt spid="48145"/>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40"/>
                                        </p:tgtEl>
                                        <p:attrNameLst>
                                          <p:attrName>style.visibility</p:attrName>
                                        </p:attrNameLst>
                                      </p:cBhvr>
                                      <p:to>
                                        <p:strVal val="visible"/>
                                      </p:to>
                                    </p:set>
                                    <p:animEffect transition="in" filter="dissolve">
                                      <p:cBhvr>
                                        <p:cTn id="22" dur="500"/>
                                        <p:tgtEl>
                                          <p:spTgt spid="40"/>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48146"/>
                                        </p:tgtEl>
                                        <p:attrNameLst>
                                          <p:attrName>style.visibility</p:attrName>
                                        </p:attrNameLst>
                                      </p:cBhvr>
                                      <p:to>
                                        <p:strVal val="visible"/>
                                      </p:to>
                                    </p:set>
                                    <p:animEffect transition="in" filter="dissolve">
                                      <p:cBhvr>
                                        <p:cTn id="27" dur="500"/>
                                        <p:tgtEl>
                                          <p:spTgt spid="48146"/>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nodeType="clickEffect">
                                  <p:stCondLst>
                                    <p:cond delay="0"/>
                                  </p:stCondLst>
                                  <p:childTnLst>
                                    <p:set>
                                      <p:cBhvr>
                                        <p:cTn id="31" dur="1" fill="hold">
                                          <p:stCondLst>
                                            <p:cond delay="0"/>
                                          </p:stCondLst>
                                        </p:cTn>
                                        <p:tgtEl>
                                          <p:spTgt spid="41"/>
                                        </p:tgtEl>
                                        <p:attrNameLst>
                                          <p:attrName>style.visibility</p:attrName>
                                        </p:attrNameLst>
                                      </p:cBhvr>
                                      <p:to>
                                        <p:strVal val="visible"/>
                                      </p:to>
                                    </p:set>
                                    <p:animEffect transition="in" filter="dissolve">
                                      <p:cBhvr>
                                        <p:cTn id="32" dur="500"/>
                                        <p:tgtEl>
                                          <p:spTgt spid="41"/>
                                        </p:tgtEl>
                                      </p:cBhvr>
                                    </p:animEffect>
                                  </p:childTnLst>
                                </p:cTn>
                              </p:par>
                            </p:childTnLst>
                          </p:cTn>
                        </p:par>
                      </p:childTnLst>
                    </p:cTn>
                  </p:par>
                  <p:par>
                    <p:cTn id="33" fill="hold">
                      <p:stCondLst>
                        <p:cond delay="indefinite"/>
                      </p:stCondLst>
                      <p:childTnLst>
                        <p:par>
                          <p:cTn id="34" fill="hold">
                            <p:stCondLst>
                              <p:cond delay="0"/>
                            </p:stCondLst>
                            <p:childTnLst>
                              <p:par>
                                <p:cTn id="35" presetID="9" presetClass="entr" presetSubtype="0" fill="hold" nodeType="clickEffect">
                                  <p:stCondLst>
                                    <p:cond delay="0"/>
                                  </p:stCondLst>
                                  <p:childTnLst>
                                    <p:set>
                                      <p:cBhvr>
                                        <p:cTn id="36" dur="1" fill="hold">
                                          <p:stCondLst>
                                            <p:cond delay="0"/>
                                          </p:stCondLst>
                                        </p:cTn>
                                        <p:tgtEl>
                                          <p:spTgt spid="48150"/>
                                        </p:tgtEl>
                                        <p:attrNameLst>
                                          <p:attrName>style.visibility</p:attrName>
                                        </p:attrNameLst>
                                      </p:cBhvr>
                                      <p:to>
                                        <p:strVal val="visible"/>
                                      </p:to>
                                    </p:set>
                                    <p:animEffect transition="in" filter="dissolve">
                                      <p:cBhvr>
                                        <p:cTn id="37" dur="500"/>
                                        <p:tgtEl>
                                          <p:spTgt spid="48150"/>
                                        </p:tgtEl>
                                      </p:cBhvr>
                                    </p:animEffect>
                                  </p:childTnLst>
                                </p:cTn>
                              </p:par>
                            </p:childTnLst>
                          </p:cTn>
                        </p:par>
                      </p:childTnLst>
                    </p:cTn>
                  </p:par>
                  <p:par>
                    <p:cTn id="38" fill="hold">
                      <p:stCondLst>
                        <p:cond delay="indefinite"/>
                      </p:stCondLst>
                      <p:childTnLst>
                        <p:par>
                          <p:cTn id="39" fill="hold">
                            <p:stCondLst>
                              <p:cond delay="0"/>
                            </p:stCondLst>
                            <p:childTnLst>
                              <p:par>
                                <p:cTn id="40" presetID="9" presetClass="entr" presetSubtype="0" fill="hold" grpId="0" nodeType="clickEffect">
                                  <p:stCondLst>
                                    <p:cond delay="0"/>
                                  </p:stCondLst>
                                  <p:childTnLst>
                                    <p:set>
                                      <p:cBhvr>
                                        <p:cTn id="41" dur="1" fill="hold">
                                          <p:stCondLst>
                                            <p:cond delay="0"/>
                                          </p:stCondLst>
                                        </p:cTn>
                                        <p:tgtEl>
                                          <p:spTgt spid="48147"/>
                                        </p:tgtEl>
                                        <p:attrNameLst>
                                          <p:attrName>style.visibility</p:attrName>
                                        </p:attrNameLst>
                                      </p:cBhvr>
                                      <p:to>
                                        <p:strVal val="visible"/>
                                      </p:to>
                                    </p:set>
                                    <p:animEffect transition="in" filter="dissolve">
                                      <p:cBhvr>
                                        <p:cTn id="42" dur="500"/>
                                        <p:tgtEl>
                                          <p:spTgt spid="48147"/>
                                        </p:tgtEl>
                                      </p:cBhvr>
                                    </p:animEffect>
                                  </p:childTnLst>
                                </p:cTn>
                              </p:par>
                            </p:childTnLst>
                          </p:cTn>
                        </p:par>
                      </p:childTnLst>
                    </p:cTn>
                  </p:par>
                  <p:par>
                    <p:cTn id="43" fill="hold">
                      <p:stCondLst>
                        <p:cond delay="indefinite"/>
                      </p:stCondLst>
                      <p:childTnLst>
                        <p:par>
                          <p:cTn id="44" fill="hold">
                            <p:stCondLst>
                              <p:cond delay="0"/>
                            </p:stCondLst>
                            <p:childTnLst>
                              <p:par>
                                <p:cTn id="45" presetID="16" presetClass="entr" presetSubtype="37" fill="hold" nodeType="clickEffect">
                                  <p:stCondLst>
                                    <p:cond delay="0"/>
                                  </p:stCondLst>
                                  <p:childTnLst>
                                    <p:set>
                                      <p:cBhvr>
                                        <p:cTn id="46" dur="1" fill="hold">
                                          <p:stCondLst>
                                            <p:cond delay="0"/>
                                          </p:stCondLst>
                                        </p:cTn>
                                        <p:tgtEl>
                                          <p:spTgt spid="42"/>
                                        </p:tgtEl>
                                        <p:attrNameLst>
                                          <p:attrName>style.visibility</p:attrName>
                                        </p:attrNameLst>
                                      </p:cBhvr>
                                      <p:to>
                                        <p:strVal val="visible"/>
                                      </p:to>
                                    </p:set>
                                    <p:animEffect transition="in" filter="barn(outVertical)">
                                      <p:cBhvr>
                                        <p:cTn id="47" dur="500"/>
                                        <p:tgtEl>
                                          <p:spTgt spid="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145" grpId="0"/>
      <p:bldP spid="48146" grpId="0"/>
      <p:bldP spid="48147"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a:grpSpLocks/>
          </p:cNvGrpSpPr>
          <p:nvPr/>
        </p:nvGrpSpPr>
        <p:grpSpPr bwMode="auto">
          <a:xfrm>
            <a:off x="269626" y="3771350"/>
            <a:ext cx="7808400" cy="1789200"/>
            <a:chOff x="236" y="2883"/>
            <a:chExt cx="5449" cy="1248"/>
          </a:xfrm>
        </p:grpSpPr>
        <p:sp>
          <p:nvSpPr>
            <p:cNvPr id="50179" name="Freeform 3"/>
            <p:cNvSpPr>
              <a:spLocks/>
            </p:cNvSpPr>
            <p:nvPr/>
          </p:nvSpPr>
          <p:spPr bwMode="auto">
            <a:xfrm>
              <a:off x="236" y="2883"/>
              <a:ext cx="5449" cy="1248"/>
            </a:xfrm>
            <a:custGeom>
              <a:avLst/>
              <a:gdLst/>
              <a:ahLst/>
              <a:cxnLst>
                <a:cxn ang="0">
                  <a:pos x="195" y="0"/>
                </a:cxn>
                <a:cxn ang="0">
                  <a:pos x="162" y="113"/>
                </a:cxn>
                <a:cxn ang="0">
                  <a:pos x="149" y="816"/>
                </a:cxn>
                <a:cxn ang="0">
                  <a:pos x="1056" y="1179"/>
                </a:cxn>
                <a:cxn ang="0">
                  <a:pos x="2780" y="1406"/>
                </a:cxn>
                <a:cxn ang="0">
                  <a:pos x="4322" y="1315"/>
                </a:cxn>
                <a:cxn ang="0">
                  <a:pos x="5275" y="998"/>
                </a:cxn>
                <a:cxn ang="0">
                  <a:pos x="5366" y="363"/>
                </a:cxn>
                <a:cxn ang="0">
                  <a:pos x="5219" y="113"/>
                </a:cxn>
                <a:cxn ang="0">
                  <a:pos x="5184" y="0"/>
                </a:cxn>
                <a:cxn ang="0">
                  <a:pos x="195" y="0"/>
                </a:cxn>
              </a:cxnLst>
              <a:rect l="0" t="0" r="r" b="b"/>
              <a:pathLst>
                <a:path w="5449" h="1429">
                  <a:moveTo>
                    <a:pt x="195" y="0"/>
                  </a:moveTo>
                  <a:lnTo>
                    <a:pt x="162" y="113"/>
                  </a:lnTo>
                  <a:cubicBezTo>
                    <a:pt x="154" y="249"/>
                    <a:pt x="0" y="638"/>
                    <a:pt x="149" y="816"/>
                  </a:cubicBezTo>
                  <a:cubicBezTo>
                    <a:pt x="298" y="994"/>
                    <a:pt x="618" y="1081"/>
                    <a:pt x="1056" y="1179"/>
                  </a:cubicBezTo>
                  <a:cubicBezTo>
                    <a:pt x="1494" y="1277"/>
                    <a:pt x="2236" y="1383"/>
                    <a:pt x="2780" y="1406"/>
                  </a:cubicBezTo>
                  <a:cubicBezTo>
                    <a:pt x="3324" y="1429"/>
                    <a:pt x="3906" y="1383"/>
                    <a:pt x="4322" y="1315"/>
                  </a:cubicBezTo>
                  <a:cubicBezTo>
                    <a:pt x="4738" y="1247"/>
                    <a:pt x="5101" y="1157"/>
                    <a:pt x="5275" y="998"/>
                  </a:cubicBezTo>
                  <a:cubicBezTo>
                    <a:pt x="5449" y="839"/>
                    <a:pt x="5375" y="510"/>
                    <a:pt x="5366" y="363"/>
                  </a:cubicBezTo>
                  <a:cubicBezTo>
                    <a:pt x="5357" y="216"/>
                    <a:pt x="5249" y="173"/>
                    <a:pt x="5219" y="113"/>
                  </a:cubicBezTo>
                  <a:lnTo>
                    <a:pt x="5184" y="0"/>
                  </a:lnTo>
                  <a:lnTo>
                    <a:pt x="195" y="0"/>
                  </a:lnTo>
                  <a:close/>
                </a:path>
              </a:pathLst>
            </a:custGeom>
            <a:solidFill>
              <a:srgbClr val="CCFFCC"/>
            </a:solidFill>
            <a:ln w="9525">
              <a:noFill/>
              <a:round/>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lstStyle/>
            <a:p>
              <a:pPr>
                <a:defRPr/>
              </a:pPr>
              <a:endParaRPr lang="en-GB" sz="1600"/>
            </a:p>
          </p:txBody>
        </p:sp>
        <p:sp>
          <p:nvSpPr>
            <p:cNvPr id="24654" name="Text Box 4"/>
            <p:cNvSpPr txBox="1">
              <a:spLocks noChangeArrowheads="1"/>
            </p:cNvSpPr>
            <p:nvPr/>
          </p:nvSpPr>
          <p:spPr bwMode="auto">
            <a:xfrm>
              <a:off x="2502" y="3814"/>
              <a:ext cx="2382" cy="258"/>
            </a:xfrm>
            <a:prstGeom prst="rect">
              <a:avLst/>
            </a:prstGeom>
            <a:noFill/>
            <a:ln w="9525">
              <a:noFill/>
              <a:miter lim="800000"/>
              <a:headEnd/>
              <a:tailEnd/>
            </a:ln>
          </p:spPr>
          <p:txBody>
            <a:bodyPr>
              <a:spAutoFit/>
            </a:bodyPr>
            <a:lstStyle/>
            <a:p>
              <a:pPr algn="ctr">
                <a:lnSpc>
                  <a:spcPct val="90000"/>
                </a:lnSpc>
                <a:spcBef>
                  <a:spcPct val="50000"/>
                </a:spcBef>
              </a:pPr>
              <a:r>
                <a:rPr lang="en-GB" sz="2000"/>
                <a:t>The operation’s domain</a:t>
              </a:r>
            </a:p>
          </p:txBody>
        </p:sp>
      </p:grpSp>
      <p:grpSp>
        <p:nvGrpSpPr>
          <p:cNvPr id="3" name="Group 7"/>
          <p:cNvGrpSpPr>
            <a:grpSpLocks/>
          </p:cNvGrpSpPr>
          <p:nvPr/>
        </p:nvGrpSpPr>
        <p:grpSpPr bwMode="auto">
          <a:xfrm>
            <a:off x="715148" y="4133424"/>
            <a:ext cx="2383200" cy="712800"/>
            <a:chOff x="549" y="3122"/>
            <a:chExt cx="1663" cy="492"/>
          </a:xfrm>
        </p:grpSpPr>
        <p:sp>
          <p:nvSpPr>
            <p:cNvPr id="50184" name="Rectangle 8"/>
            <p:cNvSpPr>
              <a:spLocks noChangeArrowheads="1"/>
            </p:cNvSpPr>
            <p:nvPr/>
          </p:nvSpPr>
          <p:spPr bwMode="auto">
            <a:xfrm>
              <a:off x="549" y="3122"/>
              <a:ext cx="1352" cy="492"/>
            </a:xfrm>
            <a:prstGeom prst="rect">
              <a:avLst/>
            </a:prstGeom>
            <a:solidFill>
              <a:srgbClr val="99FF99"/>
            </a:solidFill>
            <a:ln w="28575">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sz="1600"/>
            </a:p>
          </p:txBody>
        </p:sp>
        <p:sp>
          <p:nvSpPr>
            <p:cNvPr id="24649" name="Text Box 9"/>
            <p:cNvSpPr txBox="1">
              <a:spLocks noChangeArrowheads="1"/>
            </p:cNvSpPr>
            <p:nvPr/>
          </p:nvSpPr>
          <p:spPr bwMode="auto">
            <a:xfrm>
              <a:off x="559" y="3142"/>
              <a:ext cx="1340" cy="472"/>
            </a:xfrm>
            <a:prstGeom prst="rect">
              <a:avLst/>
            </a:prstGeom>
            <a:solidFill>
              <a:schemeClr val="accent1"/>
            </a:solidFill>
            <a:ln w="28575">
              <a:noFill/>
              <a:miter lim="800000"/>
              <a:headEnd/>
              <a:tailEnd/>
            </a:ln>
          </p:spPr>
          <p:txBody>
            <a:bodyPr>
              <a:spAutoFit/>
            </a:bodyPr>
            <a:lstStyle/>
            <a:p>
              <a:pPr algn="ctr">
                <a:lnSpc>
                  <a:spcPct val="80000"/>
                </a:lnSpc>
                <a:spcBef>
                  <a:spcPct val="50000"/>
                </a:spcBef>
              </a:pPr>
              <a:r>
                <a:rPr lang="en-GB" sz="1600"/>
                <a:t>Management’s concept of the product or service</a:t>
              </a:r>
              <a:endParaRPr lang="en-US" sz="1600"/>
            </a:p>
          </p:txBody>
        </p:sp>
        <p:sp>
          <p:nvSpPr>
            <p:cNvPr id="24650" name="Line 10"/>
            <p:cNvSpPr>
              <a:spLocks noChangeShapeType="1"/>
            </p:cNvSpPr>
            <p:nvPr/>
          </p:nvSpPr>
          <p:spPr bwMode="auto">
            <a:xfrm>
              <a:off x="1913" y="3362"/>
              <a:ext cx="299" cy="0"/>
            </a:xfrm>
            <a:prstGeom prst="line">
              <a:avLst/>
            </a:prstGeom>
            <a:noFill/>
            <a:ln w="38100">
              <a:solidFill>
                <a:schemeClr val="tx1"/>
              </a:solidFill>
              <a:round/>
              <a:headEnd/>
              <a:tailEnd type="triangle" w="med" len="med"/>
            </a:ln>
          </p:spPr>
          <p:txBody>
            <a:bodyPr/>
            <a:lstStyle/>
            <a:p>
              <a:endParaRPr lang="en-US" sz="1600"/>
            </a:p>
          </p:txBody>
        </p:sp>
      </p:grpSp>
      <p:grpSp>
        <p:nvGrpSpPr>
          <p:cNvPr id="4" name="Group 55"/>
          <p:cNvGrpSpPr>
            <a:grpSpLocks/>
          </p:cNvGrpSpPr>
          <p:nvPr/>
        </p:nvGrpSpPr>
        <p:grpSpPr bwMode="auto">
          <a:xfrm>
            <a:off x="428622" y="531040"/>
            <a:ext cx="7646400" cy="3175200"/>
            <a:chOff x="429388" y="712944"/>
            <a:chExt cx="8472488" cy="3517900"/>
          </a:xfrm>
        </p:grpSpPr>
        <p:sp>
          <p:nvSpPr>
            <p:cNvPr id="50182" name="Freeform 6"/>
            <p:cNvSpPr>
              <a:spLocks/>
            </p:cNvSpPr>
            <p:nvPr/>
          </p:nvSpPr>
          <p:spPr bwMode="auto">
            <a:xfrm>
              <a:off x="429388" y="712944"/>
              <a:ext cx="8472488" cy="3517900"/>
            </a:xfrm>
            <a:custGeom>
              <a:avLst/>
              <a:gdLst/>
              <a:ahLst/>
              <a:cxnLst>
                <a:cxn ang="0">
                  <a:pos x="77" y="2363"/>
                </a:cxn>
                <a:cxn ang="0">
                  <a:pos x="17" y="2219"/>
                </a:cxn>
                <a:cxn ang="0">
                  <a:pos x="10" y="698"/>
                </a:cxn>
                <a:cxn ang="0">
                  <a:pos x="77" y="127"/>
                </a:cxn>
                <a:cxn ang="0">
                  <a:pos x="373" y="63"/>
                </a:cxn>
                <a:cxn ang="0">
                  <a:pos x="2533" y="8"/>
                </a:cxn>
                <a:cxn ang="0">
                  <a:pos x="4274" y="109"/>
                </a:cxn>
                <a:cxn ang="0">
                  <a:pos x="4837" y="339"/>
                </a:cxn>
                <a:cxn ang="0">
                  <a:pos x="5181" y="744"/>
                </a:cxn>
                <a:cxn ang="0">
                  <a:pos x="5317" y="1379"/>
                </a:cxn>
                <a:cxn ang="0">
                  <a:pos x="5303" y="1745"/>
                </a:cxn>
                <a:cxn ang="0">
                  <a:pos x="5134" y="2321"/>
                </a:cxn>
                <a:cxn ang="0">
                  <a:pos x="5090" y="2377"/>
                </a:cxn>
                <a:cxn ang="0">
                  <a:pos x="77" y="2363"/>
                </a:cxn>
              </a:cxnLst>
              <a:rect l="0" t="0" r="r" b="b"/>
              <a:pathLst>
                <a:path w="5337" h="2377">
                  <a:moveTo>
                    <a:pt x="77" y="2363"/>
                  </a:moveTo>
                  <a:lnTo>
                    <a:pt x="17" y="2219"/>
                  </a:lnTo>
                  <a:cubicBezTo>
                    <a:pt x="6" y="1942"/>
                    <a:pt x="0" y="1047"/>
                    <a:pt x="10" y="698"/>
                  </a:cubicBezTo>
                  <a:cubicBezTo>
                    <a:pt x="20" y="349"/>
                    <a:pt x="16" y="233"/>
                    <a:pt x="77" y="127"/>
                  </a:cubicBezTo>
                  <a:lnTo>
                    <a:pt x="373" y="63"/>
                  </a:lnTo>
                  <a:cubicBezTo>
                    <a:pt x="777" y="44"/>
                    <a:pt x="1883" y="0"/>
                    <a:pt x="2533" y="8"/>
                  </a:cubicBezTo>
                  <a:cubicBezTo>
                    <a:pt x="3183" y="16"/>
                    <a:pt x="3890" y="54"/>
                    <a:pt x="4274" y="109"/>
                  </a:cubicBezTo>
                  <a:cubicBezTo>
                    <a:pt x="4658" y="164"/>
                    <a:pt x="4686" y="233"/>
                    <a:pt x="4837" y="339"/>
                  </a:cubicBezTo>
                  <a:cubicBezTo>
                    <a:pt x="4988" y="445"/>
                    <a:pt x="5101" y="571"/>
                    <a:pt x="5181" y="744"/>
                  </a:cubicBezTo>
                  <a:cubicBezTo>
                    <a:pt x="5261" y="917"/>
                    <a:pt x="5297" y="1212"/>
                    <a:pt x="5317" y="1379"/>
                  </a:cubicBezTo>
                  <a:cubicBezTo>
                    <a:pt x="5337" y="1546"/>
                    <a:pt x="5333" y="1588"/>
                    <a:pt x="5303" y="1745"/>
                  </a:cubicBezTo>
                  <a:cubicBezTo>
                    <a:pt x="5273" y="1902"/>
                    <a:pt x="5170" y="2216"/>
                    <a:pt x="5134" y="2321"/>
                  </a:cubicBezTo>
                  <a:lnTo>
                    <a:pt x="5090" y="2377"/>
                  </a:lnTo>
                  <a:lnTo>
                    <a:pt x="77" y="2363"/>
                  </a:lnTo>
                  <a:close/>
                </a:path>
              </a:pathLst>
            </a:custGeom>
            <a:solidFill>
              <a:schemeClr val="bg1">
                <a:lumMod val="95000"/>
              </a:schemeClr>
            </a:solidFill>
            <a:ln w="9525">
              <a:noFill/>
              <a:round/>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lstStyle/>
            <a:p>
              <a:pPr>
                <a:defRPr/>
              </a:pPr>
              <a:endParaRPr lang="en-GB" sz="1600"/>
            </a:p>
          </p:txBody>
        </p:sp>
        <p:sp>
          <p:nvSpPr>
            <p:cNvPr id="24645" name="Text Box 11"/>
            <p:cNvSpPr txBox="1">
              <a:spLocks noChangeArrowheads="1"/>
            </p:cNvSpPr>
            <p:nvPr/>
          </p:nvSpPr>
          <p:spPr bwMode="auto">
            <a:xfrm>
              <a:off x="518288" y="2417919"/>
              <a:ext cx="2016125" cy="1022985"/>
            </a:xfrm>
            <a:prstGeom prst="rect">
              <a:avLst/>
            </a:prstGeom>
            <a:noFill/>
            <a:ln w="9525">
              <a:noFill/>
              <a:miter lim="800000"/>
              <a:headEnd/>
              <a:tailEnd/>
            </a:ln>
          </p:spPr>
          <p:txBody>
            <a:bodyPr>
              <a:spAutoFit/>
            </a:bodyPr>
            <a:lstStyle/>
            <a:p>
              <a:pPr algn="ctr">
                <a:lnSpc>
                  <a:spcPct val="90000"/>
                </a:lnSpc>
                <a:spcBef>
                  <a:spcPct val="50000"/>
                </a:spcBef>
              </a:pPr>
              <a:r>
                <a:rPr lang="en-GB" sz="2000" dirty="0"/>
                <a:t>The customer’s domain</a:t>
              </a:r>
            </a:p>
          </p:txBody>
        </p:sp>
      </p:grpSp>
      <p:grpSp>
        <p:nvGrpSpPr>
          <p:cNvPr id="5" name="Group 56"/>
          <p:cNvGrpSpPr>
            <a:grpSpLocks/>
          </p:cNvGrpSpPr>
          <p:nvPr/>
        </p:nvGrpSpPr>
        <p:grpSpPr bwMode="auto">
          <a:xfrm>
            <a:off x="759126" y="835241"/>
            <a:ext cx="5511600" cy="882000"/>
            <a:chOff x="796101" y="1052451"/>
            <a:chExt cx="6107112" cy="977900"/>
          </a:xfrm>
        </p:grpSpPr>
        <p:sp>
          <p:nvSpPr>
            <p:cNvPr id="50189" name="Rectangle 13"/>
            <p:cNvSpPr>
              <a:spLocks noChangeArrowheads="1"/>
            </p:cNvSpPr>
            <p:nvPr/>
          </p:nvSpPr>
          <p:spPr bwMode="auto">
            <a:xfrm>
              <a:off x="2882076" y="1052451"/>
              <a:ext cx="1792287" cy="642938"/>
            </a:xfrm>
            <a:prstGeom prst="rect">
              <a:avLst/>
            </a:prstGeom>
            <a:solidFill>
              <a:srgbClr val="FFFF00"/>
            </a:solidFill>
            <a:ln w="19050">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sz="1600"/>
            </a:p>
          </p:txBody>
        </p:sp>
        <p:sp>
          <p:nvSpPr>
            <p:cNvPr id="50190" name="Rectangle 14"/>
            <p:cNvSpPr>
              <a:spLocks noChangeArrowheads="1"/>
            </p:cNvSpPr>
            <p:nvPr/>
          </p:nvSpPr>
          <p:spPr bwMode="auto">
            <a:xfrm>
              <a:off x="4956938" y="1052451"/>
              <a:ext cx="1878013" cy="642938"/>
            </a:xfrm>
            <a:prstGeom prst="rect">
              <a:avLst/>
            </a:prstGeom>
            <a:solidFill>
              <a:srgbClr val="FFFF00"/>
            </a:solidFill>
            <a:ln w="19050">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sz="1600"/>
            </a:p>
          </p:txBody>
        </p:sp>
        <p:sp>
          <p:nvSpPr>
            <p:cNvPr id="50191" name="Rectangle 15"/>
            <p:cNvSpPr>
              <a:spLocks noChangeArrowheads="1"/>
            </p:cNvSpPr>
            <p:nvPr/>
          </p:nvSpPr>
          <p:spPr bwMode="auto">
            <a:xfrm>
              <a:off x="796101" y="1054039"/>
              <a:ext cx="1590675" cy="642937"/>
            </a:xfrm>
            <a:prstGeom prst="rect">
              <a:avLst/>
            </a:prstGeom>
            <a:gradFill rotWithShape="1">
              <a:gsLst>
                <a:gs pos="0">
                  <a:schemeClr val="accent1"/>
                </a:gs>
                <a:gs pos="100000">
                  <a:srgbClr val="FFFF66"/>
                </a:gs>
              </a:gsLst>
              <a:lin ang="5400000" scaled="1"/>
            </a:gradFill>
            <a:ln w="19050">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sz="1600"/>
            </a:p>
          </p:txBody>
        </p:sp>
        <p:sp>
          <p:nvSpPr>
            <p:cNvPr id="24636" name="Text Box 16"/>
            <p:cNvSpPr txBox="1">
              <a:spLocks noChangeArrowheads="1"/>
            </p:cNvSpPr>
            <p:nvPr/>
          </p:nvSpPr>
          <p:spPr bwMode="auto">
            <a:xfrm>
              <a:off x="861188" y="1081026"/>
              <a:ext cx="1436688" cy="593759"/>
            </a:xfrm>
            <a:prstGeom prst="rect">
              <a:avLst/>
            </a:prstGeom>
            <a:solidFill>
              <a:srgbClr val="FFFF00"/>
            </a:solidFill>
            <a:ln w="28575">
              <a:noFill/>
              <a:miter lim="800000"/>
              <a:headEnd/>
              <a:tailEnd/>
            </a:ln>
          </p:spPr>
          <p:txBody>
            <a:bodyPr>
              <a:spAutoFit/>
            </a:bodyPr>
            <a:lstStyle/>
            <a:p>
              <a:pPr algn="ctr">
                <a:lnSpc>
                  <a:spcPct val="90000"/>
                </a:lnSpc>
              </a:pPr>
              <a:r>
                <a:rPr lang="en-GB" sz="1600"/>
                <a:t>Previous</a:t>
              </a:r>
            </a:p>
            <a:p>
              <a:pPr algn="ctr">
                <a:lnSpc>
                  <a:spcPct val="90000"/>
                </a:lnSpc>
              </a:pPr>
              <a:r>
                <a:rPr lang="en-GB" sz="1600"/>
                <a:t>Experience</a:t>
              </a:r>
              <a:endParaRPr lang="en-US" sz="1600"/>
            </a:p>
          </p:txBody>
        </p:sp>
        <p:sp>
          <p:nvSpPr>
            <p:cNvPr id="24637" name="Text Box 17"/>
            <p:cNvSpPr txBox="1">
              <a:spLocks noChangeArrowheads="1"/>
            </p:cNvSpPr>
            <p:nvPr/>
          </p:nvSpPr>
          <p:spPr bwMode="auto">
            <a:xfrm>
              <a:off x="2797938" y="1074675"/>
              <a:ext cx="1931987" cy="593759"/>
            </a:xfrm>
            <a:prstGeom prst="rect">
              <a:avLst/>
            </a:prstGeom>
            <a:noFill/>
            <a:ln w="28575">
              <a:noFill/>
              <a:miter lim="800000"/>
              <a:headEnd/>
              <a:tailEnd/>
            </a:ln>
          </p:spPr>
          <p:txBody>
            <a:bodyPr>
              <a:spAutoFit/>
            </a:bodyPr>
            <a:lstStyle/>
            <a:p>
              <a:pPr algn="ctr">
                <a:lnSpc>
                  <a:spcPct val="90000"/>
                </a:lnSpc>
                <a:spcBef>
                  <a:spcPct val="50000"/>
                </a:spcBef>
              </a:pPr>
              <a:r>
                <a:rPr lang="en-GB" sz="1600"/>
                <a:t>Word-of-mouth communications</a:t>
              </a:r>
              <a:endParaRPr lang="en-US" sz="1600"/>
            </a:p>
          </p:txBody>
        </p:sp>
        <p:sp>
          <p:nvSpPr>
            <p:cNvPr id="24638" name="Text Box 18"/>
            <p:cNvSpPr txBox="1">
              <a:spLocks noChangeArrowheads="1"/>
            </p:cNvSpPr>
            <p:nvPr/>
          </p:nvSpPr>
          <p:spPr bwMode="auto">
            <a:xfrm>
              <a:off x="4922013" y="1082832"/>
              <a:ext cx="1981200" cy="593759"/>
            </a:xfrm>
            <a:prstGeom prst="rect">
              <a:avLst/>
            </a:prstGeom>
            <a:noFill/>
            <a:ln w="28575">
              <a:noFill/>
              <a:miter lim="800000"/>
              <a:headEnd/>
              <a:tailEnd/>
            </a:ln>
          </p:spPr>
          <p:txBody>
            <a:bodyPr>
              <a:spAutoFit/>
            </a:bodyPr>
            <a:lstStyle/>
            <a:p>
              <a:pPr algn="ctr">
                <a:lnSpc>
                  <a:spcPct val="90000"/>
                </a:lnSpc>
                <a:spcBef>
                  <a:spcPct val="50000"/>
                </a:spcBef>
              </a:pPr>
              <a:r>
                <a:rPr lang="en-GB" sz="1600"/>
                <a:t>Image of product or service</a:t>
              </a:r>
              <a:endParaRPr lang="en-US" sz="1600"/>
            </a:p>
          </p:txBody>
        </p:sp>
        <p:sp>
          <p:nvSpPr>
            <p:cNvPr id="24639" name="Line 19"/>
            <p:cNvSpPr>
              <a:spLocks noChangeShapeType="1"/>
            </p:cNvSpPr>
            <p:nvPr/>
          </p:nvSpPr>
          <p:spPr bwMode="auto">
            <a:xfrm>
              <a:off x="1629538" y="1684276"/>
              <a:ext cx="1103313" cy="334963"/>
            </a:xfrm>
            <a:prstGeom prst="line">
              <a:avLst/>
            </a:prstGeom>
            <a:noFill/>
            <a:ln w="38100">
              <a:solidFill>
                <a:schemeClr val="tx1"/>
              </a:solidFill>
              <a:round/>
              <a:headEnd/>
              <a:tailEnd type="triangle" w="med" len="med"/>
            </a:ln>
          </p:spPr>
          <p:txBody>
            <a:bodyPr/>
            <a:lstStyle/>
            <a:p>
              <a:endParaRPr lang="en-US" sz="1600"/>
            </a:p>
          </p:txBody>
        </p:sp>
        <p:sp>
          <p:nvSpPr>
            <p:cNvPr id="24640" name="Line 20"/>
            <p:cNvSpPr>
              <a:spLocks noChangeShapeType="1"/>
            </p:cNvSpPr>
            <p:nvPr/>
          </p:nvSpPr>
          <p:spPr bwMode="auto">
            <a:xfrm>
              <a:off x="3794888" y="1684276"/>
              <a:ext cx="0" cy="346075"/>
            </a:xfrm>
            <a:prstGeom prst="line">
              <a:avLst/>
            </a:prstGeom>
            <a:noFill/>
            <a:ln w="38100">
              <a:solidFill>
                <a:schemeClr val="tx1"/>
              </a:solidFill>
              <a:round/>
              <a:headEnd/>
              <a:tailEnd type="triangle" w="med" len="med"/>
            </a:ln>
          </p:spPr>
          <p:txBody>
            <a:bodyPr/>
            <a:lstStyle/>
            <a:p>
              <a:endParaRPr lang="en-US" sz="1600"/>
            </a:p>
          </p:txBody>
        </p:sp>
        <p:sp>
          <p:nvSpPr>
            <p:cNvPr id="24641" name="Line 21"/>
            <p:cNvSpPr>
              <a:spLocks noChangeShapeType="1"/>
            </p:cNvSpPr>
            <p:nvPr/>
          </p:nvSpPr>
          <p:spPr bwMode="auto">
            <a:xfrm flipH="1">
              <a:off x="4822001" y="1684276"/>
              <a:ext cx="1138237" cy="334963"/>
            </a:xfrm>
            <a:prstGeom prst="line">
              <a:avLst/>
            </a:prstGeom>
            <a:noFill/>
            <a:ln w="38100">
              <a:solidFill>
                <a:schemeClr val="tx1"/>
              </a:solidFill>
              <a:round/>
              <a:headEnd/>
              <a:tailEnd type="triangle" w="med" len="med"/>
            </a:ln>
          </p:spPr>
          <p:txBody>
            <a:bodyPr/>
            <a:lstStyle/>
            <a:p>
              <a:endParaRPr lang="en-US" sz="1600"/>
            </a:p>
          </p:txBody>
        </p:sp>
      </p:grpSp>
      <p:grpSp>
        <p:nvGrpSpPr>
          <p:cNvPr id="6" name="Group 22"/>
          <p:cNvGrpSpPr>
            <a:grpSpLocks/>
          </p:cNvGrpSpPr>
          <p:nvPr/>
        </p:nvGrpSpPr>
        <p:grpSpPr bwMode="auto">
          <a:xfrm>
            <a:off x="2486241" y="2744275"/>
            <a:ext cx="1936800" cy="885600"/>
            <a:chOff x="1773" y="2130"/>
            <a:chExt cx="1351" cy="617"/>
          </a:xfrm>
        </p:grpSpPr>
        <p:sp>
          <p:nvSpPr>
            <p:cNvPr id="50199" name="Rectangle 23"/>
            <p:cNvSpPr>
              <a:spLocks noChangeArrowheads="1"/>
            </p:cNvSpPr>
            <p:nvPr/>
          </p:nvSpPr>
          <p:spPr bwMode="auto">
            <a:xfrm>
              <a:off x="1773" y="2255"/>
              <a:ext cx="1351" cy="492"/>
            </a:xfrm>
            <a:prstGeom prst="rect">
              <a:avLst/>
            </a:prstGeom>
            <a:solidFill>
              <a:srgbClr val="CCECFF"/>
            </a:solidFill>
            <a:ln w="28575">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sz="1600"/>
            </a:p>
          </p:txBody>
        </p:sp>
        <p:sp>
          <p:nvSpPr>
            <p:cNvPr id="24625" name="Text Box 24"/>
            <p:cNvSpPr txBox="1">
              <a:spLocks noChangeArrowheads="1"/>
            </p:cNvSpPr>
            <p:nvPr/>
          </p:nvSpPr>
          <p:spPr bwMode="auto">
            <a:xfrm>
              <a:off x="1850" y="2271"/>
              <a:ext cx="1217" cy="472"/>
            </a:xfrm>
            <a:prstGeom prst="rect">
              <a:avLst/>
            </a:prstGeom>
            <a:noFill/>
            <a:ln w="28575">
              <a:noFill/>
              <a:miter lim="800000"/>
              <a:headEnd/>
              <a:tailEnd/>
            </a:ln>
          </p:spPr>
          <p:txBody>
            <a:bodyPr>
              <a:spAutoFit/>
            </a:bodyPr>
            <a:lstStyle/>
            <a:p>
              <a:pPr algn="ctr">
                <a:lnSpc>
                  <a:spcPct val="80000"/>
                </a:lnSpc>
                <a:spcBef>
                  <a:spcPct val="50000"/>
                </a:spcBef>
              </a:pPr>
              <a:r>
                <a:rPr lang="en-GB" sz="1600"/>
                <a:t>Customer’s own specification of quality</a:t>
              </a:r>
              <a:endParaRPr lang="en-US" sz="1600"/>
            </a:p>
          </p:txBody>
        </p:sp>
        <p:sp>
          <p:nvSpPr>
            <p:cNvPr id="24626" name="Line 25"/>
            <p:cNvSpPr>
              <a:spLocks noChangeShapeType="1"/>
            </p:cNvSpPr>
            <p:nvPr/>
          </p:nvSpPr>
          <p:spPr bwMode="auto">
            <a:xfrm flipH="1">
              <a:off x="2472" y="2130"/>
              <a:ext cx="0" cy="127"/>
            </a:xfrm>
            <a:prstGeom prst="line">
              <a:avLst/>
            </a:prstGeom>
            <a:noFill/>
            <a:ln w="38100">
              <a:solidFill>
                <a:schemeClr val="tx1"/>
              </a:solidFill>
              <a:round/>
              <a:headEnd/>
              <a:tailEnd type="triangle" w="med" len="med"/>
            </a:ln>
          </p:spPr>
          <p:txBody>
            <a:bodyPr/>
            <a:lstStyle/>
            <a:p>
              <a:endParaRPr lang="en-US" sz="1600"/>
            </a:p>
          </p:txBody>
        </p:sp>
      </p:grpSp>
      <p:grpSp>
        <p:nvGrpSpPr>
          <p:cNvPr id="7" name="Group 26"/>
          <p:cNvGrpSpPr>
            <a:grpSpLocks/>
          </p:cNvGrpSpPr>
          <p:nvPr/>
        </p:nvGrpSpPr>
        <p:grpSpPr bwMode="auto">
          <a:xfrm>
            <a:off x="3104379" y="4009126"/>
            <a:ext cx="3434400" cy="849600"/>
            <a:chOff x="2208" y="3018"/>
            <a:chExt cx="2396" cy="589"/>
          </a:xfrm>
        </p:grpSpPr>
        <p:sp>
          <p:nvSpPr>
            <p:cNvPr id="50203" name="Rectangle 27"/>
            <p:cNvSpPr>
              <a:spLocks noChangeArrowheads="1"/>
            </p:cNvSpPr>
            <p:nvPr/>
          </p:nvSpPr>
          <p:spPr bwMode="auto">
            <a:xfrm>
              <a:off x="2208" y="3126"/>
              <a:ext cx="1352" cy="481"/>
            </a:xfrm>
            <a:prstGeom prst="rect">
              <a:avLst/>
            </a:prstGeom>
            <a:solidFill>
              <a:schemeClr val="accent1"/>
            </a:solidFill>
            <a:ln w="28575">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sz="1600"/>
            </a:p>
          </p:txBody>
        </p:sp>
        <p:sp>
          <p:nvSpPr>
            <p:cNvPr id="24618" name="Text Box 28"/>
            <p:cNvSpPr txBox="1">
              <a:spLocks noChangeArrowheads="1"/>
            </p:cNvSpPr>
            <p:nvPr/>
          </p:nvSpPr>
          <p:spPr bwMode="auto">
            <a:xfrm>
              <a:off x="2267" y="3133"/>
              <a:ext cx="1217" cy="472"/>
            </a:xfrm>
            <a:prstGeom prst="rect">
              <a:avLst/>
            </a:prstGeom>
            <a:noFill/>
            <a:ln w="28575">
              <a:noFill/>
              <a:miter lim="800000"/>
              <a:headEnd/>
              <a:tailEnd/>
            </a:ln>
          </p:spPr>
          <p:txBody>
            <a:bodyPr>
              <a:spAutoFit/>
            </a:bodyPr>
            <a:lstStyle/>
            <a:p>
              <a:pPr algn="ctr">
                <a:lnSpc>
                  <a:spcPct val="80000"/>
                </a:lnSpc>
                <a:spcBef>
                  <a:spcPct val="50000"/>
                </a:spcBef>
              </a:pPr>
              <a:r>
                <a:rPr lang="en-GB" sz="1600"/>
                <a:t>Organization’s specification of quality</a:t>
              </a:r>
              <a:endParaRPr lang="en-US" sz="1600"/>
            </a:p>
          </p:txBody>
        </p:sp>
        <p:grpSp>
          <p:nvGrpSpPr>
            <p:cNvPr id="8" name="Group 29"/>
            <p:cNvGrpSpPr>
              <a:grpSpLocks/>
            </p:cNvGrpSpPr>
            <p:nvPr/>
          </p:nvGrpSpPr>
          <p:grpSpPr bwMode="auto">
            <a:xfrm>
              <a:off x="3570" y="3018"/>
              <a:ext cx="1034" cy="338"/>
              <a:chOff x="4013" y="2895"/>
              <a:chExt cx="640" cy="511"/>
            </a:xfrm>
          </p:grpSpPr>
          <p:sp>
            <p:nvSpPr>
              <p:cNvPr id="24620" name="Line 30"/>
              <p:cNvSpPr>
                <a:spLocks noChangeShapeType="1"/>
              </p:cNvSpPr>
              <p:nvPr/>
            </p:nvSpPr>
            <p:spPr bwMode="auto">
              <a:xfrm flipV="1">
                <a:off x="4653" y="2895"/>
                <a:ext cx="0" cy="502"/>
              </a:xfrm>
              <a:prstGeom prst="line">
                <a:avLst/>
              </a:prstGeom>
              <a:noFill/>
              <a:ln w="38100">
                <a:solidFill>
                  <a:schemeClr val="tx1"/>
                </a:solidFill>
                <a:round/>
                <a:headEnd/>
                <a:tailEnd type="triangle" w="med" len="med"/>
              </a:ln>
            </p:spPr>
            <p:txBody>
              <a:bodyPr/>
              <a:lstStyle/>
              <a:p>
                <a:endParaRPr lang="en-US" sz="1600"/>
              </a:p>
            </p:txBody>
          </p:sp>
          <p:sp>
            <p:nvSpPr>
              <p:cNvPr id="24621" name="Line 31"/>
              <p:cNvSpPr>
                <a:spLocks noChangeShapeType="1"/>
              </p:cNvSpPr>
              <p:nvPr/>
            </p:nvSpPr>
            <p:spPr bwMode="auto">
              <a:xfrm flipV="1">
                <a:off x="4013" y="3397"/>
                <a:ext cx="640" cy="9"/>
              </a:xfrm>
              <a:prstGeom prst="line">
                <a:avLst/>
              </a:prstGeom>
              <a:noFill/>
              <a:ln w="28575">
                <a:solidFill>
                  <a:schemeClr val="tx1"/>
                </a:solidFill>
                <a:round/>
                <a:headEnd/>
                <a:tailEnd/>
              </a:ln>
            </p:spPr>
            <p:txBody>
              <a:bodyPr/>
              <a:lstStyle/>
              <a:p>
                <a:endParaRPr lang="en-US" sz="1600"/>
              </a:p>
            </p:txBody>
          </p:sp>
        </p:grpSp>
      </p:grpSp>
      <p:grpSp>
        <p:nvGrpSpPr>
          <p:cNvPr id="9" name="Group 32"/>
          <p:cNvGrpSpPr>
            <a:grpSpLocks/>
          </p:cNvGrpSpPr>
          <p:nvPr/>
        </p:nvGrpSpPr>
        <p:grpSpPr bwMode="auto">
          <a:xfrm>
            <a:off x="5558055" y="2744275"/>
            <a:ext cx="1994400" cy="1335600"/>
            <a:chOff x="3919" y="2130"/>
            <a:chExt cx="1392" cy="927"/>
          </a:xfrm>
        </p:grpSpPr>
        <p:sp>
          <p:nvSpPr>
            <p:cNvPr id="50209" name="Rectangle 33"/>
            <p:cNvSpPr>
              <a:spLocks noChangeArrowheads="1"/>
            </p:cNvSpPr>
            <p:nvPr/>
          </p:nvSpPr>
          <p:spPr bwMode="auto">
            <a:xfrm>
              <a:off x="3928" y="2639"/>
              <a:ext cx="1352" cy="386"/>
            </a:xfrm>
            <a:prstGeom prst="rect">
              <a:avLst/>
            </a:prstGeom>
            <a:gradFill rotWithShape="1">
              <a:gsLst>
                <a:gs pos="0">
                  <a:srgbClr val="FFFF66"/>
                </a:gs>
                <a:gs pos="100000">
                  <a:srgbClr val="99FF99"/>
                </a:gs>
              </a:gsLst>
              <a:lin ang="5400000" scaled="1"/>
            </a:gradFill>
            <a:ln w="28575">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sz="1600"/>
            </a:p>
          </p:txBody>
        </p:sp>
        <p:sp>
          <p:nvSpPr>
            <p:cNvPr id="24613" name="Text Box 34"/>
            <p:cNvSpPr txBox="1">
              <a:spLocks noChangeArrowheads="1"/>
            </p:cNvSpPr>
            <p:nvPr/>
          </p:nvSpPr>
          <p:spPr bwMode="auto">
            <a:xfrm>
              <a:off x="3919" y="2687"/>
              <a:ext cx="1392" cy="370"/>
            </a:xfrm>
            <a:prstGeom prst="rect">
              <a:avLst/>
            </a:prstGeom>
            <a:noFill/>
            <a:ln w="28575">
              <a:noFill/>
              <a:miter lim="800000"/>
              <a:headEnd/>
              <a:tailEnd/>
            </a:ln>
          </p:spPr>
          <p:txBody>
            <a:bodyPr>
              <a:spAutoFit/>
            </a:bodyPr>
            <a:lstStyle/>
            <a:p>
              <a:pPr algn="ctr">
                <a:lnSpc>
                  <a:spcPct val="90000"/>
                </a:lnSpc>
                <a:spcBef>
                  <a:spcPct val="50000"/>
                </a:spcBef>
              </a:pPr>
              <a:r>
                <a:rPr lang="en-GB" sz="1600"/>
                <a:t>The actual product or service</a:t>
              </a:r>
              <a:endParaRPr lang="en-US" sz="1600"/>
            </a:p>
          </p:txBody>
        </p:sp>
        <p:sp>
          <p:nvSpPr>
            <p:cNvPr id="24614" name="Line 35"/>
            <p:cNvSpPr>
              <a:spLocks noChangeShapeType="1"/>
            </p:cNvSpPr>
            <p:nvPr/>
          </p:nvSpPr>
          <p:spPr bwMode="auto">
            <a:xfrm flipH="1" flipV="1">
              <a:off x="4604" y="2130"/>
              <a:ext cx="0" cy="508"/>
            </a:xfrm>
            <a:prstGeom prst="line">
              <a:avLst/>
            </a:prstGeom>
            <a:noFill/>
            <a:ln w="38100">
              <a:solidFill>
                <a:schemeClr val="tx1"/>
              </a:solidFill>
              <a:round/>
              <a:headEnd/>
              <a:tailEnd type="triangle" w="med" len="med"/>
            </a:ln>
          </p:spPr>
          <p:txBody>
            <a:bodyPr/>
            <a:lstStyle/>
            <a:p>
              <a:endParaRPr lang="en-US" sz="1600"/>
            </a:p>
          </p:txBody>
        </p:sp>
      </p:grpSp>
      <p:grpSp>
        <p:nvGrpSpPr>
          <p:cNvPr id="10" name="Group 42"/>
          <p:cNvGrpSpPr>
            <a:grpSpLocks/>
          </p:cNvGrpSpPr>
          <p:nvPr/>
        </p:nvGrpSpPr>
        <p:grpSpPr bwMode="auto">
          <a:xfrm>
            <a:off x="4037143" y="3169382"/>
            <a:ext cx="993600" cy="975600"/>
            <a:chOff x="2864" y="2432"/>
            <a:chExt cx="694" cy="680"/>
          </a:xfrm>
        </p:grpSpPr>
        <p:sp>
          <p:nvSpPr>
            <p:cNvPr id="24608" name="Freeform 43"/>
            <p:cNvSpPr>
              <a:spLocks/>
            </p:cNvSpPr>
            <p:nvPr/>
          </p:nvSpPr>
          <p:spPr bwMode="auto">
            <a:xfrm>
              <a:off x="3148" y="2432"/>
              <a:ext cx="334" cy="680"/>
            </a:xfrm>
            <a:custGeom>
              <a:avLst/>
              <a:gdLst>
                <a:gd name="T0" fmla="*/ 333 w 334"/>
                <a:gd name="T1" fmla="*/ 634 h 729"/>
                <a:gd name="T2" fmla="*/ 316 w 334"/>
                <a:gd name="T3" fmla="*/ 392 h 729"/>
                <a:gd name="T4" fmla="*/ 223 w 334"/>
                <a:gd name="T5" fmla="*/ 192 h 729"/>
                <a:gd name="T6" fmla="*/ 0 w 334"/>
                <a:gd name="T7" fmla="*/ 0 h 729"/>
                <a:gd name="T8" fmla="*/ 0 60000 65536"/>
                <a:gd name="T9" fmla="*/ 0 60000 65536"/>
                <a:gd name="T10" fmla="*/ 0 60000 65536"/>
                <a:gd name="T11" fmla="*/ 0 60000 65536"/>
                <a:gd name="T12" fmla="*/ 0 w 334"/>
                <a:gd name="T13" fmla="*/ 0 h 729"/>
                <a:gd name="T14" fmla="*/ 334 w 334"/>
                <a:gd name="T15" fmla="*/ 729 h 729"/>
              </a:gdLst>
              <a:ahLst/>
              <a:cxnLst>
                <a:cxn ang="T8">
                  <a:pos x="T0" y="T1"/>
                </a:cxn>
                <a:cxn ang="T9">
                  <a:pos x="T2" y="T3"/>
                </a:cxn>
                <a:cxn ang="T10">
                  <a:pos x="T4" y="T5"/>
                </a:cxn>
                <a:cxn ang="T11">
                  <a:pos x="T6" y="T7"/>
                </a:cxn>
              </a:cxnLst>
              <a:rect l="T12" t="T13" r="T14" b="T15"/>
              <a:pathLst>
                <a:path w="334" h="729">
                  <a:moveTo>
                    <a:pt x="333" y="729"/>
                  </a:moveTo>
                  <a:cubicBezTo>
                    <a:pt x="330" y="683"/>
                    <a:pt x="334" y="535"/>
                    <a:pt x="316" y="450"/>
                  </a:cubicBezTo>
                  <a:cubicBezTo>
                    <a:pt x="298" y="365"/>
                    <a:pt x="276" y="296"/>
                    <a:pt x="223" y="221"/>
                  </a:cubicBezTo>
                  <a:cubicBezTo>
                    <a:pt x="170" y="146"/>
                    <a:pt x="46" y="46"/>
                    <a:pt x="0" y="0"/>
                  </a:cubicBezTo>
                </a:path>
              </a:pathLst>
            </a:custGeom>
            <a:noFill/>
            <a:ln w="38100" cmpd="sng">
              <a:solidFill>
                <a:srgbClr val="FF0000"/>
              </a:solidFill>
              <a:round/>
              <a:headEnd type="triangle" w="med" len="med"/>
              <a:tailEnd type="triangle" w="med" len="med"/>
            </a:ln>
          </p:spPr>
          <p:txBody>
            <a:bodyPr/>
            <a:lstStyle/>
            <a:p>
              <a:endParaRPr lang="en-US" sz="1600"/>
            </a:p>
          </p:txBody>
        </p:sp>
        <p:sp>
          <p:nvSpPr>
            <p:cNvPr id="24609" name="Text Box 44"/>
            <p:cNvSpPr txBox="1">
              <a:spLocks noChangeArrowheads="1"/>
            </p:cNvSpPr>
            <p:nvPr/>
          </p:nvSpPr>
          <p:spPr bwMode="auto">
            <a:xfrm>
              <a:off x="2864" y="2873"/>
              <a:ext cx="694" cy="198"/>
            </a:xfrm>
            <a:prstGeom prst="rect">
              <a:avLst/>
            </a:prstGeom>
            <a:noFill/>
            <a:ln w="9525">
              <a:noFill/>
              <a:miter lim="800000"/>
              <a:headEnd/>
              <a:tailEnd/>
            </a:ln>
          </p:spPr>
          <p:txBody>
            <a:bodyPr>
              <a:spAutoFit/>
            </a:bodyPr>
            <a:lstStyle/>
            <a:p>
              <a:pPr algn="ctr">
                <a:lnSpc>
                  <a:spcPct val="90000"/>
                </a:lnSpc>
                <a:spcBef>
                  <a:spcPct val="50000"/>
                </a:spcBef>
              </a:pPr>
              <a:r>
                <a:rPr lang="en-GB" sz="1600" b="1" i="1" dirty="0">
                  <a:solidFill>
                    <a:srgbClr val="FF0000"/>
                  </a:solidFill>
                </a:rPr>
                <a:t>Gap 1</a:t>
              </a:r>
              <a:endParaRPr lang="en-US" sz="1600" b="1" i="1" dirty="0">
                <a:solidFill>
                  <a:srgbClr val="FF0000"/>
                </a:solidFill>
              </a:endParaRPr>
            </a:p>
          </p:txBody>
        </p:sp>
      </p:grpSp>
      <p:grpSp>
        <p:nvGrpSpPr>
          <p:cNvPr id="11" name="Group 58"/>
          <p:cNvGrpSpPr>
            <a:grpSpLocks/>
          </p:cNvGrpSpPr>
          <p:nvPr/>
        </p:nvGrpSpPr>
        <p:grpSpPr bwMode="auto">
          <a:xfrm>
            <a:off x="1501089" y="4849344"/>
            <a:ext cx="2116800" cy="558000"/>
            <a:chOff x="1610488" y="5510151"/>
            <a:chExt cx="2346325" cy="583807"/>
          </a:xfrm>
        </p:grpSpPr>
        <p:sp>
          <p:nvSpPr>
            <p:cNvPr id="24606" name="Freeform 45"/>
            <p:cNvSpPr>
              <a:spLocks/>
            </p:cNvSpPr>
            <p:nvPr/>
          </p:nvSpPr>
          <p:spPr bwMode="auto">
            <a:xfrm>
              <a:off x="1610488" y="5510151"/>
              <a:ext cx="2346325" cy="280988"/>
            </a:xfrm>
            <a:custGeom>
              <a:avLst/>
              <a:gdLst>
                <a:gd name="T0" fmla="*/ 0 w 1478"/>
                <a:gd name="T1" fmla="*/ 37180628 h 190"/>
                <a:gd name="T2" fmla="*/ 1408768069 w 1478"/>
                <a:gd name="T3" fmla="*/ 371806252 h 190"/>
                <a:gd name="T4" fmla="*/ 2147483647 w 1478"/>
                <a:gd name="T5" fmla="*/ 297445020 h 190"/>
                <a:gd name="T6" fmla="*/ 2147483647 w 1478"/>
                <a:gd name="T7" fmla="*/ 0 h 190"/>
                <a:gd name="T8" fmla="*/ 0 60000 65536"/>
                <a:gd name="T9" fmla="*/ 0 60000 65536"/>
                <a:gd name="T10" fmla="*/ 0 60000 65536"/>
                <a:gd name="T11" fmla="*/ 0 60000 65536"/>
                <a:gd name="T12" fmla="*/ 0 w 1478"/>
                <a:gd name="T13" fmla="*/ 0 h 190"/>
                <a:gd name="T14" fmla="*/ 1478 w 1478"/>
                <a:gd name="T15" fmla="*/ 190 h 190"/>
              </a:gdLst>
              <a:ahLst/>
              <a:cxnLst>
                <a:cxn ang="T8">
                  <a:pos x="T0" y="T1"/>
                </a:cxn>
                <a:cxn ang="T9">
                  <a:pos x="T2" y="T3"/>
                </a:cxn>
                <a:cxn ang="T10">
                  <a:pos x="T4" y="T5"/>
                </a:cxn>
                <a:cxn ang="T11">
                  <a:pos x="T6" y="T7"/>
                </a:cxn>
              </a:cxnLst>
              <a:rect l="T12" t="T13" r="T14" b="T15"/>
              <a:pathLst>
                <a:path w="1478" h="190">
                  <a:moveTo>
                    <a:pt x="0" y="17"/>
                  </a:moveTo>
                  <a:cubicBezTo>
                    <a:pt x="93" y="42"/>
                    <a:pt x="376" y="150"/>
                    <a:pt x="559" y="170"/>
                  </a:cubicBezTo>
                  <a:cubicBezTo>
                    <a:pt x="742" y="190"/>
                    <a:pt x="948" y="164"/>
                    <a:pt x="1101" y="136"/>
                  </a:cubicBezTo>
                  <a:cubicBezTo>
                    <a:pt x="1254" y="108"/>
                    <a:pt x="1400" y="28"/>
                    <a:pt x="1478" y="0"/>
                  </a:cubicBezTo>
                </a:path>
              </a:pathLst>
            </a:custGeom>
            <a:noFill/>
            <a:ln w="38100" cmpd="sng">
              <a:solidFill>
                <a:srgbClr val="FF0000"/>
              </a:solidFill>
              <a:round/>
              <a:headEnd type="triangle" w="med" len="med"/>
              <a:tailEnd type="triangle" w="med" len="med"/>
            </a:ln>
          </p:spPr>
          <p:txBody>
            <a:bodyPr/>
            <a:lstStyle/>
            <a:p>
              <a:endParaRPr lang="en-US" sz="1600"/>
            </a:p>
          </p:txBody>
        </p:sp>
        <p:sp>
          <p:nvSpPr>
            <p:cNvPr id="24607" name="Text Box 46"/>
            <p:cNvSpPr txBox="1">
              <a:spLocks noChangeArrowheads="1"/>
            </p:cNvSpPr>
            <p:nvPr/>
          </p:nvSpPr>
          <p:spPr bwMode="auto">
            <a:xfrm>
              <a:off x="2301051" y="5780026"/>
              <a:ext cx="989012" cy="313932"/>
            </a:xfrm>
            <a:prstGeom prst="rect">
              <a:avLst/>
            </a:prstGeom>
            <a:noFill/>
            <a:ln w="9525">
              <a:noFill/>
              <a:miter lim="800000"/>
              <a:headEnd/>
              <a:tailEnd/>
            </a:ln>
          </p:spPr>
          <p:txBody>
            <a:bodyPr>
              <a:spAutoFit/>
            </a:bodyPr>
            <a:lstStyle/>
            <a:p>
              <a:pPr algn="ctr">
                <a:lnSpc>
                  <a:spcPct val="90000"/>
                </a:lnSpc>
                <a:spcBef>
                  <a:spcPct val="50000"/>
                </a:spcBef>
              </a:pPr>
              <a:r>
                <a:rPr lang="en-GB" sz="1600" b="1" i="1">
                  <a:solidFill>
                    <a:srgbClr val="FF0000"/>
                  </a:solidFill>
                </a:rPr>
                <a:t>Gap 2</a:t>
              </a:r>
              <a:endParaRPr lang="en-US" sz="1600" b="1" i="1">
                <a:solidFill>
                  <a:srgbClr val="FF0000"/>
                </a:solidFill>
              </a:endParaRPr>
            </a:p>
          </p:txBody>
        </p:sp>
      </p:grpSp>
      <p:grpSp>
        <p:nvGrpSpPr>
          <p:cNvPr id="12" name="Group 47"/>
          <p:cNvGrpSpPr>
            <a:grpSpLocks/>
          </p:cNvGrpSpPr>
          <p:nvPr/>
        </p:nvGrpSpPr>
        <p:grpSpPr bwMode="auto">
          <a:xfrm>
            <a:off x="5021738" y="3951162"/>
            <a:ext cx="1782000" cy="1249200"/>
            <a:chOff x="3549" y="2987"/>
            <a:chExt cx="1243" cy="850"/>
          </a:xfrm>
        </p:grpSpPr>
        <p:sp>
          <p:nvSpPr>
            <p:cNvPr id="24604" name="Freeform 48"/>
            <p:cNvSpPr>
              <a:spLocks/>
            </p:cNvSpPr>
            <p:nvPr/>
          </p:nvSpPr>
          <p:spPr bwMode="auto">
            <a:xfrm>
              <a:off x="3549" y="2987"/>
              <a:ext cx="1243" cy="660"/>
            </a:xfrm>
            <a:custGeom>
              <a:avLst/>
              <a:gdLst>
                <a:gd name="T0" fmla="*/ 0 w 1243"/>
                <a:gd name="T1" fmla="*/ 536 h 708"/>
                <a:gd name="T2" fmla="*/ 746 w 1243"/>
                <a:gd name="T3" fmla="*/ 596 h 708"/>
                <a:gd name="T4" fmla="*/ 1161 w 1243"/>
                <a:gd name="T5" fmla="*/ 419 h 708"/>
                <a:gd name="T6" fmla="*/ 1241 w 1243"/>
                <a:gd name="T7" fmla="*/ 0 h 708"/>
                <a:gd name="T8" fmla="*/ 0 60000 65536"/>
                <a:gd name="T9" fmla="*/ 0 60000 65536"/>
                <a:gd name="T10" fmla="*/ 0 60000 65536"/>
                <a:gd name="T11" fmla="*/ 0 60000 65536"/>
                <a:gd name="T12" fmla="*/ 0 w 1243"/>
                <a:gd name="T13" fmla="*/ 0 h 708"/>
                <a:gd name="T14" fmla="*/ 1243 w 1243"/>
                <a:gd name="T15" fmla="*/ 708 h 708"/>
              </a:gdLst>
              <a:ahLst/>
              <a:cxnLst>
                <a:cxn ang="T8">
                  <a:pos x="T0" y="T1"/>
                </a:cxn>
                <a:cxn ang="T9">
                  <a:pos x="T2" y="T3"/>
                </a:cxn>
                <a:cxn ang="T10">
                  <a:pos x="T4" y="T5"/>
                </a:cxn>
                <a:cxn ang="T11">
                  <a:pos x="T6" y="T7"/>
                </a:cxn>
              </a:cxnLst>
              <a:rect l="T12" t="T13" r="T14" b="T15"/>
              <a:pathLst>
                <a:path w="1243" h="708">
                  <a:moveTo>
                    <a:pt x="0" y="617"/>
                  </a:moveTo>
                  <a:cubicBezTo>
                    <a:pt x="124" y="628"/>
                    <a:pt x="553" y="708"/>
                    <a:pt x="746" y="685"/>
                  </a:cubicBezTo>
                  <a:cubicBezTo>
                    <a:pt x="939" y="662"/>
                    <a:pt x="1079" y="596"/>
                    <a:pt x="1161" y="482"/>
                  </a:cubicBezTo>
                  <a:cubicBezTo>
                    <a:pt x="1243" y="368"/>
                    <a:pt x="1224" y="100"/>
                    <a:pt x="1241" y="0"/>
                  </a:cubicBezTo>
                </a:path>
              </a:pathLst>
            </a:custGeom>
            <a:noFill/>
            <a:ln w="38100" cmpd="sng">
              <a:solidFill>
                <a:srgbClr val="FF0000"/>
              </a:solidFill>
              <a:round/>
              <a:headEnd type="triangle" w="med" len="med"/>
              <a:tailEnd type="triangle" w="med" len="med"/>
            </a:ln>
          </p:spPr>
          <p:txBody>
            <a:bodyPr/>
            <a:lstStyle/>
            <a:p>
              <a:endParaRPr lang="en-US" sz="1600"/>
            </a:p>
          </p:txBody>
        </p:sp>
        <p:sp>
          <p:nvSpPr>
            <p:cNvPr id="24605" name="Text Box 49"/>
            <p:cNvSpPr txBox="1">
              <a:spLocks noChangeArrowheads="1"/>
            </p:cNvSpPr>
            <p:nvPr/>
          </p:nvSpPr>
          <p:spPr bwMode="auto">
            <a:xfrm>
              <a:off x="3829" y="3639"/>
              <a:ext cx="729" cy="198"/>
            </a:xfrm>
            <a:prstGeom prst="rect">
              <a:avLst/>
            </a:prstGeom>
            <a:noFill/>
            <a:ln w="9525">
              <a:noFill/>
              <a:miter lim="800000"/>
              <a:headEnd/>
              <a:tailEnd/>
            </a:ln>
          </p:spPr>
          <p:txBody>
            <a:bodyPr>
              <a:spAutoFit/>
            </a:bodyPr>
            <a:lstStyle/>
            <a:p>
              <a:pPr algn="ctr">
                <a:lnSpc>
                  <a:spcPct val="90000"/>
                </a:lnSpc>
                <a:spcBef>
                  <a:spcPct val="50000"/>
                </a:spcBef>
              </a:pPr>
              <a:r>
                <a:rPr lang="en-GB" sz="1600" b="1" i="1">
                  <a:solidFill>
                    <a:srgbClr val="FF0000"/>
                  </a:solidFill>
                </a:rPr>
                <a:t>Gap 3</a:t>
              </a:r>
              <a:endParaRPr lang="en-US" sz="1600" b="1" i="1">
                <a:solidFill>
                  <a:srgbClr val="FF0000"/>
                </a:solidFill>
              </a:endParaRPr>
            </a:p>
          </p:txBody>
        </p:sp>
      </p:grpSp>
      <p:grpSp>
        <p:nvGrpSpPr>
          <p:cNvPr id="13" name="Group 50"/>
          <p:cNvGrpSpPr>
            <a:grpSpLocks/>
          </p:cNvGrpSpPr>
          <p:nvPr/>
        </p:nvGrpSpPr>
        <p:grpSpPr bwMode="auto">
          <a:xfrm>
            <a:off x="6215913" y="1119775"/>
            <a:ext cx="1699200" cy="2239200"/>
            <a:chOff x="4379" y="771"/>
            <a:chExt cx="1187" cy="1677"/>
          </a:xfrm>
        </p:grpSpPr>
        <p:sp>
          <p:nvSpPr>
            <p:cNvPr id="24602" name="Freeform 51"/>
            <p:cNvSpPr>
              <a:spLocks/>
            </p:cNvSpPr>
            <p:nvPr/>
          </p:nvSpPr>
          <p:spPr bwMode="auto">
            <a:xfrm>
              <a:off x="4379" y="771"/>
              <a:ext cx="1187" cy="1677"/>
            </a:xfrm>
            <a:custGeom>
              <a:avLst/>
              <a:gdLst>
                <a:gd name="T0" fmla="*/ 551 w 1187"/>
                <a:gd name="T1" fmla="*/ 1677 h 1677"/>
                <a:gd name="T2" fmla="*/ 1017 w 1187"/>
                <a:gd name="T3" fmla="*/ 1194 h 1677"/>
                <a:gd name="T4" fmla="*/ 1017 w 1187"/>
                <a:gd name="T5" fmla="*/ 457 h 1677"/>
                <a:gd name="T6" fmla="*/ 0 w 1187"/>
                <a:gd name="T7" fmla="*/ 0 h 1677"/>
                <a:gd name="T8" fmla="*/ 0 60000 65536"/>
                <a:gd name="T9" fmla="*/ 0 60000 65536"/>
                <a:gd name="T10" fmla="*/ 0 60000 65536"/>
                <a:gd name="T11" fmla="*/ 0 60000 65536"/>
                <a:gd name="T12" fmla="*/ 0 w 1187"/>
                <a:gd name="T13" fmla="*/ 0 h 1677"/>
                <a:gd name="T14" fmla="*/ 1187 w 1187"/>
                <a:gd name="T15" fmla="*/ 1677 h 1677"/>
              </a:gdLst>
              <a:ahLst/>
              <a:cxnLst>
                <a:cxn ang="T8">
                  <a:pos x="T0" y="T1"/>
                </a:cxn>
                <a:cxn ang="T9">
                  <a:pos x="T2" y="T3"/>
                </a:cxn>
                <a:cxn ang="T10">
                  <a:pos x="T4" y="T5"/>
                </a:cxn>
                <a:cxn ang="T11">
                  <a:pos x="T6" y="T7"/>
                </a:cxn>
              </a:cxnLst>
              <a:rect l="T12" t="T13" r="T14" b="T15"/>
              <a:pathLst>
                <a:path w="1187" h="1677">
                  <a:moveTo>
                    <a:pt x="551" y="1677"/>
                  </a:moveTo>
                  <a:cubicBezTo>
                    <a:pt x="627" y="1598"/>
                    <a:pt x="939" y="1397"/>
                    <a:pt x="1017" y="1194"/>
                  </a:cubicBezTo>
                  <a:cubicBezTo>
                    <a:pt x="1095" y="991"/>
                    <a:pt x="1187" y="656"/>
                    <a:pt x="1017" y="457"/>
                  </a:cubicBezTo>
                  <a:cubicBezTo>
                    <a:pt x="847" y="258"/>
                    <a:pt x="212" y="95"/>
                    <a:pt x="0" y="0"/>
                  </a:cubicBezTo>
                </a:path>
              </a:pathLst>
            </a:custGeom>
            <a:noFill/>
            <a:ln w="38100" cmpd="sng">
              <a:solidFill>
                <a:srgbClr val="FF0000"/>
              </a:solidFill>
              <a:round/>
              <a:headEnd type="triangle" w="med" len="med"/>
              <a:tailEnd type="triangle" w="med" len="med"/>
            </a:ln>
          </p:spPr>
          <p:txBody>
            <a:bodyPr/>
            <a:lstStyle/>
            <a:p>
              <a:endParaRPr lang="en-US" sz="1600"/>
            </a:p>
          </p:txBody>
        </p:sp>
        <p:sp>
          <p:nvSpPr>
            <p:cNvPr id="24603" name="Text Box 52"/>
            <p:cNvSpPr txBox="1">
              <a:spLocks noChangeArrowheads="1"/>
            </p:cNvSpPr>
            <p:nvPr/>
          </p:nvSpPr>
          <p:spPr bwMode="auto">
            <a:xfrm>
              <a:off x="4611" y="2060"/>
              <a:ext cx="648" cy="212"/>
            </a:xfrm>
            <a:prstGeom prst="rect">
              <a:avLst/>
            </a:prstGeom>
            <a:noFill/>
            <a:ln w="9525">
              <a:noFill/>
              <a:miter lim="800000"/>
              <a:headEnd/>
              <a:tailEnd/>
            </a:ln>
          </p:spPr>
          <p:txBody>
            <a:bodyPr>
              <a:spAutoFit/>
            </a:bodyPr>
            <a:lstStyle/>
            <a:p>
              <a:pPr algn="ctr">
                <a:lnSpc>
                  <a:spcPct val="90000"/>
                </a:lnSpc>
                <a:spcBef>
                  <a:spcPct val="50000"/>
                </a:spcBef>
              </a:pPr>
              <a:r>
                <a:rPr lang="en-GB" sz="1600" b="1" i="1">
                  <a:solidFill>
                    <a:srgbClr val="FF0000"/>
                  </a:solidFill>
                </a:rPr>
                <a:t>Gap 4</a:t>
              </a:r>
              <a:endParaRPr lang="en-US" sz="1600" b="1" i="1">
                <a:solidFill>
                  <a:srgbClr val="FF0000"/>
                </a:solidFill>
              </a:endParaRPr>
            </a:p>
          </p:txBody>
        </p:sp>
      </p:grpSp>
      <p:sp>
        <p:nvSpPr>
          <p:cNvPr id="24588" name="Text Box 53"/>
          <p:cNvSpPr txBox="1">
            <a:spLocks noChangeArrowheads="1"/>
          </p:cNvSpPr>
          <p:nvPr/>
        </p:nvSpPr>
        <p:spPr bwMode="auto">
          <a:xfrm>
            <a:off x="13644" y="135924"/>
            <a:ext cx="4716463" cy="476250"/>
          </a:xfrm>
          <a:prstGeom prst="rect">
            <a:avLst/>
          </a:prstGeom>
          <a:noFill/>
          <a:ln w="9525">
            <a:noFill/>
            <a:miter lim="800000"/>
            <a:headEnd/>
            <a:tailEnd/>
          </a:ln>
        </p:spPr>
        <p:txBody>
          <a:bodyPr>
            <a:spAutoFit/>
          </a:bodyPr>
          <a:lstStyle/>
          <a:p>
            <a:pPr>
              <a:lnSpc>
                <a:spcPct val="90000"/>
              </a:lnSpc>
              <a:spcBef>
                <a:spcPct val="50000"/>
              </a:spcBef>
            </a:pPr>
            <a:r>
              <a:rPr lang="en-GB" sz="2800">
                <a:solidFill>
                  <a:srgbClr val="595959"/>
                </a:solidFill>
              </a:rPr>
              <a:t>A ‘Gap’ model of quality</a:t>
            </a:r>
            <a:endParaRPr lang="en-US" sz="2800">
              <a:solidFill>
                <a:srgbClr val="595959"/>
              </a:solidFill>
            </a:endParaRPr>
          </a:p>
        </p:txBody>
      </p:sp>
      <p:grpSp>
        <p:nvGrpSpPr>
          <p:cNvPr id="14" name="Group 57"/>
          <p:cNvGrpSpPr>
            <a:grpSpLocks/>
          </p:cNvGrpSpPr>
          <p:nvPr/>
        </p:nvGrpSpPr>
        <p:grpSpPr bwMode="auto">
          <a:xfrm>
            <a:off x="2486241" y="1713086"/>
            <a:ext cx="5029200" cy="1029600"/>
            <a:chOff x="2704276" y="2020826"/>
            <a:chExt cx="5573712" cy="1139825"/>
          </a:xfrm>
        </p:grpSpPr>
        <p:grpSp>
          <p:nvGrpSpPr>
            <p:cNvPr id="15" name="Group 36"/>
            <p:cNvGrpSpPr>
              <a:grpSpLocks/>
            </p:cNvGrpSpPr>
            <p:nvPr/>
          </p:nvGrpSpPr>
          <p:grpSpPr bwMode="auto">
            <a:xfrm>
              <a:off x="2704276" y="2020826"/>
              <a:ext cx="5573712" cy="1139825"/>
              <a:chOff x="1773" y="1208"/>
              <a:chExt cx="3511" cy="771"/>
            </a:xfrm>
          </p:grpSpPr>
          <p:sp>
            <p:nvSpPr>
              <p:cNvPr id="50213" name="Rectangle 37"/>
              <p:cNvSpPr>
                <a:spLocks noChangeArrowheads="1"/>
              </p:cNvSpPr>
              <p:nvPr/>
            </p:nvSpPr>
            <p:spPr bwMode="auto">
              <a:xfrm>
                <a:off x="1773" y="1215"/>
                <a:ext cx="1351" cy="764"/>
              </a:xfrm>
              <a:prstGeom prst="rect">
                <a:avLst/>
              </a:prstGeom>
              <a:solidFill>
                <a:srgbClr val="CCECFF"/>
              </a:solidFill>
              <a:ln w="28575">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sz="1600"/>
              </a:p>
            </p:txBody>
          </p:sp>
          <p:sp>
            <p:nvSpPr>
              <p:cNvPr id="24596" name="Text Box 38"/>
              <p:cNvSpPr txBox="1">
                <a:spLocks noChangeArrowheads="1"/>
              </p:cNvSpPr>
              <p:nvPr/>
            </p:nvSpPr>
            <p:spPr bwMode="auto">
              <a:xfrm>
                <a:off x="1865" y="1220"/>
                <a:ext cx="1313" cy="732"/>
              </a:xfrm>
              <a:prstGeom prst="rect">
                <a:avLst/>
              </a:prstGeom>
              <a:noFill/>
              <a:ln w="9525">
                <a:noFill/>
                <a:miter lim="800000"/>
                <a:headEnd/>
                <a:tailEnd/>
              </a:ln>
            </p:spPr>
            <p:txBody>
              <a:bodyPr>
                <a:spAutoFit/>
              </a:bodyPr>
              <a:lstStyle/>
              <a:p>
                <a:pPr algn="ctr">
                  <a:lnSpc>
                    <a:spcPct val="90000"/>
                  </a:lnSpc>
                  <a:spcBef>
                    <a:spcPct val="50000"/>
                  </a:spcBef>
                </a:pPr>
                <a:r>
                  <a:rPr lang="en-GB" sz="1600"/>
                  <a:t>Customer’s expectations concerning a product or service</a:t>
                </a:r>
                <a:endParaRPr lang="en-US" sz="1600"/>
              </a:p>
            </p:txBody>
          </p:sp>
          <p:sp>
            <p:nvSpPr>
              <p:cNvPr id="50215" name="Rectangle 39"/>
              <p:cNvSpPr>
                <a:spLocks noChangeArrowheads="1"/>
              </p:cNvSpPr>
              <p:nvPr/>
            </p:nvSpPr>
            <p:spPr bwMode="auto">
              <a:xfrm>
                <a:off x="3906" y="1215"/>
                <a:ext cx="1352" cy="764"/>
              </a:xfrm>
              <a:prstGeom prst="rect">
                <a:avLst/>
              </a:prstGeom>
              <a:solidFill>
                <a:srgbClr val="FFFF00"/>
              </a:solidFill>
              <a:ln w="28575">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sz="1600"/>
              </a:p>
            </p:txBody>
          </p:sp>
          <p:sp>
            <p:nvSpPr>
              <p:cNvPr id="24600" name="Text Box 40"/>
              <p:cNvSpPr txBox="1">
                <a:spLocks noChangeArrowheads="1"/>
              </p:cNvSpPr>
              <p:nvPr/>
            </p:nvSpPr>
            <p:spPr bwMode="auto">
              <a:xfrm>
                <a:off x="3927" y="1208"/>
                <a:ext cx="1357" cy="732"/>
              </a:xfrm>
              <a:prstGeom prst="rect">
                <a:avLst/>
              </a:prstGeom>
              <a:noFill/>
              <a:ln w="9525">
                <a:noFill/>
                <a:miter lim="800000"/>
                <a:headEnd/>
                <a:tailEnd/>
              </a:ln>
            </p:spPr>
            <p:txBody>
              <a:bodyPr>
                <a:spAutoFit/>
              </a:bodyPr>
              <a:lstStyle/>
              <a:p>
                <a:pPr algn="ctr">
                  <a:lnSpc>
                    <a:spcPct val="90000"/>
                  </a:lnSpc>
                  <a:spcBef>
                    <a:spcPct val="50000"/>
                  </a:spcBef>
                </a:pPr>
                <a:r>
                  <a:rPr lang="en-GB" sz="1600"/>
                  <a:t>Customer’s perceptions concerning the product or service</a:t>
                </a:r>
                <a:endParaRPr lang="en-US" sz="1600"/>
              </a:p>
            </p:txBody>
          </p:sp>
          <p:sp>
            <p:nvSpPr>
              <p:cNvPr id="24601" name="Line 41"/>
              <p:cNvSpPr>
                <a:spLocks noChangeShapeType="1"/>
              </p:cNvSpPr>
              <p:nvPr/>
            </p:nvSpPr>
            <p:spPr bwMode="auto">
              <a:xfrm flipH="1" flipV="1">
                <a:off x="3152" y="1570"/>
                <a:ext cx="726" cy="0"/>
              </a:xfrm>
              <a:prstGeom prst="line">
                <a:avLst/>
              </a:prstGeom>
              <a:noFill/>
              <a:ln w="38100">
                <a:solidFill>
                  <a:srgbClr val="FF0000"/>
                </a:solidFill>
                <a:round/>
                <a:headEnd type="triangle" w="med" len="med"/>
                <a:tailEnd type="triangle" w="med" len="med"/>
              </a:ln>
            </p:spPr>
            <p:txBody>
              <a:bodyPr/>
              <a:lstStyle/>
              <a:p>
                <a:endParaRPr lang="en-US" sz="1600"/>
              </a:p>
            </p:txBody>
          </p:sp>
        </p:grpSp>
        <p:sp>
          <p:nvSpPr>
            <p:cNvPr id="24592" name="Text Box 54"/>
            <p:cNvSpPr txBox="1">
              <a:spLocks noChangeArrowheads="1"/>
            </p:cNvSpPr>
            <p:nvPr/>
          </p:nvSpPr>
          <p:spPr bwMode="auto">
            <a:xfrm>
              <a:off x="4995038" y="2197366"/>
              <a:ext cx="1008063" cy="347540"/>
            </a:xfrm>
            <a:prstGeom prst="rect">
              <a:avLst/>
            </a:prstGeom>
            <a:noFill/>
            <a:ln w="9525">
              <a:noFill/>
              <a:miter lim="800000"/>
              <a:headEnd/>
              <a:tailEnd/>
            </a:ln>
          </p:spPr>
          <p:txBody>
            <a:bodyPr>
              <a:spAutoFit/>
            </a:bodyPr>
            <a:lstStyle/>
            <a:p>
              <a:pPr algn="ctr">
                <a:lnSpc>
                  <a:spcPct val="90000"/>
                </a:lnSpc>
                <a:spcBef>
                  <a:spcPct val="50000"/>
                </a:spcBef>
              </a:pPr>
              <a:r>
                <a:rPr lang="en-GB" sz="1600" b="1" i="1">
                  <a:solidFill>
                    <a:srgbClr val="FF0000"/>
                  </a:solidFill>
                </a:rPr>
                <a:t>Gap?</a:t>
              </a:r>
              <a:endParaRPr lang="en-US" sz="1600" b="1" i="1">
                <a:solidFill>
                  <a:srgbClr val="FF0000"/>
                </a:solidFill>
              </a:endParaRPr>
            </a:p>
          </p:txBody>
        </p:sp>
      </p:grpSp>
      <p:sp>
        <p:nvSpPr>
          <p:cNvPr id="62" name="Text Box 5"/>
          <p:cNvSpPr txBox="1">
            <a:spLocks noChangeArrowheads="1"/>
          </p:cNvSpPr>
          <p:nvPr/>
        </p:nvSpPr>
        <p:spPr bwMode="auto">
          <a:xfrm>
            <a:off x="291449" y="5617653"/>
            <a:ext cx="8534400" cy="861774"/>
          </a:xfrm>
          <a:prstGeom prst="rect">
            <a:avLst/>
          </a:prstGeom>
          <a:noFill/>
          <a:ln w="9525">
            <a:noFill/>
            <a:miter lim="800000"/>
            <a:headEnd/>
            <a:tailEnd/>
          </a:ln>
        </p:spPr>
        <p:txBody>
          <a:bodyPr>
            <a:spAutoFit/>
          </a:bodyPr>
          <a:lstStyle/>
          <a:p>
            <a:pPr fontAlgn="auto">
              <a:spcBef>
                <a:spcPct val="50000"/>
              </a:spcBef>
              <a:spcAft>
                <a:spcPts val="0"/>
              </a:spcAft>
            </a:pPr>
            <a:r>
              <a:rPr kumimoji="0" lang="en-GB" sz="1200" b="0" i="0" u="none" strike="noStrike" kern="0" cap="none" spc="0" normalizeH="0" baseline="0" noProof="0" dirty="0" smtClean="0">
                <a:ln>
                  <a:noFill/>
                </a:ln>
                <a:solidFill>
                  <a:sysClr val="windowText" lastClr="000000"/>
                </a:solidFill>
                <a:effectLst/>
                <a:uLnTx/>
                <a:uFillTx/>
                <a:latin typeface="Arial" charset="0"/>
              </a:rPr>
              <a:t>Figure 17</a:t>
            </a:r>
            <a:r>
              <a:rPr kumimoji="0" lang="en-GB" sz="1200" b="0" i="0" u="none" strike="noStrike" kern="0" cap="none" spc="0" normalizeH="0" baseline="0" noProof="0" dirty="0" smtClean="0">
                <a:ln>
                  <a:noFill/>
                </a:ln>
                <a:solidFill>
                  <a:sysClr val="windowText" lastClr="000000"/>
                </a:solidFill>
                <a:effectLst/>
                <a:uLnTx/>
                <a:uFillTx/>
              </a:rPr>
              <a:t>.4  </a:t>
            </a:r>
            <a:r>
              <a:rPr lang="en-IN" sz="1400" kern="0" dirty="0" smtClean="0">
                <a:solidFill>
                  <a:sysClr val="windowText" lastClr="000000"/>
                </a:solidFill>
              </a:rPr>
              <a:t>The customer’s domain and the operations domain in determining the perceived quality, showing how the gap between customers’ expectations and their perception of a service or product could be explained by one or more gaps elsewhere in the model</a:t>
            </a:r>
            <a:br>
              <a:rPr lang="en-IN" sz="1400" kern="0" dirty="0" smtClean="0">
                <a:solidFill>
                  <a:sysClr val="windowText" lastClr="000000"/>
                </a:solidFill>
              </a:rPr>
            </a:br>
            <a:r>
              <a:rPr lang="en-IN" sz="800" i="1" kern="0" dirty="0" smtClean="0">
                <a:solidFill>
                  <a:sysClr val="windowText" lastClr="000000"/>
                </a:solidFill>
              </a:rPr>
              <a:t>Source</a:t>
            </a:r>
            <a:r>
              <a:rPr lang="en-IN" sz="800" kern="0" dirty="0" smtClean="0">
                <a:solidFill>
                  <a:sysClr val="windowText" lastClr="000000"/>
                </a:solidFill>
              </a:rPr>
              <a:t> : Adapted from </a:t>
            </a:r>
            <a:r>
              <a:rPr lang="en-IN" sz="800" kern="0" dirty="0" err="1" smtClean="0">
                <a:solidFill>
                  <a:sysClr val="windowText" lastClr="000000"/>
                </a:solidFill>
              </a:rPr>
              <a:t>Parasuraman</a:t>
            </a:r>
            <a:r>
              <a:rPr lang="en-IN" sz="800" kern="0" dirty="0" smtClean="0">
                <a:solidFill>
                  <a:sysClr val="windowText" lastClr="000000"/>
                </a:solidFill>
              </a:rPr>
              <a:t>, A. </a:t>
            </a:r>
            <a:r>
              <a:rPr lang="en-IN" sz="800" i="1" kern="0" dirty="0" smtClean="0">
                <a:solidFill>
                  <a:sysClr val="windowText" lastClr="000000"/>
                </a:solidFill>
              </a:rPr>
              <a:t>et</a:t>
            </a:r>
            <a:r>
              <a:rPr lang="en-IN" sz="800" kern="0" dirty="0" smtClean="0">
                <a:solidFill>
                  <a:sysClr val="windowText" lastClr="000000"/>
                </a:solidFill>
              </a:rPr>
              <a:t> </a:t>
            </a:r>
            <a:r>
              <a:rPr lang="en-IN" sz="800" i="1" kern="0" dirty="0" smtClean="0">
                <a:solidFill>
                  <a:sysClr val="windowText" lastClr="000000"/>
                </a:solidFill>
              </a:rPr>
              <a:t>al</a:t>
            </a:r>
            <a:r>
              <a:rPr lang="en-IN" sz="800" kern="0" dirty="0" smtClean="0">
                <a:solidFill>
                  <a:sysClr val="windowText" lastClr="000000"/>
                </a:solidFill>
              </a:rPr>
              <a:t>. (1985) A Conceptual Model of Service Quality and Implications for Future Research, </a:t>
            </a:r>
            <a:r>
              <a:rPr lang="en-IN" sz="800" i="1" kern="0" dirty="0" smtClean="0">
                <a:solidFill>
                  <a:sysClr val="windowText" lastClr="000000"/>
                </a:solidFill>
              </a:rPr>
              <a:t>Journal of Marketing</a:t>
            </a:r>
            <a:r>
              <a:rPr lang="en-IN" sz="800" kern="0" dirty="0" smtClean="0">
                <a:solidFill>
                  <a:sysClr val="windowText" lastClr="000000"/>
                </a:solidFill>
              </a:rPr>
              <a:t> , vol. 49, Fall.</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childTnLst>
                    </p:cTn>
                  </p:par>
                  <p:par>
                    <p:cTn id="10" fill="hold">
                      <p:stCondLst>
                        <p:cond delay="indefinite"/>
                      </p:stCondLst>
                      <p:childTnLst>
                        <p:par>
                          <p:cTn id="11" fill="hold">
                            <p:stCondLst>
                              <p:cond delay="0"/>
                            </p:stCondLst>
                            <p:childTnLst>
                              <p:par>
                                <p:cTn id="12" presetID="9" presetClass="entr" presetSubtype="0" fill="hold" nodeType="clickEffect">
                                  <p:stCondLst>
                                    <p:cond delay="0"/>
                                  </p:stCondLst>
                                  <p:childTnLst>
                                    <p:set>
                                      <p:cBhvr>
                                        <p:cTn id="13" dur="1" fill="hold">
                                          <p:stCondLst>
                                            <p:cond delay="0"/>
                                          </p:stCondLst>
                                        </p:cTn>
                                        <p:tgtEl>
                                          <p:spTgt spid="14"/>
                                        </p:tgtEl>
                                        <p:attrNameLst>
                                          <p:attrName>style.visibility</p:attrName>
                                        </p:attrNameLst>
                                      </p:cBhvr>
                                      <p:to>
                                        <p:strVal val="visible"/>
                                      </p:to>
                                    </p:set>
                                    <p:animEffect transition="in" filter="dissolve">
                                      <p:cBhvr>
                                        <p:cTn id="14" dur="500"/>
                                        <p:tgtEl>
                                          <p:spTgt spid="14"/>
                                        </p:tgtEl>
                                      </p:cBhvr>
                                    </p:animEffect>
                                  </p:childTnLst>
                                </p:cTn>
                              </p:par>
                            </p:childTnLst>
                          </p:cTn>
                        </p:par>
                      </p:childTnLst>
                    </p:cTn>
                  </p:par>
                  <p:par>
                    <p:cTn id="15" fill="hold">
                      <p:stCondLst>
                        <p:cond delay="indefinite"/>
                      </p:stCondLst>
                      <p:childTnLst>
                        <p:par>
                          <p:cTn id="16" fill="hold">
                            <p:stCondLst>
                              <p:cond delay="0"/>
                            </p:stCondLst>
                            <p:childTnLst>
                              <p:par>
                                <p:cTn id="17" presetID="9"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dissolve">
                                      <p:cBhvr>
                                        <p:cTn id="19" dur="500"/>
                                        <p:tgtEl>
                                          <p:spTgt spid="5"/>
                                        </p:tgtEl>
                                      </p:cBhvr>
                                    </p:animEffect>
                                  </p:childTnLst>
                                </p:cTn>
                              </p:par>
                            </p:childTnLst>
                          </p:cTn>
                        </p:par>
                      </p:childTnLst>
                    </p:cTn>
                  </p:par>
                  <p:par>
                    <p:cTn id="20" fill="hold">
                      <p:stCondLst>
                        <p:cond delay="indefinite"/>
                      </p:stCondLst>
                      <p:childTnLst>
                        <p:par>
                          <p:cTn id="21" fill="hold">
                            <p:stCondLst>
                              <p:cond delay="0"/>
                            </p:stCondLst>
                            <p:childTnLst>
                              <p:par>
                                <p:cTn id="22" presetID="9" presetClass="entr" presetSubtype="0" fill="hold" nodeType="clickEffect">
                                  <p:stCondLst>
                                    <p:cond delay="0"/>
                                  </p:stCondLst>
                                  <p:childTnLst>
                                    <p:set>
                                      <p:cBhvr>
                                        <p:cTn id="23" dur="1" fill="hold">
                                          <p:stCondLst>
                                            <p:cond delay="0"/>
                                          </p:stCondLst>
                                        </p:cTn>
                                        <p:tgtEl>
                                          <p:spTgt spid="6"/>
                                        </p:tgtEl>
                                        <p:attrNameLst>
                                          <p:attrName>style.visibility</p:attrName>
                                        </p:attrNameLst>
                                      </p:cBhvr>
                                      <p:to>
                                        <p:strVal val="visible"/>
                                      </p:to>
                                    </p:set>
                                    <p:animEffect transition="in" filter="dissolve">
                                      <p:cBhvr>
                                        <p:cTn id="24" dur="500"/>
                                        <p:tgtEl>
                                          <p:spTgt spid="6"/>
                                        </p:tgtEl>
                                      </p:cBhvr>
                                    </p:animEffect>
                                  </p:childTnLst>
                                </p:cTn>
                              </p:par>
                            </p:childTnLst>
                          </p:cTn>
                        </p:par>
                      </p:childTnLst>
                    </p:cTn>
                  </p:par>
                  <p:par>
                    <p:cTn id="25" fill="hold">
                      <p:stCondLst>
                        <p:cond delay="indefinite"/>
                      </p:stCondLst>
                      <p:childTnLst>
                        <p:par>
                          <p:cTn id="26" fill="hold">
                            <p:stCondLst>
                              <p:cond delay="0"/>
                            </p:stCondLst>
                            <p:childTnLst>
                              <p:par>
                                <p:cTn id="27" presetID="53" presetClass="entr" presetSubtype="0" fill="hold" nodeType="clickEffect">
                                  <p:stCondLst>
                                    <p:cond delay="0"/>
                                  </p:stCondLst>
                                  <p:childTnLst>
                                    <p:set>
                                      <p:cBhvr>
                                        <p:cTn id="28" dur="1" fill="hold">
                                          <p:stCondLst>
                                            <p:cond delay="0"/>
                                          </p:stCondLst>
                                        </p:cTn>
                                        <p:tgtEl>
                                          <p:spTgt spid="2"/>
                                        </p:tgtEl>
                                        <p:attrNameLst>
                                          <p:attrName>style.visibility</p:attrName>
                                        </p:attrNameLst>
                                      </p:cBhvr>
                                      <p:to>
                                        <p:strVal val="visible"/>
                                      </p:to>
                                    </p:set>
                                    <p:anim calcmode="lin" valueType="num">
                                      <p:cBhvr>
                                        <p:cTn id="29" dur="500" fill="hold"/>
                                        <p:tgtEl>
                                          <p:spTgt spid="2"/>
                                        </p:tgtEl>
                                        <p:attrNameLst>
                                          <p:attrName>ppt_w</p:attrName>
                                        </p:attrNameLst>
                                      </p:cBhvr>
                                      <p:tavLst>
                                        <p:tav tm="0">
                                          <p:val>
                                            <p:fltVal val="0"/>
                                          </p:val>
                                        </p:tav>
                                        <p:tav tm="100000">
                                          <p:val>
                                            <p:strVal val="#ppt_w"/>
                                          </p:val>
                                        </p:tav>
                                      </p:tavLst>
                                    </p:anim>
                                    <p:anim calcmode="lin" valueType="num">
                                      <p:cBhvr>
                                        <p:cTn id="30" dur="500" fill="hold"/>
                                        <p:tgtEl>
                                          <p:spTgt spid="2"/>
                                        </p:tgtEl>
                                        <p:attrNameLst>
                                          <p:attrName>ppt_h</p:attrName>
                                        </p:attrNameLst>
                                      </p:cBhvr>
                                      <p:tavLst>
                                        <p:tav tm="0">
                                          <p:val>
                                            <p:fltVal val="0"/>
                                          </p:val>
                                        </p:tav>
                                        <p:tav tm="100000">
                                          <p:val>
                                            <p:strVal val="#ppt_h"/>
                                          </p:val>
                                        </p:tav>
                                      </p:tavLst>
                                    </p:anim>
                                    <p:animEffect transition="in" filter="fade">
                                      <p:cBhvr>
                                        <p:cTn id="31" dur="500"/>
                                        <p:tgtEl>
                                          <p:spTgt spid="2"/>
                                        </p:tgtEl>
                                      </p:cBhvr>
                                    </p:animEffect>
                                  </p:childTnLst>
                                </p:cTn>
                              </p:par>
                            </p:childTnLst>
                          </p:cTn>
                        </p:par>
                      </p:childTnLst>
                    </p:cTn>
                  </p:par>
                  <p:par>
                    <p:cTn id="32" fill="hold">
                      <p:stCondLst>
                        <p:cond delay="indefinite"/>
                      </p:stCondLst>
                      <p:childTnLst>
                        <p:par>
                          <p:cTn id="33" fill="hold">
                            <p:stCondLst>
                              <p:cond delay="0"/>
                            </p:stCondLst>
                            <p:childTnLst>
                              <p:par>
                                <p:cTn id="34" presetID="9" presetClass="entr" presetSubtype="0" fill="hold" nodeType="clickEffect">
                                  <p:stCondLst>
                                    <p:cond delay="0"/>
                                  </p:stCondLst>
                                  <p:childTnLst>
                                    <p:set>
                                      <p:cBhvr>
                                        <p:cTn id="35" dur="1" fill="hold">
                                          <p:stCondLst>
                                            <p:cond delay="0"/>
                                          </p:stCondLst>
                                        </p:cTn>
                                        <p:tgtEl>
                                          <p:spTgt spid="9"/>
                                        </p:tgtEl>
                                        <p:attrNameLst>
                                          <p:attrName>style.visibility</p:attrName>
                                        </p:attrNameLst>
                                      </p:cBhvr>
                                      <p:to>
                                        <p:strVal val="visible"/>
                                      </p:to>
                                    </p:set>
                                    <p:animEffect transition="in" filter="dissolve">
                                      <p:cBhvr>
                                        <p:cTn id="36" dur="500"/>
                                        <p:tgtEl>
                                          <p:spTgt spid="9"/>
                                        </p:tgtEl>
                                      </p:cBhvr>
                                    </p:animEffect>
                                  </p:childTnLst>
                                </p:cTn>
                              </p:par>
                            </p:childTnLst>
                          </p:cTn>
                        </p:par>
                      </p:childTnLst>
                    </p:cTn>
                  </p:par>
                  <p:par>
                    <p:cTn id="37" fill="hold">
                      <p:stCondLst>
                        <p:cond delay="indefinite"/>
                      </p:stCondLst>
                      <p:childTnLst>
                        <p:par>
                          <p:cTn id="38" fill="hold">
                            <p:stCondLst>
                              <p:cond delay="0"/>
                            </p:stCondLst>
                            <p:childTnLst>
                              <p:par>
                                <p:cTn id="39" presetID="9" presetClass="entr" presetSubtype="0" fill="hold" nodeType="clickEffect">
                                  <p:stCondLst>
                                    <p:cond delay="0"/>
                                  </p:stCondLst>
                                  <p:childTnLst>
                                    <p:set>
                                      <p:cBhvr>
                                        <p:cTn id="40" dur="1" fill="hold">
                                          <p:stCondLst>
                                            <p:cond delay="0"/>
                                          </p:stCondLst>
                                        </p:cTn>
                                        <p:tgtEl>
                                          <p:spTgt spid="7"/>
                                        </p:tgtEl>
                                        <p:attrNameLst>
                                          <p:attrName>style.visibility</p:attrName>
                                        </p:attrNameLst>
                                      </p:cBhvr>
                                      <p:to>
                                        <p:strVal val="visible"/>
                                      </p:to>
                                    </p:set>
                                    <p:animEffect transition="in" filter="dissolve">
                                      <p:cBhvr>
                                        <p:cTn id="41" dur="500"/>
                                        <p:tgtEl>
                                          <p:spTgt spid="7"/>
                                        </p:tgtEl>
                                      </p:cBhvr>
                                    </p:animEffect>
                                  </p:childTnLst>
                                </p:cTn>
                              </p:par>
                            </p:childTnLst>
                          </p:cTn>
                        </p:par>
                      </p:childTnLst>
                    </p:cTn>
                  </p:par>
                  <p:par>
                    <p:cTn id="42" fill="hold">
                      <p:stCondLst>
                        <p:cond delay="indefinite"/>
                      </p:stCondLst>
                      <p:childTnLst>
                        <p:par>
                          <p:cTn id="43" fill="hold">
                            <p:stCondLst>
                              <p:cond delay="0"/>
                            </p:stCondLst>
                            <p:childTnLst>
                              <p:par>
                                <p:cTn id="44" presetID="9" presetClass="entr" presetSubtype="0" fill="hold" nodeType="clickEffect">
                                  <p:stCondLst>
                                    <p:cond delay="0"/>
                                  </p:stCondLst>
                                  <p:childTnLst>
                                    <p:set>
                                      <p:cBhvr>
                                        <p:cTn id="45" dur="1" fill="hold">
                                          <p:stCondLst>
                                            <p:cond delay="0"/>
                                          </p:stCondLst>
                                        </p:cTn>
                                        <p:tgtEl>
                                          <p:spTgt spid="3"/>
                                        </p:tgtEl>
                                        <p:attrNameLst>
                                          <p:attrName>style.visibility</p:attrName>
                                        </p:attrNameLst>
                                      </p:cBhvr>
                                      <p:to>
                                        <p:strVal val="visible"/>
                                      </p:to>
                                    </p:set>
                                    <p:animEffect transition="in" filter="dissolve">
                                      <p:cBhvr>
                                        <p:cTn id="46" dur="500"/>
                                        <p:tgtEl>
                                          <p:spTgt spid="3"/>
                                        </p:tgtEl>
                                      </p:cBhvr>
                                    </p:animEffect>
                                  </p:childTnLst>
                                </p:cTn>
                              </p:par>
                            </p:childTnLst>
                          </p:cTn>
                        </p:par>
                      </p:childTnLst>
                    </p:cTn>
                  </p:par>
                  <p:par>
                    <p:cTn id="47" fill="hold">
                      <p:stCondLst>
                        <p:cond delay="indefinite"/>
                      </p:stCondLst>
                      <p:childTnLst>
                        <p:par>
                          <p:cTn id="48" fill="hold">
                            <p:stCondLst>
                              <p:cond delay="0"/>
                            </p:stCondLst>
                            <p:childTnLst>
                              <p:par>
                                <p:cTn id="49" presetID="9" presetClass="entr" presetSubtype="0" fill="hold" nodeType="clickEffect">
                                  <p:stCondLst>
                                    <p:cond delay="0"/>
                                  </p:stCondLst>
                                  <p:childTnLst>
                                    <p:set>
                                      <p:cBhvr>
                                        <p:cTn id="50" dur="1" fill="hold">
                                          <p:stCondLst>
                                            <p:cond delay="0"/>
                                          </p:stCondLst>
                                        </p:cTn>
                                        <p:tgtEl>
                                          <p:spTgt spid="10"/>
                                        </p:tgtEl>
                                        <p:attrNameLst>
                                          <p:attrName>style.visibility</p:attrName>
                                        </p:attrNameLst>
                                      </p:cBhvr>
                                      <p:to>
                                        <p:strVal val="visible"/>
                                      </p:to>
                                    </p:set>
                                    <p:animEffect transition="in" filter="dissolve">
                                      <p:cBhvr>
                                        <p:cTn id="51" dur="500"/>
                                        <p:tgtEl>
                                          <p:spTgt spid="10"/>
                                        </p:tgtEl>
                                      </p:cBhvr>
                                    </p:animEffect>
                                  </p:childTnLst>
                                </p:cTn>
                              </p:par>
                            </p:childTnLst>
                          </p:cTn>
                        </p:par>
                      </p:childTnLst>
                    </p:cTn>
                  </p:par>
                  <p:par>
                    <p:cTn id="52" fill="hold">
                      <p:stCondLst>
                        <p:cond delay="indefinite"/>
                      </p:stCondLst>
                      <p:childTnLst>
                        <p:par>
                          <p:cTn id="53" fill="hold">
                            <p:stCondLst>
                              <p:cond delay="0"/>
                            </p:stCondLst>
                            <p:childTnLst>
                              <p:par>
                                <p:cTn id="54" presetID="9" presetClass="entr" presetSubtype="0" fill="hold" nodeType="clickEffect">
                                  <p:stCondLst>
                                    <p:cond delay="0"/>
                                  </p:stCondLst>
                                  <p:childTnLst>
                                    <p:set>
                                      <p:cBhvr>
                                        <p:cTn id="55" dur="1" fill="hold">
                                          <p:stCondLst>
                                            <p:cond delay="0"/>
                                          </p:stCondLst>
                                        </p:cTn>
                                        <p:tgtEl>
                                          <p:spTgt spid="11"/>
                                        </p:tgtEl>
                                        <p:attrNameLst>
                                          <p:attrName>style.visibility</p:attrName>
                                        </p:attrNameLst>
                                      </p:cBhvr>
                                      <p:to>
                                        <p:strVal val="visible"/>
                                      </p:to>
                                    </p:set>
                                    <p:animEffect transition="in" filter="dissolve">
                                      <p:cBhvr>
                                        <p:cTn id="56" dur="500"/>
                                        <p:tgtEl>
                                          <p:spTgt spid="11"/>
                                        </p:tgtEl>
                                      </p:cBhvr>
                                    </p:animEffect>
                                  </p:childTnLst>
                                </p:cTn>
                              </p:par>
                            </p:childTnLst>
                          </p:cTn>
                        </p:par>
                      </p:childTnLst>
                    </p:cTn>
                  </p:par>
                  <p:par>
                    <p:cTn id="57" fill="hold">
                      <p:stCondLst>
                        <p:cond delay="indefinite"/>
                      </p:stCondLst>
                      <p:childTnLst>
                        <p:par>
                          <p:cTn id="58" fill="hold">
                            <p:stCondLst>
                              <p:cond delay="0"/>
                            </p:stCondLst>
                            <p:childTnLst>
                              <p:par>
                                <p:cTn id="59" presetID="9" presetClass="entr" presetSubtype="0" fill="hold" nodeType="clickEffect">
                                  <p:stCondLst>
                                    <p:cond delay="0"/>
                                  </p:stCondLst>
                                  <p:childTnLst>
                                    <p:set>
                                      <p:cBhvr>
                                        <p:cTn id="60" dur="1" fill="hold">
                                          <p:stCondLst>
                                            <p:cond delay="0"/>
                                          </p:stCondLst>
                                        </p:cTn>
                                        <p:tgtEl>
                                          <p:spTgt spid="12"/>
                                        </p:tgtEl>
                                        <p:attrNameLst>
                                          <p:attrName>style.visibility</p:attrName>
                                        </p:attrNameLst>
                                      </p:cBhvr>
                                      <p:to>
                                        <p:strVal val="visible"/>
                                      </p:to>
                                    </p:set>
                                    <p:animEffect transition="in" filter="dissolve">
                                      <p:cBhvr>
                                        <p:cTn id="61" dur="500"/>
                                        <p:tgtEl>
                                          <p:spTgt spid="12"/>
                                        </p:tgtEl>
                                      </p:cBhvr>
                                    </p:animEffect>
                                  </p:childTnLst>
                                </p:cTn>
                              </p:par>
                            </p:childTnLst>
                          </p:cTn>
                        </p:par>
                      </p:childTnLst>
                    </p:cTn>
                  </p:par>
                  <p:par>
                    <p:cTn id="62" fill="hold">
                      <p:stCondLst>
                        <p:cond delay="indefinite"/>
                      </p:stCondLst>
                      <p:childTnLst>
                        <p:par>
                          <p:cTn id="63" fill="hold">
                            <p:stCondLst>
                              <p:cond delay="0"/>
                            </p:stCondLst>
                            <p:childTnLst>
                              <p:par>
                                <p:cTn id="64" presetID="9" presetClass="entr" presetSubtype="0" fill="hold" nodeType="clickEffect">
                                  <p:stCondLst>
                                    <p:cond delay="0"/>
                                  </p:stCondLst>
                                  <p:childTnLst>
                                    <p:set>
                                      <p:cBhvr>
                                        <p:cTn id="65" dur="1" fill="hold">
                                          <p:stCondLst>
                                            <p:cond delay="0"/>
                                          </p:stCondLst>
                                        </p:cTn>
                                        <p:tgtEl>
                                          <p:spTgt spid="13"/>
                                        </p:tgtEl>
                                        <p:attrNameLst>
                                          <p:attrName>style.visibility</p:attrName>
                                        </p:attrNameLst>
                                      </p:cBhvr>
                                      <p:to>
                                        <p:strVal val="visible"/>
                                      </p:to>
                                    </p:set>
                                    <p:animEffect transition="in" filter="dissolve">
                                      <p:cBhvr>
                                        <p:cTn id="66" dur="500"/>
                                        <p:tgtEl>
                                          <p:spTgt spid="13"/>
                                        </p:tgtEl>
                                      </p:cBhvr>
                                    </p:animEffect>
                                  </p:childTnLst>
                                </p:cTn>
                              </p:par>
                              <p:par>
                                <p:cTn id="67" presetID="9" presetClass="entr" presetSubtype="0" fill="hold" grpId="0" nodeType="withEffect">
                                  <p:stCondLst>
                                    <p:cond delay="0"/>
                                  </p:stCondLst>
                                  <p:childTnLst>
                                    <p:set>
                                      <p:cBhvr>
                                        <p:cTn id="68" dur="1" fill="hold">
                                          <p:stCondLst>
                                            <p:cond delay="0"/>
                                          </p:stCondLst>
                                        </p:cTn>
                                        <p:tgtEl>
                                          <p:spTgt spid="62"/>
                                        </p:tgtEl>
                                        <p:attrNameLst>
                                          <p:attrName>style.visibility</p:attrName>
                                        </p:attrNameLst>
                                      </p:cBhvr>
                                      <p:to>
                                        <p:strVal val="visible"/>
                                      </p:to>
                                    </p:set>
                                    <p:animEffect transition="in" filter="dissolve">
                                      <p:cBhvr>
                                        <p:cTn id="69" dur="500"/>
                                        <p:tgtEl>
                                          <p:spTgt spid="6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Rectangle 17"/>
          <p:cNvSpPr>
            <a:spLocks noChangeArrowheads="1"/>
          </p:cNvSpPr>
          <p:nvPr/>
        </p:nvSpPr>
        <p:spPr bwMode="auto">
          <a:xfrm>
            <a:off x="122409" y="138155"/>
            <a:ext cx="5849938" cy="427038"/>
          </a:xfrm>
          <a:prstGeom prst="rect">
            <a:avLst/>
          </a:prstGeom>
          <a:noFill/>
          <a:ln w="12700">
            <a:noFill/>
            <a:miter lim="800000"/>
            <a:headEnd/>
            <a:tailEnd/>
          </a:ln>
        </p:spPr>
        <p:txBody>
          <a:bodyPr lIns="0" tIns="0" rIns="0" bIns="0">
            <a:spAutoFit/>
          </a:bodyPr>
          <a:lstStyle/>
          <a:p>
            <a:pPr defTabSz="762000" eaLnBrk="0" hangingPunct="0"/>
            <a:r>
              <a:rPr lang="en-US" sz="2800">
                <a:solidFill>
                  <a:srgbClr val="595959"/>
                </a:solidFill>
              </a:rPr>
              <a:t>The perception</a:t>
            </a:r>
            <a:r>
              <a:rPr lang="en-US" sz="2800">
                <a:solidFill>
                  <a:srgbClr val="595959"/>
                </a:solidFill>
                <a:cs typeface="Arial" charset="0"/>
              </a:rPr>
              <a:t>–</a:t>
            </a:r>
            <a:r>
              <a:rPr lang="en-US" sz="2800">
                <a:solidFill>
                  <a:srgbClr val="595959"/>
                </a:solidFill>
              </a:rPr>
              <a:t>expectation gap</a:t>
            </a:r>
          </a:p>
        </p:txBody>
      </p:sp>
      <p:grpSp>
        <p:nvGrpSpPr>
          <p:cNvPr id="37" name="Group 36"/>
          <p:cNvGrpSpPr>
            <a:grpSpLocks/>
          </p:cNvGrpSpPr>
          <p:nvPr/>
        </p:nvGrpSpPr>
        <p:grpSpPr bwMode="auto">
          <a:xfrm>
            <a:off x="527050" y="1067573"/>
            <a:ext cx="8058150" cy="958850"/>
            <a:chOff x="527050" y="1112838"/>
            <a:chExt cx="8058150" cy="958850"/>
          </a:xfrm>
        </p:grpSpPr>
        <p:sp>
          <p:nvSpPr>
            <p:cNvPr id="73742" name="Rectangle 14"/>
            <p:cNvSpPr>
              <a:spLocks noChangeArrowheads="1"/>
            </p:cNvSpPr>
            <p:nvPr/>
          </p:nvSpPr>
          <p:spPr bwMode="auto">
            <a:xfrm>
              <a:off x="527050" y="1112838"/>
              <a:ext cx="1357313" cy="958850"/>
            </a:xfrm>
            <a:prstGeom prst="rect">
              <a:avLst/>
            </a:prstGeom>
            <a:solidFill>
              <a:srgbClr val="CCFFCC"/>
            </a:solidFill>
            <a:ln w="12700">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a:p>
          </p:txBody>
        </p:sp>
        <p:sp>
          <p:nvSpPr>
            <p:cNvPr id="73743" name="Rectangle 15"/>
            <p:cNvSpPr>
              <a:spLocks noChangeArrowheads="1"/>
            </p:cNvSpPr>
            <p:nvPr/>
          </p:nvSpPr>
          <p:spPr bwMode="auto">
            <a:xfrm>
              <a:off x="1884363" y="1112838"/>
              <a:ext cx="3981450" cy="958850"/>
            </a:xfrm>
            <a:prstGeom prst="rect">
              <a:avLst/>
            </a:prstGeom>
            <a:solidFill>
              <a:srgbClr val="CCFFCC"/>
            </a:solidFill>
            <a:ln w="12700">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a:p>
          </p:txBody>
        </p:sp>
        <p:sp>
          <p:nvSpPr>
            <p:cNvPr id="73744" name="Rectangle 16"/>
            <p:cNvSpPr>
              <a:spLocks noChangeArrowheads="1"/>
            </p:cNvSpPr>
            <p:nvPr/>
          </p:nvSpPr>
          <p:spPr bwMode="auto">
            <a:xfrm>
              <a:off x="5859463" y="1112838"/>
              <a:ext cx="2725737" cy="958850"/>
            </a:xfrm>
            <a:prstGeom prst="rect">
              <a:avLst/>
            </a:prstGeom>
            <a:solidFill>
              <a:srgbClr val="CCFFCC"/>
            </a:solidFill>
            <a:ln w="12700">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a:p>
          </p:txBody>
        </p:sp>
        <p:sp>
          <p:nvSpPr>
            <p:cNvPr id="26688" name="Rectangle 18"/>
            <p:cNvSpPr>
              <a:spLocks noChangeArrowheads="1"/>
            </p:cNvSpPr>
            <p:nvPr/>
          </p:nvSpPr>
          <p:spPr bwMode="auto">
            <a:xfrm>
              <a:off x="963613" y="1393825"/>
              <a:ext cx="581891" cy="369332"/>
            </a:xfrm>
            <a:prstGeom prst="rect">
              <a:avLst/>
            </a:prstGeom>
            <a:noFill/>
            <a:ln w="12700">
              <a:noFill/>
              <a:miter lim="800000"/>
              <a:headEnd/>
              <a:tailEnd/>
            </a:ln>
          </p:spPr>
          <p:txBody>
            <a:bodyPr wrap="none" lIns="0" tIns="0" rIns="0" bIns="0">
              <a:spAutoFit/>
            </a:bodyPr>
            <a:lstStyle/>
            <a:p>
              <a:pPr defTabSz="762000" eaLnBrk="0" hangingPunct="0"/>
              <a:r>
                <a:rPr lang="en-US" sz="2400">
                  <a:solidFill>
                    <a:srgbClr val="000000"/>
                  </a:solidFill>
                </a:rPr>
                <a:t>Gap</a:t>
              </a:r>
            </a:p>
          </p:txBody>
        </p:sp>
        <p:sp>
          <p:nvSpPr>
            <p:cNvPr id="26689" name="Rectangle 19"/>
            <p:cNvSpPr>
              <a:spLocks noChangeArrowheads="1"/>
            </p:cNvSpPr>
            <p:nvPr/>
          </p:nvSpPr>
          <p:spPr bwMode="auto">
            <a:xfrm>
              <a:off x="2155825" y="1254125"/>
              <a:ext cx="3489738" cy="307777"/>
            </a:xfrm>
            <a:prstGeom prst="rect">
              <a:avLst/>
            </a:prstGeom>
            <a:noFill/>
            <a:ln w="12700">
              <a:noFill/>
              <a:miter lim="800000"/>
              <a:headEnd/>
              <a:tailEnd/>
            </a:ln>
          </p:spPr>
          <p:txBody>
            <a:bodyPr wrap="none" lIns="0" tIns="0" rIns="0" bIns="0">
              <a:spAutoFit/>
            </a:bodyPr>
            <a:lstStyle/>
            <a:p>
              <a:pPr defTabSz="762000" eaLnBrk="0" hangingPunct="0"/>
              <a:r>
                <a:rPr lang="en-US" sz="2000">
                  <a:solidFill>
                    <a:srgbClr val="000000"/>
                  </a:solidFill>
                </a:rPr>
                <a:t>Action required to ensure high </a:t>
              </a:r>
            </a:p>
          </p:txBody>
        </p:sp>
        <p:sp>
          <p:nvSpPr>
            <p:cNvPr id="26690" name="Rectangle 20"/>
            <p:cNvSpPr>
              <a:spLocks noChangeArrowheads="1"/>
            </p:cNvSpPr>
            <p:nvPr/>
          </p:nvSpPr>
          <p:spPr bwMode="auto">
            <a:xfrm>
              <a:off x="2155825" y="1533525"/>
              <a:ext cx="1925207" cy="307777"/>
            </a:xfrm>
            <a:prstGeom prst="rect">
              <a:avLst/>
            </a:prstGeom>
            <a:noFill/>
            <a:ln w="12700">
              <a:noFill/>
              <a:miter lim="800000"/>
              <a:headEnd/>
              <a:tailEnd/>
            </a:ln>
          </p:spPr>
          <p:txBody>
            <a:bodyPr wrap="none" lIns="0" tIns="0" rIns="0" bIns="0">
              <a:spAutoFit/>
            </a:bodyPr>
            <a:lstStyle/>
            <a:p>
              <a:pPr defTabSz="762000" eaLnBrk="0" hangingPunct="0"/>
              <a:r>
                <a:rPr lang="en-US" sz="2000">
                  <a:solidFill>
                    <a:srgbClr val="000000"/>
                  </a:solidFill>
                </a:rPr>
                <a:t>perceived quality</a:t>
              </a:r>
            </a:p>
          </p:txBody>
        </p:sp>
        <p:sp>
          <p:nvSpPr>
            <p:cNvPr id="26691" name="Rectangle 21"/>
            <p:cNvSpPr>
              <a:spLocks noChangeArrowheads="1"/>
            </p:cNvSpPr>
            <p:nvPr/>
          </p:nvSpPr>
          <p:spPr bwMode="auto">
            <a:xfrm>
              <a:off x="6088063" y="1254125"/>
              <a:ext cx="2295500" cy="307777"/>
            </a:xfrm>
            <a:prstGeom prst="rect">
              <a:avLst/>
            </a:prstGeom>
            <a:noFill/>
            <a:ln w="12700">
              <a:noFill/>
              <a:miter lim="800000"/>
              <a:headEnd/>
              <a:tailEnd/>
            </a:ln>
          </p:spPr>
          <p:txBody>
            <a:bodyPr wrap="none" lIns="0" tIns="0" rIns="0" bIns="0">
              <a:spAutoFit/>
            </a:bodyPr>
            <a:lstStyle/>
            <a:p>
              <a:pPr defTabSz="762000" eaLnBrk="0" hangingPunct="0"/>
              <a:r>
                <a:rPr lang="en-US" sz="2000">
                  <a:solidFill>
                    <a:srgbClr val="000000"/>
                  </a:solidFill>
                </a:rPr>
                <a:t>Main organizational </a:t>
              </a:r>
            </a:p>
          </p:txBody>
        </p:sp>
        <p:sp>
          <p:nvSpPr>
            <p:cNvPr id="26692" name="Rectangle 22"/>
            <p:cNvSpPr>
              <a:spLocks noChangeArrowheads="1"/>
            </p:cNvSpPr>
            <p:nvPr/>
          </p:nvSpPr>
          <p:spPr bwMode="auto">
            <a:xfrm>
              <a:off x="6088063" y="1533525"/>
              <a:ext cx="1484381" cy="307777"/>
            </a:xfrm>
            <a:prstGeom prst="rect">
              <a:avLst/>
            </a:prstGeom>
            <a:noFill/>
            <a:ln w="12700">
              <a:noFill/>
              <a:miter lim="800000"/>
              <a:headEnd/>
              <a:tailEnd/>
            </a:ln>
          </p:spPr>
          <p:txBody>
            <a:bodyPr wrap="none" lIns="0" tIns="0" rIns="0" bIns="0">
              <a:spAutoFit/>
            </a:bodyPr>
            <a:lstStyle/>
            <a:p>
              <a:pPr defTabSz="762000" eaLnBrk="0" hangingPunct="0"/>
              <a:r>
                <a:rPr lang="en-US" sz="2000">
                  <a:solidFill>
                    <a:srgbClr val="000000"/>
                  </a:solidFill>
                </a:rPr>
                <a:t>responsibility</a:t>
              </a:r>
            </a:p>
          </p:txBody>
        </p:sp>
      </p:grpSp>
      <p:grpSp>
        <p:nvGrpSpPr>
          <p:cNvPr id="40" name="Group 39"/>
          <p:cNvGrpSpPr>
            <a:grpSpLocks/>
          </p:cNvGrpSpPr>
          <p:nvPr/>
        </p:nvGrpSpPr>
        <p:grpSpPr bwMode="auto">
          <a:xfrm>
            <a:off x="527050" y="3959998"/>
            <a:ext cx="8067675" cy="958850"/>
            <a:chOff x="527050" y="4005263"/>
            <a:chExt cx="8067675" cy="958850"/>
          </a:xfrm>
        </p:grpSpPr>
        <p:sp>
          <p:nvSpPr>
            <p:cNvPr id="73734" name="Rectangle 6"/>
            <p:cNvSpPr>
              <a:spLocks noChangeArrowheads="1"/>
            </p:cNvSpPr>
            <p:nvPr/>
          </p:nvSpPr>
          <p:spPr bwMode="auto">
            <a:xfrm>
              <a:off x="1884363" y="4005263"/>
              <a:ext cx="3981450" cy="958850"/>
            </a:xfrm>
            <a:prstGeom prst="rect">
              <a:avLst/>
            </a:prstGeom>
            <a:solidFill>
              <a:srgbClr val="FFFF99"/>
            </a:solidFill>
            <a:ln w="12700">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a:p>
          </p:txBody>
        </p:sp>
        <p:sp>
          <p:nvSpPr>
            <p:cNvPr id="73735" name="Rectangle 7"/>
            <p:cNvSpPr>
              <a:spLocks noChangeArrowheads="1"/>
            </p:cNvSpPr>
            <p:nvPr/>
          </p:nvSpPr>
          <p:spPr bwMode="auto">
            <a:xfrm>
              <a:off x="5868988" y="4005263"/>
              <a:ext cx="2725737" cy="958850"/>
            </a:xfrm>
            <a:prstGeom prst="rect">
              <a:avLst/>
            </a:prstGeom>
            <a:solidFill>
              <a:srgbClr val="FFFF99"/>
            </a:solidFill>
            <a:ln w="12700">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a:p>
          </p:txBody>
        </p:sp>
        <p:sp>
          <p:nvSpPr>
            <p:cNvPr id="73740" name="Rectangle 12"/>
            <p:cNvSpPr>
              <a:spLocks noChangeArrowheads="1"/>
            </p:cNvSpPr>
            <p:nvPr/>
          </p:nvSpPr>
          <p:spPr bwMode="auto">
            <a:xfrm>
              <a:off x="527050" y="4005263"/>
              <a:ext cx="1357313" cy="958850"/>
            </a:xfrm>
            <a:prstGeom prst="rect">
              <a:avLst/>
            </a:prstGeom>
            <a:solidFill>
              <a:srgbClr val="FFFF00"/>
            </a:solidFill>
            <a:ln w="12700">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a:p>
          </p:txBody>
        </p:sp>
        <p:sp>
          <p:nvSpPr>
            <p:cNvPr id="26676" name="Rectangle 36"/>
            <p:cNvSpPr>
              <a:spLocks noChangeArrowheads="1"/>
            </p:cNvSpPr>
            <p:nvPr/>
          </p:nvSpPr>
          <p:spPr bwMode="auto">
            <a:xfrm>
              <a:off x="925513" y="4332288"/>
              <a:ext cx="622300" cy="274637"/>
            </a:xfrm>
            <a:prstGeom prst="rect">
              <a:avLst/>
            </a:prstGeom>
            <a:solidFill>
              <a:srgbClr val="FFFF00"/>
            </a:solidFill>
            <a:ln w="12700">
              <a:noFill/>
              <a:miter lim="800000"/>
              <a:headEnd/>
              <a:tailEnd/>
            </a:ln>
          </p:spPr>
          <p:txBody>
            <a:bodyPr wrap="none" lIns="0" tIns="0" rIns="0" bIns="0">
              <a:spAutoFit/>
            </a:bodyPr>
            <a:lstStyle/>
            <a:p>
              <a:pPr defTabSz="762000" eaLnBrk="0" hangingPunct="0"/>
              <a:r>
                <a:rPr lang="en-US">
                  <a:solidFill>
                    <a:srgbClr val="000000"/>
                  </a:solidFill>
                </a:rPr>
                <a:t>Gap 3</a:t>
              </a:r>
            </a:p>
          </p:txBody>
        </p:sp>
        <p:sp>
          <p:nvSpPr>
            <p:cNvPr id="26677" name="Rectangle 41"/>
            <p:cNvSpPr>
              <a:spLocks noChangeArrowheads="1"/>
            </p:cNvSpPr>
            <p:nvPr/>
          </p:nvSpPr>
          <p:spPr bwMode="auto">
            <a:xfrm>
              <a:off x="6081713" y="4332288"/>
              <a:ext cx="1117600" cy="274637"/>
            </a:xfrm>
            <a:prstGeom prst="rect">
              <a:avLst/>
            </a:prstGeom>
            <a:noFill/>
            <a:ln w="12700">
              <a:noFill/>
              <a:miter lim="800000"/>
              <a:headEnd/>
              <a:tailEnd/>
            </a:ln>
          </p:spPr>
          <p:txBody>
            <a:bodyPr wrap="none" lIns="0" tIns="0" rIns="0" bIns="0">
              <a:spAutoFit/>
            </a:bodyPr>
            <a:lstStyle/>
            <a:p>
              <a:pPr defTabSz="762000" eaLnBrk="0" hangingPunct="0"/>
              <a:r>
                <a:rPr lang="en-US">
                  <a:solidFill>
                    <a:srgbClr val="000000"/>
                  </a:solidFill>
                </a:rPr>
                <a:t>Operations</a:t>
              </a:r>
            </a:p>
          </p:txBody>
        </p:sp>
        <p:sp>
          <p:nvSpPr>
            <p:cNvPr id="26678" name="Rectangle 51"/>
            <p:cNvSpPr>
              <a:spLocks noChangeArrowheads="1"/>
            </p:cNvSpPr>
            <p:nvPr/>
          </p:nvSpPr>
          <p:spPr bwMode="auto">
            <a:xfrm>
              <a:off x="1978025" y="4064000"/>
              <a:ext cx="3844925" cy="823913"/>
            </a:xfrm>
            <a:prstGeom prst="rect">
              <a:avLst/>
            </a:prstGeom>
            <a:noFill/>
            <a:ln w="12700">
              <a:noFill/>
              <a:miter lim="800000"/>
              <a:headEnd/>
              <a:tailEnd/>
            </a:ln>
          </p:spPr>
          <p:txBody>
            <a:bodyPr lIns="0" tIns="0" rIns="0" bIns="0">
              <a:spAutoFit/>
            </a:bodyPr>
            <a:lstStyle/>
            <a:p>
              <a:pPr defTabSz="762000" eaLnBrk="0" hangingPunct="0"/>
              <a:r>
                <a:rPr lang="en-US">
                  <a:solidFill>
                    <a:srgbClr val="000000"/>
                  </a:solidFill>
                </a:rPr>
                <a:t>Ensure actual product or service conforms to internally specified quality level</a:t>
              </a:r>
            </a:p>
          </p:txBody>
        </p:sp>
      </p:grpSp>
      <p:grpSp>
        <p:nvGrpSpPr>
          <p:cNvPr id="41" name="Group 40"/>
          <p:cNvGrpSpPr>
            <a:grpSpLocks/>
          </p:cNvGrpSpPr>
          <p:nvPr/>
        </p:nvGrpSpPr>
        <p:grpSpPr bwMode="auto">
          <a:xfrm>
            <a:off x="527050" y="4928373"/>
            <a:ext cx="8067675" cy="958850"/>
            <a:chOff x="527050" y="4973638"/>
            <a:chExt cx="8067675" cy="958850"/>
          </a:xfrm>
        </p:grpSpPr>
        <p:sp>
          <p:nvSpPr>
            <p:cNvPr id="73736" name="Rectangle 8"/>
            <p:cNvSpPr>
              <a:spLocks noChangeArrowheads="1"/>
            </p:cNvSpPr>
            <p:nvPr/>
          </p:nvSpPr>
          <p:spPr bwMode="auto">
            <a:xfrm>
              <a:off x="1884363" y="4973638"/>
              <a:ext cx="3981450" cy="958850"/>
            </a:xfrm>
            <a:prstGeom prst="rect">
              <a:avLst/>
            </a:prstGeom>
            <a:solidFill>
              <a:srgbClr val="CCCCFF">
                <a:alpha val="40000"/>
              </a:srgbClr>
            </a:solidFill>
            <a:ln w="12700">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a:p>
          </p:txBody>
        </p:sp>
        <p:sp>
          <p:nvSpPr>
            <p:cNvPr id="73737" name="Rectangle 9"/>
            <p:cNvSpPr>
              <a:spLocks noChangeArrowheads="1"/>
            </p:cNvSpPr>
            <p:nvPr/>
          </p:nvSpPr>
          <p:spPr bwMode="auto">
            <a:xfrm>
              <a:off x="5868988" y="4973638"/>
              <a:ext cx="2725737" cy="958850"/>
            </a:xfrm>
            <a:prstGeom prst="rect">
              <a:avLst/>
            </a:prstGeom>
            <a:solidFill>
              <a:srgbClr val="CCCCFF">
                <a:alpha val="40000"/>
              </a:srgbClr>
            </a:solidFill>
            <a:ln w="12700">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a:p>
          </p:txBody>
        </p:sp>
        <p:sp>
          <p:nvSpPr>
            <p:cNvPr id="73741" name="Rectangle 13"/>
            <p:cNvSpPr>
              <a:spLocks noChangeArrowheads="1"/>
            </p:cNvSpPr>
            <p:nvPr/>
          </p:nvSpPr>
          <p:spPr bwMode="auto">
            <a:xfrm>
              <a:off x="527050" y="4973638"/>
              <a:ext cx="1357313" cy="958850"/>
            </a:xfrm>
            <a:prstGeom prst="rect">
              <a:avLst/>
            </a:prstGeom>
            <a:solidFill>
              <a:srgbClr val="CCCCFF"/>
            </a:solidFill>
            <a:ln w="12700">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a:p>
          </p:txBody>
        </p:sp>
        <p:sp>
          <p:nvSpPr>
            <p:cNvPr id="26664" name="Rectangle 42"/>
            <p:cNvSpPr>
              <a:spLocks noChangeArrowheads="1"/>
            </p:cNvSpPr>
            <p:nvPr/>
          </p:nvSpPr>
          <p:spPr bwMode="auto">
            <a:xfrm>
              <a:off x="925513" y="5307013"/>
              <a:ext cx="622300" cy="274637"/>
            </a:xfrm>
            <a:prstGeom prst="rect">
              <a:avLst/>
            </a:prstGeom>
            <a:noFill/>
            <a:ln w="12700">
              <a:noFill/>
              <a:miter lim="800000"/>
              <a:headEnd/>
              <a:tailEnd/>
            </a:ln>
          </p:spPr>
          <p:txBody>
            <a:bodyPr wrap="none" lIns="0" tIns="0" rIns="0" bIns="0">
              <a:spAutoFit/>
            </a:bodyPr>
            <a:lstStyle/>
            <a:p>
              <a:pPr defTabSz="762000" eaLnBrk="0" hangingPunct="0"/>
              <a:r>
                <a:rPr lang="en-US">
                  <a:solidFill>
                    <a:srgbClr val="000000"/>
                  </a:solidFill>
                </a:rPr>
                <a:t>Gap 4</a:t>
              </a:r>
            </a:p>
          </p:txBody>
        </p:sp>
        <p:sp>
          <p:nvSpPr>
            <p:cNvPr id="26665" name="Rectangle 46"/>
            <p:cNvSpPr>
              <a:spLocks noChangeArrowheads="1"/>
            </p:cNvSpPr>
            <p:nvPr/>
          </p:nvSpPr>
          <p:spPr bwMode="auto">
            <a:xfrm>
              <a:off x="6088063" y="5292725"/>
              <a:ext cx="1003300" cy="274638"/>
            </a:xfrm>
            <a:prstGeom prst="rect">
              <a:avLst/>
            </a:prstGeom>
            <a:noFill/>
            <a:ln w="12700">
              <a:noFill/>
              <a:miter lim="800000"/>
              <a:headEnd/>
              <a:tailEnd/>
            </a:ln>
          </p:spPr>
          <p:txBody>
            <a:bodyPr wrap="none" lIns="0" tIns="0" rIns="0" bIns="0">
              <a:spAutoFit/>
            </a:bodyPr>
            <a:lstStyle/>
            <a:p>
              <a:pPr defTabSz="762000" eaLnBrk="0" hangingPunct="0"/>
              <a:r>
                <a:rPr lang="en-US">
                  <a:solidFill>
                    <a:srgbClr val="000000"/>
                  </a:solidFill>
                </a:rPr>
                <a:t>Marketing</a:t>
              </a:r>
            </a:p>
          </p:txBody>
        </p:sp>
        <p:sp>
          <p:nvSpPr>
            <p:cNvPr id="26666" name="Rectangle 53"/>
            <p:cNvSpPr>
              <a:spLocks noChangeArrowheads="1"/>
            </p:cNvSpPr>
            <p:nvPr/>
          </p:nvSpPr>
          <p:spPr bwMode="auto">
            <a:xfrm>
              <a:off x="1985963" y="5040313"/>
              <a:ext cx="3808412" cy="823912"/>
            </a:xfrm>
            <a:prstGeom prst="rect">
              <a:avLst/>
            </a:prstGeom>
            <a:noFill/>
            <a:ln w="12700">
              <a:noFill/>
              <a:miter lim="800000"/>
              <a:headEnd/>
              <a:tailEnd/>
            </a:ln>
          </p:spPr>
          <p:txBody>
            <a:bodyPr lIns="0" tIns="0" rIns="0" bIns="0">
              <a:spAutoFit/>
            </a:bodyPr>
            <a:lstStyle/>
            <a:p>
              <a:pPr defTabSz="762000" eaLnBrk="0" hangingPunct="0"/>
              <a:r>
                <a:rPr lang="en-US">
                  <a:solidFill>
                    <a:srgbClr val="000000"/>
                  </a:solidFill>
                </a:rPr>
                <a:t>Ensure that promises made to customers concerning the product or service can really be delivered</a:t>
              </a:r>
            </a:p>
          </p:txBody>
        </p:sp>
      </p:grpSp>
      <p:grpSp>
        <p:nvGrpSpPr>
          <p:cNvPr id="38" name="Group 37"/>
          <p:cNvGrpSpPr>
            <a:grpSpLocks/>
          </p:cNvGrpSpPr>
          <p:nvPr/>
        </p:nvGrpSpPr>
        <p:grpSpPr bwMode="auto">
          <a:xfrm>
            <a:off x="527050" y="2032773"/>
            <a:ext cx="8097838" cy="962025"/>
            <a:chOff x="527050" y="2078038"/>
            <a:chExt cx="8097838" cy="962025"/>
          </a:xfrm>
        </p:grpSpPr>
        <p:sp>
          <p:nvSpPr>
            <p:cNvPr id="73730" name="Rectangle 2"/>
            <p:cNvSpPr>
              <a:spLocks noChangeArrowheads="1"/>
            </p:cNvSpPr>
            <p:nvPr/>
          </p:nvSpPr>
          <p:spPr bwMode="auto">
            <a:xfrm>
              <a:off x="1884363" y="2078038"/>
              <a:ext cx="3981450" cy="958850"/>
            </a:xfrm>
            <a:prstGeom prst="rect">
              <a:avLst/>
            </a:prstGeom>
            <a:solidFill>
              <a:srgbClr val="FFCC99">
                <a:alpha val="30196"/>
              </a:srgbClr>
            </a:solidFill>
            <a:ln w="12700">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a:p>
          </p:txBody>
        </p:sp>
        <p:sp>
          <p:nvSpPr>
            <p:cNvPr id="73731" name="Rectangle 3"/>
            <p:cNvSpPr>
              <a:spLocks noChangeArrowheads="1"/>
            </p:cNvSpPr>
            <p:nvPr/>
          </p:nvSpPr>
          <p:spPr bwMode="auto">
            <a:xfrm>
              <a:off x="5868988" y="2078038"/>
              <a:ext cx="2725737" cy="958850"/>
            </a:xfrm>
            <a:prstGeom prst="rect">
              <a:avLst/>
            </a:prstGeom>
            <a:solidFill>
              <a:srgbClr val="FFCC99">
                <a:alpha val="32941"/>
              </a:srgbClr>
            </a:solidFill>
            <a:ln w="12700">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a:p>
          </p:txBody>
        </p:sp>
        <p:sp>
          <p:nvSpPr>
            <p:cNvPr id="73738" name="Rectangle 10"/>
            <p:cNvSpPr>
              <a:spLocks noChangeArrowheads="1"/>
            </p:cNvSpPr>
            <p:nvPr/>
          </p:nvSpPr>
          <p:spPr bwMode="auto">
            <a:xfrm>
              <a:off x="527050" y="2078038"/>
              <a:ext cx="1357313" cy="958850"/>
            </a:xfrm>
            <a:prstGeom prst="rect">
              <a:avLst/>
            </a:prstGeom>
            <a:solidFill>
              <a:srgbClr val="FFCC99"/>
            </a:solidFill>
            <a:ln w="12700">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a:p>
          </p:txBody>
        </p:sp>
        <p:sp>
          <p:nvSpPr>
            <p:cNvPr id="26652" name="Rectangle 23"/>
            <p:cNvSpPr>
              <a:spLocks noChangeArrowheads="1"/>
            </p:cNvSpPr>
            <p:nvPr/>
          </p:nvSpPr>
          <p:spPr bwMode="auto">
            <a:xfrm>
              <a:off x="925513" y="2384425"/>
              <a:ext cx="622300" cy="274638"/>
            </a:xfrm>
            <a:prstGeom prst="rect">
              <a:avLst/>
            </a:prstGeom>
            <a:noFill/>
            <a:ln w="12700">
              <a:noFill/>
              <a:miter lim="800000"/>
              <a:headEnd/>
              <a:tailEnd/>
            </a:ln>
          </p:spPr>
          <p:txBody>
            <a:bodyPr wrap="none" lIns="0" tIns="0" rIns="0" bIns="0">
              <a:spAutoFit/>
            </a:bodyPr>
            <a:lstStyle/>
            <a:p>
              <a:pPr defTabSz="762000" eaLnBrk="0" hangingPunct="0"/>
              <a:r>
                <a:rPr lang="en-US">
                  <a:solidFill>
                    <a:srgbClr val="000000"/>
                  </a:solidFill>
                </a:rPr>
                <a:t>Gap 1</a:t>
              </a:r>
            </a:p>
          </p:txBody>
        </p:sp>
        <p:sp>
          <p:nvSpPr>
            <p:cNvPr id="26653" name="Text Box 47"/>
            <p:cNvSpPr txBox="1">
              <a:spLocks noChangeArrowheads="1"/>
            </p:cNvSpPr>
            <p:nvPr/>
          </p:nvSpPr>
          <p:spPr bwMode="auto">
            <a:xfrm>
              <a:off x="1931988" y="2124075"/>
              <a:ext cx="3949700" cy="915988"/>
            </a:xfrm>
            <a:prstGeom prst="rect">
              <a:avLst/>
            </a:prstGeom>
            <a:noFill/>
            <a:ln w="9525">
              <a:noFill/>
              <a:miter lim="800000"/>
              <a:headEnd/>
              <a:tailEnd/>
            </a:ln>
          </p:spPr>
          <p:txBody>
            <a:bodyPr>
              <a:spAutoFit/>
            </a:bodyPr>
            <a:lstStyle/>
            <a:p>
              <a:pPr>
                <a:spcBef>
                  <a:spcPct val="50000"/>
                </a:spcBef>
              </a:pPr>
              <a:r>
                <a:rPr lang="en-GB"/>
                <a:t>Ensure consistency between internal quality specification and the expectations of customers</a:t>
              </a:r>
              <a:endParaRPr lang="en-US"/>
            </a:p>
          </p:txBody>
        </p:sp>
        <p:sp>
          <p:nvSpPr>
            <p:cNvPr id="26654" name="Rectangle 55"/>
            <p:cNvSpPr>
              <a:spLocks noChangeArrowheads="1"/>
            </p:cNvSpPr>
            <p:nvPr/>
          </p:nvSpPr>
          <p:spPr bwMode="auto">
            <a:xfrm>
              <a:off x="6037263" y="2168525"/>
              <a:ext cx="2587625" cy="823913"/>
            </a:xfrm>
            <a:prstGeom prst="rect">
              <a:avLst/>
            </a:prstGeom>
            <a:solidFill>
              <a:srgbClr val="FFCC99">
                <a:alpha val="30196"/>
              </a:srgbClr>
            </a:solidFill>
            <a:ln w="12700">
              <a:noFill/>
              <a:miter lim="800000"/>
              <a:headEnd/>
              <a:tailEnd/>
            </a:ln>
          </p:spPr>
          <p:txBody>
            <a:bodyPr lIns="0" tIns="0" rIns="0" bIns="0">
              <a:spAutoFit/>
            </a:bodyPr>
            <a:lstStyle/>
            <a:p>
              <a:pPr defTabSz="762000" eaLnBrk="0" hangingPunct="0"/>
              <a:r>
                <a:rPr lang="en-US">
                  <a:solidFill>
                    <a:srgbClr val="000000"/>
                  </a:solidFill>
                </a:rPr>
                <a:t>Marketing, operations, product/service development</a:t>
              </a:r>
            </a:p>
          </p:txBody>
        </p:sp>
      </p:grpSp>
      <p:grpSp>
        <p:nvGrpSpPr>
          <p:cNvPr id="39" name="Group 38"/>
          <p:cNvGrpSpPr>
            <a:grpSpLocks/>
          </p:cNvGrpSpPr>
          <p:nvPr/>
        </p:nvGrpSpPr>
        <p:grpSpPr bwMode="auto">
          <a:xfrm>
            <a:off x="527050" y="2997973"/>
            <a:ext cx="8128000" cy="955675"/>
            <a:chOff x="527050" y="3043238"/>
            <a:chExt cx="8128000" cy="955675"/>
          </a:xfrm>
        </p:grpSpPr>
        <p:sp>
          <p:nvSpPr>
            <p:cNvPr id="73732" name="Rectangle 4"/>
            <p:cNvSpPr>
              <a:spLocks noChangeArrowheads="1"/>
            </p:cNvSpPr>
            <p:nvPr/>
          </p:nvSpPr>
          <p:spPr bwMode="auto">
            <a:xfrm>
              <a:off x="1884363" y="3043238"/>
              <a:ext cx="3981450" cy="955675"/>
            </a:xfrm>
            <a:prstGeom prst="rect">
              <a:avLst/>
            </a:prstGeom>
            <a:solidFill>
              <a:srgbClr val="CCECFF"/>
            </a:solidFill>
            <a:ln w="12700">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a:p>
          </p:txBody>
        </p:sp>
        <p:sp>
          <p:nvSpPr>
            <p:cNvPr id="73733" name="Rectangle 5"/>
            <p:cNvSpPr>
              <a:spLocks noChangeArrowheads="1"/>
            </p:cNvSpPr>
            <p:nvPr/>
          </p:nvSpPr>
          <p:spPr bwMode="auto">
            <a:xfrm>
              <a:off x="5868988" y="3043238"/>
              <a:ext cx="2725737" cy="955675"/>
            </a:xfrm>
            <a:prstGeom prst="rect">
              <a:avLst/>
            </a:prstGeom>
            <a:solidFill>
              <a:srgbClr val="CCECFF"/>
            </a:solidFill>
            <a:ln w="12700">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a:p>
          </p:txBody>
        </p:sp>
        <p:sp>
          <p:nvSpPr>
            <p:cNvPr id="73739" name="Rectangle 11"/>
            <p:cNvSpPr>
              <a:spLocks noChangeArrowheads="1"/>
            </p:cNvSpPr>
            <p:nvPr/>
          </p:nvSpPr>
          <p:spPr bwMode="auto">
            <a:xfrm>
              <a:off x="527050" y="3043238"/>
              <a:ext cx="1357313" cy="955675"/>
            </a:xfrm>
            <a:prstGeom prst="rect">
              <a:avLst/>
            </a:prstGeom>
            <a:solidFill>
              <a:srgbClr val="CCECFF"/>
            </a:solidFill>
            <a:ln w="12700">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a:p>
          </p:txBody>
        </p:sp>
        <p:sp>
          <p:nvSpPr>
            <p:cNvPr id="26640" name="Rectangle 30"/>
            <p:cNvSpPr>
              <a:spLocks noChangeArrowheads="1"/>
            </p:cNvSpPr>
            <p:nvPr/>
          </p:nvSpPr>
          <p:spPr bwMode="auto">
            <a:xfrm>
              <a:off x="925513" y="3359150"/>
              <a:ext cx="622300" cy="274638"/>
            </a:xfrm>
            <a:prstGeom prst="rect">
              <a:avLst/>
            </a:prstGeom>
            <a:noFill/>
            <a:ln w="12700">
              <a:noFill/>
              <a:miter lim="800000"/>
              <a:headEnd/>
              <a:tailEnd/>
            </a:ln>
          </p:spPr>
          <p:txBody>
            <a:bodyPr wrap="none" lIns="0" tIns="0" rIns="0" bIns="0">
              <a:spAutoFit/>
            </a:bodyPr>
            <a:lstStyle/>
            <a:p>
              <a:pPr defTabSz="762000" eaLnBrk="0" hangingPunct="0"/>
              <a:r>
                <a:rPr lang="en-US">
                  <a:solidFill>
                    <a:srgbClr val="000000"/>
                  </a:solidFill>
                </a:rPr>
                <a:t>Gap 2</a:t>
              </a:r>
            </a:p>
          </p:txBody>
        </p:sp>
        <p:sp>
          <p:nvSpPr>
            <p:cNvPr id="26641" name="Rectangle 48"/>
            <p:cNvSpPr>
              <a:spLocks noChangeArrowheads="1"/>
            </p:cNvSpPr>
            <p:nvPr/>
          </p:nvSpPr>
          <p:spPr bwMode="auto">
            <a:xfrm>
              <a:off x="1984375" y="3252788"/>
              <a:ext cx="3689350" cy="549275"/>
            </a:xfrm>
            <a:prstGeom prst="rect">
              <a:avLst/>
            </a:prstGeom>
            <a:noFill/>
            <a:ln w="12700">
              <a:noFill/>
              <a:miter lim="800000"/>
              <a:headEnd/>
              <a:tailEnd/>
            </a:ln>
          </p:spPr>
          <p:txBody>
            <a:bodyPr lIns="0" tIns="0" rIns="0" bIns="0">
              <a:spAutoFit/>
            </a:bodyPr>
            <a:lstStyle/>
            <a:p>
              <a:pPr defTabSz="762000" eaLnBrk="0" hangingPunct="0"/>
              <a:r>
                <a:rPr lang="en-US">
                  <a:solidFill>
                    <a:srgbClr val="000000"/>
                  </a:solidFill>
                </a:rPr>
                <a:t>Ensure internal specification meets its intended concept of design </a:t>
              </a:r>
            </a:p>
          </p:txBody>
        </p:sp>
        <p:sp>
          <p:nvSpPr>
            <p:cNvPr id="26642" name="Rectangle 56"/>
            <p:cNvSpPr>
              <a:spLocks noChangeArrowheads="1"/>
            </p:cNvSpPr>
            <p:nvPr/>
          </p:nvSpPr>
          <p:spPr bwMode="auto">
            <a:xfrm>
              <a:off x="6067425" y="3141663"/>
              <a:ext cx="2587625" cy="823912"/>
            </a:xfrm>
            <a:prstGeom prst="rect">
              <a:avLst/>
            </a:prstGeom>
            <a:noFill/>
            <a:ln w="12700">
              <a:noFill/>
              <a:miter lim="800000"/>
              <a:headEnd/>
              <a:tailEnd/>
            </a:ln>
          </p:spPr>
          <p:txBody>
            <a:bodyPr lIns="0" tIns="0" rIns="0" bIns="0">
              <a:spAutoFit/>
            </a:bodyPr>
            <a:lstStyle/>
            <a:p>
              <a:pPr defTabSz="762000" eaLnBrk="0" hangingPunct="0"/>
              <a:r>
                <a:rPr lang="en-US">
                  <a:solidFill>
                    <a:srgbClr val="000000"/>
                  </a:solidFill>
                </a:rPr>
                <a:t>Marketing, operations, product/service development</a:t>
              </a: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37"/>
                                        </p:tgtEl>
                                        <p:attrNameLst>
                                          <p:attrName>style.visibility</p:attrName>
                                        </p:attrNameLst>
                                      </p:cBhvr>
                                      <p:to>
                                        <p:strVal val="visible"/>
                                      </p:to>
                                    </p:set>
                                    <p:animEffect transition="in" filter="dissolve">
                                      <p:cBhvr>
                                        <p:cTn id="7" dur="500"/>
                                        <p:tgtEl>
                                          <p:spTgt spid="37"/>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38"/>
                                        </p:tgtEl>
                                        <p:attrNameLst>
                                          <p:attrName>style.visibility</p:attrName>
                                        </p:attrNameLst>
                                      </p:cBhvr>
                                      <p:to>
                                        <p:strVal val="visible"/>
                                      </p:to>
                                    </p:set>
                                    <p:animEffect transition="in" filter="wipe(left)">
                                      <p:cBhvr>
                                        <p:cTn id="12" dur="1000"/>
                                        <p:tgtEl>
                                          <p:spTgt spid="38"/>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nodeType="clickEffect">
                                  <p:stCondLst>
                                    <p:cond delay="0"/>
                                  </p:stCondLst>
                                  <p:childTnLst>
                                    <p:set>
                                      <p:cBhvr>
                                        <p:cTn id="16" dur="1" fill="hold">
                                          <p:stCondLst>
                                            <p:cond delay="0"/>
                                          </p:stCondLst>
                                        </p:cTn>
                                        <p:tgtEl>
                                          <p:spTgt spid="39"/>
                                        </p:tgtEl>
                                        <p:attrNameLst>
                                          <p:attrName>style.visibility</p:attrName>
                                        </p:attrNameLst>
                                      </p:cBhvr>
                                      <p:to>
                                        <p:strVal val="visible"/>
                                      </p:to>
                                    </p:set>
                                    <p:animEffect transition="in" filter="wipe(left)">
                                      <p:cBhvr>
                                        <p:cTn id="17" dur="1000"/>
                                        <p:tgtEl>
                                          <p:spTgt spid="39"/>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nodeType="clickEffect">
                                  <p:stCondLst>
                                    <p:cond delay="0"/>
                                  </p:stCondLst>
                                  <p:childTnLst>
                                    <p:set>
                                      <p:cBhvr>
                                        <p:cTn id="21" dur="1" fill="hold">
                                          <p:stCondLst>
                                            <p:cond delay="0"/>
                                          </p:stCondLst>
                                        </p:cTn>
                                        <p:tgtEl>
                                          <p:spTgt spid="40"/>
                                        </p:tgtEl>
                                        <p:attrNameLst>
                                          <p:attrName>style.visibility</p:attrName>
                                        </p:attrNameLst>
                                      </p:cBhvr>
                                      <p:to>
                                        <p:strVal val="visible"/>
                                      </p:to>
                                    </p:set>
                                    <p:animEffect transition="in" filter="wipe(left)">
                                      <p:cBhvr>
                                        <p:cTn id="22" dur="1000"/>
                                        <p:tgtEl>
                                          <p:spTgt spid="40"/>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8" fill="hold" nodeType="clickEffect">
                                  <p:stCondLst>
                                    <p:cond delay="0"/>
                                  </p:stCondLst>
                                  <p:childTnLst>
                                    <p:set>
                                      <p:cBhvr>
                                        <p:cTn id="26" dur="1" fill="hold">
                                          <p:stCondLst>
                                            <p:cond delay="0"/>
                                          </p:stCondLst>
                                        </p:cTn>
                                        <p:tgtEl>
                                          <p:spTgt spid="41"/>
                                        </p:tgtEl>
                                        <p:attrNameLst>
                                          <p:attrName>style.visibility</p:attrName>
                                        </p:attrNameLst>
                                      </p:cBhvr>
                                      <p:to>
                                        <p:strVal val="visible"/>
                                      </p:to>
                                    </p:set>
                                    <p:animEffect transition="in" filter="wipe(left)">
                                      <p:cBhvr>
                                        <p:cTn id="27" dur="1000"/>
                                        <p:tgtEl>
                                          <p:spTgt spid="4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ChangeArrowheads="1"/>
          </p:cNvSpPr>
          <p:nvPr/>
        </p:nvSpPr>
        <p:spPr bwMode="auto">
          <a:xfrm>
            <a:off x="52216" y="132578"/>
            <a:ext cx="7115175" cy="430212"/>
          </a:xfrm>
          <a:prstGeom prst="rect">
            <a:avLst/>
          </a:prstGeom>
          <a:noFill/>
          <a:ln w="12700">
            <a:noFill/>
            <a:miter lim="800000"/>
            <a:headEnd/>
            <a:tailEnd/>
          </a:ln>
          <a:effectLst/>
        </p:spPr>
        <p:txBody>
          <a:bodyPr wrap="none" lIns="0" tIns="0" rIns="0" bIns="0">
            <a:spAutoFit/>
          </a:bodyPr>
          <a:lstStyle/>
          <a:p>
            <a:pPr algn="ctr" defTabSz="762000" eaLnBrk="0" hangingPunct="0">
              <a:defRPr/>
            </a:pPr>
            <a:r>
              <a:rPr lang="en-US" sz="2800" dirty="0">
                <a:solidFill>
                  <a:schemeClr val="tx1">
                    <a:lumMod val="65000"/>
                    <a:lumOff val="35000"/>
                  </a:schemeClr>
                </a:solidFill>
              </a:rPr>
              <a:t>Quality characteristics of goods and services</a:t>
            </a:r>
          </a:p>
        </p:txBody>
      </p:sp>
      <p:grpSp>
        <p:nvGrpSpPr>
          <p:cNvPr id="75808" name="Group 32"/>
          <p:cNvGrpSpPr>
            <a:grpSpLocks/>
          </p:cNvGrpSpPr>
          <p:nvPr/>
        </p:nvGrpSpPr>
        <p:grpSpPr bwMode="auto">
          <a:xfrm>
            <a:off x="969963" y="1079200"/>
            <a:ext cx="6783387" cy="609600"/>
            <a:chOff x="611" y="895"/>
            <a:chExt cx="4273" cy="384"/>
          </a:xfrm>
        </p:grpSpPr>
        <p:sp>
          <p:nvSpPr>
            <p:cNvPr id="28690" name="Rectangle 3"/>
            <p:cNvSpPr>
              <a:spLocks noChangeArrowheads="1"/>
            </p:cNvSpPr>
            <p:nvPr/>
          </p:nvSpPr>
          <p:spPr bwMode="auto">
            <a:xfrm>
              <a:off x="810" y="895"/>
              <a:ext cx="4074" cy="384"/>
            </a:xfrm>
            <a:prstGeom prst="rect">
              <a:avLst/>
            </a:prstGeom>
            <a:noFill/>
            <a:ln w="12700">
              <a:noFill/>
              <a:miter lim="800000"/>
              <a:headEnd/>
              <a:tailEnd/>
            </a:ln>
          </p:spPr>
          <p:txBody>
            <a:bodyPr lIns="0" tIns="0" rIns="0" bIns="0">
              <a:spAutoFit/>
            </a:bodyPr>
            <a:lstStyle/>
            <a:p>
              <a:pPr defTabSz="762000" eaLnBrk="0" hangingPunct="0"/>
              <a:r>
                <a:rPr lang="en-US" sz="2000">
                  <a:solidFill>
                    <a:srgbClr val="000000"/>
                  </a:solidFill>
                </a:rPr>
                <a:t>Functionality </a:t>
              </a:r>
              <a:r>
                <a:rPr lang="en-US" sz="2000">
                  <a:solidFill>
                    <a:srgbClr val="000000"/>
                  </a:solidFill>
                  <a:cs typeface="Arial" charset="0"/>
                </a:rPr>
                <a:t>–</a:t>
              </a:r>
              <a:r>
                <a:rPr lang="en-US" sz="2000">
                  <a:solidFill>
                    <a:srgbClr val="000000"/>
                  </a:solidFill>
                </a:rPr>
                <a:t> how well the product or service does the job for which it was intended.</a:t>
              </a:r>
            </a:p>
          </p:txBody>
        </p:sp>
        <p:sp>
          <p:nvSpPr>
            <p:cNvPr id="28691" name="Oval 14"/>
            <p:cNvSpPr>
              <a:spLocks noChangeArrowheads="1"/>
            </p:cNvSpPr>
            <p:nvPr/>
          </p:nvSpPr>
          <p:spPr bwMode="auto">
            <a:xfrm>
              <a:off x="611" y="947"/>
              <a:ext cx="118" cy="111"/>
            </a:xfrm>
            <a:prstGeom prst="ellipse">
              <a:avLst/>
            </a:prstGeom>
            <a:solidFill>
              <a:srgbClr val="FF0000"/>
            </a:solidFill>
            <a:ln w="9525">
              <a:solidFill>
                <a:schemeClr val="tx1"/>
              </a:solidFill>
              <a:round/>
              <a:headEnd/>
              <a:tailEnd/>
            </a:ln>
          </p:spPr>
          <p:txBody>
            <a:bodyPr wrap="none" anchor="ctr"/>
            <a:lstStyle/>
            <a:p>
              <a:pPr algn="ctr"/>
              <a:endParaRPr lang="en-US"/>
            </a:p>
          </p:txBody>
        </p:sp>
      </p:grpSp>
      <p:grpSp>
        <p:nvGrpSpPr>
          <p:cNvPr id="75809" name="Group 33"/>
          <p:cNvGrpSpPr>
            <a:grpSpLocks/>
          </p:cNvGrpSpPr>
          <p:nvPr/>
        </p:nvGrpSpPr>
        <p:grpSpPr bwMode="auto">
          <a:xfrm>
            <a:off x="969963" y="1950737"/>
            <a:ext cx="6529387" cy="609600"/>
            <a:chOff x="619" y="1355"/>
            <a:chExt cx="4113" cy="384"/>
          </a:xfrm>
        </p:grpSpPr>
        <p:sp>
          <p:nvSpPr>
            <p:cNvPr id="28688" name="Rectangle 5"/>
            <p:cNvSpPr>
              <a:spLocks noChangeArrowheads="1"/>
            </p:cNvSpPr>
            <p:nvPr/>
          </p:nvSpPr>
          <p:spPr bwMode="auto">
            <a:xfrm>
              <a:off x="834" y="1355"/>
              <a:ext cx="3898" cy="384"/>
            </a:xfrm>
            <a:prstGeom prst="rect">
              <a:avLst/>
            </a:prstGeom>
            <a:noFill/>
            <a:ln w="12700">
              <a:noFill/>
              <a:miter lim="800000"/>
              <a:headEnd/>
              <a:tailEnd/>
            </a:ln>
          </p:spPr>
          <p:txBody>
            <a:bodyPr lIns="0" tIns="0" rIns="0" bIns="0">
              <a:spAutoFit/>
            </a:bodyPr>
            <a:lstStyle/>
            <a:p>
              <a:pPr defTabSz="762000" eaLnBrk="0" hangingPunct="0"/>
              <a:r>
                <a:rPr lang="en-US" sz="2000">
                  <a:solidFill>
                    <a:srgbClr val="000000"/>
                  </a:solidFill>
                </a:rPr>
                <a:t>Appearance </a:t>
              </a:r>
              <a:r>
                <a:rPr lang="en-US">
                  <a:solidFill>
                    <a:srgbClr val="000000"/>
                  </a:solidFill>
                </a:rPr>
                <a:t>–</a:t>
              </a:r>
              <a:r>
                <a:rPr lang="en-US" sz="2000">
                  <a:solidFill>
                    <a:srgbClr val="000000"/>
                  </a:solidFill>
                </a:rPr>
                <a:t> aesthetic appeal, look, feel, sound and smell of the product or service.</a:t>
              </a:r>
            </a:p>
          </p:txBody>
        </p:sp>
        <p:sp>
          <p:nvSpPr>
            <p:cNvPr id="28689" name="Oval 27"/>
            <p:cNvSpPr>
              <a:spLocks noChangeArrowheads="1"/>
            </p:cNvSpPr>
            <p:nvPr/>
          </p:nvSpPr>
          <p:spPr bwMode="auto">
            <a:xfrm>
              <a:off x="619" y="1379"/>
              <a:ext cx="118" cy="111"/>
            </a:xfrm>
            <a:prstGeom prst="ellipse">
              <a:avLst/>
            </a:prstGeom>
            <a:solidFill>
              <a:srgbClr val="FF0000"/>
            </a:solidFill>
            <a:ln w="9525">
              <a:solidFill>
                <a:schemeClr val="tx1"/>
              </a:solidFill>
              <a:round/>
              <a:headEnd/>
              <a:tailEnd/>
            </a:ln>
          </p:spPr>
          <p:txBody>
            <a:bodyPr wrap="none" anchor="ctr"/>
            <a:lstStyle/>
            <a:p>
              <a:pPr algn="ctr"/>
              <a:endParaRPr lang="en-US"/>
            </a:p>
          </p:txBody>
        </p:sp>
      </p:grpSp>
      <p:grpSp>
        <p:nvGrpSpPr>
          <p:cNvPr id="75810" name="Group 34"/>
          <p:cNvGrpSpPr>
            <a:grpSpLocks/>
          </p:cNvGrpSpPr>
          <p:nvPr/>
        </p:nvGrpSpPr>
        <p:grpSpPr bwMode="auto">
          <a:xfrm>
            <a:off x="969963" y="2800050"/>
            <a:ext cx="6832600" cy="609600"/>
            <a:chOff x="619" y="1830"/>
            <a:chExt cx="4304" cy="384"/>
          </a:xfrm>
        </p:grpSpPr>
        <p:sp>
          <p:nvSpPr>
            <p:cNvPr id="28686" name="Rectangle 7"/>
            <p:cNvSpPr>
              <a:spLocks noChangeArrowheads="1"/>
            </p:cNvSpPr>
            <p:nvPr/>
          </p:nvSpPr>
          <p:spPr bwMode="auto">
            <a:xfrm>
              <a:off x="810" y="1830"/>
              <a:ext cx="4113" cy="384"/>
            </a:xfrm>
            <a:prstGeom prst="rect">
              <a:avLst/>
            </a:prstGeom>
            <a:noFill/>
            <a:ln w="12700">
              <a:noFill/>
              <a:miter lim="800000"/>
              <a:headEnd/>
              <a:tailEnd/>
            </a:ln>
          </p:spPr>
          <p:txBody>
            <a:bodyPr lIns="0" tIns="0" rIns="0" bIns="0">
              <a:spAutoFit/>
            </a:bodyPr>
            <a:lstStyle/>
            <a:p>
              <a:pPr defTabSz="762000" eaLnBrk="0" hangingPunct="0"/>
              <a:r>
                <a:rPr lang="en-US" sz="2000">
                  <a:solidFill>
                    <a:srgbClr val="000000"/>
                  </a:solidFill>
                </a:rPr>
                <a:t>Reliability </a:t>
              </a:r>
              <a:r>
                <a:rPr lang="en-US">
                  <a:solidFill>
                    <a:srgbClr val="000000"/>
                  </a:solidFill>
                </a:rPr>
                <a:t>–</a:t>
              </a:r>
              <a:r>
                <a:rPr lang="en-US" sz="2000">
                  <a:solidFill>
                    <a:srgbClr val="000000"/>
                  </a:solidFill>
                </a:rPr>
                <a:t> consistency of product or services performance over time.</a:t>
              </a:r>
            </a:p>
          </p:txBody>
        </p:sp>
        <p:sp>
          <p:nvSpPr>
            <p:cNvPr id="28687" name="Oval 28"/>
            <p:cNvSpPr>
              <a:spLocks noChangeArrowheads="1"/>
            </p:cNvSpPr>
            <p:nvPr/>
          </p:nvSpPr>
          <p:spPr bwMode="auto">
            <a:xfrm>
              <a:off x="619" y="1883"/>
              <a:ext cx="118" cy="111"/>
            </a:xfrm>
            <a:prstGeom prst="ellipse">
              <a:avLst/>
            </a:prstGeom>
            <a:solidFill>
              <a:srgbClr val="FF0000"/>
            </a:solidFill>
            <a:ln w="9525">
              <a:solidFill>
                <a:schemeClr val="tx1"/>
              </a:solidFill>
              <a:round/>
              <a:headEnd/>
              <a:tailEnd/>
            </a:ln>
          </p:spPr>
          <p:txBody>
            <a:bodyPr wrap="none" anchor="ctr"/>
            <a:lstStyle/>
            <a:p>
              <a:pPr algn="ctr"/>
              <a:endParaRPr lang="en-US"/>
            </a:p>
          </p:txBody>
        </p:sp>
      </p:grpSp>
      <p:grpSp>
        <p:nvGrpSpPr>
          <p:cNvPr id="75811" name="Group 35"/>
          <p:cNvGrpSpPr>
            <a:grpSpLocks/>
          </p:cNvGrpSpPr>
          <p:nvPr/>
        </p:nvGrpSpPr>
        <p:grpSpPr bwMode="auto">
          <a:xfrm>
            <a:off x="969963" y="3657300"/>
            <a:ext cx="6521450" cy="304800"/>
            <a:chOff x="619" y="2281"/>
            <a:chExt cx="4108" cy="192"/>
          </a:xfrm>
        </p:grpSpPr>
        <p:sp>
          <p:nvSpPr>
            <p:cNvPr id="28684" name="Rectangle 9"/>
            <p:cNvSpPr>
              <a:spLocks noChangeArrowheads="1"/>
            </p:cNvSpPr>
            <p:nvPr/>
          </p:nvSpPr>
          <p:spPr bwMode="auto">
            <a:xfrm>
              <a:off x="802" y="2281"/>
              <a:ext cx="3925" cy="192"/>
            </a:xfrm>
            <a:prstGeom prst="rect">
              <a:avLst/>
            </a:prstGeom>
            <a:noFill/>
            <a:ln w="12700">
              <a:noFill/>
              <a:miter lim="800000"/>
              <a:headEnd/>
              <a:tailEnd/>
            </a:ln>
          </p:spPr>
          <p:txBody>
            <a:bodyPr wrap="none" lIns="0" tIns="0" rIns="0" bIns="0">
              <a:spAutoFit/>
            </a:bodyPr>
            <a:lstStyle/>
            <a:p>
              <a:pPr defTabSz="762000" eaLnBrk="0" hangingPunct="0"/>
              <a:r>
                <a:rPr lang="en-US" sz="2000">
                  <a:solidFill>
                    <a:srgbClr val="000000"/>
                  </a:solidFill>
                </a:rPr>
                <a:t>Durability </a:t>
              </a:r>
              <a:r>
                <a:rPr lang="en-US">
                  <a:solidFill>
                    <a:srgbClr val="000000"/>
                  </a:solidFill>
                </a:rPr>
                <a:t>–</a:t>
              </a:r>
              <a:r>
                <a:rPr lang="en-US" sz="2000">
                  <a:solidFill>
                    <a:srgbClr val="000000"/>
                  </a:solidFill>
                </a:rPr>
                <a:t> the total useful life of the product or service.</a:t>
              </a:r>
            </a:p>
          </p:txBody>
        </p:sp>
        <p:sp>
          <p:nvSpPr>
            <p:cNvPr id="28685" name="Oval 29"/>
            <p:cNvSpPr>
              <a:spLocks noChangeArrowheads="1"/>
            </p:cNvSpPr>
            <p:nvPr/>
          </p:nvSpPr>
          <p:spPr bwMode="auto">
            <a:xfrm>
              <a:off x="619" y="2315"/>
              <a:ext cx="118" cy="111"/>
            </a:xfrm>
            <a:prstGeom prst="ellipse">
              <a:avLst/>
            </a:prstGeom>
            <a:solidFill>
              <a:srgbClr val="FF0000"/>
            </a:solidFill>
            <a:ln w="9525">
              <a:solidFill>
                <a:schemeClr val="tx1"/>
              </a:solidFill>
              <a:round/>
              <a:headEnd/>
              <a:tailEnd/>
            </a:ln>
          </p:spPr>
          <p:txBody>
            <a:bodyPr wrap="none" anchor="ctr"/>
            <a:lstStyle/>
            <a:p>
              <a:pPr algn="ctr"/>
              <a:endParaRPr lang="en-US"/>
            </a:p>
          </p:txBody>
        </p:sp>
      </p:grpSp>
      <p:grpSp>
        <p:nvGrpSpPr>
          <p:cNvPr id="75812" name="Group 36"/>
          <p:cNvGrpSpPr>
            <a:grpSpLocks/>
          </p:cNvGrpSpPr>
          <p:nvPr/>
        </p:nvGrpSpPr>
        <p:grpSpPr bwMode="auto">
          <a:xfrm>
            <a:off x="969963" y="4355800"/>
            <a:ext cx="6002337" cy="609600"/>
            <a:chOff x="619" y="2622"/>
            <a:chExt cx="3781" cy="384"/>
          </a:xfrm>
        </p:grpSpPr>
        <p:sp>
          <p:nvSpPr>
            <p:cNvPr id="28682" name="Rectangle 10"/>
            <p:cNvSpPr>
              <a:spLocks noChangeArrowheads="1"/>
            </p:cNvSpPr>
            <p:nvPr/>
          </p:nvSpPr>
          <p:spPr bwMode="auto">
            <a:xfrm>
              <a:off x="802" y="2622"/>
              <a:ext cx="3598" cy="384"/>
            </a:xfrm>
            <a:prstGeom prst="rect">
              <a:avLst/>
            </a:prstGeom>
            <a:noFill/>
            <a:ln w="12700">
              <a:noFill/>
              <a:miter lim="800000"/>
              <a:headEnd/>
              <a:tailEnd/>
            </a:ln>
          </p:spPr>
          <p:txBody>
            <a:bodyPr lIns="0" tIns="0" rIns="0" bIns="0">
              <a:spAutoFit/>
            </a:bodyPr>
            <a:lstStyle/>
            <a:p>
              <a:pPr defTabSz="762000" eaLnBrk="0" hangingPunct="0"/>
              <a:r>
                <a:rPr lang="en-US" sz="2000">
                  <a:solidFill>
                    <a:srgbClr val="000000"/>
                  </a:solidFill>
                </a:rPr>
                <a:t>Recovery </a:t>
              </a:r>
              <a:r>
                <a:rPr lang="en-US">
                  <a:solidFill>
                    <a:srgbClr val="000000"/>
                  </a:solidFill>
                </a:rPr>
                <a:t>–</a:t>
              </a:r>
              <a:r>
                <a:rPr lang="en-US" sz="2000">
                  <a:solidFill>
                    <a:srgbClr val="000000"/>
                  </a:solidFill>
                </a:rPr>
                <a:t> the ease with which problems with the product or service can be rectified or resolved.</a:t>
              </a:r>
            </a:p>
          </p:txBody>
        </p:sp>
        <p:sp>
          <p:nvSpPr>
            <p:cNvPr id="28683" name="Oval 30"/>
            <p:cNvSpPr>
              <a:spLocks noChangeArrowheads="1"/>
            </p:cNvSpPr>
            <p:nvPr/>
          </p:nvSpPr>
          <p:spPr bwMode="auto">
            <a:xfrm>
              <a:off x="619" y="2659"/>
              <a:ext cx="118" cy="111"/>
            </a:xfrm>
            <a:prstGeom prst="ellipse">
              <a:avLst/>
            </a:prstGeom>
            <a:solidFill>
              <a:srgbClr val="FF0000"/>
            </a:solidFill>
            <a:ln w="9525">
              <a:solidFill>
                <a:schemeClr val="tx1"/>
              </a:solidFill>
              <a:round/>
              <a:headEnd/>
              <a:tailEnd/>
            </a:ln>
          </p:spPr>
          <p:txBody>
            <a:bodyPr wrap="none" anchor="ctr"/>
            <a:lstStyle/>
            <a:p>
              <a:pPr algn="ctr"/>
              <a:endParaRPr lang="en-US"/>
            </a:p>
          </p:txBody>
        </p:sp>
      </p:grpSp>
      <p:grpSp>
        <p:nvGrpSpPr>
          <p:cNvPr id="75813" name="Group 37"/>
          <p:cNvGrpSpPr>
            <a:grpSpLocks/>
          </p:cNvGrpSpPr>
          <p:nvPr/>
        </p:nvGrpSpPr>
        <p:grpSpPr bwMode="auto">
          <a:xfrm>
            <a:off x="969963" y="5309887"/>
            <a:ext cx="6280150" cy="609600"/>
            <a:chOff x="627" y="3113"/>
            <a:chExt cx="3956" cy="384"/>
          </a:xfrm>
        </p:grpSpPr>
        <p:sp>
          <p:nvSpPr>
            <p:cNvPr id="28680" name="Rectangle 12"/>
            <p:cNvSpPr>
              <a:spLocks noChangeArrowheads="1"/>
            </p:cNvSpPr>
            <p:nvPr/>
          </p:nvSpPr>
          <p:spPr bwMode="auto">
            <a:xfrm>
              <a:off x="810" y="3113"/>
              <a:ext cx="3773" cy="384"/>
            </a:xfrm>
            <a:prstGeom prst="rect">
              <a:avLst/>
            </a:prstGeom>
            <a:noFill/>
            <a:ln w="12700">
              <a:noFill/>
              <a:miter lim="800000"/>
              <a:headEnd/>
              <a:tailEnd/>
            </a:ln>
          </p:spPr>
          <p:txBody>
            <a:bodyPr lIns="0" tIns="0" rIns="0" bIns="0">
              <a:spAutoFit/>
            </a:bodyPr>
            <a:lstStyle/>
            <a:p>
              <a:pPr defTabSz="762000" eaLnBrk="0" hangingPunct="0"/>
              <a:r>
                <a:rPr lang="en-US" sz="2000">
                  <a:solidFill>
                    <a:srgbClr val="000000"/>
                  </a:solidFill>
                </a:rPr>
                <a:t>Contact </a:t>
              </a:r>
              <a:r>
                <a:rPr lang="en-US">
                  <a:solidFill>
                    <a:srgbClr val="000000"/>
                  </a:solidFill>
                </a:rPr>
                <a:t>–</a:t>
              </a:r>
              <a:r>
                <a:rPr lang="en-US" sz="2000">
                  <a:solidFill>
                    <a:srgbClr val="000000"/>
                  </a:solidFill>
                </a:rPr>
                <a:t> the nature of the person-to-person contacts that take place. </a:t>
              </a:r>
            </a:p>
          </p:txBody>
        </p:sp>
        <p:sp>
          <p:nvSpPr>
            <p:cNvPr id="28681" name="Oval 31"/>
            <p:cNvSpPr>
              <a:spLocks noChangeArrowheads="1"/>
            </p:cNvSpPr>
            <p:nvPr/>
          </p:nvSpPr>
          <p:spPr bwMode="auto">
            <a:xfrm>
              <a:off x="627" y="3155"/>
              <a:ext cx="118" cy="111"/>
            </a:xfrm>
            <a:prstGeom prst="ellipse">
              <a:avLst/>
            </a:prstGeom>
            <a:solidFill>
              <a:srgbClr val="FF0000"/>
            </a:solidFill>
            <a:ln w="9525">
              <a:solidFill>
                <a:schemeClr val="tx1"/>
              </a:solidFill>
              <a:round/>
              <a:headEnd/>
              <a:tailEnd/>
            </a:ln>
          </p:spPr>
          <p:txBody>
            <a:bodyPr wrap="none" anchor="ctr"/>
            <a:lstStyle/>
            <a:p>
              <a:pPr algn="ctr"/>
              <a:endParaRPr lang="en-US"/>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75808"/>
                                        </p:tgtEl>
                                        <p:attrNameLst>
                                          <p:attrName>style.visibility</p:attrName>
                                        </p:attrNameLst>
                                      </p:cBhvr>
                                      <p:to>
                                        <p:strVal val="visible"/>
                                      </p:to>
                                    </p:set>
                                    <p:animEffect transition="in" filter="wipe(left)">
                                      <p:cBhvr>
                                        <p:cTn id="7" dur="1000"/>
                                        <p:tgtEl>
                                          <p:spTgt spid="75808"/>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75809"/>
                                        </p:tgtEl>
                                        <p:attrNameLst>
                                          <p:attrName>style.visibility</p:attrName>
                                        </p:attrNameLst>
                                      </p:cBhvr>
                                      <p:to>
                                        <p:strVal val="visible"/>
                                      </p:to>
                                    </p:set>
                                    <p:animEffect transition="in" filter="wipe(left)">
                                      <p:cBhvr>
                                        <p:cTn id="12" dur="1000"/>
                                        <p:tgtEl>
                                          <p:spTgt spid="75809"/>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nodeType="clickEffect">
                                  <p:stCondLst>
                                    <p:cond delay="0"/>
                                  </p:stCondLst>
                                  <p:childTnLst>
                                    <p:set>
                                      <p:cBhvr>
                                        <p:cTn id="16" dur="1" fill="hold">
                                          <p:stCondLst>
                                            <p:cond delay="0"/>
                                          </p:stCondLst>
                                        </p:cTn>
                                        <p:tgtEl>
                                          <p:spTgt spid="75810"/>
                                        </p:tgtEl>
                                        <p:attrNameLst>
                                          <p:attrName>style.visibility</p:attrName>
                                        </p:attrNameLst>
                                      </p:cBhvr>
                                      <p:to>
                                        <p:strVal val="visible"/>
                                      </p:to>
                                    </p:set>
                                    <p:animEffect transition="in" filter="wipe(left)">
                                      <p:cBhvr>
                                        <p:cTn id="17" dur="1000"/>
                                        <p:tgtEl>
                                          <p:spTgt spid="75810"/>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nodeType="clickEffect">
                                  <p:stCondLst>
                                    <p:cond delay="0"/>
                                  </p:stCondLst>
                                  <p:childTnLst>
                                    <p:set>
                                      <p:cBhvr>
                                        <p:cTn id="21" dur="1" fill="hold">
                                          <p:stCondLst>
                                            <p:cond delay="0"/>
                                          </p:stCondLst>
                                        </p:cTn>
                                        <p:tgtEl>
                                          <p:spTgt spid="75811"/>
                                        </p:tgtEl>
                                        <p:attrNameLst>
                                          <p:attrName>style.visibility</p:attrName>
                                        </p:attrNameLst>
                                      </p:cBhvr>
                                      <p:to>
                                        <p:strVal val="visible"/>
                                      </p:to>
                                    </p:set>
                                    <p:animEffect transition="in" filter="wipe(left)">
                                      <p:cBhvr>
                                        <p:cTn id="22" dur="1000"/>
                                        <p:tgtEl>
                                          <p:spTgt spid="75811"/>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8" fill="hold" nodeType="clickEffect">
                                  <p:stCondLst>
                                    <p:cond delay="0"/>
                                  </p:stCondLst>
                                  <p:childTnLst>
                                    <p:set>
                                      <p:cBhvr>
                                        <p:cTn id="26" dur="1" fill="hold">
                                          <p:stCondLst>
                                            <p:cond delay="0"/>
                                          </p:stCondLst>
                                        </p:cTn>
                                        <p:tgtEl>
                                          <p:spTgt spid="75812"/>
                                        </p:tgtEl>
                                        <p:attrNameLst>
                                          <p:attrName>style.visibility</p:attrName>
                                        </p:attrNameLst>
                                      </p:cBhvr>
                                      <p:to>
                                        <p:strVal val="visible"/>
                                      </p:to>
                                    </p:set>
                                    <p:animEffect transition="in" filter="wipe(left)">
                                      <p:cBhvr>
                                        <p:cTn id="27" dur="1000"/>
                                        <p:tgtEl>
                                          <p:spTgt spid="75812"/>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8" fill="hold" nodeType="clickEffect">
                                  <p:stCondLst>
                                    <p:cond delay="0"/>
                                  </p:stCondLst>
                                  <p:childTnLst>
                                    <p:set>
                                      <p:cBhvr>
                                        <p:cTn id="31" dur="1" fill="hold">
                                          <p:stCondLst>
                                            <p:cond delay="0"/>
                                          </p:stCondLst>
                                        </p:cTn>
                                        <p:tgtEl>
                                          <p:spTgt spid="75813"/>
                                        </p:tgtEl>
                                        <p:attrNameLst>
                                          <p:attrName>style.visibility</p:attrName>
                                        </p:attrNameLst>
                                      </p:cBhvr>
                                      <p:to>
                                        <p:strVal val="visible"/>
                                      </p:to>
                                    </p:set>
                                    <p:animEffect transition="in" filter="wipe(left)">
                                      <p:cBhvr>
                                        <p:cTn id="32" dur="1000"/>
                                        <p:tgtEl>
                                          <p:spTgt spid="758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60" name="Rectangle 8"/>
          <p:cNvSpPr>
            <a:spLocks noChangeArrowheads="1"/>
          </p:cNvSpPr>
          <p:nvPr/>
        </p:nvSpPr>
        <p:spPr bwMode="auto">
          <a:xfrm>
            <a:off x="104303" y="131162"/>
            <a:ext cx="6618288" cy="430212"/>
          </a:xfrm>
          <a:prstGeom prst="rect">
            <a:avLst/>
          </a:prstGeom>
          <a:noFill/>
          <a:ln w="12700">
            <a:noFill/>
            <a:miter lim="800000"/>
            <a:headEnd/>
            <a:tailEnd/>
          </a:ln>
          <a:effectLst/>
        </p:spPr>
        <p:txBody>
          <a:bodyPr wrap="none" lIns="0" tIns="0" rIns="0" bIns="0">
            <a:spAutoFit/>
          </a:bodyPr>
          <a:lstStyle/>
          <a:p>
            <a:pPr defTabSz="762000" eaLnBrk="0" hangingPunct="0">
              <a:defRPr/>
            </a:pPr>
            <a:r>
              <a:rPr lang="en-US" sz="2800" dirty="0">
                <a:solidFill>
                  <a:schemeClr val="tx1">
                    <a:lumMod val="65000"/>
                    <a:lumOff val="35000"/>
                  </a:schemeClr>
                </a:solidFill>
              </a:rPr>
              <a:t>Attribute and variable measures of quality</a:t>
            </a:r>
          </a:p>
        </p:txBody>
      </p:sp>
      <p:grpSp>
        <p:nvGrpSpPr>
          <p:cNvPr id="27" name="Group 26"/>
          <p:cNvGrpSpPr>
            <a:grpSpLocks/>
          </p:cNvGrpSpPr>
          <p:nvPr/>
        </p:nvGrpSpPr>
        <p:grpSpPr bwMode="auto">
          <a:xfrm>
            <a:off x="1561628" y="1246188"/>
            <a:ext cx="7292975" cy="1166812"/>
            <a:chOff x="1552869" y="1245469"/>
            <a:chExt cx="7292975" cy="1167798"/>
          </a:xfrm>
        </p:grpSpPr>
        <p:grpSp>
          <p:nvGrpSpPr>
            <p:cNvPr id="22" name="Group 21"/>
            <p:cNvGrpSpPr/>
            <p:nvPr/>
          </p:nvGrpSpPr>
          <p:grpSpPr>
            <a:xfrm>
              <a:off x="1552869" y="1245469"/>
              <a:ext cx="7292975" cy="1167798"/>
              <a:chOff x="906463" y="2009775"/>
              <a:chExt cx="7292975" cy="671513"/>
            </a:xfrm>
            <a:scene3d>
              <a:camera prst="orthographicFront">
                <a:rot lat="0" lon="0" rev="0"/>
              </a:camera>
              <a:lightRig rig="balanced" dir="t">
                <a:rot lat="0" lon="0" rev="8700000"/>
              </a:lightRig>
            </a:scene3d>
          </p:grpSpPr>
          <p:sp>
            <p:nvSpPr>
              <p:cNvPr id="74761" name="Rectangle 9"/>
              <p:cNvSpPr>
                <a:spLocks noChangeArrowheads="1"/>
              </p:cNvSpPr>
              <p:nvPr/>
            </p:nvSpPr>
            <p:spPr bwMode="auto">
              <a:xfrm>
                <a:off x="906463" y="2009775"/>
                <a:ext cx="3640137" cy="671513"/>
              </a:xfrm>
              <a:prstGeom prst="rect">
                <a:avLst/>
              </a:prstGeom>
              <a:solidFill>
                <a:schemeClr val="accent1"/>
              </a:solidFill>
              <a:ln w="12700">
                <a:noFill/>
                <a:miter lim="800000"/>
                <a:headEnd/>
                <a:tailEnd/>
              </a:ln>
              <a:effectLst>
                <a:outerShdw blurRad="44450" dist="27940" dir="5400000" algn="ctr">
                  <a:srgbClr val="000000">
                    <a:alpha val="32000"/>
                  </a:srgbClr>
                </a:outerShdw>
              </a:effectLst>
              <a:sp3d>
                <a:bevelT w="190500" h="38100"/>
              </a:sp3d>
            </p:spPr>
            <p:txBody>
              <a:bodyPr wrap="none" anchor="ctr"/>
              <a:lstStyle/>
              <a:p>
                <a:pPr>
                  <a:defRPr/>
                </a:pPr>
                <a:endParaRPr lang="en-GB"/>
              </a:p>
            </p:txBody>
          </p:sp>
          <p:sp>
            <p:nvSpPr>
              <p:cNvPr id="74762" name="Rectangle 10"/>
              <p:cNvSpPr>
                <a:spLocks noChangeArrowheads="1"/>
              </p:cNvSpPr>
              <p:nvPr/>
            </p:nvSpPr>
            <p:spPr bwMode="auto">
              <a:xfrm>
                <a:off x="4559300" y="2009775"/>
                <a:ext cx="3640138" cy="671513"/>
              </a:xfrm>
              <a:prstGeom prst="rect">
                <a:avLst/>
              </a:prstGeom>
              <a:solidFill>
                <a:schemeClr val="accent1"/>
              </a:solidFill>
              <a:ln w="12700">
                <a:noFill/>
                <a:miter lim="800000"/>
                <a:headEnd/>
                <a:tailEnd/>
              </a:ln>
              <a:effectLst>
                <a:outerShdw blurRad="44450" dist="27940" dir="5400000" algn="ctr">
                  <a:srgbClr val="000000">
                    <a:alpha val="32000"/>
                  </a:srgbClr>
                </a:outerShdw>
              </a:effectLst>
              <a:sp3d>
                <a:bevelT w="190500" h="38100"/>
              </a:sp3d>
            </p:spPr>
            <p:txBody>
              <a:bodyPr wrap="none" anchor="ctr"/>
              <a:lstStyle/>
              <a:p>
                <a:pPr>
                  <a:defRPr/>
                </a:pPr>
                <a:endParaRPr lang="en-GB"/>
              </a:p>
            </p:txBody>
          </p:sp>
        </p:grpSp>
        <p:sp>
          <p:nvSpPr>
            <p:cNvPr id="30748" name="Rectangle 11"/>
            <p:cNvSpPr>
              <a:spLocks noChangeArrowheads="1"/>
            </p:cNvSpPr>
            <p:nvPr/>
          </p:nvSpPr>
          <p:spPr bwMode="auto">
            <a:xfrm>
              <a:off x="2481308" y="1374093"/>
              <a:ext cx="1646360" cy="369332"/>
            </a:xfrm>
            <a:prstGeom prst="rect">
              <a:avLst/>
            </a:prstGeom>
            <a:noFill/>
            <a:ln w="12700">
              <a:noFill/>
              <a:miter lim="800000"/>
              <a:headEnd/>
              <a:tailEnd/>
            </a:ln>
          </p:spPr>
          <p:txBody>
            <a:bodyPr lIns="0" tIns="0" rIns="0" bIns="0">
              <a:spAutoFit/>
            </a:bodyPr>
            <a:lstStyle/>
            <a:p>
              <a:pPr defTabSz="762000" eaLnBrk="0" hangingPunct="0"/>
              <a:r>
                <a:rPr lang="en-US" sz="2400">
                  <a:solidFill>
                    <a:srgbClr val="000000"/>
                  </a:solidFill>
                </a:rPr>
                <a:t>Attributes</a:t>
              </a:r>
            </a:p>
          </p:txBody>
        </p:sp>
        <p:sp>
          <p:nvSpPr>
            <p:cNvPr id="30749" name="Rectangle 12"/>
            <p:cNvSpPr>
              <a:spLocks noChangeArrowheads="1"/>
            </p:cNvSpPr>
            <p:nvPr/>
          </p:nvSpPr>
          <p:spPr bwMode="auto">
            <a:xfrm>
              <a:off x="6195868" y="1374093"/>
              <a:ext cx="1413313" cy="369332"/>
            </a:xfrm>
            <a:prstGeom prst="rect">
              <a:avLst/>
            </a:prstGeom>
            <a:noFill/>
            <a:ln w="12700">
              <a:noFill/>
              <a:miter lim="800000"/>
              <a:headEnd/>
              <a:tailEnd/>
            </a:ln>
          </p:spPr>
          <p:txBody>
            <a:bodyPr lIns="0" tIns="0" rIns="0" bIns="0">
              <a:spAutoFit/>
            </a:bodyPr>
            <a:lstStyle/>
            <a:p>
              <a:pPr defTabSz="762000" eaLnBrk="0" hangingPunct="0"/>
              <a:r>
                <a:rPr lang="en-US" sz="2400">
                  <a:solidFill>
                    <a:srgbClr val="000000"/>
                  </a:solidFill>
                </a:rPr>
                <a:t>Variables</a:t>
              </a:r>
            </a:p>
          </p:txBody>
        </p:sp>
        <p:sp>
          <p:nvSpPr>
            <p:cNvPr id="30750" name="Rectangle 14"/>
            <p:cNvSpPr>
              <a:spLocks noChangeArrowheads="1"/>
            </p:cNvSpPr>
            <p:nvPr/>
          </p:nvSpPr>
          <p:spPr bwMode="auto">
            <a:xfrm>
              <a:off x="1762419" y="1915260"/>
              <a:ext cx="3003550" cy="304800"/>
            </a:xfrm>
            <a:prstGeom prst="rect">
              <a:avLst/>
            </a:prstGeom>
            <a:noFill/>
            <a:ln w="12700">
              <a:noFill/>
              <a:miter lim="800000"/>
              <a:headEnd/>
              <a:tailEnd/>
            </a:ln>
          </p:spPr>
          <p:txBody>
            <a:bodyPr wrap="none" lIns="0" tIns="0" rIns="0" bIns="0">
              <a:spAutoFit/>
            </a:bodyPr>
            <a:lstStyle/>
            <a:p>
              <a:pPr defTabSz="762000" eaLnBrk="0" hangingPunct="0"/>
              <a:r>
                <a:rPr lang="en-US" sz="2000">
                  <a:solidFill>
                    <a:srgbClr val="000000"/>
                  </a:solidFill>
                </a:rPr>
                <a:t>Defective or not defective?</a:t>
              </a:r>
            </a:p>
          </p:txBody>
        </p:sp>
        <p:sp>
          <p:nvSpPr>
            <p:cNvPr id="30751" name="Rectangle 15"/>
            <p:cNvSpPr>
              <a:spLocks noChangeArrowheads="1"/>
            </p:cNvSpPr>
            <p:nvPr/>
          </p:nvSpPr>
          <p:spPr bwMode="auto">
            <a:xfrm>
              <a:off x="5628977" y="1751748"/>
              <a:ext cx="2395701" cy="609600"/>
            </a:xfrm>
            <a:prstGeom prst="rect">
              <a:avLst/>
            </a:prstGeom>
            <a:noFill/>
            <a:ln w="12700">
              <a:noFill/>
              <a:miter lim="800000"/>
              <a:headEnd/>
              <a:tailEnd/>
            </a:ln>
          </p:spPr>
          <p:txBody>
            <a:bodyPr lIns="0" tIns="0" rIns="0" bIns="0">
              <a:spAutoFit/>
            </a:bodyPr>
            <a:lstStyle/>
            <a:p>
              <a:pPr algn="ctr" defTabSz="762000" eaLnBrk="0" hangingPunct="0"/>
              <a:r>
                <a:rPr lang="en-US" sz="2000">
                  <a:solidFill>
                    <a:srgbClr val="000000"/>
                  </a:solidFill>
                </a:rPr>
                <a:t>Measured on a continuous scale</a:t>
              </a:r>
            </a:p>
          </p:txBody>
        </p:sp>
      </p:grpSp>
      <p:grpSp>
        <p:nvGrpSpPr>
          <p:cNvPr id="30" name="Group 29"/>
          <p:cNvGrpSpPr>
            <a:grpSpLocks/>
          </p:cNvGrpSpPr>
          <p:nvPr/>
        </p:nvGrpSpPr>
        <p:grpSpPr bwMode="auto">
          <a:xfrm>
            <a:off x="1561628" y="2459038"/>
            <a:ext cx="7292975" cy="1262062"/>
            <a:chOff x="1552869" y="2459412"/>
            <a:chExt cx="7292975" cy="1582412"/>
          </a:xfrm>
        </p:grpSpPr>
        <p:sp>
          <p:nvSpPr>
            <p:cNvPr id="74756" name="Rectangle 4"/>
            <p:cNvSpPr>
              <a:spLocks noChangeArrowheads="1"/>
            </p:cNvSpPr>
            <p:nvPr/>
          </p:nvSpPr>
          <p:spPr bwMode="auto">
            <a:xfrm>
              <a:off x="1552869" y="2459412"/>
              <a:ext cx="3640137" cy="1582412"/>
            </a:xfrm>
            <a:prstGeom prst="rect">
              <a:avLst/>
            </a:prstGeom>
            <a:solidFill>
              <a:schemeClr val="bg1">
                <a:lumMod val="95000"/>
              </a:schemeClr>
            </a:solidFill>
            <a:ln w="12700">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a:p>
          </p:txBody>
        </p:sp>
        <p:sp>
          <p:nvSpPr>
            <p:cNvPr id="74757" name="Rectangle 5"/>
            <p:cNvSpPr>
              <a:spLocks noChangeArrowheads="1"/>
            </p:cNvSpPr>
            <p:nvPr/>
          </p:nvSpPr>
          <p:spPr bwMode="auto">
            <a:xfrm>
              <a:off x="5205706" y="2459412"/>
              <a:ext cx="3640138" cy="1582412"/>
            </a:xfrm>
            <a:prstGeom prst="rect">
              <a:avLst/>
            </a:prstGeom>
            <a:solidFill>
              <a:schemeClr val="bg1">
                <a:lumMod val="95000"/>
              </a:schemeClr>
            </a:solidFill>
            <a:ln w="12700">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a:p>
          </p:txBody>
        </p:sp>
        <p:sp>
          <p:nvSpPr>
            <p:cNvPr id="30745" name="Rectangle 18"/>
            <p:cNvSpPr>
              <a:spLocks noChangeArrowheads="1"/>
            </p:cNvSpPr>
            <p:nvPr/>
          </p:nvSpPr>
          <p:spPr bwMode="auto">
            <a:xfrm>
              <a:off x="1762419" y="2851293"/>
              <a:ext cx="3290887" cy="738664"/>
            </a:xfrm>
            <a:prstGeom prst="rect">
              <a:avLst/>
            </a:prstGeom>
            <a:noFill/>
            <a:ln w="12700">
              <a:noFill/>
              <a:miter lim="800000"/>
              <a:headEnd/>
              <a:tailEnd/>
            </a:ln>
          </p:spPr>
          <p:txBody>
            <a:bodyPr lIns="0" tIns="0" rIns="0" bIns="0">
              <a:spAutoFit/>
            </a:bodyPr>
            <a:lstStyle/>
            <a:p>
              <a:pPr algn="ctr" defTabSz="762000" eaLnBrk="0" hangingPunct="0"/>
              <a:r>
                <a:rPr lang="en-US" sz="2400">
                  <a:solidFill>
                    <a:srgbClr val="000000"/>
                  </a:solidFill>
                </a:rPr>
                <a:t>Light bulb works or does not work </a:t>
              </a:r>
            </a:p>
          </p:txBody>
        </p:sp>
        <p:sp>
          <p:nvSpPr>
            <p:cNvPr id="30746" name="Rectangle 20"/>
            <p:cNvSpPr>
              <a:spLocks noChangeArrowheads="1"/>
            </p:cNvSpPr>
            <p:nvPr/>
          </p:nvSpPr>
          <p:spPr bwMode="auto">
            <a:xfrm>
              <a:off x="5722888" y="2887199"/>
              <a:ext cx="2448734" cy="738664"/>
            </a:xfrm>
            <a:prstGeom prst="rect">
              <a:avLst/>
            </a:prstGeom>
            <a:noFill/>
            <a:ln w="12700">
              <a:noFill/>
              <a:miter lim="800000"/>
              <a:headEnd/>
              <a:tailEnd/>
            </a:ln>
          </p:spPr>
          <p:txBody>
            <a:bodyPr lIns="0" tIns="0" rIns="0" bIns="0">
              <a:spAutoFit/>
            </a:bodyPr>
            <a:lstStyle/>
            <a:p>
              <a:pPr algn="ctr" defTabSz="762000" eaLnBrk="0" hangingPunct="0"/>
              <a:r>
                <a:rPr lang="en-US" sz="2400">
                  <a:solidFill>
                    <a:srgbClr val="000000"/>
                  </a:solidFill>
                </a:rPr>
                <a:t>Light emission of bulb.</a:t>
              </a:r>
            </a:p>
          </p:txBody>
        </p:sp>
      </p:grpSp>
      <p:grpSp>
        <p:nvGrpSpPr>
          <p:cNvPr id="31" name="Group 30"/>
          <p:cNvGrpSpPr>
            <a:grpSpLocks/>
          </p:cNvGrpSpPr>
          <p:nvPr/>
        </p:nvGrpSpPr>
        <p:grpSpPr bwMode="auto">
          <a:xfrm>
            <a:off x="1561628" y="3768725"/>
            <a:ext cx="7292975" cy="1355725"/>
            <a:chOff x="1552869" y="4067506"/>
            <a:chExt cx="7292975" cy="1355824"/>
          </a:xfrm>
        </p:grpSpPr>
        <p:sp>
          <p:nvSpPr>
            <p:cNvPr id="74758" name="Rectangle 6"/>
            <p:cNvSpPr>
              <a:spLocks noChangeArrowheads="1"/>
            </p:cNvSpPr>
            <p:nvPr/>
          </p:nvSpPr>
          <p:spPr bwMode="auto">
            <a:xfrm>
              <a:off x="1552869" y="4067506"/>
              <a:ext cx="3640137" cy="1355824"/>
            </a:xfrm>
            <a:prstGeom prst="rect">
              <a:avLst/>
            </a:prstGeom>
            <a:solidFill>
              <a:schemeClr val="bg1">
                <a:lumMod val="95000"/>
              </a:schemeClr>
            </a:solidFill>
            <a:ln w="12700">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a:p>
          </p:txBody>
        </p:sp>
        <p:sp>
          <p:nvSpPr>
            <p:cNvPr id="74759" name="Rectangle 7"/>
            <p:cNvSpPr>
              <a:spLocks noChangeArrowheads="1"/>
            </p:cNvSpPr>
            <p:nvPr/>
          </p:nvSpPr>
          <p:spPr bwMode="auto">
            <a:xfrm>
              <a:off x="5205706" y="4067506"/>
              <a:ext cx="3640138" cy="1355824"/>
            </a:xfrm>
            <a:prstGeom prst="rect">
              <a:avLst/>
            </a:prstGeom>
            <a:solidFill>
              <a:schemeClr val="bg1">
                <a:lumMod val="95000"/>
              </a:schemeClr>
            </a:solidFill>
            <a:ln w="12700">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a:p>
          </p:txBody>
        </p:sp>
        <p:sp>
          <p:nvSpPr>
            <p:cNvPr id="30736" name="Rectangle 21"/>
            <p:cNvSpPr>
              <a:spLocks noChangeArrowheads="1"/>
            </p:cNvSpPr>
            <p:nvPr/>
          </p:nvSpPr>
          <p:spPr bwMode="auto">
            <a:xfrm>
              <a:off x="1746653" y="4393873"/>
              <a:ext cx="3244850" cy="738664"/>
            </a:xfrm>
            <a:prstGeom prst="rect">
              <a:avLst/>
            </a:prstGeom>
            <a:noFill/>
            <a:ln w="12700">
              <a:noFill/>
              <a:miter lim="800000"/>
              <a:headEnd/>
              <a:tailEnd/>
            </a:ln>
          </p:spPr>
          <p:txBody>
            <a:bodyPr lIns="0" tIns="0" rIns="0" bIns="0">
              <a:spAutoFit/>
            </a:bodyPr>
            <a:lstStyle/>
            <a:p>
              <a:pPr algn="ctr" defTabSz="762000" eaLnBrk="0" hangingPunct="0"/>
              <a:r>
                <a:rPr lang="en-US" sz="2400">
                  <a:solidFill>
                    <a:srgbClr val="000000"/>
                  </a:solidFill>
                </a:rPr>
                <a:t>Number of defects in a turbine blade </a:t>
              </a:r>
            </a:p>
          </p:txBody>
        </p:sp>
        <p:sp>
          <p:nvSpPr>
            <p:cNvPr id="30737" name="Rectangle 23"/>
            <p:cNvSpPr>
              <a:spLocks noChangeArrowheads="1"/>
            </p:cNvSpPr>
            <p:nvPr/>
          </p:nvSpPr>
          <p:spPr bwMode="auto">
            <a:xfrm>
              <a:off x="3234031" y="4745971"/>
              <a:ext cx="69850" cy="304800"/>
            </a:xfrm>
            <a:prstGeom prst="rect">
              <a:avLst/>
            </a:prstGeom>
            <a:noFill/>
            <a:ln w="12700">
              <a:noFill/>
              <a:miter lim="800000"/>
              <a:headEnd/>
              <a:tailEnd/>
            </a:ln>
          </p:spPr>
          <p:txBody>
            <a:bodyPr wrap="none" lIns="0" tIns="0" rIns="0" bIns="0">
              <a:spAutoFit/>
            </a:bodyPr>
            <a:lstStyle/>
            <a:p>
              <a:pPr defTabSz="762000" eaLnBrk="0" hangingPunct="0"/>
              <a:r>
                <a:rPr lang="en-US" sz="2000">
                  <a:solidFill>
                    <a:srgbClr val="000000"/>
                  </a:solidFill>
                </a:rPr>
                <a:t>.</a:t>
              </a:r>
            </a:p>
          </p:txBody>
        </p:sp>
        <p:sp>
          <p:nvSpPr>
            <p:cNvPr id="30738" name="Rectangle 24"/>
            <p:cNvSpPr>
              <a:spLocks noChangeArrowheads="1"/>
            </p:cNvSpPr>
            <p:nvPr/>
          </p:nvSpPr>
          <p:spPr bwMode="auto">
            <a:xfrm>
              <a:off x="5914242" y="4584373"/>
              <a:ext cx="2208939" cy="369332"/>
            </a:xfrm>
            <a:prstGeom prst="rect">
              <a:avLst/>
            </a:prstGeom>
            <a:noFill/>
            <a:ln w="12700">
              <a:noFill/>
              <a:miter lim="800000"/>
              <a:headEnd/>
              <a:tailEnd/>
            </a:ln>
          </p:spPr>
          <p:txBody>
            <a:bodyPr wrap="none" lIns="0" tIns="0" rIns="0" bIns="0">
              <a:spAutoFit/>
            </a:bodyPr>
            <a:lstStyle/>
            <a:p>
              <a:pPr algn="ctr" defTabSz="762000" eaLnBrk="0" hangingPunct="0"/>
              <a:r>
                <a:rPr lang="en-US" sz="2400">
                  <a:solidFill>
                    <a:srgbClr val="000000"/>
                  </a:solidFill>
                </a:rPr>
                <a:t>Length of blade.</a:t>
              </a:r>
            </a:p>
          </p:txBody>
        </p:sp>
      </p:grpSp>
      <p:sp>
        <p:nvSpPr>
          <p:cNvPr id="30726" name="Rectangle 14"/>
          <p:cNvSpPr>
            <a:spLocks noChangeArrowheads="1"/>
          </p:cNvSpPr>
          <p:nvPr/>
        </p:nvSpPr>
        <p:spPr bwMode="auto">
          <a:xfrm>
            <a:off x="283955" y="4505325"/>
            <a:ext cx="1123950" cy="615950"/>
          </a:xfrm>
          <a:prstGeom prst="rect">
            <a:avLst/>
          </a:prstGeom>
          <a:noFill/>
          <a:ln w="12700">
            <a:noFill/>
            <a:miter lim="800000"/>
            <a:headEnd/>
            <a:tailEnd/>
          </a:ln>
        </p:spPr>
        <p:txBody>
          <a:bodyPr lIns="0" tIns="0" rIns="0" bIns="0">
            <a:spAutoFit/>
          </a:bodyPr>
          <a:lstStyle/>
          <a:p>
            <a:pPr algn="ctr" defTabSz="762000" eaLnBrk="0" hangingPunct="0"/>
            <a:r>
              <a:rPr lang="en-US" sz="2000" b="1"/>
              <a:t>Turbine blade</a:t>
            </a:r>
          </a:p>
        </p:txBody>
      </p:sp>
      <p:sp>
        <p:nvSpPr>
          <p:cNvPr id="30728" name="Rectangle 14"/>
          <p:cNvSpPr>
            <a:spLocks noChangeArrowheads="1"/>
          </p:cNvSpPr>
          <p:nvPr/>
        </p:nvSpPr>
        <p:spPr bwMode="auto">
          <a:xfrm>
            <a:off x="226369" y="3338513"/>
            <a:ext cx="1239122" cy="307777"/>
          </a:xfrm>
          <a:prstGeom prst="rect">
            <a:avLst/>
          </a:prstGeom>
          <a:noFill/>
          <a:ln w="12700">
            <a:noFill/>
            <a:miter lim="800000"/>
            <a:headEnd/>
            <a:tailEnd/>
          </a:ln>
        </p:spPr>
        <p:txBody>
          <a:bodyPr wrap="none" lIns="0" tIns="0" rIns="0" bIns="0">
            <a:spAutoFit/>
          </a:bodyPr>
          <a:lstStyle/>
          <a:p>
            <a:pPr defTabSz="762000" eaLnBrk="0" hangingPunct="0"/>
            <a:r>
              <a:rPr lang="en-US" sz="2000" b="1" dirty="0"/>
              <a:t>Light bulb</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27"/>
                                        </p:tgtEl>
                                        <p:attrNameLst>
                                          <p:attrName>style.visibility</p:attrName>
                                        </p:attrNameLst>
                                      </p:cBhvr>
                                      <p:to>
                                        <p:strVal val="visible"/>
                                      </p:to>
                                    </p:set>
                                    <p:animEffect transition="in" filter="dissolve">
                                      <p:cBhvr>
                                        <p:cTn id="7" dur="500"/>
                                        <p:tgtEl>
                                          <p:spTgt spid="27"/>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30"/>
                                        </p:tgtEl>
                                        <p:attrNameLst>
                                          <p:attrName>style.visibility</p:attrName>
                                        </p:attrNameLst>
                                      </p:cBhvr>
                                      <p:to>
                                        <p:strVal val="visible"/>
                                      </p:to>
                                    </p:set>
                                    <p:animEffect transition="in" filter="dissolve">
                                      <p:cBhvr>
                                        <p:cTn id="12" dur="500"/>
                                        <p:tgtEl>
                                          <p:spTgt spid="30"/>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31"/>
                                        </p:tgtEl>
                                        <p:attrNameLst>
                                          <p:attrName>style.visibility</p:attrName>
                                        </p:attrNameLst>
                                      </p:cBhvr>
                                      <p:to>
                                        <p:strVal val="visible"/>
                                      </p:to>
                                    </p:set>
                                    <p:animEffect transition="in" filter="dissolve">
                                      <p:cBhvr>
                                        <p:cTn id="17" dur="500"/>
                                        <p:tgtEl>
                                          <p:spTgt spid="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2251" name="Group 27"/>
          <p:cNvGrpSpPr>
            <a:grpSpLocks/>
          </p:cNvGrpSpPr>
          <p:nvPr/>
        </p:nvGrpSpPr>
        <p:grpSpPr bwMode="auto">
          <a:xfrm>
            <a:off x="2225675" y="4078675"/>
            <a:ext cx="6208713" cy="1609725"/>
            <a:chOff x="1402" y="2629"/>
            <a:chExt cx="3911" cy="1014"/>
          </a:xfrm>
        </p:grpSpPr>
        <p:sp>
          <p:nvSpPr>
            <p:cNvPr id="32796" name="Line 7"/>
            <p:cNvSpPr>
              <a:spLocks noChangeShapeType="1"/>
            </p:cNvSpPr>
            <p:nvPr/>
          </p:nvSpPr>
          <p:spPr bwMode="auto">
            <a:xfrm>
              <a:off x="3468" y="2629"/>
              <a:ext cx="0" cy="180"/>
            </a:xfrm>
            <a:prstGeom prst="line">
              <a:avLst/>
            </a:prstGeom>
            <a:noFill/>
            <a:ln w="38100">
              <a:solidFill>
                <a:schemeClr val="tx1"/>
              </a:solidFill>
              <a:round/>
              <a:headEnd/>
              <a:tailEnd/>
            </a:ln>
          </p:spPr>
          <p:txBody>
            <a:bodyPr wrap="none" anchor="ctr"/>
            <a:lstStyle/>
            <a:p>
              <a:endParaRPr lang="en-US"/>
            </a:p>
          </p:txBody>
        </p:sp>
        <p:sp>
          <p:nvSpPr>
            <p:cNvPr id="32797" name="Line 8"/>
            <p:cNvSpPr>
              <a:spLocks noChangeShapeType="1"/>
            </p:cNvSpPr>
            <p:nvPr/>
          </p:nvSpPr>
          <p:spPr bwMode="auto">
            <a:xfrm>
              <a:off x="2512" y="2821"/>
              <a:ext cx="0" cy="161"/>
            </a:xfrm>
            <a:prstGeom prst="line">
              <a:avLst/>
            </a:prstGeom>
            <a:noFill/>
            <a:ln w="38100">
              <a:solidFill>
                <a:schemeClr val="tx1"/>
              </a:solidFill>
              <a:round/>
              <a:headEnd/>
              <a:tailEnd type="triangle" w="med" len="med"/>
            </a:ln>
          </p:spPr>
          <p:txBody>
            <a:bodyPr wrap="none" anchor="ctr"/>
            <a:lstStyle/>
            <a:p>
              <a:endParaRPr lang="en-US"/>
            </a:p>
          </p:txBody>
        </p:sp>
        <p:sp>
          <p:nvSpPr>
            <p:cNvPr id="32798" name="Freeform 9"/>
            <p:cNvSpPr>
              <a:spLocks/>
            </p:cNvSpPr>
            <p:nvPr/>
          </p:nvSpPr>
          <p:spPr bwMode="auto">
            <a:xfrm>
              <a:off x="2511" y="2817"/>
              <a:ext cx="1920" cy="6"/>
            </a:xfrm>
            <a:custGeom>
              <a:avLst/>
              <a:gdLst>
                <a:gd name="T0" fmla="*/ 0 w 1920"/>
                <a:gd name="T1" fmla="*/ 6 h 6"/>
                <a:gd name="T2" fmla="*/ 1920 w 1920"/>
                <a:gd name="T3" fmla="*/ 0 h 6"/>
                <a:gd name="T4" fmla="*/ 0 60000 65536"/>
                <a:gd name="T5" fmla="*/ 0 60000 65536"/>
                <a:gd name="T6" fmla="*/ 0 w 1920"/>
                <a:gd name="T7" fmla="*/ 0 h 6"/>
                <a:gd name="T8" fmla="*/ 1920 w 1920"/>
                <a:gd name="T9" fmla="*/ 6 h 6"/>
              </a:gdLst>
              <a:ahLst/>
              <a:cxnLst>
                <a:cxn ang="T4">
                  <a:pos x="T0" y="T1"/>
                </a:cxn>
                <a:cxn ang="T5">
                  <a:pos x="T2" y="T3"/>
                </a:cxn>
              </a:cxnLst>
              <a:rect l="T6" t="T7" r="T8" b="T9"/>
              <a:pathLst>
                <a:path w="1920" h="6">
                  <a:moveTo>
                    <a:pt x="0" y="6"/>
                  </a:moveTo>
                  <a:lnTo>
                    <a:pt x="1920" y="0"/>
                  </a:lnTo>
                </a:path>
              </a:pathLst>
            </a:custGeom>
            <a:solidFill>
              <a:srgbClr val="FFCC99"/>
            </a:solidFill>
            <a:ln w="38100">
              <a:solidFill>
                <a:schemeClr val="tx1"/>
              </a:solidFill>
              <a:round/>
              <a:headEnd/>
              <a:tailEnd/>
            </a:ln>
          </p:spPr>
          <p:txBody>
            <a:bodyPr wrap="none" anchor="ctr"/>
            <a:lstStyle/>
            <a:p>
              <a:endParaRPr lang="en-US"/>
            </a:p>
          </p:txBody>
        </p:sp>
        <p:sp>
          <p:nvSpPr>
            <p:cNvPr id="32799" name="Line 10"/>
            <p:cNvSpPr>
              <a:spLocks noChangeShapeType="1"/>
            </p:cNvSpPr>
            <p:nvPr/>
          </p:nvSpPr>
          <p:spPr bwMode="auto">
            <a:xfrm>
              <a:off x="4429" y="2821"/>
              <a:ext cx="4" cy="176"/>
            </a:xfrm>
            <a:prstGeom prst="line">
              <a:avLst/>
            </a:prstGeom>
            <a:noFill/>
            <a:ln w="38100">
              <a:solidFill>
                <a:schemeClr val="tx1"/>
              </a:solidFill>
              <a:round/>
              <a:headEnd/>
              <a:tailEnd type="triangle" w="med" len="med"/>
            </a:ln>
          </p:spPr>
          <p:txBody>
            <a:bodyPr wrap="none" anchor="ctr"/>
            <a:lstStyle/>
            <a:p>
              <a:endParaRPr lang="en-US"/>
            </a:p>
          </p:txBody>
        </p:sp>
        <p:sp>
          <p:nvSpPr>
            <p:cNvPr id="52236" name="Rectangle 12"/>
            <p:cNvSpPr>
              <a:spLocks noChangeArrowheads="1"/>
            </p:cNvSpPr>
            <p:nvPr/>
          </p:nvSpPr>
          <p:spPr bwMode="auto">
            <a:xfrm>
              <a:off x="1402" y="2997"/>
              <a:ext cx="1723" cy="533"/>
            </a:xfrm>
            <a:prstGeom prst="rect">
              <a:avLst/>
            </a:prstGeom>
            <a:solidFill>
              <a:srgbClr val="FFCC99"/>
            </a:solidFill>
            <a:ln w="9525">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lIns="90488" tIns="44450" rIns="90488" bIns="44450" anchor="ctr"/>
            <a:lstStyle/>
            <a:p>
              <a:pPr algn="ctr" eaLnBrk="0" hangingPunct="0">
                <a:defRPr/>
              </a:pPr>
              <a:r>
                <a:rPr lang="en-US" sz="2000"/>
                <a:t>Variables</a:t>
              </a:r>
            </a:p>
            <a:p>
              <a:pPr algn="ctr" eaLnBrk="0" hangingPunct="0">
                <a:defRPr/>
              </a:pPr>
              <a:r>
                <a:rPr lang="en-US" sz="2000" i="1"/>
                <a:t>things you can measure</a:t>
              </a:r>
            </a:p>
          </p:txBody>
        </p:sp>
        <p:sp>
          <p:nvSpPr>
            <p:cNvPr id="52237" name="Rectangle 13"/>
            <p:cNvSpPr>
              <a:spLocks noChangeArrowheads="1"/>
            </p:cNvSpPr>
            <p:nvPr/>
          </p:nvSpPr>
          <p:spPr bwMode="auto">
            <a:xfrm>
              <a:off x="3409" y="3005"/>
              <a:ext cx="1904" cy="638"/>
            </a:xfrm>
            <a:prstGeom prst="rect">
              <a:avLst/>
            </a:prstGeom>
            <a:solidFill>
              <a:srgbClr val="FFCC99"/>
            </a:solidFill>
            <a:ln w="9525">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lIns="90488" tIns="44450" rIns="90488" bIns="44450">
              <a:spAutoFit/>
            </a:bodyPr>
            <a:lstStyle/>
            <a:p>
              <a:pPr algn="ctr" eaLnBrk="0" hangingPunct="0">
                <a:defRPr/>
              </a:pPr>
              <a:r>
                <a:rPr lang="en-US" sz="2000"/>
                <a:t>Attributes</a:t>
              </a:r>
            </a:p>
            <a:p>
              <a:pPr algn="ctr" eaLnBrk="0" hangingPunct="0">
                <a:defRPr/>
              </a:pPr>
              <a:r>
                <a:rPr lang="en-US" sz="2000" i="1"/>
                <a:t>things you can assess</a:t>
              </a:r>
            </a:p>
            <a:p>
              <a:pPr algn="ctr" eaLnBrk="0" hangingPunct="0">
                <a:defRPr/>
              </a:pPr>
              <a:r>
                <a:rPr lang="en-US" sz="2000" i="1"/>
                <a:t>accept/reject</a:t>
              </a:r>
            </a:p>
          </p:txBody>
        </p:sp>
      </p:grpSp>
      <p:grpSp>
        <p:nvGrpSpPr>
          <p:cNvPr id="52249" name="Group 25"/>
          <p:cNvGrpSpPr>
            <a:grpSpLocks/>
          </p:cNvGrpSpPr>
          <p:nvPr/>
        </p:nvGrpSpPr>
        <p:grpSpPr bwMode="auto">
          <a:xfrm>
            <a:off x="2695575" y="1006862"/>
            <a:ext cx="5770563" cy="1941513"/>
            <a:chOff x="1698" y="694"/>
            <a:chExt cx="3635" cy="1223"/>
          </a:xfrm>
        </p:grpSpPr>
        <p:sp>
          <p:nvSpPr>
            <p:cNvPr id="32786" name="Line 2"/>
            <p:cNvSpPr>
              <a:spLocks noChangeShapeType="1"/>
            </p:cNvSpPr>
            <p:nvPr/>
          </p:nvSpPr>
          <p:spPr bwMode="auto">
            <a:xfrm>
              <a:off x="3259" y="694"/>
              <a:ext cx="0" cy="198"/>
            </a:xfrm>
            <a:prstGeom prst="line">
              <a:avLst/>
            </a:prstGeom>
            <a:noFill/>
            <a:ln w="38100">
              <a:solidFill>
                <a:schemeClr val="tx1"/>
              </a:solidFill>
              <a:round/>
              <a:headEnd/>
              <a:tailEnd/>
            </a:ln>
          </p:spPr>
          <p:txBody>
            <a:bodyPr wrap="none" anchor="ctr"/>
            <a:lstStyle/>
            <a:p>
              <a:endParaRPr lang="en-US"/>
            </a:p>
          </p:txBody>
        </p:sp>
        <p:sp>
          <p:nvSpPr>
            <p:cNvPr id="32787" name="Line 3"/>
            <p:cNvSpPr>
              <a:spLocks noChangeShapeType="1"/>
            </p:cNvSpPr>
            <p:nvPr/>
          </p:nvSpPr>
          <p:spPr bwMode="auto">
            <a:xfrm>
              <a:off x="2382" y="884"/>
              <a:ext cx="0" cy="176"/>
            </a:xfrm>
            <a:prstGeom prst="line">
              <a:avLst/>
            </a:prstGeom>
            <a:noFill/>
            <a:ln w="38100">
              <a:solidFill>
                <a:schemeClr val="tx1"/>
              </a:solidFill>
              <a:round/>
              <a:headEnd/>
              <a:tailEnd type="triangle" w="med" len="med"/>
            </a:ln>
          </p:spPr>
          <p:txBody>
            <a:bodyPr wrap="none" anchor="ctr"/>
            <a:lstStyle/>
            <a:p>
              <a:endParaRPr lang="en-US"/>
            </a:p>
          </p:txBody>
        </p:sp>
        <p:sp>
          <p:nvSpPr>
            <p:cNvPr id="32788" name="Line 4"/>
            <p:cNvSpPr>
              <a:spLocks noChangeShapeType="1"/>
            </p:cNvSpPr>
            <p:nvPr/>
          </p:nvSpPr>
          <p:spPr bwMode="auto">
            <a:xfrm>
              <a:off x="2377" y="885"/>
              <a:ext cx="1735" cy="0"/>
            </a:xfrm>
            <a:prstGeom prst="line">
              <a:avLst/>
            </a:prstGeom>
            <a:noFill/>
            <a:ln w="38100">
              <a:solidFill>
                <a:schemeClr val="tx1"/>
              </a:solidFill>
              <a:round/>
              <a:headEnd/>
              <a:tailEnd/>
            </a:ln>
          </p:spPr>
          <p:txBody>
            <a:bodyPr wrap="none" anchor="ctr"/>
            <a:lstStyle/>
            <a:p>
              <a:endParaRPr lang="en-US"/>
            </a:p>
          </p:txBody>
        </p:sp>
        <p:sp>
          <p:nvSpPr>
            <p:cNvPr id="32789" name="Line 5"/>
            <p:cNvSpPr>
              <a:spLocks noChangeShapeType="1"/>
            </p:cNvSpPr>
            <p:nvPr/>
          </p:nvSpPr>
          <p:spPr bwMode="auto">
            <a:xfrm>
              <a:off x="4105" y="892"/>
              <a:ext cx="3" cy="192"/>
            </a:xfrm>
            <a:prstGeom prst="line">
              <a:avLst/>
            </a:prstGeom>
            <a:noFill/>
            <a:ln w="38100">
              <a:solidFill>
                <a:schemeClr val="tx1"/>
              </a:solidFill>
              <a:round/>
              <a:headEnd/>
              <a:tailEnd type="triangle" w="med" len="med"/>
            </a:ln>
          </p:spPr>
          <p:txBody>
            <a:bodyPr wrap="none" anchor="ctr"/>
            <a:lstStyle/>
            <a:p>
              <a:endParaRPr lang="en-US"/>
            </a:p>
          </p:txBody>
        </p:sp>
        <p:sp>
          <p:nvSpPr>
            <p:cNvPr id="52239" name="Rectangle 15"/>
            <p:cNvSpPr>
              <a:spLocks noChangeArrowheads="1"/>
            </p:cNvSpPr>
            <p:nvPr/>
          </p:nvSpPr>
          <p:spPr bwMode="auto">
            <a:xfrm>
              <a:off x="1698" y="1078"/>
              <a:ext cx="1442" cy="444"/>
            </a:xfrm>
            <a:prstGeom prst="rect">
              <a:avLst/>
            </a:prstGeom>
            <a:solidFill>
              <a:schemeClr val="accent1"/>
            </a:solidFill>
            <a:ln w="9525">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lIns="90488" tIns="44450" rIns="90488" bIns="44450">
              <a:spAutoFit/>
            </a:bodyPr>
            <a:lstStyle/>
            <a:p>
              <a:pPr algn="ctr" eaLnBrk="0" hangingPunct="0">
                <a:defRPr/>
              </a:pPr>
              <a:r>
                <a:rPr lang="en-US" sz="2000"/>
                <a:t>Quality</a:t>
              </a:r>
            </a:p>
            <a:p>
              <a:pPr algn="ctr" eaLnBrk="0" hangingPunct="0">
                <a:defRPr/>
              </a:pPr>
              <a:r>
                <a:rPr lang="en-US" sz="2000" i="1"/>
                <a:t>fitness for purpose</a:t>
              </a:r>
            </a:p>
          </p:txBody>
        </p:sp>
        <p:sp>
          <p:nvSpPr>
            <p:cNvPr id="52240" name="Rectangle 16"/>
            <p:cNvSpPr>
              <a:spLocks noChangeArrowheads="1"/>
            </p:cNvSpPr>
            <p:nvPr/>
          </p:nvSpPr>
          <p:spPr bwMode="auto">
            <a:xfrm>
              <a:off x="3561" y="1085"/>
              <a:ext cx="1772" cy="832"/>
            </a:xfrm>
            <a:prstGeom prst="rect">
              <a:avLst/>
            </a:prstGeom>
            <a:solidFill>
              <a:schemeClr val="accent1"/>
            </a:solidFill>
            <a:ln w="9525">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lIns="90488" tIns="44450" rIns="90488" bIns="44450">
              <a:spAutoFit/>
            </a:bodyPr>
            <a:lstStyle/>
            <a:p>
              <a:pPr algn="ctr" eaLnBrk="0" hangingPunct="0">
                <a:defRPr/>
              </a:pPr>
              <a:r>
                <a:rPr lang="en-US" sz="2000" dirty="0"/>
                <a:t>Reliability</a:t>
              </a:r>
            </a:p>
            <a:p>
              <a:pPr algn="ctr" eaLnBrk="0" hangingPunct="0">
                <a:defRPr/>
              </a:pPr>
              <a:r>
                <a:rPr lang="en-US" sz="2000" i="1" dirty="0"/>
                <a:t>ability to continue</a:t>
              </a:r>
            </a:p>
            <a:p>
              <a:pPr algn="ctr" eaLnBrk="0" hangingPunct="0">
                <a:defRPr/>
              </a:pPr>
              <a:r>
                <a:rPr lang="en-US" sz="2000" i="1" dirty="0"/>
                <a:t>working at accepted</a:t>
              </a:r>
            </a:p>
            <a:p>
              <a:pPr algn="ctr" eaLnBrk="0" hangingPunct="0">
                <a:defRPr/>
              </a:pPr>
              <a:r>
                <a:rPr lang="en-US" sz="2000" i="1" dirty="0"/>
                <a:t>quality level</a:t>
              </a:r>
            </a:p>
          </p:txBody>
        </p:sp>
      </p:grpSp>
      <p:sp>
        <p:nvSpPr>
          <p:cNvPr id="52241" name="Rectangle 17"/>
          <p:cNvSpPr>
            <a:spLocks noChangeArrowheads="1"/>
          </p:cNvSpPr>
          <p:nvPr/>
        </p:nvSpPr>
        <p:spPr bwMode="auto">
          <a:xfrm>
            <a:off x="3697288" y="487096"/>
            <a:ext cx="2930525" cy="598487"/>
          </a:xfrm>
          <a:prstGeom prst="rect">
            <a:avLst/>
          </a:prstGeom>
          <a:solidFill>
            <a:srgbClr val="FFC000"/>
          </a:solidFill>
          <a:ln w="9525">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sz="2000"/>
          </a:p>
        </p:txBody>
      </p:sp>
      <p:sp>
        <p:nvSpPr>
          <p:cNvPr id="32774" name="Rectangle 18"/>
          <p:cNvSpPr>
            <a:spLocks noChangeArrowheads="1"/>
          </p:cNvSpPr>
          <p:nvPr/>
        </p:nvSpPr>
        <p:spPr bwMode="auto">
          <a:xfrm>
            <a:off x="4608513" y="562362"/>
            <a:ext cx="1141412" cy="458788"/>
          </a:xfrm>
          <a:prstGeom prst="rect">
            <a:avLst/>
          </a:prstGeom>
          <a:noFill/>
          <a:ln w="38100">
            <a:noFill/>
            <a:miter lim="800000"/>
            <a:headEnd/>
            <a:tailEnd/>
          </a:ln>
        </p:spPr>
        <p:txBody>
          <a:bodyPr wrap="none" lIns="90488" tIns="44450" rIns="90488" bIns="44450">
            <a:spAutoFit/>
          </a:bodyPr>
          <a:lstStyle/>
          <a:p>
            <a:pPr algn="ctr" eaLnBrk="0" hangingPunct="0"/>
            <a:r>
              <a:rPr lang="en-US" sz="2400"/>
              <a:t>Quality</a:t>
            </a:r>
          </a:p>
        </p:txBody>
      </p:sp>
      <p:grpSp>
        <p:nvGrpSpPr>
          <p:cNvPr id="52250" name="Group 26"/>
          <p:cNvGrpSpPr>
            <a:grpSpLocks/>
          </p:cNvGrpSpPr>
          <p:nvPr/>
        </p:nvGrpSpPr>
        <p:grpSpPr bwMode="auto">
          <a:xfrm>
            <a:off x="703263" y="2254637"/>
            <a:ext cx="6865937" cy="2049463"/>
            <a:chOff x="443" y="1480"/>
            <a:chExt cx="4325" cy="1291"/>
          </a:xfrm>
        </p:grpSpPr>
        <p:sp>
          <p:nvSpPr>
            <p:cNvPr id="52235" name="Rectangle 11"/>
            <p:cNvSpPr>
              <a:spLocks noChangeArrowheads="1"/>
            </p:cNvSpPr>
            <p:nvPr/>
          </p:nvSpPr>
          <p:spPr bwMode="auto">
            <a:xfrm>
              <a:off x="443" y="2120"/>
              <a:ext cx="1902" cy="638"/>
            </a:xfrm>
            <a:prstGeom prst="rect">
              <a:avLst/>
            </a:prstGeom>
            <a:solidFill>
              <a:srgbClr val="CCFFCC"/>
            </a:solidFill>
            <a:ln w="9525">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lIns="90488" tIns="44450" rIns="90488" bIns="44450">
              <a:spAutoFit/>
            </a:bodyPr>
            <a:lstStyle/>
            <a:p>
              <a:pPr algn="ctr" eaLnBrk="0" hangingPunct="0">
                <a:defRPr/>
              </a:pPr>
              <a:r>
                <a:rPr lang="en-US" sz="2000" dirty="0"/>
                <a:t>Quality of Design</a:t>
              </a:r>
            </a:p>
            <a:p>
              <a:pPr algn="ctr" eaLnBrk="0" hangingPunct="0">
                <a:defRPr/>
              </a:pPr>
              <a:r>
                <a:rPr lang="en-US" sz="2000" i="1" dirty="0"/>
                <a:t>degree to which</a:t>
              </a:r>
            </a:p>
            <a:p>
              <a:pPr algn="ctr" eaLnBrk="0" hangingPunct="0">
                <a:defRPr/>
              </a:pPr>
              <a:r>
                <a:rPr lang="en-US" sz="2000" i="1" dirty="0"/>
                <a:t>design achieves purpose</a:t>
              </a:r>
            </a:p>
          </p:txBody>
        </p:sp>
        <p:sp>
          <p:nvSpPr>
            <p:cNvPr id="52238" name="Rectangle 14"/>
            <p:cNvSpPr>
              <a:spLocks noChangeArrowheads="1"/>
            </p:cNvSpPr>
            <p:nvPr/>
          </p:nvSpPr>
          <p:spPr bwMode="auto">
            <a:xfrm>
              <a:off x="2588" y="2133"/>
              <a:ext cx="2180" cy="638"/>
            </a:xfrm>
            <a:prstGeom prst="rect">
              <a:avLst/>
            </a:prstGeom>
            <a:solidFill>
              <a:srgbClr val="CCFFCC"/>
            </a:solidFill>
            <a:ln w="9525">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lIns="90488" tIns="44450" rIns="90488" bIns="44450">
              <a:spAutoFit/>
            </a:bodyPr>
            <a:lstStyle/>
            <a:p>
              <a:pPr algn="ctr" eaLnBrk="0" hangingPunct="0">
                <a:defRPr/>
              </a:pPr>
              <a:r>
                <a:rPr lang="en-US" sz="2000"/>
                <a:t>Quality of Conformance</a:t>
              </a:r>
            </a:p>
            <a:p>
              <a:pPr algn="ctr" eaLnBrk="0" hangingPunct="0">
                <a:defRPr/>
              </a:pPr>
              <a:r>
                <a:rPr lang="en-US" sz="2000" i="1"/>
                <a:t>faithfulness with which the</a:t>
              </a:r>
            </a:p>
            <a:p>
              <a:pPr algn="ctr" eaLnBrk="0" hangingPunct="0">
                <a:defRPr/>
              </a:pPr>
              <a:r>
                <a:rPr lang="en-US" sz="2000" i="1"/>
                <a:t>operation agrees with design</a:t>
              </a:r>
            </a:p>
          </p:txBody>
        </p:sp>
        <p:sp>
          <p:nvSpPr>
            <p:cNvPr id="32782" name="Line 20"/>
            <p:cNvSpPr>
              <a:spLocks noChangeShapeType="1"/>
            </p:cNvSpPr>
            <p:nvPr/>
          </p:nvSpPr>
          <p:spPr bwMode="auto">
            <a:xfrm>
              <a:off x="2373" y="1480"/>
              <a:ext cx="0" cy="343"/>
            </a:xfrm>
            <a:prstGeom prst="line">
              <a:avLst/>
            </a:prstGeom>
            <a:noFill/>
            <a:ln w="38100">
              <a:solidFill>
                <a:schemeClr val="tx1"/>
              </a:solidFill>
              <a:round/>
              <a:headEnd/>
              <a:tailEnd/>
            </a:ln>
          </p:spPr>
          <p:txBody>
            <a:bodyPr wrap="none" anchor="ctr"/>
            <a:lstStyle/>
            <a:p>
              <a:endParaRPr lang="en-US"/>
            </a:p>
          </p:txBody>
        </p:sp>
        <p:sp>
          <p:nvSpPr>
            <p:cNvPr id="32783" name="Line 21"/>
            <p:cNvSpPr>
              <a:spLocks noChangeShapeType="1"/>
            </p:cNvSpPr>
            <p:nvPr/>
          </p:nvSpPr>
          <p:spPr bwMode="auto">
            <a:xfrm>
              <a:off x="1417" y="1828"/>
              <a:ext cx="0" cy="270"/>
            </a:xfrm>
            <a:prstGeom prst="line">
              <a:avLst/>
            </a:prstGeom>
            <a:noFill/>
            <a:ln w="38100">
              <a:solidFill>
                <a:schemeClr val="tx1"/>
              </a:solidFill>
              <a:round/>
              <a:headEnd/>
              <a:tailEnd type="triangle" w="med" len="med"/>
            </a:ln>
          </p:spPr>
          <p:txBody>
            <a:bodyPr wrap="none" anchor="ctr"/>
            <a:lstStyle/>
            <a:p>
              <a:endParaRPr lang="en-US"/>
            </a:p>
          </p:txBody>
        </p:sp>
        <p:sp>
          <p:nvSpPr>
            <p:cNvPr id="32784" name="Freeform 22"/>
            <p:cNvSpPr>
              <a:spLocks/>
            </p:cNvSpPr>
            <p:nvPr/>
          </p:nvSpPr>
          <p:spPr bwMode="auto">
            <a:xfrm>
              <a:off x="1413" y="1833"/>
              <a:ext cx="1920" cy="1"/>
            </a:xfrm>
            <a:custGeom>
              <a:avLst/>
              <a:gdLst>
                <a:gd name="T0" fmla="*/ 0 w 1920"/>
                <a:gd name="T1" fmla="*/ 0 h 1"/>
                <a:gd name="T2" fmla="*/ 1920 w 1920"/>
                <a:gd name="T3" fmla="*/ 0 h 1"/>
                <a:gd name="T4" fmla="*/ 0 60000 65536"/>
                <a:gd name="T5" fmla="*/ 0 60000 65536"/>
                <a:gd name="T6" fmla="*/ 0 w 1920"/>
                <a:gd name="T7" fmla="*/ 0 h 1"/>
                <a:gd name="T8" fmla="*/ 1920 w 1920"/>
                <a:gd name="T9" fmla="*/ 1 h 1"/>
              </a:gdLst>
              <a:ahLst/>
              <a:cxnLst>
                <a:cxn ang="T4">
                  <a:pos x="T0" y="T1"/>
                </a:cxn>
                <a:cxn ang="T5">
                  <a:pos x="T2" y="T3"/>
                </a:cxn>
              </a:cxnLst>
              <a:rect l="T6" t="T7" r="T8" b="T9"/>
              <a:pathLst>
                <a:path w="1920" h="1">
                  <a:moveTo>
                    <a:pt x="0" y="0"/>
                  </a:moveTo>
                  <a:lnTo>
                    <a:pt x="1920" y="0"/>
                  </a:lnTo>
                </a:path>
              </a:pathLst>
            </a:custGeom>
            <a:solidFill>
              <a:srgbClr val="CCFFCC"/>
            </a:solidFill>
            <a:ln w="38100">
              <a:solidFill>
                <a:schemeClr val="tx1"/>
              </a:solidFill>
              <a:round/>
              <a:headEnd/>
              <a:tailEnd/>
            </a:ln>
          </p:spPr>
          <p:txBody>
            <a:bodyPr wrap="none" anchor="ctr"/>
            <a:lstStyle/>
            <a:p>
              <a:endParaRPr lang="en-US"/>
            </a:p>
          </p:txBody>
        </p:sp>
        <p:sp>
          <p:nvSpPr>
            <p:cNvPr id="32785" name="Line 23"/>
            <p:cNvSpPr>
              <a:spLocks noChangeShapeType="1"/>
            </p:cNvSpPr>
            <p:nvPr/>
          </p:nvSpPr>
          <p:spPr bwMode="auto">
            <a:xfrm>
              <a:off x="3334" y="1828"/>
              <a:ext cx="4" cy="296"/>
            </a:xfrm>
            <a:prstGeom prst="line">
              <a:avLst/>
            </a:prstGeom>
            <a:noFill/>
            <a:ln w="38100">
              <a:solidFill>
                <a:schemeClr val="tx1"/>
              </a:solidFill>
              <a:round/>
              <a:headEnd/>
              <a:tailEnd type="triangle" w="med" len="med"/>
            </a:ln>
          </p:spPr>
          <p:txBody>
            <a:bodyPr wrap="none" anchor="ctr"/>
            <a:lstStyle/>
            <a:p>
              <a:endParaRPr lang="en-US"/>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52249"/>
                                        </p:tgtEl>
                                        <p:attrNameLst>
                                          <p:attrName>style.visibility</p:attrName>
                                        </p:attrNameLst>
                                      </p:cBhvr>
                                      <p:to>
                                        <p:strVal val="visible"/>
                                      </p:to>
                                    </p:set>
                                    <p:animEffect transition="in" filter="dissolve">
                                      <p:cBhvr>
                                        <p:cTn id="7" dur="500"/>
                                        <p:tgtEl>
                                          <p:spTgt spid="52249"/>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52250"/>
                                        </p:tgtEl>
                                        <p:attrNameLst>
                                          <p:attrName>style.visibility</p:attrName>
                                        </p:attrNameLst>
                                      </p:cBhvr>
                                      <p:to>
                                        <p:strVal val="visible"/>
                                      </p:to>
                                    </p:set>
                                    <p:animEffect transition="in" filter="dissolve">
                                      <p:cBhvr>
                                        <p:cTn id="12" dur="500"/>
                                        <p:tgtEl>
                                          <p:spTgt spid="52250"/>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52251"/>
                                        </p:tgtEl>
                                        <p:attrNameLst>
                                          <p:attrName>style.visibility</p:attrName>
                                        </p:attrNameLst>
                                      </p:cBhvr>
                                      <p:to>
                                        <p:strVal val="visible"/>
                                      </p:to>
                                    </p:set>
                                    <p:animEffect transition="in" filter="dissolve">
                                      <p:cBhvr>
                                        <p:cTn id="17" dur="500"/>
                                        <p:tgtEl>
                                          <p:spTgt spid="522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Text Box 11"/>
          <p:cNvSpPr txBox="1">
            <a:spLocks noChangeArrowheads="1"/>
          </p:cNvSpPr>
          <p:nvPr/>
        </p:nvSpPr>
        <p:spPr bwMode="auto">
          <a:xfrm>
            <a:off x="346075" y="776288"/>
            <a:ext cx="8466138" cy="457200"/>
          </a:xfrm>
          <a:prstGeom prst="rect">
            <a:avLst/>
          </a:prstGeom>
          <a:noFill/>
          <a:ln w="9525">
            <a:noFill/>
            <a:miter lim="800000"/>
            <a:headEnd/>
            <a:tailEnd/>
          </a:ln>
        </p:spPr>
        <p:txBody>
          <a:bodyPr>
            <a:spAutoFit/>
          </a:bodyPr>
          <a:lstStyle/>
          <a:p>
            <a:pPr algn="ctr">
              <a:spcBef>
                <a:spcPct val="50000"/>
              </a:spcBef>
            </a:pPr>
            <a:r>
              <a:rPr lang="en-GB" sz="2400" i="1" dirty="0">
                <a:solidFill>
                  <a:srgbClr val="595959"/>
                </a:solidFill>
              </a:rPr>
              <a:t>What does total quality management  include?</a:t>
            </a:r>
            <a:endParaRPr lang="en-US" sz="2400" i="1" dirty="0">
              <a:solidFill>
                <a:srgbClr val="595959"/>
              </a:solidFill>
            </a:endParaRPr>
          </a:p>
        </p:txBody>
      </p:sp>
      <p:sp>
        <p:nvSpPr>
          <p:cNvPr id="34818" name="Text Box 3"/>
          <p:cNvSpPr txBox="1">
            <a:spLocks noChangeArrowheads="1"/>
          </p:cNvSpPr>
          <p:nvPr/>
        </p:nvSpPr>
        <p:spPr bwMode="auto">
          <a:xfrm>
            <a:off x="27159" y="90530"/>
            <a:ext cx="5111750" cy="519113"/>
          </a:xfrm>
          <a:prstGeom prst="rect">
            <a:avLst/>
          </a:prstGeom>
          <a:noFill/>
          <a:ln w="12700">
            <a:noFill/>
            <a:miter lim="800000"/>
            <a:headEnd type="none" w="lg" len="lg"/>
            <a:tailEnd type="none" w="lg" len="lg"/>
          </a:ln>
        </p:spPr>
        <p:txBody>
          <a:bodyPr>
            <a:spAutoFit/>
          </a:bodyPr>
          <a:lstStyle/>
          <a:p>
            <a:pPr>
              <a:spcBef>
                <a:spcPct val="50000"/>
              </a:spcBef>
            </a:pPr>
            <a:r>
              <a:rPr lang="en-GB" sz="2800">
                <a:solidFill>
                  <a:srgbClr val="595959"/>
                </a:solidFill>
              </a:rPr>
              <a:t>Total quality management</a:t>
            </a:r>
            <a:endParaRPr lang="en-US" sz="2800">
              <a:solidFill>
                <a:srgbClr val="595959"/>
              </a:solidFill>
            </a:endParaRPr>
          </a:p>
        </p:txBody>
      </p:sp>
      <p:sp>
        <p:nvSpPr>
          <p:cNvPr id="21515" name="Text Box 11"/>
          <p:cNvSpPr txBox="1">
            <a:spLocks noChangeArrowheads="1"/>
          </p:cNvSpPr>
          <p:nvPr/>
        </p:nvSpPr>
        <p:spPr bwMode="auto">
          <a:xfrm>
            <a:off x="1403350" y="1728074"/>
            <a:ext cx="5509720" cy="461665"/>
          </a:xfrm>
          <a:prstGeom prst="rect">
            <a:avLst/>
          </a:prstGeom>
          <a:solidFill>
            <a:schemeClr val="bg1">
              <a:lumMod val="95000"/>
            </a:schemeClr>
          </a:solidFill>
          <a:ln w="9525">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spAutoFit/>
          </a:bodyPr>
          <a:lstStyle/>
          <a:p>
            <a:pPr>
              <a:spcBef>
                <a:spcPct val="50000"/>
              </a:spcBef>
              <a:buClr>
                <a:srgbClr val="FF0000"/>
              </a:buClr>
              <a:buFont typeface="Wingdings" pitchFamily="2" charset="2"/>
              <a:buChar char="v"/>
              <a:defRPr/>
            </a:pPr>
            <a:r>
              <a:rPr lang="en-GB" sz="2400" dirty="0"/>
              <a:t>Includes all parts of the organization</a:t>
            </a:r>
            <a:endParaRPr lang="en-US" sz="2400" dirty="0"/>
          </a:p>
        </p:txBody>
      </p:sp>
      <p:sp>
        <p:nvSpPr>
          <p:cNvPr id="21516" name="Text Box 12"/>
          <p:cNvSpPr txBox="1">
            <a:spLocks noChangeArrowheads="1"/>
          </p:cNvSpPr>
          <p:nvPr/>
        </p:nvSpPr>
        <p:spPr bwMode="auto">
          <a:xfrm>
            <a:off x="1403350" y="2502726"/>
            <a:ext cx="5249698" cy="461665"/>
          </a:xfrm>
          <a:prstGeom prst="rect">
            <a:avLst/>
          </a:prstGeom>
          <a:solidFill>
            <a:schemeClr val="bg1">
              <a:lumMod val="95000"/>
            </a:schemeClr>
          </a:solidFill>
          <a:ln w="9525">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spAutoFit/>
          </a:bodyPr>
          <a:lstStyle/>
          <a:p>
            <a:pPr>
              <a:spcBef>
                <a:spcPct val="50000"/>
              </a:spcBef>
              <a:buClr>
                <a:srgbClr val="FF0000"/>
              </a:buClr>
              <a:buFont typeface="Wingdings" pitchFamily="2" charset="2"/>
              <a:buChar char="v"/>
              <a:defRPr/>
            </a:pPr>
            <a:r>
              <a:rPr lang="en-GB" sz="2400" dirty="0"/>
              <a:t>Includes all staff of the organization</a:t>
            </a:r>
            <a:endParaRPr lang="en-US" sz="2400" dirty="0"/>
          </a:p>
        </p:txBody>
      </p:sp>
      <p:sp>
        <p:nvSpPr>
          <p:cNvPr id="21517" name="Text Box 13"/>
          <p:cNvSpPr txBox="1">
            <a:spLocks noChangeArrowheads="1"/>
          </p:cNvSpPr>
          <p:nvPr/>
        </p:nvSpPr>
        <p:spPr bwMode="auto">
          <a:xfrm>
            <a:off x="1403350" y="3198550"/>
            <a:ext cx="5186636" cy="461963"/>
          </a:xfrm>
          <a:prstGeom prst="rect">
            <a:avLst/>
          </a:prstGeom>
          <a:solidFill>
            <a:schemeClr val="bg1">
              <a:lumMod val="95000"/>
            </a:schemeClr>
          </a:solidFill>
          <a:ln w="9525">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spAutoFit/>
          </a:bodyPr>
          <a:lstStyle/>
          <a:p>
            <a:pPr>
              <a:spcBef>
                <a:spcPct val="50000"/>
              </a:spcBef>
              <a:buClr>
                <a:srgbClr val="FF0000"/>
              </a:buClr>
              <a:buFont typeface="Wingdings" pitchFamily="2" charset="2"/>
              <a:buChar char="v"/>
              <a:defRPr/>
            </a:pPr>
            <a:r>
              <a:rPr lang="en-GB" sz="2400"/>
              <a:t>Includes consideration of all costs</a:t>
            </a:r>
            <a:endParaRPr lang="en-US" sz="2400"/>
          </a:p>
        </p:txBody>
      </p:sp>
      <p:sp>
        <p:nvSpPr>
          <p:cNvPr id="21518" name="Text Box 14"/>
          <p:cNvSpPr txBox="1">
            <a:spLocks noChangeArrowheads="1"/>
          </p:cNvSpPr>
          <p:nvPr/>
        </p:nvSpPr>
        <p:spPr bwMode="auto">
          <a:xfrm>
            <a:off x="1403350" y="3957436"/>
            <a:ext cx="6637064" cy="461665"/>
          </a:xfrm>
          <a:prstGeom prst="rect">
            <a:avLst/>
          </a:prstGeom>
          <a:solidFill>
            <a:schemeClr val="bg1">
              <a:lumMod val="95000"/>
            </a:schemeClr>
          </a:solidFill>
          <a:ln w="9525">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spAutoFit/>
          </a:bodyPr>
          <a:lstStyle/>
          <a:p>
            <a:pPr>
              <a:spcBef>
                <a:spcPct val="50000"/>
              </a:spcBef>
              <a:buClr>
                <a:srgbClr val="FF0000"/>
              </a:buClr>
              <a:buFont typeface="Wingdings" pitchFamily="2" charset="2"/>
              <a:buChar char="v"/>
              <a:defRPr/>
            </a:pPr>
            <a:r>
              <a:rPr lang="en-GB" sz="2400" dirty="0"/>
              <a:t>Includes every opportunity to get things right</a:t>
            </a:r>
            <a:endParaRPr lang="en-US" sz="2400" dirty="0"/>
          </a:p>
        </p:txBody>
      </p:sp>
      <p:sp>
        <p:nvSpPr>
          <p:cNvPr id="21519" name="Text Box 15"/>
          <p:cNvSpPr txBox="1">
            <a:spLocks noChangeArrowheads="1"/>
          </p:cNvSpPr>
          <p:nvPr/>
        </p:nvSpPr>
        <p:spPr bwMode="auto">
          <a:xfrm>
            <a:off x="1403350" y="4716322"/>
            <a:ext cx="6195628" cy="461665"/>
          </a:xfrm>
          <a:prstGeom prst="rect">
            <a:avLst/>
          </a:prstGeom>
          <a:solidFill>
            <a:schemeClr val="bg1">
              <a:lumMod val="95000"/>
            </a:schemeClr>
          </a:solidFill>
          <a:ln w="9525">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spAutoFit/>
          </a:bodyPr>
          <a:lstStyle/>
          <a:p>
            <a:pPr>
              <a:spcBef>
                <a:spcPct val="50000"/>
              </a:spcBef>
              <a:buClr>
                <a:srgbClr val="FF0000"/>
              </a:buClr>
              <a:buFont typeface="Wingdings" pitchFamily="2" charset="2"/>
              <a:buChar char="v"/>
              <a:defRPr/>
            </a:pPr>
            <a:r>
              <a:rPr lang="en-GB" sz="2400" dirty="0"/>
              <a:t>Includes all the systems that affect quality</a:t>
            </a:r>
            <a:endParaRPr lang="en-US" sz="2400" dirty="0"/>
          </a:p>
        </p:txBody>
      </p:sp>
      <p:sp>
        <p:nvSpPr>
          <p:cNvPr id="21520" name="Text Box 16"/>
          <p:cNvSpPr txBox="1">
            <a:spLocks noChangeArrowheads="1"/>
          </p:cNvSpPr>
          <p:nvPr/>
        </p:nvSpPr>
        <p:spPr bwMode="auto">
          <a:xfrm>
            <a:off x="1403350" y="5396382"/>
            <a:ext cx="3231711" cy="461963"/>
          </a:xfrm>
          <a:prstGeom prst="rect">
            <a:avLst/>
          </a:prstGeom>
          <a:solidFill>
            <a:schemeClr val="bg1">
              <a:lumMod val="95000"/>
            </a:schemeClr>
          </a:solidFill>
          <a:ln w="9525">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spAutoFit/>
          </a:bodyPr>
          <a:lstStyle/>
          <a:p>
            <a:pPr>
              <a:spcBef>
                <a:spcPct val="50000"/>
              </a:spcBef>
              <a:buClr>
                <a:srgbClr val="FF0000"/>
              </a:buClr>
              <a:buFont typeface="Wingdings" pitchFamily="2" charset="2"/>
              <a:buChar char="v"/>
              <a:defRPr/>
            </a:pPr>
            <a:r>
              <a:rPr lang="en-GB" sz="2400" dirty="0"/>
              <a:t>And it never stops!</a:t>
            </a:r>
            <a:endParaRPr lang="en-US"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21515"/>
                                        </p:tgtEl>
                                        <p:attrNameLst>
                                          <p:attrName>style.visibility</p:attrName>
                                        </p:attrNameLst>
                                      </p:cBhvr>
                                      <p:to>
                                        <p:strVal val="visible"/>
                                      </p:to>
                                    </p:set>
                                    <p:animEffect transition="in" filter="wipe(left)">
                                      <p:cBhvr>
                                        <p:cTn id="7" dur="1000"/>
                                        <p:tgtEl>
                                          <p:spTgt spid="21515"/>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21516"/>
                                        </p:tgtEl>
                                        <p:attrNameLst>
                                          <p:attrName>style.visibility</p:attrName>
                                        </p:attrNameLst>
                                      </p:cBhvr>
                                      <p:to>
                                        <p:strVal val="visible"/>
                                      </p:to>
                                    </p:set>
                                    <p:animEffect transition="in" filter="wipe(left)">
                                      <p:cBhvr>
                                        <p:cTn id="12" dur="1000"/>
                                        <p:tgtEl>
                                          <p:spTgt spid="21516"/>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nodeType="clickEffect">
                                  <p:stCondLst>
                                    <p:cond delay="0"/>
                                  </p:stCondLst>
                                  <p:childTnLst>
                                    <p:set>
                                      <p:cBhvr>
                                        <p:cTn id="16" dur="1" fill="hold">
                                          <p:stCondLst>
                                            <p:cond delay="0"/>
                                          </p:stCondLst>
                                        </p:cTn>
                                        <p:tgtEl>
                                          <p:spTgt spid="21517"/>
                                        </p:tgtEl>
                                        <p:attrNameLst>
                                          <p:attrName>style.visibility</p:attrName>
                                        </p:attrNameLst>
                                      </p:cBhvr>
                                      <p:to>
                                        <p:strVal val="visible"/>
                                      </p:to>
                                    </p:set>
                                    <p:animEffect transition="in" filter="wipe(left)">
                                      <p:cBhvr>
                                        <p:cTn id="17" dur="1000"/>
                                        <p:tgtEl>
                                          <p:spTgt spid="21517"/>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nodeType="clickEffect">
                                  <p:stCondLst>
                                    <p:cond delay="0"/>
                                  </p:stCondLst>
                                  <p:childTnLst>
                                    <p:set>
                                      <p:cBhvr>
                                        <p:cTn id="21" dur="1" fill="hold">
                                          <p:stCondLst>
                                            <p:cond delay="0"/>
                                          </p:stCondLst>
                                        </p:cTn>
                                        <p:tgtEl>
                                          <p:spTgt spid="21518"/>
                                        </p:tgtEl>
                                        <p:attrNameLst>
                                          <p:attrName>style.visibility</p:attrName>
                                        </p:attrNameLst>
                                      </p:cBhvr>
                                      <p:to>
                                        <p:strVal val="visible"/>
                                      </p:to>
                                    </p:set>
                                    <p:animEffect transition="in" filter="wipe(left)">
                                      <p:cBhvr>
                                        <p:cTn id="22" dur="1000"/>
                                        <p:tgtEl>
                                          <p:spTgt spid="21518"/>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8" fill="hold" nodeType="clickEffect">
                                  <p:stCondLst>
                                    <p:cond delay="0"/>
                                  </p:stCondLst>
                                  <p:childTnLst>
                                    <p:set>
                                      <p:cBhvr>
                                        <p:cTn id="26" dur="1" fill="hold">
                                          <p:stCondLst>
                                            <p:cond delay="0"/>
                                          </p:stCondLst>
                                        </p:cTn>
                                        <p:tgtEl>
                                          <p:spTgt spid="21519"/>
                                        </p:tgtEl>
                                        <p:attrNameLst>
                                          <p:attrName>style.visibility</p:attrName>
                                        </p:attrNameLst>
                                      </p:cBhvr>
                                      <p:to>
                                        <p:strVal val="visible"/>
                                      </p:to>
                                    </p:set>
                                    <p:animEffect transition="in" filter="wipe(left)">
                                      <p:cBhvr>
                                        <p:cTn id="27" dur="1000"/>
                                        <p:tgtEl>
                                          <p:spTgt spid="21519"/>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8" fill="hold" nodeType="clickEffect">
                                  <p:stCondLst>
                                    <p:cond delay="0"/>
                                  </p:stCondLst>
                                  <p:childTnLst>
                                    <p:set>
                                      <p:cBhvr>
                                        <p:cTn id="31" dur="1" fill="hold">
                                          <p:stCondLst>
                                            <p:cond delay="0"/>
                                          </p:stCondLst>
                                        </p:cTn>
                                        <p:tgtEl>
                                          <p:spTgt spid="21520"/>
                                        </p:tgtEl>
                                        <p:attrNameLst>
                                          <p:attrName>style.visibility</p:attrName>
                                        </p:attrNameLst>
                                      </p:cBhvr>
                                      <p:to>
                                        <p:strVal val="visible"/>
                                      </p:to>
                                    </p:set>
                                    <p:animEffect transition="in" filter="wipe(left)">
                                      <p:cBhvr>
                                        <p:cTn id="32" dur="1000"/>
                                        <p:tgtEl>
                                          <p:spTgt spid="215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6" name="Rectangle 4"/>
          <p:cNvSpPr>
            <a:spLocks noChangeArrowheads="1"/>
          </p:cNvSpPr>
          <p:nvPr/>
        </p:nvSpPr>
        <p:spPr bwMode="auto">
          <a:xfrm>
            <a:off x="118462" y="133564"/>
            <a:ext cx="9145587" cy="862013"/>
          </a:xfrm>
          <a:prstGeom prst="rect">
            <a:avLst/>
          </a:prstGeom>
          <a:noFill/>
          <a:ln w="12700">
            <a:noFill/>
            <a:miter lim="800000"/>
            <a:headEnd/>
            <a:tailEnd/>
          </a:ln>
          <a:effectLst/>
        </p:spPr>
        <p:txBody>
          <a:bodyPr lIns="0" tIns="0" rIns="0" bIns="0">
            <a:spAutoFit/>
          </a:bodyPr>
          <a:lstStyle/>
          <a:p>
            <a:pPr defTabSz="762000" eaLnBrk="0" hangingPunct="0">
              <a:defRPr/>
            </a:pPr>
            <a:r>
              <a:rPr lang="en-GB" sz="2800" dirty="0">
                <a:solidFill>
                  <a:schemeClr val="tx1">
                    <a:lumMod val="65000"/>
                    <a:lumOff val="35000"/>
                  </a:schemeClr>
                </a:solidFill>
              </a:rPr>
              <a:t>Total quality management can be viewed as a natural extension of earlier approaches to quality management</a:t>
            </a:r>
            <a:endParaRPr lang="en-US" sz="2800" dirty="0">
              <a:solidFill>
                <a:schemeClr val="tx1">
                  <a:lumMod val="65000"/>
                  <a:lumOff val="35000"/>
                </a:schemeClr>
              </a:solidFill>
            </a:endParaRPr>
          </a:p>
        </p:txBody>
      </p:sp>
      <p:grpSp>
        <p:nvGrpSpPr>
          <p:cNvPr id="2" name="Group 68"/>
          <p:cNvGrpSpPr>
            <a:grpSpLocks/>
          </p:cNvGrpSpPr>
          <p:nvPr/>
        </p:nvGrpSpPr>
        <p:grpSpPr bwMode="auto">
          <a:xfrm>
            <a:off x="3155950" y="1058048"/>
            <a:ext cx="5294313" cy="4125912"/>
            <a:chOff x="1988" y="616"/>
            <a:chExt cx="3335" cy="2599"/>
          </a:xfrm>
        </p:grpSpPr>
        <p:sp>
          <p:nvSpPr>
            <p:cNvPr id="3121" name="Rectangle 49"/>
            <p:cNvSpPr>
              <a:spLocks noChangeArrowheads="1"/>
            </p:cNvSpPr>
            <p:nvPr/>
          </p:nvSpPr>
          <p:spPr bwMode="auto">
            <a:xfrm>
              <a:off x="1988" y="616"/>
              <a:ext cx="3311" cy="2599"/>
            </a:xfrm>
            <a:prstGeom prst="rect">
              <a:avLst/>
            </a:prstGeom>
            <a:solidFill>
              <a:srgbClr val="66FFCC"/>
            </a:solidFill>
            <a:ln w="9525">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sz="1600"/>
            </a:p>
          </p:txBody>
        </p:sp>
        <p:sp>
          <p:nvSpPr>
            <p:cNvPr id="36907" name="Text Box 5"/>
            <p:cNvSpPr txBox="1">
              <a:spLocks noChangeArrowheads="1"/>
            </p:cNvSpPr>
            <p:nvPr/>
          </p:nvSpPr>
          <p:spPr bwMode="auto">
            <a:xfrm>
              <a:off x="3049" y="665"/>
              <a:ext cx="2274" cy="679"/>
            </a:xfrm>
            <a:prstGeom prst="rect">
              <a:avLst/>
            </a:prstGeom>
            <a:noFill/>
            <a:ln w="12700">
              <a:noFill/>
              <a:miter lim="800000"/>
              <a:headEnd type="none" w="lg" len="lg"/>
              <a:tailEnd type="none" w="lg" len="lg"/>
            </a:ln>
          </p:spPr>
          <p:txBody>
            <a:bodyPr>
              <a:spAutoFit/>
            </a:bodyPr>
            <a:lstStyle/>
            <a:p>
              <a:pPr>
                <a:buClr>
                  <a:srgbClr val="FF0000"/>
                </a:buClr>
                <a:buFont typeface="Wingdings" pitchFamily="2" charset="2"/>
                <a:buChar char="Ø"/>
              </a:pPr>
              <a:r>
                <a:rPr lang="en-GB" sz="1600"/>
                <a:t>Quality  is strategic</a:t>
              </a:r>
            </a:p>
            <a:p>
              <a:pPr>
                <a:buClr>
                  <a:srgbClr val="FF0000"/>
                </a:buClr>
                <a:buFont typeface="Wingdings" pitchFamily="2" charset="2"/>
                <a:buChar char="Ø"/>
              </a:pPr>
              <a:r>
                <a:rPr lang="en-GB" sz="1600"/>
                <a:t>Teamwork</a:t>
              </a:r>
            </a:p>
            <a:p>
              <a:pPr>
                <a:buClr>
                  <a:srgbClr val="FF0000"/>
                </a:buClr>
                <a:buFont typeface="Wingdings" pitchFamily="2" charset="2"/>
                <a:buChar char="Ø"/>
              </a:pPr>
              <a:r>
                <a:rPr lang="en-GB" sz="1600"/>
                <a:t>Staff empowerment</a:t>
              </a:r>
            </a:p>
            <a:p>
              <a:pPr>
                <a:buClr>
                  <a:srgbClr val="FF0000"/>
                </a:buClr>
                <a:buFont typeface="Wingdings" pitchFamily="2" charset="2"/>
                <a:buChar char="Ø"/>
              </a:pPr>
              <a:r>
                <a:rPr lang="en-GB" sz="1600"/>
                <a:t>Involves customers and suppliers</a:t>
              </a:r>
              <a:endParaRPr lang="en-US" sz="1600"/>
            </a:p>
          </p:txBody>
        </p:sp>
      </p:grpSp>
      <p:grpSp>
        <p:nvGrpSpPr>
          <p:cNvPr id="3" name="Group 67"/>
          <p:cNvGrpSpPr>
            <a:grpSpLocks/>
          </p:cNvGrpSpPr>
          <p:nvPr/>
        </p:nvGrpSpPr>
        <p:grpSpPr bwMode="auto">
          <a:xfrm>
            <a:off x="3155950" y="2285185"/>
            <a:ext cx="3797300" cy="2898775"/>
            <a:chOff x="1988" y="1389"/>
            <a:chExt cx="2392" cy="1826"/>
          </a:xfrm>
        </p:grpSpPr>
        <p:sp>
          <p:nvSpPr>
            <p:cNvPr id="3120" name="Rectangle 48"/>
            <p:cNvSpPr>
              <a:spLocks noChangeArrowheads="1"/>
            </p:cNvSpPr>
            <p:nvPr/>
          </p:nvSpPr>
          <p:spPr bwMode="auto">
            <a:xfrm>
              <a:off x="1988" y="1389"/>
              <a:ext cx="2313" cy="1826"/>
            </a:xfrm>
            <a:prstGeom prst="rect">
              <a:avLst/>
            </a:prstGeom>
            <a:solidFill>
              <a:srgbClr val="99FFCC"/>
            </a:solidFill>
            <a:ln w="9525">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sz="1600"/>
            </a:p>
          </p:txBody>
        </p:sp>
        <p:sp>
          <p:nvSpPr>
            <p:cNvPr id="36903" name="Text Box 11"/>
            <p:cNvSpPr txBox="1">
              <a:spLocks noChangeArrowheads="1"/>
            </p:cNvSpPr>
            <p:nvPr/>
          </p:nvSpPr>
          <p:spPr bwMode="auto">
            <a:xfrm>
              <a:off x="3110" y="1393"/>
              <a:ext cx="1270" cy="679"/>
            </a:xfrm>
            <a:prstGeom prst="rect">
              <a:avLst/>
            </a:prstGeom>
            <a:noFill/>
            <a:ln w="12700">
              <a:noFill/>
              <a:miter lim="800000"/>
              <a:headEnd type="none" w="lg" len="lg"/>
              <a:tailEnd type="none" w="lg" len="lg"/>
            </a:ln>
          </p:spPr>
          <p:txBody>
            <a:bodyPr>
              <a:spAutoFit/>
            </a:bodyPr>
            <a:lstStyle/>
            <a:p>
              <a:pPr>
                <a:buClr>
                  <a:srgbClr val="FF0000"/>
                </a:buClr>
                <a:buFont typeface="Wingdings" pitchFamily="2" charset="2"/>
                <a:buChar char="Ø"/>
              </a:pPr>
              <a:r>
                <a:rPr lang="en-GB" sz="1600"/>
                <a:t>Quality systems</a:t>
              </a:r>
            </a:p>
            <a:p>
              <a:pPr>
                <a:buClr>
                  <a:srgbClr val="FF0000"/>
                </a:buClr>
                <a:buFont typeface="Wingdings" pitchFamily="2" charset="2"/>
                <a:buChar char="Ø"/>
              </a:pPr>
              <a:r>
                <a:rPr lang="en-GB" sz="1600"/>
                <a:t>Quality costing</a:t>
              </a:r>
            </a:p>
            <a:p>
              <a:pPr>
                <a:buClr>
                  <a:srgbClr val="FF0000"/>
                </a:buClr>
                <a:buFont typeface="Wingdings" pitchFamily="2" charset="2"/>
                <a:buChar char="Ø"/>
              </a:pPr>
              <a:r>
                <a:rPr lang="en-GB" sz="1600"/>
                <a:t>Problem solving</a:t>
              </a:r>
            </a:p>
            <a:p>
              <a:pPr>
                <a:buClr>
                  <a:srgbClr val="FF0000"/>
                </a:buClr>
                <a:buFont typeface="Wingdings" pitchFamily="2" charset="2"/>
                <a:buChar char="Ø"/>
              </a:pPr>
              <a:r>
                <a:rPr lang="en-GB" sz="1600"/>
                <a:t>Quality planning</a:t>
              </a:r>
              <a:endParaRPr lang="en-US" sz="1600"/>
            </a:p>
          </p:txBody>
        </p:sp>
      </p:grpSp>
      <p:grpSp>
        <p:nvGrpSpPr>
          <p:cNvPr id="4" name="Group 66"/>
          <p:cNvGrpSpPr>
            <a:grpSpLocks/>
          </p:cNvGrpSpPr>
          <p:nvPr/>
        </p:nvGrpSpPr>
        <p:grpSpPr bwMode="auto">
          <a:xfrm>
            <a:off x="3155950" y="3328173"/>
            <a:ext cx="2409825" cy="1827212"/>
            <a:chOff x="1988" y="2046"/>
            <a:chExt cx="1518" cy="1151"/>
          </a:xfrm>
        </p:grpSpPr>
        <p:sp>
          <p:nvSpPr>
            <p:cNvPr id="3119" name="Rectangle 47"/>
            <p:cNvSpPr>
              <a:spLocks noChangeArrowheads="1"/>
            </p:cNvSpPr>
            <p:nvPr/>
          </p:nvSpPr>
          <p:spPr bwMode="auto">
            <a:xfrm>
              <a:off x="1988" y="2046"/>
              <a:ext cx="1518" cy="1151"/>
            </a:xfrm>
            <a:prstGeom prst="rect">
              <a:avLst/>
            </a:prstGeom>
            <a:solidFill>
              <a:srgbClr val="CCFFFF"/>
            </a:solidFill>
            <a:ln w="9525">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sz="1600"/>
            </a:p>
          </p:txBody>
        </p:sp>
        <p:sp>
          <p:nvSpPr>
            <p:cNvPr id="36899" name="Text Box 12"/>
            <p:cNvSpPr txBox="1">
              <a:spLocks noChangeArrowheads="1"/>
            </p:cNvSpPr>
            <p:nvPr/>
          </p:nvSpPr>
          <p:spPr bwMode="auto">
            <a:xfrm>
              <a:off x="2280" y="2054"/>
              <a:ext cx="1225" cy="523"/>
            </a:xfrm>
            <a:prstGeom prst="rect">
              <a:avLst/>
            </a:prstGeom>
            <a:noFill/>
            <a:ln w="12700">
              <a:noFill/>
              <a:miter lim="800000"/>
              <a:headEnd type="none" w="lg" len="lg"/>
              <a:tailEnd type="none" w="lg" len="lg"/>
            </a:ln>
          </p:spPr>
          <p:txBody>
            <a:bodyPr>
              <a:spAutoFit/>
            </a:bodyPr>
            <a:lstStyle/>
            <a:p>
              <a:pPr>
                <a:buClr>
                  <a:srgbClr val="FF0000"/>
                </a:buClr>
                <a:buFont typeface="Wingdings" pitchFamily="2" charset="2"/>
                <a:buChar char="Ø"/>
              </a:pPr>
              <a:r>
                <a:rPr lang="en-GB" sz="1600"/>
                <a:t>Statistics</a:t>
              </a:r>
            </a:p>
            <a:p>
              <a:pPr>
                <a:buClr>
                  <a:srgbClr val="FF0000"/>
                </a:buClr>
                <a:buFont typeface="Wingdings" pitchFamily="2" charset="2"/>
                <a:buChar char="Ø"/>
              </a:pPr>
              <a:r>
                <a:rPr lang="en-GB" sz="1600"/>
                <a:t>Process analysis</a:t>
              </a:r>
            </a:p>
            <a:p>
              <a:pPr>
                <a:buClr>
                  <a:srgbClr val="FF0000"/>
                </a:buClr>
                <a:buFont typeface="Wingdings" pitchFamily="2" charset="2"/>
                <a:buChar char="Ø"/>
              </a:pPr>
              <a:r>
                <a:rPr lang="en-GB" sz="1600"/>
                <a:t>Quality standards</a:t>
              </a:r>
              <a:endParaRPr lang="en-US" sz="1600"/>
            </a:p>
          </p:txBody>
        </p:sp>
      </p:grpSp>
      <p:grpSp>
        <p:nvGrpSpPr>
          <p:cNvPr id="5" name="Group 65"/>
          <p:cNvGrpSpPr>
            <a:grpSpLocks/>
          </p:cNvGrpSpPr>
          <p:nvPr/>
        </p:nvGrpSpPr>
        <p:grpSpPr bwMode="auto">
          <a:xfrm>
            <a:off x="3155950" y="4220348"/>
            <a:ext cx="1511300" cy="949325"/>
            <a:chOff x="1988" y="2608"/>
            <a:chExt cx="952" cy="598"/>
          </a:xfrm>
        </p:grpSpPr>
        <p:sp>
          <p:nvSpPr>
            <p:cNvPr id="3118" name="Rectangle 46"/>
            <p:cNvSpPr>
              <a:spLocks noChangeArrowheads="1"/>
            </p:cNvSpPr>
            <p:nvPr/>
          </p:nvSpPr>
          <p:spPr bwMode="auto">
            <a:xfrm>
              <a:off x="1992" y="2608"/>
              <a:ext cx="938" cy="598"/>
            </a:xfrm>
            <a:prstGeom prst="rect">
              <a:avLst/>
            </a:prstGeom>
            <a:solidFill>
              <a:srgbClr val="99CCFF"/>
            </a:solidFill>
            <a:ln w="9525">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sz="1600"/>
            </a:p>
          </p:txBody>
        </p:sp>
        <p:sp>
          <p:nvSpPr>
            <p:cNvPr id="36895" name="Text Box 50"/>
            <p:cNvSpPr txBox="1">
              <a:spLocks noChangeArrowheads="1"/>
            </p:cNvSpPr>
            <p:nvPr/>
          </p:nvSpPr>
          <p:spPr bwMode="auto">
            <a:xfrm>
              <a:off x="1988" y="2650"/>
              <a:ext cx="952" cy="523"/>
            </a:xfrm>
            <a:prstGeom prst="rect">
              <a:avLst/>
            </a:prstGeom>
            <a:noFill/>
            <a:ln w="12700">
              <a:noFill/>
              <a:miter lim="800000"/>
              <a:headEnd type="none" w="lg" len="lg"/>
              <a:tailEnd type="none" w="lg" len="lg"/>
            </a:ln>
          </p:spPr>
          <p:txBody>
            <a:bodyPr>
              <a:spAutoFit/>
            </a:bodyPr>
            <a:lstStyle/>
            <a:p>
              <a:pPr>
                <a:buClr>
                  <a:srgbClr val="FF0000"/>
                </a:buClr>
                <a:buFont typeface="Wingdings" pitchFamily="2" charset="2"/>
                <a:buChar char="Ø"/>
              </a:pPr>
              <a:r>
                <a:rPr lang="en-US" sz="1600"/>
                <a:t>Error detection</a:t>
              </a:r>
            </a:p>
            <a:p>
              <a:pPr>
                <a:buClr>
                  <a:srgbClr val="FF0000"/>
                </a:buClr>
                <a:buFont typeface="Wingdings" pitchFamily="2" charset="2"/>
                <a:buChar char="Ø"/>
              </a:pPr>
              <a:r>
                <a:rPr lang="en-US" sz="1600"/>
                <a:t>Rectification</a:t>
              </a:r>
            </a:p>
          </p:txBody>
        </p:sp>
      </p:grpSp>
      <p:grpSp>
        <p:nvGrpSpPr>
          <p:cNvPr id="6" name="Group 70"/>
          <p:cNvGrpSpPr>
            <a:grpSpLocks/>
          </p:cNvGrpSpPr>
          <p:nvPr/>
        </p:nvGrpSpPr>
        <p:grpSpPr bwMode="auto">
          <a:xfrm>
            <a:off x="0" y="1132660"/>
            <a:ext cx="2806700" cy="4051300"/>
            <a:chOff x="0" y="663"/>
            <a:chExt cx="1768" cy="2450"/>
          </a:xfrm>
        </p:grpSpPr>
        <p:sp>
          <p:nvSpPr>
            <p:cNvPr id="36884" name="AutoShape 56"/>
            <p:cNvSpPr>
              <a:spLocks noChangeArrowheads="1"/>
            </p:cNvSpPr>
            <p:nvPr/>
          </p:nvSpPr>
          <p:spPr bwMode="auto">
            <a:xfrm>
              <a:off x="0" y="663"/>
              <a:ext cx="1768" cy="2450"/>
            </a:xfrm>
            <a:prstGeom prst="upArrow">
              <a:avLst>
                <a:gd name="adj1" fmla="val 91537"/>
                <a:gd name="adj2" fmla="val 28793"/>
              </a:avLst>
            </a:prstGeom>
            <a:gradFill rotWithShape="1">
              <a:gsLst>
                <a:gs pos="0">
                  <a:srgbClr val="99FFCC"/>
                </a:gs>
                <a:gs pos="100000">
                  <a:srgbClr val="99CCFF"/>
                </a:gs>
              </a:gsLst>
              <a:lin ang="5400000" scaled="1"/>
            </a:gradFill>
            <a:ln w="9525">
              <a:solidFill>
                <a:schemeClr val="tx1"/>
              </a:solidFill>
              <a:miter lim="800000"/>
              <a:headEnd/>
              <a:tailEnd/>
            </a:ln>
          </p:spPr>
          <p:txBody>
            <a:bodyPr wrap="none" anchor="ctr"/>
            <a:lstStyle/>
            <a:p>
              <a:endParaRPr lang="en-US" sz="1600"/>
            </a:p>
          </p:txBody>
        </p:sp>
        <p:sp>
          <p:nvSpPr>
            <p:cNvPr id="36885" name="Text Box 52"/>
            <p:cNvSpPr txBox="1">
              <a:spLocks noChangeArrowheads="1"/>
            </p:cNvSpPr>
            <p:nvPr/>
          </p:nvSpPr>
          <p:spPr bwMode="auto">
            <a:xfrm>
              <a:off x="50" y="2573"/>
              <a:ext cx="1638" cy="523"/>
            </a:xfrm>
            <a:prstGeom prst="rect">
              <a:avLst/>
            </a:prstGeom>
            <a:noFill/>
            <a:ln w="12700">
              <a:noFill/>
              <a:miter lim="800000"/>
              <a:headEnd type="none" w="lg" len="lg"/>
              <a:tailEnd type="none" w="lg" len="lg"/>
            </a:ln>
          </p:spPr>
          <p:txBody>
            <a:bodyPr>
              <a:spAutoFit/>
            </a:bodyPr>
            <a:lstStyle/>
            <a:p>
              <a:pPr algn="ctr">
                <a:spcBef>
                  <a:spcPct val="50000"/>
                </a:spcBef>
              </a:pPr>
              <a:r>
                <a:rPr lang="en-US" sz="1600"/>
                <a:t>Prevents ‘out of specification’ products and services reaching market</a:t>
              </a:r>
            </a:p>
          </p:txBody>
        </p:sp>
        <p:sp>
          <p:nvSpPr>
            <p:cNvPr id="36886" name="Text Box 53"/>
            <p:cNvSpPr txBox="1">
              <a:spLocks noChangeArrowheads="1"/>
            </p:cNvSpPr>
            <p:nvPr/>
          </p:nvSpPr>
          <p:spPr bwMode="auto">
            <a:xfrm>
              <a:off x="288" y="2029"/>
              <a:ext cx="1141" cy="523"/>
            </a:xfrm>
            <a:prstGeom prst="rect">
              <a:avLst/>
            </a:prstGeom>
            <a:noFill/>
            <a:ln w="12700">
              <a:noFill/>
              <a:miter lim="800000"/>
              <a:headEnd type="none" w="lg" len="lg"/>
              <a:tailEnd type="none" w="lg" len="lg"/>
            </a:ln>
          </p:spPr>
          <p:txBody>
            <a:bodyPr>
              <a:spAutoFit/>
            </a:bodyPr>
            <a:lstStyle/>
            <a:p>
              <a:pPr algn="ctr">
                <a:spcBef>
                  <a:spcPct val="50000"/>
                </a:spcBef>
              </a:pPr>
              <a:r>
                <a:rPr lang="en-US" sz="1600"/>
                <a:t>Solves the root cause of quality problems </a:t>
              </a:r>
            </a:p>
          </p:txBody>
        </p:sp>
        <p:sp>
          <p:nvSpPr>
            <p:cNvPr id="36887" name="Text Box 54"/>
            <p:cNvSpPr txBox="1">
              <a:spLocks noChangeArrowheads="1"/>
            </p:cNvSpPr>
            <p:nvPr/>
          </p:nvSpPr>
          <p:spPr bwMode="auto">
            <a:xfrm>
              <a:off x="159" y="1396"/>
              <a:ext cx="1450" cy="523"/>
            </a:xfrm>
            <a:prstGeom prst="rect">
              <a:avLst/>
            </a:prstGeom>
            <a:noFill/>
            <a:ln w="12700">
              <a:noFill/>
              <a:miter lim="800000"/>
              <a:headEnd type="none" w="lg" len="lg"/>
              <a:tailEnd type="none" w="lg" len="lg"/>
            </a:ln>
          </p:spPr>
          <p:txBody>
            <a:bodyPr>
              <a:spAutoFit/>
            </a:bodyPr>
            <a:lstStyle/>
            <a:p>
              <a:pPr algn="ctr">
                <a:spcBef>
                  <a:spcPct val="50000"/>
                </a:spcBef>
              </a:pPr>
              <a:r>
                <a:rPr lang="en-US" sz="1600"/>
                <a:t>Broadens the organizational  responsibility for quality</a:t>
              </a:r>
            </a:p>
          </p:txBody>
        </p:sp>
        <p:sp>
          <p:nvSpPr>
            <p:cNvPr id="36888" name="Text Box 55"/>
            <p:cNvSpPr txBox="1">
              <a:spLocks noChangeArrowheads="1"/>
            </p:cNvSpPr>
            <p:nvPr/>
          </p:nvSpPr>
          <p:spPr bwMode="auto">
            <a:xfrm>
              <a:off x="253" y="875"/>
              <a:ext cx="1276" cy="523"/>
            </a:xfrm>
            <a:prstGeom prst="rect">
              <a:avLst/>
            </a:prstGeom>
            <a:noFill/>
            <a:ln w="12700">
              <a:noFill/>
              <a:miter lim="800000"/>
              <a:headEnd type="none" w="lg" len="lg"/>
              <a:tailEnd type="none" w="lg" len="lg"/>
            </a:ln>
          </p:spPr>
          <p:txBody>
            <a:bodyPr>
              <a:spAutoFit/>
            </a:bodyPr>
            <a:lstStyle/>
            <a:p>
              <a:pPr algn="ctr">
                <a:spcBef>
                  <a:spcPct val="50000"/>
                </a:spcBef>
              </a:pPr>
              <a:r>
                <a:rPr lang="en-US" sz="1600"/>
                <a:t>Makes quality central and strategic in the organization</a:t>
              </a:r>
            </a:p>
          </p:txBody>
        </p:sp>
        <p:sp>
          <p:nvSpPr>
            <p:cNvPr id="36889" name="Line 57"/>
            <p:cNvSpPr>
              <a:spLocks noChangeShapeType="1"/>
            </p:cNvSpPr>
            <p:nvPr/>
          </p:nvSpPr>
          <p:spPr bwMode="auto">
            <a:xfrm flipH="1" flipV="1">
              <a:off x="92" y="1380"/>
              <a:ext cx="1597" cy="0"/>
            </a:xfrm>
            <a:prstGeom prst="line">
              <a:avLst/>
            </a:prstGeom>
            <a:noFill/>
            <a:ln w="9525">
              <a:solidFill>
                <a:schemeClr val="tx1"/>
              </a:solidFill>
              <a:round/>
              <a:headEnd/>
              <a:tailEnd/>
            </a:ln>
          </p:spPr>
          <p:txBody>
            <a:bodyPr/>
            <a:lstStyle/>
            <a:p>
              <a:endParaRPr lang="en-US"/>
            </a:p>
          </p:txBody>
        </p:sp>
        <p:sp>
          <p:nvSpPr>
            <p:cNvPr id="36890" name="Line 58"/>
            <p:cNvSpPr>
              <a:spLocks noChangeShapeType="1"/>
            </p:cNvSpPr>
            <p:nvPr/>
          </p:nvSpPr>
          <p:spPr bwMode="auto">
            <a:xfrm flipH="1" flipV="1">
              <a:off x="94" y="1976"/>
              <a:ext cx="1595" cy="2"/>
            </a:xfrm>
            <a:prstGeom prst="line">
              <a:avLst/>
            </a:prstGeom>
            <a:noFill/>
            <a:ln w="9525">
              <a:solidFill>
                <a:schemeClr val="tx1"/>
              </a:solidFill>
              <a:round/>
              <a:headEnd/>
              <a:tailEnd/>
            </a:ln>
          </p:spPr>
          <p:txBody>
            <a:bodyPr/>
            <a:lstStyle/>
            <a:p>
              <a:endParaRPr lang="en-US"/>
            </a:p>
          </p:txBody>
        </p:sp>
        <p:sp>
          <p:nvSpPr>
            <p:cNvPr id="36891" name="Line 59"/>
            <p:cNvSpPr>
              <a:spLocks noChangeShapeType="1"/>
            </p:cNvSpPr>
            <p:nvPr/>
          </p:nvSpPr>
          <p:spPr bwMode="auto">
            <a:xfrm flipH="1">
              <a:off x="94" y="2522"/>
              <a:ext cx="1595" cy="1"/>
            </a:xfrm>
            <a:prstGeom prst="line">
              <a:avLst/>
            </a:prstGeom>
            <a:noFill/>
            <a:ln w="9525">
              <a:solidFill>
                <a:schemeClr val="tx1"/>
              </a:solidFill>
              <a:round/>
              <a:headEnd/>
              <a:tailEnd/>
            </a:ln>
          </p:spPr>
          <p:txBody>
            <a:bodyPr/>
            <a:lstStyle/>
            <a:p>
              <a:endParaRPr lang="en-US"/>
            </a:p>
          </p:txBody>
        </p:sp>
      </p:grpSp>
      <p:sp>
        <p:nvSpPr>
          <p:cNvPr id="36871" name="Freeform 45"/>
          <p:cNvSpPr>
            <a:spLocks/>
          </p:cNvSpPr>
          <p:nvPr/>
        </p:nvSpPr>
        <p:spPr bwMode="auto">
          <a:xfrm>
            <a:off x="3155950" y="1026298"/>
            <a:ext cx="5303838" cy="4170362"/>
          </a:xfrm>
          <a:custGeom>
            <a:avLst/>
            <a:gdLst>
              <a:gd name="T0" fmla="*/ 10866440 w 3218"/>
              <a:gd name="T1" fmla="*/ 0 h 2267"/>
              <a:gd name="T2" fmla="*/ 0 w 3218"/>
              <a:gd name="T3" fmla="*/ 2147483647 h 2267"/>
              <a:gd name="T4" fmla="*/ 2147483647 w 3218"/>
              <a:gd name="T5" fmla="*/ 2147483647 h 2267"/>
              <a:gd name="T6" fmla="*/ 0 60000 65536"/>
              <a:gd name="T7" fmla="*/ 0 60000 65536"/>
              <a:gd name="T8" fmla="*/ 0 60000 65536"/>
              <a:gd name="T9" fmla="*/ 0 w 3218"/>
              <a:gd name="T10" fmla="*/ 0 h 2267"/>
              <a:gd name="T11" fmla="*/ 3218 w 3218"/>
              <a:gd name="T12" fmla="*/ 2267 h 2267"/>
            </a:gdLst>
            <a:ahLst/>
            <a:cxnLst>
              <a:cxn ang="T6">
                <a:pos x="T0" y="T1"/>
              </a:cxn>
              <a:cxn ang="T7">
                <a:pos x="T2" y="T3"/>
              </a:cxn>
              <a:cxn ang="T8">
                <a:pos x="T4" y="T5"/>
              </a:cxn>
            </a:cxnLst>
            <a:rect l="T9" t="T10" r="T11" b="T12"/>
            <a:pathLst>
              <a:path w="3218" h="2267">
                <a:moveTo>
                  <a:pt x="4" y="0"/>
                </a:moveTo>
                <a:lnTo>
                  <a:pt x="0" y="2267"/>
                </a:lnTo>
                <a:lnTo>
                  <a:pt x="3218" y="2267"/>
                </a:lnTo>
              </a:path>
            </a:pathLst>
          </a:custGeom>
          <a:noFill/>
          <a:ln w="57150" cmpd="sng">
            <a:solidFill>
              <a:schemeClr val="tx1"/>
            </a:solidFill>
            <a:round/>
            <a:headEnd type="triangle" w="med" len="med"/>
            <a:tailEnd type="triangle" w="med" len="med"/>
          </a:ln>
        </p:spPr>
        <p:txBody>
          <a:bodyPr/>
          <a:lstStyle/>
          <a:p>
            <a:endParaRPr lang="en-US"/>
          </a:p>
        </p:txBody>
      </p:sp>
      <p:grpSp>
        <p:nvGrpSpPr>
          <p:cNvPr id="7" name="Group 69"/>
          <p:cNvGrpSpPr>
            <a:grpSpLocks/>
          </p:cNvGrpSpPr>
          <p:nvPr/>
        </p:nvGrpSpPr>
        <p:grpSpPr bwMode="auto">
          <a:xfrm>
            <a:off x="3097213" y="5263335"/>
            <a:ext cx="5864225" cy="1163638"/>
            <a:chOff x="1951" y="3096"/>
            <a:chExt cx="3694" cy="733"/>
          </a:xfrm>
        </p:grpSpPr>
        <p:sp>
          <p:nvSpPr>
            <p:cNvPr id="3132" name="AutoShape 60"/>
            <p:cNvSpPr>
              <a:spLocks noChangeArrowheads="1"/>
            </p:cNvSpPr>
            <p:nvPr/>
          </p:nvSpPr>
          <p:spPr bwMode="auto">
            <a:xfrm>
              <a:off x="1988" y="3120"/>
              <a:ext cx="3623" cy="657"/>
            </a:xfrm>
            <a:prstGeom prst="rightArrow">
              <a:avLst>
                <a:gd name="adj1" fmla="val 77269"/>
                <a:gd name="adj2" fmla="val 92082"/>
              </a:avLst>
            </a:prstGeom>
            <a:gradFill rotWithShape="1">
              <a:gsLst>
                <a:gs pos="0">
                  <a:srgbClr val="99CCFF">
                    <a:alpha val="44000"/>
                  </a:srgbClr>
                </a:gs>
                <a:gs pos="100000">
                  <a:srgbClr val="99FF99"/>
                </a:gs>
              </a:gsLst>
              <a:lin ang="0" scaled="1"/>
            </a:gradFill>
            <a:ln w="9525">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sz="1600"/>
            </a:p>
          </p:txBody>
        </p:sp>
        <p:sp>
          <p:nvSpPr>
            <p:cNvPr id="36877" name="Text Box 27"/>
            <p:cNvSpPr txBox="1">
              <a:spLocks noChangeArrowheads="1"/>
            </p:cNvSpPr>
            <p:nvPr/>
          </p:nvSpPr>
          <p:spPr bwMode="auto">
            <a:xfrm>
              <a:off x="1986" y="3334"/>
              <a:ext cx="861" cy="233"/>
            </a:xfrm>
            <a:prstGeom prst="rect">
              <a:avLst/>
            </a:prstGeom>
            <a:noFill/>
            <a:ln w="12700">
              <a:noFill/>
              <a:miter lim="800000"/>
              <a:headEnd type="none" w="lg" len="lg"/>
              <a:tailEnd type="none" w="lg" len="lg"/>
            </a:ln>
          </p:spPr>
          <p:txBody>
            <a:bodyPr>
              <a:spAutoFit/>
            </a:bodyPr>
            <a:lstStyle/>
            <a:p>
              <a:pPr algn="ctr">
                <a:spcBef>
                  <a:spcPct val="50000"/>
                </a:spcBef>
              </a:pPr>
              <a:r>
                <a:rPr lang="en-GB"/>
                <a:t>Inspection</a:t>
              </a:r>
              <a:endParaRPr lang="en-US"/>
            </a:p>
          </p:txBody>
        </p:sp>
        <p:sp>
          <p:nvSpPr>
            <p:cNvPr id="36878" name="Text Box 28"/>
            <p:cNvSpPr txBox="1">
              <a:spLocks noChangeArrowheads="1"/>
            </p:cNvSpPr>
            <p:nvPr/>
          </p:nvSpPr>
          <p:spPr bwMode="auto">
            <a:xfrm>
              <a:off x="2870" y="3268"/>
              <a:ext cx="611" cy="407"/>
            </a:xfrm>
            <a:prstGeom prst="rect">
              <a:avLst/>
            </a:prstGeom>
            <a:noFill/>
            <a:ln w="12700">
              <a:noFill/>
              <a:miter lim="800000"/>
              <a:headEnd type="none" w="lg" len="lg"/>
              <a:tailEnd type="none" w="lg" len="lg"/>
            </a:ln>
          </p:spPr>
          <p:txBody>
            <a:bodyPr>
              <a:spAutoFit/>
            </a:bodyPr>
            <a:lstStyle/>
            <a:p>
              <a:pPr algn="ctr">
                <a:spcBef>
                  <a:spcPct val="50000"/>
                </a:spcBef>
              </a:pPr>
              <a:r>
                <a:rPr lang="en-GB"/>
                <a:t>Quality control</a:t>
              </a:r>
              <a:endParaRPr lang="en-US"/>
            </a:p>
          </p:txBody>
        </p:sp>
        <p:sp>
          <p:nvSpPr>
            <p:cNvPr id="36879" name="Text Box 29"/>
            <p:cNvSpPr txBox="1">
              <a:spLocks noChangeArrowheads="1"/>
            </p:cNvSpPr>
            <p:nvPr/>
          </p:nvSpPr>
          <p:spPr bwMode="auto">
            <a:xfrm>
              <a:off x="3506" y="3256"/>
              <a:ext cx="785" cy="407"/>
            </a:xfrm>
            <a:prstGeom prst="rect">
              <a:avLst/>
            </a:prstGeom>
            <a:noFill/>
            <a:ln w="12700">
              <a:noFill/>
              <a:miter lim="800000"/>
              <a:headEnd type="none" w="lg" len="lg"/>
              <a:tailEnd type="none" w="lg" len="lg"/>
            </a:ln>
          </p:spPr>
          <p:txBody>
            <a:bodyPr>
              <a:spAutoFit/>
            </a:bodyPr>
            <a:lstStyle/>
            <a:p>
              <a:pPr algn="ctr">
                <a:spcBef>
                  <a:spcPct val="50000"/>
                </a:spcBef>
              </a:pPr>
              <a:r>
                <a:rPr lang="en-GB"/>
                <a:t>Quality assurance</a:t>
              </a:r>
              <a:endParaRPr lang="en-US"/>
            </a:p>
          </p:txBody>
        </p:sp>
        <p:sp>
          <p:nvSpPr>
            <p:cNvPr id="36880" name="Text Box 30"/>
            <p:cNvSpPr txBox="1">
              <a:spLocks noChangeArrowheads="1"/>
            </p:cNvSpPr>
            <p:nvPr/>
          </p:nvSpPr>
          <p:spPr bwMode="auto">
            <a:xfrm>
              <a:off x="4318" y="3257"/>
              <a:ext cx="998" cy="404"/>
            </a:xfrm>
            <a:prstGeom prst="rect">
              <a:avLst/>
            </a:prstGeom>
            <a:noFill/>
            <a:ln w="12700">
              <a:noFill/>
              <a:miter lim="800000"/>
              <a:headEnd type="none" w="lg" len="lg"/>
              <a:tailEnd type="none" w="lg" len="lg"/>
            </a:ln>
          </p:spPr>
          <p:txBody>
            <a:bodyPr>
              <a:spAutoFit/>
            </a:bodyPr>
            <a:lstStyle/>
            <a:p>
              <a:pPr algn="ctr">
                <a:spcBef>
                  <a:spcPct val="50000"/>
                </a:spcBef>
              </a:pPr>
              <a:r>
                <a:rPr lang="en-GB"/>
                <a:t>Total quality management</a:t>
              </a:r>
              <a:endParaRPr lang="en-US"/>
            </a:p>
          </p:txBody>
        </p:sp>
        <p:sp>
          <p:nvSpPr>
            <p:cNvPr id="36881" name="Line 61"/>
            <p:cNvSpPr>
              <a:spLocks noChangeShapeType="1"/>
            </p:cNvSpPr>
            <p:nvPr/>
          </p:nvSpPr>
          <p:spPr bwMode="auto">
            <a:xfrm>
              <a:off x="2917" y="3206"/>
              <a:ext cx="3" cy="496"/>
            </a:xfrm>
            <a:prstGeom prst="line">
              <a:avLst/>
            </a:prstGeom>
            <a:noFill/>
            <a:ln w="9525">
              <a:solidFill>
                <a:schemeClr val="tx1"/>
              </a:solidFill>
              <a:round/>
              <a:headEnd/>
              <a:tailEnd/>
            </a:ln>
          </p:spPr>
          <p:txBody>
            <a:bodyPr/>
            <a:lstStyle/>
            <a:p>
              <a:endParaRPr lang="en-US"/>
            </a:p>
          </p:txBody>
        </p:sp>
        <p:sp>
          <p:nvSpPr>
            <p:cNvPr id="36882" name="Line 62"/>
            <p:cNvSpPr>
              <a:spLocks noChangeShapeType="1"/>
            </p:cNvSpPr>
            <p:nvPr/>
          </p:nvSpPr>
          <p:spPr bwMode="auto">
            <a:xfrm>
              <a:off x="3503" y="3206"/>
              <a:ext cx="0" cy="496"/>
            </a:xfrm>
            <a:prstGeom prst="line">
              <a:avLst/>
            </a:prstGeom>
            <a:noFill/>
            <a:ln w="9525">
              <a:solidFill>
                <a:schemeClr val="tx1"/>
              </a:solidFill>
              <a:round/>
              <a:headEnd/>
              <a:tailEnd/>
            </a:ln>
          </p:spPr>
          <p:txBody>
            <a:bodyPr/>
            <a:lstStyle/>
            <a:p>
              <a:endParaRPr lang="en-US"/>
            </a:p>
          </p:txBody>
        </p:sp>
        <p:sp>
          <p:nvSpPr>
            <p:cNvPr id="36883" name="Line 63"/>
            <p:cNvSpPr>
              <a:spLocks noChangeShapeType="1"/>
            </p:cNvSpPr>
            <p:nvPr/>
          </p:nvSpPr>
          <p:spPr bwMode="auto">
            <a:xfrm flipH="1">
              <a:off x="4301" y="3203"/>
              <a:ext cx="0" cy="499"/>
            </a:xfrm>
            <a:prstGeom prst="line">
              <a:avLst/>
            </a:prstGeom>
            <a:noFill/>
            <a:ln w="9525">
              <a:solidFill>
                <a:schemeClr val="tx1"/>
              </a:solidFill>
              <a:round/>
              <a:headEnd/>
              <a:tailEnd/>
            </a:ln>
          </p:spPr>
          <p:txBody>
            <a:bodyPr/>
            <a:lstStyle/>
            <a:p>
              <a:endParaRPr lang="en-US"/>
            </a:p>
          </p:txBody>
        </p:sp>
      </p:grpSp>
      <p:sp>
        <p:nvSpPr>
          <p:cNvPr id="35" name="Text Box 5"/>
          <p:cNvSpPr txBox="1">
            <a:spLocks noChangeArrowheads="1"/>
          </p:cNvSpPr>
          <p:nvPr/>
        </p:nvSpPr>
        <p:spPr bwMode="auto">
          <a:xfrm>
            <a:off x="155654" y="6236089"/>
            <a:ext cx="8534400" cy="307777"/>
          </a:xfrm>
          <a:prstGeom prst="rect">
            <a:avLst/>
          </a:prstGeom>
          <a:noFill/>
          <a:ln w="9525">
            <a:noFill/>
            <a:miter lim="800000"/>
            <a:headEnd/>
            <a:tailEnd/>
          </a:ln>
        </p:spPr>
        <p:txBody>
          <a:bodyPr>
            <a:spAutoFit/>
          </a:bodyPr>
          <a:lstStyle/>
          <a:p>
            <a:pPr fontAlgn="auto">
              <a:spcBef>
                <a:spcPct val="50000"/>
              </a:spcBef>
              <a:spcAft>
                <a:spcPts val="0"/>
              </a:spcAft>
            </a:pPr>
            <a:r>
              <a:rPr kumimoji="0" lang="en-GB" sz="1200" b="0" i="0" u="none" strike="noStrike" kern="0" cap="none" spc="0" normalizeH="0" baseline="0" noProof="0" dirty="0" smtClean="0">
                <a:ln>
                  <a:noFill/>
                </a:ln>
                <a:solidFill>
                  <a:sysClr val="windowText" lastClr="000000"/>
                </a:solidFill>
                <a:effectLst/>
                <a:uLnTx/>
                <a:uFillTx/>
                <a:latin typeface="Arial" charset="0"/>
              </a:rPr>
              <a:t>Figure 17</a:t>
            </a:r>
            <a:r>
              <a:rPr lang="en-GB" sz="1200" kern="0" dirty="0" smtClean="0">
                <a:solidFill>
                  <a:sysClr val="windowText" lastClr="000000"/>
                </a:solidFill>
              </a:rPr>
              <a:t>.7  </a:t>
            </a:r>
            <a:r>
              <a:rPr lang="en-GB" sz="1400" kern="0" dirty="0" smtClean="0">
                <a:solidFill>
                  <a:sysClr val="windowText" lastClr="000000"/>
                </a:solidFill>
              </a:rPr>
              <a:t>TQM as an extension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dissolv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dissolv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dissolve">
                                      <p:cBhvr>
                                        <p:cTn id="17" dur="500"/>
                                        <p:tgtEl>
                                          <p:spTgt spid="3"/>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2"/>
                                        </p:tgtEl>
                                        <p:attrNameLst>
                                          <p:attrName>style.visibility</p:attrName>
                                        </p:attrNameLst>
                                      </p:cBhvr>
                                      <p:to>
                                        <p:strVal val="visible"/>
                                      </p:to>
                                    </p:set>
                                    <p:animEffect transition="in" filter="dissolve">
                                      <p:cBhvr>
                                        <p:cTn id="22" dur="500"/>
                                        <p:tgtEl>
                                          <p:spTgt spid="2"/>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8" fill="hold"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wipe(left)">
                                      <p:cBhvr>
                                        <p:cTn id="27" dur="1000"/>
                                        <p:tgtEl>
                                          <p:spTgt spid="7"/>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nodeType="clickEffect">
                                  <p:stCondLst>
                                    <p:cond delay="0"/>
                                  </p:stCondLst>
                                  <p:childTnLst>
                                    <p:set>
                                      <p:cBhvr>
                                        <p:cTn id="31" dur="1" fill="hold">
                                          <p:stCondLst>
                                            <p:cond delay="0"/>
                                          </p:stCondLst>
                                        </p:cTn>
                                        <p:tgtEl>
                                          <p:spTgt spid="6"/>
                                        </p:tgtEl>
                                        <p:attrNameLst>
                                          <p:attrName>style.visibility</p:attrName>
                                        </p:attrNameLst>
                                      </p:cBhvr>
                                      <p:to>
                                        <p:strVal val="visible"/>
                                      </p:to>
                                    </p:set>
                                    <p:animEffect transition="in" filter="wipe(down)">
                                      <p:cBhvr>
                                        <p:cTn id="32"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0" name="Group 39"/>
          <p:cNvGrpSpPr>
            <a:grpSpLocks/>
          </p:cNvGrpSpPr>
          <p:nvPr/>
        </p:nvGrpSpPr>
        <p:grpSpPr bwMode="auto">
          <a:xfrm>
            <a:off x="0" y="1171533"/>
            <a:ext cx="9156700" cy="2744787"/>
            <a:chOff x="0" y="1261893"/>
            <a:chExt cx="9156700" cy="2744788"/>
          </a:xfrm>
        </p:grpSpPr>
        <p:sp>
          <p:nvSpPr>
            <p:cNvPr id="18438" name="Rectangle 6"/>
            <p:cNvSpPr>
              <a:spLocks noChangeArrowheads="1"/>
            </p:cNvSpPr>
            <p:nvPr/>
          </p:nvSpPr>
          <p:spPr bwMode="auto">
            <a:xfrm>
              <a:off x="1796060" y="1261893"/>
              <a:ext cx="5502165" cy="2744788"/>
            </a:xfrm>
            <a:prstGeom prst="rect">
              <a:avLst/>
            </a:prstGeom>
            <a:solidFill>
              <a:srgbClr val="FFFF99"/>
            </a:solidFill>
            <a:ln w="9525">
              <a:solidFill>
                <a:schemeClr val="tx1"/>
              </a:solid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a:p>
          </p:txBody>
        </p:sp>
        <p:sp>
          <p:nvSpPr>
            <p:cNvPr id="18453" name="AutoShape 21"/>
            <p:cNvSpPr>
              <a:spLocks noChangeArrowheads="1"/>
            </p:cNvSpPr>
            <p:nvPr/>
          </p:nvSpPr>
          <p:spPr bwMode="auto">
            <a:xfrm>
              <a:off x="1091990" y="2287806"/>
              <a:ext cx="685746" cy="752475"/>
            </a:xfrm>
            <a:prstGeom prst="rightArrow">
              <a:avLst>
                <a:gd name="adj1" fmla="val 68185"/>
                <a:gd name="adj2" fmla="val 43653"/>
              </a:avLst>
            </a:prstGeom>
            <a:solidFill>
              <a:srgbClr val="CCCCFF"/>
            </a:solidFill>
            <a:ln w="9525">
              <a:solidFill>
                <a:schemeClr val="tx1"/>
              </a:solid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a:p>
          </p:txBody>
        </p:sp>
        <p:sp>
          <p:nvSpPr>
            <p:cNvPr id="38970" name="Text Box 28"/>
            <p:cNvSpPr txBox="1">
              <a:spLocks noChangeArrowheads="1"/>
            </p:cNvSpPr>
            <p:nvPr/>
          </p:nvSpPr>
          <p:spPr bwMode="auto">
            <a:xfrm>
              <a:off x="0" y="2315229"/>
              <a:ext cx="1090613" cy="646331"/>
            </a:xfrm>
            <a:prstGeom prst="rect">
              <a:avLst/>
            </a:prstGeom>
            <a:noFill/>
            <a:ln w="9525">
              <a:noFill/>
              <a:miter lim="800000"/>
              <a:headEnd/>
              <a:tailEnd/>
            </a:ln>
          </p:spPr>
          <p:txBody>
            <a:bodyPr>
              <a:spAutoFit/>
            </a:bodyPr>
            <a:lstStyle/>
            <a:p>
              <a:pPr algn="ctr">
                <a:spcBef>
                  <a:spcPct val="50000"/>
                </a:spcBef>
              </a:pPr>
              <a:r>
                <a:rPr lang="en-US"/>
                <a:t>External supplier</a:t>
              </a:r>
            </a:p>
          </p:txBody>
        </p:sp>
        <p:sp>
          <p:nvSpPr>
            <p:cNvPr id="18461" name="AutoShape 29"/>
            <p:cNvSpPr>
              <a:spLocks noChangeArrowheads="1"/>
            </p:cNvSpPr>
            <p:nvPr/>
          </p:nvSpPr>
          <p:spPr bwMode="auto">
            <a:xfrm>
              <a:off x="7351707" y="2344629"/>
              <a:ext cx="685746" cy="750887"/>
            </a:xfrm>
            <a:prstGeom prst="rightArrow">
              <a:avLst>
                <a:gd name="adj1" fmla="val 68185"/>
                <a:gd name="adj2" fmla="val 43653"/>
              </a:avLst>
            </a:prstGeom>
            <a:solidFill>
              <a:srgbClr val="CCCCFF"/>
            </a:solidFill>
            <a:ln w="9525">
              <a:solidFill>
                <a:schemeClr val="tx1"/>
              </a:solid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a:p>
          </p:txBody>
        </p:sp>
        <p:sp>
          <p:nvSpPr>
            <p:cNvPr id="38974" name="Text Box 30"/>
            <p:cNvSpPr txBox="1">
              <a:spLocks noChangeArrowheads="1"/>
            </p:cNvSpPr>
            <p:nvPr/>
          </p:nvSpPr>
          <p:spPr bwMode="auto">
            <a:xfrm>
              <a:off x="7993117" y="2354699"/>
              <a:ext cx="1163583" cy="646331"/>
            </a:xfrm>
            <a:prstGeom prst="rect">
              <a:avLst/>
            </a:prstGeom>
            <a:noFill/>
            <a:ln w="9525">
              <a:noFill/>
              <a:miter lim="800000"/>
              <a:headEnd/>
              <a:tailEnd/>
            </a:ln>
          </p:spPr>
          <p:txBody>
            <a:bodyPr>
              <a:spAutoFit/>
            </a:bodyPr>
            <a:lstStyle/>
            <a:p>
              <a:pPr algn="ctr">
                <a:spcBef>
                  <a:spcPct val="50000"/>
                </a:spcBef>
              </a:pPr>
              <a:r>
                <a:rPr lang="en-US"/>
                <a:t>External customer</a:t>
              </a:r>
            </a:p>
          </p:txBody>
        </p:sp>
      </p:grpSp>
      <p:sp>
        <p:nvSpPr>
          <p:cNvPr id="18437" name="Text Box 5"/>
          <p:cNvSpPr txBox="1">
            <a:spLocks noChangeArrowheads="1"/>
          </p:cNvSpPr>
          <p:nvPr/>
        </p:nvSpPr>
        <p:spPr bwMode="auto">
          <a:xfrm>
            <a:off x="25571" y="91002"/>
            <a:ext cx="9145588" cy="954088"/>
          </a:xfrm>
          <a:prstGeom prst="rect">
            <a:avLst/>
          </a:prstGeom>
          <a:noFill/>
          <a:ln w="9525">
            <a:noFill/>
            <a:miter lim="800000"/>
            <a:headEnd/>
            <a:tailEnd/>
          </a:ln>
          <a:effectLst/>
        </p:spPr>
        <p:txBody>
          <a:bodyPr>
            <a:spAutoFit/>
          </a:bodyPr>
          <a:lstStyle/>
          <a:p>
            <a:pPr>
              <a:spcBef>
                <a:spcPct val="50000"/>
              </a:spcBef>
              <a:defRPr/>
            </a:pPr>
            <a:r>
              <a:rPr lang="en-GB" sz="2800" dirty="0">
                <a:solidFill>
                  <a:schemeClr val="tx1">
                    <a:lumMod val="65000"/>
                    <a:lumOff val="35000"/>
                  </a:schemeClr>
                </a:solidFill>
              </a:rPr>
              <a:t>The internal customer–supplier concept involves understanding the relationship between processes</a:t>
            </a:r>
            <a:endParaRPr lang="en-US" sz="2800" dirty="0">
              <a:solidFill>
                <a:schemeClr val="tx1">
                  <a:lumMod val="65000"/>
                  <a:lumOff val="35000"/>
                </a:schemeClr>
              </a:solidFill>
            </a:endParaRPr>
          </a:p>
        </p:txBody>
      </p:sp>
      <p:grpSp>
        <p:nvGrpSpPr>
          <p:cNvPr id="2" name="Group 40"/>
          <p:cNvGrpSpPr>
            <a:grpSpLocks/>
          </p:cNvGrpSpPr>
          <p:nvPr/>
        </p:nvGrpSpPr>
        <p:grpSpPr bwMode="auto">
          <a:xfrm rot="-507347">
            <a:off x="2097088" y="4263983"/>
            <a:ext cx="5186362" cy="1557337"/>
            <a:chOff x="1549" y="2763"/>
            <a:chExt cx="3267" cy="981"/>
          </a:xfrm>
        </p:grpSpPr>
        <p:sp>
          <p:nvSpPr>
            <p:cNvPr id="18435" name="Rectangle 3"/>
            <p:cNvSpPr>
              <a:spLocks noChangeArrowheads="1"/>
            </p:cNvSpPr>
            <p:nvPr/>
          </p:nvSpPr>
          <p:spPr bwMode="auto">
            <a:xfrm>
              <a:off x="1549" y="2763"/>
              <a:ext cx="3267" cy="981"/>
            </a:xfrm>
            <a:prstGeom prst="rect">
              <a:avLst/>
            </a:prstGeom>
            <a:solidFill>
              <a:schemeClr val="bg1">
                <a:lumMod val="95000"/>
              </a:schemeClr>
            </a:solidFill>
            <a:ln w="9525">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lgn="ctr">
                <a:defRPr/>
              </a:pPr>
              <a:endParaRPr lang="en-GB" sz="2000"/>
            </a:p>
          </p:txBody>
        </p:sp>
        <p:sp>
          <p:nvSpPr>
            <p:cNvPr id="38962" name="Text Box 4"/>
            <p:cNvSpPr txBox="1">
              <a:spLocks noChangeArrowheads="1"/>
            </p:cNvSpPr>
            <p:nvPr/>
          </p:nvSpPr>
          <p:spPr bwMode="auto">
            <a:xfrm>
              <a:off x="2274" y="2774"/>
              <a:ext cx="2421" cy="931"/>
            </a:xfrm>
            <a:prstGeom prst="rect">
              <a:avLst/>
            </a:prstGeom>
            <a:noFill/>
            <a:ln w="9525">
              <a:noFill/>
              <a:miter lim="800000"/>
              <a:headEnd/>
              <a:tailEnd/>
            </a:ln>
          </p:spPr>
          <p:txBody>
            <a:bodyPr>
              <a:spAutoFit/>
            </a:bodyPr>
            <a:lstStyle/>
            <a:p>
              <a:pPr algn="ctr">
                <a:lnSpc>
                  <a:spcPct val="90000"/>
                </a:lnSpc>
                <a:spcBef>
                  <a:spcPct val="50000"/>
                </a:spcBef>
              </a:pPr>
              <a:r>
                <a:rPr lang="en-GB" sz="2000"/>
                <a:t>Between each process, the requirements of the ‘customer’ process must be understood and met by the 'supplier’ process</a:t>
              </a:r>
              <a:endParaRPr lang="en-US" sz="2000"/>
            </a:p>
          </p:txBody>
        </p:sp>
        <p:cxnSp>
          <p:nvCxnSpPr>
            <p:cNvPr id="38963" name="AutoShape 31"/>
            <p:cNvCxnSpPr>
              <a:cxnSpLocks noChangeShapeType="1"/>
            </p:cNvCxnSpPr>
            <p:nvPr/>
          </p:nvCxnSpPr>
          <p:spPr bwMode="auto">
            <a:xfrm>
              <a:off x="1730" y="3040"/>
              <a:ext cx="546" cy="0"/>
            </a:xfrm>
            <a:prstGeom prst="straightConnector1">
              <a:avLst/>
            </a:prstGeom>
            <a:noFill/>
            <a:ln w="76200">
              <a:solidFill>
                <a:srgbClr val="FF0000"/>
              </a:solidFill>
              <a:round/>
              <a:headEnd type="triangle" w="med" len="med"/>
              <a:tailEnd type="triangle" w="med" len="med"/>
            </a:ln>
          </p:spPr>
        </p:cxnSp>
      </p:grpSp>
      <p:grpSp>
        <p:nvGrpSpPr>
          <p:cNvPr id="42" name="Group 41"/>
          <p:cNvGrpSpPr>
            <a:grpSpLocks/>
          </p:cNvGrpSpPr>
          <p:nvPr/>
        </p:nvGrpSpPr>
        <p:grpSpPr bwMode="auto">
          <a:xfrm>
            <a:off x="1954213" y="1231858"/>
            <a:ext cx="5219700" cy="2565400"/>
            <a:chOff x="1953715" y="1322047"/>
            <a:chExt cx="5219591" cy="2565757"/>
          </a:xfrm>
        </p:grpSpPr>
        <p:sp>
          <p:nvSpPr>
            <p:cNvPr id="18439" name="Rectangle 7"/>
            <p:cNvSpPr>
              <a:spLocks noChangeArrowheads="1"/>
            </p:cNvSpPr>
            <p:nvPr/>
          </p:nvSpPr>
          <p:spPr bwMode="auto">
            <a:xfrm>
              <a:off x="1953715" y="2367009"/>
              <a:ext cx="974725" cy="501650"/>
            </a:xfrm>
            <a:prstGeom prst="rect">
              <a:avLst/>
            </a:prstGeom>
            <a:solidFill>
              <a:srgbClr val="CCECFF"/>
            </a:solidFill>
            <a:ln w="9525">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a:p>
          </p:txBody>
        </p:sp>
        <p:sp>
          <p:nvSpPr>
            <p:cNvPr id="18440" name="Rectangle 8"/>
            <p:cNvSpPr>
              <a:spLocks noChangeArrowheads="1"/>
            </p:cNvSpPr>
            <p:nvPr/>
          </p:nvSpPr>
          <p:spPr bwMode="auto">
            <a:xfrm>
              <a:off x="6181446" y="2351244"/>
              <a:ext cx="974725" cy="500063"/>
            </a:xfrm>
            <a:prstGeom prst="rect">
              <a:avLst/>
            </a:prstGeom>
            <a:solidFill>
              <a:srgbClr val="CCECFF"/>
            </a:solidFill>
            <a:ln w="9525">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a:p>
          </p:txBody>
        </p:sp>
        <p:sp>
          <p:nvSpPr>
            <p:cNvPr id="18441" name="Rectangle 9"/>
            <p:cNvSpPr>
              <a:spLocks noChangeArrowheads="1"/>
            </p:cNvSpPr>
            <p:nvPr/>
          </p:nvSpPr>
          <p:spPr bwMode="auto">
            <a:xfrm>
              <a:off x="3561853" y="3356132"/>
              <a:ext cx="974725" cy="501650"/>
            </a:xfrm>
            <a:prstGeom prst="rect">
              <a:avLst/>
            </a:prstGeom>
            <a:solidFill>
              <a:srgbClr val="CCECFF"/>
            </a:solidFill>
            <a:ln w="9525">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a:p>
          </p:txBody>
        </p:sp>
        <p:sp>
          <p:nvSpPr>
            <p:cNvPr id="18442" name="Rectangle 10"/>
            <p:cNvSpPr>
              <a:spLocks noChangeArrowheads="1"/>
            </p:cNvSpPr>
            <p:nvPr/>
          </p:nvSpPr>
          <p:spPr bwMode="auto">
            <a:xfrm>
              <a:off x="4954088" y="2941959"/>
              <a:ext cx="974725" cy="500062"/>
            </a:xfrm>
            <a:prstGeom prst="rect">
              <a:avLst/>
            </a:prstGeom>
            <a:solidFill>
              <a:srgbClr val="CCECFF"/>
            </a:solidFill>
            <a:ln w="9525">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a:p>
          </p:txBody>
        </p:sp>
        <p:sp>
          <p:nvSpPr>
            <p:cNvPr id="18443" name="Rectangle 11"/>
            <p:cNvSpPr>
              <a:spLocks noChangeArrowheads="1"/>
            </p:cNvSpPr>
            <p:nvPr/>
          </p:nvSpPr>
          <p:spPr bwMode="auto">
            <a:xfrm>
              <a:off x="4059397" y="1398744"/>
              <a:ext cx="974725" cy="500063"/>
            </a:xfrm>
            <a:prstGeom prst="rect">
              <a:avLst/>
            </a:prstGeom>
            <a:solidFill>
              <a:srgbClr val="CCECFF"/>
            </a:solidFill>
            <a:ln w="9525">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a:p>
          </p:txBody>
        </p:sp>
        <p:sp>
          <p:nvSpPr>
            <p:cNvPr id="18444" name="Rectangle 12"/>
            <p:cNvSpPr>
              <a:spLocks noChangeArrowheads="1"/>
            </p:cNvSpPr>
            <p:nvPr/>
          </p:nvSpPr>
          <p:spPr bwMode="auto">
            <a:xfrm>
              <a:off x="3372777" y="2370185"/>
              <a:ext cx="974725" cy="498475"/>
            </a:xfrm>
            <a:prstGeom prst="rect">
              <a:avLst/>
            </a:prstGeom>
            <a:solidFill>
              <a:srgbClr val="CCECFF"/>
            </a:solidFill>
            <a:ln w="9525">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a:p>
          </p:txBody>
        </p:sp>
        <p:cxnSp>
          <p:nvCxnSpPr>
            <p:cNvPr id="38935" name="AutoShape 13"/>
            <p:cNvCxnSpPr>
              <a:cxnSpLocks noChangeShapeType="1"/>
            </p:cNvCxnSpPr>
            <p:nvPr/>
          </p:nvCxnSpPr>
          <p:spPr bwMode="auto">
            <a:xfrm flipV="1">
              <a:off x="2928440" y="1614435"/>
              <a:ext cx="1139068" cy="1003399"/>
            </a:xfrm>
            <a:prstGeom prst="straightConnector1">
              <a:avLst/>
            </a:prstGeom>
            <a:noFill/>
            <a:ln w="31750">
              <a:solidFill>
                <a:srgbClr val="FF0000"/>
              </a:solidFill>
              <a:round/>
              <a:headEnd type="triangle" w="med" len="med"/>
              <a:tailEnd type="triangle" w="med" len="med"/>
            </a:ln>
          </p:spPr>
        </p:cxnSp>
        <p:cxnSp>
          <p:nvCxnSpPr>
            <p:cNvPr id="38936" name="AutoShape 14"/>
            <p:cNvCxnSpPr>
              <a:cxnSpLocks noChangeShapeType="1"/>
            </p:cNvCxnSpPr>
            <p:nvPr/>
          </p:nvCxnSpPr>
          <p:spPr bwMode="auto">
            <a:xfrm>
              <a:off x="2928440" y="2617834"/>
              <a:ext cx="444337" cy="1589"/>
            </a:xfrm>
            <a:prstGeom prst="straightConnector1">
              <a:avLst/>
            </a:prstGeom>
            <a:noFill/>
            <a:ln w="31750">
              <a:solidFill>
                <a:srgbClr val="FF0000"/>
              </a:solidFill>
              <a:round/>
              <a:headEnd type="triangle" w="med" len="med"/>
              <a:tailEnd type="triangle" w="med" len="med"/>
            </a:ln>
          </p:spPr>
        </p:cxnSp>
        <p:cxnSp>
          <p:nvCxnSpPr>
            <p:cNvPr id="38937" name="AutoShape 15"/>
            <p:cNvCxnSpPr>
              <a:cxnSpLocks noChangeShapeType="1"/>
            </p:cNvCxnSpPr>
            <p:nvPr/>
          </p:nvCxnSpPr>
          <p:spPr bwMode="auto">
            <a:xfrm flipV="1">
              <a:off x="4347502" y="2601276"/>
              <a:ext cx="1833944" cy="18147"/>
            </a:xfrm>
            <a:prstGeom prst="straightConnector1">
              <a:avLst/>
            </a:prstGeom>
            <a:noFill/>
            <a:ln w="31750">
              <a:solidFill>
                <a:srgbClr val="FF0000"/>
              </a:solidFill>
              <a:round/>
              <a:headEnd type="triangle" w="med" len="med"/>
              <a:tailEnd type="triangle" w="med" len="med"/>
            </a:ln>
          </p:spPr>
        </p:cxnSp>
        <p:cxnSp>
          <p:nvCxnSpPr>
            <p:cNvPr id="38938" name="AutoShape 17"/>
            <p:cNvCxnSpPr>
              <a:cxnSpLocks noChangeShapeType="1"/>
            </p:cNvCxnSpPr>
            <p:nvPr/>
          </p:nvCxnSpPr>
          <p:spPr bwMode="auto">
            <a:xfrm flipV="1">
              <a:off x="4536578" y="3070382"/>
              <a:ext cx="417512" cy="536575"/>
            </a:xfrm>
            <a:prstGeom prst="straightConnector1">
              <a:avLst/>
            </a:prstGeom>
            <a:noFill/>
            <a:ln w="31750">
              <a:solidFill>
                <a:srgbClr val="FF0000"/>
              </a:solidFill>
              <a:round/>
              <a:headEnd type="triangle" w="med" len="med"/>
              <a:tailEnd type="triangle" w="med" len="med"/>
            </a:ln>
          </p:spPr>
        </p:cxnSp>
        <p:cxnSp>
          <p:nvCxnSpPr>
            <p:cNvPr id="38939" name="AutoShape 19"/>
            <p:cNvCxnSpPr>
              <a:cxnSpLocks noChangeShapeType="1"/>
            </p:cNvCxnSpPr>
            <p:nvPr/>
          </p:nvCxnSpPr>
          <p:spPr bwMode="auto">
            <a:xfrm>
              <a:off x="4347502" y="2619423"/>
              <a:ext cx="555574" cy="470608"/>
            </a:xfrm>
            <a:prstGeom prst="straightConnector1">
              <a:avLst/>
            </a:prstGeom>
            <a:noFill/>
            <a:ln w="31750">
              <a:solidFill>
                <a:srgbClr val="FF0000"/>
              </a:solidFill>
              <a:round/>
              <a:headEnd type="triangle" w="med" len="med"/>
              <a:tailEnd type="triangle" w="med" len="med"/>
            </a:ln>
          </p:spPr>
        </p:cxnSp>
        <p:sp>
          <p:nvSpPr>
            <p:cNvPr id="18454" name="Text Box 22"/>
            <p:cNvSpPr txBox="1">
              <a:spLocks noChangeArrowheads="1"/>
            </p:cNvSpPr>
            <p:nvPr/>
          </p:nvSpPr>
          <p:spPr bwMode="auto">
            <a:xfrm>
              <a:off x="1978148" y="2282265"/>
              <a:ext cx="922705" cy="584775"/>
            </a:xfrm>
            <a:prstGeom prst="rect">
              <a:avLst/>
            </a:prstGeom>
            <a:noFill/>
            <a:ln w="9525">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spAutoFit/>
            </a:bodyPr>
            <a:lstStyle/>
            <a:p>
              <a:pPr algn="ctr">
                <a:spcBef>
                  <a:spcPct val="50000"/>
                </a:spcBef>
                <a:defRPr/>
              </a:pPr>
              <a:r>
                <a:rPr lang="en-GB" sz="1600" dirty="0"/>
                <a:t>Process 1</a:t>
              </a:r>
              <a:endParaRPr lang="en-US" sz="1600" dirty="0"/>
            </a:p>
          </p:txBody>
        </p:sp>
        <p:sp>
          <p:nvSpPr>
            <p:cNvPr id="18455" name="Text Box 23"/>
            <p:cNvSpPr txBox="1">
              <a:spLocks noChangeArrowheads="1"/>
            </p:cNvSpPr>
            <p:nvPr/>
          </p:nvSpPr>
          <p:spPr bwMode="auto">
            <a:xfrm>
              <a:off x="4067508" y="1322047"/>
              <a:ext cx="968649" cy="584775"/>
            </a:xfrm>
            <a:prstGeom prst="rect">
              <a:avLst/>
            </a:prstGeom>
            <a:noFill/>
            <a:ln w="9525">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spAutoFit/>
            </a:bodyPr>
            <a:lstStyle/>
            <a:p>
              <a:pPr algn="ctr">
                <a:spcBef>
                  <a:spcPct val="50000"/>
                </a:spcBef>
                <a:defRPr/>
              </a:pPr>
              <a:r>
                <a:rPr lang="en-GB" sz="1600" dirty="0"/>
                <a:t>Process 3</a:t>
              </a:r>
              <a:endParaRPr lang="en-US" sz="1600" dirty="0"/>
            </a:p>
          </p:txBody>
        </p:sp>
        <p:sp>
          <p:nvSpPr>
            <p:cNvPr id="18456" name="Text Box 24"/>
            <p:cNvSpPr txBox="1">
              <a:spLocks noChangeArrowheads="1"/>
            </p:cNvSpPr>
            <p:nvPr/>
          </p:nvSpPr>
          <p:spPr bwMode="auto">
            <a:xfrm>
              <a:off x="3389588" y="2291682"/>
              <a:ext cx="966185" cy="584775"/>
            </a:xfrm>
            <a:prstGeom prst="rect">
              <a:avLst/>
            </a:prstGeom>
            <a:noFill/>
            <a:ln w="9525">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spAutoFit/>
            </a:bodyPr>
            <a:lstStyle/>
            <a:p>
              <a:pPr algn="ctr">
                <a:spcBef>
                  <a:spcPct val="50000"/>
                </a:spcBef>
                <a:defRPr/>
              </a:pPr>
              <a:r>
                <a:rPr lang="en-GB" sz="1600" dirty="0"/>
                <a:t>Process 2</a:t>
              </a:r>
              <a:endParaRPr lang="en-US" sz="1600" dirty="0"/>
            </a:p>
          </p:txBody>
        </p:sp>
        <p:sp>
          <p:nvSpPr>
            <p:cNvPr id="18457" name="Text Box 25"/>
            <p:cNvSpPr txBox="1">
              <a:spLocks noChangeArrowheads="1"/>
            </p:cNvSpPr>
            <p:nvPr/>
          </p:nvSpPr>
          <p:spPr bwMode="auto">
            <a:xfrm>
              <a:off x="3548826" y="3303029"/>
              <a:ext cx="991640" cy="584775"/>
            </a:xfrm>
            <a:prstGeom prst="rect">
              <a:avLst/>
            </a:prstGeom>
            <a:noFill/>
            <a:ln w="9525">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spAutoFit/>
            </a:bodyPr>
            <a:lstStyle/>
            <a:p>
              <a:pPr algn="ctr">
                <a:spcBef>
                  <a:spcPct val="50000"/>
                </a:spcBef>
                <a:defRPr/>
              </a:pPr>
              <a:r>
                <a:rPr lang="en-GB" sz="1600" dirty="0"/>
                <a:t>Process 4</a:t>
              </a:r>
              <a:endParaRPr lang="en-US" sz="1600" dirty="0"/>
            </a:p>
          </p:txBody>
        </p:sp>
        <p:sp>
          <p:nvSpPr>
            <p:cNvPr id="18458" name="Text Box 26"/>
            <p:cNvSpPr txBox="1">
              <a:spLocks noChangeArrowheads="1"/>
            </p:cNvSpPr>
            <p:nvPr/>
          </p:nvSpPr>
          <p:spPr bwMode="auto">
            <a:xfrm>
              <a:off x="4956830" y="2871508"/>
              <a:ext cx="986768" cy="584775"/>
            </a:xfrm>
            <a:prstGeom prst="rect">
              <a:avLst/>
            </a:prstGeom>
            <a:noFill/>
            <a:ln w="9525">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spAutoFit/>
            </a:bodyPr>
            <a:lstStyle/>
            <a:p>
              <a:pPr algn="ctr">
                <a:spcBef>
                  <a:spcPct val="50000"/>
                </a:spcBef>
                <a:defRPr/>
              </a:pPr>
              <a:r>
                <a:rPr lang="en-GB" sz="1600" dirty="0"/>
                <a:t>Process 5</a:t>
              </a:r>
              <a:endParaRPr lang="en-US" sz="1600" dirty="0"/>
            </a:p>
          </p:txBody>
        </p:sp>
        <p:sp>
          <p:nvSpPr>
            <p:cNvPr id="38955" name="Text Box 27"/>
            <p:cNvSpPr txBox="1">
              <a:spLocks noChangeArrowheads="1"/>
            </p:cNvSpPr>
            <p:nvPr/>
          </p:nvSpPr>
          <p:spPr bwMode="auto">
            <a:xfrm>
              <a:off x="6171703" y="2268306"/>
              <a:ext cx="1001603" cy="584775"/>
            </a:xfrm>
            <a:prstGeom prst="rect">
              <a:avLst/>
            </a:prstGeom>
            <a:noFill/>
            <a:ln w="9525">
              <a:noFill/>
              <a:miter lim="800000"/>
              <a:headEnd/>
              <a:tailEnd/>
            </a:ln>
          </p:spPr>
          <p:txBody>
            <a:bodyPr>
              <a:spAutoFit/>
            </a:bodyPr>
            <a:lstStyle/>
            <a:p>
              <a:pPr algn="ctr">
                <a:spcBef>
                  <a:spcPct val="50000"/>
                </a:spcBef>
              </a:pPr>
              <a:r>
                <a:rPr lang="en-GB" sz="1600"/>
                <a:t>Process 6</a:t>
              </a:r>
              <a:endParaRPr lang="en-US" sz="1600"/>
            </a:p>
          </p:txBody>
        </p:sp>
        <p:cxnSp>
          <p:nvCxnSpPr>
            <p:cNvPr id="38956" name="AutoShape 36"/>
            <p:cNvCxnSpPr>
              <a:cxnSpLocks noChangeShapeType="1"/>
            </p:cNvCxnSpPr>
            <p:nvPr/>
          </p:nvCxnSpPr>
          <p:spPr bwMode="auto">
            <a:xfrm rot="10800000" flipV="1">
              <a:off x="5928814" y="2601276"/>
              <a:ext cx="252633" cy="590714"/>
            </a:xfrm>
            <a:prstGeom prst="straightConnector1">
              <a:avLst/>
            </a:prstGeom>
            <a:noFill/>
            <a:ln w="31750">
              <a:solidFill>
                <a:srgbClr val="FF0000"/>
              </a:solidFill>
              <a:round/>
              <a:headEnd type="triangle" w="med" len="med"/>
              <a:tailEnd type="triangle" w="med" len="med"/>
            </a:ln>
          </p:spPr>
        </p:cxnSp>
        <p:cxnSp>
          <p:nvCxnSpPr>
            <p:cNvPr id="38957" name="AutoShape 38"/>
            <p:cNvCxnSpPr>
              <a:cxnSpLocks noChangeShapeType="1"/>
            </p:cNvCxnSpPr>
            <p:nvPr/>
          </p:nvCxnSpPr>
          <p:spPr bwMode="auto">
            <a:xfrm rot="10800000">
              <a:off x="2928441" y="2617835"/>
              <a:ext cx="633413" cy="989123"/>
            </a:xfrm>
            <a:prstGeom prst="straightConnector1">
              <a:avLst/>
            </a:prstGeom>
            <a:noFill/>
            <a:ln w="31750">
              <a:solidFill>
                <a:srgbClr val="FF0000"/>
              </a:solidFill>
              <a:round/>
              <a:headEnd type="triangle" w="med" len="med"/>
              <a:tailEnd type="triangle" w="med" len="med"/>
            </a:ln>
          </p:spPr>
        </p:cxnSp>
        <p:cxnSp>
          <p:nvCxnSpPr>
            <p:cNvPr id="38958" name="AutoShape 39"/>
            <p:cNvCxnSpPr>
              <a:cxnSpLocks noChangeShapeType="1"/>
            </p:cNvCxnSpPr>
            <p:nvPr/>
          </p:nvCxnSpPr>
          <p:spPr bwMode="auto">
            <a:xfrm>
              <a:off x="5034122" y="1648776"/>
              <a:ext cx="1147324" cy="952500"/>
            </a:xfrm>
            <a:prstGeom prst="straightConnector1">
              <a:avLst/>
            </a:prstGeom>
            <a:noFill/>
            <a:ln w="31750">
              <a:solidFill>
                <a:srgbClr val="FF0000"/>
              </a:solidFill>
              <a:round/>
              <a:headEnd type="triangle" w="med" len="med"/>
              <a:tailEnd type="triangle" w="med" len="med"/>
            </a:ln>
          </p:spPr>
        </p:cxn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0" fill="hold" nodeType="clickEffect">
                                  <p:stCondLst>
                                    <p:cond delay="0"/>
                                  </p:stCondLst>
                                  <p:childTnLst>
                                    <p:set>
                                      <p:cBhvr>
                                        <p:cTn id="6" dur="1" fill="hold">
                                          <p:stCondLst>
                                            <p:cond delay="0"/>
                                          </p:stCondLst>
                                        </p:cTn>
                                        <p:tgtEl>
                                          <p:spTgt spid="40"/>
                                        </p:tgtEl>
                                        <p:attrNameLst>
                                          <p:attrName>style.visibility</p:attrName>
                                        </p:attrNameLst>
                                      </p:cBhvr>
                                      <p:to>
                                        <p:strVal val="visible"/>
                                      </p:to>
                                    </p:set>
                                    <p:anim calcmode="lin" valueType="num">
                                      <p:cBhvr>
                                        <p:cTn id="7" dur="500" fill="hold"/>
                                        <p:tgtEl>
                                          <p:spTgt spid="40"/>
                                        </p:tgtEl>
                                        <p:attrNameLst>
                                          <p:attrName>ppt_w</p:attrName>
                                        </p:attrNameLst>
                                      </p:cBhvr>
                                      <p:tavLst>
                                        <p:tav tm="0">
                                          <p:val>
                                            <p:fltVal val="0"/>
                                          </p:val>
                                        </p:tav>
                                        <p:tav tm="100000">
                                          <p:val>
                                            <p:strVal val="#ppt_w"/>
                                          </p:val>
                                        </p:tav>
                                      </p:tavLst>
                                    </p:anim>
                                    <p:anim calcmode="lin" valueType="num">
                                      <p:cBhvr>
                                        <p:cTn id="8" dur="500" fill="hold"/>
                                        <p:tgtEl>
                                          <p:spTgt spid="40"/>
                                        </p:tgtEl>
                                        <p:attrNameLst>
                                          <p:attrName>ppt_h</p:attrName>
                                        </p:attrNameLst>
                                      </p:cBhvr>
                                      <p:tavLst>
                                        <p:tav tm="0">
                                          <p:val>
                                            <p:fltVal val="0"/>
                                          </p:val>
                                        </p:tav>
                                        <p:tav tm="100000">
                                          <p:val>
                                            <p:strVal val="#ppt_h"/>
                                          </p:val>
                                        </p:tav>
                                      </p:tavLst>
                                    </p:anim>
                                    <p:animEffect transition="in" filter="fade">
                                      <p:cBhvr>
                                        <p:cTn id="9" dur="500"/>
                                        <p:tgtEl>
                                          <p:spTgt spid="40"/>
                                        </p:tgtEl>
                                      </p:cBhvr>
                                    </p:animEffect>
                                  </p:childTnLst>
                                </p:cTn>
                              </p:par>
                            </p:childTnLst>
                          </p:cTn>
                        </p:par>
                      </p:childTnLst>
                    </p:cTn>
                  </p:par>
                  <p:par>
                    <p:cTn id="10" fill="hold">
                      <p:stCondLst>
                        <p:cond delay="indefinite"/>
                      </p:stCondLst>
                      <p:childTnLst>
                        <p:par>
                          <p:cTn id="11" fill="hold">
                            <p:stCondLst>
                              <p:cond delay="0"/>
                            </p:stCondLst>
                            <p:childTnLst>
                              <p:par>
                                <p:cTn id="12" presetID="9" presetClass="entr" presetSubtype="0" fill="hold" nodeType="clickEffect">
                                  <p:stCondLst>
                                    <p:cond delay="0"/>
                                  </p:stCondLst>
                                  <p:childTnLst>
                                    <p:set>
                                      <p:cBhvr>
                                        <p:cTn id="13" dur="1" fill="hold">
                                          <p:stCondLst>
                                            <p:cond delay="0"/>
                                          </p:stCondLst>
                                        </p:cTn>
                                        <p:tgtEl>
                                          <p:spTgt spid="42"/>
                                        </p:tgtEl>
                                        <p:attrNameLst>
                                          <p:attrName>style.visibility</p:attrName>
                                        </p:attrNameLst>
                                      </p:cBhvr>
                                      <p:to>
                                        <p:strVal val="visible"/>
                                      </p:to>
                                    </p:set>
                                    <p:animEffect transition="in" filter="dissolve">
                                      <p:cBhvr>
                                        <p:cTn id="14" dur="500"/>
                                        <p:tgtEl>
                                          <p:spTgt spid="42"/>
                                        </p:tgtEl>
                                      </p:cBhvr>
                                    </p:animEffect>
                                  </p:childTnLst>
                                </p:cTn>
                              </p:par>
                            </p:childTnLst>
                          </p:cTn>
                        </p:par>
                      </p:childTnLst>
                    </p:cTn>
                  </p:par>
                  <p:par>
                    <p:cTn id="15" fill="hold">
                      <p:stCondLst>
                        <p:cond delay="indefinite"/>
                      </p:stCondLst>
                      <p:childTnLst>
                        <p:par>
                          <p:cTn id="16" fill="hold">
                            <p:stCondLst>
                              <p:cond delay="0"/>
                            </p:stCondLst>
                            <p:childTnLst>
                              <p:par>
                                <p:cTn id="17" presetID="53" presetClass="entr" presetSubtype="0" fill="hold" nodeType="clickEffect">
                                  <p:stCondLst>
                                    <p:cond delay="0"/>
                                  </p:stCondLst>
                                  <p:childTnLst>
                                    <p:set>
                                      <p:cBhvr>
                                        <p:cTn id="18" dur="1" fill="hold">
                                          <p:stCondLst>
                                            <p:cond delay="0"/>
                                          </p:stCondLst>
                                        </p:cTn>
                                        <p:tgtEl>
                                          <p:spTgt spid="2"/>
                                        </p:tgtEl>
                                        <p:attrNameLst>
                                          <p:attrName>style.visibility</p:attrName>
                                        </p:attrNameLst>
                                      </p:cBhvr>
                                      <p:to>
                                        <p:strVal val="visible"/>
                                      </p:to>
                                    </p:set>
                                    <p:anim calcmode="lin" valueType="num">
                                      <p:cBhvr>
                                        <p:cTn id="19" dur="500" fill="hold"/>
                                        <p:tgtEl>
                                          <p:spTgt spid="2"/>
                                        </p:tgtEl>
                                        <p:attrNameLst>
                                          <p:attrName>ppt_w</p:attrName>
                                        </p:attrNameLst>
                                      </p:cBhvr>
                                      <p:tavLst>
                                        <p:tav tm="0">
                                          <p:val>
                                            <p:fltVal val="0"/>
                                          </p:val>
                                        </p:tav>
                                        <p:tav tm="100000">
                                          <p:val>
                                            <p:strVal val="#ppt_w"/>
                                          </p:val>
                                        </p:tav>
                                      </p:tavLst>
                                    </p:anim>
                                    <p:anim calcmode="lin" valueType="num">
                                      <p:cBhvr>
                                        <p:cTn id="20" dur="500" fill="hold"/>
                                        <p:tgtEl>
                                          <p:spTgt spid="2"/>
                                        </p:tgtEl>
                                        <p:attrNameLst>
                                          <p:attrName>ppt_h</p:attrName>
                                        </p:attrNameLst>
                                      </p:cBhvr>
                                      <p:tavLst>
                                        <p:tav tm="0">
                                          <p:val>
                                            <p:fltVal val="0"/>
                                          </p:val>
                                        </p:tav>
                                        <p:tav tm="100000">
                                          <p:val>
                                            <p:strVal val="#ppt_h"/>
                                          </p:val>
                                        </p:tav>
                                      </p:tavLst>
                                    </p:anim>
                                    <p:animEffect transition="in" filter="fade">
                                      <p:cBhvr>
                                        <p:cTn id="2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0961" name="Group 46"/>
          <p:cNvGrpSpPr>
            <a:grpSpLocks/>
          </p:cNvGrpSpPr>
          <p:nvPr/>
        </p:nvGrpSpPr>
        <p:grpSpPr bwMode="auto">
          <a:xfrm>
            <a:off x="197966" y="1300465"/>
            <a:ext cx="8523287" cy="4741862"/>
            <a:chOff x="595421" y="3816762"/>
            <a:chExt cx="5930142" cy="2217754"/>
          </a:xfrm>
        </p:grpSpPr>
        <p:grpSp>
          <p:nvGrpSpPr>
            <p:cNvPr id="40965" name="Group 5"/>
            <p:cNvGrpSpPr>
              <a:grpSpLocks/>
            </p:cNvGrpSpPr>
            <p:nvPr/>
          </p:nvGrpSpPr>
          <p:grpSpPr bwMode="auto">
            <a:xfrm>
              <a:off x="3572361" y="3962400"/>
              <a:ext cx="950232" cy="1690923"/>
              <a:chOff x="2562225" y="3164114"/>
              <a:chExt cx="1827219" cy="2953657"/>
            </a:xfrm>
          </p:grpSpPr>
          <p:pic>
            <p:nvPicPr>
              <p:cNvPr id="40994" name="Picture 1" descr="Normal distribution.jpg"/>
              <p:cNvPicPr>
                <a:picLocks noChangeAspect="1"/>
              </p:cNvPicPr>
              <p:nvPr/>
            </p:nvPicPr>
            <p:blipFill>
              <a:blip r:embed="rId2" cstate="print"/>
              <a:srcRect/>
              <a:stretch>
                <a:fillRect/>
              </a:stretch>
            </p:blipFill>
            <p:spPr bwMode="auto">
              <a:xfrm rot="5400000">
                <a:off x="2109787" y="3705225"/>
                <a:ext cx="2638425" cy="1733550"/>
              </a:xfrm>
              <a:prstGeom prst="rect">
                <a:avLst/>
              </a:prstGeom>
              <a:noFill/>
              <a:ln w="9525">
                <a:solidFill>
                  <a:schemeClr val="tx1"/>
                </a:solidFill>
                <a:miter lim="800000"/>
                <a:headEnd/>
                <a:tailEnd/>
              </a:ln>
            </p:spPr>
          </p:pic>
          <p:sp>
            <p:nvSpPr>
              <p:cNvPr id="34" name="Rectangle 2"/>
              <p:cNvSpPr/>
              <p:nvPr/>
            </p:nvSpPr>
            <p:spPr>
              <a:xfrm>
                <a:off x="2565950" y="3163915"/>
                <a:ext cx="1803187" cy="35016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35" name="Rectangle 3"/>
              <p:cNvSpPr/>
              <p:nvPr/>
            </p:nvSpPr>
            <p:spPr>
              <a:xfrm>
                <a:off x="3984711" y="3331217"/>
                <a:ext cx="341948" cy="26781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36" name="Rectangle 4"/>
              <p:cNvSpPr/>
              <p:nvPr/>
            </p:nvSpPr>
            <p:spPr>
              <a:xfrm>
                <a:off x="2589313" y="5768138"/>
                <a:ext cx="1801062" cy="34887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grpSp>
        <p:grpSp>
          <p:nvGrpSpPr>
            <p:cNvPr id="40966" name="Group 6"/>
            <p:cNvGrpSpPr>
              <a:grpSpLocks/>
            </p:cNvGrpSpPr>
            <p:nvPr/>
          </p:nvGrpSpPr>
          <p:grpSpPr bwMode="auto">
            <a:xfrm>
              <a:off x="4624646" y="4765921"/>
              <a:ext cx="1900917" cy="732971"/>
              <a:chOff x="2562225" y="3164114"/>
              <a:chExt cx="1827219" cy="2953657"/>
            </a:xfrm>
          </p:grpSpPr>
          <p:pic>
            <p:nvPicPr>
              <p:cNvPr id="40990" name="Picture 7" descr="Normal distribution.jpg"/>
              <p:cNvPicPr>
                <a:picLocks noChangeAspect="1"/>
              </p:cNvPicPr>
              <p:nvPr/>
            </p:nvPicPr>
            <p:blipFill>
              <a:blip r:embed="rId2" cstate="print"/>
              <a:srcRect/>
              <a:stretch>
                <a:fillRect/>
              </a:stretch>
            </p:blipFill>
            <p:spPr bwMode="auto">
              <a:xfrm rot="5400000">
                <a:off x="2109787" y="3705225"/>
                <a:ext cx="2638425" cy="1733550"/>
              </a:xfrm>
              <a:prstGeom prst="rect">
                <a:avLst/>
              </a:prstGeom>
              <a:noFill/>
              <a:ln w="9525">
                <a:solidFill>
                  <a:schemeClr val="tx1"/>
                </a:solidFill>
                <a:miter lim="800000"/>
                <a:headEnd/>
                <a:tailEnd/>
              </a:ln>
            </p:spPr>
          </p:pic>
          <p:sp>
            <p:nvSpPr>
              <p:cNvPr id="30" name="Rectangle 29"/>
              <p:cNvSpPr/>
              <p:nvPr/>
            </p:nvSpPr>
            <p:spPr>
              <a:xfrm>
                <a:off x="2567578" y="3162970"/>
                <a:ext cx="1800632" cy="34407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31" name="Rectangle 30"/>
              <p:cNvSpPr/>
              <p:nvPr/>
            </p:nvSpPr>
            <p:spPr>
              <a:xfrm>
                <a:off x="3983877" y="3327525"/>
                <a:ext cx="341865" cy="268077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32" name="Rectangle 31"/>
              <p:cNvSpPr/>
              <p:nvPr/>
            </p:nvSpPr>
            <p:spPr>
              <a:xfrm>
                <a:off x="2589874" y="5771934"/>
                <a:ext cx="1799570" cy="34706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grpSp>
        <p:grpSp>
          <p:nvGrpSpPr>
            <p:cNvPr id="40967" name="Group 15"/>
            <p:cNvGrpSpPr>
              <a:grpSpLocks/>
            </p:cNvGrpSpPr>
            <p:nvPr/>
          </p:nvGrpSpPr>
          <p:grpSpPr bwMode="auto">
            <a:xfrm>
              <a:off x="2297340" y="4104167"/>
              <a:ext cx="764870" cy="1077433"/>
              <a:chOff x="5185592" y="2235200"/>
              <a:chExt cx="1672408" cy="2222500"/>
            </a:xfrm>
          </p:grpSpPr>
          <p:pic>
            <p:nvPicPr>
              <p:cNvPr id="40988" name="Picture 13" descr="sweets3.jpg"/>
              <p:cNvPicPr>
                <a:picLocks noChangeAspect="1"/>
              </p:cNvPicPr>
              <p:nvPr/>
            </p:nvPicPr>
            <p:blipFill>
              <a:blip r:embed="rId3" cstate="print"/>
              <a:srcRect/>
              <a:stretch>
                <a:fillRect/>
              </a:stretch>
            </p:blipFill>
            <p:spPr bwMode="auto">
              <a:xfrm>
                <a:off x="5207000" y="2235200"/>
                <a:ext cx="1651000" cy="2222500"/>
              </a:xfrm>
              <a:prstGeom prst="rect">
                <a:avLst/>
              </a:prstGeom>
              <a:noFill/>
              <a:ln w="9525">
                <a:noFill/>
                <a:miter lim="800000"/>
                <a:headEnd/>
                <a:tailEnd/>
              </a:ln>
            </p:spPr>
          </p:pic>
          <p:sp>
            <p:nvSpPr>
              <p:cNvPr id="28" name="Rectangle 27"/>
              <p:cNvSpPr/>
              <p:nvPr/>
            </p:nvSpPr>
            <p:spPr>
              <a:xfrm>
                <a:off x="5185895" y="3850837"/>
                <a:ext cx="1671215" cy="60649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grpSp>
        <p:grpSp>
          <p:nvGrpSpPr>
            <p:cNvPr id="40968" name="Group 20"/>
            <p:cNvGrpSpPr>
              <a:grpSpLocks/>
            </p:cNvGrpSpPr>
            <p:nvPr/>
          </p:nvGrpSpPr>
          <p:grpSpPr bwMode="auto">
            <a:xfrm>
              <a:off x="2290251" y="4901608"/>
              <a:ext cx="771958" cy="1132908"/>
              <a:chOff x="5363028" y="4927550"/>
              <a:chExt cx="1647371" cy="2032000"/>
            </a:xfrm>
          </p:grpSpPr>
          <p:grpSp>
            <p:nvGrpSpPr>
              <p:cNvPr id="40984" name="Group 16"/>
              <p:cNvGrpSpPr>
                <a:grpSpLocks/>
              </p:cNvGrpSpPr>
              <p:nvPr/>
            </p:nvGrpSpPr>
            <p:grpSpPr bwMode="auto">
              <a:xfrm>
                <a:off x="5363028" y="4927550"/>
                <a:ext cx="1647371" cy="2032000"/>
                <a:chOff x="5185592" y="2235200"/>
                <a:chExt cx="1672408" cy="2222500"/>
              </a:xfrm>
            </p:grpSpPr>
            <p:pic>
              <p:nvPicPr>
                <p:cNvPr id="40986" name="Picture 17" descr="sweets3.jpg"/>
                <p:cNvPicPr>
                  <a:picLocks noChangeAspect="1"/>
                </p:cNvPicPr>
                <p:nvPr/>
              </p:nvPicPr>
              <p:blipFill>
                <a:blip r:embed="rId3" cstate="print"/>
                <a:srcRect/>
                <a:stretch>
                  <a:fillRect/>
                </a:stretch>
              </p:blipFill>
              <p:spPr bwMode="auto">
                <a:xfrm>
                  <a:off x="5207000" y="2235200"/>
                  <a:ext cx="1651000" cy="2222500"/>
                </a:xfrm>
                <a:prstGeom prst="rect">
                  <a:avLst/>
                </a:prstGeom>
                <a:noFill/>
                <a:ln w="9525">
                  <a:noFill/>
                  <a:miter lim="800000"/>
                  <a:headEnd/>
                  <a:tailEnd/>
                </a:ln>
              </p:spPr>
            </p:pic>
            <p:sp>
              <p:nvSpPr>
                <p:cNvPr id="26" name="Rectangle 25"/>
                <p:cNvSpPr/>
                <p:nvPr/>
              </p:nvSpPr>
              <p:spPr>
                <a:xfrm>
                  <a:off x="5186893" y="3851775"/>
                  <a:ext cx="1670228" cy="60738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grpSp>
          <p:sp>
            <p:nvSpPr>
              <p:cNvPr id="24" name="Freeform 23"/>
              <p:cNvSpPr/>
              <p:nvPr/>
            </p:nvSpPr>
            <p:spPr>
              <a:xfrm>
                <a:off x="5809793" y="5314898"/>
                <a:ext cx="796684" cy="390188"/>
              </a:xfrm>
              <a:custGeom>
                <a:avLst/>
                <a:gdLst>
                  <a:gd name="connsiteX0" fmla="*/ 131454 w 1013352"/>
                  <a:gd name="connsiteY0" fmla="*/ 50559 h 406641"/>
                  <a:gd name="connsiteX1" fmla="*/ 885509 w 1013352"/>
                  <a:gd name="connsiteY1" fmla="*/ 50559 h 406641"/>
                  <a:gd name="connsiteX2" fmla="*/ 898510 w 1013352"/>
                  <a:gd name="connsiteY2" fmla="*/ 340914 h 406641"/>
                  <a:gd name="connsiteX3" fmla="*/ 846506 w 1013352"/>
                  <a:gd name="connsiteY3" fmla="*/ 319245 h 406641"/>
                  <a:gd name="connsiteX4" fmla="*/ 785835 w 1013352"/>
                  <a:gd name="connsiteY4" fmla="*/ 301911 h 406641"/>
                  <a:gd name="connsiteX5" fmla="*/ 751165 w 1013352"/>
                  <a:gd name="connsiteY5" fmla="*/ 371249 h 406641"/>
                  <a:gd name="connsiteX6" fmla="*/ 725164 w 1013352"/>
                  <a:gd name="connsiteY6" fmla="*/ 388584 h 406641"/>
                  <a:gd name="connsiteX7" fmla="*/ 673160 w 1013352"/>
                  <a:gd name="connsiteY7" fmla="*/ 345247 h 406641"/>
                  <a:gd name="connsiteX8" fmla="*/ 625490 w 1013352"/>
                  <a:gd name="connsiteY8" fmla="*/ 314912 h 406641"/>
                  <a:gd name="connsiteX9" fmla="*/ 582153 w 1013352"/>
                  <a:gd name="connsiteY9" fmla="*/ 340914 h 406641"/>
                  <a:gd name="connsiteX10" fmla="*/ 499814 w 1013352"/>
                  <a:gd name="connsiteY10" fmla="*/ 306245 h 406641"/>
                  <a:gd name="connsiteX11" fmla="*/ 426142 w 1013352"/>
                  <a:gd name="connsiteY11" fmla="*/ 288910 h 406641"/>
                  <a:gd name="connsiteX12" fmla="*/ 374138 w 1013352"/>
                  <a:gd name="connsiteY12" fmla="*/ 241240 h 406641"/>
                  <a:gd name="connsiteX13" fmla="*/ 326468 w 1013352"/>
                  <a:gd name="connsiteY13" fmla="*/ 241240 h 406641"/>
                  <a:gd name="connsiteX14" fmla="*/ 296132 w 1013352"/>
                  <a:gd name="connsiteY14" fmla="*/ 280243 h 406641"/>
                  <a:gd name="connsiteX15" fmla="*/ 261463 w 1013352"/>
                  <a:gd name="connsiteY15" fmla="*/ 345247 h 406641"/>
                  <a:gd name="connsiteX16" fmla="*/ 226794 w 1013352"/>
                  <a:gd name="connsiteY16" fmla="*/ 358248 h 406641"/>
                  <a:gd name="connsiteX17" fmla="*/ 153122 w 1013352"/>
                  <a:gd name="connsiteY17" fmla="*/ 362582 h 406641"/>
                  <a:gd name="connsiteX18" fmla="*/ 96784 w 1013352"/>
                  <a:gd name="connsiteY18" fmla="*/ 353915 h 406641"/>
                  <a:gd name="connsiteX19" fmla="*/ 131454 w 1013352"/>
                  <a:gd name="connsiteY19" fmla="*/ 50559 h 406641"/>
                  <a:gd name="connsiteX0" fmla="*/ 34670 w 916568"/>
                  <a:gd name="connsiteY0" fmla="*/ 50559 h 406641"/>
                  <a:gd name="connsiteX1" fmla="*/ 788725 w 916568"/>
                  <a:gd name="connsiteY1" fmla="*/ 50559 h 406641"/>
                  <a:gd name="connsiteX2" fmla="*/ 801726 w 916568"/>
                  <a:gd name="connsiteY2" fmla="*/ 340914 h 406641"/>
                  <a:gd name="connsiteX3" fmla="*/ 749722 w 916568"/>
                  <a:gd name="connsiteY3" fmla="*/ 319245 h 406641"/>
                  <a:gd name="connsiteX4" fmla="*/ 689051 w 916568"/>
                  <a:gd name="connsiteY4" fmla="*/ 301911 h 406641"/>
                  <a:gd name="connsiteX5" fmla="*/ 654381 w 916568"/>
                  <a:gd name="connsiteY5" fmla="*/ 371249 h 406641"/>
                  <a:gd name="connsiteX6" fmla="*/ 628380 w 916568"/>
                  <a:gd name="connsiteY6" fmla="*/ 388584 h 406641"/>
                  <a:gd name="connsiteX7" fmla="*/ 576376 w 916568"/>
                  <a:gd name="connsiteY7" fmla="*/ 345247 h 406641"/>
                  <a:gd name="connsiteX8" fmla="*/ 528706 w 916568"/>
                  <a:gd name="connsiteY8" fmla="*/ 314912 h 406641"/>
                  <a:gd name="connsiteX9" fmla="*/ 485369 w 916568"/>
                  <a:gd name="connsiteY9" fmla="*/ 340914 h 406641"/>
                  <a:gd name="connsiteX10" fmla="*/ 403030 w 916568"/>
                  <a:gd name="connsiteY10" fmla="*/ 306245 h 406641"/>
                  <a:gd name="connsiteX11" fmla="*/ 329358 w 916568"/>
                  <a:gd name="connsiteY11" fmla="*/ 288910 h 406641"/>
                  <a:gd name="connsiteX12" fmla="*/ 277354 w 916568"/>
                  <a:gd name="connsiteY12" fmla="*/ 241240 h 406641"/>
                  <a:gd name="connsiteX13" fmla="*/ 229684 w 916568"/>
                  <a:gd name="connsiteY13" fmla="*/ 241240 h 406641"/>
                  <a:gd name="connsiteX14" fmla="*/ 199348 w 916568"/>
                  <a:gd name="connsiteY14" fmla="*/ 280243 h 406641"/>
                  <a:gd name="connsiteX15" fmla="*/ 164679 w 916568"/>
                  <a:gd name="connsiteY15" fmla="*/ 345247 h 406641"/>
                  <a:gd name="connsiteX16" fmla="*/ 130010 w 916568"/>
                  <a:gd name="connsiteY16" fmla="*/ 358248 h 406641"/>
                  <a:gd name="connsiteX17" fmla="*/ 56338 w 916568"/>
                  <a:gd name="connsiteY17" fmla="*/ 362582 h 406641"/>
                  <a:gd name="connsiteX18" fmla="*/ 0 w 916568"/>
                  <a:gd name="connsiteY18" fmla="*/ 353915 h 406641"/>
                  <a:gd name="connsiteX19" fmla="*/ 34670 w 916568"/>
                  <a:gd name="connsiteY19" fmla="*/ 50559 h 406641"/>
                  <a:gd name="connsiteX0" fmla="*/ 0 w 929611"/>
                  <a:gd name="connsiteY0" fmla="*/ 62838 h 401585"/>
                  <a:gd name="connsiteX1" fmla="*/ 794953 w 929611"/>
                  <a:gd name="connsiteY1" fmla="*/ 45503 h 401585"/>
                  <a:gd name="connsiteX2" fmla="*/ 807954 w 929611"/>
                  <a:gd name="connsiteY2" fmla="*/ 335858 h 401585"/>
                  <a:gd name="connsiteX3" fmla="*/ 755950 w 929611"/>
                  <a:gd name="connsiteY3" fmla="*/ 314189 h 401585"/>
                  <a:gd name="connsiteX4" fmla="*/ 695279 w 929611"/>
                  <a:gd name="connsiteY4" fmla="*/ 296855 h 401585"/>
                  <a:gd name="connsiteX5" fmla="*/ 660609 w 929611"/>
                  <a:gd name="connsiteY5" fmla="*/ 366193 h 401585"/>
                  <a:gd name="connsiteX6" fmla="*/ 634608 w 929611"/>
                  <a:gd name="connsiteY6" fmla="*/ 383528 h 401585"/>
                  <a:gd name="connsiteX7" fmla="*/ 582604 w 929611"/>
                  <a:gd name="connsiteY7" fmla="*/ 340191 h 401585"/>
                  <a:gd name="connsiteX8" fmla="*/ 534934 w 929611"/>
                  <a:gd name="connsiteY8" fmla="*/ 309856 h 401585"/>
                  <a:gd name="connsiteX9" fmla="*/ 491597 w 929611"/>
                  <a:gd name="connsiteY9" fmla="*/ 335858 h 401585"/>
                  <a:gd name="connsiteX10" fmla="*/ 409258 w 929611"/>
                  <a:gd name="connsiteY10" fmla="*/ 301189 h 401585"/>
                  <a:gd name="connsiteX11" fmla="*/ 335586 w 929611"/>
                  <a:gd name="connsiteY11" fmla="*/ 283854 h 401585"/>
                  <a:gd name="connsiteX12" fmla="*/ 283582 w 929611"/>
                  <a:gd name="connsiteY12" fmla="*/ 236184 h 401585"/>
                  <a:gd name="connsiteX13" fmla="*/ 235912 w 929611"/>
                  <a:gd name="connsiteY13" fmla="*/ 236184 h 401585"/>
                  <a:gd name="connsiteX14" fmla="*/ 205576 w 929611"/>
                  <a:gd name="connsiteY14" fmla="*/ 275187 h 401585"/>
                  <a:gd name="connsiteX15" fmla="*/ 170907 w 929611"/>
                  <a:gd name="connsiteY15" fmla="*/ 340191 h 401585"/>
                  <a:gd name="connsiteX16" fmla="*/ 136238 w 929611"/>
                  <a:gd name="connsiteY16" fmla="*/ 353192 h 401585"/>
                  <a:gd name="connsiteX17" fmla="*/ 62566 w 929611"/>
                  <a:gd name="connsiteY17" fmla="*/ 357526 h 401585"/>
                  <a:gd name="connsiteX18" fmla="*/ 6228 w 929611"/>
                  <a:gd name="connsiteY18" fmla="*/ 348859 h 401585"/>
                  <a:gd name="connsiteX19" fmla="*/ 0 w 929611"/>
                  <a:gd name="connsiteY19" fmla="*/ 62838 h 401585"/>
                  <a:gd name="connsiteX0" fmla="*/ 0 w 807954"/>
                  <a:gd name="connsiteY0" fmla="*/ 62838 h 401585"/>
                  <a:gd name="connsiteX1" fmla="*/ 794953 w 807954"/>
                  <a:gd name="connsiteY1" fmla="*/ 45503 h 401585"/>
                  <a:gd name="connsiteX2" fmla="*/ 807954 w 807954"/>
                  <a:gd name="connsiteY2" fmla="*/ 335858 h 401585"/>
                  <a:gd name="connsiteX3" fmla="*/ 755950 w 807954"/>
                  <a:gd name="connsiteY3" fmla="*/ 314189 h 401585"/>
                  <a:gd name="connsiteX4" fmla="*/ 695279 w 807954"/>
                  <a:gd name="connsiteY4" fmla="*/ 296855 h 401585"/>
                  <a:gd name="connsiteX5" fmla="*/ 660609 w 807954"/>
                  <a:gd name="connsiteY5" fmla="*/ 366193 h 401585"/>
                  <a:gd name="connsiteX6" fmla="*/ 634608 w 807954"/>
                  <a:gd name="connsiteY6" fmla="*/ 383528 h 401585"/>
                  <a:gd name="connsiteX7" fmla="*/ 582604 w 807954"/>
                  <a:gd name="connsiteY7" fmla="*/ 340191 h 401585"/>
                  <a:gd name="connsiteX8" fmla="*/ 534934 w 807954"/>
                  <a:gd name="connsiteY8" fmla="*/ 309856 h 401585"/>
                  <a:gd name="connsiteX9" fmla="*/ 491597 w 807954"/>
                  <a:gd name="connsiteY9" fmla="*/ 335858 h 401585"/>
                  <a:gd name="connsiteX10" fmla="*/ 409258 w 807954"/>
                  <a:gd name="connsiteY10" fmla="*/ 301189 h 401585"/>
                  <a:gd name="connsiteX11" fmla="*/ 335586 w 807954"/>
                  <a:gd name="connsiteY11" fmla="*/ 283854 h 401585"/>
                  <a:gd name="connsiteX12" fmla="*/ 283582 w 807954"/>
                  <a:gd name="connsiteY12" fmla="*/ 236184 h 401585"/>
                  <a:gd name="connsiteX13" fmla="*/ 235912 w 807954"/>
                  <a:gd name="connsiteY13" fmla="*/ 236184 h 401585"/>
                  <a:gd name="connsiteX14" fmla="*/ 205576 w 807954"/>
                  <a:gd name="connsiteY14" fmla="*/ 275187 h 401585"/>
                  <a:gd name="connsiteX15" fmla="*/ 170907 w 807954"/>
                  <a:gd name="connsiteY15" fmla="*/ 340191 h 401585"/>
                  <a:gd name="connsiteX16" fmla="*/ 136238 w 807954"/>
                  <a:gd name="connsiteY16" fmla="*/ 353192 h 401585"/>
                  <a:gd name="connsiteX17" fmla="*/ 62566 w 807954"/>
                  <a:gd name="connsiteY17" fmla="*/ 357526 h 401585"/>
                  <a:gd name="connsiteX18" fmla="*/ 6228 w 807954"/>
                  <a:gd name="connsiteY18" fmla="*/ 348859 h 401585"/>
                  <a:gd name="connsiteX19" fmla="*/ 0 w 807954"/>
                  <a:gd name="connsiteY19" fmla="*/ 62838 h 401585"/>
                  <a:gd name="connsiteX0" fmla="*/ 0 w 835219"/>
                  <a:gd name="connsiteY0" fmla="*/ 62838 h 401585"/>
                  <a:gd name="connsiteX1" fmla="*/ 794953 w 835219"/>
                  <a:gd name="connsiteY1" fmla="*/ 45503 h 401585"/>
                  <a:gd name="connsiteX2" fmla="*/ 835219 w 835219"/>
                  <a:gd name="connsiteY2" fmla="*/ 331524 h 401585"/>
                  <a:gd name="connsiteX3" fmla="*/ 755950 w 835219"/>
                  <a:gd name="connsiteY3" fmla="*/ 314189 h 401585"/>
                  <a:gd name="connsiteX4" fmla="*/ 695279 w 835219"/>
                  <a:gd name="connsiteY4" fmla="*/ 296855 h 401585"/>
                  <a:gd name="connsiteX5" fmla="*/ 660609 w 835219"/>
                  <a:gd name="connsiteY5" fmla="*/ 366193 h 401585"/>
                  <a:gd name="connsiteX6" fmla="*/ 634608 w 835219"/>
                  <a:gd name="connsiteY6" fmla="*/ 383528 h 401585"/>
                  <a:gd name="connsiteX7" fmla="*/ 582604 w 835219"/>
                  <a:gd name="connsiteY7" fmla="*/ 340191 h 401585"/>
                  <a:gd name="connsiteX8" fmla="*/ 534934 w 835219"/>
                  <a:gd name="connsiteY8" fmla="*/ 309856 h 401585"/>
                  <a:gd name="connsiteX9" fmla="*/ 491597 w 835219"/>
                  <a:gd name="connsiteY9" fmla="*/ 335858 h 401585"/>
                  <a:gd name="connsiteX10" fmla="*/ 409258 w 835219"/>
                  <a:gd name="connsiteY10" fmla="*/ 301189 h 401585"/>
                  <a:gd name="connsiteX11" fmla="*/ 335586 w 835219"/>
                  <a:gd name="connsiteY11" fmla="*/ 283854 h 401585"/>
                  <a:gd name="connsiteX12" fmla="*/ 283582 w 835219"/>
                  <a:gd name="connsiteY12" fmla="*/ 236184 h 401585"/>
                  <a:gd name="connsiteX13" fmla="*/ 235912 w 835219"/>
                  <a:gd name="connsiteY13" fmla="*/ 236184 h 401585"/>
                  <a:gd name="connsiteX14" fmla="*/ 205576 w 835219"/>
                  <a:gd name="connsiteY14" fmla="*/ 275187 h 401585"/>
                  <a:gd name="connsiteX15" fmla="*/ 170907 w 835219"/>
                  <a:gd name="connsiteY15" fmla="*/ 340191 h 401585"/>
                  <a:gd name="connsiteX16" fmla="*/ 136238 w 835219"/>
                  <a:gd name="connsiteY16" fmla="*/ 353192 h 401585"/>
                  <a:gd name="connsiteX17" fmla="*/ 62566 w 835219"/>
                  <a:gd name="connsiteY17" fmla="*/ 357526 h 401585"/>
                  <a:gd name="connsiteX18" fmla="*/ 6228 w 835219"/>
                  <a:gd name="connsiteY18" fmla="*/ 348859 h 401585"/>
                  <a:gd name="connsiteX19" fmla="*/ 0 w 835219"/>
                  <a:gd name="connsiteY19" fmla="*/ 62838 h 401585"/>
                  <a:gd name="connsiteX0" fmla="*/ 0 w 835219"/>
                  <a:gd name="connsiteY0" fmla="*/ 50559 h 389306"/>
                  <a:gd name="connsiteX1" fmla="*/ 826763 w 835219"/>
                  <a:gd name="connsiteY1" fmla="*/ 54892 h 389306"/>
                  <a:gd name="connsiteX2" fmla="*/ 835219 w 835219"/>
                  <a:gd name="connsiteY2" fmla="*/ 319245 h 389306"/>
                  <a:gd name="connsiteX3" fmla="*/ 755950 w 835219"/>
                  <a:gd name="connsiteY3" fmla="*/ 301910 h 389306"/>
                  <a:gd name="connsiteX4" fmla="*/ 695279 w 835219"/>
                  <a:gd name="connsiteY4" fmla="*/ 284576 h 389306"/>
                  <a:gd name="connsiteX5" fmla="*/ 660609 w 835219"/>
                  <a:gd name="connsiteY5" fmla="*/ 353914 h 389306"/>
                  <a:gd name="connsiteX6" fmla="*/ 634608 w 835219"/>
                  <a:gd name="connsiteY6" fmla="*/ 371249 h 389306"/>
                  <a:gd name="connsiteX7" fmla="*/ 582604 w 835219"/>
                  <a:gd name="connsiteY7" fmla="*/ 327912 h 389306"/>
                  <a:gd name="connsiteX8" fmla="*/ 534934 w 835219"/>
                  <a:gd name="connsiteY8" fmla="*/ 297577 h 389306"/>
                  <a:gd name="connsiteX9" fmla="*/ 491597 w 835219"/>
                  <a:gd name="connsiteY9" fmla="*/ 323579 h 389306"/>
                  <a:gd name="connsiteX10" fmla="*/ 409258 w 835219"/>
                  <a:gd name="connsiteY10" fmla="*/ 288910 h 389306"/>
                  <a:gd name="connsiteX11" fmla="*/ 335586 w 835219"/>
                  <a:gd name="connsiteY11" fmla="*/ 271575 h 389306"/>
                  <a:gd name="connsiteX12" fmla="*/ 283582 w 835219"/>
                  <a:gd name="connsiteY12" fmla="*/ 223905 h 389306"/>
                  <a:gd name="connsiteX13" fmla="*/ 235912 w 835219"/>
                  <a:gd name="connsiteY13" fmla="*/ 223905 h 389306"/>
                  <a:gd name="connsiteX14" fmla="*/ 205576 w 835219"/>
                  <a:gd name="connsiteY14" fmla="*/ 262908 h 389306"/>
                  <a:gd name="connsiteX15" fmla="*/ 170907 w 835219"/>
                  <a:gd name="connsiteY15" fmla="*/ 327912 h 389306"/>
                  <a:gd name="connsiteX16" fmla="*/ 136238 w 835219"/>
                  <a:gd name="connsiteY16" fmla="*/ 340913 h 389306"/>
                  <a:gd name="connsiteX17" fmla="*/ 62566 w 835219"/>
                  <a:gd name="connsiteY17" fmla="*/ 345247 h 389306"/>
                  <a:gd name="connsiteX18" fmla="*/ 6228 w 835219"/>
                  <a:gd name="connsiteY18" fmla="*/ 336580 h 389306"/>
                  <a:gd name="connsiteX19" fmla="*/ 0 w 835219"/>
                  <a:gd name="connsiteY19" fmla="*/ 50559 h 389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5219" h="389306">
                    <a:moveTo>
                      <a:pt x="0" y="50559"/>
                    </a:moveTo>
                    <a:cubicBezTo>
                      <a:pt x="131454" y="0"/>
                      <a:pt x="692104" y="9389"/>
                      <a:pt x="826763" y="54892"/>
                    </a:cubicBezTo>
                    <a:lnTo>
                      <a:pt x="835219" y="319245"/>
                    </a:lnTo>
                    <a:cubicBezTo>
                      <a:pt x="828719" y="364026"/>
                      <a:pt x="779273" y="307688"/>
                      <a:pt x="755950" y="301910"/>
                    </a:cubicBezTo>
                    <a:cubicBezTo>
                      <a:pt x="732627" y="296132"/>
                      <a:pt x="711169" y="275909"/>
                      <a:pt x="695279" y="284576"/>
                    </a:cubicBezTo>
                    <a:cubicBezTo>
                      <a:pt x="679389" y="293243"/>
                      <a:pt x="670721" y="339469"/>
                      <a:pt x="660609" y="353914"/>
                    </a:cubicBezTo>
                    <a:cubicBezTo>
                      <a:pt x="650497" y="368359"/>
                      <a:pt x="647609" y="375583"/>
                      <a:pt x="634608" y="371249"/>
                    </a:cubicBezTo>
                    <a:cubicBezTo>
                      <a:pt x="621607" y="366915"/>
                      <a:pt x="599216" y="340191"/>
                      <a:pt x="582604" y="327912"/>
                    </a:cubicBezTo>
                    <a:cubicBezTo>
                      <a:pt x="565992" y="315633"/>
                      <a:pt x="550102" y="298299"/>
                      <a:pt x="534934" y="297577"/>
                    </a:cubicBezTo>
                    <a:cubicBezTo>
                      <a:pt x="519766" y="296855"/>
                      <a:pt x="512543" y="325024"/>
                      <a:pt x="491597" y="323579"/>
                    </a:cubicBezTo>
                    <a:cubicBezTo>
                      <a:pt x="470651" y="322135"/>
                      <a:pt x="435260" y="297577"/>
                      <a:pt x="409258" y="288910"/>
                    </a:cubicBezTo>
                    <a:cubicBezTo>
                      <a:pt x="383256" y="280243"/>
                      <a:pt x="356532" y="282409"/>
                      <a:pt x="335586" y="271575"/>
                    </a:cubicBezTo>
                    <a:cubicBezTo>
                      <a:pt x="314640" y="260741"/>
                      <a:pt x="300194" y="231850"/>
                      <a:pt x="283582" y="223905"/>
                    </a:cubicBezTo>
                    <a:cubicBezTo>
                      <a:pt x="266970" y="215960"/>
                      <a:pt x="248913" y="217405"/>
                      <a:pt x="235912" y="223905"/>
                    </a:cubicBezTo>
                    <a:cubicBezTo>
                      <a:pt x="222911" y="230405"/>
                      <a:pt x="216410" y="245574"/>
                      <a:pt x="205576" y="262908"/>
                    </a:cubicBezTo>
                    <a:cubicBezTo>
                      <a:pt x="194742" y="280242"/>
                      <a:pt x="182463" y="314911"/>
                      <a:pt x="170907" y="327912"/>
                    </a:cubicBezTo>
                    <a:cubicBezTo>
                      <a:pt x="159351" y="340913"/>
                      <a:pt x="154295" y="338024"/>
                      <a:pt x="136238" y="340913"/>
                    </a:cubicBezTo>
                    <a:cubicBezTo>
                      <a:pt x="118181" y="343802"/>
                      <a:pt x="84234" y="345969"/>
                      <a:pt x="62566" y="345247"/>
                    </a:cubicBezTo>
                    <a:cubicBezTo>
                      <a:pt x="40898" y="344525"/>
                      <a:pt x="11284" y="389306"/>
                      <a:pt x="6228" y="336580"/>
                    </a:cubicBezTo>
                    <a:lnTo>
                      <a:pt x="0" y="50559"/>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grpSp>
        <p:cxnSp>
          <p:nvCxnSpPr>
            <p:cNvPr id="7" name="Straight Connector 6"/>
            <p:cNvCxnSpPr/>
            <p:nvPr/>
          </p:nvCxnSpPr>
          <p:spPr>
            <a:xfrm>
              <a:off x="3426293" y="3816762"/>
              <a:ext cx="0" cy="2179888"/>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3136910" y="4797563"/>
              <a:ext cx="120171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3161210" y="5121279"/>
              <a:ext cx="3298083" cy="742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3175569" y="5357384"/>
              <a:ext cx="3298083" cy="9652"/>
            </a:xfrm>
            <a:prstGeom prst="line">
              <a:avLst/>
            </a:prstGeom>
            <a:ln w="19050">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a:off x="1513273" y="5121279"/>
              <a:ext cx="120171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1506646" y="5251212"/>
              <a:ext cx="120171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2881768" y="4457512"/>
              <a:ext cx="544526" cy="316292"/>
            </a:xfrm>
            <a:prstGeom prst="line">
              <a:avLst/>
            </a:prstGeom>
            <a:ln>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flipV="1">
              <a:off x="2944725" y="5146523"/>
              <a:ext cx="481569" cy="201209"/>
            </a:xfrm>
            <a:prstGeom prst="line">
              <a:avLst/>
            </a:prstGeom>
            <a:ln>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1714295" y="4885917"/>
              <a:ext cx="8836" cy="228680"/>
            </a:xfrm>
            <a:prstGeom prst="line">
              <a:avLst/>
            </a:prstGeom>
            <a:ln>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flipV="1">
              <a:off x="1697727" y="5241559"/>
              <a:ext cx="7731" cy="227195"/>
            </a:xfrm>
            <a:prstGeom prst="line">
              <a:avLst/>
            </a:prstGeom>
            <a:ln>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40979" name="TextBox 39"/>
            <p:cNvSpPr txBox="1">
              <a:spLocks noChangeArrowheads="1"/>
            </p:cNvSpPr>
            <p:nvPr/>
          </p:nvSpPr>
          <p:spPr bwMode="auto">
            <a:xfrm>
              <a:off x="1087062" y="4040373"/>
              <a:ext cx="1329113" cy="431749"/>
            </a:xfrm>
            <a:prstGeom prst="rect">
              <a:avLst/>
            </a:prstGeom>
            <a:noFill/>
            <a:ln w="9525">
              <a:noFill/>
              <a:miter lim="800000"/>
              <a:headEnd/>
              <a:tailEnd/>
            </a:ln>
          </p:spPr>
          <p:txBody>
            <a:bodyPr>
              <a:spAutoFit/>
            </a:bodyPr>
            <a:lstStyle/>
            <a:p>
              <a:pPr algn="r"/>
              <a:r>
                <a:rPr lang="en-GB"/>
                <a:t>Average fill to meet minimum fill requirements</a:t>
              </a:r>
            </a:p>
          </p:txBody>
        </p:sp>
        <p:sp>
          <p:nvSpPr>
            <p:cNvPr id="40980" name="TextBox 41"/>
            <p:cNvSpPr txBox="1">
              <a:spLocks noChangeArrowheads="1"/>
            </p:cNvSpPr>
            <p:nvPr/>
          </p:nvSpPr>
          <p:spPr bwMode="auto">
            <a:xfrm>
              <a:off x="3901503" y="4245789"/>
              <a:ext cx="1344979" cy="302224"/>
            </a:xfrm>
            <a:prstGeom prst="rect">
              <a:avLst/>
            </a:prstGeom>
            <a:noFill/>
            <a:ln w="9525">
              <a:noFill/>
              <a:miter lim="800000"/>
              <a:headEnd/>
              <a:tailEnd/>
            </a:ln>
          </p:spPr>
          <p:txBody>
            <a:bodyPr>
              <a:spAutoFit/>
            </a:bodyPr>
            <a:lstStyle/>
            <a:p>
              <a:r>
                <a:rPr lang="en-GB"/>
                <a:t>Large process variability</a:t>
              </a:r>
            </a:p>
          </p:txBody>
        </p:sp>
        <p:sp>
          <p:nvSpPr>
            <p:cNvPr id="40981" name="TextBox 42"/>
            <p:cNvSpPr txBox="1">
              <a:spLocks noChangeArrowheads="1"/>
            </p:cNvSpPr>
            <p:nvPr/>
          </p:nvSpPr>
          <p:spPr bwMode="auto">
            <a:xfrm>
              <a:off x="4930004" y="5416504"/>
              <a:ext cx="1347609" cy="302224"/>
            </a:xfrm>
            <a:prstGeom prst="rect">
              <a:avLst/>
            </a:prstGeom>
            <a:noFill/>
            <a:ln w="9525">
              <a:noFill/>
              <a:miter lim="800000"/>
              <a:headEnd/>
              <a:tailEnd/>
            </a:ln>
          </p:spPr>
          <p:txBody>
            <a:bodyPr>
              <a:spAutoFit/>
            </a:bodyPr>
            <a:lstStyle/>
            <a:p>
              <a:r>
                <a:rPr lang="en-GB"/>
                <a:t>Small process variability</a:t>
              </a:r>
            </a:p>
          </p:txBody>
        </p:sp>
        <p:sp>
          <p:nvSpPr>
            <p:cNvPr id="40982" name="TextBox 43"/>
            <p:cNvSpPr txBox="1">
              <a:spLocks noChangeArrowheads="1"/>
            </p:cNvSpPr>
            <p:nvPr/>
          </p:nvSpPr>
          <p:spPr bwMode="auto">
            <a:xfrm>
              <a:off x="1087062" y="5511211"/>
              <a:ext cx="1329113" cy="431749"/>
            </a:xfrm>
            <a:prstGeom prst="rect">
              <a:avLst/>
            </a:prstGeom>
            <a:noFill/>
            <a:ln w="9525">
              <a:noFill/>
              <a:miter lim="800000"/>
              <a:headEnd/>
              <a:tailEnd/>
            </a:ln>
          </p:spPr>
          <p:txBody>
            <a:bodyPr>
              <a:spAutoFit/>
            </a:bodyPr>
            <a:lstStyle/>
            <a:p>
              <a:pPr algn="r"/>
              <a:r>
                <a:rPr lang="en-GB"/>
                <a:t>Average fill to meet minimum fill requirements</a:t>
              </a:r>
            </a:p>
          </p:txBody>
        </p:sp>
        <p:sp>
          <p:nvSpPr>
            <p:cNvPr id="40983" name="TextBox 44"/>
            <p:cNvSpPr txBox="1">
              <a:spLocks noChangeArrowheads="1"/>
            </p:cNvSpPr>
            <p:nvPr/>
          </p:nvSpPr>
          <p:spPr bwMode="auto">
            <a:xfrm>
              <a:off x="595421" y="5054009"/>
              <a:ext cx="986117" cy="172700"/>
            </a:xfrm>
            <a:prstGeom prst="rect">
              <a:avLst/>
            </a:prstGeom>
            <a:noFill/>
            <a:ln w="9525">
              <a:noFill/>
              <a:miter lim="800000"/>
              <a:headEnd/>
              <a:tailEnd/>
            </a:ln>
          </p:spPr>
          <p:txBody>
            <a:bodyPr>
              <a:spAutoFit/>
            </a:bodyPr>
            <a:lstStyle/>
            <a:p>
              <a:pPr algn="r"/>
              <a:r>
                <a:rPr lang="en-GB"/>
                <a:t>‘Giveaway’</a:t>
              </a:r>
            </a:p>
          </p:txBody>
        </p:sp>
      </p:grpSp>
      <p:sp>
        <p:nvSpPr>
          <p:cNvPr id="37" name="TextBox 45"/>
          <p:cNvSpPr txBox="1">
            <a:spLocks noChangeArrowheads="1"/>
          </p:cNvSpPr>
          <p:nvPr/>
        </p:nvSpPr>
        <p:spPr bwMode="auto">
          <a:xfrm>
            <a:off x="26516" y="551250"/>
            <a:ext cx="9126537" cy="708025"/>
          </a:xfrm>
          <a:prstGeom prst="rect">
            <a:avLst/>
          </a:prstGeom>
          <a:noFill/>
          <a:ln w="9525">
            <a:noFill/>
            <a:miter lim="800000"/>
            <a:headEnd/>
            <a:tailEnd/>
          </a:ln>
        </p:spPr>
        <p:txBody>
          <a:bodyPr>
            <a:spAutoFit/>
          </a:bodyPr>
          <a:lstStyle/>
          <a:p>
            <a:pPr>
              <a:defRPr/>
            </a:pPr>
            <a:r>
              <a:rPr lang="en-GB" sz="2000" i="1" dirty="0">
                <a:solidFill>
                  <a:schemeClr val="tx1">
                    <a:lumMod val="65000"/>
                    <a:lumOff val="35000"/>
                  </a:schemeClr>
                </a:solidFill>
              </a:rPr>
              <a:t>Average fill to meet minimum fill requirements has to be larger when process variability is large, resulting in ‘giveaway’</a:t>
            </a:r>
          </a:p>
        </p:txBody>
      </p:sp>
      <p:sp>
        <p:nvSpPr>
          <p:cNvPr id="38" name="TextBox 37"/>
          <p:cNvSpPr txBox="1"/>
          <p:nvPr/>
        </p:nvSpPr>
        <p:spPr>
          <a:xfrm>
            <a:off x="9053" y="90530"/>
            <a:ext cx="5297488" cy="523875"/>
          </a:xfrm>
          <a:prstGeom prst="rect">
            <a:avLst/>
          </a:prstGeom>
          <a:noFill/>
        </p:spPr>
        <p:txBody>
          <a:bodyPr>
            <a:spAutoFit/>
          </a:bodyPr>
          <a:lstStyle/>
          <a:p>
            <a:pPr>
              <a:defRPr/>
            </a:pPr>
            <a:r>
              <a:rPr lang="en-GB" sz="2800" i="1" dirty="0">
                <a:solidFill>
                  <a:schemeClr val="tx1">
                    <a:lumMod val="65000"/>
                    <a:lumOff val="35000"/>
                  </a:schemeClr>
                </a:solidFill>
              </a:rPr>
              <a:t>Process variability</a:t>
            </a:r>
            <a:endParaRPr lang="en-GB" sz="2800" dirty="0">
              <a:solidFill>
                <a:schemeClr val="tx1">
                  <a:lumMod val="65000"/>
                  <a:lumOff val="35000"/>
                </a:schemeClr>
              </a:solidFill>
            </a:endParaRPr>
          </a:p>
        </p:txBody>
      </p:sp>
      <p:sp>
        <p:nvSpPr>
          <p:cNvPr id="39" name="Text Box 5"/>
          <p:cNvSpPr txBox="1">
            <a:spLocks noChangeArrowheads="1"/>
          </p:cNvSpPr>
          <p:nvPr/>
        </p:nvSpPr>
        <p:spPr bwMode="auto">
          <a:xfrm>
            <a:off x="155654" y="5864916"/>
            <a:ext cx="8534400" cy="523220"/>
          </a:xfrm>
          <a:prstGeom prst="rect">
            <a:avLst/>
          </a:prstGeom>
          <a:noFill/>
          <a:ln w="9525">
            <a:noFill/>
            <a:miter lim="800000"/>
            <a:headEnd/>
            <a:tailEnd/>
          </a:ln>
        </p:spPr>
        <p:txBody>
          <a:bodyPr>
            <a:spAutoFit/>
          </a:bodyPr>
          <a:lstStyle/>
          <a:p>
            <a:pPr fontAlgn="auto">
              <a:spcBef>
                <a:spcPct val="50000"/>
              </a:spcBef>
              <a:spcAft>
                <a:spcPts val="0"/>
              </a:spcAft>
            </a:pPr>
            <a:r>
              <a:rPr kumimoji="0" lang="en-GB" sz="1200" b="0" i="0" u="none" strike="noStrike" kern="0" cap="none" spc="0" normalizeH="0" baseline="0" noProof="0" dirty="0" smtClean="0">
                <a:ln>
                  <a:noFill/>
                </a:ln>
                <a:solidFill>
                  <a:sysClr val="windowText" lastClr="000000"/>
                </a:solidFill>
                <a:effectLst/>
                <a:uLnTx/>
                <a:uFillTx/>
                <a:latin typeface="Arial" charset="0"/>
              </a:rPr>
              <a:t>Figure 17</a:t>
            </a:r>
            <a:r>
              <a:rPr lang="en-GB" sz="1200" kern="0" dirty="0" smtClean="0">
                <a:solidFill>
                  <a:sysClr val="windowText" lastClr="000000"/>
                </a:solidFill>
              </a:rPr>
              <a:t>.6  </a:t>
            </a:r>
            <a:r>
              <a:rPr lang="en-IN" sz="1400" kern="0" dirty="0" smtClean="0">
                <a:solidFill>
                  <a:sysClr val="windowText" lastClr="000000"/>
                </a:solidFill>
              </a:rPr>
              <a:t>Average fill to meet minimum fill requirements has to be larger when process variability is large, resulting in ‘giveaway’</a:t>
            </a: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ext Box 2"/>
          <p:cNvSpPr txBox="1">
            <a:spLocks noChangeArrowheads="1"/>
          </p:cNvSpPr>
          <p:nvPr/>
        </p:nvSpPr>
        <p:spPr bwMode="auto">
          <a:xfrm>
            <a:off x="22826" y="89887"/>
            <a:ext cx="7067550" cy="523875"/>
          </a:xfrm>
          <a:prstGeom prst="rect">
            <a:avLst/>
          </a:prstGeom>
          <a:noFill/>
          <a:ln w="9525">
            <a:noFill/>
            <a:miter lim="800000"/>
            <a:headEnd/>
            <a:tailEnd/>
          </a:ln>
          <a:effectLst/>
        </p:spPr>
        <p:txBody>
          <a:bodyPr>
            <a:spAutoFit/>
          </a:bodyPr>
          <a:lstStyle/>
          <a:p>
            <a:pPr>
              <a:spcBef>
                <a:spcPct val="50000"/>
              </a:spcBef>
              <a:defRPr/>
            </a:pPr>
            <a:r>
              <a:rPr lang="en-GB" sz="2800" dirty="0">
                <a:solidFill>
                  <a:schemeClr val="tx1">
                    <a:lumMod val="65000"/>
                    <a:lumOff val="35000"/>
                  </a:schemeClr>
                </a:solidFill>
              </a:rPr>
              <a:t>The traditional cost of quality model</a:t>
            </a:r>
            <a:endParaRPr lang="en-US" sz="2800" dirty="0">
              <a:solidFill>
                <a:schemeClr val="tx1">
                  <a:lumMod val="65000"/>
                  <a:lumOff val="35000"/>
                </a:schemeClr>
              </a:solidFill>
            </a:endParaRPr>
          </a:p>
        </p:txBody>
      </p:sp>
      <p:sp>
        <p:nvSpPr>
          <p:cNvPr id="19464" name="Rectangle 8"/>
          <p:cNvSpPr>
            <a:spLocks noChangeArrowheads="1"/>
          </p:cNvSpPr>
          <p:nvPr/>
        </p:nvSpPr>
        <p:spPr bwMode="auto">
          <a:xfrm>
            <a:off x="2484438" y="774438"/>
            <a:ext cx="4032250" cy="3311525"/>
          </a:xfrm>
          <a:prstGeom prst="rect">
            <a:avLst/>
          </a:prstGeom>
          <a:solidFill>
            <a:schemeClr val="bg1">
              <a:lumMod val="95000"/>
            </a:schemeClr>
          </a:solidFill>
          <a:ln w="9525">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a:p>
        </p:txBody>
      </p:sp>
      <p:sp>
        <p:nvSpPr>
          <p:cNvPr id="41989" name="Freeform 9"/>
          <p:cNvSpPr>
            <a:spLocks/>
          </p:cNvSpPr>
          <p:nvPr/>
        </p:nvSpPr>
        <p:spPr bwMode="auto">
          <a:xfrm>
            <a:off x="2511425" y="665507"/>
            <a:ext cx="4189413" cy="3449638"/>
          </a:xfrm>
          <a:custGeom>
            <a:avLst/>
            <a:gdLst>
              <a:gd name="T0" fmla="*/ 0 w 1624"/>
              <a:gd name="T1" fmla="*/ 0 h 1240"/>
              <a:gd name="T2" fmla="*/ 0 w 1624"/>
              <a:gd name="T3" fmla="*/ 2147483647 h 1240"/>
              <a:gd name="T4" fmla="*/ 2147483647 w 1624"/>
              <a:gd name="T5" fmla="*/ 2147483647 h 1240"/>
              <a:gd name="T6" fmla="*/ 0 60000 65536"/>
              <a:gd name="T7" fmla="*/ 0 60000 65536"/>
              <a:gd name="T8" fmla="*/ 0 60000 65536"/>
              <a:gd name="T9" fmla="*/ 0 w 1624"/>
              <a:gd name="T10" fmla="*/ 0 h 1240"/>
              <a:gd name="T11" fmla="*/ 1624 w 1624"/>
              <a:gd name="T12" fmla="*/ 1240 h 1240"/>
            </a:gdLst>
            <a:ahLst/>
            <a:cxnLst>
              <a:cxn ang="T6">
                <a:pos x="T0" y="T1"/>
              </a:cxn>
              <a:cxn ang="T7">
                <a:pos x="T2" y="T3"/>
              </a:cxn>
              <a:cxn ang="T8">
                <a:pos x="T4" y="T5"/>
              </a:cxn>
            </a:cxnLst>
            <a:rect l="T9" t="T10" r="T11" b="T12"/>
            <a:pathLst>
              <a:path w="1624" h="1240">
                <a:moveTo>
                  <a:pt x="0" y="0"/>
                </a:moveTo>
                <a:lnTo>
                  <a:pt x="0" y="1232"/>
                </a:lnTo>
                <a:lnTo>
                  <a:pt x="1624" y="1240"/>
                </a:lnTo>
              </a:path>
            </a:pathLst>
          </a:custGeom>
          <a:noFill/>
          <a:ln w="57150" cmpd="sng">
            <a:solidFill>
              <a:schemeClr val="tx1"/>
            </a:solidFill>
            <a:round/>
            <a:headEnd type="triangle" w="med" len="med"/>
            <a:tailEnd type="triangle" w="med" len="med"/>
          </a:ln>
        </p:spPr>
        <p:txBody>
          <a:bodyPr/>
          <a:lstStyle/>
          <a:p>
            <a:endParaRPr lang="en-US"/>
          </a:p>
        </p:txBody>
      </p:sp>
      <p:grpSp>
        <p:nvGrpSpPr>
          <p:cNvPr id="2" name="Group 45"/>
          <p:cNvGrpSpPr>
            <a:grpSpLocks/>
          </p:cNvGrpSpPr>
          <p:nvPr/>
        </p:nvGrpSpPr>
        <p:grpSpPr bwMode="auto">
          <a:xfrm>
            <a:off x="122238" y="752820"/>
            <a:ext cx="6249987" cy="5245100"/>
            <a:chOff x="77" y="770"/>
            <a:chExt cx="3937" cy="3304"/>
          </a:xfrm>
        </p:grpSpPr>
        <p:grpSp>
          <p:nvGrpSpPr>
            <p:cNvPr id="42014" name="Group 42"/>
            <p:cNvGrpSpPr>
              <a:grpSpLocks/>
            </p:cNvGrpSpPr>
            <p:nvPr/>
          </p:nvGrpSpPr>
          <p:grpSpPr bwMode="auto">
            <a:xfrm>
              <a:off x="77" y="3218"/>
              <a:ext cx="1659" cy="856"/>
              <a:chOff x="77" y="3218"/>
              <a:chExt cx="1659" cy="856"/>
            </a:xfrm>
          </p:grpSpPr>
          <p:sp>
            <p:nvSpPr>
              <p:cNvPr id="19460" name="Rectangle 4"/>
              <p:cNvSpPr>
                <a:spLocks noChangeArrowheads="1"/>
              </p:cNvSpPr>
              <p:nvPr/>
            </p:nvSpPr>
            <p:spPr bwMode="auto">
              <a:xfrm>
                <a:off x="114" y="3243"/>
                <a:ext cx="1587" cy="779"/>
              </a:xfrm>
              <a:prstGeom prst="rect">
                <a:avLst/>
              </a:prstGeom>
              <a:solidFill>
                <a:srgbClr val="CCFFFF"/>
              </a:solidFill>
              <a:ln w="9525">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a:p>
            </p:txBody>
          </p:sp>
          <p:sp>
            <p:nvSpPr>
              <p:cNvPr id="42019" name="Text Box 24"/>
              <p:cNvSpPr txBox="1">
                <a:spLocks noChangeArrowheads="1"/>
              </p:cNvSpPr>
              <p:nvPr/>
            </p:nvSpPr>
            <p:spPr bwMode="auto">
              <a:xfrm>
                <a:off x="131" y="3413"/>
                <a:ext cx="1570" cy="577"/>
              </a:xfrm>
              <a:prstGeom prst="rect">
                <a:avLst/>
              </a:prstGeom>
              <a:noFill/>
              <a:ln w="9525">
                <a:noFill/>
                <a:miter lim="800000"/>
                <a:headEnd/>
                <a:tailEnd/>
              </a:ln>
            </p:spPr>
            <p:txBody>
              <a:bodyPr>
                <a:spAutoFit/>
              </a:bodyPr>
              <a:lstStyle/>
              <a:p>
                <a:pPr algn="ctr">
                  <a:spcBef>
                    <a:spcPct val="50000"/>
                  </a:spcBef>
                </a:pPr>
                <a:r>
                  <a:rPr lang="en-GB"/>
                  <a:t>Cost of errors = costs of internal and external failure</a:t>
                </a:r>
                <a:endParaRPr lang="en-US"/>
              </a:p>
            </p:txBody>
          </p:sp>
          <p:sp>
            <p:nvSpPr>
              <p:cNvPr id="42020" name="Line 26"/>
              <p:cNvSpPr>
                <a:spLocks noChangeShapeType="1"/>
              </p:cNvSpPr>
              <p:nvPr/>
            </p:nvSpPr>
            <p:spPr bwMode="auto">
              <a:xfrm>
                <a:off x="272" y="3380"/>
                <a:ext cx="1301" cy="0"/>
              </a:xfrm>
              <a:prstGeom prst="line">
                <a:avLst/>
              </a:prstGeom>
              <a:noFill/>
              <a:ln w="57150">
                <a:solidFill>
                  <a:srgbClr val="FF0000"/>
                </a:solidFill>
                <a:round/>
                <a:headEnd/>
                <a:tailEnd/>
              </a:ln>
            </p:spPr>
            <p:txBody>
              <a:bodyPr/>
              <a:lstStyle/>
              <a:p>
                <a:endParaRPr lang="en-US"/>
              </a:p>
            </p:txBody>
          </p:sp>
        </p:grpSp>
        <p:sp>
          <p:nvSpPr>
            <p:cNvPr id="42015" name="Freeform 10"/>
            <p:cNvSpPr>
              <a:spLocks/>
            </p:cNvSpPr>
            <p:nvPr/>
          </p:nvSpPr>
          <p:spPr bwMode="auto">
            <a:xfrm>
              <a:off x="1697" y="770"/>
              <a:ext cx="2317" cy="1645"/>
            </a:xfrm>
            <a:custGeom>
              <a:avLst/>
              <a:gdLst>
                <a:gd name="T0" fmla="*/ 0 w 1494"/>
                <a:gd name="T1" fmla="*/ 0 h 966"/>
                <a:gd name="T2" fmla="*/ 101 w 1494"/>
                <a:gd name="T3" fmla="*/ 817 h 966"/>
                <a:gd name="T4" fmla="*/ 332 w 1494"/>
                <a:gd name="T5" fmla="*/ 1548 h 966"/>
                <a:gd name="T6" fmla="*/ 779 w 1494"/>
                <a:gd name="T7" fmla="*/ 2192 h 966"/>
                <a:gd name="T8" fmla="*/ 1414 w 1494"/>
                <a:gd name="T9" fmla="*/ 2505 h 966"/>
                <a:gd name="T10" fmla="*/ 2323 w 1494"/>
                <a:gd name="T11" fmla="*/ 2662 h 966"/>
                <a:gd name="T12" fmla="*/ 3593 w 1494"/>
                <a:gd name="T13" fmla="*/ 2801 h 966"/>
                <a:gd name="T14" fmla="*/ 0 60000 65536"/>
                <a:gd name="T15" fmla="*/ 0 60000 65536"/>
                <a:gd name="T16" fmla="*/ 0 60000 65536"/>
                <a:gd name="T17" fmla="*/ 0 60000 65536"/>
                <a:gd name="T18" fmla="*/ 0 60000 65536"/>
                <a:gd name="T19" fmla="*/ 0 60000 65536"/>
                <a:gd name="T20" fmla="*/ 0 60000 65536"/>
                <a:gd name="T21" fmla="*/ 0 w 1494"/>
                <a:gd name="T22" fmla="*/ 0 h 966"/>
                <a:gd name="T23" fmla="*/ 1494 w 1494"/>
                <a:gd name="T24" fmla="*/ 966 h 966"/>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494" h="966">
                  <a:moveTo>
                    <a:pt x="0" y="0"/>
                  </a:moveTo>
                  <a:cubicBezTo>
                    <a:pt x="9" y="96"/>
                    <a:pt x="19" y="193"/>
                    <a:pt x="42" y="282"/>
                  </a:cubicBezTo>
                  <a:cubicBezTo>
                    <a:pt x="65" y="371"/>
                    <a:pt x="91" y="455"/>
                    <a:pt x="138" y="534"/>
                  </a:cubicBezTo>
                  <a:cubicBezTo>
                    <a:pt x="185" y="613"/>
                    <a:pt x="249" y="701"/>
                    <a:pt x="324" y="756"/>
                  </a:cubicBezTo>
                  <a:cubicBezTo>
                    <a:pt x="399" y="811"/>
                    <a:pt x="481" y="837"/>
                    <a:pt x="588" y="864"/>
                  </a:cubicBezTo>
                  <a:cubicBezTo>
                    <a:pt x="695" y="891"/>
                    <a:pt x="815" y="901"/>
                    <a:pt x="966" y="918"/>
                  </a:cubicBezTo>
                  <a:cubicBezTo>
                    <a:pt x="1117" y="935"/>
                    <a:pt x="1384" y="956"/>
                    <a:pt x="1494" y="966"/>
                  </a:cubicBezTo>
                </a:path>
              </a:pathLst>
            </a:custGeom>
            <a:noFill/>
            <a:ln w="57150" cap="flat" cmpd="sng">
              <a:solidFill>
                <a:srgbClr val="FF0000"/>
              </a:solidFill>
              <a:prstDash val="solid"/>
              <a:round/>
              <a:headEnd/>
              <a:tailEnd/>
            </a:ln>
          </p:spPr>
          <p:txBody>
            <a:bodyPr/>
            <a:lstStyle/>
            <a:p>
              <a:endParaRPr lang="en-US"/>
            </a:p>
          </p:txBody>
        </p:sp>
      </p:grpSp>
      <p:grpSp>
        <p:nvGrpSpPr>
          <p:cNvPr id="4" name="Group 46"/>
          <p:cNvGrpSpPr>
            <a:grpSpLocks/>
          </p:cNvGrpSpPr>
          <p:nvPr/>
        </p:nvGrpSpPr>
        <p:grpSpPr bwMode="auto">
          <a:xfrm>
            <a:off x="2771775" y="622645"/>
            <a:ext cx="3586163" cy="5262562"/>
            <a:chOff x="1746" y="688"/>
            <a:chExt cx="2259" cy="3315"/>
          </a:xfrm>
        </p:grpSpPr>
        <p:grpSp>
          <p:nvGrpSpPr>
            <p:cNvPr id="42007" name="Group 35"/>
            <p:cNvGrpSpPr>
              <a:grpSpLocks/>
            </p:cNvGrpSpPr>
            <p:nvPr/>
          </p:nvGrpSpPr>
          <p:grpSpPr bwMode="auto">
            <a:xfrm>
              <a:off x="1973" y="3256"/>
              <a:ext cx="1407" cy="747"/>
              <a:chOff x="1791" y="3059"/>
              <a:chExt cx="1407" cy="747"/>
            </a:xfrm>
          </p:grpSpPr>
          <p:sp>
            <p:nvSpPr>
              <p:cNvPr id="19462" name="Rectangle 6"/>
              <p:cNvSpPr>
                <a:spLocks noChangeArrowheads="1"/>
              </p:cNvSpPr>
              <p:nvPr/>
            </p:nvSpPr>
            <p:spPr bwMode="auto">
              <a:xfrm>
                <a:off x="1791" y="3059"/>
                <a:ext cx="1407" cy="747"/>
              </a:xfrm>
              <a:prstGeom prst="rect">
                <a:avLst/>
              </a:prstGeom>
              <a:solidFill>
                <a:srgbClr val="CCFFFF"/>
              </a:solidFill>
              <a:ln w="9525">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a:p>
            </p:txBody>
          </p:sp>
          <p:sp>
            <p:nvSpPr>
              <p:cNvPr id="42012" name="Text Box 25"/>
              <p:cNvSpPr txBox="1">
                <a:spLocks noChangeArrowheads="1"/>
              </p:cNvSpPr>
              <p:nvPr/>
            </p:nvSpPr>
            <p:spPr bwMode="auto">
              <a:xfrm>
                <a:off x="1871" y="3295"/>
                <a:ext cx="1283" cy="407"/>
              </a:xfrm>
              <a:prstGeom prst="rect">
                <a:avLst/>
              </a:prstGeom>
              <a:noFill/>
              <a:ln w="9525">
                <a:noFill/>
                <a:miter lim="800000"/>
                <a:headEnd/>
                <a:tailEnd/>
              </a:ln>
            </p:spPr>
            <p:txBody>
              <a:bodyPr>
                <a:spAutoFit/>
              </a:bodyPr>
              <a:lstStyle/>
              <a:p>
                <a:pPr algn="ctr">
                  <a:spcBef>
                    <a:spcPct val="50000"/>
                  </a:spcBef>
                </a:pPr>
                <a:r>
                  <a:rPr lang="en-GB"/>
                  <a:t>Total cost of quality</a:t>
                </a:r>
                <a:endParaRPr lang="en-US"/>
              </a:p>
            </p:txBody>
          </p:sp>
          <p:sp>
            <p:nvSpPr>
              <p:cNvPr id="42013" name="Line 28"/>
              <p:cNvSpPr>
                <a:spLocks noChangeShapeType="1"/>
              </p:cNvSpPr>
              <p:nvPr/>
            </p:nvSpPr>
            <p:spPr bwMode="auto">
              <a:xfrm>
                <a:off x="1837" y="3188"/>
                <a:ext cx="1302" cy="0"/>
              </a:xfrm>
              <a:prstGeom prst="line">
                <a:avLst/>
              </a:prstGeom>
              <a:noFill/>
              <a:ln w="57150">
                <a:solidFill>
                  <a:schemeClr val="tx1"/>
                </a:solidFill>
                <a:round/>
                <a:headEnd/>
                <a:tailEnd/>
              </a:ln>
            </p:spPr>
            <p:txBody>
              <a:bodyPr/>
              <a:lstStyle/>
              <a:p>
                <a:endParaRPr lang="en-US"/>
              </a:p>
            </p:txBody>
          </p:sp>
        </p:grpSp>
        <p:sp>
          <p:nvSpPr>
            <p:cNvPr id="42008" name="Freeform 11"/>
            <p:cNvSpPr>
              <a:spLocks/>
            </p:cNvSpPr>
            <p:nvPr/>
          </p:nvSpPr>
          <p:spPr bwMode="auto">
            <a:xfrm>
              <a:off x="1746" y="688"/>
              <a:ext cx="2259" cy="1065"/>
            </a:xfrm>
            <a:custGeom>
              <a:avLst/>
              <a:gdLst>
                <a:gd name="T0" fmla="*/ 0 w 10000"/>
                <a:gd name="T1" fmla="*/ 0 h 9954"/>
                <a:gd name="T2" fmla="*/ 4 w 10000"/>
                <a:gd name="T3" fmla="*/ 5 h 9954"/>
                <a:gd name="T4" fmla="*/ 14 w 10000"/>
                <a:gd name="T5" fmla="*/ 9 h 9954"/>
                <a:gd name="T6" fmla="*/ 24 w 10000"/>
                <a:gd name="T7" fmla="*/ 11 h 9954"/>
                <a:gd name="T8" fmla="*/ 35 w 10000"/>
                <a:gd name="T9" fmla="*/ 12 h 9954"/>
                <a:gd name="T10" fmla="*/ 47 w 10000"/>
                <a:gd name="T11" fmla="*/ 12 h 9954"/>
                <a:gd name="T12" fmla="*/ 60 w 10000"/>
                <a:gd name="T13" fmla="*/ 12 h 9954"/>
                <a:gd name="T14" fmla="*/ 71 w 10000"/>
                <a:gd name="T15" fmla="*/ 10 h 9954"/>
                <a:gd name="T16" fmla="*/ 89 w 10000"/>
                <a:gd name="T17" fmla="*/ 8 h 9954"/>
                <a:gd name="T18" fmla="*/ 115 w 10000"/>
                <a:gd name="T19" fmla="*/ 4 h 9954"/>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0000"/>
                <a:gd name="T31" fmla="*/ 0 h 9954"/>
                <a:gd name="T32" fmla="*/ 10000 w 10000"/>
                <a:gd name="T33" fmla="*/ 9954 h 9954"/>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0000" h="9954">
                  <a:moveTo>
                    <a:pt x="0" y="0"/>
                  </a:moveTo>
                  <a:cubicBezTo>
                    <a:pt x="62" y="747"/>
                    <a:pt x="171" y="3227"/>
                    <a:pt x="371" y="4483"/>
                  </a:cubicBezTo>
                  <a:cubicBezTo>
                    <a:pt x="569" y="5739"/>
                    <a:pt x="906" y="6789"/>
                    <a:pt x="1195" y="7536"/>
                  </a:cubicBezTo>
                  <a:cubicBezTo>
                    <a:pt x="1482" y="8283"/>
                    <a:pt x="1791" y="8601"/>
                    <a:pt x="2100" y="8967"/>
                  </a:cubicBezTo>
                  <a:cubicBezTo>
                    <a:pt x="2409" y="9332"/>
                    <a:pt x="2711" y="9571"/>
                    <a:pt x="3048" y="9730"/>
                  </a:cubicBezTo>
                  <a:cubicBezTo>
                    <a:pt x="3384" y="9889"/>
                    <a:pt x="3755" y="9954"/>
                    <a:pt x="4119" y="9921"/>
                  </a:cubicBezTo>
                  <a:cubicBezTo>
                    <a:pt x="4483" y="9888"/>
                    <a:pt x="4896" y="9771"/>
                    <a:pt x="5233" y="9531"/>
                  </a:cubicBezTo>
                  <a:cubicBezTo>
                    <a:pt x="5570" y="9291"/>
                    <a:pt x="5721" y="9021"/>
                    <a:pt x="6139" y="8481"/>
                  </a:cubicBezTo>
                  <a:cubicBezTo>
                    <a:pt x="6557" y="7941"/>
                    <a:pt x="7100" y="7212"/>
                    <a:pt x="7743" y="6288"/>
                  </a:cubicBezTo>
                  <a:cubicBezTo>
                    <a:pt x="8387" y="5364"/>
                    <a:pt x="9506" y="3718"/>
                    <a:pt x="10000" y="2939"/>
                  </a:cubicBezTo>
                </a:path>
              </a:pathLst>
            </a:custGeom>
            <a:noFill/>
            <a:ln w="57150" cmpd="sng">
              <a:solidFill>
                <a:schemeClr val="tx1"/>
              </a:solidFill>
              <a:round/>
              <a:headEnd/>
              <a:tailEnd/>
            </a:ln>
          </p:spPr>
          <p:txBody>
            <a:bodyPr/>
            <a:lstStyle/>
            <a:p>
              <a:endParaRPr lang="en-US"/>
            </a:p>
          </p:txBody>
        </p:sp>
      </p:grpSp>
      <p:grpSp>
        <p:nvGrpSpPr>
          <p:cNvPr id="6" name="Group 44"/>
          <p:cNvGrpSpPr>
            <a:grpSpLocks/>
          </p:cNvGrpSpPr>
          <p:nvPr/>
        </p:nvGrpSpPr>
        <p:grpSpPr bwMode="auto">
          <a:xfrm>
            <a:off x="2532063" y="1759295"/>
            <a:ext cx="6496050" cy="4535487"/>
            <a:chOff x="1595" y="1404"/>
            <a:chExt cx="4092" cy="2857"/>
          </a:xfrm>
        </p:grpSpPr>
        <p:grpSp>
          <p:nvGrpSpPr>
            <p:cNvPr id="42000" name="Group 43"/>
            <p:cNvGrpSpPr>
              <a:grpSpLocks/>
            </p:cNvGrpSpPr>
            <p:nvPr/>
          </p:nvGrpSpPr>
          <p:grpSpPr bwMode="auto">
            <a:xfrm>
              <a:off x="3606" y="3199"/>
              <a:ext cx="2081" cy="1062"/>
              <a:chOff x="3606" y="3199"/>
              <a:chExt cx="2081" cy="1062"/>
            </a:xfrm>
          </p:grpSpPr>
          <p:sp>
            <p:nvSpPr>
              <p:cNvPr id="19461" name="Rectangle 5"/>
              <p:cNvSpPr>
                <a:spLocks noChangeArrowheads="1"/>
              </p:cNvSpPr>
              <p:nvPr/>
            </p:nvSpPr>
            <p:spPr bwMode="auto">
              <a:xfrm>
                <a:off x="3644" y="3221"/>
                <a:ext cx="2010" cy="801"/>
              </a:xfrm>
              <a:prstGeom prst="rect">
                <a:avLst/>
              </a:prstGeom>
              <a:solidFill>
                <a:srgbClr val="CCFFFF"/>
              </a:solidFill>
              <a:ln w="9525">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a:p>
            </p:txBody>
          </p:sp>
          <p:sp>
            <p:nvSpPr>
              <p:cNvPr id="42005" name="Text Box 23"/>
              <p:cNvSpPr txBox="1">
                <a:spLocks noChangeArrowheads="1"/>
              </p:cNvSpPr>
              <p:nvPr/>
            </p:nvSpPr>
            <p:spPr bwMode="auto">
              <a:xfrm>
                <a:off x="3673" y="3424"/>
                <a:ext cx="1938" cy="837"/>
              </a:xfrm>
              <a:prstGeom prst="rect">
                <a:avLst/>
              </a:prstGeom>
              <a:noFill/>
              <a:ln w="9525">
                <a:noFill/>
                <a:miter lim="800000"/>
                <a:headEnd/>
                <a:tailEnd/>
              </a:ln>
            </p:spPr>
            <p:txBody>
              <a:bodyPr>
                <a:spAutoFit/>
              </a:bodyPr>
              <a:lstStyle/>
              <a:p>
                <a:pPr algn="ctr">
                  <a:spcBef>
                    <a:spcPct val="50000"/>
                  </a:spcBef>
                </a:pPr>
                <a:r>
                  <a:rPr lang="en-GB"/>
                  <a:t>Cost of quality provision = costs of prevention and appraisal</a:t>
                </a:r>
                <a:endParaRPr lang="en-US"/>
              </a:p>
              <a:p>
                <a:pPr algn="ctr">
                  <a:spcBef>
                    <a:spcPct val="50000"/>
                  </a:spcBef>
                </a:pPr>
                <a:r>
                  <a:rPr lang="en-GB"/>
                  <a:t> </a:t>
                </a:r>
                <a:endParaRPr lang="en-US"/>
              </a:p>
            </p:txBody>
          </p:sp>
          <p:sp>
            <p:nvSpPr>
              <p:cNvPr id="42006" name="Line 27"/>
              <p:cNvSpPr>
                <a:spLocks noChangeShapeType="1"/>
              </p:cNvSpPr>
              <p:nvPr/>
            </p:nvSpPr>
            <p:spPr bwMode="auto">
              <a:xfrm>
                <a:off x="3938" y="3386"/>
                <a:ext cx="1303" cy="0"/>
              </a:xfrm>
              <a:prstGeom prst="line">
                <a:avLst/>
              </a:prstGeom>
              <a:noFill/>
              <a:ln w="57150">
                <a:solidFill>
                  <a:schemeClr val="accent2"/>
                </a:solidFill>
                <a:round/>
                <a:headEnd/>
                <a:tailEnd/>
              </a:ln>
            </p:spPr>
            <p:txBody>
              <a:bodyPr/>
              <a:lstStyle/>
              <a:p>
                <a:endParaRPr lang="en-US"/>
              </a:p>
            </p:txBody>
          </p:sp>
        </p:grpSp>
        <p:sp>
          <p:nvSpPr>
            <p:cNvPr id="42001" name="Line 12"/>
            <p:cNvSpPr>
              <a:spLocks noChangeShapeType="1"/>
            </p:cNvSpPr>
            <p:nvPr/>
          </p:nvSpPr>
          <p:spPr bwMode="auto">
            <a:xfrm flipV="1">
              <a:off x="1595" y="1404"/>
              <a:ext cx="2429" cy="1454"/>
            </a:xfrm>
            <a:prstGeom prst="line">
              <a:avLst/>
            </a:prstGeom>
            <a:noFill/>
            <a:ln w="57150">
              <a:solidFill>
                <a:schemeClr val="accent2"/>
              </a:solidFill>
              <a:round/>
              <a:headEnd/>
              <a:tailEnd/>
            </a:ln>
          </p:spPr>
          <p:txBody>
            <a:bodyPr/>
            <a:lstStyle/>
            <a:p>
              <a:endParaRPr lang="en-US"/>
            </a:p>
          </p:txBody>
        </p:sp>
      </p:grpSp>
      <p:sp>
        <p:nvSpPr>
          <p:cNvPr id="41993" name="Text Box 18"/>
          <p:cNvSpPr txBox="1">
            <a:spLocks noChangeArrowheads="1"/>
          </p:cNvSpPr>
          <p:nvPr/>
        </p:nvSpPr>
        <p:spPr bwMode="auto">
          <a:xfrm rot="-5400000">
            <a:off x="1667669" y="1285426"/>
            <a:ext cx="1038225" cy="369887"/>
          </a:xfrm>
          <a:prstGeom prst="rect">
            <a:avLst/>
          </a:prstGeom>
          <a:noFill/>
          <a:ln w="9525">
            <a:noFill/>
            <a:miter lim="800000"/>
            <a:headEnd/>
            <a:tailEnd/>
          </a:ln>
        </p:spPr>
        <p:txBody>
          <a:bodyPr>
            <a:spAutoFit/>
          </a:bodyPr>
          <a:lstStyle/>
          <a:p>
            <a:pPr>
              <a:spcBef>
                <a:spcPct val="50000"/>
              </a:spcBef>
            </a:pPr>
            <a:r>
              <a:rPr lang="en-GB"/>
              <a:t>Costs</a:t>
            </a:r>
            <a:endParaRPr lang="en-US"/>
          </a:p>
        </p:txBody>
      </p:sp>
      <p:grpSp>
        <p:nvGrpSpPr>
          <p:cNvPr id="8" name="Group 47"/>
          <p:cNvGrpSpPr>
            <a:grpSpLocks/>
          </p:cNvGrpSpPr>
          <p:nvPr/>
        </p:nvGrpSpPr>
        <p:grpSpPr bwMode="auto">
          <a:xfrm>
            <a:off x="4094163" y="2337145"/>
            <a:ext cx="2447925" cy="1778000"/>
            <a:chOff x="2579" y="1738"/>
            <a:chExt cx="1542" cy="1120"/>
          </a:xfrm>
        </p:grpSpPr>
        <p:sp>
          <p:nvSpPr>
            <p:cNvPr id="41998" name="Text Box 19"/>
            <p:cNvSpPr txBox="1">
              <a:spLocks noChangeArrowheads="1"/>
            </p:cNvSpPr>
            <p:nvPr/>
          </p:nvSpPr>
          <p:spPr bwMode="auto">
            <a:xfrm>
              <a:off x="2579" y="2388"/>
              <a:ext cx="1542" cy="407"/>
            </a:xfrm>
            <a:prstGeom prst="rect">
              <a:avLst/>
            </a:prstGeom>
            <a:noFill/>
            <a:ln w="9525">
              <a:noFill/>
              <a:miter lim="800000"/>
              <a:headEnd/>
              <a:tailEnd/>
            </a:ln>
          </p:spPr>
          <p:txBody>
            <a:bodyPr>
              <a:spAutoFit/>
            </a:bodyPr>
            <a:lstStyle/>
            <a:p>
              <a:pPr>
                <a:spcBef>
                  <a:spcPct val="50000"/>
                </a:spcBef>
              </a:pPr>
              <a:r>
                <a:rPr lang="en-GB"/>
                <a:t>‘Optimum’ amount of quality effort</a:t>
              </a:r>
              <a:endParaRPr lang="en-US"/>
            </a:p>
          </p:txBody>
        </p:sp>
        <p:sp>
          <p:nvSpPr>
            <p:cNvPr id="41999" name="Line 22"/>
            <p:cNvSpPr>
              <a:spLocks noChangeShapeType="1"/>
            </p:cNvSpPr>
            <p:nvPr/>
          </p:nvSpPr>
          <p:spPr bwMode="auto">
            <a:xfrm flipH="1">
              <a:off x="2609" y="1738"/>
              <a:ext cx="13" cy="1120"/>
            </a:xfrm>
            <a:prstGeom prst="line">
              <a:avLst/>
            </a:prstGeom>
            <a:noFill/>
            <a:ln w="38100">
              <a:solidFill>
                <a:schemeClr val="tx1"/>
              </a:solidFill>
              <a:prstDash val="dash"/>
              <a:round/>
              <a:headEnd/>
              <a:tailEnd type="triangle" w="med" len="med"/>
            </a:ln>
          </p:spPr>
          <p:txBody>
            <a:bodyPr/>
            <a:lstStyle/>
            <a:p>
              <a:endParaRPr lang="en-US"/>
            </a:p>
          </p:txBody>
        </p:sp>
      </p:grpSp>
      <p:sp>
        <p:nvSpPr>
          <p:cNvPr id="41995" name="Text Box 29"/>
          <p:cNvSpPr txBox="1">
            <a:spLocks noChangeArrowheads="1"/>
          </p:cNvSpPr>
          <p:nvPr/>
        </p:nvSpPr>
        <p:spPr bwMode="auto">
          <a:xfrm>
            <a:off x="3700463" y="4151657"/>
            <a:ext cx="2711450" cy="369888"/>
          </a:xfrm>
          <a:prstGeom prst="rect">
            <a:avLst/>
          </a:prstGeom>
          <a:noFill/>
          <a:ln w="9525">
            <a:noFill/>
            <a:miter lim="800000"/>
            <a:headEnd/>
            <a:tailEnd/>
          </a:ln>
        </p:spPr>
        <p:txBody>
          <a:bodyPr>
            <a:spAutoFit/>
          </a:bodyPr>
          <a:lstStyle/>
          <a:p>
            <a:pPr>
              <a:spcBef>
                <a:spcPct val="50000"/>
              </a:spcBef>
            </a:pPr>
            <a:r>
              <a:rPr lang="en-GB"/>
              <a:t>Amount of quality effort</a:t>
            </a:r>
            <a:endParaRPr lang="en-US"/>
          </a:p>
        </p:txBody>
      </p:sp>
      <p:sp>
        <p:nvSpPr>
          <p:cNvPr id="30" name="Text Box 5"/>
          <p:cNvSpPr txBox="1">
            <a:spLocks noChangeArrowheads="1"/>
          </p:cNvSpPr>
          <p:nvPr/>
        </p:nvSpPr>
        <p:spPr bwMode="auto">
          <a:xfrm>
            <a:off x="155654" y="6045976"/>
            <a:ext cx="8534400" cy="307777"/>
          </a:xfrm>
          <a:prstGeom prst="rect">
            <a:avLst/>
          </a:prstGeom>
          <a:noFill/>
          <a:ln w="9525">
            <a:noFill/>
            <a:miter lim="800000"/>
            <a:headEnd/>
            <a:tailEnd/>
          </a:ln>
        </p:spPr>
        <p:txBody>
          <a:bodyPr>
            <a:spAutoFit/>
          </a:bodyPr>
          <a:lstStyle/>
          <a:p>
            <a:pPr fontAlgn="auto">
              <a:spcBef>
                <a:spcPct val="50000"/>
              </a:spcBef>
              <a:spcAft>
                <a:spcPts val="0"/>
              </a:spcAft>
            </a:pPr>
            <a:r>
              <a:rPr kumimoji="0" lang="en-GB" sz="1200" b="0" i="0" u="none" strike="noStrike" kern="0" cap="none" spc="0" normalizeH="0" baseline="0" noProof="0" dirty="0" smtClean="0">
                <a:ln>
                  <a:noFill/>
                </a:ln>
                <a:solidFill>
                  <a:sysClr val="windowText" lastClr="000000"/>
                </a:solidFill>
                <a:effectLst/>
                <a:uLnTx/>
                <a:uFillTx/>
                <a:latin typeface="Arial" charset="0"/>
              </a:rPr>
              <a:t>Figure 17</a:t>
            </a:r>
            <a:r>
              <a:rPr lang="en-GB" sz="1200" kern="0" dirty="0" smtClean="0">
                <a:solidFill>
                  <a:sysClr val="windowText" lastClr="000000"/>
                </a:solidFill>
              </a:rPr>
              <a:t>.8</a:t>
            </a:r>
            <a:r>
              <a:rPr lang="en-IN" sz="1200" kern="0" dirty="0" smtClean="0">
                <a:solidFill>
                  <a:sysClr val="windowText" lastClr="000000"/>
                </a:solidFill>
              </a:rPr>
              <a:t>(a)</a:t>
            </a:r>
            <a:r>
              <a:rPr lang="en-IN" sz="1400" kern="0" dirty="0" smtClean="0">
                <a:solidFill>
                  <a:sysClr val="windowText" lastClr="000000"/>
                </a:solidFill>
              </a:rPr>
              <a:t>  The traditional cost of quality model</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dissolv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dissolve">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dissolv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dissolve">
                                      <p:cBhvr>
                                        <p:cTn id="2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64" name="Rectangle 8"/>
          <p:cNvSpPr>
            <a:spLocks noChangeArrowheads="1"/>
          </p:cNvSpPr>
          <p:nvPr/>
        </p:nvSpPr>
        <p:spPr bwMode="auto">
          <a:xfrm>
            <a:off x="2484438" y="1027922"/>
            <a:ext cx="4032250" cy="3311525"/>
          </a:xfrm>
          <a:prstGeom prst="rect">
            <a:avLst/>
          </a:prstGeom>
          <a:solidFill>
            <a:schemeClr val="bg1">
              <a:lumMod val="95000"/>
            </a:schemeClr>
          </a:solidFill>
          <a:ln w="9525">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a:p>
        </p:txBody>
      </p:sp>
      <p:sp>
        <p:nvSpPr>
          <p:cNvPr id="44036" name="Freeform 9"/>
          <p:cNvSpPr>
            <a:spLocks/>
          </p:cNvSpPr>
          <p:nvPr/>
        </p:nvSpPr>
        <p:spPr bwMode="auto">
          <a:xfrm>
            <a:off x="2511425" y="918991"/>
            <a:ext cx="4189413" cy="3449638"/>
          </a:xfrm>
          <a:custGeom>
            <a:avLst/>
            <a:gdLst>
              <a:gd name="T0" fmla="*/ 0 w 1624"/>
              <a:gd name="T1" fmla="*/ 0 h 1240"/>
              <a:gd name="T2" fmla="*/ 0 w 1624"/>
              <a:gd name="T3" fmla="*/ 2147483647 h 1240"/>
              <a:gd name="T4" fmla="*/ 2147483647 w 1624"/>
              <a:gd name="T5" fmla="*/ 2147483647 h 1240"/>
              <a:gd name="T6" fmla="*/ 0 60000 65536"/>
              <a:gd name="T7" fmla="*/ 0 60000 65536"/>
              <a:gd name="T8" fmla="*/ 0 60000 65536"/>
              <a:gd name="T9" fmla="*/ 0 w 1624"/>
              <a:gd name="T10" fmla="*/ 0 h 1240"/>
              <a:gd name="T11" fmla="*/ 1624 w 1624"/>
              <a:gd name="T12" fmla="*/ 1240 h 1240"/>
            </a:gdLst>
            <a:ahLst/>
            <a:cxnLst>
              <a:cxn ang="T6">
                <a:pos x="T0" y="T1"/>
              </a:cxn>
              <a:cxn ang="T7">
                <a:pos x="T2" y="T3"/>
              </a:cxn>
              <a:cxn ang="T8">
                <a:pos x="T4" y="T5"/>
              </a:cxn>
            </a:cxnLst>
            <a:rect l="T9" t="T10" r="T11" b="T12"/>
            <a:pathLst>
              <a:path w="1624" h="1240">
                <a:moveTo>
                  <a:pt x="0" y="0"/>
                </a:moveTo>
                <a:lnTo>
                  <a:pt x="0" y="1232"/>
                </a:lnTo>
                <a:lnTo>
                  <a:pt x="1624" y="1240"/>
                </a:lnTo>
              </a:path>
            </a:pathLst>
          </a:custGeom>
          <a:noFill/>
          <a:ln w="57150" cmpd="sng">
            <a:solidFill>
              <a:schemeClr val="tx1"/>
            </a:solidFill>
            <a:round/>
            <a:headEnd type="triangle" w="med" len="med"/>
            <a:tailEnd type="triangle" w="med" len="med"/>
          </a:ln>
        </p:spPr>
        <p:txBody>
          <a:bodyPr/>
          <a:lstStyle/>
          <a:p>
            <a:endParaRPr lang="en-US"/>
          </a:p>
        </p:txBody>
      </p:sp>
      <p:sp>
        <p:nvSpPr>
          <p:cNvPr id="44037" name="Text Box 18"/>
          <p:cNvSpPr txBox="1">
            <a:spLocks noChangeArrowheads="1"/>
          </p:cNvSpPr>
          <p:nvPr/>
        </p:nvSpPr>
        <p:spPr bwMode="auto">
          <a:xfrm rot="-5400000">
            <a:off x="1667669" y="1538910"/>
            <a:ext cx="1038225" cy="369887"/>
          </a:xfrm>
          <a:prstGeom prst="rect">
            <a:avLst/>
          </a:prstGeom>
          <a:noFill/>
          <a:ln w="9525">
            <a:noFill/>
            <a:miter lim="800000"/>
            <a:headEnd/>
            <a:tailEnd/>
          </a:ln>
        </p:spPr>
        <p:txBody>
          <a:bodyPr>
            <a:spAutoFit/>
          </a:bodyPr>
          <a:lstStyle/>
          <a:p>
            <a:pPr>
              <a:spcBef>
                <a:spcPct val="50000"/>
              </a:spcBef>
            </a:pPr>
            <a:r>
              <a:rPr lang="en-GB"/>
              <a:t>Costs</a:t>
            </a:r>
            <a:endParaRPr lang="en-US"/>
          </a:p>
        </p:txBody>
      </p:sp>
      <p:sp>
        <p:nvSpPr>
          <p:cNvPr id="44038" name="Text Box 29"/>
          <p:cNvSpPr txBox="1">
            <a:spLocks noChangeArrowheads="1"/>
          </p:cNvSpPr>
          <p:nvPr/>
        </p:nvSpPr>
        <p:spPr bwMode="auto">
          <a:xfrm>
            <a:off x="3700463" y="4405141"/>
            <a:ext cx="2711450" cy="369888"/>
          </a:xfrm>
          <a:prstGeom prst="rect">
            <a:avLst/>
          </a:prstGeom>
          <a:noFill/>
          <a:ln w="9525">
            <a:noFill/>
            <a:miter lim="800000"/>
            <a:headEnd/>
            <a:tailEnd/>
          </a:ln>
        </p:spPr>
        <p:txBody>
          <a:bodyPr>
            <a:spAutoFit/>
          </a:bodyPr>
          <a:lstStyle/>
          <a:p>
            <a:pPr>
              <a:spcBef>
                <a:spcPct val="50000"/>
              </a:spcBef>
            </a:pPr>
            <a:r>
              <a:rPr lang="en-GB"/>
              <a:t>Amount of quality effort</a:t>
            </a:r>
            <a:endParaRPr lang="en-US"/>
          </a:p>
        </p:txBody>
      </p:sp>
      <p:grpSp>
        <p:nvGrpSpPr>
          <p:cNvPr id="35" name="Group 34"/>
          <p:cNvGrpSpPr>
            <a:grpSpLocks/>
          </p:cNvGrpSpPr>
          <p:nvPr/>
        </p:nvGrpSpPr>
        <p:grpSpPr bwMode="auto">
          <a:xfrm>
            <a:off x="2728913" y="1004716"/>
            <a:ext cx="3619500" cy="5133975"/>
            <a:chOff x="2728415" y="937654"/>
            <a:chExt cx="3619500" cy="5133321"/>
          </a:xfrm>
        </p:grpSpPr>
        <p:grpSp>
          <p:nvGrpSpPr>
            <p:cNvPr id="44062" name="Group 35"/>
            <p:cNvGrpSpPr>
              <a:grpSpLocks/>
            </p:cNvGrpSpPr>
            <p:nvPr/>
          </p:nvGrpSpPr>
          <p:grpSpPr bwMode="auto">
            <a:xfrm>
              <a:off x="3132138" y="4885112"/>
              <a:ext cx="2233613" cy="1185863"/>
              <a:chOff x="1791" y="3059"/>
              <a:chExt cx="1407" cy="747"/>
            </a:xfrm>
          </p:grpSpPr>
          <p:sp>
            <p:nvSpPr>
              <p:cNvPr id="19462" name="Rectangle 6"/>
              <p:cNvSpPr>
                <a:spLocks noChangeArrowheads="1"/>
              </p:cNvSpPr>
              <p:nvPr/>
            </p:nvSpPr>
            <p:spPr bwMode="auto">
              <a:xfrm>
                <a:off x="1791" y="3059"/>
                <a:ext cx="1407" cy="747"/>
              </a:xfrm>
              <a:prstGeom prst="rect">
                <a:avLst/>
              </a:prstGeom>
              <a:solidFill>
                <a:srgbClr val="CCFFFF"/>
              </a:solidFill>
              <a:ln w="9525">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a:p>
            </p:txBody>
          </p:sp>
          <p:sp>
            <p:nvSpPr>
              <p:cNvPr id="44067" name="Text Box 25"/>
              <p:cNvSpPr txBox="1">
                <a:spLocks noChangeArrowheads="1"/>
              </p:cNvSpPr>
              <p:nvPr/>
            </p:nvSpPr>
            <p:spPr bwMode="auto">
              <a:xfrm>
                <a:off x="1871" y="3295"/>
                <a:ext cx="1283" cy="407"/>
              </a:xfrm>
              <a:prstGeom prst="rect">
                <a:avLst/>
              </a:prstGeom>
              <a:noFill/>
              <a:ln w="9525">
                <a:noFill/>
                <a:miter lim="800000"/>
                <a:headEnd/>
                <a:tailEnd/>
              </a:ln>
            </p:spPr>
            <p:txBody>
              <a:bodyPr>
                <a:spAutoFit/>
              </a:bodyPr>
              <a:lstStyle/>
              <a:p>
                <a:pPr algn="ctr">
                  <a:spcBef>
                    <a:spcPct val="50000"/>
                  </a:spcBef>
                </a:pPr>
                <a:r>
                  <a:rPr lang="en-GB"/>
                  <a:t>Total cost of quality</a:t>
                </a:r>
                <a:endParaRPr lang="en-US"/>
              </a:p>
            </p:txBody>
          </p:sp>
          <p:sp>
            <p:nvSpPr>
              <p:cNvPr id="44068" name="Line 28"/>
              <p:cNvSpPr>
                <a:spLocks noChangeShapeType="1"/>
              </p:cNvSpPr>
              <p:nvPr/>
            </p:nvSpPr>
            <p:spPr bwMode="auto">
              <a:xfrm>
                <a:off x="1837" y="3188"/>
                <a:ext cx="1302" cy="0"/>
              </a:xfrm>
              <a:prstGeom prst="line">
                <a:avLst/>
              </a:prstGeom>
              <a:noFill/>
              <a:ln w="57150">
                <a:solidFill>
                  <a:schemeClr val="tx1"/>
                </a:solidFill>
                <a:round/>
                <a:headEnd/>
                <a:tailEnd/>
              </a:ln>
            </p:spPr>
            <p:txBody>
              <a:bodyPr/>
              <a:lstStyle/>
              <a:p>
                <a:endParaRPr lang="en-US"/>
              </a:p>
            </p:txBody>
          </p:sp>
        </p:grpSp>
        <p:sp>
          <p:nvSpPr>
            <p:cNvPr id="44063" name="Freeform 8"/>
            <p:cNvSpPr>
              <a:spLocks/>
            </p:cNvSpPr>
            <p:nvPr/>
          </p:nvSpPr>
          <p:spPr bwMode="auto">
            <a:xfrm>
              <a:off x="2728415" y="937654"/>
              <a:ext cx="3619500" cy="1609725"/>
            </a:xfrm>
            <a:custGeom>
              <a:avLst/>
              <a:gdLst>
                <a:gd name="T0" fmla="*/ 0 w 1470"/>
                <a:gd name="T1" fmla="*/ 0 h 594"/>
                <a:gd name="T2" fmla="*/ 436511709 w 1470"/>
                <a:gd name="T3" fmla="*/ 1850679612 h 594"/>
                <a:gd name="T4" fmla="*/ 1273155317 w 1470"/>
                <a:gd name="T5" fmla="*/ 2147483647 h 594"/>
                <a:gd name="T6" fmla="*/ 2073426808 w 1470"/>
                <a:gd name="T7" fmla="*/ 2147483647 h 594"/>
                <a:gd name="T8" fmla="*/ 2147483647 w 1470"/>
                <a:gd name="T9" fmla="*/ 2147483647 h 594"/>
                <a:gd name="T10" fmla="*/ 2147483647 w 1470"/>
                <a:gd name="T11" fmla="*/ 2147483647 h 594"/>
                <a:gd name="T12" fmla="*/ 2147483647 w 1470"/>
                <a:gd name="T13" fmla="*/ 2147483647 h 594"/>
                <a:gd name="T14" fmla="*/ 2147483647 w 1470"/>
                <a:gd name="T15" fmla="*/ 2147483647 h 594"/>
                <a:gd name="T16" fmla="*/ 2147483647 w 1470"/>
                <a:gd name="T17" fmla="*/ 2147483647 h 594"/>
                <a:gd name="T18" fmla="*/ 2147483647 w 1470"/>
                <a:gd name="T19" fmla="*/ 2147483647 h 594"/>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470"/>
                <a:gd name="T31" fmla="*/ 0 h 594"/>
                <a:gd name="T32" fmla="*/ 1470 w 1470"/>
                <a:gd name="T33" fmla="*/ 594 h 594"/>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470" h="594">
                  <a:moveTo>
                    <a:pt x="0" y="0"/>
                  </a:moveTo>
                  <a:cubicBezTo>
                    <a:pt x="12" y="42"/>
                    <a:pt x="37" y="180"/>
                    <a:pt x="72" y="252"/>
                  </a:cubicBezTo>
                  <a:cubicBezTo>
                    <a:pt x="107" y="324"/>
                    <a:pt x="165" y="388"/>
                    <a:pt x="210" y="432"/>
                  </a:cubicBezTo>
                  <a:cubicBezTo>
                    <a:pt x="255" y="476"/>
                    <a:pt x="300" y="497"/>
                    <a:pt x="342" y="516"/>
                  </a:cubicBezTo>
                  <a:cubicBezTo>
                    <a:pt x="384" y="535"/>
                    <a:pt x="419" y="538"/>
                    <a:pt x="462" y="546"/>
                  </a:cubicBezTo>
                  <a:cubicBezTo>
                    <a:pt x="505" y="554"/>
                    <a:pt x="549" y="558"/>
                    <a:pt x="600" y="564"/>
                  </a:cubicBezTo>
                  <a:cubicBezTo>
                    <a:pt x="651" y="570"/>
                    <a:pt x="708" y="578"/>
                    <a:pt x="768" y="582"/>
                  </a:cubicBezTo>
                  <a:cubicBezTo>
                    <a:pt x="828" y="586"/>
                    <a:pt x="893" y="587"/>
                    <a:pt x="960" y="588"/>
                  </a:cubicBezTo>
                  <a:cubicBezTo>
                    <a:pt x="1027" y="589"/>
                    <a:pt x="1085" y="587"/>
                    <a:pt x="1170" y="588"/>
                  </a:cubicBezTo>
                  <a:cubicBezTo>
                    <a:pt x="1255" y="589"/>
                    <a:pt x="1408" y="593"/>
                    <a:pt x="1470" y="594"/>
                  </a:cubicBezTo>
                </a:path>
              </a:pathLst>
            </a:custGeom>
            <a:noFill/>
            <a:ln w="57150" cmpd="sng">
              <a:solidFill>
                <a:schemeClr val="tx1"/>
              </a:solidFill>
              <a:round/>
              <a:headEnd/>
              <a:tailEnd/>
            </a:ln>
          </p:spPr>
          <p:txBody>
            <a:bodyPr/>
            <a:lstStyle/>
            <a:p>
              <a:endParaRPr lang="en-US"/>
            </a:p>
          </p:txBody>
        </p:sp>
      </p:grpSp>
      <p:grpSp>
        <p:nvGrpSpPr>
          <p:cNvPr id="34" name="Group 33"/>
          <p:cNvGrpSpPr>
            <a:grpSpLocks/>
          </p:cNvGrpSpPr>
          <p:nvPr/>
        </p:nvGrpSpPr>
        <p:grpSpPr bwMode="auto">
          <a:xfrm>
            <a:off x="122238" y="1034879"/>
            <a:ext cx="6284912" cy="5495925"/>
            <a:chOff x="122237" y="967816"/>
            <a:chExt cx="6284416" cy="5495272"/>
          </a:xfrm>
        </p:grpSpPr>
        <p:grpSp>
          <p:nvGrpSpPr>
            <p:cNvPr id="44055" name="Group 42"/>
            <p:cNvGrpSpPr>
              <a:grpSpLocks/>
            </p:cNvGrpSpPr>
            <p:nvPr/>
          </p:nvGrpSpPr>
          <p:grpSpPr bwMode="auto">
            <a:xfrm>
              <a:off x="122237" y="4824787"/>
              <a:ext cx="2633664" cy="1638301"/>
              <a:chOff x="77" y="3218"/>
              <a:chExt cx="1659" cy="1032"/>
            </a:xfrm>
          </p:grpSpPr>
          <p:sp>
            <p:nvSpPr>
              <p:cNvPr id="19460" name="Rectangle 4"/>
              <p:cNvSpPr>
                <a:spLocks noChangeArrowheads="1"/>
              </p:cNvSpPr>
              <p:nvPr/>
            </p:nvSpPr>
            <p:spPr bwMode="auto">
              <a:xfrm>
                <a:off x="114" y="3243"/>
                <a:ext cx="1587" cy="779"/>
              </a:xfrm>
              <a:prstGeom prst="rect">
                <a:avLst/>
              </a:prstGeom>
              <a:solidFill>
                <a:srgbClr val="CCFFFF"/>
              </a:solidFill>
              <a:ln w="9525">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a:p>
            </p:txBody>
          </p:sp>
          <p:sp>
            <p:nvSpPr>
              <p:cNvPr id="44060" name="Text Box 24"/>
              <p:cNvSpPr txBox="1">
                <a:spLocks noChangeArrowheads="1"/>
              </p:cNvSpPr>
              <p:nvPr/>
            </p:nvSpPr>
            <p:spPr bwMode="auto">
              <a:xfrm>
                <a:off x="131" y="3413"/>
                <a:ext cx="1570" cy="837"/>
              </a:xfrm>
              <a:prstGeom prst="rect">
                <a:avLst/>
              </a:prstGeom>
              <a:noFill/>
              <a:ln w="9525">
                <a:noFill/>
                <a:miter lim="800000"/>
                <a:headEnd/>
                <a:tailEnd/>
              </a:ln>
            </p:spPr>
            <p:txBody>
              <a:bodyPr>
                <a:spAutoFit/>
              </a:bodyPr>
              <a:lstStyle/>
              <a:p>
                <a:pPr algn="ctr">
                  <a:spcBef>
                    <a:spcPct val="50000"/>
                  </a:spcBef>
                </a:pPr>
                <a:r>
                  <a:rPr lang="en-GB"/>
                  <a:t>Cost of errors = costs of internal and external failure</a:t>
                </a:r>
                <a:endParaRPr lang="en-US"/>
              </a:p>
              <a:p>
                <a:pPr algn="ctr">
                  <a:spcBef>
                    <a:spcPct val="50000"/>
                  </a:spcBef>
                </a:pPr>
                <a:endParaRPr lang="en-US"/>
              </a:p>
            </p:txBody>
          </p:sp>
          <p:sp>
            <p:nvSpPr>
              <p:cNvPr id="44061" name="Line 26"/>
              <p:cNvSpPr>
                <a:spLocks noChangeShapeType="1"/>
              </p:cNvSpPr>
              <p:nvPr/>
            </p:nvSpPr>
            <p:spPr bwMode="auto">
              <a:xfrm>
                <a:off x="272" y="3380"/>
                <a:ext cx="1301" cy="0"/>
              </a:xfrm>
              <a:prstGeom prst="line">
                <a:avLst/>
              </a:prstGeom>
              <a:noFill/>
              <a:ln w="57150">
                <a:solidFill>
                  <a:srgbClr val="FF0000"/>
                </a:solidFill>
                <a:round/>
                <a:headEnd/>
                <a:tailEnd/>
              </a:ln>
            </p:spPr>
            <p:txBody>
              <a:bodyPr/>
              <a:lstStyle/>
              <a:p>
                <a:endParaRPr lang="en-US"/>
              </a:p>
            </p:txBody>
          </p:sp>
        </p:grpSp>
        <p:sp>
          <p:nvSpPr>
            <p:cNvPr id="44056" name="Freeform 7"/>
            <p:cNvSpPr>
              <a:spLocks/>
            </p:cNvSpPr>
            <p:nvPr/>
          </p:nvSpPr>
          <p:spPr bwMode="auto">
            <a:xfrm>
              <a:off x="2707778" y="967816"/>
              <a:ext cx="3698875" cy="2047875"/>
            </a:xfrm>
            <a:custGeom>
              <a:avLst/>
              <a:gdLst>
                <a:gd name="T0" fmla="*/ 0 w 1502"/>
                <a:gd name="T1" fmla="*/ 0 h 758"/>
                <a:gd name="T2" fmla="*/ 254712604 w 1502"/>
                <a:gd name="T3" fmla="*/ 1532807602 h 758"/>
                <a:gd name="T4" fmla="*/ 836908675 w 1502"/>
                <a:gd name="T5" fmla="*/ 2147483647 h 758"/>
                <a:gd name="T6" fmla="*/ 1964917733 w 1502"/>
                <a:gd name="T7" fmla="*/ 2147483647 h 758"/>
                <a:gd name="T8" fmla="*/ 2147483647 w 1502"/>
                <a:gd name="T9" fmla="*/ 2147483647 h 758"/>
                <a:gd name="T10" fmla="*/ 2147483647 w 1502"/>
                <a:gd name="T11" fmla="*/ 2147483647 h 758"/>
                <a:gd name="T12" fmla="*/ 2147483647 w 1502"/>
                <a:gd name="T13" fmla="*/ 2147483647 h 758"/>
                <a:gd name="T14" fmla="*/ 0 60000 65536"/>
                <a:gd name="T15" fmla="*/ 0 60000 65536"/>
                <a:gd name="T16" fmla="*/ 0 60000 65536"/>
                <a:gd name="T17" fmla="*/ 0 60000 65536"/>
                <a:gd name="T18" fmla="*/ 0 60000 65536"/>
                <a:gd name="T19" fmla="*/ 0 60000 65536"/>
                <a:gd name="T20" fmla="*/ 0 60000 65536"/>
                <a:gd name="T21" fmla="*/ 0 w 1502"/>
                <a:gd name="T22" fmla="*/ 0 h 758"/>
                <a:gd name="T23" fmla="*/ 1502 w 1502"/>
                <a:gd name="T24" fmla="*/ 758 h 758"/>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502" h="758">
                  <a:moveTo>
                    <a:pt x="0" y="0"/>
                  </a:moveTo>
                  <a:cubicBezTo>
                    <a:pt x="9" y="72"/>
                    <a:pt x="19" y="144"/>
                    <a:pt x="42" y="210"/>
                  </a:cubicBezTo>
                  <a:cubicBezTo>
                    <a:pt x="65" y="277"/>
                    <a:pt x="91" y="339"/>
                    <a:pt x="138" y="398"/>
                  </a:cubicBezTo>
                  <a:cubicBezTo>
                    <a:pt x="185" y="457"/>
                    <a:pt x="250" y="520"/>
                    <a:pt x="324" y="563"/>
                  </a:cubicBezTo>
                  <a:cubicBezTo>
                    <a:pt x="398" y="606"/>
                    <a:pt x="478" y="630"/>
                    <a:pt x="584" y="656"/>
                  </a:cubicBezTo>
                  <a:cubicBezTo>
                    <a:pt x="690" y="682"/>
                    <a:pt x="809" y="699"/>
                    <a:pt x="962" y="716"/>
                  </a:cubicBezTo>
                  <a:cubicBezTo>
                    <a:pt x="1115" y="733"/>
                    <a:pt x="1390" y="749"/>
                    <a:pt x="1502" y="758"/>
                  </a:cubicBezTo>
                </a:path>
              </a:pathLst>
            </a:custGeom>
            <a:noFill/>
            <a:ln w="57150" cap="flat" cmpd="sng">
              <a:solidFill>
                <a:srgbClr val="FF0000"/>
              </a:solidFill>
              <a:prstDash val="solid"/>
              <a:round/>
              <a:headEnd/>
              <a:tailEnd/>
            </a:ln>
          </p:spPr>
          <p:txBody>
            <a:bodyPr/>
            <a:lstStyle/>
            <a:p>
              <a:endParaRPr lang="en-US"/>
            </a:p>
          </p:txBody>
        </p:sp>
      </p:grpSp>
      <p:grpSp>
        <p:nvGrpSpPr>
          <p:cNvPr id="33" name="Group 32"/>
          <p:cNvGrpSpPr>
            <a:grpSpLocks/>
          </p:cNvGrpSpPr>
          <p:nvPr/>
        </p:nvGrpSpPr>
        <p:grpSpPr bwMode="auto">
          <a:xfrm>
            <a:off x="2546350" y="3711404"/>
            <a:ext cx="6481763" cy="2852737"/>
            <a:chOff x="2545853" y="3644341"/>
            <a:chExt cx="6482260" cy="2851975"/>
          </a:xfrm>
        </p:grpSpPr>
        <p:grpSp>
          <p:nvGrpSpPr>
            <p:cNvPr id="44048" name="Group 43"/>
            <p:cNvGrpSpPr>
              <a:grpSpLocks/>
            </p:cNvGrpSpPr>
            <p:nvPr/>
          </p:nvGrpSpPr>
          <p:grpSpPr bwMode="auto">
            <a:xfrm>
              <a:off x="5724525" y="4807216"/>
              <a:ext cx="3303588" cy="1689100"/>
              <a:chOff x="3606" y="3197"/>
              <a:chExt cx="2081" cy="1064"/>
            </a:xfrm>
          </p:grpSpPr>
          <p:sp>
            <p:nvSpPr>
              <p:cNvPr id="19461" name="Rectangle 5"/>
              <p:cNvSpPr>
                <a:spLocks noChangeArrowheads="1"/>
              </p:cNvSpPr>
              <p:nvPr/>
            </p:nvSpPr>
            <p:spPr bwMode="auto">
              <a:xfrm>
                <a:off x="3644" y="3221"/>
                <a:ext cx="2010" cy="801"/>
              </a:xfrm>
              <a:prstGeom prst="rect">
                <a:avLst/>
              </a:prstGeom>
              <a:solidFill>
                <a:srgbClr val="CCFFFF"/>
              </a:solidFill>
              <a:ln w="9525">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a:p>
            </p:txBody>
          </p:sp>
          <p:sp>
            <p:nvSpPr>
              <p:cNvPr id="44053" name="Text Box 23"/>
              <p:cNvSpPr txBox="1">
                <a:spLocks noChangeArrowheads="1"/>
              </p:cNvSpPr>
              <p:nvPr/>
            </p:nvSpPr>
            <p:spPr bwMode="auto">
              <a:xfrm>
                <a:off x="3673" y="3424"/>
                <a:ext cx="1938" cy="837"/>
              </a:xfrm>
              <a:prstGeom prst="rect">
                <a:avLst/>
              </a:prstGeom>
              <a:noFill/>
              <a:ln w="9525">
                <a:noFill/>
                <a:miter lim="800000"/>
                <a:headEnd/>
                <a:tailEnd/>
              </a:ln>
            </p:spPr>
            <p:txBody>
              <a:bodyPr>
                <a:spAutoFit/>
              </a:bodyPr>
              <a:lstStyle/>
              <a:p>
                <a:pPr algn="ctr">
                  <a:spcBef>
                    <a:spcPct val="50000"/>
                  </a:spcBef>
                </a:pPr>
                <a:r>
                  <a:rPr lang="en-GB"/>
                  <a:t>Cost of quality provision = costs of prevention and appraisal</a:t>
                </a:r>
                <a:endParaRPr lang="en-US"/>
              </a:p>
              <a:p>
                <a:pPr algn="ctr">
                  <a:spcBef>
                    <a:spcPct val="50000"/>
                  </a:spcBef>
                </a:pPr>
                <a:r>
                  <a:rPr lang="en-GB"/>
                  <a:t> </a:t>
                </a:r>
                <a:endParaRPr lang="en-US"/>
              </a:p>
            </p:txBody>
          </p:sp>
          <p:sp>
            <p:nvSpPr>
              <p:cNvPr id="44054" name="Line 27"/>
              <p:cNvSpPr>
                <a:spLocks noChangeShapeType="1"/>
              </p:cNvSpPr>
              <p:nvPr/>
            </p:nvSpPr>
            <p:spPr bwMode="auto">
              <a:xfrm>
                <a:off x="3938" y="3386"/>
                <a:ext cx="1303" cy="0"/>
              </a:xfrm>
              <a:prstGeom prst="line">
                <a:avLst/>
              </a:prstGeom>
              <a:noFill/>
              <a:ln w="57150">
                <a:solidFill>
                  <a:schemeClr val="accent2"/>
                </a:solidFill>
                <a:round/>
                <a:headEnd/>
                <a:tailEnd/>
              </a:ln>
            </p:spPr>
            <p:txBody>
              <a:bodyPr/>
              <a:lstStyle/>
              <a:p>
                <a:endParaRPr lang="en-US"/>
              </a:p>
            </p:txBody>
          </p:sp>
        </p:grpSp>
        <p:sp>
          <p:nvSpPr>
            <p:cNvPr id="44049" name="Line 9"/>
            <p:cNvSpPr>
              <a:spLocks noChangeShapeType="1"/>
            </p:cNvSpPr>
            <p:nvPr/>
          </p:nvSpPr>
          <p:spPr bwMode="auto">
            <a:xfrm flipV="1">
              <a:off x="2545853" y="3644341"/>
              <a:ext cx="3898900" cy="604838"/>
            </a:xfrm>
            <a:prstGeom prst="line">
              <a:avLst/>
            </a:prstGeom>
            <a:noFill/>
            <a:ln w="57150">
              <a:solidFill>
                <a:schemeClr val="accent2"/>
              </a:solidFill>
              <a:round/>
              <a:headEnd/>
              <a:tailEnd/>
            </a:ln>
          </p:spPr>
          <p:txBody>
            <a:bodyPr/>
            <a:lstStyle/>
            <a:p>
              <a:endParaRPr lang="en-US"/>
            </a:p>
          </p:txBody>
        </p:sp>
      </p:grpSp>
      <p:grpSp>
        <p:nvGrpSpPr>
          <p:cNvPr id="36" name="Group 35"/>
          <p:cNvGrpSpPr>
            <a:grpSpLocks/>
          </p:cNvGrpSpPr>
          <p:nvPr/>
        </p:nvGrpSpPr>
        <p:grpSpPr bwMode="auto">
          <a:xfrm>
            <a:off x="3516313" y="3117679"/>
            <a:ext cx="2916237" cy="646112"/>
            <a:chOff x="3515710" y="3049964"/>
            <a:chExt cx="2916621" cy="646113"/>
          </a:xfrm>
        </p:grpSpPr>
        <p:sp>
          <p:nvSpPr>
            <p:cNvPr id="44046" name="Text Box 19"/>
            <p:cNvSpPr txBox="1">
              <a:spLocks noChangeArrowheads="1"/>
            </p:cNvSpPr>
            <p:nvPr/>
          </p:nvSpPr>
          <p:spPr bwMode="auto">
            <a:xfrm>
              <a:off x="3515710" y="3049964"/>
              <a:ext cx="2143508" cy="646113"/>
            </a:xfrm>
            <a:prstGeom prst="rect">
              <a:avLst/>
            </a:prstGeom>
            <a:noFill/>
            <a:ln w="9525">
              <a:noFill/>
              <a:miter lim="800000"/>
              <a:headEnd/>
              <a:tailEnd/>
            </a:ln>
          </p:spPr>
          <p:txBody>
            <a:bodyPr>
              <a:spAutoFit/>
            </a:bodyPr>
            <a:lstStyle/>
            <a:p>
              <a:pPr algn="r">
                <a:spcBef>
                  <a:spcPct val="50000"/>
                </a:spcBef>
              </a:pPr>
              <a:r>
                <a:rPr lang="en-GB"/>
                <a:t>‘Optimum’ amount of quality effort</a:t>
              </a:r>
              <a:endParaRPr lang="en-US"/>
            </a:p>
          </p:txBody>
        </p:sp>
        <p:cxnSp>
          <p:nvCxnSpPr>
            <p:cNvPr id="32" name="Straight Arrow Connector 31"/>
            <p:cNvCxnSpPr>
              <a:stCxn id="44046" idx="3"/>
            </p:cNvCxnSpPr>
            <p:nvPr/>
          </p:nvCxnSpPr>
          <p:spPr>
            <a:xfrm>
              <a:off x="5659117" y="3373815"/>
              <a:ext cx="773214" cy="0"/>
            </a:xfrm>
            <a:prstGeom prst="straightConnector1">
              <a:avLst/>
            </a:prstGeom>
            <a:ln w="38100">
              <a:solidFill>
                <a:schemeClr val="tx1"/>
              </a:solidFill>
              <a:prstDash val="dash"/>
              <a:headEnd type="none" w="med" len="med"/>
              <a:tailEnd type="triangle" w="med" len="med"/>
            </a:ln>
          </p:spPr>
          <p:style>
            <a:lnRef idx="1">
              <a:schemeClr val="accent1"/>
            </a:lnRef>
            <a:fillRef idx="0">
              <a:schemeClr val="accent1"/>
            </a:fillRef>
            <a:effectRef idx="0">
              <a:schemeClr val="accent1"/>
            </a:effectRef>
            <a:fontRef idx="minor">
              <a:schemeClr val="tx1"/>
            </a:fontRef>
          </p:style>
        </p:cxnSp>
      </p:grpSp>
      <p:sp>
        <p:nvSpPr>
          <p:cNvPr id="37" name="Text Box 10"/>
          <p:cNvSpPr txBox="1">
            <a:spLocks noChangeArrowheads="1"/>
          </p:cNvSpPr>
          <p:nvPr/>
        </p:nvSpPr>
        <p:spPr bwMode="auto">
          <a:xfrm>
            <a:off x="30163" y="87355"/>
            <a:ext cx="9113837" cy="954088"/>
          </a:xfrm>
          <a:prstGeom prst="rect">
            <a:avLst/>
          </a:prstGeom>
          <a:noFill/>
          <a:ln w="9525">
            <a:noFill/>
            <a:miter lim="800000"/>
            <a:headEnd/>
            <a:tailEnd/>
          </a:ln>
          <a:effectLst/>
        </p:spPr>
        <p:txBody>
          <a:bodyPr>
            <a:spAutoFit/>
          </a:bodyPr>
          <a:lstStyle/>
          <a:p>
            <a:pPr>
              <a:spcBef>
                <a:spcPct val="50000"/>
              </a:spcBef>
              <a:defRPr/>
            </a:pPr>
            <a:r>
              <a:rPr lang="en-GB" sz="2800" dirty="0">
                <a:solidFill>
                  <a:schemeClr val="tx1">
                    <a:lumMod val="65000"/>
                    <a:lumOff val="35000"/>
                  </a:schemeClr>
                </a:solidFill>
              </a:rPr>
              <a:t>The traditional cost of quality model with adjustments to reflect TQM criticisms</a:t>
            </a:r>
            <a:endParaRPr lang="en-US" sz="2800" dirty="0">
              <a:solidFill>
                <a:schemeClr val="tx1">
                  <a:lumMod val="65000"/>
                  <a:lumOff val="35000"/>
                </a:schemeClr>
              </a:solidFill>
            </a:endParaRPr>
          </a:p>
        </p:txBody>
      </p:sp>
      <p:sp>
        <p:nvSpPr>
          <p:cNvPr id="31" name="Text Box 5"/>
          <p:cNvSpPr txBox="1">
            <a:spLocks noChangeArrowheads="1"/>
          </p:cNvSpPr>
          <p:nvPr/>
        </p:nvSpPr>
        <p:spPr bwMode="auto">
          <a:xfrm>
            <a:off x="155654" y="6245142"/>
            <a:ext cx="8534400" cy="307777"/>
          </a:xfrm>
          <a:prstGeom prst="rect">
            <a:avLst/>
          </a:prstGeom>
          <a:noFill/>
          <a:ln w="9525">
            <a:noFill/>
            <a:miter lim="800000"/>
            <a:headEnd/>
            <a:tailEnd/>
          </a:ln>
        </p:spPr>
        <p:txBody>
          <a:bodyPr>
            <a:spAutoFit/>
          </a:bodyPr>
          <a:lstStyle/>
          <a:p>
            <a:pPr fontAlgn="auto">
              <a:spcBef>
                <a:spcPct val="50000"/>
              </a:spcBef>
              <a:spcAft>
                <a:spcPts val="0"/>
              </a:spcAft>
            </a:pPr>
            <a:r>
              <a:rPr kumimoji="0" lang="en-GB" sz="1200" b="0" i="0" u="none" strike="noStrike" kern="0" cap="none" spc="0" normalizeH="0" baseline="0" noProof="0" dirty="0" smtClean="0">
                <a:ln>
                  <a:noFill/>
                </a:ln>
                <a:solidFill>
                  <a:sysClr val="windowText" lastClr="000000"/>
                </a:solidFill>
                <a:effectLst/>
                <a:uLnTx/>
                <a:uFillTx/>
                <a:latin typeface="Arial" charset="0"/>
              </a:rPr>
              <a:t>Figure 17</a:t>
            </a:r>
            <a:r>
              <a:rPr lang="en-GB" sz="1200" kern="0" dirty="0" smtClean="0">
                <a:solidFill>
                  <a:sysClr val="windowText" lastClr="000000"/>
                </a:solidFill>
              </a:rPr>
              <a:t>.8</a:t>
            </a:r>
            <a:r>
              <a:rPr lang="en-IN" sz="1200" kern="0" dirty="0" smtClean="0">
                <a:solidFill>
                  <a:sysClr val="windowText" lastClr="000000"/>
                </a:solidFill>
              </a:rPr>
              <a:t>(b)  </a:t>
            </a:r>
            <a:r>
              <a:rPr lang="en-IN" sz="1400" kern="0" dirty="0" smtClean="0">
                <a:solidFill>
                  <a:sysClr val="windowText" lastClr="000000"/>
                </a:solidFill>
              </a:rPr>
              <a:t>The traditional cost of quality model, with adjustments to reflect TQM criticisms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33"/>
                                        </p:tgtEl>
                                        <p:attrNameLst>
                                          <p:attrName>style.visibility</p:attrName>
                                        </p:attrNameLst>
                                      </p:cBhvr>
                                      <p:to>
                                        <p:strVal val="visible"/>
                                      </p:to>
                                    </p:set>
                                    <p:animEffect transition="in" filter="dissolve">
                                      <p:cBhvr>
                                        <p:cTn id="7" dur="500"/>
                                        <p:tgtEl>
                                          <p:spTgt spid="33"/>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34"/>
                                        </p:tgtEl>
                                        <p:attrNameLst>
                                          <p:attrName>style.visibility</p:attrName>
                                        </p:attrNameLst>
                                      </p:cBhvr>
                                      <p:to>
                                        <p:strVal val="visible"/>
                                      </p:to>
                                    </p:set>
                                    <p:animEffect transition="in" filter="dissolve">
                                      <p:cBhvr>
                                        <p:cTn id="12" dur="500"/>
                                        <p:tgtEl>
                                          <p:spTgt spid="34"/>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35"/>
                                        </p:tgtEl>
                                        <p:attrNameLst>
                                          <p:attrName>style.visibility</p:attrName>
                                        </p:attrNameLst>
                                      </p:cBhvr>
                                      <p:to>
                                        <p:strVal val="visible"/>
                                      </p:to>
                                    </p:set>
                                    <p:animEffect transition="in" filter="dissolve">
                                      <p:cBhvr>
                                        <p:cTn id="17" dur="500"/>
                                        <p:tgtEl>
                                          <p:spTgt spid="35"/>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36"/>
                                        </p:tgtEl>
                                        <p:attrNameLst>
                                          <p:attrName>style.visibility</p:attrName>
                                        </p:attrNameLst>
                                      </p:cBhvr>
                                      <p:to>
                                        <p:strVal val="visible"/>
                                      </p:to>
                                    </p:set>
                                    <p:animEffect transition="in" filter="dissolve">
                                      <p:cBhvr>
                                        <p:cTn id="22" dur="500"/>
                                        <p:tgtEl>
                                          <p:spTgt spid="3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9" name="Text Box 5"/>
          <p:cNvSpPr txBox="1">
            <a:spLocks noChangeArrowheads="1"/>
          </p:cNvSpPr>
          <p:nvPr/>
        </p:nvSpPr>
        <p:spPr bwMode="auto">
          <a:xfrm>
            <a:off x="9182" y="92418"/>
            <a:ext cx="7380288" cy="523875"/>
          </a:xfrm>
          <a:prstGeom prst="rect">
            <a:avLst/>
          </a:prstGeom>
          <a:noFill/>
          <a:ln w="9525">
            <a:noFill/>
            <a:miter lim="800000"/>
            <a:headEnd type="none" w="sm" len="lg"/>
            <a:tailEnd type="none" w="sm" len="lg"/>
          </a:ln>
          <a:effectLst/>
        </p:spPr>
        <p:txBody>
          <a:bodyPr>
            <a:spAutoFit/>
          </a:bodyPr>
          <a:lstStyle/>
          <a:p>
            <a:pPr eaLnBrk="0" hangingPunct="0">
              <a:defRPr/>
            </a:pPr>
            <a:r>
              <a:rPr lang="en-GB" sz="2800" dirty="0">
                <a:solidFill>
                  <a:schemeClr val="tx1">
                    <a:lumMod val="65000"/>
                    <a:lumOff val="35000"/>
                  </a:schemeClr>
                </a:solidFill>
              </a:rPr>
              <a:t>EFQM  ‘Business excellence’ model</a:t>
            </a:r>
            <a:endParaRPr lang="en-US" sz="2800" dirty="0">
              <a:solidFill>
                <a:schemeClr val="tx1">
                  <a:lumMod val="65000"/>
                  <a:lumOff val="35000"/>
                </a:schemeClr>
              </a:solidFill>
            </a:endParaRPr>
          </a:p>
        </p:txBody>
      </p:sp>
      <p:grpSp>
        <p:nvGrpSpPr>
          <p:cNvPr id="46082" name="Group 26"/>
          <p:cNvGrpSpPr>
            <a:grpSpLocks/>
          </p:cNvGrpSpPr>
          <p:nvPr/>
        </p:nvGrpSpPr>
        <p:grpSpPr bwMode="auto">
          <a:xfrm>
            <a:off x="179388" y="1168400"/>
            <a:ext cx="8882062" cy="4205288"/>
            <a:chOff x="179388" y="1168400"/>
            <a:chExt cx="8882062" cy="4205288"/>
          </a:xfrm>
        </p:grpSpPr>
        <p:sp>
          <p:nvSpPr>
            <p:cNvPr id="6146" name="Rectangle 2"/>
            <p:cNvSpPr>
              <a:spLocks noChangeArrowheads="1"/>
            </p:cNvSpPr>
            <p:nvPr/>
          </p:nvSpPr>
          <p:spPr bwMode="auto">
            <a:xfrm>
              <a:off x="1320800" y="3021013"/>
              <a:ext cx="6519863" cy="392112"/>
            </a:xfrm>
            <a:prstGeom prst="rect">
              <a:avLst/>
            </a:prstGeom>
            <a:solidFill>
              <a:srgbClr val="CCECFF"/>
            </a:solidFill>
            <a:ln w="9525">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a:p>
          </p:txBody>
        </p:sp>
        <p:sp>
          <p:nvSpPr>
            <p:cNvPr id="6147" name="Rectangle 3"/>
            <p:cNvSpPr>
              <a:spLocks noChangeArrowheads="1"/>
            </p:cNvSpPr>
            <p:nvPr/>
          </p:nvSpPr>
          <p:spPr bwMode="auto">
            <a:xfrm>
              <a:off x="1371600" y="4483100"/>
              <a:ext cx="6519863" cy="392113"/>
            </a:xfrm>
            <a:prstGeom prst="rect">
              <a:avLst/>
            </a:prstGeom>
            <a:solidFill>
              <a:srgbClr val="CCECFF"/>
            </a:solidFill>
            <a:ln w="9525">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a:p>
          </p:txBody>
        </p:sp>
        <p:sp>
          <p:nvSpPr>
            <p:cNvPr id="6148" name="Rectangle 4"/>
            <p:cNvSpPr>
              <a:spLocks noChangeArrowheads="1"/>
            </p:cNvSpPr>
            <p:nvPr/>
          </p:nvSpPr>
          <p:spPr bwMode="auto">
            <a:xfrm>
              <a:off x="1506538" y="1666875"/>
              <a:ext cx="6519862" cy="392113"/>
            </a:xfrm>
            <a:prstGeom prst="rect">
              <a:avLst/>
            </a:prstGeom>
            <a:solidFill>
              <a:srgbClr val="CCECFF"/>
            </a:solidFill>
            <a:ln w="9525">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a:p>
          </p:txBody>
        </p:sp>
        <p:sp>
          <p:nvSpPr>
            <p:cNvPr id="6150" name="Rectangle 6"/>
            <p:cNvSpPr>
              <a:spLocks noChangeArrowheads="1"/>
            </p:cNvSpPr>
            <p:nvPr/>
          </p:nvSpPr>
          <p:spPr bwMode="auto">
            <a:xfrm>
              <a:off x="236538" y="1168400"/>
              <a:ext cx="1397000" cy="4187825"/>
            </a:xfrm>
            <a:prstGeom prst="rect">
              <a:avLst/>
            </a:prstGeom>
            <a:solidFill>
              <a:srgbClr val="CCECFF"/>
            </a:solidFill>
            <a:ln w="9525">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a:p>
          </p:txBody>
        </p:sp>
        <p:grpSp>
          <p:nvGrpSpPr>
            <p:cNvPr id="2" name="Group 7"/>
            <p:cNvGrpSpPr>
              <a:grpSpLocks/>
            </p:cNvGrpSpPr>
            <p:nvPr/>
          </p:nvGrpSpPr>
          <p:grpSpPr bwMode="auto">
            <a:xfrm>
              <a:off x="1736725" y="1168400"/>
              <a:ext cx="2028825" cy="4187825"/>
              <a:chOff x="1088" y="1144"/>
              <a:chExt cx="1080" cy="1720"/>
            </a:xfrm>
            <a:solidFill>
              <a:srgbClr val="CCECFF"/>
            </a:solidFill>
            <a:scene3d>
              <a:camera prst="orthographicFront">
                <a:rot lat="0" lon="0" rev="0"/>
              </a:camera>
              <a:lightRig rig="balanced" dir="t">
                <a:rot lat="0" lon="0" rev="8700000"/>
              </a:lightRig>
            </a:scene3d>
          </p:grpSpPr>
          <p:sp>
            <p:nvSpPr>
              <p:cNvPr id="6152" name="Rectangle 8"/>
              <p:cNvSpPr>
                <a:spLocks noChangeArrowheads="1"/>
              </p:cNvSpPr>
              <p:nvPr/>
            </p:nvSpPr>
            <p:spPr bwMode="auto">
              <a:xfrm>
                <a:off x="1088" y="1144"/>
                <a:ext cx="1064" cy="544"/>
              </a:xfrm>
              <a:prstGeom prst="rect">
                <a:avLst/>
              </a:prstGeom>
              <a:grpFill/>
              <a:ln w="9525">
                <a:noFill/>
                <a:miter lim="800000"/>
                <a:headEnd/>
                <a:tailEnd/>
              </a:ln>
              <a:effectLst>
                <a:outerShdw blurRad="44450" dist="27940" dir="5400000" algn="ctr">
                  <a:srgbClr val="000000">
                    <a:alpha val="32000"/>
                  </a:srgbClr>
                </a:outerShdw>
              </a:effectLst>
              <a:sp3d>
                <a:bevelT w="190500" h="38100"/>
              </a:sp3d>
            </p:spPr>
            <p:txBody>
              <a:bodyPr wrap="none" anchor="ctr"/>
              <a:lstStyle/>
              <a:p>
                <a:pPr>
                  <a:defRPr/>
                </a:pPr>
                <a:endParaRPr lang="en-GB"/>
              </a:p>
            </p:txBody>
          </p:sp>
          <p:sp>
            <p:nvSpPr>
              <p:cNvPr id="6153" name="Rectangle 9"/>
              <p:cNvSpPr>
                <a:spLocks noChangeArrowheads="1"/>
              </p:cNvSpPr>
              <p:nvPr/>
            </p:nvSpPr>
            <p:spPr bwMode="auto">
              <a:xfrm>
                <a:off x="1104" y="1728"/>
                <a:ext cx="1064" cy="544"/>
              </a:xfrm>
              <a:prstGeom prst="rect">
                <a:avLst/>
              </a:prstGeom>
              <a:grpFill/>
              <a:ln w="9525">
                <a:noFill/>
                <a:miter lim="800000"/>
                <a:headEnd/>
                <a:tailEnd/>
              </a:ln>
              <a:effectLst>
                <a:outerShdw blurRad="44450" dist="27940" dir="5400000" algn="ctr">
                  <a:srgbClr val="000000">
                    <a:alpha val="32000"/>
                  </a:srgbClr>
                </a:outerShdw>
              </a:effectLst>
              <a:sp3d>
                <a:bevelT w="190500" h="38100"/>
              </a:sp3d>
            </p:spPr>
            <p:txBody>
              <a:bodyPr wrap="none" anchor="ctr"/>
              <a:lstStyle/>
              <a:p>
                <a:pPr>
                  <a:defRPr/>
                </a:pPr>
                <a:endParaRPr lang="en-GB"/>
              </a:p>
            </p:txBody>
          </p:sp>
          <p:sp>
            <p:nvSpPr>
              <p:cNvPr id="6154" name="Rectangle 10"/>
              <p:cNvSpPr>
                <a:spLocks noChangeArrowheads="1"/>
              </p:cNvSpPr>
              <p:nvPr/>
            </p:nvSpPr>
            <p:spPr bwMode="auto">
              <a:xfrm>
                <a:off x="1104" y="2320"/>
                <a:ext cx="1064" cy="544"/>
              </a:xfrm>
              <a:prstGeom prst="rect">
                <a:avLst/>
              </a:prstGeom>
              <a:grpFill/>
              <a:ln w="9525">
                <a:noFill/>
                <a:miter lim="800000"/>
                <a:headEnd/>
                <a:tailEnd/>
              </a:ln>
              <a:effectLst>
                <a:outerShdw blurRad="44450" dist="27940" dir="5400000" algn="ctr">
                  <a:srgbClr val="000000">
                    <a:alpha val="32000"/>
                  </a:srgbClr>
                </a:outerShdw>
              </a:effectLst>
              <a:sp3d>
                <a:bevelT w="190500" h="38100"/>
              </a:sp3d>
            </p:spPr>
            <p:txBody>
              <a:bodyPr wrap="none" anchor="ctr"/>
              <a:lstStyle/>
              <a:p>
                <a:pPr>
                  <a:defRPr/>
                </a:pPr>
                <a:endParaRPr lang="en-GB"/>
              </a:p>
            </p:txBody>
          </p:sp>
        </p:grpSp>
        <p:grpSp>
          <p:nvGrpSpPr>
            <p:cNvPr id="3" name="Group 11"/>
            <p:cNvGrpSpPr>
              <a:grpSpLocks/>
            </p:cNvGrpSpPr>
            <p:nvPr/>
          </p:nvGrpSpPr>
          <p:grpSpPr bwMode="auto">
            <a:xfrm>
              <a:off x="3871913" y="1185863"/>
              <a:ext cx="3529012" cy="4187825"/>
              <a:chOff x="424" y="1280"/>
              <a:chExt cx="1880" cy="1880"/>
            </a:xfrm>
            <a:solidFill>
              <a:srgbClr val="CCECFF"/>
            </a:solidFill>
            <a:scene3d>
              <a:camera prst="orthographicFront">
                <a:rot lat="0" lon="0" rev="0"/>
              </a:camera>
              <a:lightRig rig="balanced" dir="t">
                <a:rot lat="0" lon="0" rev="8700000"/>
              </a:lightRig>
            </a:scene3d>
          </p:grpSpPr>
          <p:sp>
            <p:nvSpPr>
              <p:cNvPr id="6156" name="Rectangle 12"/>
              <p:cNvSpPr>
                <a:spLocks noChangeArrowheads="1"/>
              </p:cNvSpPr>
              <p:nvPr/>
            </p:nvSpPr>
            <p:spPr bwMode="auto">
              <a:xfrm>
                <a:off x="424" y="1280"/>
                <a:ext cx="744" cy="1880"/>
              </a:xfrm>
              <a:prstGeom prst="rect">
                <a:avLst/>
              </a:prstGeom>
              <a:grpFill/>
              <a:ln w="9525">
                <a:noFill/>
                <a:miter lim="800000"/>
                <a:headEnd/>
                <a:tailEnd/>
              </a:ln>
              <a:effectLst>
                <a:outerShdw blurRad="44450" dist="27940" dir="5400000" algn="ctr">
                  <a:srgbClr val="000000">
                    <a:alpha val="32000"/>
                  </a:srgbClr>
                </a:outerShdw>
              </a:effectLst>
              <a:sp3d>
                <a:bevelT w="190500" h="38100"/>
              </a:sp3d>
            </p:spPr>
            <p:txBody>
              <a:bodyPr wrap="none" anchor="ctr"/>
              <a:lstStyle/>
              <a:p>
                <a:pPr>
                  <a:defRPr/>
                </a:pPr>
                <a:endParaRPr lang="en-GB"/>
              </a:p>
            </p:txBody>
          </p:sp>
          <p:grpSp>
            <p:nvGrpSpPr>
              <p:cNvPr id="4" name="Group 13"/>
              <p:cNvGrpSpPr>
                <a:grpSpLocks/>
              </p:cNvGrpSpPr>
              <p:nvPr/>
            </p:nvGrpSpPr>
            <p:grpSpPr bwMode="auto">
              <a:xfrm>
                <a:off x="1224" y="1280"/>
                <a:ext cx="1080" cy="1880"/>
                <a:chOff x="1088" y="1144"/>
                <a:chExt cx="1080" cy="1720"/>
              </a:xfrm>
              <a:grpFill/>
            </p:grpSpPr>
            <p:sp>
              <p:nvSpPr>
                <p:cNvPr id="6158" name="Rectangle 14"/>
                <p:cNvSpPr>
                  <a:spLocks noChangeArrowheads="1"/>
                </p:cNvSpPr>
                <p:nvPr/>
              </p:nvSpPr>
              <p:spPr bwMode="auto">
                <a:xfrm>
                  <a:off x="1088" y="1144"/>
                  <a:ext cx="1064" cy="544"/>
                </a:xfrm>
                <a:prstGeom prst="rect">
                  <a:avLst/>
                </a:prstGeom>
                <a:grpFill/>
                <a:ln w="9525">
                  <a:noFill/>
                  <a:miter lim="800000"/>
                  <a:headEnd/>
                  <a:tailEnd/>
                </a:ln>
                <a:effectLst>
                  <a:outerShdw blurRad="44450" dist="27940" dir="5400000" algn="ctr">
                    <a:srgbClr val="000000">
                      <a:alpha val="32000"/>
                    </a:srgbClr>
                  </a:outerShdw>
                </a:effectLst>
                <a:sp3d>
                  <a:bevelT w="190500" h="38100"/>
                </a:sp3d>
              </p:spPr>
              <p:txBody>
                <a:bodyPr wrap="none" anchor="ctr"/>
                <a:lstStyle/>
                <a:p>
                  <a:pPr>
                    <a:defRPr/>
                  </a:pPr>
                  <a:endParaRPr lang="en-GB"/>
                </a:p>
              </p:txBody>
            </p:sp>
            <p:sp>
              <p:nvSpPr>
                <p:cNvPr id="6159" name="Rectangle 15"/>
                <p:cNvSpPr>
                  <a:spLocks noChangeArrowheads="1"/>
                </p:cNvSpPr>
                <p:nvPr/>
              </p:nvSpPr>
              <p:spPr bwMode="auto">
                <a:xfrm>
                  <a:off x="1104" y="1728"/>
                  <a:ext cx="1064" cy="544"/>
                </a:xfrm>
                <a:prstGeom prst="rect">
                  <a:avLst/>
                </a:prstGeom>
                <a:grpFill/>
                <a:ln w="9525">
                  <a:noFill/>
                  <a:miter lim="800000"/>
                  <a:headEnd/>
                  <a:tailEnd/>
                </a:ln>
                <a:effectLst>
                  <a:outerShdw blurRad="44450" dist="27940" dir="5400000" algn="ctr">
                    <a:srgbClr val="000000">
                      <a:alpha val="32000"/>
                    </a:srgbClr>
                  </a:outerShdw>
                </a:effectLst>
                <a:sp3d>
                  <a:bevelT w="190500" h="38100"/>
                </a:sp3d>
              </p:spPr>
              <p:txBody>
                <a:bodyPr wrap="none" anchor="ctr"/>
                <a:lstStyle/>
                <a:p>
                  <a:pPr>
                    <a:defRPr/>
                  </a:pPr>
                  <a:endParaRPr lang="en-GB"/>
                </a:p>
              </p:txBody>
            </p:sp>
            <p:sp>
              <p:nvSpPr>
                <p:cNvPr id="6160" name="Rectangle 16"/>
                <p:cNvSpPr>
                  <a:spLocks noChangeArrowheads="1"/>
                </p:cNvSpPr>
                <p:nvPr/>
              </p:nvSpPr>
              <p:spPr bwMode="auto">
                <a:xfrm>
                  <a:off x="1104" y="2320"/>
                  <a:ext cx="1064" cy="544"/>
                </a:xfrm>
                <a:prstGeom prst="rect">
                  <a:avLst/>
                </a:prstGeom>
                <a:grpFill/>
                <a:ln w="9525">
                  <a:noFill/>
                  <a:miter lim="800000"/>
                  <a:headEnd/>
                  <a:tailEnd/>
                </a:ln>
                <a:effectLst>
                  <a:outerShdw blurRad="44450" dist="27940" dir="5400000" algn="ctr">
                    <a:srgbClr val="000000">
                      <a:alpha val="32000"/>
                    </a:srgbClr>
                  </a:outerShdw>
                </a:effectLst>
                <a:sp3d>
                  <a:bevelT w="190500" h="38100"/>
                </a:sp3d>
              </p:spPr>
              <p:txBody>
                <a:bodyPr wrap="none" anchor="ctr"/>
                <a:lstStyle/>
                <a:p>
                  <a:pPr>
                    <a:defRPr/>
                  </a:pPr>
                  <a:endParaRPr lang="en-GB"/>
                </a:p>
              </p:txBody>
            </p:sp>
          </p:grpSp>
        </p:grpSp>
        <p:sp>
          <p:nvSpPr>
            <p:cNvPr id="6161" name="Rectangle 17"/>
            <p:cNvSpPr>
              <a:spLocks noChangeArrowheads="1"/>
            </p:cNvSpPr>
            <p:nvPr/>
          </p:nvSpPr>
          <p:spPr bwMode="auto">
            <a:xfrm>
              <a:off x="7535863" y="1185863"/>
              <a:ext cx="1397000" cy="4187825"/>
            </a:xfrm>
            <a:prstGeom prst="rect">
              <a:avLst/>
            </a:prstGeom>
            <a:solidFill>
              <a:srgbClr val="CCECFF"/>
            </a:solidFill>
            <a:ln w="9525">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a:p>
          </p:txBody>
        </p:sp>
        <p:sp>
          <p:nvSpPr>
            <p:cNvPr id="46100" name="Text Box 18"/>
            <p:cNvSpPr txBox="1">
              <a:spLocks noChangeArrowheads="1"/>
            </p:cNvSpPr>
            <p:nvPr/>
          </p:nvSpPr>
          <p:spPr bwMode="auto">
            <a:xfrm>
              <a:off x="179388" y="2949575"/>
              <a:ext cx="1476375" cy="396875"/>
            </a:xfrm>
            <a:prstGeom prst="rect">
              <a:avLst/>
            </a:prstGeom>
            <a:noFill/>
            <a:ln w="9525">
              <a:noFill/>
              <a:miter lim="800000"/>
              <a:headEnd/>
              <a:tailEnd/>
            </a:ln>
          </p:spPr>
          <p:txBody>
            <a:bodyPr>
              <a:spAutoFit/>
            </a:bodyPr>
            <a:lstStyle/>
            <a:p>
              <a:pPr algn="ctr">
                <a:spcBef>
                  <a:spcPct val="50000"/>
                </a:spcBef>
              </a:pPr>
              <a:r>
                <a:rPr lang="en-US" sz="2000"/>
                <a:t>Leadership </a:t>
              </a:r>
            </a:p>
          </p:txBody>
        </p:sp>
        <p:sp>
          <p:nvSpPr>
            <p:cNvPr id="46101" name="Text Box 19"/>
            <p:cNvSpPr txBox="1">
              <a:spLocks noChangeArrowheads="1"/>
            </p:cNvSpPr>
            <p:nvPr/>
          </p:nvSpPr>
          <p:spPr bwMode="auto">
            <a:xfrm>
              <a:off x="2124075" y="1581150"/>
              <a:ext cx="1155700" cy="396875"/>
            </a:xfrm>
            <a:prstGeom prst="rect">
              <a:avLst/>
            </a:prstGeom>
            <a:noFill/>
            <a:ln w="9525">
              <a:noFill/>
              <a:miter lim="800000"/>
              <a:headEnd/>
              <a:tailEnd/>
            </a:ln>
          </p:spPr>
          <p:txBody>
            <a:bodyPr>
              <a:spAutoFit/>
            </a:bodyPr>
            <a:lstStyle/>
            <a:p>
              <a:pPr algn="ctr">
                <a:spcBef>
                  <a:spcPct val="50000"/>
                </a:spcBef>
              </a:pPr>
              <a:r>
                <a:rPr lang="en-US" sz="2000"/>
                <a:t>People</a:t>
              </a:r>
            </a:p>
          </p:txBody>
        </p:sp>
        <p:sp>
          <p:nvSpPr>
            <p:cNvPr id="46102" name="Text Box 20"/>
            <p:cNvSpPr txBox="1">
              <a:spLocks noChangeArrowheads="1"/>
            </p:cNvSpPr>
            <p:nvPr/>
          </p:nvSpPr>
          <p:spPr bwMode="auto">
            <a:xfrm>
              <a:off x="1835150" y="4244975"/>
              <a:ext cx="1857375" cy="701675"/>
            </a:xfrm>
            <a:prstGeom prst="rect">
              <a:avLst/>
            </a:prstGeom>
            <a:noFill/>
            <a:ln w="9525">
              <a:noFill/>
              <a:miter lim="800000"/>
              <a:headEnd/>
              <a:tailEnd/>
            </a:ln>
          </p:spPr>
          <p:txBody>
            <a:bodyPr>
              <a:spAutoFit/>
            </a:bodyPr>
            <a:lstStyle/>
            <a:p>
              <a:pPr algn="ctr">
                <a:spcBef>
                  <a:spcPct val="50000"/>
                </a:spcBef>
              </a:pPr>
              <a:r>
                <a:rPr lang="en-US" sz="2000"/>
                <a:t>Partnerships and resources</a:t>
              </a:r>
            </a:p>
          </p:txBody>
        </p:sp>
        <p:sp>
          <p:nvSpPr>
            <p:cNvPr id="46103" name="Text Box 21"/>
            <p:cNvSpPr txBox="1">
              <a:spLocks noChangeArrowheads="1"/>
            </p:cNvSpPr>
            <p:nvPr/>
          </p:nvSpPr>
          <p:spPr bwMode="auto">
            <a:xfrm>
              <a:off x="3852863" y="3021013"/>
              <a:ext cx="1371600" cy="396875"/>
            </a:xfrm>
            <a:prstGeom prst="rect">
              <a:avLst/>
            </a:prstGeom>
            <a:noFill/>
            <a:ln w="9525">
              <a:noFill/>
              <a:miter lim="800000"/>
              <a:headEnd/>
              <a:tailEnd/>
            </a:ln>
          </p:spPr>
          <p:txBody>
            <a:bodyPr>
              <a:spAutoFit/>
            </a:bodyPr>
            <a:lstStyle/>
            <a:p>
              <a:pPr algn="ctr">
                <a:spcBef>
                  <a:spcPct val="50000"/>
                </a:spcBef>
              </a:pPr>
              <a:r>
                <a:rPr lang="en-US" sz="2000">
                  <a:solidFill>
                    <a:srgbClr val="000000"/>
                  </a:solidFill>
                  <a:cs typeface="Times New Roman" pitchFamily="18" charset="0"/>
                </a:rPr>
                <a:t>Processes</a:t>
              </a:r>
            </a:p>
          </p:txBody>
        </p:sp>
        <p:sp>
          <p:nvSpPr>
            <p:cNvPr id="46104" name="Text Box 22"/>
            <p:cNvSpPr txBox="1">
              <a:spLocks noChangeArrowheads="1"/>
            </p:cNvSpPr>
            <p:nvPr/>
          </p:nvSpPr>
          <p:spPr bwMode="auto">
            <a:xfrm>
              <a:off x="7332663" y="2676525"/>
              <a:ext cx="1728787" cy="1006475"/>
            </a:xfrm>
            <a:prstGeom prst="rect">
              <a:avLst/>
            </a:prstGeom>
            <a:noFill/>
            <a:ln w="9525">
              <a:noFill/>
              <a:miter lim="800000"/>
              <a:headEnd/>
              <a:tailEnd/>
            </a:ln>
          </p:spPr>
          <p:txBody>
            <a:bodyPr>
              <a:spAutoFit/>
            </a:bodyPr>
            <a:lstStyle/>
            <a:p>
              <a:pPr algn="ctr"/>
              <a:r>
                <a:rPr lang="en-US" sz="2000"/>
                <a:t>Key performance results</a:t>
              </a:r>
            </a:p>
          </p:txBody>
        </p:sp>
        <p:sp>
          <p:nvSpPr>
            <p:cNvPr id="46105" name="Text Box 23"/>
            <p:cNvSpPr txBox="1">
              <a:spLocks noChangeArrowheads="1"/>
            </p:cNvSpPr>
            <p:nvPr/>
          </p:nvSpPr>
          <p:spPr bwMode="auto">
            <a:xfrm>
              <a:off x="1908175" y="2949575"/>
              <a:ext cx="1604963" cy="701675"/>
            </a:xfrm>
            <a:prstGeom prst="rect">
              <a:avLst/>
            </a:prstGeom>
            <a:noFill/>
            <a:ln w="9525">
              <a:noFill/>
              <a:miter lim="800000"/>
              <a:headEnd/>
              <a:tailEnd/>
            </a:ln>
          </p:spPr>
          <p:txBody>
            <a:bodyPr>
              <a:spAutoFit/>
            </a:bodyPr>
            <a:lstStyle/>
            <a:p>
              <a:pPr algn="ctr">
                <a:spcBef>
                  <a:spcPct val="50000"/>
                </a:spcBef>
              </a:pPr>
              <a:r>
                <a:rPr lang="en-US" sz="2000"/>
                <a:t>Policy and strategy</a:t>
              </a:r>
            </a:p>
          </p:txBody>
        </p:sp>
        <p:sp>
          <p:nvSpPr>
            <p:cNvPr id="46106" name="Text Box 24"/>
            <p:cNvSpPr txBox="1">
              <a:spLocks noChangeArrowheads="1"/>
            </p:cNvSpPr>
            <p:nvPr/>
          </p:nvSpPr>
          <p:spPr bwMode="auto">
            <a:xfrm>
              <a:off x="5651500" y="2928938"/>
              <a:ext cx="1452563" cy="701675"/>
            </a:xfrm>
            <a:prstGeom prst="rect">
              <a:avLst/>
            </a:prstGeom>
            <a:noFill/>
            <a:ln w="9525">
              <a:noFill/>
              <a:miter lim="800000"/>
              <a:headEnd/>
              <a:tailEnd/>
            </a:ln>
          </p:spPr>
          <p:txBody>
            <a:bodyPr>
              <a:spAutoFit/>
            </a:bodyPr>
            <a:lstStyle/>
            <a:p>
              <a:pPr algn="ctr"/>
              <a:r>
                <a:rPr lang="en-US" sz="2000"/>
                <a:t>Customer results</a:t>
              </a:r>
            </a:p>
          </p:txBody>
        </p:sp>
        <p:sp>
          <p:nvSpPr>
            <p:cNvPr id="46107" name="Text Box 25"/>
            <p:cNvSpPr txBox="1">
              <a:spLocks noChangeArrowheads="1"/>
            </p:cNvSpPr>
            <p:nvPr/>
          </p:nvSpPr>
          <p:spPr bwMode="auto">
            <a:xfrm>
              <a:off x="5795963" y="1509713"/>
              <a:ext cx="1203325" cy="701675"/>
            </a:xfrm>
            <a:prstGeom prst="rect">
              <a:avLst/>
            </a:prstGeom>
            <a:noFill/>
            <a:ln w="9525">
              <a:noFill/>
              <a:miter lim="800000"/>
              <a:headEnd/>
              <a:tailEnd/>
            </a:ln>
          </p:spPr>
          <p:txBody>
            <a:bodyPr>
              <a:spAutoFit/>
            </a:bodyPr>
            <a:lstStyle/>
            <a:p>
              <a:pPr algn="ctr"/>
              <a:r>
                <a:rPr lang="en-US" sz="2000"/>
                <a:t>People results</a:t>
              </a:r>
            </a:p>
          </p:txBody>
        </p:sp>
        <p:sp>
          <p:nvSpPr>
            <p:cNvPr id="46108" name="Text Box 26"/>
            <p:cNvSpPr txBox="1">
              <a:spLocks noChangeArrowheads="1"/>
            </p:cNvSpPr>
            <p:nvPr/>
          </p:nvSpPr>
          <p:spPr bwMode="auto">
            <a:xfrm>
              <a:off x="5795963" y="4318000"/>
              <a:ext cx="1203325" cy="701675"/>
            </a:xfrm>
            <a:prstGeom prst="rect">
              <a:avLst/>
            </a:prstGeom>
            <a:noFill/>
            <a:ln w="9525">
              <a:noFill/>
              <a:miter lim="800000"/>
              <a:headEnd/>
              <a:tailEnd/>
            </a:ln>
          </p:spPr>
          <p:txBody>
            <a:bodyPr>
              <a:spAutoFit/>
            </a:bodyPr>
            <a:lstStyle/>
            <a:p>
              <a:pPr algn="ctr"/>
              <a:r>
                <a:rPr lang="en-US" sz="2000"/>
                <a:t>Society results</a:t>
              </a:r>
            </a:p>
          </p:txBody>
        </p:sp>
      </p:gr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ChangeArrowheads="1"/>
          </p:cNvSpPr>
          <p:nvPr/>
        </p:nvSpPr>
        <p:spPr bwMode="auto">
          <a:xfrm>
            <a:off x="126742" y="138970"/>
            <a:ext cx="9142413" cy="1293813"/>
          </a:xfrm>
          <a:prstGeom prst="rect">
            <a:avLst/>
          </a:prstGeom>
          <a:noFill/>
          <a:ln w="12700">
            <a:noFill/>
            <a:miter lim="800000"/>
            <a:headEnd/>
            <a:tailEnd/>
          </a:ln>
          <a:effectLst/>
        </p:spPr>
        <p:txBody>
          <a:bodyPr lIns="0" tIns="0" rIns="0" bIns="0">
            <a:spAutoFit/>
          </a:bodyPr>
          <a:lstStyle/>
          <a:p>
            <a:pPr defTabSz="762000" eaLnBrk="0" hangingPunct="0">
              <a:defRPr/>
            </a:pPr>
            <a:r>
              <a:rPr lang="en-GB" sz="2800" dirty="0">
                <a:solidFill>
                  <a:schemeClr val="tx1">
                    <a:lumMod val="65000"/>
                    <a:lumOff val="35000"/>
                  </a:schemeClr>
                </a:solidFill>
              </a:rPr>
              <a:t>The cost of rectifying errors becomes increasingly expensive the longer the errors remain uncorrected in </a:t>
            </a:r>
            <a:r>
              <a:rPr lang="en-GB" sz="2800" dirty="0" smtClean="0">
                <a:solidFill>
                  <a:schemeClr val="tx1">
                    <a:lumMod val="65000"/>
                    <a:lumOff val="35000"/>
                  </a:schemeClr>
                </a:solidFill>
              </a:rPr>
              <a:t/>
            </a:r>
            <a:br>
              <a:rPr lang="en-GB" sz="2800" dirty="0" smtClean="0">
                <a:solidFill>
                  <a:schemeClr val="tx1">
                    <a:lumMod val="65000"/>
                    <a:lumOff val="35000"/>
                  </a:schemeClr>
                </a:solidFill>
              </a:rPr>
            </a:br>
            <a:r>
              <a:rPr lang="en-GB" sz="2800" dirty="0" smtClean="0">
                <a:solidFill>
                  <a:schemeClr val="tx1">
                    <a:lumMod val="65000"/>
                    <a:lumOff val="35000"/>
                  </a:schemeClr>
                </a:solidFill>
              </a:rPr>
              <a:t>the </a:t>
            </a:r>
            <a:r>
              <a:rPr lang="en-GB" sz="2800" dirty="0">
                <a:solidFill>
                  <a:schemeClr val="tx1">
                    <a:lumMod val="65000"/>
                    <a:lumOff val="35000"/>
                  </a:schemeClr>
                </a:solidFill>
              </a:rPr>
              <a:t>development and launch process</a:t>
            </a:r>
            <a:endParaRPr lang="en-US" sz="2800" dirty="0">
              <a:solidFill>
                <a:schemeClr val="tx1">
                  <a:lumMod val="65000"/>
                  <a:lumOff val="35000"/>
                </a:schemeClr>
              </a:solidFill>
            </a:endParaRPr>
          </a:p>
        </p:txBody>
      </p:sp>
      <p:grpSp>
        <p:nvGrpSpPr>
          <p:cNvPr id="33" name="Group 32"/>
          <p:cNvGrpSpPr>
            <a:grpSpLocks/>
          </p:cNvGrpSpPr>
          <p:nvPr/>
        </p:nvGrpSpPr>
        <p:grpSpPr bwMode="auto">
          <a:xfrm>
            <a:off x="1995488" y="1635811"/>
            <a:ext cx="5776912" cy="3744913"/>
            <a:chOff x="1995270" y="1401109"/>
            <a:chExt cx="5776803" cy="3744912"/>
          </a:xfrm>
        </p:grpSpPr>
        <p:sp>
          <p:nvSpPr>
            <p:cNvPr id="23555" name="Rectangle 3"/>
            <p:cNvSpPr>
              <a:spLocks noChangeArrowheads="1"/>
            </p:cNvSpPr>
            <p:nvPr/>
          </p:nvSpPr>
          <p:spPr bwMode="auto">
            <a:xfrm>
              <a:off x="2011036" y="1401109"/>
              <a:ext cx="5761037" cy="3744912"/>
            </a:xfrm>
            <a:prstGeom prst="rect">
              <a:avLst/>
            </a:prstGeom>
            <a:solidFill>
              <a:srgbClr val="99CCFF"/>
            </a:solidFill>
            <a:ln w="12700">
              <a:noFill/>
              <a:miter lim="800000"/>
              <a:headEnd type="none" w="lg" len="lg"/>
              <a:tailEnd type="none" w="lg"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a:p>
          </p:txBody>
        </p:sp>
        <p:sp>
          <p:nvSpPr>
            <p:cNvPr id="48167" name="Line 4"/>
            <p:cNvSpPr>
              <a:spLocks noChangeShapeType="1"/>
            </p:cNvSpPr>
            <p:nvPr/>
          </p:nvSpPr>
          <p:spPr bwMode="auto">
            <a:xfrm>
              <a:off x="2011036" y="1401109"/>
              <a:ext cx="0" cy="3744912"/>
            </a:xfrm>
            <a:prstGeom prst="line">
              <a:avLst/>
            </a:prstGeom>
            <a:noFill/>
            <a:ln w="57150">
              <a:solidFill>
                <a:schemeClr val="tx1"/>
              </a:solidFill>
              <a:round/>
              <a:headEnd type="triangle" w="med" len="med"/>
              <a:tailEnd/>
            </a:ln>
          </p:spPr>
          <p:txBody>
            <a:bodyPr/>
            <a:lstStyle/>
            <a:p>
              <a:endParaRPr lang="en-US"/>
            </a:p>
          </p:txBody>
        </p:sp>
        <p:sp>
          <p:nvSpPr>
            <p:cNvPr id="48168" name="Line 5"/>
            <p:cNvSpPr>
              <a:spLocks noChangeShapeType="1"/>
            </p:cNvSpPr>
            <p:nvPr/>
          </p:nvSpPr>
          <p:spPr bwMode="auto">
            <a:xfrm>
              <a:off x="1995270" y="5130255"/>
              <a:ext cx="5761037" cy="0"/>
            </a:xfrm>
            <a:prstGeom prst="line">
              <a:avLst/>
            </a:prstGeom>
            <a:noFill/>
            <a:ln w="57150">
              <a:solidFill>
                <a:schemeClr val="tx1"/>
              </a:solidFill>
              <a:round/>
              <a:headEnd/>
              <a:tailEnd type="triangle" w="med" len="med"/>
            </a:ln>
          </p:spPr>
          <p:txBody>
            <a:bodyPr/>
            <a:lstStyle/>
            <a:p>
              <a:endParaRPr lang="en-US"/>
            </a:p>
          </p:txBody>
        </p:sp>
      </p:grpSp>
      <p:sp>
        <p:nvSpPr>
          <p:cNvPr id="23571" name="Freeform 19"/>
          <p:cNvSpPr>
            <a:spLocks/>
          </p:cNvSpPr>
          <p:nvPr/>
        </p:nvSpPr>
        <p:spPr bwMode="auto">
          <a:xfrm>
            <a:off x="3019425" y="2005699"/>
            <a:ext cx="3730625" cy="3303587"/>
          </a:xfrm>
          <a:custGeom>
            <a:avLst/>
            <a:gdLst>
              <a:gd name="T0" fmla="*/ 0 w 2350"/>
              <a:gd name="T1" fmla="*/ 2147483647 h 2081"/>
              <a:gd name="T2" fmla="*/ 2147483647 w 2350"/>
              <a:gd name="T3" fmla="*/ 2147483647 h 2081"/>
              <a:gd name="T4" fmla="*/ 2147483647 w 2350"/>
              <a:gd name="T5" fmla="*/ 2147483647 h 2081"/>
              <a:gd name="T6" fmla="*/ 2147483647 w 2350"/>
              <a:gd name="T7" fmla="*/ 0 h 2081"/>
              <a:gd name="T8" fmla="*/ 0 60000 65536"/>
              <a:gd name="T9" fmla="*/ 0 60000 65536"/>
              <a:gd name="T10" fmla="*/ 0 60000 65536"/>
              <a:gd name="T11" fmla="*/ 0 60000 65536"/>
              <a:gd name="T12" fmla="*/ 0 w 2350"/>
              <a:gd name="T13" fmla="*/ 0 h 2081"/>
              <a:gd name="T14" fmla="*/ 2350 w 2350"/>
              <a:gd name="T15" fmla="*/ 2081 h 2081"/>
            </a:gdLst>
            <a:ahLst/>
            <a:cxnLst>
              <a:cxn ang="T8">
                <a:pos x="T0" y="T1"/>
              </a:cxn>
              <a:cxn ang="T9">
                <a:pos x="T2" y="T3"/>
              </a:cxn>
              <a:cxn ang="T10">
                <a:pos x="T4" y="T5"/>
              </a:cxn>
              <a:cxn ang="T11">
                <a:pos x="T6" y="T7"/>
              </a:cxn>
            </a:cxnLst>
            <a:rect l="T12" t="T13" r="T14" b="T15"/>
            <a:pathLst>
              <a:path w="2350" h="2081">
                <a:moveTo>
                  <a:pt x="0" y="2081"/>
                </a:moveTo>
                <a:cubicBezTo>
                  <a:pt x="453" y="2046"/>
                  <a:pt x="893" y="2019"/>
                  <a:pt x="1179" y="1899"/>
                </a:cubicBezTo>
                <a:cubicBezTo>
                  <a:pt x="1465" y="1779"/>
                  <a:pt x="1523" y="1676"/>
                  <a:pt x="1718" y="1360"/>
                </a:cubicBezTo>
                <a:cubicBezTo>
                  <a:pt x="1913" y="1044"/>
                  <a:pt x="2218" y="283"/>
                  <a:pt x="2350" y="0"/>
                </a:cubicBezTo>
              </a:path>
            </a:pathLst>
          </a:custGeom>
          <a:noFill/>
          <a:ln w="57150" cap="flat" cmpd="sng">
            <a:solidFill>
              <a:srgbClr val="000080"/>
            </a:solidFill>
            <a:prstDash val="solid"/>
            <a:round/>
            <a:headEnd type="none" w="lg" len="lg"/>
            <a:tailEnd type="none" w="lg" len="lg"/>
          </a:ln>
        </p:spPr>
        <p:txBody>
          <a:bodyPr/>
          <a:lstStyle/>
          <a:p>
            <a:endParaRPr lang="en-US"/>
          </a:p>
        </p:txBody>
      </p:sp>
      <p:grpSp>
        <p:nvGrpSpPr>
          <p:cNvPr id="32" name="Group 31"/>
          <p:cNvGrpSpPr>
            <a:grpSpLocks/>
          </p:cNvGrpSpPr>
          <p:nvPr/>
        </p:nvGrpSpPr>
        <p:grpSpPr bwMode="auto">
          <a:xfrm>
            <a:off x="862013" y="1696136"/>
            <a:ext cx="709612" cy="3625850"/>
            <a:chOff x="861847" y="1460936"/>
            <a:chExt cx="709452" cy="3627002"/>
          </a:xfrm>
        </p:grpSpPr>
        <p:sp>
          <p:nvSpPr>
            <p:cNvPr id="31" name="Right Arrow 30"/>
            <p:cNvSpPr/>
            <p:nvPr/>
          </p:nvSpPr>
          <p:spPr>
            <a:xfrm rot="16200000">
              <a:off x="-596928" y="2919711"/>
              <a:ext cx="3627002" cy="709452"/>
            </a:xfrm>
            <a:prstGeom prst="rightArrow">
              <a:avLst>
                <a:gd name="adj1" fmla="val 65094"/>
                <a:gd name="adj2" fmla="val 61111"/>
              </a:avLst>
            </a:prstGeo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48163" name="Text Box 22"/>
            <p:cNvSpPr txBox="1">
              <a:spLocks noChangeArrowheads="1"/>
            </p:cNvSpPr>
            <p:nvPr/>
          </p:nvSpPr>
          <p:spPr bwMode="auto">
            <a:xfrm rot="-5400000">
              <a:off x="-369670" y="3159842"/>
              <a:ext cx="3097213" cy="400110"/>
            </a:xfrm>
            <a:prstGeom prst="rect">
              <a:avLst/>
            </a:prstGeom>
            <a:noFill/>
            <a:ln w="12700">
              <a:noFill/>
              <a:miter lim="800000"/>
              <a:headEnd type="none" w="lg" len="lg"/>
              <a:tailEnd type="none" w="lg" len="lg"/>
            </a:ln>
          </p:spPr>
          <p:txBody>
            <a:bodyPr>
              <a:spAutoFit/>
            </a:bodyPr>
            <a:lstStyle/>
            <a:p>
              <a:pPr algn="ctr">
                <a:spcBef>
                  <a:spcPct val="50000"/>
                </a:spcBef>
              </a:pPr>
              <a:r>
                <a:rPr lang="en-GB" sz="2000"/>
                <a:t>Cost to rectify error</a:t>
              </a:r>
              <a:endParaRPr lang="en-US" sz="2000"/>
            </a:p>
          </p:txBody>
        </p:sp>
      </p:grpSp>
      <p:grpSp>
        <p:nvGrpSpPr>
          <p:cNvPr id="34" name="Group 33"/>
          <p:cNvGrpSpPr>
            <a:grpSpLocks/>
          </p:cNvGrpSpPr>
          <p:nvPr/>
        </p:nvGrpSpPr>
        <p:grpSpPr bwMode="auto">
          <a:xfrm>
            <a:off x="2084388" y="5426761"/>
            <a:ext cx="6034087" cy="1130300"/>
            <a:chOff x="2085151" y="5191514"/>
            <a:chExt cx="6034091" cy="1130458"/>
          </a:xfrm>
        </p:grpSpPr>
        <p:grpSp>
          <p:nvGrpSpPr>
            <p:cNvPr id="48150" name="Group 29"/>
            <p:cNvGrpSpPr>
              <a:grpSpLocks/>
            </p:cNvGrpSpPr>
            <p:nvPr/>
          </p:nvGrpSpPr>
          <p:grpSpPr bwMode="auto">
            <a:xfrm>
              <a:off x="2085151" y="5612520"/>
              <a:ext cx="5939498" cy="709452"/>
              <a:chOff x="2085151" y="5612520"/>
              <a:chExt cx="5939498" cy="709452"/>
            </a:xfrm>
          </p:grpSpPr>
          <p:sp>
            <p:nvSpPr>
              <p:cNvPr id="29" name="Right Arrow 28"/>
              <p:cNvSpPr/>
              <p:nvPr/>
            </p:nvSpPr>
            <p:spPr>
              <a:xfrm>
                <a:off x="2144111" y="5612520"/>
                <a:ext cx="5880538" cy="709452"/>
              </a:xfrm>
              <a:prstGeom prst="rightArrow">
                <a:avLst>
                  <a:gd name="adj1" fmla="val 65094"/>
                  <a:gd name="adj2" fmla="val 61111"/>
                </a:avLst>
              </a:prstGeo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48159" name="Text Box 23"/>
              <p:cNvSpPr txBox="1">
                <a:spLocks noChangeArrowheads="1"/>
              </p:cNvSpPr>
              <p:nvPr/>
            </p:nvSpPr>
            <p:spPr bwMode="auto">
              <a:xfrm>
                <a:off x="2085151" y="5736306"/>
                <a:ext cx="5860666" cy="400110"/>
              </a:xfrm>
              <a:prstGeom prst="rect">
                <a:avLst/>
              </a:prstGeom>
              <a:noFill/>
              <a:ln w="12700">
                <a:noFill/>
                <a:miter lim="800000"/>
                <a:headEnd type="none" w="lg" len="lg"/>
                <a:tailEnd type="none" w="lg" len="lg"/>
              </a:ln>
            </p:spPr>
            <p:txBody>
              <a:bodyPr>
                <a:spAutoFit/>
              </a:bodyPr>
              <a:lstStyle/>
              <a:p>
                <a:pPr algn="ctr">
                  <a:spcBef>
                    <a:spcPct val="50000"/>
                  </a:spcBef>
                </a:pPr>
                <a:r>
                  <a:rPr lang="en-GB" sz="2000"/>
                  <a:t>Stage in the development and launch process</a:t>
                </a:r>
                <a:endParaRPr lang="en-US" sz="2000"/>
              </a:p>
            </p:txBody>
          </p:sp>
        </p:grpSp>
        <p:sp>
          <p:nvSpPr>
            <p:cNvPr id="48151" name="Text Box 24"/>
            <p:cNvSpPr txBox="1">
              <a:spLocks noChangeArrowheads="1"/>
            </p:cNvSpPr>
            <p:nvPr/>
          </p:nvSpPr>
          <p:spPr bwMode="auto">
            <a:xfrm>
              <a:off x="5578148" y="5191514"/>
              <a:ext cx="1439863" cy="535531"/>
            </a:xfrm>
            <a:prstGeom prst="rect">
              <a:avLst/>
            </a:prstGeom>
            <a:noFill/>
            <a:ln w="12700">
              <a:noFill/>
              <a:miter lim="800000"/>
              <a:headEnd type="none" w="lg" len="lg"/>
              <a:tailEnd type="none" w="lg" len="lg"/>
            </a:ln>
          </p:spPr>
          <p:txBody>
            <a:bodyPr>
              <a:spAutoFit/>
            </a:bodyPr>
            <a:lstStyle/>
            <a:p>
              <a:pPr algn="ctr">
                <a:lnSpc>
                  <a:spcPct val="80000"/>
                </a:lnSpc>
                <a:spcBef>
                  <a:spcPct val="50000"/>
                </a:spcBef>
              </a:pPr>
              <a:r>
                <a:rPr lang="en-GB"/>
                <a:t>Pilot production</a:t>
              </a:r>
              <a:endParaRPr lang="en-US"/>
            </a:p>
          </p:txBody>
        </p:sp>
        <p:sp>
          <p:nvSpPr>
            <p:cNvPr id="48152" name="Text Box 25"/>
            <p:cNvSpPr txBox="1">
              <a:spLocks noChangeArrowheads="1"/>
            </p:cNvSpPr>
            <p:nvPr/>
          </p:nvSpPr>
          <p:spPr bwMode="auto">
            <a:xfrm>
              <a:off x="6779885" y="5191514"/>
              <a:ext cx="1339357" cy="369332"/>
            </a:xfrm>
            <a:prstGeom prst="rect">
              <a:avLst/>
            </a:prstGeom>
            <a:noFill/>
            <a:ln w="12700">
              <a:noFill/>
              <a:miter lim="800000"/>
              <a:headEnd type="none" w="lg" len="lg"/>
              <a:tailEnd type="none" w="lg" len="lg"/>
            </a:ln>
          </p:spPr>
          <p:txBody>
            <a:bodyPr>
              <a:spAutoFit/>
            </a:bodyPr>
            <a:lstStyle/>
            <a:p>
              <a:pPr algn="ctr">
                <a:spcBef>
                  <a:spcPct val="50000"/>
                </a:spcBef>
              </a:pPr>
              <a:r>
                <a:rPr lang="en-GB"/>
                <a:t>Market use</a:t>
              </a:r>
              <a:endParaRPr lang="en-US"/>
            </a:p>
          </p:txBody>
        </p:sp>
        <p:sp>
          <p:nvSpPr>
            <p:cNvPr id="48153" name="Text Box 26"/>
            <p:cNvSpPr txBox="1">
              <a:spLocks noChangeArrowheads="1"/>
            </p:cNvSpPr>
            <p:nvPr/>
          </p:nvSpPr>
          <p:spPr bwMode="auto">
            <a:xfrm>
              <a:off x="4530398" y="5196276"/>
              <a:ext cx="1439863" cy="369332"/>
            </a:xfrm>
            <a:prstGeom prst="rect">
              <a:avLst/>
            </a:prstGeom>
            <a:noFill/>
            <a:ln w="12700">
              <a:noFill/>
              <a:miter lim="800000"/>
              <a:headEnd type="none" w="lg" len="lg"/>
              <a:tailEnd type="none" w="lg" len="lg"/>
            </a:ln>
          </p:spPr>
          <p:txBody>
            <a:bodyPr>
              <a:spAutoFit/>
            </a:bodyPr>
            <a:lstStyle/>
            <a:p>
              <a:pPr algn="ctr">
                <a:spcBef>
                  <a:spcPct val="50000"/>
                </a:spcBef>
              </a:pPr>
              <a:r>
                <a:rPr lang="en-GB"/>
                <a:t>Prototype</a:t>
              </a:r>
              <a:endParaRPr lang="en-US"/>
            </a:p>
          </p:txBody>
        </p:sp>
        <p:sp>
          <p:nvSpPr>
            <p:cNvPr id="48154" name="Text Box 27"/>
            <p:cNvSpPr txBox="1">
              <a:spLocks noChangeArrowheads="1"/>
            </p:cNvSpPr>
            <p:nvPr/>
          </p:nvSpPr>
          <p:spPr bwMode="auto">
            <a:xfrm>
              <a:off x="3450898" y="5196276"/>
              <a:ext cx="1439863" cy="369332"/>
            </a:xfrm>
            <a:prstGeom prst="rect">
              <a:avLst/>
            </a:prstGeom>
            <a:noFill/>
            <a:ln w="12700">
              <a:noFill/>
              <a:miter lim="800000"/>
              <a:headEnd type="none" w="lg" len="lg"/>
              <a:tailEnd type="none" w="lg" len="lg"/>
            </a:ln>
          </p:spPr>
          <p:txBody>
            <a:bodyPr>
              <a:spAutoFit/>
            </a:bodyPr>
            <a:lstStyle/>
            <a:p>
              <a:pPr algn="ctr">
                <a:spcBef>
                  <a:spcPct val="50000"/>
                </a:spcBef>
              </a:pPr>
              <a:r>
                <a:rPr lang="en-GB"/>
                <a:t>Design</a:t>
              </a:r>
              <a:endParaRPr lang="en-US"/>
            </a:p>
          </p:txBody>
        </p:sp>
        <p:sp>
          <p:nvSpPr>
            <p:cNvPr id="48155" name="Text Box 28"/>
            <p:cNvSpPr txBox="1">
              <a:spLocks noChangeArrowheads="1"/>
            </p:cNvSpPr>
            <p:nvPr/>
          </p:nvSpPr>
          <p:spPr bwMode="auto">
            <a:xfrm>
              <a:off x="2298373" y="5191514"/>
              <a:ext cx="1439863" cy="369332"/>
            </a:xfrm>
            <a:prstGeom prst="rect">
              <a:avLst/>
            </a:prstGeom>
            <a:noFill/>
            <a:ln w="12700">
              <a:noFill/>
              <a:miter lim="800000"/>
              <a:headEnd type="none" w="lg" len="lg"/>
              <a:tailEnd type="none" w="lg" len="lg"/>
            </a:ln>
          </p:spPr>
          <p:txBody>
            <a:bodyPr>
              <a:spAutoFit/>
            </a:bodyPr>
            <a:lstStyle/>
            <a:p>
              <a:pPr algn="ctr">
                <a:spcBef>
                  <a:spcPct val="50000"/>
                </a:spcBef>
              </a:pPr>
              <a:r>
                <a:rPr lang="en-GB"/>
                <a:t>Concept</a:t>
              </a:r>
              <a:endParaRPr lang="en-US"/>
            </a:p>
          </p:txBody>
        </p:sp>
      </p:grpSp>
      <p:grpSp>
        <p:nvGrpSpPr>
          <p:cNvPr id="38" name="Group 37"/>
          <p:cNvGrpSpPr>
            <a:grpSpLocks/>
          </p:cNvGrpSpPr>
          <p:nvPr/>
        </p:nvGrpSpPr>
        <p:grpSpPr bwMode="auto">
          <a:xfrm>
            <a:off x="1196975" y="1604061"/>
            <a:ext cx="6215063" cy="3944938"/>
            <a:chOff x="1196975" y="1369577"/>
            <a:chExt cx="6214736" cy="3944392"/>
          </a:xfrm>
        </p:grpSpPr>
        <p:grpSp>
          <p:nvGrpSpPr>
            <p:cNvPr id="48135" name="Group 34"/>
            <p:cNvGrpSpPr>
              <a:grpSpLocks/>
            </p:cNvGrpSpPr>
            <p:nvPr/>
          </p:nvGrpSpPr>
          <p:grpSpPr bwMode="auto">
            <a:xfrm>
              <a:off x="1196975" y="1369577"/>
              <a:ext cx="6214736" cy="3944392"/>
              <a:chOff x="1196975" y="1401109"/>
              <a:chExt cx="6214736" cy="3944392"/>
            </a:xfrm>
          </p:grpSpPr>
          <p:sp>
            <p:nvSpPr>
              <p:cNvPr id="48137" name="Freeform 6"/>
              <p:cNvSpPr>
                <a:spLocks/>
              </p:cNvSpPr>
              <p:nvPr/>
            </p:nvSpPr>
            <p:spPr bwMode="auto">
              <a:xfrm>
                <a:off x="5244773" y="4561821"/>
                <a:ext cx="9525" cy="590550"/>
              </a:xfrm>
              <a:custGeom>
                <a:avLst/>
                <a:gdLst>
                  <a:gd name="T0" fmla="*/ 15120939 w 6"/>
                  <a:gd name="T1" fmla="*/ 0 h 372"/>
                  <a:gd name="T2" fmla="*/ 0 w 6"/>
                  <a:gd name="T3" fmla="*/ 937498214 h 372"/>
                  <a:gd name="T4" fmla="*/ 0 60000 65536"/>
                  <a:gd name="T5" fmla="*/ 0 60000 65536"/>
                  <a:gd name="T6" fmla="*/ 0 w 6"/>
                  <a:gd name="T7" fmla="*/ 0 h 372"/>
                  <a:gd name="T8" fmla="*/ 6 w 6"/>
                  <a:gd name="T9" fmla="*/ 372 h 372"/>
                </a:gdLst>
                <a:ahLst/>
                <a:cxnLst>
                  <a:cxn ang="T4">
                    <a:pos x="T0" y="T1"/>
                  </a:cxn>
                  <a:cxn ang="T5">
                    <a:pos x="T2" y="T3"/>
                  </a:cxn>
                </a:cxnLst>
                <a:rect l="T6" t="T7" r="T8" b="T9"/>
                <a:pathLst>
                  <a:path w="6" h="372">
                    <a:moveTo>
                      <a:pt x="6" y="0"/>
                    </a:moveTo>
                    <a:lnTo>
                      <a:pt x="0" y="372"/>
                    </a:lnTo>
                  </a:path>
                </a:pathLst>
              </a:custGeom>
              <a:noFill/>
              <a:ln w="25400" cap="flat" cmpd="sng">
                <a:solidFill>
                  <a:schemeClr val="tx1"/>
                </a:solidFill>
                <a:prstDash val="dash"/>
                <a:round/>
                <a:headEnd type="none" w="lg" len="lg"/>
                <a:tailEnd type="none" w="lg" len="lg"/>
              </a:ln>
            </p:spPr>
            <p:txBody>
              <a:bodyPr/>
              <a:lstStyle/>
              <a:p>
                <a:endParaRPr lang="en-US"/>
              </a:p>
            </p:txBody>
          </p:sp>
          <p:sp>
            <p:nvSpPr>
              <p:cNvPr id="48138" name="Freeform 7"/>
              <p:cNvSpPr>
                <a:spLocks/>
              </p:cNvSpPr>
              <p:nvPr/>
            </p:nvSpPr>
            <p:spPr bwMode="auto">
              <a:xfrm>
                <a:off x="2011036" y="2769534"/>
                <a:ext cx="4310062" cy="1587"/>
              </a:xfrm>
              <a:custGeom>
                <a:avLst/>
                <a:gdLst>
                  <a:gd name="T0" fmla="*/ 0 w 2715"/>
                  <a:gd name="T1" fmla="*/ 0 h 1"/>
                  <a:gd name="T2" fmla="*/ 2147483647 w 2715"/>
                  <a:gd name="T3" fmla="*/ 2518569 h 1"/>
                  <a:gd name="T4" fmla="*/ 0 60000 65536"/>
                  <a:gd name="T5" fmla="*/ 0 60000 65536"/>
                  <a:gd name="T6" fmla="*/ 0 w 2715"/>
                  <a:gd name="T7" fmla="*/ 0 h 1"/>
                  <a:gd name="T8" fmla="*/ 2715 w 2715"/>
                  <a:gd name="T9" fmla="*/ 1 h 1"/>
                </a:gdLst>
                <a:ahLst/>
                <a:cxnLst>
                  <a:cxn ang="T4">
                    <a:pos x="T0" y="T1"/>
                  </a:cxn>
                  <a:cxn ang="T5">
                    <a:pos x="T2" y="T3"/>
                  </a:cxn>
                </a:cxnLst>
                <a:rect l="T6" t="T7" r="T8" b="T9"/>
                <a:pathLst>
                  <a:path w="2715" h="1">
                    <a:moveTo>
                      <a:pt x="0" y="0"/>
                    </a:moveTo>
                    <a:lnTo>
                      <a:pt x="2715" y="1"/>
                    </a:lnTo>
                  </a:path>
                </a:pathLst>
              </a:custGeom>
              <a:noFill/>
              <a:ln w="25400" cap="flat" cmpd="sng">
                <a:solidFill>
                  <a:schemeClr val="tx1"/>
                </a:solidFill>
                <a:prstDash val="dash"/>
                <a:round/>
                <a:headEnd type="stealth" w="lg" len="lg"/>
                <a:tailEnd type="none" w="lg" len="lg"/>
              </a:ln>
            </p:spPr>
            <p:txBody>
              <a:bodyPr/>
              <a:lstStyle/>
              <a:p>
                <a:endParaRPr lang="en-US"/>
              </a:p>
            </p:txBody>
          </p:sp>
          <p:sp>
            <p:nvSpPr>
              <p:cNvPr id="48139" name="Line 8"/>
              <p:cNvSpPr>
                <a:spLocks noChangeShapeType="1"/>
              </p:cNvSpPr>
              <p:nvPr/>
            </p:nvSpPr>
            <p:spPr bwMode="auto">
              <a:xfrm flipV="1">
                <a:off x="6330623" y="2769534"/>
                <a:ext cx="0" cy="2376487"/>
              </a:xfrm>
              <a:prstGeom prst="line">
                <a:avLst/>
              </a:prstGeom>
              <a:noFill/>
              <a:ln w="25400">
                <a:solidFill>
                  <a:schemeClr val="tx1"/>
                </a:solidFill>
                <a:prstDash val="dash"/>
                <a:round/>
                <a:headEnd type="none" w="lg" len="lg"/>
                <a:tailEnd type="none" w="lg" len="lg"/>
              </a:ln>
            </p:spPr>
            <p:txBody>
              <a:bodyPr/>
              <a:lstStyle/>
              <a:p>
                <a:endParaRPr lang="en-US"/>
              </a:p>
            </p:txBody>
          </p:sp>
          <p:sp>
            <p:nvSpPr>
              <p:cNvPr id="48140" name="Line 9"/>
              <p:cNvSpPr>
                <a:spLocks noChangeShapeType="1"/>
              </p:cNvSpPr>
              <p:nvPr/>
            </p:nvSpPr>
            <p:spPr bwMode="auto">
              <a:xfrm flipV="1">
                <a:off x="7411711" y="1715434"/>
                <a:ext cx="0" cy="3384550"/>
              </a:xfrm>
              <a:prstGeom prst="line">
                <a:avLst/>
              </a:prstGeom>
              <a:noFill/>
              <a:ln w="25400">
                <a:solidFill>
                  <a:schemeClr val="tx1"/>
                </a:solidFill>
                <a:prstDash val="dash"/>
                <a:round/>
                <a:headEnd type="none" w="lg" len="lg"/>
                <a:tailEnd type="none" w="lg" len="lg"/>
              </a:ln>
            </p:spPr>
            <p:txBody>
              <a:bodyPr/>
              <a:lstStyle/>
              <a:p>
                <a:endParaRPr lang="en-US"/>
              </a:p>
            </p:txBody>
          </p:sp>
          <p:sp>
            <p:nvSpPr>
              <p:cNvPr id="48141" name="Freeform 10"/>
              <p:cNvSpPr>
                <a:spLocks/>
              </p:cNvSpPr>
              <p:nvPr/>
            </p:nvSpPr>
            <p:spPr bwMode="auto">
              <a:xfrm>
                <a:off x="2011036" y="4569759"/>
                <a:ext cx="3243262" cy="1587"/>
              </a:xfrm>
              <a:custGeom>
                <a:avLst/>
                <a:gdLst>
                  <a:gd name="T0" fmla="*/ 0 w 2043"/>
                  <a:gd name="T1" fmla="*/ 0 h 1"/>
                  <a:gd name="T2" fmla="*/ 2147483647 w 2043"/>
                  <a:gd name="T3" fmla="*/ 2518569 h 1"/>
                  <a:gd name="T4" fmla="*/ 0 60000 65536"/>
                  <a:gd name="T5" fmla="*/ 0 60000 65536"/>
                  <a:gd name="T6" fmla="*/ 0 w 2043"/>
                  <a:gd name="T7" fmla="*/ 0 h 1"/>
                  <a:gd name="T8" fmla="*/ 2043 w 2043"/>
                  <a:gd name="T9" fmla="*/ 1 h 1"/>
                </a:gdLst>
                <a:ahLst/>
                <a:cxnLst>
                  <a:cxn ang="T4">
                    <a:pos x="T0" y="T1"/>
                  </a:cxn>
                  <a:cxn ang="T5">
                    <a:pos x="T2" y="T3"/>
                  </a:cxn>
                </a:cxnLst>
                <a:rect l="T6" t="T7" r="T8" b="T9"/>
                <a:pathLst>
                  <a:path w="2043" h="1">
                    <a:moveTo>
                      <a:pt x="0" y="0"/>
                    </a:moveTo>
                    <a:lnTo>
                      <a:pt x="2043" y="1"/>
                    </a:lnTo>
                  </a:path>
                </a:pathLst>
              </a:custGeom>
              <a:noFill/>
              <a:ln w="25400" cap="flat" cmpd="sng">
                <a:solidFill>
                  <a:schemeClr val="tx1"/>
                </a:solidFill>
                <a:prstDash val="dash"/>
                <a:round/>
                <a:headEnd type="stealth" w="lg" len="lg"/>
                <a:tailEnd type="none" w="lg" len="lg"/>
              </a:ln>
            </p:spPr>
            <p:txBody>
              <a:bodyPr/>
              <a:lstStyle/>
              <a:p>
                <a:endParaRPr lang="en-US"/>
              </a:p>
            </p:txBody>
          </p:sp>
          <p:sp>
            <p:nvSpPr>
              <p:cNvPr id="48142" name="Line 11"/>
              <p:cNvSpPr>
                <a:spLocks noChangeShapeType="1"/>
              </p:cNvSpPr>
              <p:nvPr/>
            </p:nvSpPr>
            <p:spPr bwMode="auto">
              <a:xfrm>
                <a:off x="2011036" y="4930121"/>
                <a:ext cx="2160587" cy="0"/>
              </a:xfrm>
              <a:prstGeom prst="line">
                <a:avLst/>
              </a:prstGeom>
              <a:noFill/>
              <a:ln w="25400">
                <a:solidFill>
                  <a:schemeClr val="tx1"/>
                </a:solidFill>
                <a:prstDash val="dash"/>
                <a:round/>
                <a:headEnd type="stealth" w="lg" len="lg"/>
                <a:tailEnd type="none" w="lg" len="lg"/>
              </a:ln>
            </p:spPr>
            <p:txBody>
              <a:bodyPr/>
              <a:lstStyle/>
              <a:p>
                <a:endParaRPr lang="en-US"/>
              </a:p>
            </p:txBody>
          </p:sp>
          <p:sp>
            <p:nvSpPr>
              <p:cNvPr id="48143" name="Line 13"/>
              <p:cNvSpPr>
                <a:spLocks noChangeShapeType="1"/>
              </p:cNvSpPr>
              <p:nvPr/>
            </p:nvSpPr>
            <p:spPr bwMode="auto">
              <a:xfrm flipH="1">
                <a:off x="2011036" y="5074584"/>
                <a:ext cx="1008062" cy="0"/>
              </a:xfrm>
              <a:prstGeom prst="line">
                <a:avLst/>
              </a:prstGeom>
              <a:noFill/>
              <a:ln w="25400">
                <a:solidFill>
                  <a:schemeClr val="tx1"/>
                </a:solidFill>
                <a:prstDash val="dash"/>
                <a:round/>
                <a:headEnd type="none" w="lg" len="lg"/>
                <a:tailEnd type="stealth" w="lg" len="lg"/>
              </a:ln>
            </p:spPr>
            <p:txBody>
              <a:bodyPr/>
              <a:lstStyle/>
              <a:p>
                <a:endParaRPr lang="en-US"/>
              </a:p>
            </p:txBody>
          </p:sp>
          <p:sp>
            <p:nvSpPr>
              <p:cNvPr id="48144" name="Text Box 14"/>
              <p:cNvSpPr txBox="1">
                <a:spLocks noChangeArrowheads="1"/>
              </p:cNvSpPr>
              <p:nvPr/>
            </p:nvSpPr>
            <p:spPr bwMode="auto">
              <a:xfrm>
                <a:off x="1219199" y="2591569"/>
                <a:ext cx="781010" cy="338507"/>
              </a:xfrm>
              <a:prstGeom prst="rect">
                <a:avLst/>
              </a:prstGeom>
              <a:noFill/>
              <a:ln w="12700">
                <a:noFill/>
                <a:miter lim="800000"/>
                <a:headEnd type="none" w="lg" len="lg"/>
                <a:tailEnd type="none" w="lg" len="lg"/>
              </a:ln>
            </p:spPr>
            <p:txBody>
              <a:bodyPr wrap="square">
                <a:spAutoFit/>
              </a:bodyPr>
              <a:lstStyle/>
              <a:p>
                <a:pPr algn="r">
                  <a:spcBef>
                    <a:spcPct val="50000"/>
                  </a:spcBef>
                </a:pPr>
                <a:r>
                  <a:rPr lang="en-GB" sz="1600" dirty="0"/>
                  <a:t>1,000</a:t>
                </a:r>
                <a:endParaRPr lang="en-US" sz="1600" dirty="0"/>
              </a:p>
            </p:txBody>
          </p:sp>
          <p:sp>
            <p:nvSpPr>
              <p:cNvPr id="48145" name="Text Box 15"/>
              <p:cNvSpPr txBox="1">
                <a:spLocks noChangeArrowheads="1"/>
              </p:cNvSpPr>
              <p:nvPr/>
            </p:nvSpPr>
            <p:spPr bwMode="auto">
              <a:xfrm>
                <a:off x="1196975" y="4455023"/>
                <a:ext cx="790575" cy="336550"/>
              </a:xfrm>
              <a:prstGeom prst="rect">
                <a:avLst/>
              </a:prstGeom>
              <a:noFill/>
              <a:ln w="12700">
                <a:noFill/>
                <a:miter lim="800000"/>
                <a:headEnd type="none" w="lg" len="lg"/>
                <a:tailEnd type="none" w="lg" len="lg"/>
              </a:ln>
            </p:spPr>
            <p:txBody>
              <a:bodyPr>
                <a:spAutoFit/>
              </a:bodyPr>
              <a:lstStyle/>
              <a:p>
                <a:pPr algn="r">
                  <a:spcBef>
                    <a:spcPct val="50000"/>
                  </a:spcBef>
                </a:pPr>
                <a:r>
                  <a:rPr lang="en-GB" sz="1600"/>
                  <a:t>100</a:t>
                </a:r>
                <a:endParaRPr lang="en-US" sz="1600"/>
              </a:p>
            </p:txBody>
          </p:sp>
          <p:sp>
            <p:nvSpPr>
              <p:cNvPr id="48146" name="Text Box 16"/>
              <p:cNvSpPr txBox="1">
                <a:spLocks noChangeArrowheads="1"/>
              </p:cNvSpPr>
              <p:nvPr/>
            </p:nvSpPr>
            <p:spPr bwMode="auto">
              <a:xfrm>
                <a:off x="1209675" y="4797923"/>
                <a:ext cx="790575" cy="336550"/>
              </a:xfrm>
              <a:prstGeom prst="rect">
                <a:avLst/>
              </a:prstGeom>
              <a:noFill/>
              <a:ln w="12700">
                <a:noFill/>
                <a:miter lim="800000"/>
                <a:headEnd type="none" w="lg" len="lg"/>
                <a:tailEnd type="none" w="lg" len="lg"/>
              </a:ln>
            </p:spPr>
            <p:txBody>
              <a:bodyPr>
                <a:spAutoFit/>
              </a:bodyPr>
              <a:lstStyle/>
              <a:p>
                <a:pPr algn="r">
                  <a:spcBef>
                    <a:spcPct val="50000"/>
                  </a:spcBef>
                </a:pPr>
                <a:r>
                  <a:rPr lang="en-GB" sz="1600"/>
                  <a:t>10</a:t>
                </a:r>
                <a:endParaRPr lang="en-US" sz="1600"/>
              </a:p>
            </p:txBody>
          </p:sp>
          <p:sp>
            <p:nvSpPr>
              <p:cNvPr id="48147" name="Text Box 17"/>
              <p:cNvSpPr txBox="1">
                <a:spLocks noChangeArrowheads="1"/>
              </p:cNvSpPr>
              <p:nvPr/>
            </p:nvSpPr>
            <p:spPr bwMode="auto">
              <a:xfrm>
                <a:off x="1693536" y="5008951"/>
                <a:ext cx="358775" cy="336550"/>
              </a:xfrm>
              <a:prstGeom prst="rect">
                <a:avLst/>
              </a:prstGeom>
              <a:noFill/>
              <a:ln w="12700">
                <a:noFill/>
                <a:miter lim="800000"/>
                <a:headEnd type="none" w="lg" len="lg"/>
                <a:tailEnd type="none" w="lg" len="lg"/>
              </a:ln>
            </p:spPr>
            <p:txBody>
              <a:bodyPr>
                <a:spAutoFit/>
              </a:bodyPr>
              <a:lstStyle/>
              <a:p>
                <a:pPr algn="r">
                  <a:spcBef>
                    <a:spcPct val="50000"/>
                  </a:spcBef>
                </a:pPr>
                <a:r>
                  <a:rPr lang="en-GB" sz="1600"/>
                  <a:t>1</a:t>
                </a:r>
                <a:endParaRPr lang="en-US" sz="1600"/>
              </a:p>
            </p:txBody>
          </p:sp>
          <p:sp>
            <p:nvSpPr>
              <p:cNvPr id="48148" name="Text Box 20"/>
              <p:cNvSpPr txBox="1">
                <a:spLocks noChangeArrowheads="1"/>
              </p:cNvSpPr>
              <p:nvPr/>
            </p:nvSpPr>
            <p:spPr bwMode="auto">
              <a:xfrm>
                <a:off x="5936923" y="1401109"/>
                <a:ext cx="1008063" cy="366712"/>
              </a:xfrm>
              <a:prstGeom prst="rect">
                <a:avLst/>
              </a:prstGeom>
              <a:noFill/>
              <a:ln w="12700">
                <a:noFill/>
                <a:miter lim="800000"/>
                <a:headEnd type="none" w="lg" len="lg"/>
                <a:tailEnd type="none" w="lg" len="lg"/>
              </a:ln>
            </p:spPr>
            <p:txBody>
              <a:bodyPr>
                <a:spAutoFit/>
              </a:bodyPr>
              <a:lstStyle/>
              <a:p>
                <a:pPr algn="r">
                  <a:spcBef>
                    <a:spcPct val="50000"/>
                  </a:spcBef>
                </a:pPr>
                <a:r>
                  <a:rPr lang="en-GB"/>
                  <a:t>10,000</a:t>
                </a:r>
                <a:endParaRPr lang="en-US"/>
              </a:p>
            </p:txBody>
          </p:sp>
          <p:sp>
            <p:nvSpPr>
              <p:cNvPr id="48149" name="Line 21"/>
              <p:cNvSpPr>
                <a:spLocks noChangeShapeType="1"/>
              </p:cNvSpPr>
              <p:nvPr/>
            </p:nvSpPr>
            <p:spPr bwMode="auto">
              <a:xfrm flipV="1">
                <a:off x="6979911" y="1474134"/>
                <a:ext cx="0" cy="503237"/>
              </a:xfrm>
              <a:prstGeom prst="line">
                <a:avLst/>
              </a:prstGeom>
              <a:noFill/>
              <a:ln w="25400">
                <a:solidFill>
                  <a:schemeClr val="tx1"/>
                </a:solidFill>
                <a:round/>
                <a:headEnd type="none" w="lg" len="lg"/>
                <a:tailEnd type="stealth" w="lg" len="lg"/>
              </a:ln>
            </p:spPr>
            <p:txBody>
              <a:bodyPr/>
              <a:lstStyle/>
              <a:p>
                <a:endParaRPr lang="en-US"/>
              </a:p>
            </p:txBody>
          </p:sp>
        </p:grpSp>
        <p:cxnSp>
          <p:nvCxnSpPr>
            <p:cNvPr id="37" name="Straight Connector 36"/>
            <p:cNvCxnSpPr/>
            <p:nvPr/>
          </p:nvCxnSpPr>
          <p:spPr>
            <a:xfrm rot="5400000">
              <a:off x="4107512" y="4989370"/>
              <a:ext cx="204760" cy="0"/>
            </a:xfrm>
            <a:prstGeom prst="line">
              <a:avLst/>
            </a:prstGeom>
            <a:ln w="38100">
              <a:solidFill>
                <a:schemeClr val="tx1"/>
              </a:solidFill>
              <a:prstDash val="sysDash"/>
            </a:ln>
          </p:spPr>
          <p:style>
            <a:lnRef idx="1">
              <a:schemeClr val="accent1"/>
            </a:lnRef>
            <a:fillRef idx="0">
              <a:schemeClr val="accent1"/>
            </a:fillRef>
            <a:effectRef idx="0">
              <a:schemeClr val="accent1"/>
            </a:effectRef>
            <a:fontRef idx="minor">
              <a:schemeClr val="tx1"/>
            </a:fontRef>
          </p:style>
        </p:cxn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0" fill="hold" nodeType="clickEffect">
                                  <p:stCondLst>
                                    <p:cond delay="0"/>
                                  </p:stCondLst>
                                  <p:childTnLst>
                                    <p:set>
                                      <p:cBhvr>
                                        <p:cTn id="6" dur="1" fill="hold">
                                          <p:stCondLst>
                                            <p:cond delay="0"/>
                                          </p:stCondLst>
                                        </p:cTn>
                                        <p:tgtEl>
                                          <p:spTgt spid="33"/>
                                        </p:tgtEl>
                                        <p:attrNameLst>
                                          <p:attrName>style.visibility</p:attrName>
                                        </p:attrNameLst>
                                      </p:cBhvr>
                                      <p:to>
                                        <p:strVal val="visible"/>
                                      </p:to>
                                    </p:set>
                                    <p:anim calcmode="lin" valueType="num">
                                      <p:cBhvr>
                                        <p:cTn id="7" dur="500" fill="hold"/>
                                        <p:tgtEl>
                                          <p:spTgt spid="33"/>
                                        </p:tgtEl>
                                        <p:attrNameLst>
                                          <p:attrName>ppt_w</p:attrName>
                                        </p:attrNameLst>
                                      </p:cBhvr>
                                      <p:tavLst>
                                        <p:tav tm="0">
                                          <p:val>
                                            <p:fltVal val="0"/>
                                          </p:val>
                                        </p:tav>
                                        <p:tav tm="100000">
                                          <p:val>
                                            <p:strVal val="#ppt_w"/>
                                          </p:val>
                                        </p:tav>
                                      </p:tavLst>
                                    </p:anim>
                                    <p:anim calcmode="lin" valueType="num">
                                      <p:cBhvr>
                                        <p:cTn id="8" dur="500" fill="hold"/>
                                        <p:tgtEl>
                                          <p:spTgt spid="33"/>
                                        </p:tgtEl>
                                        <p:attrNameLst>
                                          <p:attrName>ppt_h</p:attrName>
                                        </p:attrNameLst>
                                      </p:cBhvr>
                                      <p:tavLst>
                                        <p:tav tm="0">
                                          <p:val>
                                            <p:fltVal val="0"/>
                                          </p:val>
                                        </p:tav>
                                        <p:tav tm="100000">
                                          <p:val>
                                            <p:strVal val="#ppt_h"/>
                                          </p:val>
                                        </p:tav>
                                      </p:tavLst>
                                    </p:anim>
                                    <p:animEffect transition="in" filter="fade">
                                      <p:cBhvr>
                                        <p:cTn id="9" dur="500"/>
                                        <p:tgtEl>
                                          <p:spTgt spid="33"/>
                                        </p:tgtEl>
                                      </p:cBhvr>
                                    </p:animEffect>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nodeType="clickEffect">
                                  <p:stCondLst>
                                    <p:cond delay="0"/>
                                  </p:stCondLst>
                                  <p:childTnLst>
                                    <p:set>
                                      <p:cBhvr>
                                        <p:cTn id="13" dur="1" fill="hold">
                                          <p:stCondLst>
                                            <p:cond delay="0"/>
                                          </p:stCondLst>
                                        </p:cTn>
                                        <p:tgtEl>
                                          <p:spTgt spid="32"/>
                                        </p:tgtEl>
                                        <p:attrNameLst>
                                          <p:attrName>style.visibility</p:attrName>
                                        </p:attrNameLst>
                                      </p:cBhvr>
                                      <p:to>
                                        <p:strVal val="visible"/>
                                      </p:to>
                                    </p:set>
                                    <p:animEffect transition="in" filter="wipe(down)">
                                      <p:cBhvr>
                                        <p:cTn id="14" dur="500"/>
                                        <p:tgtEl>
                                          <p:spTgt spid="32"/>
                                        </p:tgtEl>
                                      </p:cBhvr>
                                    </p:animEffect>
                                  </p:childTnLst>
                                </p:cTn>
                              </p:par>
                            </p:childTnLst>
                          </p:cTn>
                        </p:par>
                      </p:childTnLst>
                    </p:cTn>
                  </p:par>
                  <p:par>
                    <p:cTn id="15" fill="hold">
                      <p:stCondLst>
                        <p:cond delay="indefinite"/>
                      </p:stCondLst>
                      <p:childTnLst>
                        <p:par>
                          <p:cTn id="16" fill="hold">
                            <p:stCondLst>
                              <p:cond delay="0"/>
                            </p:stCondLst>
                            <p:childTnLst>
                              <p:par>
                                <p:cTn id="17" presetID="22" presetClass="entr" presetSubtype="8" fill="hold" nodeType="clickEffect">
                                  <p:stCondLst>
                                    <p:cond delay="0"/>
                                  </p:stCondLst>
                                  <p:childTnLst>
                                    <p:set>
                                      <p:cBhvr>
                                        <p:cTn id="18" dur="1" fill="hold">
                                          <p:stCondLst>
                                            <p:cond delay="0"/>
                                          </p:stCondLst>
                                        </p:cTn>
                                        <p:tgtEl>
                                          <p:spTgt spid="34"/>
                                        </p:tgtEl>
                                        <p:attrNameLst>
                                          <p:attrName>style.visibility</p:attrName>
                                        </p:attrNameLst>
                                      </p:cBhvr>
                                      <p:to>
                                        <p:strVal val="visible"/>
                                      </p:to>
                                    </p:set>
                                    <p:animEffect transition="in" filter="wipe(left)">
                                      <p:cBhvr>
                                        <p:cTn id="19" dur="500"/>
                                        <p:tgtEl>
                                          <p:spTgt spid="34"/>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8" fill="hold" grpId="0" nodeType="clickEffect">
                                  <p:stCondLst>
                                    <p:cond delay="0"/>
                                  </p:stCondLst>
                                  <p:childTnLst>
                                    <p:set>
                                      <p:cBhvr>
                                        <p:cTn id="23" dur="1" fill="hold">
                                          <p:stCondLst>
                                            <p:cond delay="0"/>
                                          </p:stCondLst>
                                        </p:cTn>
                                        <p:tgtEl>
                                          <p:spTgt spid="23571"/>
                                        </p:tgtEl>
                                        <p:attrNameLst>
                                          <p:attrName>style.visibility</p:attrName>
                                        </p:attrNameLst>
                                      </p:cBhvr>
                                      <p:to>
                                        <p:strVal val="visible"/>
                                      </p:to>
                                    </p:set>
                                    <p:animEffect transition="in" filter="wipe(left)">
                                      <p:cBhvr>
                                        <p:cTn id="24" dur="2000"/>
                                        <p:tgtEl>
                                          <p:spTgt spid="23571"/>
                                        </p:tgtEl>
                                      </p:cBhvr>
                                    </p:animEffect>
                                  </p:childTnLst>
                                </p:cTn>
                              </p:par>
                            </p:childTnLst>
                          </p:cTn>
                        </p:par>
                      </p:childTnLst>
                    </p:cTn>
                  </p:par>
                  <p:par>
                    <p:cTn id="25" fill="hold">
                      <p:stCondLst>
                        <p:cond delay="indefinite"/>
                      </p:stCondLst>
                      <p:childTnLst>
                        <p:par>
                          <p:cTn id="26" fill="hold">
                            <p:stCondLst>
                              <p:cond delay="0"/>
                            </p:stCondLst>
                            <p:childTnLst>
                              <p:par>
                                <p:cTn id="27" presetID="9" presetClass="entr" presetSubtype="0" fill="hold" nodeType="clickEffect">
                                  <p:stCondLst>
                                    <p:cond delay="0"/>
                                  </p:stCondLst>
                                  <p:childTnLst>
                                    <p:set>
                                      <p:cBhvr>
                                        <p:cTn id="28" dur="1" fill="hold">
                                          <p:stCondLst>
                                            <p:cond delay="0"/>
                                          </p:stCondLst>
                                        </p:cTn>
                                        <p:tgtEl>
                                          <p:spTgt spid="38"/>
                                        </p:tgtEl>
                                        <p:attrNameLst>
                                          <p:attrName>style.visibility</p:attrName>
                                        </p:attrNameLst>
                                      </p:cBhvr>
                                      <p:to>
                                        <p:strVal val="visible"/>
                                      </p:to>
                                    </p:set>
                                    <p:animEffect transition="in" filter="dissolve">
                                      <p:cBhvr>
                                        <p:cTn id="29" dur="500"/>
                                        <p:tgtEl>
                                          <p:spTgt spid="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71"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6" name="Group 35"/>
          <p:cNvGrpSpPr>
            <a:grpSpLocks/>
          </p:cNvGrpSpPr>
          <p:nvPr/>
        </p:nvGrpSpPr>
        <p:grpSpPr bwMode="auto">
          <a:xfrm>
            <a:off x="366713" y="1494267"/>
            <a:ext cx="8405812" cy="4648200"/>
            <a:chOff x="366241" y="1593694"/>
            <a:chExt cx="8406284" cy="4648260"/>
          </a:xfrm>
        </p:grpSpPr>
        <p:grpSp>
          <p:nvGrpSpPr>
            <p:cNvPr id="50213" name="Group 28"/>
            <p:cNvGrpSpPr>
              <a:grpSpLocks/>
            </p:cNvGrpSpPr>
            <p:nvPr/>
          </p:nvGrpSpPr>
          <p:grpSpPr bwMode="auto">
            <a:xfrm>
              <a:off x="900113" y="1593694"/>
              <a:ext cx="7872412" cy="4248150"/>
              <a:chOff x="900113" y="1593694"/>
              <a:chExt cx="7872412" cy="4248150"/>
            </a:xfrm>
          </p:grpSpPr>
          <p:sp>
            <p:nvSpPr>
              <p:cNvPr id="26628" name="Rectangle 4"/>
              <p:cNvSpPr>
                <a:spLocks noChangeArrowheads="1"/>
              </p:cNvSpPr>
              <p:nvPr/>
            </p:nvSpPr>
            <p:spPr bwMode="auto">
              <a:xfrm>
                <a:off x="919163" y="1655606"/>
                <a:ext cx="7853362" cy="4176713"/>
              </a:xfrm>
              <a:prstGeom prst="rect">
                <a:avLst/>
              </a:prstGeom>
              <a:solidFill>
                <a:srgbClr val="CCECFF"/>
              </a:solidFill>
              <a:ln w="12700">
                <a:noFill/>
                <a:miter lim="800000"/>
                <a:headEnd type="none" w="lg" len="lg"/>
                <a:tailEnd type="none" w="lg" len="lg"/>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sz="2000"/>
              </a:p>
            </p:txBody>
          </p:sp>
          <p:sp>
            <p:nvSpPr>
              <p:cNvPr id="50219" name="Line 5"/>
              <p:cNvSpPr>
                <a:spLocks noChangeShapeType="1"/>
              </p:cNvSpPr>
              <p:nvPr/>
            </p:nvSpPr>
            <p:spPr bwMode="auto">
              <a:xfrm>
                <a:off x="900113" y="1593694"/>
                <a:ext cx="0" cy="4248150"/>
              </a:xfrm>
              <a:prstGeom prst="line">
                <a:avLst/>
              </a:prstGeom>
              <a:noFill/>
              <a:ln w="57150">
                <a:solidFill>
                  <a:schemeClr val="tx1"/>
                </a:solidFill>
                <a:round/>
                <a:headEnd type="triangle" w="med" len="med"/>
                <a:tailEnd/>
              </a:ln>
            </p:spPr>
            <p:txBody>
              <a:bodyPr/>
              <a:lstStyle/>
              <a:p>
                <a:endParaRPr lang="en-US"/>
              </a:p>
            </p:txBody>
          </p:sp>
          <p:sp>
            <p:nvSpPr>
              <p:cNvPr id="50220" name="Line 2"/>
              <p:cNvSpPr>
                <a:spLocks noChangeShapeType="1"/>
              </p:cNvSpPr>
              <p:nvPr/>
            </p:nvSpPr>
            <p:spPr bwMode="auto">
              <a:xfrm flipH="1">
                <a:off x="900113" y="5841844"/>
                <a:ext cx="7848600" cy="0"/>
              </a:xfrm>
              <a:prstGeom prst="line">
                <a:avLst/>
              </a:prstGeom>
              <a:noFill/>
              <a:ln w="57150">
                <a:solidFill>
                  <a:schemeClr val="tx1"/>
                </a:solidFill>
                <a:round/>
                <a:headEnd type="triangle" w="med" len="med"/>
                <a:tailEnd/>
              </a:ln>
            </p:spPr>
            <p:txBody>
              <a:bodyPr/>
              <a:lstStyle/>
              <a:p>
                <a:endParaRPr lang="en-US"/>
              </a:p>
            </p:txBody>
          </p:sp>
        </p:grpSp>
        <p:sp>
          <p:nvSpPr>
            <p:cNvPr id="50214" name="Text Box 6"/>
            <p:cNvSpPr txBox="1">
              <a:spLocks noChangeArrowheads="1"/>
            </p:cNvSpPr>
            <p:nvPr/>
          </p:nvSpPr>
          <p:spPr bwMode="auto">
            <a:xfrm>
              <a:off x="4151313" y="5841844"/>
              <a:ext cx="1357312" cy="400110"/>
            </a:xfrm>
            <a:prstGeom prst="rect">
              <a:avLst/>
            </a:prstGeom>
            <a:noFill/>
            <a:ln w="57150">
              <a:noFill/>
              <a:miter lim="800000"/>
              <a:headEnd type="none" w="lg" len="lg"/>
              <a:tailEnd type="none" w="lg" len="lg"/>
            </a:ln>
          </p:spPr>
          <p:txBody>
            <a:bodyPr>
              <a:spAutoFit/>
            </a:bodyPr>
            <a:lstStyle/>
            <a:p>
              <a:pPr algn="ctr">
                <a:spcBef>
                  <a:spcPct val="50000"/>
                </a:spcBef>
              </a:pPr>
              <a:r>
                <a:rPr lang="en-GB" sz="2000"/>
                <a:t>Time</a:t>
              </a:r>
              <a:endParaRPr lang="en-US" sz="2000"/>
            </a:p>
          </p:txBody>
        </p:sp>
        <p:sp>
          <p:nvSpPr>
            <p:cNvPr id="50215" name="Rectangle 3"/>
            <p:cNvSpPr>
              <a:spLocks noChangeArrowheads="1"/>
            </p:cNvSpPr>
            <p:nvPr/>
          </p:nvSpPr>
          <p:spPr bwMode="auto">
            <a:xfrm rot="-5400000">
              <a:off x="-402399" y="3405680"/>
              <a:ext cx="1934826" cy="397545"/>
            </a:xfrm>
            <a:prstGeom prst="rect">
              <a:avLst/>
            </a:prstGeom>
            <a:noFill/>
            <a:ln w="12700">
              <a:noFill/>
              <a:miter lim="800000"/>
              <a:headEnd/>
              <a:tailEnd/>
            </a:ln>
          </p:spPr>
          <p:txBody>
            <a:bodyPr wrap="none" lIns="90488" tIns="44450" rIns="90488" bIns="44450">
              <a:spAutoFit/>
            </a:bodyPr>
            <a:lstStyle/>
            <a:p>
              <a:pPr defTabSz="762000" eaLnBrk="0" hangingPunct="0"/>
              <a:r>
                <a:rPr lang="en-US" sz="2000" dirty="0"/>
                <a:t>Costs of quality</a:t>
              </a:r>
            </a:p>
          </p:txBody>
        </p:sp>
      </p:grpSp>
      <p:grpSp>
        <p:nvGrpSpPr>
          <p:cNvPr id="2" name="Group 21"/>
          <p:cNvGrpSpPr>
            <a:grpSpLocks/>
          </p:cNvGrpSpPr>
          <p:nvPr/>
        </p:nvGrpSpPr>
        <p:grpSpPr bwMode="auto">
          <a:xfrm>
            <a:off x="900113" y="1850038"/>
            <a:ext cx="7862887" cy="3835400"/>
            <a:chOff x="567" y="1099"/>
            <a:chExt cx="4953" cy="2416"/>
          </a:xfrm>
          <a:scene3d>
            <a:camera prst="orthographicFront">
              <a:rot lat="0" lon="0" rev="0"/>
            </a:camera>
            <a:lightRig rig="balanced" dir="t">
              <a:rot lat="0" lon="0" rev="8700000"/>
            </a:lightRig>
          </a:scene3d>
        </p:grpSpPr>
        <p:sp>
          <p:nvSpPr>
            <p:cNvPr id="26631" name="Freeform 7"/>
            <p:cNvSpPr>
              <a:spLocks/>
            </p:cNvSpPr>
            <p:nvPr/>
          </p:nvSpPr>
          <p:spPr bwMode="auto">
            <a:xfrm>
              <a:off x="567" y="1099"/>
              <a:ext cx="4953" cy="2416"/>
            </a:xfrm>
            <a:custGeom>
              <a:avLst/>
              <a:gdLst/>
              <a:ahLst/>
              <a:cxnLst>
                <a:cxn ang="0">
                  <a:pos x="0" y="200"/>
                </a:cxn>
                <a:cxn ang="0">
                  <a:pos x="544" y="200"/>
                </a:cxn>
                <a:cxn ang="0">
                  <a:pos x="865" y="96"/>
                </a:cxn>
                <a:cxn ang="0">
                  <a:pos x="1185" y="40"/>
                </a:cxn>
                <a:cxn ang="0">
                  <a:pos x="1585" y="16"/>
                </a:cxn>
                <a:cxn ang="0">
                  <a:pos x="1993" y="0"/>
                </a:cxn>
                <a:cxn ang="0">
                  <a:pos x="2297" y="80"/>
                </a:cxn>
                <a:cxn ang="0">
                  <a:pos x="2465" y="200"/>
                </a:cxn>
                <a:cxn ang="0">
                  <a:pos x="2825" y="376"/>
                </a:cxn>
                <a:cxn ang="0">
                  <a:pos x="3329" y="592"/>
                </a:cxn>
                <a:cxn ang="0">
                  <a:pos x="3633" y="808"/>
                </a:cxn>
                <a:cxn ang="0">
                  <a:pos x="4065" y="1048"/>
                </a:cxn>
                <a:cxn ang="0">
                  <a:pos x="4953" y="1056"/>
                </a:cxn>
                <a:cxn ang="0">
                  <a:pos x="4929" y="2408"/>
                </a:cxn>
                <a:cxn ang="0">
                  <a:pos x="9" y="2416"/>
                </a:cxn>
                <a:cxn ang="0">
                  <a:pos x="0" y="200"/>
                </a:cxn>
              </a:cxnLst>
              <a:rect l="0" t="0" r="r" b="b"/>
              <a:pathLst>
                <a:path w="4953" h="2416">
                  <a:moveTo>
                    <a:pt x="0" y="200"/>
                  </a:moveTo>
                  <a:lnTo>
                    <a:pt x="544" y="200"/>
                  </a:lnTo>
                  <a:lnTo>
                    <a:pt x="865" y="96"/>
                  </a:lnTo>
                  <a:lnTo>
                    <a:pt x="1185" y="40"/>
                  </a:lnTo>
                  <a:lnTo>
                    <a:pt x="1585" y="16"/>
                  </a:lnTo>
                  <a:lnTo>
                    <a:pt x="1993" y="0"/>
                  </a:lnTo>
                  <a:lnTo>
                    <a:pt x="2297" y="80"/>
                  </a:lnTo>
                  <a:lnTo>
                    <a:pt x="2465" y="200"/>
                  </a:lnTo>
                  <a:lnTo>
                    <a:pt x="2825" y="376"/>
                  </a:lnTo>
                  <a:lnTo>
                    <a:pt x="3329" y="592"/>
                  </a:lnTo>
                  <a:lnTo>
                    <a:pt x="3633" y="808"/>
                  </a:lnTo>
                  <a:lnTo>
                    <a:pt x="4065" y="1048"/>
                  </a:lnTo>
                  <a:lnTo>
                    <a:pt x="4953" y="1056"/>
                  </a:lnTo>
                  <a:lnTo>
                    <a:pt x="4929" y="2408"/>
                  </a:lnTo>
                  <a:lnTo>
                    <a:pt x="9" y="2416"/>
                  </a:lnTo>
                  <a:lnTo>
                    <a:pt x="0" y="200"/>
                  </a:lnTo>
                  <a:close/>
                </a:path>
              </a:pathLst>
            </a:custGeom>
            <a:solidFill>
              <a:srgbClr val="CC99FF"/>
            </a:solidFill>
            <a:ln w="12700" cap="flat" cmpd="sng">
              <a:solidFill>
                <a:schemeClr val="tx1"/>
              </a:solidFill>
              <a:prstDash val="solid"/>
              <a:round/>
              <a:headEnd type="none" w="lg" len="lg"/>
              <a:tailEnd type="none" w="lg" len="lg"/>
            </a:ln>
            <a:effectLst>
              <a:outerShdw blurRad="44450" dist="27940" dir="5400000" algn="ctr">
                <a:srgbClr val="000000">
                  <a:alpha val="32000"/>
                </a:srgbClr>
              </a:outerShdw>
            </a:effectLst>
            <a:sp3d>
              <a:bevelT w="190500" h="38100"/>
            </a:sp3d>
          </p:spPr>
          <p:txBody>
            <a:bodyPr/>
            <a:lstStyle/>
            <a:p>
              <a:pPr>
                <a:defRPr/>
              </a:pPr>
              <a:endParaRPr lang="en-GB"/>
            </a:p>
          </p:txBody>
        </p:sp>
        <p:sp>
          <p:nvSpPr>
            <p:cNvPr id="26635" name="Text Box 11"/>
            <p:cNvSpPr txBox="1">
              <a:spLocks noChangeArrowheads="1"/>
            </p:cNvSpPr>
            <p:nvPr/>
          </p:nvSpPr>
          <p:spPr bwMode="auto">
            <a:xfrm>
              <a:off x="1655" y="1208"/>
              <a:ext cx="816" cy="250"/>
            </a:xfrm>
            <a:prstGeom prst="rect">
              <a:avLst/>
            </a:prstGeom>
            <a:noFill/>
            <a:ln w="12700">
              <a:solidFill>
                <a:schemeClr val="tx1"/>
              </a:solidFill>
              <a:miter lim="800000"/>
              <a:headEnd type="none" w="lg" len="lg"/>
              <a:tailEnd type="none" w="lg" len="lg"/>
            </a:ln>
            <a:effectLst>
              <a:outerShdw blurRad="44450" dist="27940" dir="5400000" algn="ctr">
                <a:srgbClr val="000000">
                  <a:alpha val="32000"/>
                </a:srgbClr>
              </a:outerShdw>
            </a:effectLst>
            <a:sp3d>
              <a:bevelT w="190500" h="38100"/>
            </a:sp3d>
          </p:spPr>
          <p:txBody>
            <a:bodyPr>
              <a:spAutoFit/>
            </a:bodyPr>
            <a:lstStyle/>
            <a:p>
              <a:pPr algn="ctr">
                <a:spcBef>
                  <a:spcPct val="50000"/>
                </a:spcBef>
                <a:defRPr/>
              </a:pPr>
              <a:r>
                <a:rPr lang="en-GB" sz="2000" dirty="0"/>
                <a:t>Appraisal</a:t>
              </a:r>
              <a:endParaRPr lang="en-US" sz="2000" dirty="0"/>
            </a:p>
          </p:txBody>
        </p:sp>
      </p:grpSp>
      <p:grpSp>
        <p:nvGrpSpPr>
          <p:cNvPr id="3" name="Group 20"/>
          <p:cNvGrpSpPr>
            <a:grpSpLocks/>
          </p:cNvGrpSpPr>
          <p:nvPr/>
        </p:nvGrpSpPr>
        <p:grpSpPr bwMode="auto">
          <a:xfrm>
            <a:off x="900113" y="2497738"/>
            <a:ext cx="7862887" cy="3197225"/>
            <a:chOff x="567" y="1507"/>
            <a:chExt cx="4953" cy="2014"/>
          </a:xfrm>
          <a:scene3d>
            <a:camera prst="orthographicFront">
              <a:rot lat="0" lon="0" rev="0"/>
            </a:camera>
            <a:lightRig rig="balanced" dir="t">
              <a:rot lat="0" lon="0" rev="8700000"/>
            </a:lightRig>
          </a:scene3d>
        </p:grpSpPr>
        <p:sp>
          <p:nvSpPr>
            <p:cNvPr id="26632" name="Freeform 8"/>
            <p:cNvSpPr>
              <a:spLocks/>
            </p:cNvSpPr>
            <p:nvPr/>
          </p:nvSpPr>
          <p:spPr bwMode="auto">
            <a:xfrm>
              <a:off x="567" y="1507"/>
              <a:ext cx="4953" cy="2014"/>
            </a:xfrm>
            <a:custGeom>
              <a:avLst/>
              <a:gdLst/>
              <a:ahLst/>
              <a:cxnLst>
                <a:cxn ang="0">
                  <a:pos x="0" y="200"/>
                </a:cxn>
                <a:cxn ang="0">
                  <a:pos x="544" y="200"/>
                </a:cxn>
                <a:cxn ang="0">
                  <a:pos x="865" y="96"/>
                </a:cxn>
                <a:cxn ang="0">
                  <a:pos x="1185" y="40"/>
                </a:cxn>
                <a:cxn ang="0">
                  <a:pos x="1585" y="16"/>
                </a:cxn>
                <a:cxn ang="0">
                  <a:pos x="1993" y="0"/>
                </a:cxn>
                <a:cxn ang="0">
                  <a:pos x="2297" y="80"/>
                </a:cxn>
                <a:cxn ang="0">
                  <a:pos x="2465" y="200"/>
                </a:cxn>
                <a:cxn ang="0">
                  <a:pos x="2825" y="376"/>
                </a:cxn>
                <a:cxn ang="0">
                  <a:pos x="3329" y="592"/>
                </a:cxn>
                <a:cxn ang="0">
                  <a:pos x="3633" y="808"/>
                </a:cxn>
                <a:cxn ang="0">
                  <a:pos x="4065" y="1048"/>
                </a:cxn>
                <a:cxn ang="0">
                  <a:pos x="4953" y="1056"/>
                </a:cxn>
                <a:cxn ang="0">
                  <a:pos x="4929" y="2408"/>
                </a:cxn>
                <a:cxn ang="0">
                  <a:pos x="9" y="2416"/>
                </a:cxn>
                <a:cxn ang="0">
                  <a:pos x="0" y="200"/>
                </a:cxn>
              </a:cxnLst>
              <a:rect l="0" t="0" r="r" b="b"/>
              <a:pathLst>
                <a:path w="4953" h="2416">
                  <a:moveTo>
                    <a:pt x="0" y="200"/>
                  </a:moveTo>
                  <a:lnTo>
                    <a:pt x="544" y="200"/>
                  </a:lnTo>
                  <a:lnTo>
                    <a:pt x="865" y="96"/>
                  </a:lnTo>
                  <a:lnTo>
                    <a:pt x="1185" y="40"/>
                  </a:lnTo>
                  <a:lnTo>
                    <a:pt x="1585" y="16"/>
                  </a:lnTo>
                  <a:lnTo>
                    <a:pt x="1993" y="0"/>
                  </a:lnTo>
                  <a:lnTo>
                    <a:pt x="2297" y="80"/>
                  </a:lnTo>
                  <a:lnTo>
                    <a:pt x="2465" y="200"/>
                  </a:lnTo>
                  <a:lnTo>
                    <a:pt x="2825" y="376"/>
                  </a:lnTo>
                  <a:lnTo>
                    <a:pt x="3329" y="592"/>
                  </a:lnTo>
                  <a:lnTo>
                    <a:pt x="3633" y="808"/>
                  </a:lnTo>
                  <a:lnTo>
                    <a:pt x="4065" y="1048"/>
                  </a:lnTo>
                  <a:lnTo>
                    <a:pt x="4953" y="1056"/>
                  </a:lnTo>
                  <a:lnTo>
                    <a:pt x="4929" y="2408"/>
                  </a:lnTo>
                  <a:lnTo>
                    <a:pt x="9" y="2416"/>
                  </a:lnTo>
                  <a:lnTo>
                    <a:pt x="0" y="200"/>
                  </a:lnTo>
                  <a:close/>
                </a:path>
              </a:pathLst>
            </a:custGeom>
            <a:solidFill>
              <a:srgbClr val="99FFCC"/>
            </a:solidFill>
            <a:ln w="12700" cap="flat" cmpd="sng">
              <a:solidFill>
                <a:schemeClr val="tx1"/>
              </a:solidFill>
              <a:prstDash val="solid"/>
              <a:round/>
              <a:headEnd type="none" w="lg" len="lg"/>
              <a:tailEnd type="none" w="lg" len="lg"/>
            </a:ln>
            <a:effectLst>
              <a:outerShdw blurRad="44450" dist="27940" dir="5400000" algn="ctr">
                <a:srgbClr val="000000">
                  <a:alpha val="32000"/>
                </a:srgbClr>
              </a:outerShdw>
            </a:effectLst>
            <a:sp3d>
              <a:bevelT w="190500" h="38100"/>
            </a:sp3d>
          </p:spPr>
          <p:txBody>
            <a:bodyPr/>
            <a:lstStyle/>
            <a:p>
              <a:pPr>
                <a:defRPr/>
              </a:pPr>
              <a:endParaRPr lang="en-GB"/>
            </a:p>
          </p:txBody>
        </p:sp>
        <p:sp>
          <p:nvSpPr>
            <p:cNvPr id="26636" name="Text Box 12"/>
            <p:cNvSpPr txBox="1">
              <a:spLocks noChangeArrowheads="1"/>
            </p:cNvSpPr>
            <p:nvPr/>
          </p:nvSpPr>
          <p:spPr bwMode="auto">
            <a:xfrm>
              <a:off x="1653" y="1703"/>
              <a:ext cx="1134" cy="250"/>
            </a:xfrm>
            <a:prstGeom prst="rect">
              <a:avLst/>
            </a:prstGeom>
            <a:noFill/>
            <a:ln w="12700">
              <a:solidFill>
                <a:schemeClr val="tx1"/>
              </a:solidFill>
              <a:miter lim="800000"/>
              <a:headEnd type="none" w="lg" len="lg"/>
              <a:tailEnd type="none" w="lg" len="lg"/>
            </a:ln>
            <a:effectLst>
              <a:outerShdw blurRad="44450" dist="27940" dir="5400000" algn="ctr">
                <a:srgbClr val="000000">
                  <a:alpha val="32000"/>
                </a:srgbClr>
              </a:outerShdw>
            </a:effectLst>
            <a:sp3d>
              <a:bevelT w="190500" h="38100"/>
            </a:sp3d>
          </p:spPr>
          <p:txBody>
            <a:bodyPr>
              <a:spAutoFit/>
            </a:bodyPr>
            <a:lstStyle/>
            <a:p>
              <a:pPr algn="ctr">
                <a:spcBef>
                  <a:spcPct val="50000"/>
                </a:spcBef>
                <a:defRPr/>
              </a:pPr>
              <a:r>
                <a:rPr lang="en-GB" sz="2000"/>
                <a:t>Internal failure</a:t>
              </a:r>
              <a:endParaRPr lang="en-US" sz="2000"/>
            </a:p>
          </p:txBody>
        </p:sp>
      </p:grpSp>
      <p:grpSp>
        <p:nvGrpSpPr>
          <p:cNvPr id="4" name="Group 19"/>
          <p:cNvGrpSpPr>
            <a:grpSpLocks/>
          </p:cNvGrpSpPr>
          <p:nvPr/>
        </p:nvGrpSpPr>
        <p:grpSpPr bwMode="auto">
          <a:xfrm>
            <a:off x="901700" y="3462938"/>
            <a:ext cx="7861300" cy="2224087"/>
            <a:chOff x="568" y="2115"/>
            <a:chExt cx="4952" cy="1401"/>
          </a:xfrm>
          <a:scene3d>
            <a:camera prst="orthographicFront">
              <a:rot lat="0" lon="0" rev="0"/>
            </a:camera>
            <a:lightRig rig="balanced" dir="t">
              <a:rot lat="0" lon="0" rev="8700000"/>
            </a:lightRig>
          </a:scene3d>
        </p:grpSpPr>
        <p:sp>
          <p:nvSpPr>
            <p:cNvPr id="26633" name="Freeform 9"/>
            <p:cNvSpPr>
              <a:spLocks/>
            </p:cNvSpPr>
            <p:nvPr/>
          </p:nvSpPr>
          <p:spPr bwMode="auto">
            <a:xfrm>
              <a:off x="568" y="2115"/>
              <a:ext cx="4952" cy="1401"/>
            </a:xfrm>
            <a:custGeom>
              <a:avLst/>
              <a:gdLst/>
              <a:ahLst/>
              <a:cxnLst>
                <a:cxn ang="0">
                  <a:pos x="0" y="440"/>
                </a:cxn>
                <a:cxn ang="0">
                  <a:pos x="536" y="432"/>
                </a:cxn>
                <a:cxn ang="0">
                  <a:pos x="1016" y="160"/>
                </a:cxn>
                <a:cxn ang="0">
                  <a:pos x="1296" y="56"/>
                </a:cxn>
                <a:cxn ang="0">
                  <a:pos x="1712" y="24"/>
                </a:cxn>
                <a:cxn ang="0">
                  <a:pos x="2128" y="16"/>
                </a:cxn>
                <a:cxn ang="0">
                  <a:pos x="2496" y="0"/>
                </a:cxn>
                <a:cxn ang="0">
                  <a:pos x="2984" y="40"/>
                </a:cxn>
                <a:cxn ang="0">
                  <a:pos x="3328" y="194"/>
                </a:cxn>
                <a:cxn ang="0">
                  <a:pos x="3632" y="337"/>
                </a:cxn>
                <a:cxn ang="0">
                  <a:pos x="4064" y="497"/>
                </a:cxn>
                <a:cxn ang="0">
                  <a:pos x="4952" y="502"/>
                </a:cxn>
                <a:cxn ang="0">
                  <a:pos x="4928" y="1401"/>
                </a:cxn>
                <a:cxn ang="0">
                  <a:pos x="0" y="1400"/>
                </a:cxn>
                <a:cxn ang="0">
                  <a:pos x="0" y="440"/>
                </a:cxn>
              </a:cxnLst>
              <a:rect l="0" t="0" r="r" b="b"/>
              <a:pathLst>
                <a:path w="4952" h="1401">
                  <a:moveTo>
                    <a:pt x="0" y="440"/>
                  </a:moveTo>
                  <a:lnTo>
                    <a:pt x="536" y="432"/>
                  </a:lnTo>
                  <a:lnTo>
                    <a:pt x="1016" y="160"/>
                  </a:lnTo>
                  <a:lnTo>
                    <a:pt x="1296" y="56"/>
                  </a:lnTo>
                  <a:lnTo>
                    <a:pt x="1712" y="24"/>
                  </a:lnTo>
                  <a:lnTo>
                    <a:pt x="2128" y="16"/>
                  </a:lnTo>
                  <a:lnTo>
                    <a:pt x="2496" y="0"/>
                  </a:lnTo>
                  <a:lnTo>
                    <a:pt x="2984" y="40"/>
                  </a:lnTo>
                  <a:lnTo>
                    <a:pt x="3328" y="194"/>
                  </a:lnTo>
                  <a:lnTo>
                    <a:pt x="3632" y="337"/>
                  </a:lnTo>
                  <a:lnTo>
                    <a:pt x="4064" y="497"/>
                  </a:lnTo>
                  <a:lnTo>
                    <a:pt x="4952" y="502"/>
                  </a:lnTo>
                  <a:lnTo>
                    <a:pt x="4928" y="1401"/>
                  </a:lnTo>
                  <a:lnTo>
                    <a:pt x="0" y="1400"/>
                  </a:lnTo>
                  <a:lnTo>
                    <a:pt x="0" y="440"/>
                  </a:lnTo>
                  <a:close/>
                </a:path>
              </a:pathLst>
            </a:custGeom>
            <a:solidFill>
              <a:srgbClr val="66FFFF"/>
            </a:solidFill>
            <a:ln w="12700" cap="flat" cmpd="sng">
              <a:solidFill>
                <a:schemeClr val="tx1"/>
              </a:solidFill>
              <a:prstDash val="solid"/>
              <a:round/>
              <a:headEnd type="none" w="lg" len="lg"/>
              <a:tailEnd type="none" w="lg" len="lg"/>
            </a:ln>
            <a:effectLst>
              <a:outerShdw blurRad="44450" dist="27940" dir="5400000" algn="ctr">
                <a:srgbClr val="000000">
                  <a:alpha val="32000"/>
                </a:srgbClr>
              </a:outerShdw>
            </a:effectLst>
            <a:sp3d>
              <a:bevelT w="190500" h="38100"/>
            </a:sp3d>
          </p:spPr>
          <p:txBody>
            <a:bodyPr/>
            <a:lstStyle/>
            <a:p>
              <a:pPr>
                <a:defRPr/>
              </a:pPr>
              <a:endParaRPr lang="en-GB"/>
            </a:p>
          </p:txBody>
        </p:sp>
        <p:sp>
          <p:nvSpPr>
            <p:cNvPr id="26637" name="Text Box 13"/>
            <p:cNvSpPr txBox="1">
              <a:spLocks noChangeArrowheads="1"/>
            </p:cNvSpPr>
            <p:nvPr/>
          </p:nvSpPr>
          <p:spPr bwMode="auto">
            <a:xfrm>
              <a:off x="1663" y="2292"/>
              <a:ext cx="816" cy="250"/>
            </a:xfrm>
            <a:prstGeom prst="rect">
              <a:avLst/>
            </a:prstGeom>
            <a:noFill/>
            <a:ln w="12700">
              <a:solidFill>
                <a:schemeClr val="tx1"/>
              </a:solidFill>
              <a:miter lim="800000"/>
              <a:headEnd type="none" w="lg" len="lg"/>
              <a:tailEnd type="none" w="lg" len="lg"/>
            </a:ln>
            <a:effectLst>
              <a:outerShdw blurRad="44450" dist="27940" dir="5400000" algn="ctr">
                <a:srgbClr val="000000">
                  <a:alpha val="32000"/>
                </a:srgbClr>
              </a:outerShdw>
            </a:effectLst>
            <a:sp3d>
              <a:bevelT w="190500" h="38100"/>
            </a:sp3d>
          </p:spPr>
          <p:txBody>
            <a:bodyPr>
              <a:spAutoFit/>
            </a:bodyPr>
            <a:lstStyle/>
            <a:p>
              <a:pPr algn="ctr">
                <a:spcBef>
                  <a:spcPct val="50000"/>
                </a:spcBef>
                <a:defRPr/>
              </a:pPr>
              <a:r>
                <a:rPr lang="en-GB" sz="2000"/>
                <a:t>Appraisal</a:t>
              </a:r>
              <a:endParaRPr lang="en-US" sz="2000"/>
            </a:p>
          </p:txBody>
        </p:sp>
      </p:grpSp>
      <p:grpSp>
        <p:nvGrpSpPr>
          <p:cNvPr id="5" name="Group 18"/>
          <p:cNvGrpSpPr>
            <a:grpSpLocks/>
          </p:cNvGrpSpPr>
          <p:nvPr/>
        </p:nvGrpSpPr>
        <p:grpSpPr bwMode="auto">
          <a:xfrm>
            <a:off x="900113" y="3996338"/>
            <a:ext cx="7850187" cy="1698625"/>
            <a:chOff x="567" y="2451"/>
            <a:chExt cx="4945" cy="1070"/>
          </a:xfrm>
          <a:scene3d>
            <a:camera prst="orthographicFront">
              <a:rot lat="0" lon="0" rev="0"/>
            </a:camera>
            <a:lightRig rig="balanced" dir="t">
              <a:rot lat="0" lon="0" rev="8700000"/>
            </a:lightRig>
          </a:scene3d>
        </p:grpSpPr>
        <p:sp>
          <p:nvSpPr>
            <p:cNvPr id="26634" name="Freeform 10"/>
            <p:cNvSpPr>
              <a:spLocks/>
            </p:cNvSpPr>
            <p:nvPr/>
          </p:nvSpPr>
          <p:spPr bwMode="auto">
            <a:xfrm>
              <a:off x="567" y="2451"/>
              <a:ext cx="4945" cy="1070"/>
            </a:xfrm>
            <a:custGeom>
              <a:avLst/>
              <a:gdLst/>
              <a:ahLst/>
              <a:cxnLst>
                <a:cxn ang="0">
                  <a:pos x="9" y="752"/>
                </a:cxn>
                <a:cxn ang="0">
                  <a:pos x="481" y="752"/>
                </a:cxn>
                <a:cxn ang="0">
                  <a:pos x="905" y="448"/>
                </a:cxn>
                <a:cxn ang="0">
                  <a:pos x="1265" y="304"/>
                </a:cxn>
                <a:cxn ang="0">
                  <a:pos x="1657" y="112"/>
                </a:cxn>
                <a:cxn ang="0">
                  <a:pos x="2049" y="64"/>
                </a:cxn>
                <a:cxn ang="0">
                  <a:pos x="2497" y="0"/>
                </a:cxn>
                <a:cxn ang="0">
                  <a:pos x="2969" y="32"/>
                </a:cxn>
                <a:cxn ang="0">
                  <a:pos x="3305" y="104"/>
                </a:cxn>
                <a:cxn ang="0">
                  <a:pos x="3593" y="232"/>
                </a:cxn>
                <a:cxn ang="0">
                  <a:pos x="4001" y="344"/>
                </a:cxn>
                <a:cxn ang="0">
                  <a:pos x="4945" y="360"/>
                </a:cxn>
                <a:cxn ang="0">
                  <a:pos x="4928" y="1070"/>
                </a:cxn>
                <a:cxn ang="0">
                  <a:pos x="0" y="1069"/>
                </a:cxn>
                <a:cxn ang="0">
                  <a:pos x="9" y="752"/>
                </a:cxn>
              </a:cxnLst>
              <a:rect l="0" t="0" r="r" b="b"/>
              <a:pathLst>
                <a:path w="4945" h="1070">
                  <a:moveTo>
                    <a:pt x="9" y="752"/>
                  </a:moveTo>
                  <a:lnTo>
                    <a:pt x="481" y="752"/>
                  </a:lnTo>
                  <a:lnTo>
                    <a:pt x="905" y="448"/>
                  </a:lnTo>
                  <a:lnTo>
                    <a:pt x="1265" y="304"/>
                  </a:lnTo>
                  <a:lnTo>
                    <a:pt x="1657" y="112"/>
                  </a:lnTo>
                  <a:lnTo>
                    <a:pt x="2049" y="64"/>
                  </a:lnTo>
                  <a:lnTo>
                    <a:pt x="2497" y="0"/>
                  </a:lnTo>
                  <a:lnTo>
                    <a:pt x="2969" y="32"/>
                  </a:lnTo>
                  <a:lnTo>
                    <a:pt x="3305" y="104"/>
                  </a:lnTo>
                  <a:lnTo>
                    <a:pt x="3593" y="232"/>
                  </a:lnTo>
                  <a:lnTo>
                    <a:pt x="4001" y="344"/>
                  </a:lnTo>
                  <a:lnTo>
                    <a:pt x="4945" y="360"/>
                  </a:lnTo>
                  <a:lnTo>
                    <a:pt x="4928" y="1070"/>
                  </a:lnTo>
                  <a:lnTo>
                    <a:pt x="0" y="1069"/>
                  </a:lnTo>
                  <a:lnTo>
                    <a:pt x="9" y="752"/>
                  </a:lnTo>
                  <a:close/>
                </a:path>
              </a:pathLst>
            </a:custGeom>
            <a:solidFill>
              <a:srgbClr val="FFFF99"/>
            </a:solidFill>
            <a:ln w="12700" cap="flat" cmpd="sng">
              <a:solidFill>
                <a:schemeClr val="tx1"/>
              </a:solidFill>
              <a:prstDash val="solid"/>
              <a:round/>
              <a:headEnd type="none" w="lg" len="lg"/>
              <a:tailEnd type="none" w="lg" len="lg"/>
            </a:ln>
            <a:effectLst>
              <a:outerShdw blurRad="44450" dist="27940" dir="5400000" algn="ctr">
                <a:srgbClr val="000000">
                  <a:alpha val="32000"/>
                </a:srgbClr>
              </a:outerShdw>
            </a:effectLst>
            <a:sp3d>
              <a:bevelT w="190500" h="38100"/>
            </a:sp3d>
          </p:spPr>
          <p:txBody>
            <a:bodyPr/>
            <a:lstStyle/>
            <a:p>
              <a:pPr>
                <a:defRPr/>
              </a:pPr>
              <a:endParaRPr lang="en-GB"/>
            </a:p>
          </p:txBody>
        </p:sp>
        <p:sp>
          <p:nvSpPr>
            <p:cNvPr id="26638" name="Text Box 14"/>
            <p:cNvSpPr txBox="1">
              <a:spLocks noChangeArrowheads="1"/>
            </p:cNvSpPr>
            <p:nvPr/>
          </p:nvSpPr>
          <p:spPr bwMode="auto">
            <a:xfrm>
              <a:off x="1610" y="2973"/>
              <a:ext cx="952" cy="250"/>
            </a:xfrm>
            <a:prstGeom prst="rect">
              <a:avLst/>
            </a:prstGeom>
            <a:noFill/>
            <a:ln w="12700">
              <a:solidFill>
                <a:schemeClr val="tx1"/>
              </a:solidFill>
              <a:miter lim="800000"/>
              <a:headEnd type="none" w="lg" len="lg"/>
              <a:tailEnd type="none" w="lg" len="lg"/>
            </a:ln>
            <a:effectLst>
              <a:outerShdw blurRad="44450" dist="27940" dir="5400000" algn="ctr">
                <a:srgbClr val="000000">
                  <a:alpha val="32000"/>
                </a:srgbClr>
              </a:outerShdw>
            </a:effectLst>
            <a:sp3d>
              <a:bevelT w="190500" h="38100"/>
            </a:sp3d>
          </p:spPr>
          <p:txBody>
            <a:bodyPr>
              <a:spAutoFit/>
            </a:bodyPr>
            <a:lstStyle/>
            <a:p>
              <a:pPr algn="ctr">
                <a:spcBef>
                  <a:spcPct val="50000"/>
                </a:spcBef>
                <a:defRPr/>
              </a:pPr>
              <a:r>
                <a:rPr lang="en-GB" sz="2000"/>
                <a:t>Prevention</a:t>
              </a:r>
              <a:endParaRPr lang="en-US" sz="2000"/>
            </a:p>
          </p:txBody>
        </p:sp>
      </p:grpSp>
      <p:grpSp>
        <p:nvGrpSpPr>
          <p:cNvPr id="6" name="Group 22"/>
          <p:cNvGrpSpPr>
            <a:grpSpLocks/>
          </p:cNvGrpSpPr>
          <p:nvPr/>
        </p:nvGrpSpPr>
        <p:grpSpPr bwMode="auto">
          <a:xfrm>
            <a:off x="5795963" y="1733980"/>
            <a:ext cx="2447925" cy="936625"/>
            <a:chOff x="3651" y="1026"/>
            <a:chExt cx="1542" cy="590"/>
          </a:xfrm>
        </p:grpSpPr>
        <p:sp>
          <p:nvSpPr>
            <p:cNvPr id="50211" name="Text Box 15"/>
            <p:cNvSpPr txBox="1">
              <a:spLocks noChangeArrowheads="1"/>
            </p:cNvSpPr>
            <p:nvPr/>
          </p:nvSpPr>
          <p:spPr bwMode="auto">
            <a:xfrm>
              <a:off x="3651" y="1026"/>
              <a:ext cx="1542" cy="252"/>
            </a:xfrm>
            <a:prstGeom prst="rect">
              <a:avLst/>
            </a:prstGeom>
            <a:noFill/>
            <a:ln w="12700">
              <a:noFill/>
              <a:miter lim="800000"/>
              <a:headEnd type="none" w="lg" len="lg"/>
              <a:tailEnd type="none" w="lg" len="lg"/>
            </a:ln>
          </p:spPr>
          <p:txBody>
            <a:bodyPr>
              <a:spAutoFit/>
            </a:bodyPr>
            <a:lstStyle/>
            <a:p>
              <a:pPr>
                <a:spcBef>
                  <a:spcPct val="50000"/>
                </a:spcBef>
              </a:pPr>
              <a:r>
                <a:rPr lang="en-GB" sz="2000"/>
                <a:t>Total cost of quality</a:t>
              </a:r>
              <a:endParaRPr lang="en-US" sz="2000"/>
            </a:p>
          </p:txBody>
        </p:sp>
        <p:sp>
          <p:nvSpPr>
            <p:cNvPr id="50212" name="Line 16"/>
            <p:cNvSpPr>
              <a:spLocks noChangeShapeType="1"/>
            </p:cNvSpPr>
            <p:nvPr/>
          </p:nvSpPr>
          <p:spPr bwMode="auto">
            <a:xfrm flipH="1">
              <a:off x="3742" y="1253"/>
              <a:ext cx="453" cy="363"/>
            </a:xfrm>
            <a:prstGeom prst="line">
              <a:avLst/>
            </a:prstGeom>
            <a:noFill/>
            <a:ln w="31750">
              <a:solidFill>
                <a:schemeClr val="tx1"/>
              </a:solidFill>
              <a:round/>
              <a:headEnd type="none" w="lg" len="lg"/>
              <a:tailEnd type="stealth" w="lg" len="lg"/>
            </a:ln>
          </p:spPr>
          <p:txBody>
            <a:bodyPr/>
            <a:lstStyle/>
            <a:p>
              <a:endParaRPr lang="en-US"/>
            </a:p>
          </p:txBody>
        </p:sp>
      </p:grpSp>
      <p:sp>
        <p:nvSpPr>
          <p:cNvPr id="26641" name="Rectangle 17"/>
          <p:cNvSpPr>
            <a:spLocks noChangeArrowheads="1"/>
          </p:cNvSpPr>
          <p:nvPr/>
        </p:nvSpPr>
        <p:spPr bwMode="auto">
          <a:xfrm>
            <a:off x="90530" y="135323"/>
            <a:ext cx="9142413" cy="1292225"/>
          </a:xfrm>
          <a:prstGeom prst="rect">
            <a:avLst/>
          </a:prstGeom>
          <a:noFill/>
          <a:ln w="12700">
            <a:noFill/>
            <a:miter lim="800000"/>
            <a:headEnd/>
            <a:tailEnd/>
          </a:ln>
          <a:effectLst/>
        </p:spPr>
        <p:txBody>
          <a:bodyPr lIns="0" tIns="0" rIns="0" bIns="0">
            <a:spAutoFit/>
          </a:bodyPr>
          <a:lstStyle/>
          <a:p>
            <a:pPr defTabSz="762000" eaLnBrk="0" hangingPunct="0">
              <a:defRPr/>
            </a:pPr>
            <a:r>
              <a:rPr lang="en-GB" sz="2800" dirty="0">
                <a:solidFill>
                  <a:schemeClr val="tx1">
                    <a:lumMod val="65000"/>
                    <a:lumOff val="35000"/>
                  </a:schemeClr>
                </a:solidFill>
              </a:rPr>
              <a:t>Increasing the effort spent on preventing errors occurring in the first place brings a more than equivalent reduction in other cost categories</a:t>
            </a:r>
            <a:endParaRPr lang="en-US" sz="2800" dirty="0">
              <a:solidFill>
                <a:schemeClr val="tx1">
                  <a:lumMod val="65000"/>
                  <a:lumOff val="35000"/>
                </a:schemeClr>
              </a:solidFill>
            </a:endParaRPr>
          </a:p>
        </p:txBody>
      </p:sp>
      <p:grpSp>
        <p:nvGrpSpPr>
          <p:cNvPr id="30" name="Group 29"/>
          <p:cNvGrpSpPr>
            <a:grpSpLocks/>
          </p:cNvGrpSpPr>
          <p:nvPr/>
        </p:nvGrpSpPr>
        <p:grpSpPr bwMode="auto">
          <a:xfrm>
            <a:off x="898525" y="2186417"/>
            <a:ext cx="814388" cy="3516313"/>
            <a:chOff x="898620" y="2285998"/>
            <a:chExt cx="814562" cy="3515711"/>
          </a:xfrm>
        </p:grpSpPr>
        <p:sp>
          <p:nvSpPr>
            <p:cNvPr id="23" name="Rectangle 22"/>
            <p:cNvSpPr/>
            <p:nvPr/>
          </p:nvSpPr>
          <p:spPr>
            <a:xfrm>
              <a:off x="898634" y="5297213"/>
              <a:ext cx="804042" cy="504496"/>
            </a:xfrm>
            <a:prstGeom prst="rect">
              <a:avLst/>
            </a:prstGeom>
            <a:solidFill>
              <a:srgbClr val="FFFF99"/>
            </a:solidFill>
            <a:ln w="9525">
              <a:solidFill>
                <a:schemeClr val="tx1"/>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4" name="Rectangle 23"/>
            <p:cNvSpPr/>
            <p:nvPr/>
          </p:nvSpPr>
          <p:spPr>
            <a:xfrm>
              <a:off x="909140" y="4251652"/>
              <a:ext cx="804042" cy="1024519"/>
            </a:xfrm>
            <a:prstGeom prst="rect">
              <a:avLst/>
            </a:prstGeom>
            <a:solidFill>
              <a:srgbClr val="66FFFF"/>
            </a:solidFill>
            <a:ln w="9525">
              <a:solidFill>
                <a:schemeClr val="tx1"/>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5" name="Rectangle 24"/>
            <p:cNvSpPr/>
            <p:nvPr/>
          </p:nvSpPr>
          <p:spPr>
            <a:xfrm>
              <a:off x="903880" y="2853558"/>
              <a:ext cx="804042" cy="1376798"/>
            </a:xfrm>
            <a:prstGeom prst="rect">
              <a:avLst/>
            </a:prstGeom>
            <a:solidFill>
              <a:srgbClr val="CCFFCC"/>
            </a:solidFill>
            <a:ln w="9525">
              <a:solidFill>
                <a:schemeClr val="tx1"/>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6" name="Rectangle 25"/>
            <p:cNvSpPr/>
            <p:nvPr/>
          </p:nvSpPr>
          <p:spPr>
            <a:xfrm>
              <a:off x="898620" y="2285998"/>
              <a:ext cx="804042" cy="551689"/>
            </a:xfrm>
            <a:prstGeom prst="rect">
              <a:avLst/>
            </a:prstGeom>
            <a:solidFill>
              <a:srgbClr val="CC99FF"/>
            </a:solidFill>
            <a:ln w="9525">
              <a:solidFill>
                <a:schemeClr val="tx1"/>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grpSp>
      <p:grpSp>
        <p:nvGrpSpPr>
          <p:cNvPr id="31" name="Group 30"/>
          <p:cNvGrpSpPr>
            <a:grpSpLocks/>
          </p:cNvGrpSpPr>
          <p:nvPr/>
        </p:nvGrpSpPr>
        <p:grpSpPr bwMode="auto">
          <a:xfrm>
            <a:off x="7535863" y="3526267"/>
            <a:ext cx="1219200" cy="2192338"/>
            <a:chOff x="898620" y="3647091"/>
            <a:chExt cx="814562" cy="2139227"/>
          </a:xfrm>
        </p:grpSpPr>
        <p:sp>
          <p:nvSpPr>
            <p:cNvPr id="32" name="Rectangle 31"/>
            <p:cNvSpPr/>
            <p:nvPr/>
          </p:nvSpPr>
          <p:spPr>
            <a:xfrm>
              <a:off x="898634" y="4640692"/>
              <a:ext cx="804042" cy="1145626"/>
            </a:xfrm>
            <a:prstGeom prst="rect">
              <a:avLst/>
            </a:prstGeom>
            <a:solidFill>
              <a:srgbClr val="FFFF99"/>
            </a:solidFill>
            <a:ln w="9525">
              <a:solidFill>
                <a:schemeClr val="tx1"/>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33" name="Rectangle 32"/>
            <p:cNvSpPr/>
            <p:nvPr/>
          </p:nvSpPr>
          <p:spPr>
            <a:xfrm>
              <a:off x="909140" y="4366892"/>
              <a:ext cx="804042" cy="295947"/>
            </a:xfrm>
            <a:prstGeom prst="rect">
              <a:avLst/>
            </a:prstGeom>
            <a:solidFill>
              <a:srgbClr val="66FFFF"/>
            </a:solidFill>
            <a:ln w="9525">
              <a:solidFill>
                <a:schemeClr val="tx1"/>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34" name="Rectangle 33"/>
            <p:cNvSpPr/>
            <p:nvPr/>
          </p:nvSpPr>
          <p:spPr>
            <a:xfrm>
              <a:off x="903880" y="4025085"/>
              <a:ext cx="804042" cy="331021"/>
            </a:xfrm>
            <a:prstGeom prst="rect">
              <a:avLst/>
            </a:prstGeom>
            <a:solidFill>
              <a:srgbClr val="CCFFCC"/>
            </a:solidFill>
            <a:ln w="9525">
              <a:solidFill>
                <a:schemeClr val="tx1"/>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35" name="Rectangle 34"/>
            <p:cNvSpPr/>
            <p:nvPr/>
          </p:nvSpPr>
          <p:spPr>
            <a:xfrm>
              <a:off x="898620" y="3647091"/>
              <a:ext cx="804042" cy="369361"/>
            </a:xfrm>
            <a:prstGeom prst="rect">
              <a:avLst/>
            </a:prstGeom>
            <a:solidFill>
              <a:srgbClr val="CC99FF"/>
            </a:solidFill>
            <a:ln w="9525">
              <a:solidFill>
                <a:schemeClr val="tx1"/>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grpSp>
      <p:sp>
        <p:nvSpPr>
          <p:cNvPr id="37" name="Text Box 5"/>
          <p:cNvSpPr txBox="1">
            <a:spLocks noChangeArrowheads="1"/>
          </p:cNvSpPr>
          <p:nvPr/>
        </p:nvSpPr>
        <p:spPr bwMode="auto">
          <a:xfrm>
            <a:off x="155654" y="6045976"/>
            <a:ext cx="8534400" cy="523220"/>
          </a:xfrm>
          <a:prstGeom prst="rect">
            <a:avLst/>
          </a:prstGeom>
          <a:noFill/>
          <a:ln w="9525">
            <a:noFill/>
            <a:miter lim="800000"/>
            <a:headEnd/>
            <a:tailEnd/>
          </a:ln>
        </p:spPr>
        <p:txBody>
          <a:bodyPr>
            <a:spAutoFit/>
          </a:bodyPr>
          <a:lstStyle/>
          <a:p>
            <a:pPr fontAlgn="auto">
              <a:spcBef>
                <a:spcPct val="50000"/>
              </a:spcBef>
              <a:spcAft>
                <a:spcPts val="0"/>
              </a:spcAft>
            </a:pPr>
            <a:r>
              <a:rPr kumimoji="0" lang="en-GB" sz="1200" b="0" i="0" u="none" strike="noStrike" kern="0" cap="none" spc="0" normalizeH="0" baseline="0" noProof="0" dirty="0" smtClean="0">
                <a:ln>
                  <a:noFill/>
                </a:ln>
                <a:solidFill>
                  <a:sysClr val="windowText" lastClr="000000"/>
                </a:solidFill>
                <a:effectLst/>
                <a:uLnTx/>
                <a:uFillTx/>
                <a:latin typeface="Arial" charset="0"/>
              </a:rPr>
              <a:t>Figure 17</a:t>
            </a:r>
            <a:r>
              <a:rPr lang="en-GB" sz="1200" kern="0" dirty="0" smtClean="0">
                <a:solidFill>
                  <a:sysClr val="windowText" lastClr="000000"/>
                </a:solidFill>
              </a:rPr>
              <a:t>.</a:t>
            </a:r>
            <a:r>
              <a:rPr lang="en-IN" sz="1200" kern="0" dirty="0" smtClean="0">
                <a:solidFill>
                  <a:sysClr val="windowText" lastClr="000000"/>
                </a:solidFill>
              </a:rPr>
              <a:t>9  </a:t>
            </a:r>
            <a:r>
              <a:rPr lang="en-IN" sz="1400" kern="0" dirty="0" smtClean="0">
                <a:solidFill>
                  <a:sysClr val="windowText" lastClr="000000"/>
                </a:solidFill>
              </a:rPr>
              <a:t>Increasing the effort spent on preventing errors occurring in the first place brings a more than equivalent reduction in other cost categories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0" fill="hold" nodeType="clickEffect">
                                  <p:stCondLst>
                                    <p:cond delay="0"/>
                                  </p:stCondLst>
                                  <p:childTnLst>
                                    <p:set>
                                      <p:cBhvr>
                                        <p:cTn id="6" dur="1" fill="hold">
                                          <p:stCondLst>
                                            <p:cond delay="0"/>
                                          </p:stCondLst>
                                        </p:cTn>
                                        <p:tgtEl>
                                          <p:spTgt spid="36"/>
                                        </p:tgtEl>
                                        <p:attrNameLst>
                                          <p:attrName>style.visibility</p:attrName>
                                        </p:attrNameLst>
                                      </p:cBhvr>
                                      <p:to>
                                        <p:strVal val="visible"/>
                                      </p:to>
                                    </p:set>
                                    <p:anim calcmode="lin" valueType="num">
                                      <p:cBhvr>
                                        <p:cTn id="7" dur="500" fill="hold"/>
                                        <p:tgtEl>
                                          <p:spTgt spid="36"/>
                                        </p:tgtEl>
                                        <p:attrNameLst>
                                          <p:attrName>ppt_w</p:attrName>
                                        </p:attrNameLst>
                                      </p:cBhvr>
                                      <p:tavLst>
                                        <p:tav tm="0">
                                          <p:val>
                                            <p:fltVal val="0"/>
                                          </p:val>
                                        </p:tav>
                                        <p:tav tm="100000">
                                          <p:val>
                                            <p:strVal val="#ppt_w"/>
                                          </p:val>
                                        </p:tav>
                                      </p:tavLst>
                                    </p:anim>
                                    <p:anim calcmode="lin" valueType="num">
                                      <p:cBhvr>
                                        <p:cTn id="8" dur="500" fill="hold"/>
                                        <p:tgtEl>
                                          <p:spTgt spid="36"/>
                                        </p:tgtEl>
                                        <p:attrNameLst>
                                          <p:attrName>ppt_h</p:attrName>
                                        </p:attrNameLst>
                                      </p:cBhvr>
                                      <p:tavLst>
                                        <p:tav tm="0">
                                          <p:val>
                                            <p:fltVal val="0"/>
                                          </p:val>
                                        </p:tav>
                                        <p:tav tm="100000">
                                          <p:val>
                                            <p:strVal val="#ppt_h"/>
                                          </p:val>
                                        </p:tav>
                                      </p:tavLst>
                                    </p:anim>
                                    <p:animEffect transition="in" filter="fade">
                                      <p:cBhvr>
                                        <p:cTn id="9" dur="500"/>
                                        <p:tgtEl>
                                          <p:spTgt spid="36"/>
                                        </p:tgtEl>
                                      </p:cBhvr>
                                    </p:animEffect>
                                  </p:childTnLst>
                                </p:cTn>
                              </p:par>
                            </p:childTnLst>
                          </p:cTn>
                        </p:par>
                      </p:childTnLst>
                    </p:cTn>
                  </p:par>
                  <p:par>
                    <p:cTn id="10" fill="hold">
                      <p:stCondLst>
                        <p:cond delay="indefinite"/>
                      </p:stCondLst>
                      <p:childTnLst>
                        <p:par>
                          <p:cTn id="11" fill="hold">
                            <p:stCondLst>
                              <p:cond delay="0"/>
                            </p:stCondLst>
                            <p:childTnLst>
                              <p:par>
                                <p:cTn id="12" presetID="9" presetClass="entr" presetSubtype="0" fill="hold" nodeType="clickEffect">
                                  <p:stCondLst>
                                    <p:cond delay="0"/>
                                  </p:stCondLst>
                                  <p:childTnLst>
                                    <p:set>
                                      <p:cBhvr>
                                        <p:cTn id="13" dur="1" fill="hold">
                                          <p:stCondLst>
                                            <p:cond delay="0"/>
                                          </p:stCondLst>
                                        </p:cTn>
                                        <p:tgtEl>
                                          <p:spTgt spid="30"/>
                                        </p:tgtEl>
                                        <p:attrNameLst>
                                          <p:attrName>style.visibility</p:attrName>
                                        </p:attrNameLst>
                                      </p:cBhvr>
                                      <p:to>
                                        <p:strVal val="visible"/>
                                      </p:to>
                                    </p:set>
                                    <p:animEffect transition="in" filter="dissolve">
                                      <p:cBhvr>
                                        <p:cTn id="14" dur="500"/>
                                        <p:tgtEl>
                                          <p:spTgt spid="30"/>
                                        </p:tgtEl>
                                      </p:cBhvr>
                                    </p:animEffect>
                                  </p:childTnLst>
                                </p:cTn>
                              </p:par>
                            </p:childTnLst>
                          </p:cTn>
                        </p:par>
                      </p:childTnLst>
                    </p:cTn>
                  </p:par>
                  <p:par>
                    <p:cTn id="15" fill="hold">
                      <p:stCondLst>
                        <p:cond delay="indefinite"/>
                      </p:stCondLst>
                      <p:childTnLst>
                        <p:par>
                          <p:cTn id="16" fill="hold">
                            <p:stCondLst>
                              <p:cond delay="0"/>
                            </p:stCondLst>
                            <p:childTnLst>
                              <p:par>
                                <p:cTn id="17" presetID="22" presetClass="entr" presetSubtype="8"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wipe(left)">
                                      <p:cBhvr>
                                        <p:cTn id="19" dur="2000"/>
                                        <p:tgtEl>
                                          <p:spTgt spid="5"/>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8" fill="hold" nodeType="clickEffect">
                                  <p:stCondLst>
                                    <p:cond delay="0"/>
                                  </p:stCondLst>
                                  <p:childTnLst>
                                    <p:set>
                                      <p:cBhvr>
                                        <p:cTn id="23" dur="1" fill="hold">
                                          <p:stCondLst>
                                            <p:cond delay="0"/>
                                          </p:stCondLst>
                                        </p:cTn>
                                        <p:tgtEl>
                                          <p:spTgt spid="4"/>
                                        </p:tgtEl>
                                        <p:attrNameLst>
                                          <p:attrName>style.visibility</p:attrName>
                                        </p:attrNameLst>
                                      </p:cBhvr>
                                      <p:to>
                                        <p:strVal val="visible"/>
                                      </p:to>
                                    </p:set>
                                    <p:animEffect transition="in" filter="wipe(left)">
                                      <p:cBhvr>
                                        <p:cTn id="24" dur="2000"/>
                                        <p:tgtEl>
                                          <p:spTgt spid="4"/>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ntr" presetSubtype="8" fill="hold" nodeType="clickEffect">
                                  <p:stCondLst>
                                    <p:cond delay="0"/>
                                  </p:stCondLst>
                                  <p:childTnLst>
                                    <p:set>
                                      <p:cBhvr>
                                        <p:cTn id="28" dur="1" fill="hold">
                                          <p:stCondLst>
                                            <p:cond delay="0"/>
                                          </p:stCondLst>
                                        </p:cTn>
                                        <p:tgtEl>
                                          <p:spTgt spid="3"/>
                                        </p:tgtEl>
                                        <p:attrNameLst>
                                          <p:attrName>style.visibility</p:attrName>
                                        </p:attrNameLst>
                                      </p:cBhvr>
                                      <p:to>
                                        <p:strVal val="visible"/>
                                      </p:to>
                                    </p:set>
                                    <p:animEffect transition="in" filter="wipe(left)">
                                      <p:cBhvr>
                                        <p:cTn id="29" dur="2000"/>
                                        <p:tgtEl>
                                          <p:spTgt spid="3"/>
                                        </p:tgtEl>
                                      </p:cBhvr>
                                    </p:animEffect>
                                  </p:childTnLst>
                                </p:cTn>
                              </p:par>
                            </p:childTnLst>
                          </p:cTn>
                        </p:par>
                      </p:childTnLst>
                    </p:cTn>
                  </p:par>
                  <p:par>
                    <p:cTn id="30" fill="hold">
                      <p:stCondLst>
                        <p:cond delay="indefinite"/>
                      </p:stCondLst>
                      <p:childTnLst>
                        <p:par>
                          <p:cTn id="31" fill="hold">
                            <p:stCondLst>
                              <p:cond delay="0"/>
                            </p:stCondLst>
                            <p:childTnLst>
                              <p:par>
                                <p:cTn id="32" presetID="22" presetClass="entr" presetSubtype="8" fill="hold" nodeType="clickEffect">
                                  <p:stCondLst>
                                    <p:cond delay="0"/>
                                  </p:stCondLst>
                                  <p:childTnLst>
                                    <p:set>
                                      <p:cBhvr>
                                        <p:cTn id="33" dur="1" fill="hold">
                                          <p:stCondLst>
                                            <p:cond delay="0"/>
                                          </p:stCondLst>
                                        </p:cTn>
                                        <p:tgtEl>
                                          <p:spTgt spid="2"/>
                                        </p:tgtEl>
                                        <p:attrNameLst>
                                          <p:attrName>style.visibility</p:attrName>
                                        </p:attrNameLst>
                                      </p:cBhvr>
                                      <p:to>
                                        <p:strVal val="visible"/>
                                      </p:to>
                                    </p:set>
                                    <p:animEffect transition="in" filter="wipe(left)">
                                      <p:cBhvr>
                                        <p:cTn id="34" dur="2000"/>
                                        <p:tgtEl>
                                          <p:spTgt spid="2"/>
                                        </p:tgtEl>
                                      </p:cBhvr>
                                    </p:animEffect>
                                  </p:childTnLst>
                                </p:cTn>
                              </p:par>
                            </p:childTnLst>
                          </p:cTn>
                        </p:par>
                      </p:childTnLst>
                    </p:cTn>
                  </p:par>
                  <p:par>
                    <p:cTn id="35" fill="hold">
                      <p:stCondLst>
                        <p:cond delay="indefinite"/>
                      </p:stCondLst>
                      <p:childTnLst>
                        <p:par>
                          <p:cTn id="36" fill="hold">
                            <p:stCondLst>
                              <p:cond delay="0"/>
                            </p:stCondLst>
                            <p:childTnLst>
                              <p:par>
                                <p:cTn id="37" presetID="9" presetClass="entr" presetSubtype="0" fill="hold" nodeType="clickEffect">
                                  <p:stCondLst>
                                    <p:cond delay="0"/>
                                  </p:stCondLst>
                                  <p:childTnLst>
                                    <p:set>
                                      <p:cBhvr>
                                        <p:cTn id="38" dur="1" fill="hold">
                                          <p:stCondLst>
                                            <p:cond delay="0"/>
                                          </p:stCondLst>
                                        </p:cTn>
                                        <p:tgtEl>
                                          <p:spTgt spid="6"/>
                                        </p:tgtEl>
                                        <p:attrNameLst>
                                          <p:attrName>style.visibility</p:attrName>
                                        </p:attrNameLst>
                                      </p:cBhvr>
                                      <p:to>
                                        <p:strVal val="visible"/>
                                      </p:to>
                                    </p:set>
                                    <p:animEffect transition="in" filter="dissolve">
                                      <p:cBhvr>
                                        <p:cTn id="39" dur="500"/>
                                        <p:tgtEl>
                                          <p:spTgt spid="6"/>
                                        </p:tgtEl>
                                      </p:cBhvr>
                                    </p:animEffect>
                                  </p:childTnLst>
                                </p:cTn>
                              </p:par>
                            </p:childTnLst>
                          </p:cTn>
                        </p:par>
                      </p:childTnLst>
                    </p:cTn>
                  </p:par>
                  <p:par>
                    <p:cTn id="40" fill="hold">
                      <p:stCondLst>
                        <p:cond delay="indefinite"/>
                      </p:stCondLst>
                      <p:childTnLst>
                        <p:par>
                          <p:cTn id="41" fill="hold">
                            <p:stCondLst>
                              <p:cond delay="0"/>
                            </p:stCondLst>
                            <p:childTnLst>
                              <p:par>
                                <p:cTn id="42" presetID="9" presetClass="entr" presetSubtype="0" fill="hold" nodeType="clickEffect">
                                  <p:stCondLst>
                                    <p:cond delay="0"/>
                                  </p:stCondLst>
                                  <p:childTnLst>
                                    <p:set>
                                      <p:cBhvr>
                                        <p:cTn id="43" dur="1" fill="hold">
                                          <p:stCondLst>
                                            <p:cond delay="0"/>
                                          </p:stCondLst>
                                        </p:cTn>
                                        <p:tgtEl>
                                          <p:spTgt spid="31"/>
                                        </p:tgtEl>
                                        <p:attrNameLst>
                                          <p:attrName>style.visibility</p:attrName>
                                        </p:attrNameLst>
                                      </p:cBhvr>
                                      <p:to>
                                        <p:strVal val="visible"/>
                                      </p:to>
                                    </p:set>
                                    <p:animEffect transition="in" filter="dissolve">
                                      <p:cBhvr>
                                        <p:cTn id="44" dur="500"/>
                                        <p:tgtEl>
                                          <p:spTgt spid="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6" name="Group 15"/>
          <p:cNvGrpSpPr>
            <a:grpSpLocks/>
          </p:cNvGrpSpPr>
          <p:nvPr/>
        </p:nvGrpSpPr>
        <p:grpSpPr bwMode="auto">
          <a:xfrm>
            <a:off x="443342" y="2736378"/>
            <a:ext cx="8364538" cy="3605213"/>
            <a:chOff x="542365" y="2680138"/>
            <a:chExt cx="8365152" cy="3604400"/>
          </a:xfrm>
        </p:grpSpPr>
        <p:sp>
          <p:nvSpPr>
            <p:cNvPr id="15" name="Rectangle 14"/>
            <p:cNvSpPr/>
            <p:nvPr/>
          </p:nvSpPr>
          <p:spPr>
            <a:xfrm>
              <a:off x="1261241" y="2680138"/>
              <a:ext cx="7535918" cy="3058510"/>
            </a:xfrm>
            <a:prstGeom prst="rect">
              <a:avLst/>
            </a:prstGeom>
            <a:solidFill>
              <a:srgbClr val="CCECFF"/>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grpSp>
          <p:nvGrpSpPr>
            <p:cNvPr id="52237" name="Group 11"/>
            <p:cNvGrpSpPr>
              <a:grpSpLocks/>
            </p:cNvGrpSpPr>
            <p:nvPr/>
          </p:nvGrpSpPr>
          <p:grpSpPr bwMode="auto">
            <a:xfrm>
              <a:off x="542365" y="2695906"/>
              <a:ext cx="8365152" cy="3588632"/>
              <a:chOff x="345" y="1921"/>
              <a:chExt cx="4871" cy="1859"/>
            </a:xfrm>
          </p:grpSpPr>
          <p:sp>
            <p:nvSpPr>
              <p:cNvPr id="52238" name="Rectangle 3"/>
              <p:cNvSpPr>
                <a:spLocks noChangeArrowheads="1"/>
              </p:cNvSpPr>
              <p:nvPr/>
            </p:nvSpPr>
            <p:spPr bwMode="auto">
              <a:xfrm>
                <a:off x="2755" y="3530"/>
                <a:ext cx="469" cy="250"/>
              </a:xfrm>
              <a:prstGeom prst="rect">
                <a:avLst/>
              </a:prstGeom>
              <a:noFill/>
              <a:ln w="12700">
                <a:noFill/>
                <a:miter lim="800000"/>
                <a:headEnd/>
                <a:tailEnd/>
              </a:ln>
            </p:spPr>
            <p:txBody>
              <a:bodyPr wrap="none" lIns="90488" tIns="44450" rIns="90488" bIns="44450">
                <a:spAutoFit/>
              </a:bodyPr>
              <a:lstStyle/>
              <a:p>
                <a:pPr defTabSz="762000" eaLnBrk="0" hangingPunct="0">
                  <a:spcAft>
                    <a:spcPct val="67000"/>
                  </a:spcAft>
                </a:pPr>
                <a:r>
                  <a:rPr lang="en-US" sz="2000"/>
                  <a:t>Time</a:t>
                </a:r>
              </a:p>
            </p:txBody>
          </p:sp>
          <p:sp>
            <p:nvSpPr>
              <p:cNvPr id="52239" name="Rectangle 4"/>
              <p:cNvSpPr>
                <a:spLocks noChangeArrowheads="1"/>
              </p:cNvSpPr>
              <p:nvPr/>
            </p:nvSpPr>
            <p:spPr bwMode="auto">
              <a:xfrm rot="-5400000">
                <a:off x="-271" y="2619"/>
                <a:ext cx="1571" cy="339"/>
              </a:xfrm>
              <a:prstGeom prst="rect">
                <a:avLst/>
              </a:prstGeom>
              <a:noFill/>
              <a:ln w="12700">
                <a:noFill/>
                <a:miter lim="800000"/>
                <a:headEnd/>
                <a:tailEnd/>
              </a:ln>
            </p:spPr>
            <p:txBody>
              <a:bodyPr lIns="90488" tIns="44450" rIns="90488" bIns="44450">
                <a:spAutoFit/>
              </a:bodyPr>
              <a:lstStyle/>
              <a:p>
                <a:pPr algn="ctr" defTabSz="762000" eaLnBrk="0" hangingPunct="0">
                  <a:lnSpc>
                    <a:spcPct val="80000"/>
                  </a:lnSpc>
                  <a:spcAft>
                    <a:spcPct val="67000"/>
                  </a:spcAft>
                </a:pPr>
                <a:r>
                  <a:rPr lang="en-US" sz="2000"/>
                  <a:t>Some measure of operations performance</a:t>
                </a:r>
              </a:p>
            </p:txBody>
          </p:sp>
          <p:sp>
            <p:nvSpPr>
              <p:cNvPr id="52240" name="Line 6"/>
              <p:cNvSpPr>
                <a:spLocks noChangeShapeType="1"/>
              </p:cNvSpPr>
              <p:nvPr/>
            </p:nvSpPr>
            <p:spPr bwMode="auto">
              <a:xfrm>
                <a:off x="763" y="3517"/>
                <a:ext cx="4453" cy="0"/>
              </a:xfrm>
              <a:prstGeom prst="line">
                <a:avLst/>
              </a:prstGeom>
              <a:noFill/>
              <a:ln w="57150">
                <a:solidFill>
                  <a:schemeClr val="tx1"/>
                </a:solidFill>
                <a:round/>
                <a:headEnd/>
                <a:tailEnd type="stealth" w="med" len="med"/>
              </a:ln>
            </p:spPr>
            <p:txBody>
              <a:bodyPr wrap="none" anchor="ctr"/>
              <a:lstStyle/>
              <a:p>
                <a:endParaRPr lang="en-US"/>
              </a:p>
            </p:txBody>
          </p:sp>
          <p:sp>
            <p:nvSpPr>
              <p:cNvPr id="52241" name="Line 7"/>
              <p:cNvSpPr>
                <a:spLocks noChangeShapeType="1"/>
              </p:cNvSpPr>
              <p:nvPr/>
            </p:nvSpPr>
            <p:spPr bwMode="auto">
              <a:xfrm flipH="1" flipV="1">
                <a:off x="764" y="1921"/>
                <a:ext cx="4" cy="1589"/>
              </a:xfrm>
              <a:prstGeom prst="line">
                <a:avLst/>
              </a:prstGeom>
              <a:noFill/>
              <a:ln w="57150">
                <a:solidFill>
                  <a:schemeClr val="tx1"/>
                </a:solidFill>
                <a:round/>
                <a:headEnd/>
                <a:tailEnd type="stealth" w="med" len="med"/>
              </a:ln>
            </p:spPr>
            <p:txBody>
              <a:bodyPr wrap="none" anchor="ctr"/>
              <a:lstStyle/>
              <a:p>
                <a:endParaRPr lang="en-US"/>
              </a:p>
            </p:txBody>
          </p:sp>
        </p:grpSp>
      </p:grpSp>
      <p:sp>
        <p:nvSpPr>
          <p:cNvPr id="53256" name="Freeform 8"/>
          <p:cNvSpPr>
            <a:spLocks/>
          </p:cNvSpPr>
          <p:nvPr/>
        </p:nvSpPr>
        <p:spPr bwMode="auto">
          <a:xfrm>
            <a:off x="1322817" y="3209453"/>
            <a:ext cx="7107238" cy="2254250"/>
          </a:xfrm>
          <a:custGeom>
            <a:avLst/>
            <a:gdLst>
              <a:gd name="T0" fmla="*/ 0 w 4151"/>
              <a:gd name="T1" fmla="*/ 2147483647 h 1100"/>
              <a:gd name="T2" fmla="*/ 281428450 w 4151"/>
              <a:gd name="T3" fmla="*/ 894537492 h 1100"/>
              <a:gd name="T4" fmla="*/ 627349362 w 4151"/>
              <a:gd name="T5" fmla="*/ 1747076276 h 1100"/>
              <a:gd name="T6" fmla="*/ 970340851 w 4151"/>
              <a:gd name="T7" fmla="*/ 491364930 h 1100"/>
              <a:gd name="T8" fmla="*/ 1219522108 w 4151"/>
              <a:gd name="T9" fmla="*/ 2015858581 h 1100"/>
              <a:gd name="T10" fmla="*/ 1627005844 w 4151"/>
              <a:gd name="T11" fmla="*/ 2147483647 h 1100"/>
              <a:gd name="T12" fmla="*/ 1969995835 w 4151"/>
              <a:gd name="T13" fmla="*/ 1028927620 h 1100"/>
              <a:gd name="T14" fmla="*/ 2147483647 w 4151"/>
              <a:gd name="T15" fmla="*/ 2147483647 h 1100"/>
              <a:gd name="T16" fmla="*/ 2147483647 w 4151"/>
              <a:gd name="T17" fmla="*/ 718148656 h 1100"/>
              <a:gd name="T18" fmla="*/ 2147483647 w 4151"/>
              <a:gd name="T19" fmla="*/ 1927664163 h 1100"/>
              <a:gd name="T20" fmla="*/ 2147483647 w 4151"/>
              <a:gd name="T21" fmla="*/ 314978143 h 1100"/>
              <a:gd name="T22" fmla="*/ 2147483647 w 4151"/>
              <a:gd name="T23" fmla="*/ 1209515764 h 1100"/>
              <a:gd name="T24" fmla="*/ 2147483647 w 4151"/>
              <a:gd name="T25" fmla="*/ 88194450 h 1100"/>
              <a:gd name="T26" fmla="*/ 2147483647 w 4151"/>
              <a:gd name="T27" fmla="*/ 2147483647 h 1100"/>
              <a:gd name="T28" fmla="*/ 2147483647 w 4151"/>
              <a:gd name="T29" fmla="*/ 1209515764 h 1100"/>
              <a:gd name="T30" fmla="*/ 2147483647 w 4151"/>
              <a:gd name="T31" fmla="*/ 2062054291 h 1100"/>
              <a:gd name="T32" fmla="*/ 2147483647 w 4151"/>
              <a:gd name="T33" fmla="*/ 1566490438 h 1100"/>
              <a:gd name="T34" fmla="*/ 2147483647 w 4151"/>
              <a:gd name="T35" fmla="*/ 2147483647 h 1100"/>
              <a:gd name="T36" fmla="*/ 2147483647 w 4151"/>
              <a:gd name="T37" fmla="*/ 718148656 h 1100"/>
              <a:gd name="T38" fmla="*/ 2147483647 w 4151"/>
              <a:gd name="T39" fmla="*/ 1255711474 h 1100"/>
              <a:gd name="T40" fmla="*/ 2147483647 w 4151"/>
              <a:gd name="T41" fmla="*/ 1209515764 h 1100"/>
              <a:gd name="T42" fmla="*/ 2147483647 w 4151"/>
              <a:gd name="T43" fmla="*/ 0 h 1100"/>
              <a:gd name="T44" fmla="*/ 2147483647 w 4151"/>
              <a:gd name="T45" fmla="*/ 2147483647 h 1100"/>
              <a:gd name="T46" fmla="*/ 2147483647 w 4151"/>
              <a:gd name="T47" fmla="*/ 537562818 h 1100"/>
              <a:gd name="T48" fmla="*/ 2147483647 w 4151"/>
              <a:gd name="T49" fmla="*/ 2147483647 h 1100"/>
              <a:gd name="T50" fmla="*/ 2147483647 w 4151"/>
              <a:gd name="T51" fmla="*/ 1835270694 h 1100"/>
              <a:gd name="T52" fmla="*/ 2147483647 w 4151"/>
              <a:gd name="T53" fmla="*/ 180587951 h 1100"/>
              <a:gd name="T54" fmla="*/ 2147483647 w 4151"/>
              <a:gd name="T55" fmla="*/ 2147483647 h 1100"/>
              <a:gd name="T56" fmla="*/ 2147483647 w 4151"/>
              <a:gd name="T57" fmla="*/ 1028927620 h 1100"/>
              <a:gd name="T58" fmla="*/ 2147483647 w 4151"/>
              <a:gd name="T59" fmla="*/ 2147483647 h 1100"/>
              <a:gd name="T60" fmla="*/ 2147483647 w 4151"/>
              <a:gd name="T61" fmla="*/ 1566490438 h 1100"/>
              <a:gd name="T62" fmla="*/ 2147483647 w 4151"/>
              <a:gd name="T63" fmla="*/ 2147483647 h 1100"/>
              <a:gd name="T64" fmla="*/ 2147483647 w 4151"/>
              <a:gd name="T65" fmla="*/ 1297708132 h 1100"/>
              <a:gd name="T66" fmla="*/ 2147483647 w 4151"/>
              <a:gd name="T67" fmla="*/ 2147483647 h 1100"/>
              <a:gd name="T68" fmla="*/ 2147483647 w 4151"/>
              <a:gd name="T69" fmla="*/ 671952946 h 1100"/>
              <a:gd name="T70" fmla="*/ 2147483647 w 4151"/>
              <a:gd name="T71" fmla="*/ 2147483647 h 1100"/>
              <a:gd name="T72" fmla="*/ 2147483647 w 4151"/>
              <a:gd name="T73" fmla="*/ 2147483647 h 1100"/>
              <a:gd name="T74" fmla="*/ 2147483647 w 4151"/>
              <a:gd name="T75" fmla="*/ 2147483647 h 1100"/>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4151"/>
              <a:gd name="T115" fmla="*/ 0 h 1100"/>
              <a:gd name="T116" fmla="*/ 4151 w 4151"/>
              <a:gd name="T117" fmla="*/ 1100 h 1100"/>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4151" h="1100">
                <a:moveTo>
                  <a:pt x="0" y="523"/>
                </a:moveTo>
                <a:lnTo>
                  <a:pt x="96" y="213"/>
                </a:lnTo>
                <a:lnTo>
                  <a:pt x="214" y="416"/>
                </a:lnTo>
                <a:lnTo>
                  <a:pt x="331" y="117"/>
                </a:lnTo>
                <a:lnTo>
                  <a:pt x="416" y="480"/>
                </a:lnTo>
                <a:lnTo>
                  <a:pt x="555" y="565"/>
                </a:lnTo>
                <a:lnTo>
                  <a:pt x="672" y="245"/>
                </a:lnTo>
                <a:lnTo>
                  <a:pt x="758" y="693"/>
                </a:lnTo>
                <a:lnTo>
                  <a:pt x="939" y="171"/>
                </a:lnTo>
                <a:lnTo>
                  <a:pt x="1056" y="459"/>
                </a:lnTo>
                <a:lnTo>
                  <a:pt x="1195" y="75"/>
                </a:lnTo>
                <a:lnTo>
                  <a:pt x="1302" y="288"/>
                </a:lnTo>
                <a:lnTo>
                  <a:pt x="1408" y="21"/>
                </a:lnTo>
                <a:lnTo>
                  <a:pt x="1504" y="597"/>
                </a:lnTo>
                <a:lnTo>
                  <a:pt x="1611" y="288"/>
                </a:lnTo>
                <a:lnTo>
                  <a:pt x="1718" y="491"/>
                </a:lnTo>
                <a:lnTo>
                  <a:pt x="1824" y="373"/>
                </a:lnTo>
                <a:lnTo>
                  <a:pt x="1920" y="747"/>
                </a:lnTo>
                <a:lnTo>
                  <a:pt x="2038" y="171"/>
                </a:lnTo>
                <a:lnTo>
                  <a:pt x="2112" y="299"/>
                </a:lnTo>
                <a:lnTo>
                  <a:pt x="2262" y="288"/>
                </a:lnTo>
                <a:lnTo>
                  <a:pt x="2336" y="0"/>
                </a:lnTo>
                <a:lnTo>
                  <a:pt x="2464" y="651"/>
                </a:lnTo>
                <a:lnTo>
                  <a:pt x="2592" y="128"/>
                </a:lnTo>
                <a:lnTo>
                  <a:pt x="2710" y="523"/>
                </a:lnTo>
                <a:lnTo>
                  <a:pt x="2816" y="437"/>
                </a:lnTo>
                <a:lnTo>
                  <a:pt x="2944" y="43"/>
                </a:lnTo>
                <a:lnTo>
                  <a:pt x="3040" y="629"/>
                </a:lnTo>
                <a:lnTo>
                  <a:pt x="3147" y="245"/>
                </a:lnTo>
                <a:lnTo>
                  <a:pt x="3254" y="544"/>
                </a:lnTo>
                <a:lnTo>
                  <a:pt x="3403" y="373"/>
                </a:lnTo>
                <a:lnTo>
                  <a:pt x="3499" y="533"/>
                </a:lnTo>
                <a:lnTo>
                  <a:pt x="3595" y="309"/>
                </a:lnTo>
                <a:lnTo>
                  <a:pt x="3712" y="683"/>
                </a:lnTo>
                <a:lnTo>
                  <a:pt x="3862" y="160"/>
                </a:lnTo>
                <a:lnTo>
                  <a:pt x="3968" y="949"/>
                </a:lnTo>
                <a:lnTo>
                  <a:pt x="4054" y="629"/>
                </a:lnTo>
                <a:lnTo>
                  <a:pt x="4150" y="1099"/>
                </a:lnTo>
              </a:path>
            </a:pathLst>
          </a:custGeom>
          <a:noFill/>
          <a:ln w="57150" cap="rnd" cmpd="sng">
            <a:solidFill>
              <a:srgbClr val="000099"/>
            </a:solidFill>
            <a:prstDash val="solid"/>
            <a:round/>
            <a:headEnd type="none" w="med" len="med"/>
            <a:tailEnd type="none" w="med" len="med"/>
          </a:ln>
        </p:spPr>
        <p:txBody>
          <a:bodyPr/>
          <a:lstStyle/>
          <a:p>
            <a:endParaRPr lang="en-US"/>
          </a:p>
        </p:txBody>
      </p:sp>
      <p:sp>
        <p:nvSpPr>
          <p:cNvPr id="53257" name="Rectangle 9"/>
          <p:cNvSpPr>
            <a:spLocks noChangeArrowheads="1"/>
          </p:cNvSpPr>
          <p:nvPr/>
        </p:nvSpPr>
        <p:spPr bwMode="auto">
          <a:xfrm>
            <a:off x="546809" y="751880"/>
            <a:ext cx="7598983" cy="828432"/>
          </a:xfrm>
          <a:prstGeom prst="rect">
            <a:avLst/>
          </a:prstGeom>
          <a:noFill/>
          <a:ln w="12700">
            <a:noFill/>
            <a:miter lim="800000"/>
            <a:headEnd/>
            <a:tailEnd/>
          </a:ln>
          <a:effectLst/>
          <a:scene3d>
            <a:camera prst="orthographicFront">
              <a:rot lat="0" lon="0" rev="0"/>
            </a:camera>
            <a:lightRig rig="balanced" dir="t">
              <a:rot lat="0" lon="0" rev="8700000"/>
            </a:lightRig>
          </a:scene3d>
          <a:sp3d>
            <a:bevelT w="190500" h="38100"/>
          </a:sp3d>
        </p:spPr>
        <p:txBody>
          <a:bodyPr lIns="90488" tIns="44450" rIns="90488" bIns="44450">
            <a:spAutoFit/>
          </a:bodyPr>
          <a:lstStyle/>
          <a:p>
            <a:pPr eaLnBrk="0" hangingPunct="0">
              <a:spcBef>
                <a:spcPct val="20000"/>
              </a:spcBef>
              <a:defRPr/>
            </a:pPr>
            <a:r>
              <a:rPr lang="en-US" sz="2400" i="1" dirty="0"/>
              <a:t>Some aspect of the performance of a process is often measured over time</a:t>
            </a:r>
          </a:p>
        </p:txBody>
      </p:sp>
      <p:sp>
        <p:nvSpPr>
          <p:cNvPr id="53258" name="Rectangle 10"/>
          <p:cNvSpPr>
            <a:spLocks noChangeArrowheads="1"/>
          </p:cNvSpPr>
          <p:nvPr/>
        </p:nvSpPr>
        <p:spPr bwMode="auto">
          <a:xfrm>
            <a:off x="546175" y="1771553"/>
            <a:ext cx="3216793" cy="902298"/>
          </a:xfrm>
          <a:prstGeom prst="rect">
            <a:avLst/>
          </a:prstGeom>
          <a:noFill/>
          <a:ln w="12700">
            <a:noFill/>
            <a:miter lim="800000"/>
            <a:headEnd/>
            <a:tailEnd/>
          </a:ln>
          <a:effectLst/>
          <a:scene3d>
            <a:camera prst="orthographicFront">
              <a:rot lat="0" lon="0" rev="0"/>
            </a:camera>
            <a:lightRig rig="balanced" dir="t">
              <a:rot lat="0" lon="0" rev="8700000"/>
            </a:lightRig>
          </a:scene3d>
          <a:sp3d>
            <a:bevelT w="190500" h="38100"/>
          </a:sp3d>
        </p:spPr>
        <p:txBody>
          <a:bodyPr lIns="90488" tIns="44450" rIns="90488" bIns="44450">
            <a:spAutoFit/>
          </a:bodyPr>
          <a:lstStyle/>
          <a:p>
            <a:pPr eaLnBrk="0" hangingPunct="0">
              <a:spcBef>
                <a:spcPct val="20000"/>
              </a:spcBef>
              <a:defRPr/>
            </a:pPr>
            <a:r>
              <a:rPr lang="en-US" sz="2400" i="1"/>
              <a:t>Question </a:t>
            </a:r>
          </a:p>
          <a:p>
            <a:pPr eaLnBrk="0" hangingPunct="0">
              <a:spcBef>
                <a:spcPct val="20000"/>
              </a:spcBef>
              <a:defRPr/>
            </a:pPr>
            <a:r>
              <a:rPr lang="en-US" sz="2400" i="1"/>
              <a:t>‘Why do we do this?’</a:t>
            </a:r>
          </a:p>
        </p:txBody>
      </p:sp>
      <p:sp>
        <p:nvSpPr>
          <p:cNvPr id="14" name="TextBox 13"/>
          <p:cNvSpPr txBox="1"/>
          <p:nvPr/>
        </p:nvSpPr>
        <p:spPr>
          <a:xfrm>
            <a:off x="6822" y="86068"/>
            <a:ext cx="4367213" cy="522288"/>
          </a:xfrm>
          <a:prstGeom prst="rect">
            <a:avLst/>
          </a:prstGeom>
          <a:noFill/>
        </p:spPr>
        <p:txBody>
          <a:bodyPr>
            <a:spAutoFit/>
          </a:bodyPr>
          <a:lstStyle/>
          <a:p>
            <a:pPr>
              <a:defRPr/>
            </a:pPr>
            <a:r>
              <a:rPr lang="en-US" sz="2800" dirty="0">
                <a:solidFill>
                  <a:schemeClr val="tx1">
                    <a:lumMod val="65000"/>
                    <a:lumOff val="35000"/>
                  </a:schemeClr>
                </a:solidFill>
              </a:rPr>
              <a:t>Process control charting</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0" fill="hold" nodeType="clickEffect">
                                  <p:stCondLst>
                                    <p:cond delay="0"/>
                                  </p:stCondLst>
                                  <p:childTnLst>
                                    <p:set>
                                      <p:cBhvr>
                                        <p:cTn id="6" dur="1" fill="hold">
                                          <p:stCondLst>
                                            <p:cond delay="0"/>
                                          </p:stCondLst>
                                        </p:cTn>
                                        <p:tgtEl>
                                          <p:spTgt spid="53257"/>
                                        </p:tgtEl>
                                        <p:attrNameLst>
                                          <p:attrName>style.visibility</p:attrName>
                                        </p:attrNameLst>
                                      </p:cBhvr>
                                      <p:to>
                                        <p:strVal val="visible"/>
                                      </p:to>
                                    </p:set>
                                    <p:anim calcmode="lin" valueType="num">
                                      <p:cBhvr>
                                        <p:cTn id="7" dur="500" fill="hold"/>
                                        <p:tgtEl>
                                          <p:spTgt spid="53257"/>
                                        </p:tgtEl>
                                        <p:attrNameLst>
                                          <p:attrName>ppt_w</p:attrName>
                                        </p:attrNameLst>
                                      </p:cBhvr>
                                      <p:tavLst>
                                        <p:tav tm="0">
                                          <p:val>
                                            <p:fltVal val="0"/>
                                          </p:val>
                                        </p:tav>
                                        <p:tav tm="100000">
                                          <p:val>
                                            <p:strVal val="#ppt_w"/>
                                          </p:val>
                                        </p:tav>
                                      </p:tavLst>
                                    </p:anim>
                                    <p:anim calcmode="lin" valueType="num">
                                      <p:cBhvr>
                                        <p:cTn id="8" dur="500" fill="hold"/>
                                        <p:tgtEl>
                                          <p:spTgt spid="53257"/>
                                        </p:tgtEl>
                                        <p:attrNameLst>
                                          <p:attrName>ppt_h</p:attrName>
                                        </p:attrNameLst>
                                      </p:cBhvr>
                                      <p:tavLst>
                                        <p:tav tm="0">
                                          <p:val>
                                            <p:fltVal val="0"/>
                                          </p:val>
                                        </p:tav>
                                        <p:tav tm="100000">
                                          <p:val>
                                            <p:strVal val="#ppt_h"/>
                                          </p:val>
                                        </p:tav>
                                      </p:tavLst>
                                    </p:anim>
                                    <p:animEffect transition="in" filter="fade">
                                      <p:cBhvr>
                                        <p:cTn id="9" dur="500"/>
                                        <p:tgtEl>
                                          <p:spTgt spid="53257"/>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0" fill="hold" nodeType="clickEffect">
                                  <p:stCondLst>
                                    <p:cond delay="0"/>
                                  </p:stCondLst>
                                  <p:childTnLst>
                                    <p:set>
                                      <p:cBhvr>
                                        <p:cTn id="13" dur="1" fill="hold">
                                          <p:stCondLst>
                                            <p:cond delay="0"/>
                                          </p:stCondLst>
                                        </p:cTn>
                                        <p:tgtEl>
                                          <p:spTgt spid="53258"/>
                                        </p:tgtEl>
                                        <p:attrNameLst>
                                          <p:attrName>style.visibility</p:attrName>
                                        </p:attrNameLst>
                                      </p:cBhvr>
                                      <p:to>
                                        <p:strVal val="visible"/>
                                      </p:to>
                                    </p:set>
                                    <p:anim calcmode="lin" valueType="num">
                                      <p:cBhvr>
                                        <p:cTn id="14" dur="500" fill="hold"/>
                                        <p:tgtEl>
                                          <p:spTgt spid="53258"/>
                                        </p:tgtEl>
                                        <p:attrNameLst>
                                          <p:attrName>ppt_w</p:attrName>
                                        </p:attrNameLst>
                                      </p:cBhvr>
                                      <p:tavLst>
                                        <p:tav tm="0">
                                          <p:val>
                                            <p:fltVal val="0"/>
                                          </p:val>
                                        </p:tav>
                                        <p:tav tm="100000">
                                          <p:val>
                                            <p:strVal val="#ppt_w"/>
                                          </p:val>
                                        </p:tav>
                                      </p:tavLst>
                                    </p:anim>
                                    <p:anim calcmode="lin" valueType="num">
                                      <p:cBhvr>
                                        <p:cTn id="15" dur="500" fill="hold"/>
                                        <p:tgtEl>
                                          <p:spTgt spid="53258"/>
                                        </p:tgtEl>
                                        <p:attrNameLst>
                                          <p:attrName>ppt_h</p:attrName>
                                        </p:attrNameLst>
                                      </p:cBhvr>
                                      <p:tavLst>
                                        <p:tav tm="0">
                                          <p:val>
                                            <p:fltVal val="0"/>
                                          </p:val>
                                        </p:tav>
                                        <p:tav tm="100000">
                                          <p:val>
                                            <p:strVal val="#ppt_h"/>
                                          </p:val>
                                        </p:tav>
                                      </p:tavLst>
                                    </p:anim>
                                    <p:animEffect transition="in" filter="fade">
                                      <p:cBhvr>
                                        <p:cTn id="16" dur="500"/>
                                        <p:tgtEl>
                                          <p:spTgt spid="53258"/>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8" fill="hold" nodeType="clickEffect">
                                  <p:stCondLst>
                                    <p:cond delay="0"/>
                                  </p:stCondLst>
                                  <p:childTnLst>
                                    <p:set>
                                      <p:cBhvr>
                                        <p:cTn id="20" dur="1" fill="hold">
                                          <p:stCondLst>
                                            <p:cond delay="0"/>
                                          </p:stCondLst>
                                        </p:cTn>
                                        <p:tgtEl>
                                          <p:spTgt spid="16"/>
                                        </p:tgtEl>
                                        <p:attrNameLst>
                                          <p:attrName>style.visibility</p:attrName>
                                        </p:attrNameLst>
                                      </p:cBhvr>
                                      <p:to>
                                        <p:strVal val="visible"/>
                                      </p:to>
                                    </p:set>
                                    <p:animEffect transition="in" filter="wipe(left)">
                                      <p:cBhvr>
                                        <p:cTn id="21" dur="1000"/>
                                        <p:tgtEl>
                                          <p:spTgt spid="16"/>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8" fill="hold" grpId="0" nodeType="clickEffect">
                                  <p:stCondLst>
                                    <p:cond delay="0"/>
                                  </p:stCondLst>
                                  <p:childTnLst>
                                    <p:set>
                                      <p:cBhvr>
                                        <p:cTn id="25" dur="1" fill="hold">
                                          <p:stCondLst>
                                            <p:cond delay="0"/>
                                          </p:stCondLst>
                                        </p:cTn>
                                        <p:tgtEl>
                                          <p:spTgt spid="53256"/>
                                        </p:tgtEl>
                                        <p:attrNameLst>
                                          <p:attrName>style.visibility</p:attrName>
                                        </p:attrNameLst>
                                      </p:cBhvr>
                                      <p:to>
                                        <p:strVal val="visible"/>
                                      </p:to>
                                    </p:set>
                                    <p:animEffect transition="in" filter="wipe(left)">
                                      <p:cBhvr>
                                        <p:cTn id="26" dur="5000"/>
                                        <p:tgtEl>
                                          <p:spTgt spid="5325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3256"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4273" name="Group 15"/>
          <p:cNvGrpSpPr>
            <a:grpSpLocks/>
          </p:cNvGrpSpPr>
          <p:nvPr/>
        </p:nvGrpSpPr>
        <p:grpSpPr bwMode="auto">
          <a:xfrm>
            <a:off x="544513" y="1824082"/>
            <a:ext cx="8362950" cy="3554412"/>
            <a:chOff x="544082" y="2642320"/>
            <a:chExt cx="8363435" cy="3553419"/>
          </a:xfrm>
        </p:grpSpPr>
        <p:sp>
          <p:nvSpPr>
            <p:cNvPr id="15" name="Rectangle 14"/>
            <p:cNvSpPr/>
            <p:nvPr/>
          </p:nvSpPr>
          <p:spPr>
            <a:xfrm>
              <a:off x="1261241" y="2680138"/>
              <a:ext cx="7535918" cy="3058510"/>
            </a:xfrm>
            <a:prstGeom prst="rect">
              <a:avLst/>
            </a:prstGeom>
            <a:solidFill>
              <a:srgbClr val="CCECFF"/>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grpSp>
          <p:nvGrpSpPr>
            <p:cNvPr id="54289" name="Group 11"/>
            <p:cNvGrpSpPr>
              <a:grpSpLocks/>
            </p:cNvGrpSpPr>
            <p:nvPr/>
          </p:nvGrpSpPr>
          <p:grpSpPr bwMode="auto">
            <a:xfrm>
              <a:off x="544082" y="2695906"/>
              <a:ext cx="8363435" cy="3499833"/>
              <a:chOff x="346" y="1921"/>
              <a:chExt cx="4870" cy="1813"/>
            </a:xfrm>
          </p:grpSpPr>
          <p:sp>
            <p:nvSpPr>
              <p:cNvPr id="54290" name="Rectangle 3"/>
              <p:cNvSpPr>
                <a:spLocks noChangeArrowheads="1"/>
              </p:cNvSpPr>
              <p:nvPr/>
            </p:nvSpPr>
            <p:spPr bwMode="auto">
              <a:xfrm>
                <a:off x="2755" y="3530"/>
                <a:ext cx="435" cy="204"/>
              </a:xfrm>
              <a:prstGeom prst="rect">
                <a:avLst/>
              </a:prstGeom>
              <a:noFill/>
              <a:ln w="12700">
                <a:noFill/>
                <a:miter lim="800000"/>
                <a:headEnd/>
                <a:tailEnd/>
              </a:ln>
            </p:spPr>
            <p:txBody>
              <a:bodyPr wrap="none" lIns="90488" tIns="44450" rIns="90488" bIns="44450">
                <a:spAutoFit/>
              </a:bodyPr>
              <a:lstStyle/>
              <a:p>
                <a:pPr defTabSz="762000" eaLnBrk="0" hangingPunct="0">
                  <a:spcAft>
                    <a:spcPct val="67000"/>
                  </a:spcAft>
                </a:pPr>
                <a:r>
                  <a:rPr lang="en-US" sz="2000"/>
                  <a:t>Time</a:t>
                </a:r>
              </a:p>
            </p:txBody>
          </p:sp>
          <p:sp>
            <p:nvSpPr>
              <p:cNvPr id="54291" name="Rectangle 4"/>
              <p:cNvSpPr>
                <a:spLocks noChangeArrowheads="1"/>
              </p:cNvSpPr>
              <p:nvPr/>
            </p:nvSpPr>
            <p:spPr bwMode="auto">
              <a:xfrm rot="-5400000">
                <a:off x="-272" y="2621"/>
                <a:ext cx="1571" cy="336"/>
              </a:xfrm>
              <a:prstGeom prst="rect">
                <a:avLst/>
              </a:prstGeom>
              <a:noFill/>
              <a:ln w="12700">
                <a:noFill/>
                <a:miter lim="800000"/>
                <a:headEnd/>
                <a:tailEnd/>
              </a:ln>
            </p:spPr>
            <p:txBody>
              <a:bodyPr lIns="90488" tIns="44450" rIns="90488" bIns="44450">
                <a:spAutoFit/>
              </a:bodyPr>
              <a:lstStyle/>
              <a:p>
                <a:pPr algn="ctr" defTabSz="762000" eaLnBrk="0" hangingPunct="0">
                  <a:lnSpc>
                    <a:spcPct val="80000"/>
                  </a:lnSpc>
                  <a:spcAft>
                    <a:spcPct val="67000"/>
                  </a:spcAft>
                </a:pPr>
                <a:r>
                  <a:rPr lang="en-US" sz="2000"/>
                  <a:t>Some measure of operations performance</a:t>
                </a:r>
              </a:p>
            </p:txBody>
          </p:sp>
          <p:sp>
            <p:nvSpPr>
              <p:cNvPr id="54292" name="Line 6"/>
              <p:cNvSpPr>
                <a:spLocks noChangeShapeType="1"/>
              </p:cNvSpPr>
              <p:nvPr/>
            </p:nvSpPr>
            <p:spPr bwMode="auto">
              <a:xfrm>
                <a:off x="763" y="3517"/>
                <a:ext cx="4453" cy="0"/>
              </a:xfrm>
              <a:prstGeom prst="line">
                <a:avLst/>
              </a:prstGeom>
              <a:noFill/>
              <a:ln w="57150">
                <a:solidFill>
                  <a:schemeClr val="tx1"/>
                </a:solidFill>
                <a:round/>
                <a:headEnd/>
                <a:tailEnd type="stealth" w="med" len="med"/>
              </a:ln>
            </p:spPr>
            <p:txBody>
              <a:bodyPr wrap="none" anchor="ctr"/>
              <a:lstStyle/>
              <a:p>
                <a:endParaRPr lang="en-US"/>
              </a:p>
            </p:txBody>
          </p:sp>
          <p:sp>
            <p:nvSpPr>
              <p:cNvPr id="54293" name="Line 7"/>
              <p:cNvSpPr>
                <a:spLocks noChangeShapeType="1"/>
              </p:cNvSpPr>
              <p:nvPr/>
            </p:nvSpPr>
            <p:spPr bwMode="auto">
              <a:xfrm flipH="1" flipV="1">
                <a:off x="764" y="1921"/>
                <a:ext cx="4" cy="1589"/>
              </a:xfrm>
              <a:prstGeom prst="line">
                <a:avLst/>
              </a:prstGeom>
              <a:noFill/>
              <a:ln w="57150">
                <a:solidFill>
                  <a:schemeClr val="tx1"/>
                </a:solidFill>
                <a:round/>
                <a:headEnd/>
                <a:tailEnd type="stealth" w="med" len="med"/>
              </a:ln>
            </p:spPr>
            <p:txBody>
              <a:bodyPr wrap="none" anchor="ctr"/>
              <a:lstStyle/>
              <a:p>
                <a:endParaRPr lang="en-US"/>
              </a:p>
            </p:txBody>
          </p:sp>
        </p:grpSp>
      </p:grpSp>
      <p:sp>
        <p:nvSpPr>
          <p:cNvPr id="54274" name="Freeform 8"/>
          <p:cNvSpPr>
            <a:spLocks/>
          </p:cNvSpPr>
          <p:nvPr/>
        </p:nvSpPr>
        <p:spPr bwMode="auto">
          <a:xfrm>
            <a:off x="1422400" y="2278107"/>
            <a:ext cx="7107238" cy="2254250"/>
          </a:xfrm>
          <a:custGeom>
            <a:avLst/>
            <a:gdLst>
              <a:gd name="T0" fmla="*/ 0 w 4151"/>
              <a:gd name="T1" fmla="*/ 2147483647 h 1100"/>
              <a:gd name="T2" fmla="*/ 281428450 w 4151"/>
              <a:gd name="T3" fmla="*/ 894537492 h 1100"/>
              <a:gd name="T4" fmla="*/ 627349362 w 4151"/>
              <a:gd name="T5" fmla="*/ 1747076276 h 1100"/>
              <a:gd name="T6" fmla="*/ 970340851 w 4151"/>
              <a:gd name="T7" fmla="*/ 491364930 h 1100"/>
              <a:gd name="T8" fmla="*/ 1219522108 w 4151"/>
              <a:gd name="T9" fmla="*/ 2015858581 h 1100"/>
              <a:gd name="T10" fmla="*/ 1627005844 w 4151"/>
              <a:gd name="T11" fmla="*/ 2147483647 h 1100"/>
              <a:gd name="T12" fmla="*/ 1969995835 w 4151"/>
              <a:gd name="T13" fmla="*/ 1028927620 h 1100"/>
              <a:gd name="T14" fmla="*/ 2147483647 w 4151"/>
              <a:gd name="T15" fmla="*/ 2147483647 h 1100"/>
              <a:gd name="T16" fmla="*/ 2147483647 w 4151"/>
              <a:gd name="T17" fmla="*/ 718148656 h 1100"/>
              <a:gd name="T18" fmla="*/ 2147483647 w 4151"/>
              <a:gd name="T19" fmla="*/ 1927664163 h 1100"/>
              <a:gd name="T20" fmla="*/ 2147483647 w 4151"/>
              <a:gd name="T21" fmla="*/ 314978143 h 1100"/>
              <a:gd name="T22" fmla="*/ 2147483647 w 4151"/>
              <a:gd name="T23" fmla="*/ 1209515764 h 1100"/>
              <a:gd name="T24" fmla="*/ 2147483647 w 4151"/>
              <a:gd name="T25" fmla="*/ 88194450 h 1100"/>
              <a:gd name="T26" fmla="*/ 2147483647 w 4151"/>
              <a:gd name="T27" fmla="*/ 2147483647 h 1100"/>
              <a:gd name="T28" fmla="*/ 2147483647 w 4151"/>
              <a:gd name="T29" fmla="*/ 1209515764 h 1100"/>
              <a:gd name="T30" fmla="*/ 2147483647 w 4151"/>
              <a:gd name="T31" fmla="*/ 2062054291 h 1100"/>
              <a:gd name="T32" fmla="*/ 2147483647 w 4151"/>
              <a:gd name="T33" fmla="*/ 1566490438 h 1100"/>
              <a:gd name="T34" fmla="*/ 2147483647 w 4151"/>
              <a:gd name="T35" fmla="*/ 2147483647 h 1100"/>
              <a:gd name="T36" fmla="*/ 2147483647 w 4151"/>
              <a:gd name="T37" fmla="*/ 718148656 h 1100"/>
              <a:gd name="T38" fmla="*/ 2147483647 w 4151"/>
              <a:gd name="T39" fmla="*/ 1255711474 h 1100"/>
              <a:gd name="T40" fmla="*/ 2147483647 w 4151"/>
              <a:gd name="T41" fmla="*/ 1209515764 h 1100"/>
              <a:gd name="T42" fmla="*/ 2147483647 w 4151"/>
              <a:gd name="T43" fmla="*/ 0 h 1100"/>
              <a:gd name="T44" fmla="*/ 2147483647 w 4151"/>
              <a:gd name="T45" fmla="*/ 2147483647 h 1100"/>
              <a:gd name="T46" fmla="*/ 2147483647 w 4151"/>
              <a:gd name="T47" fmla="*/ 537562818 h 1100"/>
              <a:gd name="T48" fmla="*/ 2147483647 w 4151"/>
              <a:gd name="T49" fmla="*/ 2147483647 h 1100"/>
              <a:gd name="T50" fmla="*/ 2147483647 w 4151"/>
              <a:gd name="T51" fmla="*/ 1835270694 h 1100"/>
              <a:gd name="T52" fmla="*/ 2147483647 w 4151"/>
              <a:gd name="T53" fmla="*/ 180587951 h 1100"/>
              <a:gd name="T54" fmla="*/ 2147483647 w 4151"/>
              <a:gd name="T55" fmla="*/ 2147483647 h 1100"/>
              <a:gd name="T56" fmla="*/ 2147483647 w 4151"/>
              <a:gd name="T57" fmla="*/ 1028927620 h 1100"/>
              <a:gd name="T58" fmla="*/ 2147483647 w 4151"/>
              <a:gd name="T59" fmla="*/ 2147483647 h 1100"/>
              <a:gd name="T60" fmla="*/ 2147483647 w 4151"/>
              <a:gd name="T61" fmla="*/ 1566490438 h 1100"/>
              <a:gd name="T62" fmla="*/ 2147483647 w 4151"/>
              <a:gd name="T63" fmla="*/ 2147483647 h 1100"/>
              <a:gd name="T64" fmla="*/ 2147483647 w 4151"/>
              <a:gd name="T65" fmla="*/ 1297708132 h 1100"/>
              <a:gd name="T66" fmla="*/ 2147483647 w 4151"/>
              <a:gd name="T67" fmla="*/ 2147483647 h 1100"/>
              <a:gd name="T68" fmla="*/ 2147483647 w 4151"/>
              <a:gd name="T69" fmla="*/ 671952946 h 1100"/>
              <a:gd name="T70" fmla="*/ 2147483647 w 4151"/>
              <a:gd name="T71" fmla="*/ 2147483647 h 1100"/>
              <a:gd name="T72" fmla="*/ 2147483647 w 4151"/>
              <a:gd name="T73" fmla="*/ 2147483647 h 1100"/>
              <a:gd name="T74" fmla="*/ 2147483647 w 4151"/>
              <a:gd name="T75" fmla="*/ 2147483647 h 1100"/>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4151"/>
              <a:gd name="T115" fmla="*/ 0 h 1100"/>
              <a:gd name="T116" fmla="*/ 4151 w 4151"/>
              <a:gd name="T117" fmla="*/ 1100 h 1100"/>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4151" h="1100">
                <a:moveTo>
                  <a:pt x="0" y="523"/>
                </a:moveTo>
                <a:lnTo>
                  <a:pt x="96" y="213"/>
                </a:lnTo>
                <a:lnTo>
                  <a:pt x="214" y="416"/>
                </a:lnTo>
                <a:lnTo>
                  <a:pt x="331" y="117"/>
                </a:lnTo>
                <a:lnTo>
                  <a:pt x="416" y="480"/>
                </a:lnTo>
                <a:lnTo>
                  <a:pt x="555" y="565"/>
                </a:lnTo>
                <a:lnTo>
                  <a:pt x="672" y="245"/>
                </a:lnTo>
                <a:lnTo>
                  <a:pt x="758" y="693"/>
                </a:lnTo>
                <a:lnTo>
                  <a:pt x="939" y="171"/>
                </a:lnTo>
                <a:lnTo>
                  <a:pt x="1056" y="459"/>
                </a:lnTo>
                <a:lnTo>
                  <a:pt x="1195" y="75"/>
                </a:lnTo>
                <a:lnTo>
                  <a:pt x="1302" y="288"/>
                </a:lnTo>
                <a:lnTo>
                  <a:pt x="1408" y="21"/>
                </a:lnTo>
                <a:lnTo>
                  <a:pt x="1504" y="597"/>
                </a:lnTo>
                <a:lnTo>
                  <a:pt x="1611" y="288"/>
                </a:lnTo>
                <a:lnTo>
                  <a:pt x="1718" y="491"/>
                </a:lnTo>
                <a:lnTo>
                  <a:pt x="1824" y="373"/>
                </a:lnTo>
                <a:lnTo>
                  <a:pt x="1920" y="747"/>
                </a:lnTo>
                <a:lnTo>
                  <a:pt x="2038" y="171"/>
                </a:lnTo>
                <a:lnTo>
                  <a:pt x="2112" y="299"/>
                </a:lnTo>
                <a:lnTo>
                  <a:pt x="2262" y="288"/>
                </a:lnTo>
                <a:lnTo>
                  <a:pt x="2336" y="0"/>
                </a:lnTo>
                <a:lnTo>
                  <a:pt x="2464" y="651"/>
                </a:lnTo>
                <a:lnTo>
                  <a:pt x="2592" y="128"/>
                </a:lnTo>
                <a:lnTo>
                  <a:pt x="2710" y="523"/>
                </a:lnTo>
                <a:lnTo>
                  <a:pt x="2816" y="437"/>
                </a:lnTo>
                <a:lnTo>
                  <a:pt x="2944" y="43"/>
                </a:lnTo>
                <a:lnTo>
                  <a:pt x="3040" y="629"/>
                </a:lnTo>
                <a:lnTo>
                  <a:pt x="3147" y="245"/>
                </a:lnTo>
                <a:lnTo>
                  <a:pt x="3254" y="544"/>
                </a:lnTo>
                <a:lnTo>
                  <a:pt x="3403" y="373"/>
                </a:lnTo>
                <a:lnTo>
                  <a:pt x="3499" y="533"/>
                </a:lnTo>
                <a:lnTo>
                  <a:pt x="3595" y="309"/>
                </a:lnTo>
                <a:lnTo>
                  <a:pt x="3712" y="683"/>
                </a:lnTo>
                <a:lnTo>
                  <a:pt x="3862" y="160"/>
                </a:lnTo>
                <a:lnTo>
                  <a:pt x="3968" y="949"/>
                </a:lnTo>
                <a:lnTo>
                  <a:pt x="4054" y="629"/>
                </a:lnTo>
                <a:lnTo>
                  <a:pt x="4150" y="1099"/>
                </a:lnTo>
              </a:path>
            </a:pathLst>
          </a:custGeom>
          <a:noFill/>
          <a:ln w="57150" cap="rnd" cmpd="sng">
            <a:solidFill>
              <a:srgbClr val="000099"/>
            </a:solidFill>
            <a:prstDash val="solid"/>
            <a:round/>
            <a:headEnd type="none" w="med" len="med"/>
            <a:tailEnd type="none" w="med" len="med"/>
          </a:ln>
        </p:spPr>
        <p:txBody>
          <a:bodyPr/>
          <a:lstStyle/>
          <a:p>
            <a:endParaRPr lang="en-US"/>
          </a:p>
        </p:txBody>
      </p:sp>
      <p:sp>
        <p:nvSpPr>
          <p:cNvPr id="53257" name="Rectangle 9"/>
          <p:cNvSpPr>
            <a:spLocks noChangeArrowheads="1"/>
          </p:cNvSpPr>
          <p:nvPr/>
        </p:nvSpPr>
        <p:spPr bwMode="auto">
          <a:xfrm>
            <a:off x="1" y="742827"/>
            <a:ext cx="9126538" cy="459100"/>
          </a:xfrm>
          <a:prstGeom prst="rect">
            <a:avLst/>
          </a:prstGeom>
          <a:noFill/>
          <a:ln w="12700">
            <a:noFill/>
            <a:miter lim="800000"/>
            <a:headEnd/>
            <a:tailEnd/>
          </a:ln>
          <a:effectLst/>
          <a:scene3d>
            <a:camera prst="orthographicFront">
              <a:rot lat="0" lon="0" rev="0"/>
            </a:camera>
            <a:lightRig rig="balanced" dir="t">
              <a:rot lat="0" lon="0" rev="8700000"/>
            </a:lightRig>
          </a:scene3d>
          <a:sp3d>
            <a:bevelT w="190500" h="38100"/>
          </a:sp3d>
        </p:spPr>
        <p:txBody>
          <a:bodyPr lIns="90488" tIns="44450" rIns="90488" bIns="44450">
            <a:spAutoFit/>
          </a:bodyPr>
          <a:lstStyle/>
          <a:p>
            <a:pPr eaLnBrk="0" hangingPunct="0">
              <a:spcBef>
                <a:spcPct val="20000"/>
              </a:spcBef>
              <a:defRPr/>
            </a:pPr>
            <a:r>
              <a:rPr lang="en-US" sz="2400" i="1" dirty="0"/>
              <a:t>Trend can indicate whether performance is getting better or worse</a:t>
            </a:r>
          </a:p>
        </p:txBody>
      </p:sp>
      <p:sp>
        <p:nvSpPr>
          <p:cNvPr id="53258" name="Rectangle 10"/>
          <p:cNvSpPr>
            <a:spLocks noChangeArrowheads="1"/>
          </p:cNvSpPr>
          <p:nvPr/>
        </p:nvSpPr>
        <p:spPr bwMode="auto">
          <a:xfrm>
            <a:off x="425040" y="1305300"/>
            <a:ext cx="7505015" cy="459100"/>
          </a:xfrm>
          <a:prstGeom prst="rect">
            <a:avLst/>
          </a:prstGeom>
          <a:noFill/>
          <a:ln w="12700">
            <a:noFill/>
            <a:miter lim="800000"/>
            <a:headEnd/>
            <a:tailEnd/>
          </a:ln>
          <a:effectLst/>
          <a:scene3d>
            <a:camera prst="orthographicFront">
              <a:rot lat="0" lon="0" rev="0"/>
            </a:camera>
            <a:lightRig rig="balanced" dir="t">
              <a:rot lat="0" lon="0" rev="8700000"/>
            </a:lightRig>
          </a:scene3d>
          <a:sp3d>
            <a:bevelT w="190500" h="38100"/>
          </a:sp3d>
        </p:spPr>
        <p:txBody>
          <a:bodyPr lIns="90488" tIns="44450" rIns="90488" bIns="44450">
            <a:spAutoFit/>
          </a:bodyPr>
          <a:lstStyle/>
          <a:p>
            <a:pPr eaLnBrk="0" hangingPunct="0">
              <a:spcBef>
                <a:spcPct val="20000"/>
              </a:spcBef>
              <a:defRPr/>
            </a:pPr>
            <a:r>
              <a:rPr lang="en-US" sz="2400" i="1"/>
              <a:t>Question  </a:t>
            </a:r>
            <a:r>
              <a:rPr lang="en-US" sz="2400" i="1">
                <a:cs typeface="Arial" charset="0"/>
              </a:rPr>
              <a:t>–</a:t>
            </a:r>
            <a:r>
              <a:rPr lang="en-US" sz="2400" i="1"/>
              <a:t> ‘But why is variation important?’</a:t>
            </a:r>
          </a:p>
        </p:txBody>
      </p:sp>
      <p:sp>
        <p:nvSpPr>
          <p:cNvPr id="54281" name="TextBox 13"/>
          <p:cNvSpPr txBox="1">
            <a:spLocks noChangeArrowheads="1"/>
          </p:cNvSpPr>
          <p:nvPr/>
        </p:nvSpPr>
        <p:spPr bwMode="auto">
          <a:xfrm>
            <a:off x="6822" y="86068"/>
            <a:ext cx="6297613" cy="519113"/>
          </a:xfrm>
          <a:prstGeom prst="rect">
            <a:avLst/>
          </a:prstGeom>
          <a:noFill/>
          <a:ln w="9525">
            <a:noFill/>
            <a:miter lim="800000"/>
            <a:headEnd/>
            <a:tailEnd/>
          </a:ln>
        </p:spPr>
        <p:txBody>
          <a:bodyPr>
            <a:spAutoFit/>
          </a:bodyPr>
          <a:lstStyle/>
          <a:p>
            <a:r>
              <a:rPr lang="en-US" sz="2800">
                <a:solidFill>
                  <a:srgbClr val="595959"/>
                </a:solidFill>
              </a:rPr>
              <a:t>Process control charting (Continued)</a:t>
            </a:r>
          </a:p>
        </p:txBody>
      </p:sp>
      <p:sp>
        <p:nvSpPr>
          <p:cNvPr id="13" name="Rectangle 10"/>
          <p:cNvSpPr>
            <a:spLocks noChangeArrowheads="1"/>
          </p:cNvSpPr>
          <p:nvPr/>
        </p:nvSpPr>
        <p:spPr bwMode="auto">
          <a:xfrm>
            <a:off x="298523" y="5288270"/>
            <a:ext cx="8777775" cy="1013098"/>
          </a:xfrm>
          <a:prstGeom prst="rect">
            <a:avLst/>
          </a:prstGeom>
          <a:noFill/>
          <a:ln w="12700">
            <a:noFill/>
            <a:miter lim="800000"/>
            <a:headEnd/>
            <a:tailEnd/>
          </a:ln>
          <a:effectLst/>
          <a:scene3d>
            <a:camera prst="orthographicFront">
              <a:rot lat="0" lon="0" rev="0"/>
            </a:camera>
            <a:lightRig rig="balanced" dir="t">
              <a:rot lat="0" lon="0" rev="8700000"/>
            </a:lightRig>
          </a:scene3d>
          <a:sp3d>
            <a:bevelT w="190500" h="38100"/>
          </a:sp3d>
        </p:spPr>
        <p:txBody>
          <a:bodyPr lIns="90488" tIns="44450" rIns="90488" bIns="44450">
            <a:spAutoFit/>
          </a:bodyPr>
          <a:lstStyle/>
          <a:p>
            <a:pPr eaLnBrk="0" hangingPunct="0">
              <a:defRPr/>
            </a:pPr>
            <a:r>
              <a:rPr lang="en-US" sz="2000" i="1"/>
              <a:t>‘And how do we know if the variation in process performance is “Natural” in terms of being a result of random causes, or is indicative of some “Assignable” causes in the process?’</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0" fill="hold" nodeType="clickEffect">
                                  <p:stCondLst>
                                    <p:cond delay="0"/>
                                  </p:stCondLst>
                                  <p:childTnLst>
                                    <p:set>
                                      <p:cBhvr>
                                        <p:cTn id="6" dur="1" fill="hold">
                                          <p:stCondLst>
                                            <p:cond delay="0"/>
                                          </p:stCondLst>
                                        </p:cTn>
                                        <p:tgtEl>
                                          <p:spTgt spid="53257"/>
                                        </p:tgtEl>
                                        <p:attrNameLst>
                                          <p:attrName>style.visibility</p:attrName>
                                        </p:attrNameLst>
                                      </p:cBhvr>
                                      <p:to>
                                        <p:strVal val="visible"/>
                                      </p:to>
                                    </p:set>
                                    <p:anim calcmode="lin" valueType="num">
                                      <p:cBhvr>
                                        <p:cTn id="7" dur="500" fill="hold"/>
                                        <p:tgtEl>
                                          <p:spTgt spid="53257"/>
                                        </p:tgtEl>
                                        <p:attrNameLst>
                                          <p:attrName>ppt_w</p:attrName>
                                        </p:attrNameLst>
                                      </p:cBhvr>
                                      <p:tavLst>
                                        <p:tav tm="0">
                                          <p:val>
                                            <p:fltVal val="0"/>
                                          </p:val>
                                        </p:tav>
                                        <p:tav tm="100000">
                                          <p:val>
                                            <p:strVal val="#ppt_w"/>
                                          </p:val>
                                        </p:tav>
                                      </p:tavLst>
                                    </p:anim>
                                    <p:anim calcmode="lin" valueType="num">
                                      <p:cBhvr>
                                        <p:cTn id="8" dur="500" fill="hold"/>
                                        <p:tgtEl>
                                          <p:spTgt spid="53257"/>
                                        </p:tgtEl>
                                        <p:attrNameLst>
                                          <p:attrName>ppt_h</p:attrName>
                                        </p:attrNameLst>
                                      </p:cBhvr>
                                      <p:tavLst>
                                        <p:tav tm="0">
                                          <p:val>
                                            <p:fltVal val="0"/>
                                          </p:val>
                                        </p:tav>
                                        <p:tav tm="100000">
                                          <p:val>
                                            <p:strVal val="#ppt_h"/>
                                          </p:val>
                                        </p:tav>
                                      </p:tavLst>
                                    </p:anim>
                                    <p:animEffect transition="in" filter="fade">
                                      <p:cBhvr>
                                        <p:cTn id="9" dur="500"/>
                                        <p:tgtEl>
                                          <p:spTgt spid="53257"/>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0" fill="hold" nodeType="clickEffect">
                                  <p:stCondLst>
                                    <p:cond delay="0"/>
                                  </p:stCondLst>
                                  <p:childTnLst>
                                    <p:set>
                                      <p:cBhvr>
                                        <p:cTn id="13" dur="1" fill="hold">
                                          <p:stCondLst>
                                            <p:cond delay="0"/>
                                          </p:stCondLst>
                                        </p:cTn>
                                        <p:tgtEl>
                                          <p:spTgt spid="53258"/>
                                        </p:tgtEl>
                                        <p:attrNameLst>
                                          <p:attrName>style.visibility</p:attrName>
                                        </p:attrNameLst>
                                      </p:cBhvr>
                                      <p:to>
                                        <p:strVal val="visible"/>
                                      </p:to>
                                    </p:set>
                                    <p:anim calcmode="lin" valueType="num">
                                      <p:cBhvr>
                                        <p:cTn id="14" dur="500" fill="hold"/>
                                        <p:tgtEl>
                                          <p:spTgt spid="53258"/>
                                        </p:tgtEl>
                                        <p:attrNameLst>
                                          <p:attrName>ppt_w</p:attrName>
                                        </p:attrNameLst>
                                      </p:cBhvr>
                                      <p:tavLst>
                                        <p:tav tm="0">
                                          <p:val>
                                            <p:fltVal val="0"/>
                                          </p:val>
                                        </p:tav>
                                        <p:tav tm="100000">
                                          <p:val>
                                            <p:strVal val="#ppt_w"/>
                                          </p:val>
                                        </p:tav>
                                      </p:tavLst>
                                    </p:anim>
                                    <p:anim calcmode="lin" valueType="num">
                                      <p:cBhvr>
                                        <p:cTn id="15" dur="500" fill="hold"/>
                                        <p:tgtEl>
                                          <p:spTgt spid="53258"/>
                                        </p:tgtEl>
                                        <p:attrNameLst>
                                          <p:attrName>ppt_h</p:attrName>
                                        </p:attrNameLst>
                                      </p:cBhvr>
                                      <p:tavLst>
                                        <p:tav tm="0">
                                          <p:val>
                                            <p:fltVal val="0"/>
                                          </p:val>
                                        </p:tav>
                                        <p:tav tm="100000">
                                          <p:val>
                                            <p:strVal val="#ppt_h"/>
                                          </p:val>
                                        </p:tav>
                                      </p:tavLst>
                                    </p:anim>
                                    <p:animEffect transition="in" filter="fade">
                                      <p:cBhvr>
                                        <p:cTn id="16" dur="500"/>
                                        <p:tgtEl>
                                          <p:spTgt spid="53258"/>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0" fill="hold" nodeType="clickEffect">
                                  <p:stCondLst>
                                    <p:cond delay="0"/>
                                  </p:stCondLst>
                                  <p:childTnLst>
                                    <p:set>
                                      <p:cBhvr>
                                        <p:cTn id="20" dur="1" fill="hold">
                                          <p:stCondLst>
                                            <p:cond delay="0"/>
                                          </p:stCondLst>
                                        </p:cTn>
                                        <p:tgtEl>
                                          <p:spTgt spid="13"/>
                                        </p:tgtEl>
                                        <p:attrNameLst>
                                          <p:attrName>style.visibility</p:attrName>
                                        </p:attrNameLst>
                                      </p:cBhvr>
                                      <p:to>
                                        <p:strVal val="visible"/>
                                      </p:to>
                                    </p:set>
                                    <p:anim calcmode="lin" valueType="num">
                                      <p:cBhvr>
                                        <p:cTn id="21" dur="500" fill="hold"/>
                                        <p:tgtEl>
                                          <p:spTgt spid="13"/>
                                        </p:tgtEl>
                                        <p:attrNameLst>
                                          <p:attrName>ppt_w</p:attrName>
                                        </p:attrNameLst>
                                      </p:cBhvr>
                                      <p:tavLst>
                                        <p:tav tm="0">
                                          <p:val>
                                            <p:fltVal val="0"/>
                                          </p:val>
                                        </p:tav>
                                        <p:tav tm="100000">
                                          <p:val>
                                            <p:strVal val="#ppt_w"/>
                                          </p:val>
                                        </p:tav>
                                      </p:tavLst>
                                    </p:anim>
                                    <p:anim calcmode="lin" valueType="num">
                                      <p:cBhvr>
                                        <p:cTn id="22" dur="500" fill="hold"/>
                                        <p:tgtEl>
                                          <p:spTgt spid="13"/>
                                        </p:tgtEl>
                                        <p:attrNameLst>
                                          <p:attrName>ppt_h</p:attrName>
                                        </p:attrNameLst>
                                      </p:cBhvr>
                                      <p:tavLst>
                                        <p:tav tm="0">
                                          <p:val>
                                            <p:fltVal val="0"/>
                                          </p:val>
                                        </p:tav>
                                        <p:tav tm="100000">
                                          <p:val>
                                            <p:strVal val="#ppt_h"/>
                                          </p:val>
                                        </p:tav>
                                      </p:tavLst>
                                    </p:anim>
                                    <p:animEffect transition="in" filter="fade">
                                      <p:cBhvr>
                                        <p:cTn id="23"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6321" name="Group 15"/>
          <p:cNvGrpSpPr>
            <a:grpSpLocks/>
          </p:cNvGrpSpPr>
          <p:nvPr/>
        </p:nvGrpSpPr>
        <p:grpSpPr bwMode="auto">
          <a:xfrm>
            <a:off x="542925" y="2645848"/>
            <a:ext cx="8364538" cy="3605213"/>
            <a:chOff x="542365" y="2680138"/>
            <a:chExt cx="8365152" cy="3604400"/>
          </a:xfrm>
        </p:grpSpPr>
        <p:sp>
          <p:nvSpPr>
            <p:cNvPr id="15" name="Rectangle 14"/>
            <p:cNvSpPr/>
            <p:nvPr/>
          </p:nvSpPr>
          <p:spPr>
            <a:xfrm>
              <a:off x="1261241" y="2680138"/>
              <a:ext cx="7535918" cy="3058510"/>
            </a:xfrm>
            <a:prstGeom prst="rect">
              <a:avLst/>
            </a:prstGeom>
            <a:solidFill>
              <a:srgbClr val="CCECFF"/>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grpSp>
          <p:nvGrpSpPr>
            <p:cNvPr id="56339" name="Group 11"/>
            <p:cNvGrpSpPr>
              <a:grpSpLocks/>
            </p:cNvGrpSpPr>
            <p:nvPr/>
          </p:nvGrpSpPr>
          <p:grpSpPr bwMode="auto">
            <a:xfrm>
              <a:off x="542365" y="2695906"/>
              <a:ext cx="8365152" cy="3588632"/>
              <a:chOff x="345" y="1921"/>
              <a:chExt cx="4871" cy="1859"/>
            </a:xfrm>
          </p:grpSpPr>
          <p:sp>
            <p:nvSpPr>
              <p:cNvPr id="56340" name="Rectangle 3"/>
              <p:cNvSpPr>
                <a:spLocks noChangeArrowheads="1"/>
              </p:cNvSpPr>
              <p:nvPr/>
            </p:nvSpPr>
            <p:spPr bwMode="auto">
              <a:xfrm>
                <a:off x="2755" y="3530"/>
                <a:ext cx="469" cy="250"/>
              </a:xfrm>
              <a:prstGeom prst="rect">
                <a:avLst/>
              </a:prstGeom>
              <a:noFill/>
              <a:ln w="12700">
                <a:noFill/>
                <a:miter lim="800000"/>
                <a:headEnd/>
                <a:tailEnd/>
              </a:ln>
            </p:spPr>
            <p:txBody>
              <a:bodyPr wrap="none" lIns="90488" tIns="44450" rIns="90488" bIns="44450">
                <a:spAutoFit/>
              </a:bodyPr>
              <a:lstStyle/>
              <a:p>
                <a:pPr defTabSz="762000" eaLnBrk="0" hangingPunct="0">
                  <a:spcAft>
                    <a:spcPct val="67000"/>
                  </a:spcAft>
                </a:pPr>
                <a:r>
                  <a:rPr lang="en-US" sz="2000"/>
                  <a:t>Time</a:t>
                </a:r>
              </a:p>
            </p:txBody>
          </p:sp>
          <p:sp>
            <p:nvSpPr>
              <p:cNvPr id="56341" name="Rectangle 4"/>
              <p:cNvSpPr>
                <a:spLocks noChangeArrowheads="1"/>
              </p:cNvSpPr>
              <p:nvPr/>
            </p:nvSpPr>
            <p:spPr bwMode="auto">
              <a:xfrm rot="-5400000">
                <a:off x="-271" y="2619"/>
                <a:ext cx="1571" cy="339"/>
              </a:xfrm>
              <a:prstGeom prst="rect">
                <a:avLst/>
              </a:prstGeom>
              <a:noFill/>
              <a:ln w="12700">
                <a:noFill/>
                <a:miter lim="800000"/>
                <a:headEnd/>
                <a:tailEnd/>
              </a:ln>
            </p:spPr>
            <p:txBody>
              <a:bodyPr lIns="90488" tIns="44450" rIns="90488" bIns="44450">
                <a:spAutoFit/>
              </a:bodyPr>
              <a:lstStyle/>
              <a:p>
                <a:pPr algn="ctr" defTabSz="762000" eaLnBrk="0" hangingPunct="0">
                  <a:lnSpc>
                    <a:spcPct val="80000"/>
                  </a:lnSpc>
                  <a:spcAft>
                    <a:spcPct val="67000"/>
                  </a:spcAft>
                </a:pPr>
                <a:r>
                  <a:rPr lang="en-US" sz="2000"/>
                  <a:t>Some measure of operations performance</a:t>
                </a:r>
              </a:p>
            </p:txBody>
          </p:sp>
          <p:sp>
            <p:nvSpPr>
              <p:cNvPr id="56342" name="Line 6"/>
              <p:cNvSpPr>
                <a:spLocks noChangeShapeType="1"/>
              </p:cNvSpPr>
              <p:nvPr/>
            </p:nvSpPr>
            <p:spPr bwMode="auto">
              <a:xfrm>
                <a:off x="763" y="3517"/>
                <a:ext cx="4453" cy="0"/>
              </a:xfrm>
              <a:prstGeom prst="line">
                <a:avLst/>
              </a:prstGeom>
              <a:noFill/>
              <a:ln w="57150">
                <a:solidFill>
                  <a:schemeClr val="tx1"/>
                </a:solidFill>
                <a:round/>
                <a:headEnd/>
                <a:tailEnd type="stealth" w="med" len="med"/>
              </a:ln>
            </p:spPr>
            <p:txBody>
              <a:bodyPr wrap="none" anchor="ctr"/>
              <a:lstStyle/>
              <a:p>
                <a:endParaRPr lang="en-US"/>
              </a:p>
            </p:txBody>
          </p:sp>
          <p:sp>
            <p:nvSpPr>
              <p:cNvPr id="56343" name="Line 7"/>
              <p:cNvSpPr>
                <a:spLocks noChangeShapeType="1"/>
              </p:cNvSpPr>
              <p:nvPr/>
            </p:nvSpPr>
            <p:spPr bwMode="auto">
              <a:xfrm flipH="1" flipV="1">
                <a:off x="764" y="1921"/>
                <a:ext cx="4" cy="1589"/>
              </a:xfrm>
              <a:prstGeom prst="line">
                <a:avLst/>
              </a:prstGeom>
              <a:noFill/>
              <a:ln w="57150">
                <a:solidFill>
                  <a:schemeClr val="tx1"/>
                </a:solidFill>
                <a:round/>
                <a:headEnd/>
                <a:tailEnd type="stealth" w="med" len="med"/>
              </a:ln>
            </p:spPr>
            <p:txBody>
              <a:bodyPr wrap="none" anchor="ctr"/>
              <a:lstStyle/>
              <a:p>
                <a:endParaRPr lang="en-US"/>
              </a:p>
            </p:txBody>
          </p:sp>
        </p:grpSp>
      </p:grpSp>
      <p:sp>
        <p:nvSpPr>
          <p:cNvPr id="56322" name="Freeform 8"/>
          <p:cNvSpPr>
            <a:spLocks/>
          </p:cNvSpPr>
          <p:nvPr/>
        </p:nvSpPr>
        <p:spPr bwMode="auto">
          <a:xfrm>
            <a:off x="1422400" y="3118923"/>
            <a:ext cx="7107238" cy="2254250"/>
          </a:xfrm>
          <a:custGeom>
            <a:avLst/>
            <a:gdLst>
              <a:gd name="T0" fmla="*/ 0 w 4151"/>
              <a:gd name="T1" fmla="*/ 2147483647 h 1100"/>
              <a:gd name="T2" fmla="*/ 281428450 w 4151"/>
              <a:gd name="T3" fmla="*/ 894537492 h 1100"/>
              <a:gd name="T4" fmla="*/ 627349362 w 4151"/>
              <a:gd name="T5" fmla="*/ 1747076276 h 1100"/>
              <a:gd name="T6" fmla="*/ 970340851 w 4151"/>
              <a:gd name="T7" fmla="*/ 491364930 h 1100"/>
              <a:gd name="T8" fmla="*/ 1219522108 w 4151"/>
              <a:gd name="T9" fmla="*/ 2015858581 h 1100"/>
              <a:gd name="T10" fmla="*/ 1627005844 w 4151"/>
              <a:gd name="T11" fmla="*/ 2147483647 h 1100"/>
              <a:gd name="T12" fmla="*/ 1969995835 w 4151"/>
              <a:gd name="T13" fmla="*/ 1028927620 h 1100"/>
              <a:gd name="T14" fmla="*/ 2147483647 w 4151"/>
              <a:gd name="T15" fmla="*/ 2147483647 h 1100"/>
              <a:gd name="T16" fmla="*/ 2147483647 w 4151"/>
              <a:gd name="T17" fmla="*/ 718148656 h 1100"/>
              <a:gd name="T18" fmla="*/ 2147483647 w 4151"/>
              <a:gd name="T19" fmla="*/ 1927664163 h 1100"/>
              <a:gd name="T20" fmla="*/ 2147483647 w 4151"/>
              <a:gd name="T21" fmla="*/ 314978143 h 1100"/>
              <a:gd name="T22" fmla="*/ 2147483647 w 4151"/>
              <a:gd name="T23" fmla="*/ 1209515764 h 1100"/>
              <a:gd name="T24" fmla="*/ 2147483647 w 4151"/>
              <a:gd name="T25" fmla="*/ 88194450 h 1100"/>
              <a:gd name="T26" fmla="*/ 2147483647 w 4151"/>
              <a:gd name="T27" fmla="*/ 2147483647 h 1100"/>
              <a:gd name="T28" fmla="*/ 2147483647 w 4151"/>
              <a:gd name="T29" fmla="*/ 1209515764 h 1100"/>
              <a:gd name="T30" fmla="*/ 2147483647 w 4151"/>
              <a:gd name="T31" fmla="*/ 2062054291 h 1100"/>
              <a:gd name="T32" fmla="*/ 2147483647 w 4151"/>
              <a:gd name="T33" fmla="*/ 1566490438 h 1100"/>
              <a:gd name="T34" fmla="*/ 2147483647 w 4151"/>
              <a:gd name="T35" fmla="*/ 2147483647 h 1100"/>
              <a:gd name="T36" fmla="*/ 2147483647 w 4151"/>
              <a:gd name="T37" fmla="*/ 718148656 h 1100"/>
              <a:gd name="T38" fmla="*/ 2147483647 w 4151"/>
              <a:gd name="T39" fmla="*/ 1255711474 h 1100"/>
              <a:gd name="T40" fmla="*/ 2147483647 w 4151"/>
              <a:gd name="T41" fmla="*/ 1209515764 h 1100"/>
              <a:gd name="T42" fmla="*/ 2147483647 w 4151"/>
              <a:gd name="T43" fmla="*/ 0 h 1100"/>
              <a:gd name="T44" fmla="*/ 2147483647 w 4151"/>
              <a:gd name="T45" fmla="*/ 2147483647 h 1100"/>
              <a:gd name="T46" fmla="*/ 2147483647 w 4151"/>
              <a:gd name="T47" fmla="*/ 537562818 h 1100"/>
              <a:gd name="T48" fmla="*/ 2147483647 w 4151"/>
              <a:gd name="T49" fmla="*/ 2147483647 h 1100"/>
              <a:gd name="T50" fmla="*/ 2147483647 w 4151"/>
              <a:gd name="T51" fmla="*/ 1835270694 h 1100"/>
              <a:gd name="T52" fmla="*/ 2147483647 w 4151"/>
              <a:gd name="T53" fmla="*/ 180587951 h 1100"/>
              <a:gd name="T54" fmla="*/ 2147483647 w 4151"/>
              <a:gd name="T55" fmla="*/ 2147483647 h 1100"/>
              <a:gd name="T56" fmla="*/ 2147483647 w 4151"/>
              <a:gd name="T57" fmla="*/ 1028927620 h 1100"/>
              <a:gd name="T58" fmla="*/ 2147483647 w 4151"/>
              <a:gd name="T59" fmla="*/ 2147483647 h 1100"/>
              <a:gd name="T60" fmla="*/ 2147483647 w 4151"/>
              <a:gd name="T61" fmla="*/ 1566490438 h 1100"/>
              <a:gd name="T62" fmla="*/ 2147483647 w 4151"/>
              <a:gd name="T63" fmla="*/ 2147483647 h 1100"/>
              <a:gd name="T64" fmla="*/ 2147483647 w 4151"/>
              <a:gd name="T65" fmla="*/ 1297708132 h 1100"/>
              <a:gd name="T66" fmla="*/ 2147483647 w 4151"/>
              <a:gd name="T67" fmla="*/ 2147483647 h 1100"/>
              <a:gd name="T68" fmla="*/ 2147483647 w 4151"/>
              <a:gd name="T69" fmla="*/ 671952946 h 1100"/>
              <a:gd name="T70" fmla="*/ 2147483647 w 4151"/>
              <a:gd name="T71" fmla="*/ 2147483647 h 1100"/>
              <a:gd name="T72" fmla="*/ 2147483647 w 4151"/>
              <a:gd name="T73" fmla="*/ 2147483647 h 1100"/>
              <a:gd name="T74" fmla="*/ 2147483647 w 4151"/>
              <a:gd name="T75" fmla="*/ 2147483647 h 1100"/>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4151"/>
              <a:gd name="T115" fmla="*/ 0 h 1100"/>
              <a:gd name="T116" fmla="*/ 4151 w 4151"/>
              <a:gd name="T117" fmla="*/ 1100 h 1100"/>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4151" h="1100">
                <a:moveTo>
                  <a:pt x="0" y="523"/>
                </a:moveTo>
                <a:lnTo>
                  <a:pt x="96" y="213"/>
                </a:lnTo>
                <a:lnTo>
                  <a:pt x="214" y="416"/>
                </a:lnTo>
                <a:lnTo>
                  <a:pt x="331" y="117"/>
                </a:lnTo>
                <a:lnTo>
                  <a:pt x="416" y="480"/>
                </a:lnTo>
                <a:lnTo>
                  <a:pt x="555" y="565"/>
                </a:lnTo>
                <a:lnTo>
                  <a:pt x="672" y="245"/>
                </a:lnTo>
                <a:lnTo>
                  <a:pt x="758" y="693"/>
                </a:lnTo>
                <a:lnTo>
                  <a:pt x="939" y="171"/>
                </a:lnTo>
                <a:lnTo>
                  <a:pt x="1056" y="459"/>
                </a:lnTo>
                <a:lnTo>
                  <a:pt x="1195" y="75"/>
                </a:lnTo>
                <a:lnTo>
                  <a:pt x="1302" y="288"/>
                </a:lnTo>
                <a:lnTo>
                  <a:pt x="1408" y="21"/>
                </a:lnTo>
                <a:lnTo>
                  <a:pt x="1504" y="597"/>
                </a:lnTo>
                <a:lnTo>
                  <a:pt x="1611" y="288"/>
                </a:lnTo>
                <a:lnTo>
                  <a:pt x="1718" y="491"/>
                </a:lnTo>
                <a:lnTo>
                  <a:pt x="1824" y="373"/>
                </a:lnTo>
                <a:lnTo>
                  <a:pt x="1920" y="747"/>
                </a:lnTo>
                <a:lnTo>
                  <a:pt x="2038" y="171"/>
                </a:lnTo>
                <a:lnTo>
                  <a:pt x="2112" y="299"/>
                </a:lnTo>
                <a:lnTo>
                  <a:pt x="2262" y="288"/>
                </a:lnTo>
                <a:lnTo>
                  <a:pt x="2336" y="0"/>
                </a:lnTo>
                <a:lnTo>
                  <a:pt x="2464" y="651"/>
                </a:lnTo>
                <a:lnTo>
                  <a:pt x="2592" y="128"/>
                </a:lnTo>
                <a:lnTo>
                  <a:pt x="2710" y="523"/>
                </a:lnTo>
                <a:lnTo>
                  <a:pt x="2816" y="437"/>
                </a:lnTo>
                <a:lnTo>
                  <a:pt x="2944" y="43"/>
                </a:lnTo>
                <a:lnTo>
                  <a:pt x="3040" y="629"/>
                </a:lnTo>
                <a:lnTo>
                  <a:pt x="3147" y="245"/>
                </a:lnTo>
                <a:lnTo>
                  <a:pt x="3254" y="544"/>
                </a:lnTo>
                <a:lnTo>
                  <a:pt x="3403" y="373"/>
                </a:lnTo>
                <a:lnTo>
                  <a:pt x="3499" y="533"/>
                </a:lnTo>
                <a:lnTo>
                  <a:pt x="3595" y="309"/>
                </a:lnTo>
                <a:lnTo>
                  <a:pt x="3712" y="683"/>
                </a:lnTo>
                <a:lnTo>
                  <a:pt x="3862" y="160"/>
                </a:lnTo>
                <a:lnTo>
                  <a:pt x="3968" y="949"/>
                </a:lnTo>
                <a:lnTo>
                  <a:pt x="4054" y="629"/>
                </a:lnTo>
                <a:lnTo>
                  <a:pt x="4150" y="1099"/>
                </a:lnTo>
              </a:path>
            </a:pathLst>
          </a:custGeom>
          <a:noFill/>
          <a:ln w="57150" cap="rnd" cmpd="sng">
            <a:solidFill>
              <a:srgbClr val="000099"/>
            </a:solidFill>
            <a:prstDash val="solid"/>
            <a:round/>
            <a:headEnd type="none" w="med" len="med"/>
            <a:tailEnd type="none" w="med" len="med"/>
          </a:ln>
        </p:spPr>
        <p:txBody>
          <a:bodyPr/>
          <a:lstStyle/>
          <a:p>
            <a:endParaRPr lang="en-US"/>
          </a:p>
        </p:txBody>
      </p:sp>
      <p:sp>
        <p:nvSpPr>
          <p:cNvPr id="56323" name="TextBox 13"/>
          <p:cNvSpPr txBox="1">
            <a:spLocks noChangeArrowheads="1"/>
          </p:cNvSpPr>
          <p:nvPr/>
        </p:nvSpPr>
        <p:spPr bwMode="auto">
          <a:xfrm>
            <a:off x="6822" y="86068"/>
            <a:ext cx="6399213" cy="519113"/>
          </a:xfrm>
          <a:prstGeom prst="rect">
            <a:avLst/>
          </a:prstGeom>
          <a:noFill/>
          <a:ln w="9525">
            <a:noFill/>
            <a:miter lim="800000"/>
            <a:headEnd/>
            <a:tailEnd/>
          </a:ln>
        </p:spPr>
        <p:txBody>
          <a:bodyPr>
            <a:spAutoFit/>
          </a:bodyPr>
          <a:lstStyle/>
          <a:p>
            <a:r>
              <a:rPr lang="en-US" sz="2800">
                <a:solidFill>
                  <a:srgbClr val="595959"/>
                </a:solidFill>
              </a:rPr>
              <a:t>Process control charting (Continued)</a:t>
            </a:r>
          </a:p>
        </p:txBody>
      </p:sp>
      <p:sp>
        <p:nvSpPr>
          <p:cNvPr id="13" name="Rectangle 8"/>
          <p:cNvSpPr>
            <a:spLocks noChangeArrowheads="1"/>
          </p:cNvSpPr>
          <p:nvPr/>
        </p:nvSpPr>
        <p:spPr bwMode="auto">
          <a:xfrm>
            <a:off x="104351" y="617616"/>
            <a:ext cx="8818932" cy="397545"/>
          </a:xfrm>
          <a:prstGeom prst="rect">
            <a:avLst/>
          </a:prstGeom>
          <a:noFill/>
          <a:ln w="12700">
            <a:noFill/>
            <a:miter lim="800000"/>
            <a:headEnd/>
            <a:tailEnd/>
          </a:ln>
          <a:effectLst/>
          <a:scene3d>
            <a:camera prst="orthographicFront">
              <a:rot lat="0" lon="0" rev="0"/>
            </a:camera>
            <a:lightRig rig="balanced" dir="t">
              <a:rot lat="0" lon="0" rev="8700000"/>
            </a:lightRig>
          </a:scene3d>
          <a:sp3d>
            <a:bevelT w="190500" h="38100"/>
          </a:sp3d>
        </p:spPr>
        <p:txBody>
          <a:bodyPr lIns="90488" tIns="44450" rIns="90488" bIns="44450">
            <a:spAutoFit/>
          </a:bodyPr>
          <a:lstStyle/>
          <a:p>
            <a:pPr eaLnBrk="0" hangingPunct="0">
              <a:spcBef>
                <a:spcPct val="20000"/>
              </a:spcBef>
              <a:defRPr/>
            </a:pPr>
            <a:r>
              <a:rPr lang="en-US" sz="2000" i="1" dirty="0"/>
              <a:t>The last point plotted on this chart seems to be unusually low.</a:t>
            </a:r>
          </a:p>
        </p:txBody>
      </p:sp>
      <p:sp>
        <p:nvSpPr>
          <p:cNvPr id="16" name="Rectangle 9"/>
          <p:cNvSpPr>
            <a:spLocks noChangeArrowheads="1"/>
          </p:cNvSpPr>
          <p:nvPr/>
        </p:nvSpPr>
        <p:spPr bwMode="auto">
          <a:xfrm>
            <a:off x="141879" y="1219231"/>
            <a:ext cx="8797169" cy="643766"/>
          </a:xfrm>
          <a:prstGeom prst="rect">
            <a:avLst/>
          </a:prstGeom>
          <a:noFill/>
          <a:ln w="12700">
            <a:noFill/>
            <a:miter lim="800000"/>
            <a:headEnd/>
            <a:tailEnd/>
          </a:ln>
          <a:effectLst/>
          <a:scene3d>
            <a:camera prst="orthographicFront">
              <a:rot lat="0" lon="0" rev="0"/>
            </a:camera>
            <a:lightRig rig="balanced" dir="t">
              <a:rot lat="0" lon="0" rev="8700000"/>
            </a:lightRig>
          </a:scene3d>
          <a:sp3d>
            <a:bevelT w="190500" h="38100"/>
          </a:sp3d>
        </p:spPr>
        <p:txBody>
          <a:bodyPr lIns="90488" tIns="44450" rIns="90488" bIns="44450">
            <a:spAutoFit/>
          </a:bodyPr>
          <a:lstStyle/>
          <a:p>
            <a:pPr eaLnBrk="0" hangingPunct="0">
              <a:lnSpc>
                <a:spcPct val="90000"/>
              </a:lnSpc>
              <a:spcBef>
                <a:spcPct val="20000"/>
              </a:spcBef>
              <a:defRPr/>
            </a:pPr>
            <a:r>
              <a:rPr lang="en-US" sz="2000" i="1" dirty="0"/>
              <a:t>How do we know if this is just random variation or the result of some change in the process which we should investigate?</a:t>
            </a:r>
          </a:p>
        </p:txBody>
      </p:sp>
      <p:sp>
        <p:nvSpPr>
          <p:cNvPr id="17" name="Rectangle 12"/>
          <p:cNvSpPr>
            <a:spLocks noChangeArrowheads="1"/>
          </p:cNvSpPr>
          <p:nvPr/>
        </p:nvSpPr>
        <p:spPr bwMode="auto">
          <a:xfrm>
            <a:off x="149887" y="2108122"/>
            <a:ext cx="8757630" cy="397545"/>
          </a:xfrm>
          <a:prstGeom prst="rect">
            <a:avLst/>
          </a:prstGeom>
          <a:noFill/>
          <a:ln w="12700">
            <a:noFill/>
            <a:miter lim="800000"/>
            <a:headEnd/>
            <a:tailEnd/>
          </a:ln>
          <a:effectLst/>
          <a:scene3d>
            <a:camera prst="orthographicFront">
              <a:rot lat="0" lon="0" rev="0"/>
            </a:camera>
            <a:lightRig rig="balanced" dir="t">
              <a:rot lat="0" lon="0" rev="8700000"/>
            </a:lightRig>
          </a:scene3d>
          <a:sp3d>
            <a:bevelT w="190500" h="38100"/>
          </a:sp3d>
        </p:spPr>
        <p:txBody>
          <a:bodyPr lIns="90488" tIns="44450" rIns="90488" bIns="44450">
            <a:spAutoFit/>
          </a:bodyPr>
          <a:lstStyle/>
          <a:p>
            <a:pPr eaLnBrk="0" hangingPunct="0">
              <a:spcBef>
                <a:spcPct val="20000"/>
              </a:spcBef>
              <a:defRPr/>
            </a:pPr>
            <a:r>
              <a:rPr lang="en-US" sz="2000" i="1"/>
              <a:t>Some kind of ‘Guide lines’ or ‘Control limits’ would be useful</a:t>
            </a:r>
          </a:p>
        </p:txBody>
      </p:sp>
      <p:grpSp>
        <p:nvGrpSpPr>
          <p:cNvPr id="20" name="Group 19"/>
          <p:cNvGrpSpPr>
            <a:grpSpLocks/>
          </p:cNvGrpSpPr>
          <p:nvPr/>
        </p:nvGrpSpPr>
        <p:grpSpPr bwMode="auto">
          <a:xfrm>
            <a:off x="1454150" y="2991923"/>
            <a:ext cx="7343775" cy="1944688"/>
            <a:chOff x="1454150" y="3073400"/>
            <a:chExt cx="6221413" cy="1944688"/>
          </a:xfrm>
        </p:grpSpPr>
        <p:sp>
          <p:nvSpPr>
            <p:cNvPr id="56334" name="Freeform 11"/>
            <p:cNvSpPr>
              <a:spLocks/>
            </p:cNvSpPr>
            <p:nvPr/>
          </p:nvSpPr>
          <p:spPr bwMode="auto">
            <a:xfrm>
              <a:off x="1454150" y="4932363"/>
              <a:ext cx="6105525" cy="85725"/>
            </a:xfrm>
            <a:custGeom>
              <a:avLst/>
              <a:gdLst>
                <a:gd name="T0" fmla="*/ 0 w 3846"/>
                <a:gd name="T1" fmla="*/ 27722517 h 54"/>
                <a:gd name="T2" fmla="*/ 85685316 w 3846"/>
                <a:gd name="T3" fmla="*/ 88206262 h 54"/>
                <a:gd name="T4" fmla="*/ 327620329 w 3846"/>
                <a:gd name="T5" fmla="*/ 0 h 54"/>
                <a:gd name="T6" fmla="*/ 708164719 w 3846"/>
                <a:gd name="T7" fmla="*/ 65524069 h 54"/>
                <a:gd name="T8" fmla="*/ 874495187 w 3846"/>
                <a:gd name="T9" fmla="*/ 27722517 h 54"/>
                <a:gd name="T10" fmla="*/ 1605340314 w 3846"/>
                <a:gd name="T11" fmla="*/ 133569087 h 54"/>
                <a:gd name="T12" fmla="*/ 2147483647 w 3846"/>
                <a:gd name="T13" fmla="*/ 136088449 h 54"/>
                <a:gd name="T14" fmla="*/ 2147483647 w 3846"/>
                <a:gd name="T15" fmla="*/ 136088449 h 54"/>
                <a:gd name="T16" fmla="*/ 2147483647 w 3846"/>
                <a:gd name="T17" fmla="*/ 55443447 h 54"/>
                <a:gd name="T18" fmla="*/ 2147483647 w 3846"/>
                <a:gd name="T19" fmla="*/ 136088449 h 54"/>
                <a:gd name="T20" fmla="*/ 2147483647 w 3846"/>
                <a:gd name="T21" fmla="*/ 80645002 h 54"/>
                <a:gd name="T22" fmla="*/ 2147483647 w 3846"/>
                <a:gd name="T23" fmla="*/ 55443447 h 54"/>
                <a:gd name="T24" fmla="*/ 2147483647 w 3846"/>
                <a:gd name="T25" fmla="*/ 55443447 h 54"/>
                <a:gd name="T26" fmla="*/ 2147483647 w 3846"/>
                <a:gd name="T27" fmla="*/ 0 h 54"/>
                <a:gd name="T28" fmla="*/ 2147483647 w 3846"/>
                <a:gd name="T29" fmla="*/ 88206262 h 54"/>
                <a:gd name="T30" fmla="*/ 2147483647 w 3846"/>
                <a:gd name="T31" fmla="*/ 65524069 h 54"/>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3846"/>
                <a:gd name="T49" fmla="*/ 0 h 54"/>
                <a:gd name="T50" fmla="*/ 3846 w 3846"/>
                <a:gd name="T51" fmla="*/ 54 h 54"/>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3846" h="54">
                  <a:moveTo>
                    <a:pt x="0" y="11"/>
                  </a:moveTo>
                  <a:lnTo>
                    <a:pt x="34" y="35"/>
                  </a:lnTo>
                  <a:lnTo>
                    <a:pt x="130" y="0"/>
                  </a:lnTo>
                  <a:lnTo>
                    <a:pt x="281" y="26"/>
                  </a:lnTo>
                  <a:lnTo>
                    <a:pt x="347" y="11"/>
                  </a:lnTo>
                  <a:lnTo>
                    <a:pt x="637" y="53"/>
                  </a:lnTo>
                  <a:lnTo>
                    <a:pt x="1114" y="54"/>
                  </a:lnTo>
                  <a:lnTo>
                    <a:pt x="1546" y="54"/>
                  </a:lnTo>
                  <a:lnTo>
                    <a:pt x="2097" y="22"/>
                  </a:lnTo>
                  <a:lnTo>
                    <a:pt x="2529" y="54"/>
                  </a:lnTo>
                  <a:lnTo>
                    <a:pt x="2951" y="32"/>
                  </a:lnTo>
                  <a:lnTo>
                    <a:pt x="3145" y="22"/>
                  </a:lnTo>
                  <a:lnTo>
                    <a:pt x="3372" y="22"/>
                  </a:lnTo>
                  <a:lnTo>
                    <a:pt x="3492" y="0"/>
                  </a:lnTo>
                  <a:lnTo>
                    <a:pt x="3581" y="35"/>
                  </a:lnTo>
                  <a:lnTo>
                    <a:pt x="3846" y="26"/>
                  </a:lnTo>
                </a:path>
              </a:pathLst>
            </a:custGeom>
            <a:noFill/>
            <a:ln w="28575" cap="rnd" cmpd="sng">
              <a:solidFill>
                <a:srgbClr val="FF0000"/>
              </a:solidFill>
              <a:prstDash val="solid"/>
              <a:round/>
              <a:headEnd type="none" w="med" len="med"/>
              <a:tailEnd type="none" w="med" len="med"/>
            </a:ln>
          </p:spPr>
          <p:txBody>
            <a:bodyPr/>
            <a:lstStyle/>
            <a:p>
              <a:endParaRPr lang="en-US"/>
            </a:p>
          </p:txBody>
        </p:sp>
        <p:sp>
          <p:nvSpPr>
            <p:cNvPr id="56335" name="Freeform 13"/>
            <p:cNvSpPr>
              <a:spLocks/>
            </p:cNvSpPr>
            <p:nvPr/>
          </p:nvSpPr>
          <p:spPr bwMode="auto">
            <a:xfrm>
              <a:off x="1590675" y="3073400"/>
              <a:ext cx="6084888" cy="92075"/>
            </a:xfrm>
            <a:custGeom>
              <a:avLst/>
              <a:gdLst>
                <a:gd name="T0" fmla="*/ 0 w 3833"/>
                <a:gd name="T1" fmla="*/ 37801552 h 58"/>
                <a:gd name="T2" fmla="*/ 55443453 w 3833"/>
                <a:gd name="T3" fmla="*/ 37801552 h 58"/>
                <a:gd name="T4" fmla="*/ 327620355 w 3833"/>
                <a:gd name="T5" fmla="*/ 10080625 h 58"/>
                <a:gd name="T6" fmla="*/ 627519790 w 3833"/>
                <a:gd name="T7" fmla="*/ 10080625 h 58"/>
                <a:gd name="T8" fmla="*/ 874495258 w 3833"/>
                <a:gd name="T9" fmla="*/ 37801552 h 58"/>
                <a:gd name="T10" fmla="*/ 1580138887 w 3833"/>
                <a:gd name="T11" fmla="*/ 37801552 h 58"/>
                <a:gd name="T12" fmla="*/ 2147483647 w 3833"/>
                <a:gd name="T13" fmla="*/ 146169074 h 58"/>
                <a:gd name="T14" fmla="*/ 2147483647 w 3833"/>
                <a:gd name="T15" fmla="*/ 146169074 h 58"/>
                <a:gd name="T16" fmla="*/ 2147483647 w 3833"/>
                <a:gd name="T17" fmla="*/ 65524070 h 58"/>
                <a:gd name="T18" fmla="*/ 2147483647 w 3833"/>
                <a:gd name="T19" fmla="*/ 146169074 h 58"/>
                <a:gd name="T20" fmla="*/ 2147483647 w 3833"/>
                <a:gd name="T21" fmla="*/ 90725626 h 58"/>
                <a:gd name="T22" fmla="*/ 2147483647 w 3833"/>
                <a:gd name="T23" fmla="*/ 65524070 h 58"/>
                <a:gd name="T24" fmla="*/ 2147483647 w 3833"/>
                <a:gd name="T25" fmla="*/ 65524070 h 58"/>
                <a:gd name="T26" fmla="*/ 2147483647 w 3833"/>
                <a:gd name="T27" fmla="*/ 10080625 h 58"/>
                <a:gd name="T28" fmla="*/ 2147483647 w 3833"/>
                <a:gd name="T29" fmla="*/ 10080625 h 58"/>
                <a:gd name="T30" fmla="*/ 2147483647 w 3833"/>
                <a:gd name="T31" fmla="*/ 0 h 58"/>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3833"/>
                <a:gd name="T49" fmla="*/ 0 h 58"/>
                <a:gd name="T50" fmla="*/ 3833 w 3833"/>
                <a:gd name="T51" fmla="*/ 58 h 58"/>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3833" h="58">
                  <a:moveTo>
                    <a:pt x="0" y="15"/>
                  </a:moveTo>
                  <a:lnTo>
                    <a:pt x="22" y="15"/>
                  </a:lnTo>
                  <a:lnTo>
                    <a:pt x="130" y="4"/>
                  </a:lnTo>
                  <a:lnTo>
                    <a:pt x="249" y="4"/>
                  </a:lnTo>
                  <a:lnTo>
                    <a:pt x="347" y="15"/>
                  </a:lnTo>
                  <a:lnTo>
                    <a:pt x="627" y="15"/>
                  </a:lnTo>
                  <a:lnTo>
                    <a:pt x="1114" y="58"/>
                  </a:lnTo>
                  <a:lnTo>
                    <a:pt x="1546" y="58"/>
                  </a:lnTo>
                  <a:lnTo>
                    <a:pt x="2097" y="26"/>
                  </a:lnTo>
                  <a:lnTo>
                    <a:pt x="2529" y="58"/>
                  </a:lnTo>
                  <a:lnTo>
                    <a:pt x="2951" y="36"/>
                  </a:lnTo>
                  <a:lnTo>
                    <a:pt x="3145" y="26"/>
                  </a:lnTo>
                  <a:lnTo>
                    <a:pt x="3372" y="26"/>
                  </a:lnTo>
                  <a:lnTo>
                    <a:pt x="3492" y="4"/>
                  </a:lnTo>
                  <a:lnTo>
                    <a:pt x="3567" y="4"/>
                  </a:lnTo>
                  <a:lnTo>
                    <a:pt x="3833" y="0"/>
                  </a:lnTo>
                </a:path>
              </a:pathLst>
            </a:custGeom>
            <a:noFill/>
            <a:ln w="28575" cap="rnd" cmpd="sng">
              <a:solidFill>
                <a:srgbClr val="FF0000"/>
              </a:solidFill>
              <a:prstDash val="solid"/>
              <a:round/>
              <a:headEnd type="none" w="med" len="med"/>
              <a:tailEnd type="none" w="med" len="med"/>
            </a:ln>
          </p:spPr>
          <p:txBody>
            <a:bodyPr/>
            <a:lstStyle/>
            <a:p>
              <a:endParaRPr lang="en-US"/>
            </a:p>
          </p:txBody>
        </p:sp>
      </p:gr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p:cTn id="7" dur="500" fill="hold"/>
                                        <p:tgtEl>
                                          <p:spTgt spid="13"/>
                                        </p:tgtEl>
                                        <p:attrNameLst>
                                          <p:attrName>ppt_w</p:attrName>
                                        </p:attrNameLst>
                                      </p:cBhvr>
                                      <p:tavLst>
                                        <p:tav tm="0">
                                          <p:val>
                                            <p:fltVal val="0"/>
                                          </p:val>
                                        </p:tav>
                                        <p:tav tm="100000">
                                          <p:val>
                                            <p:strVal val="#ppt_w"/>
                                          </p:val>
                                        </p:tav>
                                      </p:tavLst>
                                    </p:anim>
                                    <p:anim calcmode="lin" valueType="num">
                                      <p:cBhvr>
                                        <p:cTn id="8" dur="500" fill="hold"/>
                                        <p:tgtEl>
                                          <p:spTgt spid="13"/>
                                        </p:tgtEl>
                                        <p:attrNameLst>
                                          <p:attrName>ppt_h</p:attrName>
                                        </p:attrNameLst>
                                      </p:cBhvr>
                                      <p:tavLst>
                                        <p:tav tm="0">
                                          <p:val>
                                            <p:fltVal val="0"/>
                                          </p:val>
                                        </p:tav>
                                        <p:tav tm="100000">
                                          <p:val>
                                            <p:strVal val="#ppt_h"/>
                                          </p:val>
                                        </p:tav>
                                      </p:tavLst>
                                    </p:anim>
                                    <p:animEffect transition="in" filter="fade">
                                      <p:cBhvr>
                                        <p:cTn id="9" dur="500"/>
                                        <p:tgtEl>
                                          <p:spTgt spid="13"/>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0" fill="hold" nodeType="clickEffect">
                                  <p:stCondLst>
                                    <p:cond delay="0"/>
                                  </p:stCondLst>
                                  <p:childTnLst>
                                    <p:set>
                                      <p:cBhvr>
                                        <p:cTn id="13" dur="1" fill="hold">
                                          <p:stCondLst>
                                            <p:cond delay="0"/>
                                          </p:stCondLst>
                                        </p:cTn>
                                        <p:tgtEl>
                                          <p:spTgt spid="16"/>
                                        </p:tgtEl>
                                        <p:attrNameLst>
                                          <p:attrName>style.visibility</p:attrName>
                                        </p:attrNameLst>
                                      </p:cBhvr>
                                      <p:to>
                                        <p:strVal val="visible"/>
                                      </p:to>
                                    </p:set>
                                    <p:anim calcmode="lin" valueType="num">
                                      <p:cBhvr>
                                        <p:cTn id="14" dur="500" fill="hold"/>
                                        <p:tgtEl>
                                          <p:spTgt spid="16"/>
                                        </p:tgtEl>
                                        <p:attrNameLst>
                                          <p:attrName>ppt_w</p:attrName>
                                        </p:attrNameLst>
                                      </p:cBhvr>
                                      <p:tavLst>
                                        <p:tav tm="0">
                                          <p:val>
                                            <p:fltVal val="0"/>
                                          </p:val>
                                        </p:tav>
                                        <p:tav tm="100000">
                                          <p:val>
                                            <p:strVal val="#ppt_w"/>
                                          </p:val>
                                        </p:tav>
                                      </p:tavLst>
                                    </p:anim>
                                    <p:anim calcmode="lin" valueType="num">
                                      <p:cBhvr>
                                        <p:cTn id="15" dur="500" fill="hold"/>
                                        <p:tgtEl>
                                          <p:spTgt spid="16"/>
                                        </p:tgtEl>
                                        <p:attrNameLst>
                                          <p:attrName>ppt_h</p:attrName>
                                        </p:attrNameLst>
                                      </p:cBhvr>
                                      <p:tavLst>
                                        <p:tav tm="0">
                                          <p:val>
                                            <p:fltVal val="0"/>
                                          </p:val>
                                        </p:tav>
                                        <p:tav tm="100000">
                                          <p:val>
                                            <p:strVal val="#ppt_h"/>
                                          </p:val>
                                        </p:tav>
                                      </p:tavLst>
                                    </p:anim>
                                    <p:animEffect transition="in" filter="fade">
                                      <p:cBhvr>
                                        <p:cTn id="16" dur="500"/>
                                        <p:tgtEl>
                                          <p:spTgt spid="16"/>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0" fill="hold" nodeType="clickEffect">
                                  <p:stCondLst>
                                    <p:cond delay="0"/>
                                  </p:stCondLst>
                                  <p:childTnLst>
                                    <p:set>
                                      <p:cBhvr>
                                        <p:cTn id="20" dur="1" fill="hold">
                                          <p:stCondLst>
                                            <p:cond delay="0"/>
                                          </p:stCondLst>
                                        </p:cTn>
                                        <p:tgtEl>
                                          <p:spTgt spid="17"/>
                                        </p:tgtEl>
                                        <p:attrNameLst>
                                          <p:attrName>style.visibility</p:attrName>
                                        </p:attrNameLst>
                                      </p:cBhvr>
                                      <p:to>
                                        <p:strVal val="visible"/>
                                      </p:to>
                                    </p:set>
                                    <p:anim calcmode="lin" valueType="num">
                                      <p:cBhvr>
                                        <p:cTn id="21" dur="500" fill="hold"/>
                                        <p:tgtEl>
                                          <p:spTgt spid="17"/>
                                        </p:tgtEl>
                                        <p:attrNameLst>
                                          <p:attrName>ppt_w</p:attrName>
                                        </p:attrNameLst>
                                      </p:cBhvr>
                                      <p:tavLst>
                                        <p:tav tm="0">
                                          <p:val>
                                            <p:fltVal val="0"/>
                                          </p:val>
                                        </p:tav>
                                        <p:tav tm="100000">
                                          <p:val>
                                            <p:strVal val="#ppt_w"/>
                                          </p:val>
                                        </p:tav>
                                      </p:tavLst>
                                    </p:anim>
                                    <p:anim calcmode="lin" valueType="num">
                                      <p:cBhvr>
                                        <p:cTn id="22" dur="500" fill="hold"/>
                                        <p:tgtEl>
                                          <p:spTgt spid="17"/>
                                        </p:tgtEl>
                                        <p:attrNameLst>
                                          <p:attrName>ppt_h</p:attrName>
                                        </p:attrNameLst>
                                      </p:cBhvr>
                                      <p:tavLst>
                                        <p:tav tm="0">
                                          <p:val>
                                            <p:fltVal val="0"/>
                                          </p:val>
                                        </p:tav>
                                        <p:tav tm="100000">
                                          <p:val>
                                            <p:strVal val="#ppt_h"/>
                                          </p:val>
                                        </p:tav>
                                      </p:tavLst>
                                    </p:anim>
                                    <p:animEffect transition="in" filter="fade">
                                      <p:cBhvr>
                                        <p:cTn id="23" dur="500"/>
                                        <p:tgtEl>
                                          <p:spTgt spid="17"/>
                                        </p:tgtEl>
                                      </p:cBhvr>
                                    </p:animEffect>
                                  </p:childTnLst>
                                </p:cTn>
                              </p:par>
                            </p:childTnLst>
                          </p:cTn>
                        </p:par>
                      </p:childTnLst>
                    </p:cTn>
                  </p:par>
                  <p:par>
                    <p:cTn id="24" fill="hold">
                      <p:stCondLst>
                        <p:cond delay="indefinite"/>
                      </p:stCondLst>
                      <p:childTnLst>
                        <p:par>
                          <p:cTn id="25" fill="hold">
                            <p:stCondLst>
                              <p:cond delay="0"/>
                            </p:stCondLst>
                            <p:childTnLst>
                              <p:par>
                                <p:cTn id="26" presetID="22" presetClass="entr" presetSubtype="8" fill="hold" nodeType="clickEffect">
                                  <p:stCondLst>
                                    <p:cond delay="0"/>
                                  </p:stCondLst>
                                  <p:childTnLst>
                                    <p:set>
                                      <p:cBhvr>
                                        <p:cTn id="27" dur="1" fill="hold">
                                          <p:stCondLst>
                                            <p:cond delay="0"/>
                                          </p:stCondLst>
                                        </p:cTn>
                                        <p:tgtEl>
                                          <p:spTgt spid="20"/>
                                        </p:tgtEl>
                                        <p:attrNameLst>
                                          <p:attrName>style.visibility</p:attrName>
                                        </p:attrNameLst>
                                      </p:cBhvr>
                                      <p:to>
                                        <p:strVal val="visible"/>
                                      </p:to>
                                    </p:set>
                                    <p:animEffect transition="in" filter="wipe(left)">
                                      <p:cBhvr>
                                        <p:cTn id="28" dur="20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6562" name="Group 242"/>
          <p:cNvGrpSpPr>
            <a:grpSpLocks/>
          </p:cNvGrpSpPr>
          <p:nvPr/>
        </p:nvGrpSpPr>
        <p:grpSpPr bwMode="auto">
          <a:xfrm>
            <a:off x="739775" y="1903413"/>
            <a:ext cx="2325688" cy="1393825"/>
            <a:chOff x="466" y="1080"/>
            <a:chExt cx="1465" cy="878"/>
          </a:xfrm>
        </p:grpSpPr>
        <p:sp>
          <p:nvSpPr>
            <p:cNvPr id="58594" name="Rectangle 196"/>
            <p:cNvSpPr>
              <a:spLocks noChangeArrowheads="1"/>
            </p:cNvSpPr>
            <p:nvPr/>
          </p:nvSpPr>
          <p:spPr bwMode="auto">
            <a:xfrm>
              <a:off x="589" y="1298"/>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595" name="Rectangle 197"/>
            <p:cNvSpPr>
              <a:spLocks noChangeArrowheads="1"/>
            </p:cNvSpPr>
            <p:nvPr/>
          </p:nvSpPr>
          <p:spPr bwMode="auto">
            <a:xfrm>
              <a:off x="833" y="1298"/>
              <a:ext cx="82"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596" name="Rectangle 198"/>
            <p:cNvSpPr>
              <a:spLocks noChangeArrowheads="1"/>
            </p:cNvSpPr>
            <p:nvPr/>
          </p:nvSpPr>
          <p:spPr bwMode="auto">
            <a:xfrm>
              <a:off x="915" y="1298"/>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597" name="Rectangle 199"/>
            <p:cNvSpPr>
              <a:spLocks noChangeArrowheads="1"/>
            </p:cNvSpPr>
            <p:nvPr/>
          </p:nvSpPr>
          <p:spPr bwMode="auto">
            <a:xfrm>
              <a:off x="996" y="1298"/>
              <a:ext cx="82"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598" name="Rectangle 200"/>
            <p:cNvSpPr>
              <a:spLocks noChangeArrowheads="1"/>
            </p:cNvSpPr>
            <p:nvPr/>
          </p:nvSpPr>
          <p:spPr bwMode="auto">
            <a:xfrm>
              <a:off x="1078" y="1298"/>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599" name="Rectangle 201"/>
            <p:cNvSpPr>
              <a:spLocks noChangeArrowheads="1"/>
            </p:cNvSpPr>
            <p:nvPr/>
          </p:nvSpPr>
          <p:spPr bwMode="auto">
            <a:xfrm>
              <a:off x="1159" y="1298"/>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600" name="Rectangle 202"/>
            <p:cNvSpPr>
              <a:spLocks noChangeArrowheads="1"/>
            </p:cNvSpPr>
            <p:nvPr/>
          </p:nvSpPr>
          <p:spPr bwMode="auto">
            <a:xfrm>
              <a:off x="1240" y="1298"/>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601" name="Rectangle 203"/>
            <p:cNvSpPr>
              <a:spLocks noChangeArrowheads="1"/>
            </p:cNvSpPr>
            <p:nvPr/>
          </p:nvSpPr>
          <p:spPr bwMode="auto">
            <a:xfrm>
              <a:off x="1403" y="1298"/>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602" name="Rectangle 204"/>
            <p:cNvSpPr>
              <a:spLocks noChangeArrowheads="1"/>
            </p:cNvSpPr>
            <p:nvPr/>
          </p:nvSpPr>
          <p:spPr bwMode="auto">
            <a:xfrm>
              <a:off x="1484" y="1298"/>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603" name="Rectangle 205"/>
            <p:cNvSpPr>
              <a:spLocks noChangeArrowheads="1"/>
            </p:cNvSpPr>
            <p:nvPr/>
          </p:nvSpPr>
          <p:spPr bwMode="auto">
            <a:xfrm>
              <a:off x="833" y="1189"/>
              <a:ext cx="82"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604" name="Rectangle 206"/>
            <p:cNvSpPr>
              <a:spLocks noChangeArrowheads="1"/>
            </p:cNvSpPr>
            <p:nvPr/>
          </p:nvSpPr>
          <p:spPr bwMode="auto">
            <a:xfrm>
              <a:off x="996" y="1189"/>
              <a:ext cx="82"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605" name="Rectangle 207"/>
            <p:cNvSpPr>
              <a:spLocks noChangeArrowheads="1"/>
            </p:cNvSpPr>
            <p:nvPr/>
          </p:nvSpPr>
          <p:spPr bwMode="auto">
            <a:xfrm>
              <a:off x="1078" y="1189"/>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606" name="Rectangle 208"/>
            <p:cNvSpPr>
              <a:spLocks noChangeArrowheads="1"/>
            </p:cNvSpPr>
            <p:nvPr/>
          </p:nvSpPr>
          <p:spPr bwMode="auto">
            <a:xfrm>
              <a:off x="1240" y="1189"/>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607" name="Rectangle 209"/>
            <p:cNvSpPr>
              <a:spLocks noChangeArrowheads="1"/>
            </p:cNvSpPr>
            <p:nvPr/>
          </p:nvSpPr>
          <p:spPr bwMode="auto">
            <a:xfrm>
              <a:off x="1403" y="1189"/>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608" name="Rectangle 210"/>
            <p:cNvSpPr>
              <a:spLocks noChangeArrowheads="1"/>
            </p:cNvSpPr>
            <p:nvPr/>
          </p:nvSpPr>
          <p:spPr bwMode="auto">
            <a:xfrm>
              <a:off x="1078" y="1080"/>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609" name="Line 215"/>
            <p:cNvSpPr>
              <a:spLocks noChangeShapeType="1"/>
            </p:cNvSpPr>
            <p:nvPr/>
          </p:nvSpPr>
          <p:spPr bwMode="auto">
            <a:xfrm>
              <a:off x="480" y="1416"/>
              <a:ext cx="1424" cy="0"/>
            </a:xfrm>
            <a:prstGeom prst="line">
              <a:avLst/>
            </a:prstGeom>
            <a:noFill/>
            <a:ln w="28575">
              <a:solidFill>
                <a:srgbClr val="FF0000"/>
              </a:solidFill>
              <a:round/>
              <a:headEnd/>
              <a:tailEnd/>
            </a:ln>
          </p:spPr>
          <p:txBody>
            <a:bodyPr/>
            <a:lstStyle/>
            <a:p>
              <a:endParaRPr lang="en-US"/>
            </a:p>
          </p:txBody>
        </p:sp>
        <p:grpSp>
          <p:nvGrpSpPr>
            <p:cNvPr id="58610" name="Group 216"/>
            <p:cNvGrpSpPr>
              <a:grpSpLocks/>
            </p:cNvGrpSpPr>
            <p:nvPr/>
          </p:nvGrpSpPr>
          <p:grpSpPr bwMode="auto">
            <a:xfrm>
              <a:off x="466" y="1380"/>
              <a:ext cx="1465" cy="217"/>
              <a:chOff x="1284" y="1542"/>
              <a:chExt cx="1284" cy="144"/>
            </a:xfrm>
          </p:grpSpPr>
          <p:sp>
            <p:nvSpPr>
              <p:cNvPr id="58612" name="Text Box 217"/>
              <p:cNvSpPr txBox="1">
                <a:spLocks noChangeArrowheads="1"/>
              </p:cNvSpPr>
              <p:nvPr/>
            </p:nvSpPr>
            <p:spPr bwMode="auto">
              <a:xfrm>
                <a:off x="1284" y="1545"/>
                <a:ext cx="288" cy="141"/>
              </a:xfrm>
              <a:prstGeom prst="rect">
                <a:avLst/>
              </a:prstGeom>
              <a:noFill/>
              <a:ln w="9525">
                <a:noFill/>
                <a:miter lim="800000"/>
                <a:headEnd/>
                <a:tailEnd/>
              </a:ln>
            </p:spPr>
            <p:txBody>
              <a:bodyPr>
                <a:spAutoFit/>
              </a:bodyPr>
              <a:lstStyle/>
              <a:p>
                <a:pPr algn="ctr">
                  <a:spcBef>
                    <a:spcPct val="50000"/>
                  </a:spcBef>
                </a:pPr>
                <a:r>
                  <a:rPr lang="en-GB" sz="1600" b="1">
                    <a:solidFill>
                      <a:srgbClr val="FF0000"/>
                    </a:solidFill>
                  </a:rPr>
                  <a:t>0.8</a:t>
                </a:r>
                <a:endParaRPr lang="en-US" sz="1600" b="1">
                  <a:solidFill>
                    <a:srgbClr val="FF0000"/>
                  </a:solidFill>
                </a:endParaRPr>
              </a:p>
            </p:txBody>
          </p:sp>
          <p:sp>
            <p:nvSpPr>
              <p:cNvPr id="58613" name="Text Box 218"/>
              <p:cNvSpPr txBox="1">
                <a:spLocks noChangeArrowheads="1"/>
              </p:cNvSpPr>
              <p:nvPr/>
            </p:nvSpPr>
            <p:spPr bwMode="auto">
              <a:xfrm>
                <a:off x="1788" y="1542"/>
                <a:ext cx="288" cy="140"/>
              </a:xfrm>
              <a:prstGeom prst="rect">
                <a:avLst/>
              </a:prstGeom>
              <a:noFill/>
              <a:ln w="9525">
                <a:noFill/>
                <a:miter lim="800000"/>
                <a:headEnd/>
                <a:tailEnd/>
              </a:ln>
            </p:spPr>
            <p:txBody>
              <a:bodyPr>
                <a:spAutoFit/>
              </a:bodyPr>
              <a:lstStyle/>
              <a:p>
                <a:pPr algn="ctr">
                  <a:spcBef>
                    <a:spcPct val="50000"/>
                  </a:spcBef>
                </a:pPr>
                <a:r>
                  <a:rPr lang="en-GB" sz="1600" b="1">
                    <a:solidFill>
                      <a:srgbClr val="FF0000"/>
                    </a:solidFill>
                  </a:rPr>
                  <a:t>2.2</a:t>
                </a:r>
                <a:endParaRPr lang="en-US" sz="1600" b="1">
                  <a:solidFill>
                    <a:srgbClr val="FF0000"/>
                  </a:solidFill>
                </a:endParaRPr>
              </a:p>
            </p:txBody>
          </p:sp>
          <p:sp>
            <p:nvSpPr>
              <p:cNvPr id="58614" name="Text Box 219"/>
              <p:cNvSpPr txBox="1">
                <a:spLocks noChangeArrowheads="1"/>
              </p:cNvSpPr>
              <p:nvPr/>
            </p:nvSpPr>
            <p:spPr bwMode="auto">
              <a:xfrm>
                <a:off x="2279" y="1542"/>
                <a:ext cx="289" cy="140"/>
              </a:xfrm>
              <a:prstGeom prst="rect">
                <a:avLst/>
              </a:prstGeom>
              <a:noFill/>
              <a:ln w="9525">
                <a:noFill/>
                <a:miter lim="800000"/>
                <a:headEnd/>
                <a:tailEnd/>
              </a:ln>
            </p:spPr>
            <p:txBody>
              <a:bodyPr>
                <a:spAutoFit/>
              </a:bodyPr>
              <a:lstStyle/>
              <a:p>
                <a:pPr algn="ctr">
                  <a:spcBef>
                    <a:spcPct val="50000"/>
                  </a:spcBef>
                </a:pPr>
                <a:r>
                  <a:rPr lang="en-GB" sz="1600" b="1">
                    <a:solidFill>
                      <a:srgbClr val="FF0000"/>
                    </a:solidFill>
                  </a:rPr>
                  <a:t>3.6</a:t>
                </a:r>
                <a:endParaRPr lang="en-US" sz="1600" b="1">
                  <a:solidFill>
                    <a:srgbClr val="FF0000"/>
                  </a:solidFill>
                </a:endParaRPr>
              </a:p>
            </p:txBody>
          </p:sp>
        </p:grpSp>
        <p:sp>
          <p:nvSpPr>
            <p:cNvPr id="58611" name="Text Box 236"/>
            <p:cNvSpPr txBox="1">
              <a:spLocks noChangeArrowheads="1"/>
            </p:cNvSpPr>
            <p:nvPr/>
          </p:nvSpPr>
          <p:spPr bwMode="auto">
            <a:xfrm>
              <a:off x="598" y="1592"/>
              <a:ext cx="1260" cy="366"/>
            </a:xfrm>
            <a:prstGeom prst="rect">
              <a:avLst/>
            </a:prstGeom>
            <a:noFill/>
            <a:ln w="9525">
              <a:noFill/>
              <a:miter lim="800000"/>
              <a:headEnd/>
              <a:tailEnd/>
            </a:ln>
          </p:spPr>
          <p:txBody>
            <a:bodyPr>
              <a:spAutoFit/>
            </a:bodyPr>
            <a:lstStyle/>
            <a:p>
              <a:pPr algn="ctr">
                <a:spcBef>
                  <a:spcPct val="50000"/>
                </a:spcBef>
              </a:pPr>
              <a:r>
                <a:rPr lang="en-GB" sz="1600"/>
                <a:t>After the first sample</a:t>
              </a:r>
              <a:endParaRPr lang="en-US" sz="1600"/>
            </a:p>
          </p:txBody>
        </p:sp>
      </p:grpSp>
      <p:grpSp>
        <p:nvGrpSpPr>
          <p:cNvPr id="56563" name="Group 243"/>
          <p:cNvGrpSpPr>
            <a:grpSpLocks/>
          </p:cNvGrpSpPr>
          <p:nvPr/>
        </p:nvGrpSpPr>
        <p:grpSpPr bwMode="auto">
          <a:xfrm>
            <a:off x="3443288" y="1573213"/>
            <a:ext cx="2325687" cy="1724025"/>
            <a:chOff x="2169" y="872"/>
            <a:chExt cx="1465" cy="1086"/>
          </a:xfrm>
        </p:grpSpPr>
        <p:sp>
          <p:nvSpPr>
            <p:cNvPr id="58558" name="Rectangle 166"/>
            <p:cNvSpPr>
              <a:spLocks noChangeArrowheads="1"/>
            </p:cNvSpPr>
            <p:nvPr/>
          </p:nvSpPr>
          <p:spPr bwMode="auto">
            <a:xfrm>
              <a:off x="2278" y="1308"/>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559" name="Rectangle 167"/>
            <p:cNvSpPr>
              <a:spLocks noChangeArrowheads="1"/>
            </p:cNvSpPr>
            <p:nvPr/>
          </p:nvSpPr>
          <p:spPr bwMode="auto">
            <a:xfrm>
              <a:off x="2522" y="1308"/>
              <a:ext cx="82"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560" name="Rectangle 168"/>
            <p:cNvSpPr>
              <a:spLocks noChangeArrowheads="1"/>
            </p:cNvSpPr>
            <p:nvPr/>
          </p:nvSpPr>
          <p:spPr bwMode="auto">
            <a:xfrm>
              <a:off x="2604" y="1308"/>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561" name="Rectangle 169"/>
            <p:cNvSpPr>
              <a:spLocks noChangeArrowheads="1"/>
            </p:cNvSpPr>
            <p:nvPr/>
          </p:nvSpPr>
          <p:spPr bwMode="auto">
            <a:xfrm>
              <a:off x="2685" y="1308"/>
              <a:ext cx="82"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562" name="Rectangle 170"/>
            <p:cNvSpPr>
              <a:spLocks noChangeArrowheads="1"/>
            </p:cNvSpPr>
            <p:nvPr/>
          </p:nvSpPr>
          <p:spPr bwMode="auto">
            <a:xfrm>
              <a:off x="2767" y="1308"/>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563" name="Rectangle 171"/>
            <p:cNvSpPr>
              <a:spLocks noChangeArrowheads="1"/>
            </p:cNvSpPr>
            <p:nvPr/>
          </p:nvSpPr>
          <p:spPr bwMode="auto">
            <a:xfrm>
              <a:off x="2848" y="1308"/>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564" name="Rectangle 172"/>
            <p:cNvSpPr>
              <a:spLocks noChangeArrowheads="1"/>
            </p:cNvSpPr>
            <p:nvPr/>
          </p:nvSpPr>
          <p:spPr bwMode="auto">
            <a:xfrm>
              <a:off x="2929" y="1308"/>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565" name="Rectangle 173"/>
            <p:cNvSpPr>
              <a:spLocks noChangeArrowheads="1"/>
            </p:cNvSpPr>
            <p:nvPr/>
          </p:nvSpPr>
          <p:spPr bwMode="auto">
            <a:xfrm>
              <a:off x="3010" y="1308"/>
              <a:ext cx="82"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566" name="Rectangle 174"/>
            <p:cNvSpPr>
              <a:spLocks noChangeArrowheads="1"/>
            </p:cNvSpPr>
            <p:nvPr/>
          </p:nvSpPr>
          <p:spPr bwMode="auto">
            <a:xfrm>
              <a:off x="3092" y="1308"/>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567" name="Rectangle 175"/>
            <p:cNvSpPr>
              <a:spLocks noChangeArrowheads="1"/>
            </p:cNvSpPr>
            <p:nvPr/>
          </p:nvSpPr>
          <p:spPr bwMode="auto">
            <a:xfrm>
              <a:off x="3173" y="1308"/>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568" name="Rectangle 176"/>
            <p:cNvSpPr>
              <a:spLocks noChangeArrowheads="1"/>
            </p:cNvSpPr>
            <p:nvPr/>
          </p:nvSpPr>
          <p:spPr bwMode="auto">
            <a:xfrm>
              <a:off x="3254" y="1308"/>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569" name="Rectangle 177"/>
            <p:cNvSpPr>
              <a:spLocks noChangeArrowheads="1"/>
            </p:cNvSpPr>
            <p:nvPr/>
          </p:nvSpPr>
          <p:spPr bwMode="auto">
            <a:xfrm>
              <a:off x="2522" y="1199"/>
              <a:ext cx="82"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570" name="Rectangle 178"/>
            <p:cNvSpPr>
              <a:spLocks noChangeArrowheads="1"/>
            </p:cNvSpPr>
            <p:nvPr/>
          </p:nvSpPr>
          <p:spPr bwMode="auto">
            <a:xfrm>
              <a:off x="2604" y="1199"/>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571" name="Rectangle 179"/>
            <p:cNvSpPr>
              <a:spLocks noChangeArrowheads="1"/>
            </p:cNvSpPr>
            <p:nvPr/>
          </p:nvSpPr>
          <p:spPr bwMode="auto">
            <a:xfrm>
              <a:off x="2685" y="1199"/>
              <a:ext cx="82"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572" name="Rectangle 180"/>
            <p:cNvSpPr>
              <a:spLocks noChangeArrowheads="1"/>
            </p:cNvSpPr>
            <p:nvPr/>
          </p:nvSpPr>
          <p:spPr bwMode="auto">
            <a:xfrm>
              <a:off x="2767" y="1199"/>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573" name="Rectangle 181"/>
            <p:cNvSpPr>
              <a:spLocks noChangeArrowheads="1"/>
            </p:cNvSpPr>
            <p:nvPr/>
          </p:nvSpPr>
          <p:spPr bwMode="auto">
            <a:xfrm>
              <a:off x="2848" y="1199"/>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574" name="Rectangle 182"/>
            <p:cNvSpPr>
              <a:spLocks noChangeArrowheads="1"/>
            </p:cNvSpPr>
            <p:nvPr/>
          </p:nvSpPr>
          <p:spPr bwMode="auto">
            <a:xfrm>
              <a:off x="2929" y="1199"/>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575" name="Rectangle 183"/>
            <p:cNvSpPr>
              <a:spLocks noChangeArrowheads="1"/>
            </p:cNvSpPr>
            <p:nvPr/>
          </p:nvSpPr>
          <p:spPr bwMode="auto">
            <a:xfrm>
              <a:off x="3010" y="1199"/>
              <a:ext cx="82"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576" name="Rectangle 184"/>
            <p:cNvSpPr>
              <a:spLocks noChangeArrowheads="1"/>
            </p:cNvSpPr>
            <p:nvPr/>
          </p:nvSpPr>
          <p:spPr bwMode="auto">
            <a:xfrm>
              <a:off x="3092" y="1199"/>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577" name="Rectangle 185"/>
            <p:cNvSpPr>
              <a:spLocks noChangeArrowheads="1"/>
            </p:cNvSpPr>
            <p:nvPr/>
          </p:nvSpPr>
          <p:spPr bwMode="auto">
            <a:xfrm>
              <a:off x="3173" y="1199"/>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578" name="Rectangle 186"/>
            <p:cNvSpPr>
              <a:spLocks noChangeArrowheads="1"/>
            </p:cNvSpPr>
            <p:nvPr/>
          </p:nvSpPr>
          <p:spPr bwMode="auto">
            <a:xfrm>
              <a:off x="2685" y="1090"/>
              <a:ext cx="82"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579" name="Rectangle 187"/>
            <p:cNvSpPr>
              <a:spLocks noChangeArrowheads="1"/>
            </p:cNvSpPr>
            <p:nvPr/>
          </p:nvSpPr>
          <p:spPr bwMode="auto">
            <a:xfrm>
              <a:off x="2767" y="1090"/>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580" name="Rectangle 188"/>
            <p:cNvSpPr>
              <a:spLocks noChangeArrowheads="1"/>
            </p:cNvSpPr>
            <p:nvPr/>
          </p:nvSpPr>
          <p:spPr bwMode="auto">
            <a:xfrm>
              <a:off x="2848" y="1090"/>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581" name="Rectangle 189"/>
            <p:cNvSpPr>
              <a:spLocks noChangeArrowheads="1"/>
            </p:cNvSpPr>
            <p:nvPr/>
          </p:nvSpPr>
          <p:spPr bwMode="auto">
            <a:xfrm>
              <a:off x="2929" y="1090"/>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582" name="Rectangle 190"/>
            <p:cNvSpPr>
              <a:spLocks noChangeArrowheads="1"/>
            </p:cNvSpPr>
            <p:nvPr/>
          </p:nvSpPr>
          <p:spPr bwMode="auto">
            <a:xfrm>
              <a:off x="3092" y="1090"/>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583" name="Rectangle 191"/>
            <p:cNvSpPr>
              <a:spLocks noChangeArrowheads="1"/>
            </p:cNvSpPr>
            <p:nvPr/>
          </p:nvSpPr>
          <p:spPr bwMode="auto">
            <a:xfrm>
              <a:off x="2685" y="981"/>
              <a:ext cx="82"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584" name="Rectangle 192"/>
            <p:cNvSpPr>
              <a:spLocks noChangeArrowheads="1"/>
            </p:cNvSpPr>
            <p:nvPr/>
          </p:nvSpPr>
          <p:spPr bwMode="auto">
            <a:xfrm>
              <a:off x="2767" y="981"/>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585" name="Rectangle 193"/>
            <p:cNvSpPr>
              <a:spLocks noChangeArrowheads="1"/>
            </p:cNvSpPr>
            <p:nvPr/>
          </p:nvSpPr>
          <p:spPr bwMode="auto">
            <a:xfrm>
              <a:off x="2848" y="981"/>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586" name="Rectangle 194"/>
            <p:cNvSpPr>
              <a:spLocks noChangeArrowheads="1"/>
            </p:cNvSpPr>
            <p:nvPr/>
          </p:nvSpPr>
          <p:spPr bwMode="auto">
            <a:xfrm>
              <a:off x="2685" y="872"/>
              <a:ext cx="82"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587" name="Rectangle 195"/>
            <p:cNvSpPr>
              <a:spLocks noChangeArrowheads="1"/>
            </p:cNvSpPr>
            <p:nvPr/>
          </p:nvSpPr>
          <p:spPr bwMode="auto">
            <a:xfrm>
              <a:off x="2848" y="872"/>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588" name="Line 214"/>
            <p:cNvSpPr>
              <a:spLocks noChangeShapeType="1"/>
            </p:cNvSpPr>
            <p:nvPr/>
          </p:nvSpPr>
          <p:spPr bwMode="auto">
            <a:xfrm>
              <a:off x="2169" y="1417"/>
              <a:ext cx="1424" cy="0"/>
            </a:xfrm>
            <a:prstGeom prst="line">
              <a:avLst/>
            </a:prstGeom>
            <a:noFill/>
            <a:ln w="28575">
              <a:solidFill>
                <a:srgbClr val="FF0000"/>
              </a:solidFill>
              <a:round/>
              <a:headEnd/>
              <a:tailEnd/>
            </a:ln>
          </p:spPr>
          <p:txBody>
            <a:bodyPr/>
            <a:lstStyle/>
            <a:p>
              <a:endParaRPr lang="en-US"/>
            </a:p>
          </p:txBody>
        </p:sp>
        <p:grpSp>
          <p:nvGrpSpPr>
            <p:cNvPr id="58589" name="Group 220"/>
            <p:cNvGrpSpPr>
              <a:grpSpLocks/>
            </p:cNvGrpSpPr>
            <p:nvPr/>
          </p:nvGrpSpPr>
          <p:grpSpPr bwMode="auto">
            <a:xfrm>
              <a:off x="2169" y="1380"/>
              <a:ext cx="1465" cy="218"/>
              <a:chOff x="1284" y="1542"/>
              <a:chExt cx="1284" cy="144"/>
            </a:xfrm>
          </p:grpSpPr>
          <p:sp>
            <p:nvSpPr>
              <p:cNvPr id="58591" name="Text Box 221"/>
              <p:cNvSpPr txBox="1">
                <a:spLocks noChangeArrowheads="1"/>
              </p:cNvSpPr>
              <p:nvPr/>
            </p:nvSpPr>
            <p:spPr bwMode="auto">
              <a:xfrm>
                <a:off x="1284" y="1546"/>
                <a:ext cx="289" cy="140"/>
              </a:xfrm>
              <a:prstGeom prst="rect">
                <a:avLst/>
              </a:prstGeom>
              <a:noFill/>
              <a:ln w="9525">
                <a:noFill/>
                <a:miter lim="800000"/>
                <a:headEnd/>
                <a:tailEnd/>
              </a:ln>
            </p:spPr>
            <p:txBody>
              <a:bodyPr>
                <a:spAutoFit/>
              </a:bodyPr>
              <a:lstStyle/>
              <a:p>
                <a:pPr algn="ctr">
                  <a:spcBef>
                    <a:spcPct val="50000"/>
                  </a:spcBef>
                </a:pPr>
                <a:r>
                  <a:rPr lang="en-GB" sz="1600" b="1">
                    <a:solidFill>
                      <a:srgbClr val="FF0000"/>
                    </a:solidFill>
                  </a:rPr>
                  <a:t>0.8</a:t>
                </a:r>
                <a:endParaRPr lang="en-US" sz="1600" b="1">
                  <a:solidFill>
                    <a:srgbClr val="FF0000"/>
                  </a:solidFill>
                </a:endParaRPr>
              </a:p>
            </p:txBody>
          </p:sp>
          <p:sp>
            <p:nvSpPr>
              <p:cNvPr id="58592" name="Text Box 222"/>
              <p:cNvSpPr txBox="1">
                <a:spLocks noChangeArrowheads="1"/>
              </p:cNvSpPr>
              <p:nvPr/>
            </p:nvSpPr>
            <p:spPr bwMode="auto">
              <a:xfrm>
                <a:off x="1788" y="1542"/>
                <a:ext cx="288" cy="140"/>
              </a:xfrm>
              <a:prstGeom prst="rect">
                <a:avLst/>
              </a:prstGeom>
              <a:noFill/>
              <a:ln w="9525">
                <a:noFill/>
                <a:miter lim="800000"/>
                <a:headEnd/>
                <a:tailEnd/>
              </a:ln>
            </p:spPr>
            <p:txBody>
              <a:bodyPr>
                <a:spAutoFit/>
              </a:bodyPr>
              <a:lstStyle/>
              <a:p>
                <a:pPr algn="ctr">
                  <a:spcBef>
                    <a:spcPct val="50000"/>
                  </a:spcBef>
                </a:pPr>
                <a:r>
                  <a:rPr lang="en-GB" sz="1600" b="1">
                    <a:solidFill>
                      <a:srgbClr val="FF0000"/>
                    </a:solidFill>
                  </a:rPr>
                  <a:t>2.2</a:t>
                </a:r>
                <a:endParaRPr lang="en-US" sz="1600" b="1">
                  <a:solidFill>
                    <a:srgbClr val="FF0000"/>
                  </a:solidFill>
                </a:endParaRPr>
              </a:p>
            </p:txBody>
          </p:sp>
          <p:sp>
            <p:nvSpPr>
              <p:cNvPr id="58593" name="Text Box 223"/>
              <p:cNvSpPr txBox="1">
                <a:spLocks noChangeArrowheads="1"/>
              </p:cNvSpPr>
              <p:nvPr/>
            </p:nvSpPr>
            <p:spPr bwMode="auto">
              <a:xfrm>
                <a:off x="2280" y="1542"/>
                <a:ext cx="288" cy="140"/>
              </a:xfrm>
              <a:prstGeom prst="rect">
                <a:avLst/>
              </a:prstGeom>
              <a:noFill/>
              <a:ln w="9525">
                <a:noFill/>
                <a:miter lim="800000"/>
                <a:headEnd/>
                <a:tailEnd/>
              </a:ln>
            </p:spPr>
            <p:txBody>
              <a:bodyPr>
                <a:spAutoFit/>
              </a:bodyPr>
              <a:lstStyle/>
              <a:p>
                <a:pPr algn="ctr">
                  <a:spcBef>
                    <a:spcPct val="50000"/>
                  </a:spcBef>
                </a:pPr>
                <a:r>
                  <a:rPr lang="en-GB" sz="1600" b="1">
                    <a:solidFill>
                      <a:srgbClr val="FF0000"/>
                    </a:solidFill>
                  </a:rPr>
                  <a:t>3.6</a:t>
                </a:r>
                <a:endParaRPr lang="en-US" sz="1600" b="1">
                  <a:solidFill>
                    <a:srgbClr val="FF0000"/>
                  </a:solidFill>
                </a:endParaRPr>
              </a:p>
            </p:txBody>
          </p:sp>
        </p:grpSp>
        <p:sp>
          <p:nvSpPr>
            <p:cNvPr id="58590" name="Text Box 237"/>
            <p:cNvSpPr txBox="1">
              <a:spLocks noChangeArrowheads="1"/>
            </p:cNvSpPr>
            <p:nvPr/>
          </p:nvSpPr>
          <p:spPr bwMode="auto">
            <a:xfrm>
              <a:off x="2290" y="1592"/>
              <a:ext cx="1260" cy="366"/>
            </a:xfrm>
            <a:prstGeom prst="rect">
              <a:avLst/>
            </a:prstGeom>
            <a:noFill/>
            <a:ln w="9525">
              <a:noFill/>
              <a:miter lim="800000"/>
              <a:headEnd/>
              <a:tailEnd/>
            </a:ln>
          </p:spPr>
          <p:txBody>
            <a:bodyPr>
              <a:spAutoFit/>
            </a:bodyPr>
            <a:lstStyle/>
            <a:p>
              <a:pPr algn="ctr">
                <a:spcBef>
                  <a:spcPct val="50000"/>
                </a:spcBef>
              </a:pPr>
              <a:r>
                <a:rPr lang="en-GB" sz="1600"/>
                <a:t>After the second sample</a:t>
              </a:r>
              <a:endParaRPr lang="en-US" sz="1600"/>
            </a:p>
          </p:txBody>
        </p:sp>
      </p:grpSp>
      <p:grpSp>
        <p:nvGrpSpPr>
          <p:cNvPr id="56564" name="Group 244"/>
          <p:cNvGrpSpPr>
            <a:grpSpLocks/>
          </p:cNvGrpSpPr>
          <p:nvPr/>
        </p:nvGrpSpPr>
        <p:grpSpPr bwMode="auto">
          <a:xfrm>
            <a:off x="815975" y="3827463"/>
            <a:ext cx="2325688" cy="2193925"/>
            <a:chOff x="514" y="2292"/>
            <a:chExt cx="1465" cy="1382"/>
          </a:xfrm>
        </p:grpSpPr>
        <p:sp>
          <p:nvSpPr>
            <p:cNvPr id="58503" name="Rectangle 117"/>
            <p:cNvSpPr>
              <a:spLocks noChangeArrowheads="1"/>
            </p:cNvSpPr>
            <p:nvPr/>
          </p:nvSpPr>
          <p:spPr bwMode="auto">
            <a:xfrm>
              <a:off x="623" y="3054"/>
              <a:ext cx="82"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504" name="Rectangle 118"/>
            <p:cNvSpPr>
              <a:spLocks noChangeArrowheads="1"/>
            </p:cNvSpPr>
            <p:nvPr/>
          </p:nvSpPr>
          <p:spPr bwMode="auto">
            <a:xfrm>
              <a:off x="705" y="3054"/>
              <a:ext cx="82"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505" name="Rectangle 119"/>
            <p:cNvSpPr>
              <a:spLocks noChangeArrowheads="1"/>
            </p:cNvSpPr>
            <p:nvPr/>
          </p:nvSpPr>
          <p:spPr bwMode="auto">
            <a:xfrm>
              <a:off x="787" y="3054"/>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506" name="Rectangle 120"/>
            <p:cNvSpPr>
              <a:spLocks noChangeArrowheads="1"/>
            </p:cNvSpPr>
            <p:nvPr/>
          </p:nvSpPr>
          <p:spPr bwMode="auto">
            <a:xfrm>
              <a:off x="868" y="3054"/>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507" name="Rectangle 121"/>
            <p:cNvSpPr>
              <a:spLocks noChangeArrowheads="1"/>
            </p:cNvSpPr>
            <p:nvPr/>
          </p:nvSpPr>
          <p:spPr bwMode="auto">
            <a:xfrm>
              <a:off x="949" y="3054"/>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508" name="Rectangle 122"/>
            <p:cNvSpPr>
              <a:spLocks noChangeArrowheads="1"/>
            </p:cNvSpPr>
            <p:nvPr/>
          </p:nvSpPr>
          <p:spPr bwMode="auto">
            <a:xfrm>
              <a:off x="1030" y="3054"/>
              <a:ext cx="82"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509" name="Rectangle 123"/>
            <p:cNvSpPr>
              <a:spLocks noChangeArrowheads="1"/>
            </p:cNvSpPr>
            <p:nvPr/>
          </p:nvSpPr>
          <p:spPr bwMode="auto">
            <a:xfrm>
              <a:off x="1112" y="3054"/>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510" name="Rectangle 124"/>
            <p:cNvSpPr>
              <a:spLocks noChangeArrowheads="1"/>
            </p:cNvSpPr>
            <p:nvPr/>
          </p:nvSpPr>
          <p:spPr bwMode="auto">
            <a:xfrm>
              <a:off x="1193" y="3054"/>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511" name="Rectangle 125"/>
            <p:cNvSpPr>
              <a:spLocks noChangeArrowheads="1"/>
            </p:cNvSpPr>
            <p:nvPr/>
          </p:nvSpPr>
          <p:spPr bwMode="auto">
            <a:xfrm>
              <a:off x="1274" y="3054"/>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512" name="Rectangle 126"/>
            <p:cNvSpPr>
              <a:spLocks noChangeArrowheads="1"/>
            </p:cNvSpPr>
            <p:nvPr/>
          </p:nvSpPr>
          <p:spPr bwMode="auto">
            <a:xfrm>
              <a:off x="1355" y="3054"/>
              <a:ext cx="82"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513" name="Rectangle 127"/>
            <p:cNvSpPr>
              <a:spLocks noChangeArrowheads="1"/>
            </p:cNvSpPr>
            <p:nvPr/>
          </p:nvSpPr>
          <p:spPr bwMode="auto">
            <a:xfrm>
              <a:off x="1437" y="3054"/>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514" name="Rectangle 128"/>
            <p:cNvSpPr>
              <a:spLocks noChangeArrowheads="1"/>
            </p:cNvSpPr>
            <p:nvPr/>
          </p:nvSpPr>
          <p:spPr bwMode="auto">
            <a:xfrm>
              <a:off x="1518" y="3054"/>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515" name="Rectangle 129"/>
            <p:cNvSpPr>
              <a:spLocks noChangeArrowheads="1"/>
            </p:cNvSpPr>
            <p:nvPr/>
          </p:nvSpPr>
          <p:spPr bwMode="auto">
            <a:xfrm>
              <a:off x="1599" y="3054"/>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516" name="Rectangle 130"/>
            <p:cNvSpPr>
              <a:spLocks noChangeArrowheads="1"/>
            </p:cNvSpPr>
            <p:nvPr/>
          </p:nvSpPr>
          <p:spPr bwMode="auto">
            <a:xfrm>
              <a:off x="1762" y="3054"/>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517" name="Rectangle 131"/>
            <p:cNvSpPr>
              <a:spLocks noChangeArrowheads="1"/>
            </p:cNvSpPr>
            <p:nvPr/>
          </p:nvSpPr>
          <p:spPr bwMode="auto">
            <a:xfrm>
              <a:off x="868" y="2945"/>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518" name="Rectangle 132"/>
            <p:cNvSpPr>
              <a:spLocks noChangeArrowheads="1"/>
            </p:cNvSpPr>
            <p:nvPr/>
          </p:nvSpPr>
          <p:spPr bwMode="auto">
            <a:xfrm>
              <a:off x="949" y="2945"/>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519" name="Rectangle 133"/>
            <p:cNvSpPr>
              <a:spLocks noChangeArrowheads="1"/>
            </p:cNvSpPr>
            <p:nvPr/>
          </p:nvSpPr>
          <p:spPr bwMode="auto">
            <a:xfrm>
              <a:off x="1030" y="2945"/>
              <a:ext cx="82"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520" name="Rectangle 134"/>
            <p:cNvSpPr>
              <a:spLocks noChangeArrowheads="1"/>
            </p:cNvSpPr>
            <p:nvPr/>
          </p:nvSpPr>
          <p:spPr bwMode="auto">
            <a:xfrm>
              <a:off x="1112" y="2945"/>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521" name="Rectangle 135"/>
            <p:cNvSpPr>
              <a:spLocks noChangeArrowheads="1"/>
            </p:cNvSpPr>
            <p:nvPr/>
          </p:nvSpPr>
          <p:spPr bwMode="auto">
            <a:xfrm>
              <a:off x="1193" y="2945"/>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522" name="Rectangle 136"/>
            <p:cNvSpPr>
              <a:spLocks noChangeArrowheads="1"/>
            </p:cNvSpPr>
            <p:nvPr/>
          </p:nvSpPr>
          <p:spPr bwMode="auto">
            <a:xfrm>
              <a:off x="1274" y="2945"/>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523" name="Rectangle 137"/>
            <p:cNvSpPr>
              <a:spLocks noChangeArrowheads="1"/>
            </p:cNvSpPr>
            <p:nvPr/>
          </p:nvSpPr>
          <p:spPr bwMode="auto">
            <a:xfrm>
              <a:off x="1355" y="2945"/>
              <a:ext cx="82"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524" name="Rectangle 138"/>
            <p:cNvSpPr>
              <a:spLocks noChangeArrowheads="1"/>
            </p:cNvSpPr>
            <p:nvPr/>
          </p:nvSpPr>
          <p:spPr bwMode="auto">
            <a:xfrm>
              <a:off x="1437" y="2945"/>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525" name="Rectangle 139"/>
            <p:cNvSpPr>
              <a:spLocks noChangeArrowheads="1"/>
            </p:cNvSpPr>
            <p:nvPr/>
          </p:nvSpPr>
          <p:spPr bwMode="auto">
            <a:xfrm>
              <a:off x="1518" y="2945"/>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526" name="Rectangle 140"/>
            <p:cNvSpPr>
              <a:spLocks noChangeArrowheads="1"/>
            </p:cNvSpPr>
            <p:nvPr/>
          </p:nvSpPr>
          <p:spPr bwMode="auto">
            <a:xfrm>
              <a:off x="1599" y="2945"/>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527" name="Rectangle 141"/>
            <p:cNvSpPr>
              <a:spLocks noChangeArrowheads="1"/>
            </p:cNvSpPr>
            <p:nvPr/>
          </p:nvSpPr>
          <p:spPr bwMode="auto">
            <a:xfrm>
              <a:off x="868" y="2836"/>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528" name="Rectangle 142"/>
            <p:cNvSpPr>
              <a:spLocks noChangeArrowheads="1"/>
            </p:cNvSpPr>
            <p:nvPr/>
          </p:nvSpPr>
          <p:spPr bwMode="auto">
            <a:xfrm>
              <a:off x="949" y="2836"/>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529" name="Rectangle 143"/>
            <p:cNvSpPr>
              <a:spLocks noChangeArrowheads="1"/>
            </p:cNvSpPr>
            <p:nvPr/>
          </p:nvSpPr>
          <p:spPr bwMode="auto">
            <a:xfrm>
              <a:off x="1030" y="2836"/>
              <a:ext cx="82"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530" name="Rectangle 144"/>
            <p:cNvSpPr>
              <a:spLocks noChangeArrowheads="1"/>
            </p:cNvSpPr>
            <p:nvPr/>
          </p:nvSpPr>
          <p:spPr bwMode="auto">
            <a:xfrm>
              <a:off x="1112" y="2836"/>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531" name="Rectangle 145"/>
            <p:cNvSpPr>
              <a:spLocks noChangeArrowheads="1"/>
            </p:cNvSpPr>
            <p:nvPr/>
          </p:nvSpPr>
          <p:spPr bwMode="auto">
            <a:xfrm>
              <a:off x="1193" y="2836"/>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532" name="Rectangle 146"/>
            <p:cNvSpPr>
              <a:spLocks noChangeArrowheads="1"/>
            </p:cNvSpPr>
            <p:nvPr/>
          </p:nvSpPr>
          <p:spPr bwMode="auto">
            <a:xfrm>
              <a:off x="1274" y="2836"/>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533" name="Rectangle 147"/>
            <p:cNvSpPr>
              <a:spLocks noChangeArrowheads="1"/>
            </p:cNvSpPr>
            <p:nvPr/>
          </p:nvSpPr>
          <p:spPr bwMode="auto">
            <a:xfrm>
              <a:off x="1355" y="2836"/>
              <a:ext cx="82"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534" name="Rectangle 148"/>
            <p:cNvSpPr>
              <a:spLocks noChangeArrowheads="1"/>
            </p:cNvSpPr>
            <p:nvPr/>
          </p:nvSpPr>
          <p:spPr bwMode="auto">
            <a:xfrm>
              <a:off x="1437" y="2836"/>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535" name="Rectangle 149"/>
            <p:cNvSpPr>
              <a:spLocks noChangeArrowheads="1"/>
            </p:cNvSpPr>
            <p:nvPr/>
          </p:nvSpPr>
          <p:spPr bwMode="auto">
            <a:xfrm>
              <a:off x="1030" y="2727"/>
              <a:ext cx="82"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536" name="Rectangle 150"/>
            <p:cNvSpPr>
              <a:spLocks noChangeArrowheads="1"/>
            </p:cNvSpPr>
            <p:nvPr/>
          </p:nvSpPr>
          <p:spPr bwMode="auto">
            <a:xfrm>
              <a:off x="1112" y="2727"/>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537" name="Rectangle 151"/>
            <p:cNvSpPr>
              <a:spLocks noChangeArrowheads="1"/>
            </p:cNvSpPr>
            <p:nvPr/>
          </p:nvSpPr>
          <p:spPr bwMode="auto">
            <a:xfrm>
              <a:off x="1193" y="2727"/>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538" name="Rectangle 152"/>
            <p:cNvSpPr>
              <a:spLocks noChangeArrowheads="1"/>
            </p:cNvSpPr>
            <p:nvPr/>
          </p:nvSpPr>
          <p:spPr bwMode="auto">
            <a:xfrm>
              <a:off x="1274" y="2727"/>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539" name="Rectangle 153"/>
            <p:cNvSpPr>
              <a:spLocks noChangeArrowheads="1"/>
            </p:cNvSpPr>
            <p:nvPr/>
          </p:nvSpPr>
          <p:spPr bwMode="auto">
            <a:xfrm>
              <a:off x="1355" y="2727"/>
              <a:ext cx="82"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540" name="Rectangle 154"/>
            <p:cNvSpPr>
              <a:spLocks noChangeArrowheads="1"/>
            </p:cNvSpPr>
            <p:nvPr/>
          </p:nvSpPr>
          <p:spPr bwMode="auto">
            <a:xfrm>
              <a:off x="1437" y="2727"/>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541" name="Rectangle 155"/>
            <p:cNvSpPr>
              <a:spLocks noChangeArrowheads="1"/>
            </p:cNvSpPr>
            <p:nvPr/>
          </p:nvSpPr>
          <p:spPr bwMode="auto">
            <a:xfrm>
              <a:off x="1030" y="2619"/>
              <a:ext cx="82" cy="108"/>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542" name="Rectangle 156"/>
            <p:cNvSpPr>
              <a:spLocks noChangeArrowheads="1"/>
            </p:cNvSpPr>
            <p:nvPr/>
          </p:nvSpPr>
          <p:spPr bwMode="auto">
            <a:xfrm>
              <a:off x="1112" y="2619"/>
              <a:ext cx="81" cy="108"/>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543" name="Rectangle 157"/>
            <p:cNvSpPr>
              <a:spLocks noChangeArrowheads="1"/>
            </p:cNvSpPr>
            <p:nvPr/>
          </p:nvSpPr>
          <p:spPr bwMode="auto">
            <a:xfrm>
              <a:off x="1193" y="2619"/>
              <a:ext cx="81" cy="108"/>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544" name="Rectangle 158"/>
            <p:cNvSpPr>
              <a:spLocks noChangeArrowheads="1"/>
            </p:cNvSpPr>
            <p:nvPr/>
          </p:nvSpPr>
          <p:spPr bwMode="auto">
            <a:xfrm>
              <a:off x="1274" y="2619"/>
              <a:ext cx="81" cy="108"/>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545" name="Rectangle 159"/>
            <p:cNvSpPr>
              <a:spLocks noChangeArrowheads="1"/>
            </p:cNvSpPr>
            <p:nvPr/>
          </p:nvSpPr>
          <p:spPr bwMode="auto">
            <a:xfrm>
              <a:off x="1355" y="2619"/>
              <a:ext cx="82" cy="108"/>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546" name="Rectangle 160"/>
            <p:cNvSpPr>
              <a:spLocks noChangeArrowheads="1"/>
            </p:cNvSpPr>
            <p:nvPr/>
          </p:nvSpPr>
          <p:spPr bwMode="auto">
            <a:xfrm>
              <a:off x="1030" y="2510"/>
              <a:ext cx="82"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547" name="Rectangle 161"/>
            <p:cNvSpPr>
              <a:spLocks noChangeArrowheads="1"/>
            </p:cNvSpPr>
            <p:nvPr/>
          </p:nvSpPr>
          <p:spPr bwMode="auto">
            <a:xfrm>
              <a:off x="1193" y="2510"/>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548" name="Rectangle 162"/>
            <p:cNvSpPr>
              <a:spLocks noChangeArrowheads="1"/>
            </p:cNvSpPr>
            <p:nvPr/>
          </p:nvSpPr>
          <p:spPr bwMode="auto">
            <a:xfrm>
              <a:off x="1274" y="2510"/>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549" name="Rectangle 163"/>
            <p:cNvSpPr>
              <a:spLocks noChangeArrowheads="1"/>
            </p:cNvSpPr>
            <p:nvPr/>
          </p:nvSpPr>
          <p:spPr bwMode="auto">
            <a:xfrm>
              <a:off x="1193" y="2401"/>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550" name="Rectangle 164"/>
            <p:cNvSpPr>
              <a:spLocks noChangeArrowheads="1"/>
            </p:cNvSpPr>
            <p:nvPr/>
          </p:nvSpPr>
          <p:spPr bwMode="auto">
            <a:xfrm>
              <a:off x="1274" y="2401"/>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551" name="Rectangle 165"/>
            <p:cNvSpPr>
              <a:spLocks noChangeArrowheads="1"/>
            </p:cNvSpPr>
            <p:nvPr/>
          </p:nvSpPr>
          <p:spPr bwMode="auto">
            <a:xfrm>
              <a:off x="1193" y="2292"/>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552" name="Line 213"/>
            <p:cNvSpPr>
              <a:spLocks noChangeShapeType="1"/>
            </p:cNvSpPr>
            <p:nvPr/>
          </p:nvSpPr>
          <p:spPr bwMode="auto">
            <a:xfrm>
              <a:off x="514" y="3163"/>
              <a:ext cx="1424" cy="0"/>
            </a:xfrm>
            <a:prstGeom prst="line">
              <a:avLst/>
            </a:prstGeom>
            <a:noFill/>
            <a:ln w="28575">
              <a:solidFill>
                <a:srgbClr val="FF0000"/>
              </a:solidFill>
              <a:round/>
              <a:headEnd/>
              <a:tailEnd/>
            </a:ln>
          </p:spPr>
          <p:txBody>
            <a:bodyPr/>
            <a:lstStyle/>
            <a:p>
              <a:endParaRPr lang="en-US"/>
            </a:p>
          </p:txBody>
        </p:sp>
        <p:grpSp>
          <p:nvGrpSpPr>
            <p:cNvPr id="58553" name="Group 224"/>
            <p:cNvGrpSpPr>
              <a:grpSpLocks/>
            </p:cNvGrpSpPr>
            <p:nvPr/>
          </p:nvGrpSpPr>
          <p:grpSpPr bwMode="auto">
            <a:xfrm>
              <a:off x="514" y="3127"/>
              <a:ext cx="1465" cy="217"/>
              <a:chOff x="1284" y="1542"/>
              <a:chExt cx="1284" cy="144"/>
            </a:xfrm>
          </p:grpSpPr>
          <p:sp>
            <p:nvSpPr>
              <p:cNvPr id="58555" name="Text Box 225"/>
              <p:cNvSpPr txBox="1">
                <a:spLocks noChangeArrowheads="1"/>
              </p:cNvSpPr>
              <p:nvPr/>
            </p:nvSpPr>
            <p:spPr bwMode="auto">
              <a:xfrm>
                <a:off x="1284" y="1545"/>
                <a:ext cx="288" cy="141"/>
              </a:xfrm>
              <a:prstGeom prst="rect">
                <a:avLst/>
              </a:prstGeom>
              <a:noFill/>
              <a:ln w="9525">
                <a:noFill/>
                <a:miter lim="800000"/>
                <a:headEnd/>
                <a:tailEnd/>
              </a:ln>
            </p:spPr>
            <p:txBody>
              <a:bodyPr>
                <a:spAutoFit/>
              </a:bodyPr>
              <a:lstStyle/>
              <a:p>
                <a:pPr algn="ctr">
                  <a:spcBef>
                    <a:spcPct val="50000"/>
                  </a:spcBef>
                </a:pPr>
                <a:r>
                  <a:rPr lang="en-GB" sz="1600" b="1">
                    <a:solidFill>
                      <a:srgbClr val="FF0000"/>
                    </a:solidFill>
                  </a:rPr>
                  <a:t>0.8</a:t>
                </a:r>
                <a:endParaRPr lang="en-US" sz="1600" b="1">
                  <a:solidFill>
                    <a:srgbClr val="FF0000"/>
                  </a:solidFill>
                </a:endParaRPr>
              </a:p>
            </p:txBody>
          </p:sp>
          <p:sp>
            <p:nvSpPr>
              <p:cNvPr id="58556" name="Text Box 226"/>
              <p:cNvSpPr txBox="1">
                <a:spLocks noChangeArrowheads="1"/>
              </p:cNvSpPr>
              <p:nvPr/>
            </p:nvSpPr>
            <p:spPr bwMode="auto">
              <a:xfrm>
                <a:off x="1788" y="1542"/>
                <a:ext cx="288" cy="140"/>
              </a:xfrm>
              <a:prstGeom prst="rect">
                <a:avLst/>
              </a:prstGeom>
              <a:noFill/>
              <a:ln w="9525">
                <a:noFill/>
                <a:miter lim="800000"/>
                <a:headEnd/>
                <a:tailEnd/>
              </a:ln>
            </p:spPr>
            <p:txBody>
              <a:bodyPr>
                <a:spAutoFit/>
              </a:bodyPr>
              <a:lstStyle/>
              <a:p>
                <a:pPr algn="ctr">
                  <a:spcBef>
                    <a:spcPct val="50000"/>
                  </a:spcBef>
                </a:pPr>
                <a:r>
                  <a:rPr lang="en-GB" sz="1600" b="1">
                    <a:solidFill>
                      <a:srgbClr val="FF0000"/>
                    </a:solidFill>
                  </a:rPr>
                  <a:t>2.2</a:t>
                </a:r>
                <a:endParaRPr lang="en-US" sz="1600" b="1">
                  <a:solidFill>
                    <a:srgbClr val="FF0000"/>
                  </a:solidFill>
                </a:endParaRPr>
              </a:p>
            </p:txBody>
          </p:sp>
          <p:sp>
            <p:nvSpPr>
              <p:cNvPr id="58557" name="Text Box 227"/>
              <p:cNvSpPr txBox="1">
                <a:spLocks noChangeArrowheads="1"/>
              </p:cNvSpPr>
              <p:nvPr/>
            </p:nvSpPr>
            <p:spPr bwMode="auto">
              <a:xfrm>
                <a:off x="2279" y="1542"/>
                <a:ext cx="289" cy="140"/>
              </a:xfrm>
              <a:prstGeom prst="rect">
                <a:avLst/>
              </a:prstGeom>
              <a:noFill/>
              <a:ln w="9525">
                <a:noFill/>
                <a:miter lim="800000"/>
                <a:headEnd/>
                <a:tailEnd/>
              </a:ln>
            </p:spPr>
            <p:txBody>
              <a:bodyPr>
                <a:spAutoFit/>
              </a:bodyPr>
              <a:lstStyle/>
              <a:p>
                <a:pPr algn="ctr">
                  <a:spcBef>
                    <a:spcPct val="50000"/>
                  </a:spcBef>
                </a:pPr>
                <a:r>
                  <a:rPr lang="en-GB" sz="1600" b="1">
                    <a:solidFill>
                      <a:srgbClr val="FF0000"/>
                    </a:solidFill>
                  </a:rPr>
                  <a:t>3.6</a:t>
                </a:r>
                <a:endParaRPr lang="en-US" sz="1600" b="1">
                  <a:solidFill>
                    <a:srgbClr val="FF0000"/>
                  </a:solidFill>
                </a:endParaRPr>
              </a:p>
            </p:txBody>
          </p:sp>
        </p:grpSp>
        <p:sp>
          <p:nvSpPr>
            <p:cNvPr id="58554" name="Text Box 238"/>
            <p:cNvSpPr txBox="1">
              <a:spLocks noChangeArrowheads="1"/>
            </p:cNvSpPr>
            <p:nvPr/>
          </p:nvSpPr>
          <p:spPr bwMode="auto">
            <a:xfrm>
              <a:off x="674" y="3308"/>
              <a:ext cx="1260" cy="366"/>
            </a:xfrm>
            <a:prstGeom prst="rect">
              <a:avLst/>
            </a:prstGeom>
            <a:noFill/>
            <a:ln w="9525">
              <a:noFill/>
              <a:miter lim="800000"/>
              <a:headEnd/>
              <a:tailEnd/>
            </a:ln>
          </p:spPr>
          <p:txBody>
            <a:bodyPr>
              <a:spAutoFit/>
            </a:bodyPr>
            <a:lstStyle/>
            <a:p>
              <a:pPr algn="ctr">
                <a:spcBef>
                  <a:spcPct val="50000"/>
                </a:spcBef>
              </a:pPr>
              <a:r>
                <a:rPr lang="en-GB" sz="1600"/>
                <a:t>By the end of the day</a:t>
              </a:r>
              <a:endParaRPr lang="en-US" sz="1600"/>
            </a:p>
          </p:txBody>
        </p:sp>
      </p:grpSp>
      <p:grpSp>
        <p:nvGrpSpPr>
          <p:cNvPr id="56565" name="Group 245"/>
          <p:cNvGrpSpPr>
            <a:grpSpLocks/>
          </p:cNvGrpSpPr>
          <p:nvPr/>
        </p:nvGrpSpPr>
        <p:grpSpPr bwMode="auto">
          <a:xfrm>
            <a:off x="3609975" y="3832225"/>
            <a:ext cx="2428875" cy="2236788"/>
            <a:chOff x="2274" y="2295"/>
            <a:chExt cx="1530" cy="1409"/>
          </a:xfrm>
        </p:grpSpPr>
        <p:sp>
          <p:nvSpPr>
            <p:cNvPr id="58442" name="Rectangle 62"/>
            <p:cNvSpPr>
              <a:spLocks noChangeArrowheads="1"/>
            </p:cNvSpPr>
            <p:nvPr/>
          </p:nvSpPr>
          <p:spPr bwMode="auto">
            <a:xfrm>
              <a:off x="2385" y="3057"/>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443" name="Rectangle 63"/>
            <p:cNvSpPr>
              <a:spLocks noChangeArrowheads="1"/>
            </p:cNvSpPr>
            <p:nvPr/>
          </p:nvSpPr>
          <p:spPr bwMode="auto">
            <a:xfrm>
              <a:off x="2466" y="3057"/>
              <a:ext cx="82"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444" name="Rectangle 64"/>
            <p:cNvSpPr>
              <a:spLocks noChangeArrowheads="1"/>
            </p:cNvSpPr>
            <p:nvPr/>
          </p:nvSpPr>
          <p:spPr bwMode="auto">
            <a:xfrm>
              <a:off x="2548" y="3057"/>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445" name="Rectangle 65"/>
            <p:cNvSpPr>
              <a:spLocks noChangeArrowheads="1"/>
            </p:cNvSpPr>
            <p:nvPr/>
          </p:nvSpPr>
          <p:spPr bwMode="auto">
            <a:xfrm>
              <a:off x="2629" y="3057"/>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446" name="Rectangle 66"/>
            <p:cNvSpPr>
              <a:spLocks noChangeArrowheads="1"/>
            </p:cNvSpPr>
            <p:nvPr/>
          </p:nvSpPr>
          <p:spPr bwMode="auto">
            <a:xfrm>
              <a:off x="2710" y="3057"/>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447" name="Rectangle 67"/>
            <p:cNvSpPr>
              <a:spLocks noChangeArrowheads="1"/>
            </p:cNvSpPr>
            <p:nvPr/>
          </p:nvSpPr>
          <p:spPr bwMode="auto">
            <a:xfrm>
              <a:off x="2791" y="3057"/>
              <a:ext cx="82"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448" name="Rectangle 68"/>
            <p:cNvSpPr>
              <a:spLocks noChangeArrowheads="1"/>
            </p:cNvSpPr>
            <p:nvPr/>
          </p:nvSpPr>
          <p:spPr bwMode="auto">
            <a:xfrm>
              <a:off x="2873" y="3057"/>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449" name="Rectangle 69"/>
            <p:cNvSpPr>
              <a:spLocks noChangeArrowheads="1"/>
            </p:cNvSpPr>
            <p:nvPr/>
          </p:nvSpPr>
          <p:spPr bwMode="auto">
            <a:xfrm>
              <a:off x="2954" y="3057"/>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450" name="Rectangle 70"/>
            <p:cNvSpPr>
              <a:spLocks noChangeArrowheads="1"/>
            </p:cNvSpPr>
            <p:nvPr/>
          </p:nvSpPr>
          <p:spPr bwMode="auto">
            <a:xfrm>
              <a:off x="3035" y="3057"/>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451" name="Rectangle 71"/>
            <p:cNvSpPr>
              <a:spLocks noChangeArrowheads="1"/>
            </p:cNvSpPr>
            <p:nvPr/>
          </p:nvSpPr>
          <p:spPr bwMode="auto">
            <a:xfrm>
              <a:off x="3116" y="3057"/>
              <a:ext cx="82"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452" name="Rectangle 72"/>
            <p:cNvSpPr>
              <a:spLocks noChangeArrowheads="1"/>
            </p:cNvSpPr>
            <p:nvPr/>
          </p:nvSpPr>
          <p:spPr bwMode="auto">
            <a:xfrm>
              <a:off x="3198" y="3057"/>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453" name="Rectangle 73"/>
            <p:cNvSpPr>
              <a:spLocks noChangeArrowheads="1"/>
            </p:cNvSpPr>
            <p:nvPr/>
          </p:nvSpPr>
          <p:spPr bwMode="auto">
            <a:xfrm>
              <a:off x="3279" y="3057"/>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454" name="Rectangle 74"/>
            <p:cNvSpPr>
              <a:spLocks noChangeArrowheads="1"/>
            </p:cNvSpPr>
            <p:nvPr/>
          </p:nvSpPr>
          <p:spPr bwMode="auto">
            <a:xfrm>
              <a:off x="3360" y="3057"/>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455" name="Rectangle 75"/>
            <p:cNvSpPr>
              <a:spLocks noChangeArrowheads="1"/>
            </p:cNvSpPr>
            <p:nvPr/>
          </p:nvSpPr>
          <p:spPr bwMode="auto">
            <a:xfrm>
              <a:off x="3441" y="3057"/>
              <a:ext cx="83"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456" name="Rectangle 76"/>
            <p:cNvSpPr>
              <a:spLocks noChangeArrowheads="1"/>
            </p:cNvSpPr>
            <p:nvPr/>
          </p:nvSpPr>
          <p:spPr bwMode="auto">
            <a:xfrm>
              <a:off x="2548" y="2948"/>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457" name="Rectangle 77"/>
            <p:cNvSpPr>
              <a:spLocks noChangeArrowheads="1"/>
            </p:cNvSpPr>
            <p:nvPr/>
          </p:nvSpPr>
          <p:spPr bwMode="auto">
            <a:xfrm>
              <a:off x="2629" y="2948"/>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458" name="Rectangle 78"/>
            <p:cNvSpPr>
              <a:spLocks noChangeArrowheads="1"/>
            </p:cNvSpPr>
            <p:nvPr/>
          </p:nvSpPr>
          <p:spPr bwMode="auto">
            <a:xfrm>
              <a:off x="2710" y="2948"/>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459" name="Rectangle 79"/>
            <p:cNvSpPr>
              <a:spLocks noChangeArrowheads="1"/>
            </p:cNvSpPr>
            <p:nvPr/>
          </p:nvSpPr>
          <p:spPr bwMode="auto">
            <a:xfrm>
              <a:off x="2791" y="2948"/>
              <a:ext cx="82"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460" name="Rectangle 80"/>
            <p:cNvSpPr>
              <a:spLocks noChangeArrowheads="1"/>
            </p:cNvSpPr>
            <p:nvPr/>
          </p:nvSpPr>
          <p:spPr bwMode="auto">
            <a:xfrm>
              <a:off x="2873" y="2948"/>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461" name="Rectangle 81"/>
            <p:cNvSpPr>
              <a:spLocks noChangeArrowheads="1"/>
            </p:cNvSpPr>
            <p:nvPr/>
          </p:nvSpPr>
          <p:spPr bwMode="auto">
            <a:xfrm>
              <a:off x="2954" y="2948"/>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462" name="Rectangle 82"/>
            <p:cNvSpPr>
              <a:spLocks noChangeArrowheads="1"/>
            </p:cNvSpPr>
            <p:nvPr/>
          </p:nvSpPr>
          <p:spPr bwMode="auto">
            <a:xfrm>
              <a:off x="3035" y="2948"/>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463" name="Rectangle 83"/>
            <p:cNvSpPr>
              <a:spLocks noChangeArrowheads="1"/>
            </p:cNvSpPr>
            <p:nvPr/>
          </p:nvSpPr>
          <p:spPr bwMode="auto">
            <a:xfrm>
              <a:off x="3116" y="2948"/>
              <a:ext cx="82"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464" name="Rectangle 84"/>
            <p:cNvSpPr>
              <a:spLocks noChangeArrowheads="1"/>
            </p:cNvSpPr>
            <p:nvPr/>
          </p:nvSpPr>
          <p:spPr bwMode="auto">
            <a:xfrm>
              <a:off x="3198" y="2948"/>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465" name="Rectangle 85"/>
            <p:cNvSpPr>
              <a:spLocks noChangeArrowheads="1"/>
            </p:cNvSpPr>
            <p:nvPr/>
          </p:nvSpPr>
          <p:spPr bwMode="auto">
            <a:xfrm>
              <a:off x="3279" y="2948"/>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466" name="Rectangle 86"/>
            <p:cNvSpPr>
              <a:spLocks noChangeArrowheads="1"/>
            </p:cNvSpPr>
            <p:nvPr/>
          </p:nvSpPr>
          <p:spPr bwMode="auto">
            <a:xfrm>
              <a:off x="3360" y="2948"/>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467" name="Rectangle 87"/>
            <p:cNvSpPr>
              <a:spLocks noChangeArrowheads="1"/>
            </p:cNvSpPr>
            <p:nvPr/>
          </p:nvSpPr>
          <p:spPr bwMode="auto">
            <a:xfrm>
              <a:off x="2629" y="2839"/>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468" name="Rectangle 88"/>
            <p:cNvSpPr>
              <a:spLocks noChangeArrowheads="1"/>
            </p:cNvSpPr>
            <p:nvPr/>
          </p:nvSpPr>
          <p:spPr bwMode="auto">
            <a:xfrm>
              <a:off x="2710" y="2839"/>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469" name="Rectangle 89"/>
            <p:cNvSpPr>
              <a:spLocks noChangeArrowheads="1"/>
            </p:cNvSpPr>
            <p:nvPr/>
          </p:nvSpPr>
          <p:spPr bwMode="auto">
            <a:xfrm>
              <a:off x="2791" y="2839"/>
              <a:ext cx="82"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470" name="Rectangle 90"/>
            <p:cNvSpPr>
              <a:spLocks noChangeArrowheads="1"/>
            </p:cNvSpPr>
            <p:nvPr/>
          </p:nvSpPr>
          <p:spPr bwMode="auto">
            <a:xfrm>
              <a:off x="2873" y="2839"/>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471" name="Rectangle 91"/>
            <p:cNvSpPr>
              <a:spLocks noChangeArrowheads="1"/>
            </p:cNvSpPr>
            <p:nvPr/>
          </p:nvSpPr>
          <p:spPr bwMode="auto">
            <a:xfrm>
              <a:off x="2954" y="2839"/>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472" name="Rectangle 92"/>
            <p:cNvSpPr>
              <a:spLocks noChangeArrowheads="1"/>
            </p:cNvSpPr>
            <p:nvPr/>
          </p:nvSpPr>
          <p:spPr bwMode="auto">
            <a:xfrm>
              <a:off x="3035" y="2839"/>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473" name="Rectangle 93"/>
            <p:cNvSpPr>
              <a:spLocks noChangeArrowheads="1"/>
            </p:cNvSpPr>
            <p:nvPr/>
          </p:nvSpPr>
          <p:spPr bwMode="auto">
            <a:xfrm>
              <a:off x="3116" y="2839"/>
              <a:ext cx="82"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474" name="Rectangle 94"/>
            <p:cNvSpPr>
              <a:spLocks noChangeArrowheads="1"/>
            </p:cNvSpPr>
            <p:nvPr/>
          </p:nvSpPr>
          <p:spPr bwMode="auto">
            <a:xfrm>
              <a:off x="3198" y="2839"/>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475" name="Rectangle 95"/>
            <p:cNvSpPr>
              <a:spLocks noChangeArrowheads="1"/>
            </p:cNvSpPr>
            <p:nvPr/>
          </p:nvSpPr>
          <p:spPr bwMode="auto">
            <a:xfrm>
              <a:off x="3279" y="2839"/>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476" name="Rectangle 96"/>
            <p:cNvSpPr>
              <a:spLocks noChangeArrowheads="1"/>
            </p:cNvSpPr>
            <p:nvPr/>
          </p:nvSpPr>
          <p:spPr bwMode="auto">
            <a:xfrm>
              <a:off x="2710" y="2730"/>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477" name="Rectangle 97"/>
            <p:cNvSpPr>
              <a:spLocks noChangeArrowheads="1"/>
            </p:cNvSpPr>
            <p:nvPr/>
          </p:nvSpPr>
          <p:spPr bwMode="auto">
            <a:xfrm>
              <a:off x="2791" y="2730"/>
              <a:ext cx="82"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478" name="Rectangle 98"/>
            <p:cNvSpPr>
              <a:spLocks noChangeArrowheads="1"/>
            </p:cNvSpPr>
            <p:nvPr/>
          </p:nvSpPr>
          <p:spPr bwMode="auto">
            <a:xfrm>
              <a:off x="2873" y="2730"/>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479" name="Rectangle 99"/>
            <p:cNvSpPr>
              <a:spLocks noChangeArrowheads="1"/>
            </p:cNvSpPr>
            <p:nvPr/>
          </p:nvSpPr>
          <p:spPr bwMode="auto">
            <a:xfrm>
              <a:off x="2954" y="2730"/>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480" name="Rectangle 100"/>
            <p:cNvSpPr>
              <a:spLocks noChangeArrowheads="1"/>
            </p:cNvSpPr>
            <p:nvPr/>
          </p:nvSpPr>
          <p:spPr bwMode="auto">
            <a:xfrm>
              <a:off x="3035" y="2730"/>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481" name="Rectangle 101"/>
            <p:cNvSpPr>
              <a:spLocks noChangeArrowheads="1"/>
            </p:cNvSpPr>
            <p:nvPr/>
          </p:nvSpPr>
          <p:spPr bwMode="auto">
            <a:xfrm>
              <a:off x="3116" y="2730"/>
              <a:ext cx="82"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482" name="Rectangle 102"/>
            <p:cNvSpPr>
              <a:spLocks noChangeArrowheads="1"/>
            </p:cNvSpPr>
            <p:nvPr/>
          </p:nvSpPr>
          <p:spPr bwMode="auto">
            <a:xfrm>
              <a:off x="3198" y="2730"/>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483" name="Rectangle 103"/>
            <p:cNvSpPr>
              <a:spLocks noChangeArrowheads="1"/>
            </p:cNvSpPr>
            <p:nvPr/>
          </p:nvSpPr>
          <p:spPr bwMode="auto">
            <a:xfrm>
              <a:off x="2791" y="2621"/>
              <a:ext cx="82"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484" name="Rectangle 104"/>
            <p:cNvSpPr>
              <a:spLocks noChangeArrowheads="1"/>
            </p:cNvSpPr>
            <p:nvPr/>
          </p:nvSpPr>
          <p:spPr bwMode="auto">
            <a:xfrm>
              <a:off x="2873" y="2621"/>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485" name="Rectangle 105"/>
            <p:cNvSpPr>
              <a:spLocks noChangeArrowheads="1"/>
            </p:cNvSpPr>
            <p:nvPr/>
          </p:nvSpPr>
          <p:spPr bwMode="auto">
            <a:xfrm>
              <a:off x="2954" y="2621"/>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486" name="Rectangle 106"/>
            <p:cNvSpPr>
              <a:spLocks noChangeArrowheads="1"/>
            </p:cNvSpPr>
            <p:nvPr/>
          </p:nvSpPr>
          <p:spPr bwMode="auto">
            <a:xfrm>
              <a:off x="3035" y="2621"/>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487" name="Rectangle 107"/>
            <p:cNvSpPr>
              <a:spLocks noChangeArrowheads="1"/>
            </p:cNvSpPr>
            <p:nvPr/>
          </p:nvSpPr>
          <p:spPr bwMode="auto">
            <a:xfrm>
              <a:off x="3116" y="2621"/>
              <a:ext cx="82"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488" name="Rectangle 108"/>
            <p:cNvSpPr>
              <a:spLocks noChangeArrowheads="1"/>
            </p:cNvSpPr>
            <p:nvPr/>
          </p:nvSpPr>
          <p:spPr bwMode="auto">
            <a:xfrm>
              <a:off x="2791" y="2513"/>
              <a:ext cx="82" cy="108"/>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489" name="Rectangle 109"/>
            <p:cNvSpPr>
              <a:spLocks noChangeArrowheads="1"/>
            </p:cNvSpPr>
            <p:nvPr/>
          </p:nvSpPr>
          <p:spPr bwMode="auto">
            <a:xfrm>
              <a:off x="2873" y="2513"/>
              <a:ext cx="81" cy="108"/>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490" name="Rectangle 110"/>
            <p:cNvSpPr>
              <a:spLocks noChangeArrowheads="1"/>
            </p:cNvSpPr>
            <p:nvPr/>
          </p:nvSpPr>
          <p:spPr bwMode="auto">
            <a:xfrm>
              <a:off x="2954" y="2513"/>
              <a:ext cx="81" cy="108"/>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491" name="Rectangle 111"/>
            <p:cNvSpPr>
              <a:spLocks noChangeArrowheads="1"/>
            </p:cNvSpPr>
            <p:nvPr/>
          </p:nvSpPr>
          <p:spPr bwMode="auto">
            <a:xfrm>
              <a:off x="3035" y="2513"/>
              <a:ext cx="81" cy="108"/>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492" name="Rectangle 112"/>
            <p:cNvSpPr>
              <a:spLocks noChangeArrowheads="1"/>
            </p:cNvSpPr>
            <p:nvPr/>
          </p:nvSpPr>
          <p:spPr bwMode="auto">
            <a:xfrm>
              <a:off x="3116" y="2513"/>
              <a:ext cx="82" cy="108"/>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493" name="Rectangle 113"/>
            <p:cNvSpPr>
              <a:spLocks noChangeArrowheads="1"/>
            </p:cNvSpPr>
            <p:nvPr/>
          </p:nvSpPr>
          <p:spPr bwMode="auto">
            <a:xfrm>
              <a:off x="2873" y="2404"/>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494" name="Rectangle 114"/>
            <p:cNvSpPr>
              <a:spLocks noChangeArrowheads="1"/>
            </p:cNvSpPr>
            <p:nvPr/>
          </p:nvSpPr>
          <p:spPr bwMode="auto">
            <a:xfrm>
              <a:off x="2954" y="2404"/>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495" name="Rectangle 115"/>
            <p:cNvSpPr>
              <a:spLocks noChangeArrowheads="1"/>
            </p:cNvSpPr>
            <p:nvPr/>
          </p:nvSpPr>
          <p:spPr bwMode="auto">
            <a:xfrm>
              <a:off x="3035" y="2404"/>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496" name="Rectangle 116"/>
            <p:cNvSpPr>
              <a:spLocks noChangeArrowheads="1"/>
            </p:cNvSpPr>
            <p:nvPr/>
          </p:nvSpPr>
          <p:spPr bwMode="auto">
            <a:xfrm>
              <a:off x="2954" y="2295"/>
              <a:ext cx="81" cy="109"/>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497" name="Line 212"/>
            <p:cNvSpPr>
              <a:spLocks noChangeShapeType="1"/>
            </p:cNvSpPr>
            <p:nvPr/>
          </p:nvSpPr>
          <p:spPr bwMode="auto">
            <a:xfrm>
              <a:off x="2274" y="3166"/>
              <a:ext cx="1424" cy="0"/>
            </a:xfrm>
            <a:prstGeom prst="line">
              <a:avLst/>
            </a:prstGeom>
            <a:noFill/>
            <a:ln w="28575">
              <a:solidFill>
                <a:srgbClr val="FF0000"/>
              </a:solidFill>
              <a:round/>
              <a:headEnd/>
              <a:tailEnd/>
            </a:ln>
          </p:spPr>
          <p:txBody>
            <a:bodyPr/>
            <a:lstStyle/>
            <a:p>
              <a:endParaRPr lang="en-US"/>
            </a:p>
          </p:txBody>
        </p:sp>
        <p:grpSp>
          <p:nvGrpSpPr>
            <p:cNvPr id="58498" name="Group 228"/>
            <p:cNvGrpSpPr>
              <a:grpSpLocks/>
            </p:cNvGrpSpPr>
            <p:nvPr/>
          </p:nvGrpSpPr>
          <p:grpSpPr bwMode="auto">
            <a:xfrm>
              <a:off x="2274" y="3129"/>
              <a:ext cx="1465" cy="218"/>
              <a:chOff x="1284" y="1542"/>
              <a:chExt cx="1284" cy="144"/>
            </a:xfrm>
          </p:grpSpPr>
          <p:sp>
            <p:nvSpPr>
              <p:cNvPr id="58500" name="Text Box 229"/>
              <p:cNvSpPr txBox="1">
                <a:spLocks noChangeArrowheads="1"/>
              </p:cNvSpPr>
              <p:nvPr/>
            </p:nvSpPr>
            <p:spPr bwMode="auto">
              <a:xfrm>
                <a:off x="1284" y="1546"/>
                <a:ext cx="288" cy="140"/>
              </a:xfrm>
              <a:prstGeom prst="rect">
                <a:avLst/>
              </a:prstGeom>
              <a:noFill/>
              <a:ln w="9525">
                <a:noFill/>
                <a:miter lim="800000"/>
                <a:headEnd/>
                <a:tailEnd/>
              </a:ln>
            </p:spPr>
            <p:txBody>
              <a:bodyPr>
                <a:spAutoFit/>
              </a:bodyPr>
              <a:lstStyle/>
              <a:p>
                <a:pPr algn="ctr">
                  <a:spcBef>
                    <a:spcPct val="50000"/>
                  </a:spcBef>
                </a:pPr>
                <a:r>
                  <a:rPr lang="en-GB" sz="1600" b="1">
                    <a:solidFill>
                      <a:srgbClr val="FF0000"/>
                    </a:solidFill>
                  </a:rPr>
                  <a:t>0.8</a:t>
                </a:r>
                <a:endParaRPr lang="en-US" sz="1600" b="1">
                  <a:solidFill>
                    <a:srgbClr val="FF0000"/>
                  </a:solidFill>
                </a:endParaRPr>
              </a:p>
            </p:txBody>
          </p:sp>
          <p:sp>
            <p:nvSpPr>
              <p:cNvPr id="58501" name="Text Box 230"/>
              <p:cNvSpPr txBox="1">
                <a:spLocks noChangeArrowheads="1"/>
              </p:cNvSpPr>
              <p:nvPr/>
            </p:nvSpPr>
            <p:spPr bwMode="auto">
              <a:xfrm>
                <a:off x="1788" y="1542"/>
                <a:ext cx="288" cy="140"/>
              </a:xfrm>
              <a:prstGeom prst="rect">
                <a:avLst/>
              </a:prstGeom>
              <a:noFill/>
              <a:ln w="9525">
                <a:noFill/>
                <a:miter lim="800000"/>
                <a:headEnd/>
                <a:tailEnd/>
              </a:ln>
            </p:spPr>
            <p:txBody>
              <a:bodyPr>
                <a:spAutoFit/>
              </a:bodyPr>
              <a:lstStyle/>
              <a:p>
                <a:pPr algn="ctr">
                  <a:spcBef>
                    <a:spcPct val="50000"/>
                  </a:spcBef>
                </a:pPr>
                <a:r>
                  <a:rPr lang="en-GB" sz="1600" b="1">
                    <a:solidFill>
                      <a:srgbClr val="FF0000"/>
                    </a:solidFill>
                  </a:rPr>
                  <a:t>2.2</a:t>
                </a:r>
                <a:endParaRPr lang="en-US" sz="1600" b="1">
                  <a:solidFill>
                    <a:srgbClr val="FF0000"/>
                  </a:solidFill>
                </a:endParaRPr>
              </a:p>
            </p:txBody>
          </p:sp>
          <p:sp>
            <p:nvSpPr>
              <p:cNvPr id="58502" name="Text Box 231"/>
              <p:cNvSpPr txBox="1">
                <a:spLocks noChangeArrowheads="1"/>
              </p:cNvSpPr>
              <p:nvPr/>
            </p:nvSpPr>
            <p:spPr bwMode="auto">
              <a:xfrm>
                <a:off x="2279" y="1542"/>
                <a:ext cx="289" cy="140"/>
              </a:xfrm>
              <a:prstGeom prst="rect">
                <a:avLst/>
              </a:prstGeom>
              <a:noFill/>
              <a:ln w="9525">
                <a:noFill/>
                <a:miter lim="800000"/>
                <a:headEnd/>
                <a:tailEnd/>
              </a:ln>
            </p:spPr>
            <p:txBody>
              <a:bodyPr>
                <a:spAutoFit/>
              </a:bodyPr>
              <a:lstStyle/>
              <a:p>
                <a:pPr algn="ctr">
                  <a:spcBef>
                    <a:spcPct val="50000"/>
                  </a:spcBef>
                </a:pPr>
                <a:r>
                  <a:rPr lang="en-GB" sz="1600" b="1">
                    <a:solidFill>
                      <a:srgbClr val="FF0000"/>
                    </a:solidFill>
                  </a:rPr>
                  <a:t>3.6</a:t>
                </a:r>
                <a:endParaRPr lang="en-US" sz="1600" b="1">
                  <a:solidFill>
                    <a:srgbClr val="FF0000"/>
                  </a:solidFill>
                </a:endParaRPr>
              </a:p>
            </p:txBody>
          </p:sp>
        </p:grpSp>
        <p:sp>
          <p:nvSpPr>
            <p:cNvPr id="58499" name="Text Box 239"/>
            <p:cNvSpPr txBox="1">
              <a:spLocks noChangeArrowheads="1"/>
            </p:cNvSpPr>
            <p:nvPr/>
          </p:nvSpPr>
          <p:spPr bwMode="auto">
            <a:xfrm>
              <a:off x="2434" y="3338"/>
              <a:ext cx="1370" cy="366"/>
            </a:xfrm>
            <a:prstGeom prst="rect">
              <a:avLst/>
            </a:prstGeom>
            <a:noFill/>
            <a:ln w="9525">
              <a:noFill/>
              <a:miter lim="800000"/>
              <a:headEnd/>
              <a:tailEnd/>
            </a:ln>
          </p:spPr>
          <p:txBody>
            <a:bodyPr>
              <a:spAutoFit/>
            </a:bodyPr>
            <a:lstStyle/>
            <a:p>
              <a:pPr algn="ctr">
                <a:spcBef>
                  <a:spcPct val="50000"/>
                </a:spcBef>
              </a:pPr>
              <a:r>
                <a:rPr lang="en-GB" sz="1600"/>
                <a:t>By the end of the second day</a:t>
              </a:r>
              <a:endParaRPr lang="en-US" sz="1600"/>
            </a:p>
          </p:txBody>
        </p:sp>
      </p:grpSp>
      <p:grpSp>
        <p:nvGrpSpPr>
          <p:cNvPr id="56566" name="Group 246"/>
          <p:cNvGrpSpPr>
            <a:grpSpLocks/>
          </p:cNvGrpSpPr>
          <p:nvPr/>
        </p:nvGrpSpPr>
        <p:grpSpPr bwMode="auto">
          <a:xfrm>
            <a:off x="6186488" y="2357438"/>
            <a:ext cx="2347912" cy="2676525"/>
            <a:chOff x="3897" y="1366"/>
            <a:chExt cx="1479" cy="1686"/>
          </a:xfrm>
        </p:grpSpPr>
        <p:grpSp>
          <p:nvGrpSpPr>
            <p:cNvPr id="58376" name="Group 2"/>
            <p:cNvGrpSpPr>
              <a:grpSpLocks/>
            </p:cNvGrpSpPr>
            <p:nvPr/>
          </p:nvGrpSpPr>
          <p:grpSpPr bwMode="auto">
            <a:xfrm>
              <a:off x="3952" y="1366"/>
              <a:ext cx="1321" cy="871"/>
              <a:chOff x="1566" y="1152"/>
              <a:chExt cx="1560" cy="1008"/>
            </a:xfrm>
          </p:grpSpPr>
          <p:sp>
            <p:nvSpPr>
              <p:cNvPr id="58383" name="Rectangle 3"/>
              <p:cNvSpPr>
                <a:spLocks noChangeArrowheads="1"/>
              </p:cNvSpPr>
              <p:nvPr/>
            </p:nvSpPr>
            <p:spPr bwMode="auto">
              <a:xfrm>
                <a:off x="1632" y="2034"/>
                <a:ext cx="96" cy="126"/>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384" name="Rectangle 4"/>
              <p:cNvSpPr>
                <a:spLocks noChangeArrowheads="1"/>
              </p:cNvSpPr>
              <p:nvPr/>
            </p:nvSpPr>
            <p:spPr bwMode="auto">
              <a:xfrm>
                <a:off x="1728" y="2034"/>
                <a:ext cx="96" cy="126"/>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385" name="Rectangle 5"/>
              <p:cNvSpPr>
                <a:spLocks noChangeArrowheads="1"/>
              </p:cNvSpPr>
              <p:nvPr/>
            </p:nvSpPr>
            <p:spPr bwMode="auto">
              <a:xfrm>
                <a:off x="1824" y="2034"/>
                <a:ext cx="96" cy="126"/>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386" name="Rectangle 6"/>
              <p:cNvSpPr>
                <a:spLocks noChangeArrowheads="1"/>
              </p:cNvSpPr>
              <p:nvPr/>
            </p:nvSpPr>
            <p:spPr bwMode="auto">
              <a:xfrm>
                <a:off x="1920" y="2034"/>
                <a:ext cx="96" cy="126"/>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387" name="Rectangle 7"/>
              <p:cNvSpPr>
                <a:spLocks noChangeArrowheads="1"/>
              </p:cNvSpPr>
              <p:nvPr/>
            </p:nvSpPr>
            <p:spPr bwMode="auto">
              <a:xfrm>
                <a:off x="2016" y="2034"/>
                <a:ext cx="96" cy="126"/>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388" name="Rectangle 8"/>
              <p:cNvSpPr>
                <a:spLocks noChangeArrowheads="1"/>
              </p:cNvSpPr>
              <p:nvPr/>
            </p:nvSpPr>
            <p:spPr bwMode="auto">
              <a:xfrm>
                <a:off x="2112" y="2034"/>
                <a:ext cx="96" cy="126"/>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389" name="Rectangle 9"/>
              <p:cNvSpPr>
                <a:spLocks noChangeArrowheads="1"/>
              </p:cNvSpPr>
              <p:nvPr/>
            </p:nvSpPr>
            <p:spPr bwMode="auto">
              <a:xfrm>
                <a:off x="2208" y="2034"/>
                <a:ext cx="96" cy="126"/>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390" name="Rectangle 10"/>
              <p:cNvSpPr>
                <a:spLocks noChangeArrowheads="1"/>
              </p:cNvSpPr>
              <p:nvPr/>
            </p:nvSpPr>
            <p:spPr bwMode="auto">
              <a:xfrm>
                <a:off x="2304" y="2034"/>
                <a:ext cx="96" cy="126"/>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391" name="Rectangle 11"/>
              <p:cNvSpPr>
                <a:spLocks noChangeArrowheads="1"/>
              </p:cNvSpPr>
              <p:nvPr/>
            </p:nvSpPr>
            <p:spPr bwMode="auto">
              <a:xfrm>
                <a:off x="2400" y="2034"/>
                <a:ext cx="96" cy="126"/>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392" name="Rectangle 12"/>
              <p:cNvSpPr>
                <a:spLocks noChangeArrowheads="1"/>
              </p:cNvSpPr>
              <p:nvPr/>
            </p:nvSpPr>
            <p:spPr bwMode="auto">
              <a:xfrm>
                <a:off x="2496" y="2034"/>
                <a:ext cx="96" cy="126"/>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393" name="Rectangle 13"/>
              <p:cNvSpPr>
                <a:spLocks noChangeArrowheads="1"/>
              </p:cNvSpPr>
              <p:nvPr/>
            </p:nvSpPr>
            <p:spPr bwMode="auto">
              <a:xfrm>
                <a:off x="2592" y="2034"/>
                <a:ext cx="96" cy="126"/>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394" name="Rectangle 14"/>
              <p:cNvSpPr>
                <a:spLocks noChangeArrowheads="1"/>
              </p:cNvSpPr>
              <p:nvPr/>
            </p:nvSpPr>
            <p:spPr bwMode="auto">
              <a:xfrm>
                <a:off x="2688" y="2034"/>
                <a:ext cx="96" cy="126"/>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395" name="Rectangle 15"/>
              <p:cNvSpPr>
                <a:spLocks noChangeArrowheads="1"/>
              </p:cNvSpPr>
              <p:nvPr/>
            </p:nvSpPr>
            <p:spPr bwMode="auto">
              <a:xfrm>
                <a:off x="2784" y="2034"/>
                <a:ext cx="96" cy="126"/>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396" name="Rectangle 16"/>
              <p:cNvSpPr>
                <a:spLocks noChangeArrowheads="1"/>
              </p:cNvSpPr>
              <p:nvPr/>
            </p:nvSpPr>
            <p:spPr bwMode="auto">
              <a:xfrm>
                <a:off x="2880" y="2034"/>
                <a:ext cx="96" cy="126"/>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397" name="Rectangle 17"/>
              <p:cNvSpPr>
                <a:spLocks noChangeArrowheads="1"/>
              </p:cNvSpPr>
              <p:nvPr/>
            </p:nvSpPr>
            <p:spPr bwMode="auto">
              <a:xfrm>
                <a:off x="2976" y="2034"/>
                <a:ext cx="96" cy="126"/>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398" name="Rectangle 18"/>
              <p:cNvSpPr>
                <a:spLocks noChangeArrowheads="1"/>
              </p:cNvSpPr>
              <p:nvPr/>
            </p:nvSpPr>
            <p:spPr bwMode="auto">
              <a:xfrm>
                <a:off x="1824" y="1908"/>
                <a:ext cx="96" cy="126"/>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399" name="Rectangle 19"/>
              <p:cNvSpPr>
                <a:spLocks noChangeArrowheads="1"/>
              </p:cNvSpPr>
              <p:nvPr/>
            </p:nvSpPr>
            <p:spPr bwMode="auto">
              <a:xfrm>
                <a:off x="1920" y="1908"/>
                <a:ext cx="96" cy="126"/>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400" name="Rectangle 20"/>
              <p:cNvSpPr>
                <a:spLocks noChangeArrowheads="1"/>
              </p:cNvSpPr>
              <p:nvPr/>
            </p:nvSpPr>
            <p:spPr bwMode="auto">
              <a:xfrm>
                <a:off x="2016" y="1908"/>
                <a:ext cx="96" cy="126"/>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401" name="Rectangle 21"/>
              <p:cNvSpPr>
                <a:spLocks noChangeArrowheads="1"/>
              </p:cNvSpPr>
              <p:nvPr/>
            </p:nvSpPr>
            <p:spPr bwMode="auto">
              <a:xfrm>
                <a:off x="2112" y="1908"/>
                <a:ext cx="96" cy="126"/>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402" name="Rectangle 22"/>
              <p:cNvSpPr>
                <a:spLocks noChangeArrowheads="1"/>
              </p:cNvSpPr>
              <p:nvPr/>
            </p:nvSpPr>
            <p:spPr bwMode="auto">
              <a:xfrm>
                <a:off x="2208" y="1908"/>
                <a:ext cx="96" cy="126"/>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403" name="Rectangle 23"/>
              <p:cNvSpPr>
                <a:spLocks noChangeArrowheads="1"/>
              </p:cNvSpPr>
              <p:nvPr/>
            </p:nvSpPr>
            <p:spPr bwMode="auto">
              <a:xfrm>
                <a:off x="2304" y="1908"/>
                <a:ext cx="96" cy="126"/>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404" name="Rectangle 24"/>
              <p:cNvSpPr>
                <a:spLocks noChangeArrowheads="1"/>
              </p:cNvSpPr>
              <p:nvPr/>
            </p:nvSpPr>
            <p:spPr bwMode="auto">
              <a:xfrm>
                <a:off x="2400" y="1908"/>
                <a:ext cx="96" cy="126"/>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405" name="Rectangle 25"/>
              <p:cNvSpPr>
                <a:spLocks noChangeArrowheads="1"/>
              </p:cNvSpPr>
              <p:nvPr/>
            </p:nvSpPr>
            <p:spPr bwMode="auto">
              <a:xfrm>
                <a:off x="2496" y="1908"/>
                <a:ext cx="96" cy="126"/>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406" name="Rectangle 26"/>
              <p:cNvSpPr>
                <a:spLocks noChangeArrowheads="1"/>
              </p:cNvSpPr>
              <p:nvPr/>
            </p:nvSpPr>
            <p:spPr bwMode="auto">
              <a:xfrm>
                <a:off x="2592" y="1908"/>
                <a:ext cx="96" cy="126"/>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407" name="Rectangle 27"/>
              <p:cNvSpPr>
                <a:spLocks noChangeArrowheads="1"/>
              </p:cNvSpPr>
              <p:nvPr/>
            </p:nvSpPr>
            <p:spPr bwMode="auto">
              <a:xfrm>
                <a:off x="2688" y="1908"/>
                <a:ext cx="96" cy="126"/>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408" name="Rectangle 28"/>
              <p:cNvSpPr>
                <a:spLocks noChangeArrowheads="1"/>
              </p:cNvSpPr>
              <p:nvPr/>
            </p:nvSpPr>
            <p:spPr bwMode="auto">
              <a:xfrm>
                <a:off x="2784" y="1908"/>
                <a:ext cx="96" cy="126"/>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409" name="Rectangle 29"/>
              <p:cNvSpPr>
                <a:spLocks noChangeArrowheads="1"/>
              </p:cNvSpPr>
              <p:nvPr/>
            </p:nvSpPr>
            <p:spPr bwMode="auto">
              <a:xfrm>
                <a:off x="1920" y="1782"/>
                <a:ext cx="96" cy="126"/>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410" name="Rectangle 30"/>
              <p:cNvSpPr>
                <a:spLocks noChangeArrowheads="1"/>
              </p:cNvSpPr>
              <p:nvPr/>
            </p:nvSpPr>
            <p:spPr bwMode="auto">
              <a:xfrm>
                <a:off x="2016" y="1782"/>
                <a:ext cx="96" cy="126"/>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411" name="Rectangle 31"/>
              <p:cNvSpPr>
                <a:spLocks noChangeArrowheads="1"/>
              </p:cNvSpPr>
              <p:nvPr/>
            </p:nvSpPr>
            <p:spPr bwMode="auto">
              <a:xfrm>
                <a:off x="2112" y="1782"/>
                <a:ext cx="96" cy="126"/>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412" name="Rectangle 32"/>
              <p:cNvSpPr>
                <a:spLocks noChangeArrowheads="1"/>
              </p:cNvSpPr>
              <p:nvPr/>
            </p:nvSpPr>
            <p:spPr bwMode="auto">
              <a:xfrm>
                <a:off x="2208" y="1782"/>
                <a:ext cx="96" cy="126"/>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413" name="Rectangle 33"/>
              <p:cNvSpPr>
                <a:spLocks noChangeArrowheads="1"/>
              </p:cNvSpPr>
              <p:nvPr/>
            </p:nvSpPr>
            <p:spPr bwMode="auto">
              <a:xfrm>
                <a:off x="2304" y="1782"/>
                <a:ext cx="96" cy="126"/>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414" name="Rectangle 34"/>
              <p:cNvSpPr>
                <a:spLocks noChangeArrowheads="1"/>
              </p:cNvSpPr>
              <p:nvPr/>
            </p:nvSpPr>
            <p:spPr bwMode="auto">
              <a:xfrm>
                <a:off x="2400" y="1782"/>
                <a:ext cx="96" cy="126"/>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415" name="Rectangle 35"/>
              <p:cNvSpPr>
                <a:spLocks noChangeArrowheads="1"/>
              </p:cNvSpPr>
              <p:nvPr/>
            </p:nvSpPr>
            <p:spPr bwMode="auto">
              <a:xfrm>
                <a:off x="2496" y="1782"/>
                <a:ext cx="96" cy="126"/>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416" name="Rectangle 36"/>
              <p:cNvSpPr>
                <a:spLocks noChangeArrowheads="1"/>
              </p:cNvSpPr>
              <p:nvPr/>
            </p:nvSpPr>
            <p:spPr bwMode="auto">
              <a:xfrm>
                <a:off x="2592" y="1782"/>
                <a:ext cx="96" cy="126"/>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417" name="Rectangle 37"/>
              <p:cNvSpPr>
                <a:spLocks noChangeArrowheads="1"/>
              </p:cNvSpPr>
              <p:nvPr/>
            </p:nvSpPr>
            <p:spPr bwMode="auto">
              <a:xfrm>
                <a:off x="2688" y="1782"/>
                <a:ext cx="96" cy="126"/>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418" name="Rectangle 38"/>
              <p:cNvSpPr>
                <a:spLocks noChangeArrowheads="1"/>
              </p:cNvSpPr>
              <p:nvPr/>
            </p:nvSpPr>
            <p:spPr bwMode="auto">
              <a:xfrm>
                <a:off x="2016" y="1656"/>
                <a:ext cx="96" cy="126"/>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419" name="Rectangle 39"/>
              <p:cNvSpPr>
                <a:spLocks noChangeArrowheads="1"/>
              </p:cNvSpPr>
              <p:nvPr/>
            </p:nvSpPr>
            <p:spPr bwMode="auto">
              <a:xfrm>
                <a:off x="2112" y="1656"/>
                <a:ext cx="96" cy="126"/>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420" name="Rectangle 40"/>
              <p:cNvSpPr>
                <a:spLocks noChangeArrowheads="1"/>
              </p:cNvSpPr>
              <p:nvPr/>
            </p:nvSpPr>
            <p:spPr bwMode="auto">
              <a:xfrm>
                <a:off x="2208" y="1656"/>
                <a:ext cx="96" cy="126"/>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421" name="Rectangle 41"/>
              <p:cNvSpPr>
                <a:spLocks noChangeArrowheads="1"/>
              </p:cNvSpPr>
              <p:nvPr/>
            </p:nvSpPr>
            <p:spPr bwMode="auto">
              <a:xfrm>
                <a:off x="2304" y="1656"/>
                <a:ext cx="96" cy="126"/>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422" name="Rectangle 42"/>
              <p:cNvSpPr>
                <a:spLocks noChangeArrowheads="1"/>
              </p:cNvSpPr>
              <p:nvPr/>
            </p:nvSpPr>
            <p:spPr bwMode="auto">
              <a:xfrm>
                <a:off x="2400" y="1656"/>
                <a:ext cx="96" cy="126"/>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423" name="Rectangle 43"/>
              <p:cNvSpPr>
                <a:spLocks noChangeArrowheads="1"/>
              </p:cNvSpPr>
              <p:nvPr/>
            </p:nvSpPr>
            <p:spPr bwMode="auto">
              <a:xfrm>
                <a:off x="2496" y="1656"/>
                <a:ext cx="96" cy="126"/>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424" name="Rectangle 44"/>
              <p:cNvSpPr>
                <a:spLocks noChangeArrowheads="1"/>
              </p:cNvSpPr>
              <p:nvPr/>
            </p:nvSpPr>
            <p:spPr bwMode="auto">
              <a:xfrm>
                <a:off x="2592" y="1656"/>
                <a:ext cx="96" cy="126"/>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425" name="Rectangle 45"/>
              <p:cNvSpPr>
                <a:spLocks noChangeArrowheads="1"/>
              </p:cNvSpPr>
              <p:nvPr/>
            </p:nvSpPr>
            <p:spPr bwMode="auto">
              <a:xfrm>
                <a:off x="2112" y="1530"/>
                <a:ext cx="96" cy="126"/>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426" name="Rectangle 46"/>
              <p:cNvSpPr>
                <a:spLocks noChangeArrowheads="1"/>
              </p:cNvSpPr>
              <p:nvPr/>
            </p:nvSpPr>
            <p:spPr bwMode="auto">
              <a:xfrm>
                <a:off x="2208" y="1530"/>
                <a:ext cx="96" cy="126"/>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427" name="Rectangle 47"/>
              <p:cNvSpPr>
                <a:spLocks noChangeArrowheads="1"/>
              </p:cNvSpPr>
              <p:nvPr/>
            </p:nvSpPr>
            <p:spPr bwMode="auto">
              <a:xfrm>
                <a:off x="2304" y="1530"/>
                <a:ext cx="96" cy="126"/>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428" name="Rectangle 48"/>
              <p:cNvSpPr>
                <a:spLocks noChangeArrowheads="1"/>
              </p:cNvSpPr>
              <p:nvPr/>
            </p:nvSpPr>
            <p:spPr bwMode="auto">
              <a:xfrm>
                <a:off x="2400" y="1530"/>
                <a:ext cx="96" cy="126"/>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429" name="Rectangle 49"/>
              <p:cNvSpPr>
                <a:spLocks noChangeArrowheads="1"/>
              </p:cNvSpPr>
              <p:nvPr/>
            </p:nvSpPr>
            <p:spPr bwMode="auto">
              <a:xfrm>
                <a:off x="2496" y="1530"/>
                <a:ext cx="96" cy="126"/>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430" name="Rectangle 50"/>
              <p:cNvSpPr>
                <a:spLocks noChangeArrowheads="1"/>
              </p:cNvSpPr>
              <p:nvPr/>
            </p:nvSpPr>
            <p:spPr bwMode="auto">
              <a:xfrm>
                <a:off x="2112" y="1404"/>
                <a:ext cx="96" cy="126"/>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431" name="Rectangle 51"/>
              <p:cNvSpPr>
                <a:spLocks noChangeArrowheads="1"/>
              </p:cNvSpPr>
              <p:nvPr/>
            </p:nvSpPr>
            <p:spPr bwMode="auto">
              <a:xfrm>
                <a:off x="2208" y="1404"/>
                <a:ext cx="96" cy="126"/>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432" name="Rectangle 52"/>
              <p:cNvSpPr>
                <a:spLocks noChangeArrowheads="1"/>
              </p:cNvSpPr>
              <p:nvPr/>
            </p:nvSpPr>
            <p:spPr bwMode="auto">
              <a:xfrm>
                <a:off x="2304" y="1404"/>
                <a:ext cx="96" cy="126"/>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433" name="Rectangle 53"/>
              <p:cNvSpPr>
                <a:spLocks noChangeArrowheads="1"/>
              </p:cNvSpPr>
              <p:nvPr/>
            </p:nvSpPr>
            <p:spPr bwMode="auto">
              <a:xfrm>
                <a:off x="2400" y="1404"/>
                <a:ext cx="96" cy="126"/>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434" name="Rectangle 54"/>
              <p:cNvSpPr>
                <a:spLocks noChangeArrowheads="1"/>
              </p:cNvSpPr>
              <p:nvPr/>
            </p:nvSpPr>
            <p:spPr bwMode="auto">
              <a:xfrm>
                <a:off x="2496" y="1404"/>
                <a:ext cx="96" cy="126"/>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435" name="Rectangle 55"/>
              <p:cNvSpPr>
                <a:spLocks noChangeArrowheads="1"/>
              </p:cNvSpPr>
              <p:nvPr/>
            </p:nvSpPr>
            <p:spPr bwMode="auto">
              <a:xfrm>
                <a:off x="2208" y="1278"/>
                <a:ext cx="96" cy="126"/>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436" name="Rectangle 56"/>
              <p:cNvSpPr>
                <a:spLocks noChangeArrowheads="1"/>
              </p:cNvSpPr>
              <p:nvPr/>
            </p:nvSpPr>
            <p:spPr bwMode="auto">
              <a:xfrm>
                <a:off x="2304" y="1278"/>
                <a:ext cx="96" cy="126"/>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437" name="Rectangle 57"/>
              <p:cNvSpPr>
                <a:spLocks noChangeArrowheads="1"/>
              </p:cNvSpPr>
              <p:nvPr/>
            </p:nvSpPr>
            <p:spPr bwMode="auto">
              <a:xfrm>
                <a:off x="2400" y="1278"/>
                <a:ext cx="96" cy="126"/>
              </a:xfrm>
              <a:prstGeom prst="rect">
                <a:avLst/>
              </a:prstGeom>
              <a:solidFill>
                <a:schemeClr val="accent2"/>
              </a:solidFill>
              <a:ln w="9525">
                <a:solidFill>
                  <a:schemeClr val="tx1"/>
                </a:solidFill>
                <a:miter lim="800000"/>
                <a:headEnd/>
                <a:tailEnd/>
              </a:ln>
            </p:spPr>
            <p:txBody>
              <a:bodyPr wrap="none" anchor="ctr"/>
              <a:lstStyle/>
              <a:p>
                <a:endParaRPr lang="en-US"/>
              </a:p>
            </p:txBody>
          </p:sp>
          <p:sp>
            <p:nvSpPr>
              <p:cNvPr id="58438" name="Rectangle 58"/>
              <p:cNvSpPr>
                <a:spLocks noChangeArrowheads="1"/>
              </p:cNvSpPr>
              <p:nvPr/>
            </p:nvSpPr>
            <p:spPr bwMode="auto">
              <a:xfrm>
                <a:off x="2304" y="1152"/>
                <a:ext cx="96" cy="126"/>
              </a:xfrm>
              <a:prstGeom prst="rect">
                <a:avLst/>
              </a:prstGeom>
              <a:solidFill>
                <a:schemeClr val="accent2"/>
              </a:solidFill>
              <a:ln w="9525">
                <a:solidFill>
                  <a:schemeClr val="tx1"/>
                </a:solidFill>
                <a:miter lim="800000"/>
                <a:headEnd/>
                <a:tailEnd/>
              </a:ln>
            </p:spPr>
            <p:txBody>
              <a:bodyPr wrap="none" anchor="ctr"/>
              <a:lstStyle/>
              <a:p>
                <a:endParaRPr lang="en-US"/>
              </a:p>
            </p:txBody>
          </p:sp>
          <p:grpSp>
            <p:nvGrpSpPr>
              <p:cNvPr id="58439" name="Group 59"/>
              <p:cNvGrpSpPr>
                <a:grpSpLocks/>
              </p:cNvGrpSpPr>
              <p:nvPr/>
            </p:nvGrpSpPr>
            <p:grpSpPr bwMode="auto">
              <a:xfrm>
                <a:off x="1566" y="1188"/>
                <a:ext cx="1560" cy="960"/>
                <a:chOff x="507" y="1450"/>
                <a:chExt cx="2154" cy="1478"/>
              </a:xfrm>
            </p:grpSpPr>
            <p:sp>
              <p:nvSpPr>
                <p:cNvPr id="58440" name="Freeform 60"/>
                <p:cNvSpPr>
                  <a:spLocks/>
                </p:cNvSpPr>
                <p:nvPr/>
              </p:nvSpPr>
              <p:spPr bwMode="auto">
                <a:xfrm>
                  <a:off x="507" y="1450"/>
                  <a:ext cx="1077" cy="1478"/>
                </a:xfrm>
                <a:custGeom>
                  <a:avLst/>
                  <a:gdLst>
                    <a:gd name="T0" fmla="*/ 0 w 1077"/>
                    <a:gd name="T1" fmla="*/ 1478 h 1478"/>
                    <a:gd name="T2" fmla="*/ 80 w 1077"/>
                    <a:gd name="T3" fmla="*/ 1462 h 1478"/>
                    <a:gd name="T4" fmla="*/ 180 w 1077"/>
                    <a:gd name="T5" fmla="*/ 1400 h 1478"/>
                    <a:gd name="T6" fmla="*/ 330 w 1077"/>
                    <a:gd name="T7" fmla="*/ 1232 h 1478"/>
                    <a:gd name="T8" fmla="*/ 492 w 1077"/>
                    <a:gd name="T9" fmla="*/ 956 h 1478"/>
                    <a:gd name="T10" fmla="*/ 704 w 1077"/>
                    <a:gd name="T11" fmla="*/ 438 h 1478"/>
                    <a:gd name="T12" fmla="*/ 804 w 1077"/>
                    <a:gd name="T13" fmla="*/ 238 h 1478"/>
                    <a:gd name="T14" fmla="*/ 909 w 1077"/>
                    <a:gd name="T15" fmla="*/ 98 h 1478"/>
                    <a:gd name="T16" fmla="*/ 975 w 1077"/>
                    <a:gd name="T17" fmla="*/ 35 h 1478"/>
                    <a:gd name="T18" fmla="*/ 1032 w 1077"/>
                    <a:gd name="T19" fmla="*/ 5 h 1478"/>
                    <a:gd name="T20" fmla="*/ 1077 w 1077"/>
                    <a:gd name="T21" fmla="*/ 2 h 147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077"/>
                    <a:gd name="T34" fmla="*/ 0 h 1478"/>
                    <a:gd name="T35" fmla="*/ 1077 w 1077"/>
                    <a:gd name="T36" fmla="*/ 1478 h 1478"/>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077" h="1478">
                      <a:moveTo>
                        <a:pt x="0" y="1478"/>
                      </a:moveTo>
                      <a:cubicBezTo>
                        <a:pt x="13" y="1475"/>
                        <a:pt x="50" y="1475"/>
                        <a:pt x="80" y="1462"/>
                      </a:cubicBezTo>
                      <a:cubicBezTo>
                        <a:pt x="110" y="1449"/>
                        <a:pt x="138" y="1438"/>
                        <a:pt x="180" y="1400"/>
                      </a:cubicBezTo>
                      <a:cubicBezTo>
                        <a:pt x="222" y="1362"/>
                        <a:pt x="278" y="1306"/>
                        <a:pt x="330" y="1232"/>
                      </a:cubicBezTo>
                      <a:cubicBezTo>
                        <a:pt x="382" y="1158"/>
                        <a:pt x="430" y="1088"/>
                        <a:pt x="492" y="956"/>
                      </a:cubicBezTo>
                      <a:cubicBezTo>
                        <a:pt x="554" y="824"/>
                        <a:pt x="652" y="558"/>
                        <a:pt x="704" y="438"/>
                      </a:cubicBezTo>
                      <a:cubicBezTo>
                        <a:pt x="756" y="318"/>
                        <a:pt x="770" y="295"/>
                        <a:pt x="804" y="238"/>
                      </a:cubicBezTo>
                      <a:cubicBezTo>
                        <a:pt x="838" y="181"/>
                        <a:pt x="881" y="132"/>
                        <a:pt x="909" y="98"/>
                      </a:cubicBezTo>
                      <a:cubicBezTo>
                        <a:pt x="937" y="64"/>
                        <a:pt x="955" y="50"/>
                        <a:pt x="975" y="35"/>
                      </a:cubicBezTo>
                      <a:cubicBezTo>
                        <a:pt x="995" y="20"/>
                        <a:pt x="1015" y="10"/>
                        <a:pt x="1032" y="5"/>
                      </a:cubicBezTo>
                      <a:cubicBezTo>
                        <a:pt x="1049" y="0"/>
                        <a:pt x="1068" y="3"/>
                        <a:pt x="1077" y="2"/>
                      </a:cubicBezTo>
                    </a:path>
                  </a:pathLst>
                </a:custGeom>
                <a:noFill/>
                <a:ln w="57150" cmpd="sng">
                  <a:solidFill>
                    <a:srgbClr val="FF0000"/>
                  </a:solidFill>
                  <a:round/>
                  <a:headEnd/>
                  <a:tailEnd/>
                </a:ln>
              </p:spPr>
              <p:txBody>
                <a:bodyPr/>
                <a:lstStyle/>
                <a:p>
                  <a:endParaRPr lang="en-US"/>
                </a:p>
              </p:txBody>
            </p:sp>
            <p:sp>
              <p:nvSpPr>
                <p:cNvPr id="58441" name="Freeform 61"/>
                <p:cNvSpPr>
                  <a:spLocks/>
                </p:cNvSpPr>
                <p:nvPr/>
              </p:nvSpPr>
              <p:spPr bwMode="auto">
                <a:xfrm flipH="1">
                  <a:off x="1584" y="1450"/>
                  <a:ext cx="1077" cy="1478"/>
                </a:xfrm>
                <a:custGeom>
                  <a:avLst/>
                  <a:gdLst>
                    <a:gd name="T0" fmla="*/ 0 w 1077"/>
                    <a:gd name="T1" fmla="*/ 1478 h 1478"/>
                    <a:gd name="T2" fmla="*/ 80 w 1077"/>
                    <a:gd name="T3" fmla="*/ 1462 h 1478"/>
                    <a:gd name="T4" fmla="*/ 180 w 1077"/>
                    <a:gd name="T5" fmla="*/ 1400 h 1478"/>
                    <a:gd name="T6" fmla="*/ 330 w 1077"/>
                    <a:gd name="T7" fmla="*/ 1232 h 1478"/>
                    <a:gd name="T8" fmla="*/ 492 w 1077"/>
                    <a:gd name="T9" fmla="*/ 956 h 1478"/>
                    <a:gd name="T10" fmla="*/ 704 w 1077"/>
                    <a:gd name="T11" fmla="*/ 438 h 1478"/>
                    <a:gd name="T12" fmla="*/ 804 w 1077"/>
                    <a:gd name="T13" fmla="*/ 238 h 1478"/>
                    <a:gd name="T14" fmla="*/ 909 w 1077"/>
                    <a:gd name="T15" fmla="*/ 98 h 1478"/>
                    <a:gd name="T16" fmla="*/ 975 w 1077"/>
                    <a:gd name="T17" fmla="*/ 35 h 1478"/>
                    <a:gd name="T18" fmla="*/ 1032 w 1077"/>
                    <a:gd name="T19" fmla="*/ 5 h 1478"/>
                    <a:gd name="T20" fmla="*/ 1077 w 1077"/>
                    <a:gd name="T21" fmla="*/ 2 h 147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077"/>
                    <a:gd name="T34" fmla="*/ 0 h 1478"/>
                    <a:gd name="T35" fmla="*/ 1077 w 1077"/>
                    <a:gd name="T36" fmla="*/ 1478 h 1478"/>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077" h="1478">
                      <a:moveTo>
                        <a:pt x="0" y="1478"/>
                      </a:moveTo>
                      <a:cubicBezTo>
                        <a:pt x="13" y="1475"/>
                        <a:pt x="50" y="1475"/>
                        <a:pt x="80" y="1462"/>
                      </a:cubicBezTo>
                      <a:cubicBezTo>
                        <a:pt x="110" y="1449"/>
                        <a:pt x="138" y="1438"/>
                        <a:pt x="180" y="1400"/>
                      </a:cubicBezTo>
                      <a:cubicBezTo>
                        <a:pt x="222" y="1362"/>
                        <a:pt x="278" y="1306"/>
                        <a:pt x="330" y="1232"/>
                      </a:cubicBezTo>
                      <a:cubicBezTo>
                        <a:pt x="382" y="1158"/>
                        <a:pt x="430" y="1088"/>
                        <a:pt x="492" y="956"/>
                      </a:cubicBezTo>
                      <a:cubicBezTo>
                        <a:pt x="554" y="824"/>
                        <a:pt x="652" y="558"/>
                        <a:pt x="704" y="438"/>
                      </a:cubicBezTo>
                      <a:cubicBezTo>
                        <a:pt x="756" y="318"/>
                        <a:pt x="770" y="295"/>
                        <a:pt x="804" y="238"/>
                      </a:cubicBezTo>
                      <a:cubicBezTo>
                        <a:pt x="838" y="181"/>
                        <a:pt x="881" y="132"/>
                        <a:pt x="909" y="98"/>
                      </a:cubicBezTo>
                      <a:cubicBezTo>
                        <a:pt x="937" y="64"/>
                        <a:pt x="955" y="50"/>
                        <a:pt x="975" y="35"/>
                      </a:cubicBezTo>
                      <a:cubicBezTo>
                        <a:pt x="995" y="20"/>
                        <a:pt x="1015" y="10"/>
                        <a:pt x="1032" y="5"/>
                      </a:cubicBezTo>
                      <a:cubicBezTo>
                        <a:pt x="1049" y="0"/>
                        <a:pt x="1068" y="3"/>
                        <a:pt x="1077" y="2"/>
                      </a:cubicBezTo>
                    </a:path>
                  </a:pathLst>
                </a:custGeom>
                <a:noFill/>
                <a:ln w="57150" cmpd="sng">
                  <a:solidFill>
                    <a:srgbClr val="FF0000"/>
                  </a:solidFill>
                  <a:round/>
                  <a:headEnd/>
                  <a:tailEnd/>
                </a:ln>
              </p:spPr>
              <p:txBody>
                <a:bodyPr/>
                <a:lstStyle/>
                <a:p>
                  <a:endParaRPr lang="en-US"/>
                </a:p>
              </p:txBody>
            </p:sp>
          </p:grpSp>
        </p:grpSp>
        <p:sp>
          <p:nvSpPr>
            <p:cNvPr id="58377" name="Line 211"/>
            <p:cNvSpPr>
              <a:spLocks noChangeShapeType="1"/>
            </p:cNvSpPr>
            <p:nvPr/>
          </p:nvSpPr>
          <p:spPr bwMode="auto">
            <a:xfrm>
              <a:off x="3897" y="2237"/>
              <a:ext cx="1424" cy="0"/>
            </a:xfrm>
            <a:prstGeom prst="line">
              <a:avLst/>
            </a:prstGeom>
            <a:noFill/>
            <a:ln w="28575">
              <a:solidFill>
                <a:srgbClr val="FF0000"/>
              </a:solidFill>
              <a:round/>
              <a:headEnd/>
              <a:tailEnd/>
            </a:ln>
          </p:spPr>
          <p:txBody>
            <a:bodyPr/>
            <a:lstStyle/>
            <a:p>
              <a:endParaRPr lang="en-US"/>
            </a:p>
          </p:txBody>
        </p:sp>
        <p:grpSp>
          <p:nvGrpSpPr>
            <p:cNvPr id="58378" name="Group 232"/>
            <p:cNvGrpSpPr>
              <a:grpSpLocks/>
            </p:cNvGrpSpPr>
            <p:nvPr/>
          </p:nvGrpSpPr>
          <p:grpSpPr bwMode="auto">
            <a:xfrm>
              <a:off x="3897" y="2210"/>
              <a:ext cx="1465" cy="216"/>
              <a:chOff x="1284" y="1542"/>
              <a:chExt cx="1284" cy="143"/>
            </a:xfrm>
          </p:grpSpPr>
          <p:sp>
            <p:nvSpPr>
              <p:cNvPr id="58380" name="Text Box 233"/>
              <p:cNvSpPr txBox="1">
                <a:spLocks noChangeArrowheads="1"/>
              </p:cNvSpPr>
              <p:nvPr/>
            </p:nvSpPr>
            <p:spPr bwMode="auto">
              <a:xfrm>
                <a:off x="1284" y="1545"/>
                <a:ext cx="288" cy="140"/>
              </a:xfrm>
              <a:prstGeom prst="rect">
                <a:avLst/>
              </a:prstGeom>
              <a:noFill/>
              <a:ln w="9525">
                <a:noFill/>
                <a:miter lim="800000"/>
                <a:headEnd/>
                <a:tailEnd/>
              </a:ln>
            </p:spPr>
            <p:txBody>
              <a:bodyPr>
                <a:spAutoFit/>
              </a:bodyPr>
              <a:lstStyle/>
              <a:p>
                <a:pPr algn="ctr">
                  <a:spcBef>
                    <a:spcPct val="50000"/>
                  </a:spcBef>
                </a:pPr>
                <a:r>
                  <a:rPr lang="en-GB" sz="1600" b="1">
                    <a:solidFill>
                      <a:srgbClr val="FF0000"/>
                    </a:solidFill>
                  </a:rPr>
                  <a:t>0.8</a:t>
                </a:r>
                <a:endParaRPr lang="en-US" sz="1600" b="1">
                  <a:solidFill>
                    <a:srgbClr val="FF0000"/>
                  </a:solidFill>
                </a:endParaRPr>
              </a:p>
            </p:txBody>
          </p:sp>
          <p:sp>
            <p:nvSpPr>
              <p:cNvPr id="58381" name="Text Box 234"/>
              <p:cNvSpPr txBox="1">
                <a:spLocks noChangeArrowheads="1"/>
              </p:cNvSpPr>
              <p:nvPr/>
            </p:nvSpPr>
            <p:spPr bwMode="auto">
              <a:xfrm>
                <a:off x="1788" y="1542"/>
                <a:ext cx="288" cy="140"/>
              </a:xfrm>
              <a:prstGeom prst="rect">
                <a:avLst/>
              </a:prstGeom>
              <a:noFill/>
              <a:ln w="9525">
                <a:noFill/>
                <a:miter lim="800000"/>
                <a:headEnd/>
                <a:tailEnd/>
              </a:ln>
            </p:spPr>
            <p:txBody>
              <a:bodyPr>
                <a:spAutoFit/>
              </a:bodyPr>
              <a:lstStyle/>
              <a:p>
                <a:pPr algn="ctr">
                  <a:spcBef>
                    <a:spcPct val="50000"/>
                  </a:spcBef>
                </a:pPr>
                <a:r>
                  <a:rPr lang="en-GB" sz="1600" b="1">
                    <a:solidFill>
                      <a:srgbClr val="FF0000"/>
                    </a:solidFill>
                  </a:rPr>
                  <a:t>2.2</a:t>
                </a:r>
                <a:endParaRPr lang="en-US" sz="1600" b="1">
                  <a:solidFill>
                    <a:srgbClr val="FF0000"/>
                  </a:solidFill>
                </a:endParaRPr>
              </a:p>
            </p:txBody>
          </p:sp>
          <p:sp>
            <p:nvSpPr>
              <p:cNvPr id="58382" name="Text Box 235"/>
              <p:cNvSpPr txBox="1">
                <a:spLocks noChangeArrowheads="1"/>
              </p:cNvSpPr>
              <p:nvPr/>
            </p:nvSpPr>
            <p:spPr bwMode="auto">
              <a:xfrm>
                <a:off x="2279" y="1542"/>
                <a:ext cx="289" cy="140"/>
              </a:xfrm>
              <a:prstGeom prst="rect">
                <a:avLst/>
              </a:prstGeom>
              <a:noFill/>
              <a:ln w="9525">
                <a:noFill/>
                <a:miter lim="800000"/>
                <a:headEnd/>
                <a:tailEnd/>
              </a:ln>
            </p:spPr>
            <p:txBody>
              <a:bodyPr>
                <a:spAutoFit/>
              </a:bodyPr>
              <a:lstStyle/>
              <a:p>
                <a:pPr algn="ctr">
                  <a:spcBef>
                    <a:spcPct val="50000"/>
                  </a:spcBef>
                </a:pPr>
                <a:r>
                  <a:rPr lang="en-GB" sz="1600" b="1">
                    <a:solidFill>
                      <a:srgbClr val="FF0000"/>
                    </a:solidFill>
                  </a:rPr>
                  <a:t>3.6</a:t>
                </a:r>
                <a:endParaRPr lang="en-US" sz="1600" b="1">
                  <a:solidFill>
                    <a:srgbClr val="FF0000"/>
                  </a:solidFill>
                </a:endParaRPr>
              </a:p>
            </p:txBody>
          </p:sp>
        </p:grpSp>
        <p:sp>
          <p:nvSpPr>
            <p:cNvPr id="58379" name="Text Box 240"/>
            <p:cNvSpPr txBox="1">
              <a:spLocks noChangeArrowheads="1"/>
            </p:cNvSpPr>
            <p:nvPr/>
          </p:nvSpPr>
          <p:spPr bwMode="auto">
            <a:xfrm>
              <a:off x="3897" y="2378"/>
              <a:ext cx="1479" cy="674"/>
            </a:xfrm>
            <a:prstGeom prst="rect">
              <a:avLst/>
            </a:prstGeom>
            <a:noFill/>
            <a:ln w="9525">
              <a:noFill/>
              <a:miter lim="800000"/>
              <a:headEnd/>
              <a:tailEnd/>
            </a:ln>
          </p:spPr>
          <p:txBody>
            <a:bodyPr>
              <a:spAutoFit/>
            </a:bodyPr>
            <a:lstStyle/>
            <a:p>
              <a:pPr algn="ctr">
                <a:spcBef>
                  <a:spcPct val="50000"/>
                </a:spcBef>
              </a:pPr>
              <a:r>
                <a:rPr lang="en-GB" sz="1600"/>
                <a:t>Fitting a normal distribution to the histogram of sampled call times</a:t>
              </a:r>
              <a:endParaRPr lang="en-US" sz="1600"/>
            </a:p>
          </p:txBody>
        </p:sp>
      </p:grpSp>
      <p:sp>
        <p:nvSpPr>
          <p:cNvPr id="58374" name="Rectangle 241"/>
          <p:cNvSpPr>
            <a:spLocks noChangeArrowheads="1"/>
          </p:cNvSpPr>
          <p:nvPr/>
        </p:nvSpPr>
        <p:spPr bwMode="auto">
          <a:xfrm>
            <a:off x="-226325" y="194147"/>
            <a:ext cx="6426200" cy="409575"/>
          </a:xfrm>
          <a:prstGeom prst="rect">
            <a:avLst/>
          </a:prstGeom>
          <a:noFill/>
          <a:ln w="12700">
            <a:noFill/>
            <a:miter lim="800000"/>
            <a:headEnd/>
            <a:tailEnd/>
          </a:ln>
        </p:spPr>
        <p:txBody>
          <a:bodyPr lIns="90488" tIns="44450" rIns="90488" bIns="44450" anchorCtr="1">
            <a:spAutoFit/>
          </a:bodyPr>
          <a:lstStyle/>
          <a:p>
            <a:pPr algn="ctr" defTabSz="762000" eaLnBrk="0" hangingPunct="0">
              <a:lnSpc>
                <a:spcPct val="75000"/>
              </a:lnSpc>
              <a:spcAft>
                <a:spcPct val="10000"/>
              </a:spcAft>
            </a:pPr>
            <a:r>
              <a:rPr lang="en-US" sz="2800">
                <a:solidFill>
                  <a:srgbClr val="595959"/>
                </a:solidFill>
              </a:rPr>
              <a:t>Process control charting (Continued)</a:t>
            </a:r>
          </a:p>
        </p:txBody>
      </p:sp>
      <p:sp>
        <p:nvSpPr>
          <p:cNvPr id="58375" name="TextBox 248"/>
          <p:cNvSpPr txBox="1">
            <a:spLocks noChangeArrowheads="1"/>
          </p:cNvSpPr>
          <p:nvPr/>
        </p:nvSpPr>
        <p:spPr bwMode="auto">
          <a:xfrm>
            <a:off x="284163" y="914400"/>
            <a:ext cx="5911850" cy="457200"/>
          </a:xfrm>
          <a:prstGeom prst="rect">
            <a:avLst/>
          </a:prstGeom>
          <a:noFill/>
          <a:ln w="9525">
            <a:noFill/>
            <a:miter lim="800000"/>
            <a:headEnd/>
            <a:tailEnd/>
          </a:ln>
        </p:spPr>
        <p:txBody>
          <a:bodyPr>
            <a:spAutoFit/>
          </a:bodyPr>
          <a:lstStyle/>
          <a:p>
            <a:r>
              <a:rPr lang="en-GB" sz="2400"/>
              <a:t>Sampling over a period of time...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56562"/>
                                        </p:tgtEl>
                                        <p:attrNameLst>
                                          <p:attrName>style.visibility</p:attrName>
                                        </p:attrNameLst>
                                      </p:cBhvr>
                                      <p:to>
                                        <p:strVal val="visible"/>
                                      </p:to>
                                    </p:set>
                                    <p:animEffect transition="in" filter="dissolve">
                                      <p:cBhvr>
                                        <p:cTn id="7" dur="500"/>
                                        <p:tgtEl>
                                          <p:spTgt spid="56562"/>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56563"/>
                                        </p:tgtEl>
                                        <p:attrNameLst>
                                          <p:attrName>style.visibility</p:attrName>
                                        </p:attrNameLst>
                                      </p:cBhvr>
                                      <p:to>
                                        <p:strVal val="visible"/>
                                      </p:to>
                                    </p:set>
                                    <p:animEffect transition="in" filter="dissolve">
                                      <p:cBhvr>
                                        <p:cTn id="12" dur="500"/>
                                        <p:tgtEl>
                                          <p:spTgt spid="56563"/>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56564"/>
                                        </p:tgtEl>
                                        <p:attrNameLst>
                                          <p:attrName>style.visibility</p:attrName>
                                        </p:attrNameLst>
                                      </p:cBhvr>
                                      <p:to>
                                        <p:strVal val="visible"/>
                                      </p:to>
                                    </p:set>
                                    <p:animEffect transition="in" filter="dissolve">
                                      <p:cBhvr>
                                        <p:cTn id="17" dur="500"/>
                                        <p:tgtEl>
                                          <p:spTgt spid="56564"/>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56565"/>
                                        </p:tgtEl>
                                        <p:attrNameLst>
                                          <p:attrName>style.visibility</p:attrName>
                                        </p:attrNameLst>
                                      </p:cBhvr>
                                      <p:to>
                                        <p:strVal val="visible"/>
                                      </p:to>
                                    </p:set>
                                    <p:animEffect transition="in" filter="dissolve">
                                      <p:cBhvr>
                                        <p:cTn id="22" dur="500"/>
                                        <p:tgtEl>
                                          <p:spTgt spid="56565"/>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nodeType="clickEffect">
                                  <p:stCondLst>
                                    <p:cond delay="0"/>
                                  </p:stCondLst>
                                  <p:childTnLst>
                                    <p:set>
                                      <p:cBhvr>
                                        <p:cTn id="26" dur="1" fill="hold">
                                          <p:stCondLst>
                                            <p:cond delay="0"/>
                                          </p:stCondLst>
                                        </p:cTn>
                                        <p:tgtEl>
                                          <p:spTgt spid="56566"/>
                                        </p:tgtEl>
                                        <p:attrNameLst>
                                          <p:attrName>style.visibility</p:attrName>
                                        </p:attrNameLst>
                                      </p:cBhvr>
                                      <p:to>
                                        <p:strVal val="visible"/>
                                      </p:to>
                                    </p:set>
                                    <p:animEffect transition="in" filter="dissolve">
                                      <p:cBhvr>
                                        <p:cTn id="27" dur="500"/>
                                        <p:tgtEl>
                                          <p:spTgt spid="5656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Rectangle 2"/>
          <p:cNvSpPr>
            <a:spLocks noChangeArrowheads="1"/>
          </p:cNvSpPr>
          <p:nvPr/>
        </p:nvSpPr>
        <p:spPr bwMode="auto">
          <a:xfrm>
            <a:off x="1978025" y="1281409"/>
            <a:ext cx="5199063" cy="363537"/>
          </a:xfrm>
          <a:prstGeom prst="rect">
            <a:avLst/>
          </a:prstGeom>
          <a:noFill/>
          <a:ln w="12700">
            <a:noFill/>
            <a:miter lim="800000"/>
            <a:headEnd/>
            <a:tailEnd/>
          </a:ln>
        </p:spPr>
        <p:txBody>
          <a:bodyPr lIns="90488" tIns="44450" rIns="90488" bIns="44450" anchorCtr="1">
            <a:spAutoFit/>
          </a:bodyPr>
          <a:lstStyle/>
          <a:p>
            <a:pPr algn="ctr" defTabSz="762000" eaLnBrk="0" hangingPunct="0">
              <a:lnSpc>
                <a:spcPct val="75000"/>
              </a:lnSpc>
              <a:spcAft>
                <a:spcPct val="10000"/>
              </a:spcAft>
            </a:pPr>
            <a:r>
              <a:rPr lang="en-US" sz="2400"/>
              <a:t>Process control charting</a:t>
            </a:r>
          </a:p>
        </p:txBody>
      </p:sp>
      <p:sp>
        <p:nvSpPr>
          <p:cNvPr id="79875" name="Rectangle 3"/>
          <p:cNvSpPr>
            <a:spLocks noChangeArrowheads="1"/>
          </p:cNvSpPr>
          <p:nvPr/>
        </p:nvSpPr>
        <p:spPr bwMode="auto">
          <a:xfrm>
            <a:off x="27159" y="135795"/>
            <a:ext cx="9142413" cy="865188"/>
          </a:xfrm>
          <a:prstGeom prst="rect">
            <a:avLst/>
          </a:prstGeom>
          <a:noFill/>
          <a:ln w="12700">
            <a:noFill/>
            <a:miter lim="800000"/>
            <a:headEnd/>
            <a:tailEnd/>
          </a:ln>
          <a:effectLst/>
        </p:spPr>
        <p:txBody>
          <a:bodyPr lIns="90488" tIns="44450" rIns="90488" bIns="44450">
            <a:spAutoFit/>
          </a:bodyPr>
          <a:lstStyle/>
          <a:p>
            <a:pPr eaLnBrk="0" hangingPunct="0">
              <a:lnSpc>
                <a:spcPct val="90000"/>
              </a:lnSpc>
              <a:defRPr/>
            </a:pPr>
            <a:r>
              <a:rPr lang="en-US" sz="2800" dirty="0">
                <a:solidFill>
                  <a:schemeClr val="tx1">
                    <a:lumMod val="65000"/>
                    <a:lumOff val="35000"/>
                  </a:schemeClr>
                </a:solidFill>
              </a:rPr>
              <a:t>The chances of measurement points deviating from the average is predictable in a normal distribution</a:t>
            </a:r>
          </a:p>
        </p:txBody>
      </p:sp>
      <p:sp>
        <p:nvSpPr>
          <p:cNvPr id="60419" name="Freeform 4"/>
          <p:cNvSpPr>
            <a:spLocks/>
          </p:cNvSpPr>
          <p:nvPr/>
        </p:nvSpPr>
        <p:spPr bwMode="auto">
          <a:xfrm>
            <a:off x="1671638" y="2262015"/>
            <a:ext cx="2908300" cy="3124200"/>
          </a:xfrm>
          <a:custGeom>
            <a:avLst/>
            <a:gdLst>
              <a:gd name="T0" fmla="*/ 0 w 1077"/>
              <a:gd name="T1" fmla="*/ 2147483647 h 1478"/>
              <a:gd name="T2" fmla="*/ 583361138 w 1077"/>
              <a:gd name="T3" fmla="*/ 2147483647 h 1478"/>
              <a:gd name="T4" fmla="*/ 1312561169 w 1077"/>
              <a:gd name="T5" fmla="*/ 2147483647 h 1478"/>
              <a:gd name="T6" fmla="*/ 2147483647 w 1077"/>
              <a:gd name="T7" fmla="*/ 2147483647 h 1478"/>
              <a:gd name="T8" fmla="*/ 2147483647 w 1077"/>
              <a:gd name="T9" fmla="*/ 2147483647 h 1478"/>
              <a:gd name="T10" fmla="*/ 2147483647 w 1077"/>
              <a:gd name="T11" fmla="*/ 1957053298 h 1478"/>
              <a:gd name="T12" fmla="*/ 2147483647 w 1077"/>
              <a:gd name="T13" fmla="*/ 1063422211 h 1478"/>
              <a:gd name="T14" fmla="*/ 2147483647 w 1077"/>
              <a:gd name="T15" fmla="*/ 437880503 h 1478"/>
              <a:gd name="T16" fmla="*/ 2147483647 w 1077"/>
              <a:gd name="T17" fmla="*/ 156385460 h 1478"/>
              <a:gd name="T18" fmla="*/ 2147483647 w 1077"/>
              <a:gd name="T19" fmla="*/ 22340779 h 1478"/>
              <a:gd name="T20" fmla="*/ 2147483647 w 1077"/>
              <a:gd name="T21" fmla="*/ 8937158 h 147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077"/>
              <a:gd name="T34" fmla="*/ 0 h 1478"/>
              <a:gd name="T35" fmla="*/ 1077 w 1077"/>
              <a:gd name="T36" fmla="*/ 1478 h 1478"/>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077" h="1478">
                <a:moveTo>
                  <a:pt x="0" y="1478"/>
                </a:moveTo>
                <a:cubicBezTo>
                  <a:pt x="13" y="1475"/>
                  <a:pt x="50" y="1475"/>
                  <a:pt x="80" y="1462"/>
                </a:cubicBezTo>
                <a:cubicBezTo>
                  <a:pt x="110" y="1449"/>
                  <a:pt x="138" y="1438"/>
                  <a:pt x="180" y="1400"/>
                </a:cubicBezTo>
                <a:cubicBezTo>
                  <a:pt x="222" y="1362"/>
                  <a:pt x="278" y="1306"/>
                  <a:pt x="330" y="1232"/>
                </a:cubicBezTo>
                <a:cubicBezTo>
                  <a:pt x="382" y="1158"/>
                  <a:pt x="430" y="1088"/>
                  <a:pt x="492" y="956"/>
                </a:cubicBezTo>
                <a:cubicBezTo>
                  <a:pt x="554" y="824"/>
                  <a:pt x="652" y="558"/>
                  <a:pt x="704" y="438"/>
                </a:cubicBezTo>
                <a:cubicBezTo>
                  <a:pt x="756" y="318"/>
                  <a:pt x="770" y="295"/>
                  <a:pt x="804" y="238"/>
                </a:cubicBezTo>
                <a:cubicBezTo>
                  <a:pt x="838" y="181"/>
                  <a:pt x="881" y="132"/>
                  <a:pt x="909" y="98"/>
                </a:cubicBezTo>
                <a:cubicBezTo>
                  <a:pt x="937" y="64"/>
                  <a:pt x="955" y="50"/>
                  <a:pt x="975" y="35"/>
                </a:cubicBezTo>
                <a:cubicBezTo>
                  <a:pt x="995" y="20"/>
                  <a:pt x="1015" y="10"/>
                  <a:pt x="1032" y="5"/>
                </a:cubicBezTo>
                <a:cubicBezTo>
                  <a:pt x="1049" y="0"/>
                  <a:pt x="1068" y="3"/>
                  <a:pt x="1077" y="2"/>
                </a:cubicBezTo>
              </a:path>
            </a:pathLst>
          </a:custGeom>
          <a:noFill/>
          <a:ln w="57150" cmpd="sng">
            <a:solidFill>
              <a:srgbClr val="FF0000"/>
            </a:solidFill>
            <a:round/>
            <a:headEnd/>
            <a:tailEnd/>
          </a:ln>
        </p:spPr>
        <p:txBody>
          <a:bodyPr/>
          <a:lstStyle/>
          <a:p>
            <a:endParaRPr lang="en-US"/>
          </a:p>
        </p:txBody>
      </p:sp>
      <p:sp>
        <p:nvSpPr>
          <p:cNvPr id="60420" name="Freeform 5"/>
          <p:cNvSpPr>
            <a:spLocks/>
          </p:cNvSpPr>
          <p:nvPr/>
        </p:nvSpPr>
        <p:spPr bwMode="auto">
          <a:xfrm flipH="1">
            <a:off x="4579938" y="2262015"/>
            <a:ext cx="2908300" cy="3124200"/>
          </a:xfrm>
          <a:custGeom>
            <a:avLst/>
            <a:gdLst>
              <a:gd name="T0" fmla="*/ 0 w 1077"/>
              <a:gd name="T1" fmla="*/ 2147483647 h 1478"/>
              <a:gd name="T2" fmla="*/ 583361138 w 1077"/>
              <a:gd name="T3" fmla="*/ 2147483647 h 1478"/>
              <a:gd name="T4" fmla="*/ 1312561169 w 1077"/>
              <a:gd name="T5" fmla="*/ 2147483647 h 1478"/>
              <a:gd name="T6" fmla="*/ 2147483647 w 1077"/>
              <a:gd name="T7" fmla="*/ 2147483647 h 1478"/>
              <a:gd name="T8" fmla="*/ 2147483647 w 1077"/>
              <a:gd name="T9" fmla="*/ 2147483647 h 1478"/>
              <a:gd name="T10" fmla="*/ 2147483647 w 1077"/>
              <a:gd name="T11" fmla="*/ 1957053298 h 1478"/>
              <a:gd name="T12" fmla="*/ 2147483647 w 1077"/>
              <a:gd name="T13" fmla="*/ 1063422211 h 1478"/>
              <a:gd name="T14" fmla="*/ 2147483647 w 1077"/>
              <a:gd name="T15" fmla="*/ 437880503 h 1478"/>
              <a:gd name="T16" fmla="*/ 2147483647 w 1077"/>
              <a:gd name="T17" fmla="*/ 156385460 h 1478"/>
              <a:gd name="T18" fmla="*/ 2147483647 w 1077"/>
              <a:gd name="T19" fmla="*/ 22340779 h 1478"/>
              <a:gd name="T20" fmla="*/ 2147483647 w 1077"/>
              <a:gd name="T21" fmla="*/ 8937158 h 147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077"/>
              <a:gd name="T34" fmla="*/ 0 h 1478"/>
              <a:gd name="T35" fmla="*/ 1077 w 1077"/>
              <a:gd name="T36" fmla="*/ 1478 h 1478"/>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077" h="1478">
                <a:moveTo>
                  <a:pt x="0" y="1478"/>
                </a:moveTo>
                <a:cubicBezTo>
                  <a:pt x="13" y="1475"/>
                  <a:pt x="50" y="1475"/>
                  <a:pt x="80" y="1462"/>
                </a:cubicBezTo>
                <a:cubicBezTo>
                  <a:pt x="110" y="1449"/>
                  <a:pt x="138" y="1438"/>
                  <a:pt x="180" y="1400"/>
                </a:cubicBezTo>
                <a:cubicBezTo>
                  <a:pt x="222" y="1362"/>
                  <a:pt x="278" y="1306"/>
                  <a:pt x="330" y="1232"/>
                </a:cubicBezTo>
                <a:cubicBezTo>
                  <a:pt x="382" y="1158"/>
                  <a:pt x="430" y="1088"/>
                  <a:pt x="492" y="956"/>
                </a:cubicBezTo>
                <a:cubicBezTo>
                  <a:pt x="554" y="824"/>
                  <a:pt x="652" y="558"/>
                  <a:pt x="704" y="438"/>
                </a:cubicBezTo>
                <a:cubicBezTo>
                  <a:pt x="756" y="318"/>
                  <a:pt x="770" y="295"/>
                  <a:pt x="804" y="238"/>
                </a:cubicBezTo>
                <a:cubicBezTo>
                  <a:pt x="838" y="181"/>
                  <a:pt x="881" y="132"/>
                  <a:pt x="909" y="98"/>
                </a:cubicBezTo>
                <a:cubicBezTo>
                  <a:pt x="937" y="64"/>
                  <a:pt x="955" y="50"/>
                  <a:pt x="975" y="35"/>
                </a:cubicBezTo>
                <a:cubicBezTo>
                  <a:pt x="995" y="20"/>
                  <a:pt x="1015" y="10"/>
                  <a:pt x="1032" y="5"/>
                </a:cubicBezTo>
                <a:cubicBezTo>
                  <a:pt x="1049" y="0"/>
                  <a:pt x="1068" y="3"/>
                  <a:pt x="1077" y="2"/>
                </a:cubicBezTo>
              </a:path>
            </a:pathLst>
          </a:custGeom>
          <a:noFill/>
          <a:ln w="57150" cmpd="sng">
            <a:solidFill>
              <a:srgbClr val="FF0000"/>
            </a:solidFill>
            <a:round/>
            <a:headEnd/>
            <a:tailEnd/>
          </a:ln>
        </p:spPr>
        <p:txBody>
          <a:bodyPr/>
          <a:lstStyle/>
          <a:p>
            <a:endParaRPr lang="en-US"/>
          </a:p>
        </p:txBody>
      </p:sp>
      <p:sp>
        <p:nvSpPr>
          <p:cNvPr id="60421" name="Line 6"/>
          <p:cNvSpPr>
            <a:spLocks noChangeShapeType="1"/>
          </p:cNvSpPr>
          <p:nvPr/>
        </p:nvSpPr>
        <p:spPr bwMode="auto">
          <a:xfrm>
            <a:off x="798513" y="5397327"/>
            <a:ext cx="7897812" cy="0"/>
          </a:xfrm>
          <a:prstGeom prst="line">
            <a:avLst/>
          </a:prstGeom>
          <a:noFill/>
          <a:ln w="76200">
            <a:solidFill>
              <a:schemeClr val="tx1"/>
            </a:solidFill>
            <a:round/>
            <a:headEnd/>
            <a:tailEnd/>
          </a:ln>
        </p:spPr>
        <p:txBody>
          <a:bodyPr wrap="none" anchor="ctr"/>
          <a:lstStyle/>
          <a:p>
            <a:endParaRPr lang="en-US"/>
          </a:p>
        </p:txBody>
      </p:sp>
      <p:sp>
        <p:nvSpPr>
          <p:cNvPr id="60422" name="Line 7"/>
          <p:cNvSpPr>
            <a:spLocks noChangeShapeType="1"/>
          </p:cNvSpPr>
          <p:nvPr/>
        </p:nvSpPr>
        <p:spPr bwMode="auto">
          <a:xfrm flipV="1">
            <a:off x="781050" y="2681115"/>
            <a:ext cx="0" cy="2741612"/>
          </a:xfrm>
          <a:prstGeom prst="line">
            <a:avLst/>
          </a:prstGeom>
          <a:noFill/>
          <a:ln w="76200">
            <a:solidFill>
              <a:schemeClr val="tx1"/>
            </a:solidFill>
            <a:round/>
            <a:headEnd/>
            <a:tailEnd/>
          </a:ln>
        </p:spPr>
        <p:txBody>
          <a:bodyPr wrap="none" anchor="ctr"/>
          <a:lstStyle/>
          <a:p>
            <a:endParaRPr lang="en-US"/>
          </a:p>
        </p:txBody>
      </p:sp>
      <p:sp>
        <p:nvSpPr>
          <p:cNvPr id="60423" name="Rectangle 8"/>
          <p:cNvSpPr>
            <a:spLocks noChangeArrowheads="1"/>
          </p:cNvSpPr>
          <p:nvPr/>
        </p:nvSpPr>
        <p:spPr bwMode="auto">
          <a:xfrm>
            <a:off x="928688" y="5398915"/>
            <a:ext cx="7931150" cy="363537"/>
          </a:xfrm>
          <a:prstGeom prst="rect">
            <a:avLst/>
          </a:prstGeom>
          <a:noFill/>
          <a:ln w="12700">
            <a:noFill/>
            <a:miter lim="800000"/>
            <a:headEnd/>
            <a:tailEnd/>
          </a:ln>
        </p:spPr>
        <p:txBody>
          <a:bodyPr lIns="90488" tIns="44450" rIns="90488" bIns="44450">
            <a:spAutoFit/>
          </a:bodyPr>
          <a:lstStyle/>
          <a:p>
            <a:pPr defTabSz="1790700" eaLnBrk="0" hangingPunct="0">
              <a:tabLst>
                <a:tab pos="1625600" algn="l"/>
              </a:tabLst>
            </a:pPr>
            <a:r>
              <a:rPr lang="en-US"/>
              <a:t>     40		                     100		      160</a:t>
            </a:r>
          </a:p>
        </p:txBody>
      </p:sp>
      <p:sp>
        <p:nvSpPr>
          <p:cNvPr id="60424" name="Rectangle 9"/>
          <p:cNvSpPr>
            <a:spLocks noChangeArrowheads="1"/>
          </p:cNvSpPr>
          <p:nvPr/>
        </p:nvSpPr>
        <p:spPr bwMode="auto">
          <a:xfrm>
            <a:off x="2149475" y="5654502"/>
            <a:ext cx="4408488" cy="396875"/>
          </a:xfrm>
          <a:prstGeom prst="rect">
            <a:avLst/>
          </a:prstGeom>
          <a:noFill/>
          <a:ln w="12700">
            <a:noFill/>
            <a:miter lim="800000"/>
            <a:headEnd/>
            <a:tailEnd/>
          </a:ln>
        </p:spPr>
        <p:txBody>
          <a:bodyPr lIns="90488" tIns="44450" rIns="90488" bIns="44450">
            <a:spAutoFit/>
          </a:bodyPr>
          <a:lstStyle/>
          <a:p>
            <a:pPr algn="ctr" eaLnBrk="0" hangingPunct="0"/>
            <a:r>
              <a:rPr lang="en-US" sz="2000"/>
              <a:t>Elapsed time of call (seconds)</a:t>
            </a:r>
          </a:p>
        </p:txBody>
      </p:sp>
      <p:sp>
        <p:nvSpPr>
          <p:cNvPr id="60425" name="Rectangle 10"/>
          <p:cNvSpPr>
            <a:spLocks noChangeArrowheads="1"/>
          </p:cNvSpPr>
          <p:nvPr/>
        </p:nvSpPr>
        <p:spPr bwMode="auto">
          <a:xfrm rot="-5400000">
            <a:off x="-190500" y="3720927"/>
            <a:ext cx="1393825" cy="396875"/>
          </a:xfrm>
          <a:prstGeom prst="rect">
            <a:avLst/>
          </a:prstGeom>
          <a:noFill/>
          <a:ln w="12700">
            <a:noFill/>
            <a:miter lim="800000"/>
            <a:headEnd/>
            <a:tailEnd/>
          </a:ln>
        </p:spPr>
        <p:txBody>
          <a:bodyPr lIns="90488" tIns="44450" rIns="90488" bIns="44450">
            <a:spAutoFit/>
          </a:bodyPr>
          <a:lstStyle/>
          <a:p>
            <a:pPr algn="r" eaLnBrk="0" hangingPunct="0"/>
            <a:r>
              <a:rPr lang="en-US" sz="2000"/>
              <a:t>Frequency</a:t>
            </a:r>
          </a:p>
        </p:txBody>
      </p:sp>
      <p:sp>
        <p:nvSpPr>
          <p:cNvPr id="60426" name="Line 11"/>
          <p:cNvSpPr>
            <a:spLocks noChangeShapeType="1"/>
          </p:cNvSpPr>
          <p:nvPr/>
        </p:nvSpPr>
        <p:spPr bwMode="auto">
          <a:xfrm flipH="1">
            <a:off x="4606925" y="1688927"/>
            <a:ext cx="7938" cy="3678238"/>
          </a:xfrm>
          <a:prstGeom prst="line">
            <a:avLst/>
          </a:prstGeom>
          <a:noFill/>
          <a:ln w="57150">
            <a:solidFill>
              <a:schemeClr val="accent2"/>
            </a:solidFill>
            <a:prstDash val="sysDot"/>
            <a:round/>
            <a:headEnd/>
            <a:tailEnd/>
          </a:ln>
        </p:spPr>
        <p:txBody>
          <a:bodyPr wrap="none" anchor="ctr"/>
          <a:lstStyle/>
          <a:p>
            <a:endParaRPr lang="en-US"/>
          </a:p>
        </p:txBody>
      </p:sp>
      <p:grpSp>
        <p:nvGrpSpPr>
          <p:cNvPr id="79884" name="Group 12"/>
          <p:cNvGrpSpPr>
            <a:grpSpLocks/>
          </p:cNvGrpSpPr>
          <p:nvPr/>
        </p:nvGrpSpPr>
        <p:grpSpPr bwMode="auto">
          <a:xfrm>
            <a:off x="3657600" y="3927302"/>
            <a:ext cx="1909763" cy="249238"/>
            <a:chOff x="2325" y="2320"/>
            <a:chExt cx="1203" cy="157"/>
          </a:xfrm>
        </p:grpSpPr>
        <p:sp>
          <p:nvSpPr>
            <p:cNvPr id="60450" name="Line 13"/>
            <p:cNvSpPr>
              <a:spLocks noChangeShapeType="1"/>
            </p:cNvSpPr>
            <p:nvPr/>
          </p:nvSpPr>
          <p:spPr bwMode="auto">
            <a:xfrm>
              <a:off x="2325" y="2461"/>
              <a:ext cx="1187" cy="0"/>
            </a:xfrm>
            <a:prstGeom prst="line">
              <a:avLst/>
            </a:prstGeom>
            <a:noFill/>
            <a:ln w="28575">
              <a:solidFill>
                <a:schemeClr val="tx1"/>
              </a:solidFill>
              <a:round/>
              <a:headEnd type="triangle" w="med" len="med"/>
              <a:tailEnd type="triangle" w="med" len="med"/>
            </a:ln>
          </p:spPr>
          <p:txBody>
            <a:bodyPr wrap="none" anchor="ctr"/>
            <a:lstStyle/>
            <a:p>
              <a:endParaRPr lang="en-US"/>
            </a:p>
          </p:txBody>
        </p:sp>
        <p:sp>
          <p:nvSpPr>
            <p:cNvPr id="60451" name="Rectangle 14"/>
            <p:cNvSpPr>
              <a:spLocks noChangeArrowheads="1"/>
            </p:cNvSpPr>
            <p:nvPr/>
          </p:nvSpPr>
          <p:spPr bwMode="auto">
            <a:xfrm>
              <a:off x="2558" y="2320"/>
              <a:ext cx="970" cy="157"/>
            </a:xfrm>
            <a:prstGeom prst="rect">
              <a:avLst/>
            </a:prstGeom>
            <a:noFill/>
            <a:ln w="12700">
              <a:noFill/>
              <a:miter lim="800000"/>
              <a:headEnd/>
              <a:tailEnd/>
            </a:ln>
          </p:spPr>
          <p:txBody>
            <a:bodyPr lIns="90488" tIns="44450" rIns="90488" bIns="44450">
              <a:spAutoFit/>
            </a:bodyPr>
            <a:lstStyle/>
            <a:p>
              <a:pPr eaLnBrk="0" hangingPunct="0">
                <a:lnSpc>
                  <a:spcPct val="75000"/>
                </a:lnSpc>
                <a:spcBef>
                  <a:spcPct val="20000"/>
                </a:spcBef>
              </a:pPr>
              <a:r>
                <a:rPr lang="en-US" sz="1400"/>
                <a:t>68% of points</a:t>
              </a:r>
            </a:p>
          </p:txBody>
        </p:sp>
      </p:grpSp>
      <p:grpSp>
        <p:nvGrpSpPr>
          <p:cNvPr id="79887" name="Group 15"/>
          <p:cNvGrpSpPr>
            <a:grpSpLocks/>
          </p:cNvGrpSpPr>
          <p:nvPr/>
        </p:nvGrpSpPr>
        <p:grpSpPr bwMode="auto">
          <a:xfrm>
            <a:off x="1843088" y="2369965"/>
            <a:ext cx="5486400" cy="3009900"/>
            <a:chOff x="1182" y="1364"/>
            <a:chExt cx="3456" cy="1896"/>
          </a:xfrm>
        </p:grpSpPr>
        <p:sp>
          <p:nvSpPr>
            <p:cNvPr id="60444" name="Line 16"/>
            <p:cNvSpPr>
              <a:spLocks noChangeShapeType="1"/>
            </p:cNvSpPr>
            <p:nvPr/>
          </p:nvSpPr>
          <p:spPr bwMode="auto">
            <a:xfrm>
              <a:off x="1719" y="1364"/>
              <a:ext cx="0" cy="1872"/>
            </a:xfrm>
            <a:prstGeom prst="line">
              <a:avLst/>
            </a:prstGeom>
            <a:noFill/>
            <a:ln w="38100">
              <a:solidFill>
                <a:srgbClr val="000099"/>
              </a:solidFill>
              <a:round/>
              <a:headEnd/>
              <a:tailEnd/>
            </a:ln>
          </p:spPr>
          <p:txBody>
            <a:bodyPr wrap="none" anchor="ctr"/>
            <a:lstStyle/>
            <a:p>
              <a:endParaRPr lang="en-US"/>
            </a:p>
          </p:txBody>
        </p:sp>
        <p:sp>
          <p:nvSpPr>
            <p:cNvPr id="60445" name="Line 17"/>
            <p:cNvSpPr>
              <a:spLocks noChangeShapeType="1"/>
            </p:cNvSpPr>
            <p:nvPr/>
          </p:nvSpPr>
          <p:spPr bwMode="auto">
            <a:xfrm>
              <a:off x="4127" y="1372"/>
              <a:ext cx="0" cy="1888"/>
            </a:xfrm>
            <a:prstGeom prst="line">
              <a:avLst/>
            </a:prstGeom>
            <a:noFill/>
            <a:ln w="38100">
              <a:solidFill>
                <a:srgbClr val="000099"/>
              </a:solidFill>
              <a:round/>
              <a:headEnd/>
              <a:tailEnd/>
            </a:ln>
          </p:spPr>
          <p:txBody>
            <a:bodyPr wrap="none" anchor="ctr"/>
            <a:lstStyle/>
            <a:p>
              <a:endParaRPr lang="en-US"/>
            </a:p>
          </p:txBody>
        </p:sp>
        <p:sp>
          <p:nvSpPr>
            <p:cNvPr id="60446" name="Rectangle 18"/>
            <p:cNvSpPr>
              <a:spLocks noChangeArrowheads="1"/>
            </p:cNvSpPr>
            <p:nvPr/>
          </p:nvSpPr>
          <p:spPr bwMode="auto">
            <a:xfrm>
              <a:off x="1182" y="1648"/>
              <a:ext cx="987" cy="314"/>
            </a:xfrm>
            <a:prstGeom prst="rect">
              <a:avLst/>
            </a:prstGeom>
            <a:noFill/>
            <a:ln w="12700">
              <a:noFill/>
              <a:miter lim="800000"/>
              <a:headEnd/>
              <a:tailEnd/>
            </a:ln>
          </p:spPr>
          <p:txBody>
            <a:bodyPr lIns="90488" tIns="44450" rIns="90488" bIns="44450">
              <a:spAutoFit/>
            </a:bodyPr>
            <a:lstStyle/>
            <a:p>
              <a:pPr algn="ctr" eaLnBrk="0" hangingPunct="0">
                <a:lnSpc>
                  <a:spcPct val="75000"/>
                </a:lnSpc>
                <a:spcBef>
                  <a:spcPct val="20000"/>
                </a:spcBef>
              </a:pPr>
              <a:r>
                <a:rPr lang="en-US">
                  <a:sym typeface="Symbol" pitchFamily="18" charset="2"/>
                </a:rPr>
                <a:t></a:t>
              </a:r>
              <a:r>
                <a:rPr lang="en-US" sz="1400"/>
                <a:t>2 standard</a:t>
              </a:r>
            </a:p>
            <a:p>
              <a:pPr algn="ctr" eaLnBrk="0" hangingPunct="0">
                <a:lnSpc>
                  <a:spcPct val="75000"/>
                </a:lnSpc>
                <a:spcBef>
                  <a:spcPct val="20000"/>
                </a:spcBef>
              </a:pPr>
              <a:r>
                <a:rPr lang="en-US" sz="1400"/>
                <a:t>deviations</a:t>
              </a:r>
            </a:p>
          </p:txBody>
        </p:sp>
        <p:sp>
          <p:nvSpPr>
            <p:cNvPr id="60447" name="Rectangle 19"/>
            <p:cNvSpPr>
              <a:spLocks noChangeArrowheads="1"/>
            </p:cNvSpPr>
            <p:nvPr/>
          </p:nvSpPr>
          <p:spPr bwMode="auto">
            <a:xfrm>
              <a:off x="3651" y="1648"/>
              <a:ext cx="987" cy="285"/>
            </a:xfrm>
            <a:prstGeom prst="rect">
              <a:avLst/>
            </a:prstGeom>
            <a:noFill/>
            <a:ln w="12700">
              <a:noFill/>
              <a:miter lim="800000"/>
              <a:headEnd/>
              <a:tailEnd/>
            </a:ln>
          </p:spPr>
          <p:txBody>
            <a:bodyPr lIns="90488" tIns="44450" rIns="90488" bIns="44450">
              <a:spAutoFit/>
            </a:bodyPr>
            <a:lstStyle/>
            <a:p>
              <a:pPr algn="ctr" eaLnBrk="0" hangingPunct="0">
                <a:lnSpc>
                  <a:spcPct val="75000"/>
                </a:lnSpc>
                <a:spcBef>
                  <a:spcPct val="20000"/>
                </a:spcBef>
              </a:pPr>
              <a:r>
                <a:rPr lang="en-US" sz="1400"/>
                <a:t>+2 standard</a:t>
              </a:r>
            </a:p>
            <a:p>
              <a:pPr algn="ctr" eaLnBrk="0" hangingPunct="0">
                <a:lnSpc>
                  <a:spcPct val="75000"/>
                </a:lnSpc>
                <a:spcBef>
                  <a:spcPct val="20000"/>
                </a:spcBef>
              </a:pPr>
              <a:r>
                <a:rPr lang="en-US" sz="1400"/>
                <a:t>deviations</a:t>
              </a:r>
            </a:p>
          </p:txBody>
        </p:sp>
        <p:sp>
          <p:nvSpPr>
            <p:cNvPr id="60448" name="Line 20"/>
            <p:cNvSpPr>
              <a:spLocks noChangeShapeType="1"/>
            </p:cNvSpPr>
            <p:nvPr/>
          </p:nvSpPr>
          <p:spPr bwMode="auto">
            <a:xfrm>
              <a:off x="1723" y="1574"/>
              <a:ext cx="2417" cy="0"/>
            </a:xfrm>
            <a:prstGeom prst="line">
              <a:avLst/>
            </a:prstGeom>
            <a:noFill/>
            <a:ln w="28575">
              <a:solidFill>
                <a:schemeClr val="tx1"/>
              </a:solidFill>
              <a:round/>
              <a:headEnd type="triangle" w="med" len="med"/>
              <a:tailEnd type="triangle" w="med" len="med"/>
            </a:ln>
          </p:spPr>
          <p:txBody>
            <a:bodyPr wrap="none" anchor="ctr"/>
            <a:lstStyle/>
            <a:p>
              <a:endParaRPr lang="en-US"/>
            </a:p>
          </p:txBody>
        </p:sp>
        <p:sp>
          <p:nvSpPr>
            <p:cNvPr id="60449" name="Rectangle 21"/>
            <p:cNvSpPr>
              <a:spLocks noChangeArrowheads="1"/>
            </p:cNvSpPr>
            <p:nvPr/>
          </p:nvSpPr>
          <p:spPr bwMode="auto">
            <a:xfrm>
              <a:off x="2533" y="1577"/>
              <a:ext cx="970" cy="157"/>
            </a:xfrm>
            <a:prstGeom prst="rect">
              <a:avLst/>
            </a:prstGeom>
            <a:noFill/>
            <a:ln w="12700">
              <a:noFill/>
              <a:miter lim="800000"/>
              <a:headEnd/>
              <a:tailEnd/>
            </a:ln>
          </p:spPr>
          <p:txBody>
            <a:bodyPr lIns="90488" tIns="44450" rIns="90488" bIns="44450">
              <a:spAutoFit/>
            </a:bodyPr>
            <a:lstStyle/>
            <a:p>
              <a:pPr eaLnBrk="0" hangingPunct="0">
                <a:lnSpc>
                  <a:spcPct val="75000"/>
                </a:lnSpc>
                <a:spcBef>
                  <a:spcPct val="20000"/>
                </a:spcBef>
              </a:pPr>
              <a:r>
                <a:rPr lang="en-US" sz="1400"/>
                <a:t>95.4% of points</a:t>
              </a:r>
            </a:p>
          </p:txBody>
        </p:sp>
      </p:grpSp>
      <p:grpSp>
        <p:nvGrpSpPr>
          <p:cNvPr id="79894" name="Group 22"/>
          <p:cNvGrpSpPr>
            <a:grpSpLocks/>
          </p:cNvGrpSpPr>
          <p:nvPr/>
        </p:nvGrpSpPr>
        <p:grpSpPr bwMode="auto">
          <a:xfrm>
            <a:off x="1009650" y="1961977"/>
            <a:ext cx="7329488" cy="3405188"/>
            <a:chOff x="657" y="1107"/>
            <a:chExt cx="4617" cy="2145"/>
          </a:xfrm>
        </p:grpSpPr>
        <p:sp>
          <p:nvSpPr>
            <p:cNvPr id="60438" name="Line 23"/>
            <p:cNvSpPr>
              <a:spLocks noChangeShapeType="1"/>
            </p:cNvSpPr>
            <p:nvPr/>
          </p:nvSpPr>
          <p:spPr bwMode="auto">
            <a:xfrm>
              <a:off x="1117" y="1220"/>
              <a:ext cx="0" cy="2032"/>
            </a:xfrm>
            <a:prstGeom prst="line">
              <a:avLst/>
            </a:prstGeom>
            <a:noFill/>
            <a:ln w="38100">
              <a:solidFill>
                <a:srgbClr val="000099"/>
              </a:solidFill>
              <a:round/>
              <a:headEnd/>
              <a:tailEnd/>
            </a:ln>
          </p:spPr>
          <p:txBody>
            <a:bodyPr wrap="none" anchor="ctr"/>
            <a:lstStyle/>
            <a:p>
              <a:endParaRPr lang="en-US"/>
            </a:p>
          </p:txBody>
        </p:sp>
        <p:sp>
          <p:nvSpPr>
            <p:cNvPr id="60439" name="Line 24"/>
            <p:cNvSpPr>
              <a:spLocks noChangeShapeType="1"/>
            </p:cNvSpPr>
            <p:nvPr/>
          </p:nvSpPr>
          <p:spPr bwMode="auto">
            <a:xfrm>
              <a:off x="4729" y="1220"/>
              <a:ext cx="0" cy="2024"/>
            </a:xfrm>
            <a:prstGeom prst="line">
              <a:avLst/>
            </a:prstGeom>
            <a:noFill/>
            <a:ln w="38100">
              <a:solidFill>
                <a:srgbClr val="000099"/>
              </a:solidFill>
              <a:round/>
              <a:headEnd/>
              <a:tailEnd/>
            </a:ln>
          </p:spPr>
          <p:txBody>
            <a:bodyPr wrap="none" anchor="ctr"/>
            <a:lstStyle/>
            <a:p>
              <a:endParaRPr lang="en-US"/>
            </a:p>
          </p:txBody>
        </p:sp>
        <p:sp>
          <p:nvSpPr>
            <p:cNvPr id="60440" name="Rectangle 25"/>
            <p:cNvSpPr>
              <a:spLocks noChangeArrowheads="1"/>
            </p:cNvSpPr>
            <p:nvPr/>
          </p:nvSpPr>
          <p:spPr bwMode="auto">
            <a:xfrm>
              <a:off x="657" y="1279"/>
              <a:ext cx="987" cy="314"/>
            </a:xfrm>
            <a:prstGeom prst="rect">
              <a:avLst/>
            </a:prstGeom>
            <a:noFill/>
            <a:ln w="12700">
              <a:noFill/>
              <a:miter lim="800000"/>
              <a:headEnd/>
              <a:tailEnd/>
            </a:ln>
          </p:spPr>
          <p:txBody>
            <a:bodyPr lIns="90488" tIns="44450" rIns="90488" bIns="44450">
              <a:spAutoFit/>
            </a:bodyPr>
            <a:lstStyle/>
            <a:p>
              <a:pPr algn="ctr" eaLnBrk="0" hangingPunct="0">
                <a:lnSpc>
                  <a:spcPct val="75000"/>
                </a:lnSpc>
                <a:spcBef>
                  <a:spcPct val="20000"/>
                </a:spcBef>
              </a:pPr>
              <a:r>
                <a:rPr lang="en-US">
                  <a:sym typeface="Symbol" pitchFamily="18" charset="2"/>
                </a:rPr>
                <a:t></a:t>
              </a:r>
              <a:r>
                <a:rPr lang="en-US" sz="1400"/>
                <a:t>3 standard</a:t>
              </a:r>
            </a:p>
            <a:p>
              <a:pPr algn="ctr" eaLnBrk="0" hangingPunct="0">
                <a:lnSpc>
                  <a:spcPct val="75000"/>
                </a:lnSpc>
                <a:spcBef>
                  <a:spcPct val="20000"/>
                </a:spcBef>
              </a:pPr>
              <a:r>
                <a:rPr lang="en-US" sz="1400"/>
                <a:t>deviations</a:t>
              </a:r>
            </a:p>
          </p:txBody>
        </p:sp>
        <p:sp>
          <p:nvSpPr>
            <p:cNvPr id="60441" name="Rectangle 26"/>
            <p:cNvSpPr>
              <a:spLocks noChangeArrowheads="1"/>
            </p:cNvSpPr>
            <p:nvPr/>
          </p:nvSpPr>
          <p:spPr bwMode="auto">
            <a:xfrm>
              <a:off x="4287" y="1279"/>
              <a:ext cx="987" cy="285"/>
            </a:xfrm>
            <a:prstGeom prst="rect">
              <a:avLst/>
            </a:prstGeom>
            <a:noFill/>
            <a:ln w="12700">
              <a:noFill/>
              <a:miter lim="800000"/>
              <a:headEnd/>
              <a:tailEnd/>
            </a:ln>
          </p:spPr>
          <p:txBody>
            <a:bodyPr lIns="90488" tIns="44450" rIns="90488" bIns="44450">
              <a:spAutoFit/>
            </a:bodyPr>
            <a:lstStyle/>
            <a:p>
              <a:pPr algn="ctr" eaLnBrk="0" hangingPunct="0">
                <a:lnSpc>
                  <a:spcPct val="75000"/>
                </a:lnSpc>
                <a:spcBef>
                  <a:spcPct val="20000"/>
                </a:spcBef>
              </a:pPr>
              <a:r>
                <a:rPr lang="en-US" sz="1400"/>
                <a:t>+3 standard</a:t>
              </a:r>
            </a:p>
            <a:p>
              <a:pPr algn="ctr" eaLnBrk="0" hangingPunct="0">
                <a:lnSpc>
                  <a:spcPct val="75000"/>
                </a:lnSpc>
                <a:spcBef>
                  <a:spcPct val="20000"/>
                </a:spcBef>
              </a:pPr>
              <a:r>
                <a:rPr lang="en-US" sz="1400"/>
                <a:t>deviations</a:t>
              </a:r>
            </a:p>
          </p:txBody>
        </p:sp>
        <p:sp>
          <p:nvSpPr>
            <p:cNvPr id="60442" name="Line 27"/>
            <p:cNvSpPr>
              <a:spLocks noChangeShapeType="1"/>
            </p:cNvSpPr>
            <p:nvPr/>
          </p:nvSpPr>
          <p:spPr bwMode="auto">
            <a:xfrm>
              <a:off x="1155" y="1248"/>
              <a:ext cx="3561" cy="0"/>
            </a:xfrm>
            <a:prstGeom prst="line">
              <a:avLst/>
            </a:prstGeom>
            <a:noFill/>
            <a:ln w="28575">
              <a:solidFill>
                <a:schemeClr val="tx1"/>
              </a:solidFill>
              <a:round/>
              <a:headEnd type="triangle" w="med" len="med"/>
              <a:tailEnd type="triangle" w="med" len="med"/>
            </a:ln>
          </p:spPr>
          <p:txBody>
            <a:bodyPr wrap="none" anchor="ctr"/>
            <a:lstStyle/>
            <a:p>
              <a:endParaRPr lang="en-US"/>
            </a:p>
          </p:txBody>
        </p:sp>
        <p:sp>
          <p:nvSpPr>
            <p:cNvPr id="60443" name="Rectangle 28"/>
            <p:cNvSpPr>
              <a:spLocks noChangeArrowheads="1"/>
            </p:cNvSpPr>
            <p:nvPr/>
          </p:nvSpPr>
          <p:spPr bwMode="auto">
            <a:xfrm>
              <a:off x="2515" y="1107"/>
              <a:ext cx="970" cy="157"/>
            </a:xfrm>
            <a:prstGeom prst="rect">
              <a:avLst/>
            </a:prstGeom>
            <a:noFill/>
            <a:ln w="12700">
              <a:noFill/>
              <a:miter lim="800000"/>
              <a:headEnd/>
              <a:tailEnd/>
            </a:ln>
          </p:spPr>
          <p:txBody>
            <a:bodyPr lIns="90488" tIns="44450" rIns="90488" bIns="44450">
              <a:spAutoFit/>
            </a:bodyPr>
            <a:lstStyle/>
            <a:p>
              <a:pPr eaLnBrk="0" hangingPunct="0">
                <a:lnSpc>
                  <a:spcPct val="75000"/>
                </a:lnSpc>
                <a:spcBef>
                  <a:spcPct val="20000"/>
                </a:spcBef>
              </a:pPr>
              <a:r>
                <a:rPr lang="en-US" sz="1400"/>
                <a:t>99.7% of points</a:t>
              </a:r>
            </a:p>
          </p:txBody>
        </p:sp>
      </p:grpSp>
      <p:grpSp>
        <p:nvGrpSpPr>
          <p:cNvPr id="79901" name="Group 29"/>
          <p:cNvGrpSpPr>
            <a:grpSpLocks/>
          </p:cNvGrpSpPr>
          <p:nvPr/>
        </p:nvGrpSpPr>
        <p:grpSpPr bwMode="auto">
          <a:xfrm>
            <a:off x="3098800" y="2611265"/>
            <a:ext cx="3343275" cy="2755900"/>
            <a:chOff x="1973" y="1516"/>
            <a:chExt cx="2106" cy="1736"/>
          </a:xfrm>
        </p:grpSpPr>
        <p:sp>
          <p:nvSpPr>
            <p:cNvPr id="60431" name="Rectangle 30"/>
            <p:cNvSpPr>
              <a:spLocks noChangeArrowheads="1"/>
            </p:cNvSpPr>
            <p:nvPr/>
          </p:nvSpPr>
          <p:spPr bwMode="auto">
            <a:xfrm>
              <a:off x="1973" y="1920"/>
              <a:ext cx="764" cy="314"/>
            </a:xfrm>
            <a:prstGeom prst="rect">
              <a:avLst/>
            </a:prstGeom>
            <a:noFill/>
            <a:ln w="12700">
              <a:noFill/>
              <a:miter lim="800000"/>
              <a:headEnd/>
              <a:tailEnd/>
            </a:ln>
          </p:spPr>
          <p:txBody>
            <a:bodyPr lIns="90488" tIns="44450" rIns="90488" bIns="44450">
              <a:spAutoFit/>
            </a:bodyPr>
            <a:lstStyle/>
            <a:p>
              <a:pPr algn="ctr" eaLnBrk="0" hangingPunct="0">
                <a:lnSpc>
                  <a:spcPct val="75000"/>
                </a:lnSpc>
                <a:spcBef>
                  <a:spcPct val="20000"/>
                </a:spcBef>
              </a:pPr>
              <a:r>
                <a:rPr lang="en-US">
                  <a:sym typeface="Symbol" pitchFamily="18" charset="2"/>
                </a:rPr>
                <a:t></a:t>
              </a:r>
              <a:r>
                <a:rPr lang="en-US" sz="1400"/>
                <a:t>1 standard</a:t>
              </a:r>
            </a:p>
            <a:p>
              <a:pPr algn="ctr" eaLnBrk="0" hangingPunct="0">
                <a:lnSpc>
                  <a:spcPct val="75000"/>
                </a:lnSpc>
                <a:spcBef>
                  <a:spcPct val="20000"/>
                </a:spcBef>
              </a:pPr>
              <a:r>
                <a:rPr lang="en-US" sz="1400"/>
                <a:t>deviation</a:t>
              </a:r>
            </a:p>
          </p:txBody>
        </p:sp>
        <p:sp>
          <p:nvSpPr>
            <p:cNvPr id="60432" name="Rectangle 31"/>
            <p:cNvSpPr>
              <a:spLocks noChangeArrowheads="1"/>
            </p:cNvSpPr>
            <p:nvPr/>
          </p:nvSpPr>
          <p:spPr bwMode="auto">
            <a:xfrm>
              <a:off x="3315" y="1920"/>
              <a:ext cx="764" cy="285"/>
            </a:xfrm>
            <a:prstGeom prst="rect">
              <a:avLst/>
            </a:prstGeom>
            <a:noFill/>
            <a:ln w="12700">
              <a:noFill/>
              <a:miter lim="800000"/>
              <a:headEnd/>
              <a:tailEnd/>
            </a:ln>
          </p:spPr>
          <p:txBody>
            <a:bodyPr lIns="90488" tIns="44450" rIns="90488" bIns="44450">
              <a:spAutoFit/>
            </a:bodyPr>
            <a:lstStyle/>
            <a:p>
              <a:pPr algn="ctr" eaLnBrk="0" hangingPunct="0">
                <a:lnSpc>
                  <a:spcPct val="75000"/>
                </a:lnSpc>
                <a:spcBef>
                  <a:spcPct val="20000"/>
                </a:spcBef>
              </a:pPr>
              <a:r>
                <a:rPr lang="en-US" sz="1400"/>
                <a:t>+1 standard</a:t>
              </a:r>
            </a:p>
            <a:p>
              <a:pPr algn="ctr" eaLnBrk="0" hangingPunct="0">
                <a:lnSpc>
                  <a:spcPct val="75000"/>
                </a:lnSpc>
                <a:spcBef>
                  <a:spcPct val="20000"/>
                </a:spcBef>
              </a:pPr>
              <a:r>
                <a:rPr lang="en-US" sz="1400"/>
                <a:t>deviation</a:t>
              </a:r>
            </a:p>
          </p:txBody>
        </p:sp>
        <p:sp>
          <p:nvSpPr>
            <p:cNvPr id="60433" name="Line 32"/>
            <p:cNvSpPr>
              <a:spLocks noChangeShapeType="1"/>
            </p:cNvSpPr>
            <p:nvPr/>
          </p:nvSpPr>
          <p:spPr bwMode="auto">
            <a:xfrm>
              <a:off x="2321" y="1516"/>
              <a:ext cx="0" cy="1728"/>
            </a:xfrm>
            <a:prstGeom prst="line">
              <a:avLst/>
            </a:prstGeom>
            <a:noFill/>
            <a:ln w="38100">
              <a:solidFill>
                <a:srgbClr val="000099"/>
              </a:solidFill>
              <a:round/>
              <a:headEnd/>
              <a:tailEnd/>
            </a:ln>
          </p:spPr>
          <p:txBody>
            <a:bodyPr wrap="none" anchor="ctr"/>
            <a:lstStyle/>
            <a:p>
              <a:endParaRPr lang="en-US"/>
            </a:p>
          </p:txBody>
        </p:sp>
        <p:sp>
          <p:nvSpPr>
            <p:cNvPr id="60434" name="Line 33"/>
            <p:cNvSpPr>
              <a:spLocks noChangeShapeType="1"/>
            </p:cNvSpPr>
            <p:nvPr/>
          </p:nvSpPr>
          <p:spPr bwMode="auto">
            <a:xfrm>
              <a:off x="3525" y="1524"/>
              <a:ext cx="0" cy="1728"/>
            </a:xfrm>
            <a:prstGeom prst="line">
              <a:avLst/>
            </a:prstGeom>
            <a:noFill/>
            <a:ln w="38100">
              <a:solidFill>
                <a:srgbClr val="000099"/>
              </a:solidFill>
              <a:round/>
              <a:headEnd/>
              <a:tailEnd/>
            </a:ln>
          </p:spPr>
          <p:txBody>
            <a:bodyPr wrap="none" anchor="ctr"/>
            <a:lstStyle/>
            <a:p>
              <a:endParaRPr lang="en-US"/>
            </a:p>
          </p:txBody>
        </p:sp>
        <p:sp>
          <p:nvSpPr>
            <p:cNvPr id="60435" name="Rectangle 34"/>
            <p:cNvSpPr>
              <a:spLocks noChangeArrowheads="1"/>
            </p:cNvSpPr>
            <p:nvPr/>
          </p:nvSpPr>
          <p:spPr bwMode="auto">
            <a:xfrm>
              <a:off x="2226" y="2587"/>
              <a:ext cx="783" cy="285"/>
            </a:xfrm>
            <a:prstGeom prst="rect">
              <a:avLst/>
            </a:prstGeom>
            <a:noFill/>
            <a:ln w="12700">
              <a:noFill/>
              <a:miter lim="800000"/>
              <a:headEnd/>
              <a:tailEnd/>
            </a:ln>
          </p:spPr>
          <p:txBody>
            <a:bodyPr lIns="90488" tIns="44450" rIns="90488" bIns="44450">
              <a:spAutoFit/>
            </a:bodyPr>
            <a:lstStyle/>
            <a:p>
              <a:pPr algn="ctr" eaLnBrk="0" hangingPunct="0">
                <a:lnSpc>
                  <a:spcPct val="75000"/>
                </a:lnSpc>
                <a:spcBef>
                  <a:spcPct val="20000"/>
                </a:spcBef>
              </a:pPr>
              <a:r>
                <a:rPr lang="en-US" sz="1400"/>
                <a:t>A standard</a:t>
              </a:r>
            </a:p>
            <a:p>
              <a:pPr algn="ctr" eaLnBrk="0" hangingPunct="0">
                <a:lnSpc>
                  <a:spcPct val="75000"/>
                </a:lnSpc>
                <a:spcBef>
                  <a:spcPct val="20000"/>
                </a:spcBef>
              </a:pPr>
              <a:r>
                <a:rPr lang="en-US" sz="1400"/>
                <a:t>deviation</a:t>
              </a:r>
            </a:p>
          </p:txBody>
        </p:sp>
        <p:sp>
          <p:nvSpPr>
            <p:cNvPr id="60436" name="Line 35"/>
            <p:cNvSpPr>
              <a:spLocks noChangeShapeType="1"/>
            </p:cNvSpPr>
            <p:nvPr/>
          </p:nvSpPr>
          <p:spPr bwMode="auto">
            <a:xfrm>
              <a:off x="2325" y="2889"/>
              <a:ext cx="602" cy="0"/>
            </a:xfrm>
            <a:prstGeom prst="line">
              <a:avLst/>
            </a:prstGeom>
            <a:noFill/>
            <a:ln w="38100">
              <a:solidFill>
                <a:schemeClr val="tx1"/>
              </a:solidFill>
              <a:round/>
              <a:headEnd type="triangle" w="med" len="med"/>
              <a:tailEnd type="triangle" w="med" len="med"/>
            </a:ln>
          </p:spPr>
          <p:txBody>
            <a:bodyPr wrap="none" anchor="ctr"/>
            <a:lstStyle/>
            <a:p>
              <a:endParaRPr lang="en-US"/>
            </a:p>
          </p:txBody>
        </p:sp>
        <p:sp>
          <p:nvSpPr>
            <p:cNvPr id="60437" name="Text Box 36"/>
            <p:cNvSpPr txBox="1">
              <a:spLocks noChangeArrowheads="1"/>
            </p:cNvSpPr>
            <p:nvPr/>
          </p:nvSpPr>
          <p:spPr bwMode="auto">
            <a:xfrm>
              <a:off x="2243" y="2840"/>
              <a:ext cx="685" cy="404"/>
            </a:xfrm>
            <a:prstGeom prst="rect">
              <a:avLst/>
            </a:prstGeom>
            <a:noFill/>
            <a:ln w="12700">
              <a:noFill/>
              <a:miter lim="800000"/>
              <a:headEnd/>
              <a:tailEnd/>
            </a:ln>
          </p:spPr>
          <p:txBody>
            <a:bodyPr>
              <a:spAutoFit/>
            </a:bodyPr>
            <a:lstStyle/>
            <a:p>
              <a:pPr algn="ctr" eaLnBrk="0" hangingPunct="0">
                <a:spcBef>
                  <a:spcPct val="50000"/>
                </a:spcBef>
              </a:pPr>
              <a:r>
                <a:rPr lang="en-GB" i="1">
                  <a:solidFill>
                    <a:schemeClr val="accent2"/>
                  </a:solidFill>
                  <a:sym typeface="Symbol" pitchFamily="18" charset="2"/>
                </a:rPr>
                <a:t> = sigma</a:t>
              </a:r>
              <a:endParaRPr lang="en-GB" i="1">
                <a:solidFill>
                  <a:schemeClr val="accent2"/>
                </a:solidFill>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79901"/>
                                        </p:tgtEl>
                                        <p:attrNameLst>
                                          <p:attrName>style.visibility</p:attrName>
                                        </p:attrNameLst>
                                      </p:cBhvr>
                                      <p:to>
                                        <p:strVal val="visible"/>
                                      </p:to>
                                    </p:set>
                                    <p:animEffect transition="in" filter="dissolve">
                                      <p:cBhvr>
                                        <p:cTn id="7" dur="500"/>
                                        <p:tgtEl>
                                          <p:spTgt spid="79901"/>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79884"/>
                                        </p:tgtEl>
                                        <p:attrNameLst>
                                          <p:attrName>style.visibility</p:attrName>
                                        </p:attrNameLst>
                                      </p:cBhvr>
                                      <p:to>
                                        <p:strVal val="visible"/>
                                      </p:to>
                                    </p:set>
                                    <p:animEffect transition="in" filter="dissolve">
                                      <p:cBhvr>
                                        <p:cTn id="12" dur="500"/>
                                        <p:tgtEl>
                                          <p:spTgt spid="79884"/>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79887"/>
                                        </p:tgtEl>
                                        <p:attrNameLst>
                                          <p:attrName>style.visibility</p:attrName>
                                        </p:attrNameLst>
                                      </p:cBhvr>
                                      <p:to>
                                        <p:strVal val="visible"/>
                                      </p:to>
                                    </p:set>
                                    <p:animEffect transition="in" filter="dissolve">
                                      <p:cBhvr>
                                        <p:cTn id="17" dur="500"/>
                                        <p:tgtEl>
                                          <p:spTgt spid="79887"/>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79894"/>
                                        </p:tgtEl>
                                        <p:attrNameLst>
                                          <p:attrName>style.visibility</p:attrName>
                                        </p:attrNameLst>
                                      </p:cBhvr>
                                      <p:to>
                                        <p:strVal val="visible"/>
                                      </p:to>
                                    </p:set>
                                    <p:animEffect transition="in" filter="dissolve">
                                      <p:cBhvr>
                                        <p:cTn id="22" dur="500"/>
                                        <p:tgtEl>
                                          <p:spTgt spid="7989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2465" name="Group 15"/>
          <p:cNvGrpSpPr>
            <a:grpSpLocks/>
          </p:cNvGrpSpPr>
          <p:nvPr/>
        </p:nvGrpSpPr>
        <p:grpSpPr bwMode="auto">
          <a:xfrm>
            <a:off x="542925" y="2491947"/>
            <a:ext cx="8364538" cy="3605213"/>
            <a:chOff x="542365" y="2680138"/>
            <a:chExt cx="8365152" cy="3604400"/>
          </a:xfrm>
        </p:grpSpPr>
        <p:sp>
          <p:nvSpPr>
            <p:cNvPr id="27" name="Rectangle 26"/>
            <p:cNvSpPr/>
            <p:nvPr/>
          </p:nvSpPr>
          <p:spPr>
            <a:xfrm>
              <a:off x="1261241" y="2680138"/>
              <a:ext cx="7535918" cy="3058510"/>
            </a:xfrm>
            <a:prstGeom prst="rect">
              <a:avLst/>
            </a:prstGeom>
            <a:solidFill>
              <a:srgbClr val="CCECFF"/>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grpSp>
          <p:nvGrpSpPr>
            <p:cNvPr id="62488" name="Group 11"/>
            <p:cNvGrpSpPr>
              <a:grpSpLocks/>
            </p:cNvGrpSpPr>
            <p:nvPr/>
          </p:nvGrpSpPr>
          <p:grpSpPr bwMode="auto">
            <a:xfrm>
              <a:off x="542365" y="2695902"/>
              <a:ext cx="8365148" cy="3588628"/>
              <a:chOff x="345" y="1921"/>
              <a:chExt cx="4871" cy="1859"/>
            </a:xfrm>
          </p:grpSpPr>
          <p:sp>
            <p:nvSpPr>
              <p:cNvPr id="62489" name="Rectangle 3"/>
              <p:cNvSpPr>
                <a:spLocks noChangeArrowheads="1"/>
              </p:cNvSpPr>
              <p:nvPr/>
            </p:nvSpPr>
            <p:spPr bwMode="auto">
              <a:xfrm>
                <a:off x="2755" y="3530"/>
                <a:ext cx="469" cy="250"/>
              </a:xfrm>
              <a:prstGeom prst="rect">
                <a:avLst/>
              </a:prstGeom>
              <a:noFill/>
              <a:ln w="12700">
                <a:noFill/>
                <a:miter lim="800000"/>
                <a:headEnd/>
                <a:tailEnd/>
              </a:ln>
            </p:spPr>
            <p:txBody>
              <a:bodyPr wrap="none" lIns="90488" tIns="44450" rIns="90488" bIns="44450">
                <a:spAutoFit/>
              </a:bodyPr>
              <a:lstStyle/>
              <a:p>
                <a:pPr defTabSz="762000" eaLnBrk="0" hangingPunct="0">
                  <a:spcAft>
                    <a:spcPct val="67000"/>
                  </a:spcAft>
                </a:pPr>
                <a:r>
                  <a:rPr lang="en-US" sz="2000"/>
                  <a:t>Time</a:t>
                </a:r>
              </a:p>
            </p:txBody>
          </p:sp>
          <p:sp>
            <p:nvSpPr>
              <p:cNvPr id="62490" name="Rectangle 4"/>
              <p:cNvSpPr>
                <a:spLocks noChangeArrowheads="1"/>
              </p:cNvSpPr>
              <p:nvPr/>
            </p:nvSpPr>
            <p:spPr bwMode="auto">
              <a:xfrm rot="-5400000">
                <a:off x="-271" y="2619"/>
                <a:ext cx="1571" cy="339"/>
              </a:xfrm>
              <a:prstGeom prst="rect">
                <a:avLst/>
              </a:prstGeom>
              <a:noFill/>
              <a:ln w="12700">
                <a:noFill/>
                <a:miter lim="800000"/>
                <a:headEnd/>
                <a:tailEnd/>
              </a:ln>
            </p:spPr>
            <p:txBody>
              <a:bodyPr lIns="90488" tIns="44450" rIns="90488" bIns="44450">
                <a:spAutoFit/>
              </a:bodyPr>
              <a:lstStyle/>
              <a:p>
                <a:pPr algn="ctr" defTabSz="762000" eaLnBrk="0" hangingPunct="0">
                  <a:lnSpc>
                    <a:spcPct val="80000"/>
                  </a:lnSpc>
                  <a:spcAft>
                    <a:spcPct val="67000"/>
                  </a:spcAft>
                </a:pPr>
                <a:r>
                  <a:rPr lang="en-US" sz="2000"/>
                  <a:t>Some measure of operations performance</a:t>
                </a:r>
              </a:p>
            </p:txBody>
          </p:sp>
          <p:sp>
            <p:nvSpPr>
              <p:cNvPr id="62491" name="Line 6"/>
              <p:cNvSpPr>
                <a:spLocks noChangeShapeType="1"/>
              </p:cNvSpPr>
              <p:nvPr/>
            </p:nvSpPr>
            <p:spPr bwMode="auto">
              <a:xfrm>
                <a:off x="763" y="3517"/>
                <a:ext cx="4453" cy="0"/>
              </a:xfrm>
              <a:prstGeom prst="line">
                <a:avLst/>
              </a:prstGeom>
              <a:noFill/>
              <a:ln w="57150">
                <a:solidFill>
                  <a:schemeClr val="tx1"/>
                </a:solidFill>
                <a:round/>
                <a:headEnd/>
                <a:tailEnd type="stealth" w="med" len="med"/>
              </a:ln>
            </p:spPr>
            <p:txBody>
              <a:bodyPr wrap="none" anchor="ctr"/>
              <a:lstStyle/>
              <a:p>
                <a:endParaRPr lang="en-US"/>
              </a:p>
            </p:txBody>
          </p:sp>
          <p:sp>
            <p:nvSpPr>
              <p:cNvPr id="62492" name="Line 7"/>
              <p:cNvSpPr>
                <a:spLocks noChangeShapeType="1"/>
              </p:cNvSpPr>
              <p:nvPr/>
            </p:nvSpPr>
            <p:spPr bwMode="auto">
              <a:xfrm flipH="1" flipV="1">
                <a:off x="764" y="1921"/>
                <a:ext cx="4" cy="1589"/>
              </a:xfrm>
              <a:prstGeom prst="line">
                <a:avLst/>
              </a:prstGeom>
              <a:noFill/>
              <a:ln w="57150">
                <a:solidFill>
                  <a:schemeClr val="tx1"/>
                </a:solidFill>
                <a:round/>
                <a:headEnd/>
                <a:tailEnd type="stealth" w="med" len="med"/>
              </a:ln>
            </p:spPr>
            <p:txBody>
              <a:bodyPr wrap="none" anchor="ctr"/>
              <a:lstStyle/>
              <a:p>
                <a:endParaRPr lang="en-US"/>
              </a:p>
            </p:txBody>
          </p:sp>
        </p:grpSp>
      </p:grpSp>
      <p:grpSp>
        <p:nvGrpSpPr>
          <p:cNvPr id="33" name="Group 32"/>
          <p:cNvGrpSpPr>
            <a:grpSpLocks/>
          </p:cNvGrpSpPr>
          <p:nvPr/>
        </p:nvGrpSpPr>
        <p:grpSpPr bwMode="auto">
          <a:xfrm>
            <a:off x="1258888" y="2912635"/>
            <a:ext cx="7585075" cy="2016125"/>
            <a:chOff x="1258887" y="3148013"/>
            <a:chExt cx="7585567" cy="2016125"/>
          </a:xfrm>
        </p:grpSpPr>
        <p:sp>
          <p:nvSpPr>
            <p:cNvPr id="62481" name="Rectangle 3" descr="Dark upward diagonal"/>
            <p:cNvSpPr>
              <a:spLocks noChangeArrowheads="1"/>
            </p:cNvSpPr>
            <p:nvPr/>
          </p:nvSpPr>
          <p:spPr bwMode="auto">
            <a:xfrm>
              <a:off x="1258887" y="3148013"/>
              <a:ext cx="7510313" cy="2016125"/>
            </a:xfrm>
            <a:prstGeom prst="rect">
              <a:avLst/>
            </a:prstGeom>
            <a:solidFill>
              <a:srgbClr val="FFFF99">
                <a:alpha val="16862"/>
              </a:srgbClr>
            </a:solidFill>
            <a:ln w="12700">
              <a:solidFill>
                <a:schemeClr val="tx1"/>
              </a:solidFill>
              <a:miter lim="800000"/>
              <a:headEnd/>
              <a:tailEnd/>
            </a:ln>
          </p:spPr>
          <p:txBody>
            <a:bodyPr wrap="none" anchor="ctr"/>
            <a:lstStyle/>
            <a:p>
              <a:endParaRPr lang="en-US"/>
            </a:p>
          </p:txBody>
        </p:sp>
        <p:grpSp>
          <p:nvGrpSpPr>
            <p:cNvPr id="62482" name="Group 4"/>
            <p:cNvGrpSpPr>
              <a:grpSpLocks/>
            </p:cNvGrpSpPr>
            <p:nvPr/>
          </p:nvGrpSpPr>
          <p:grpSpPr bwMode="auto">
            <a:xfrm>
              <a:off x="1258887" y="3148013"/>
              <a:ext cx="7585567" cy="2011363"/>
              <a:chOff x="932" y="2496"/>
              <a:chExt cx="4003" cy="1267"/>
            </a:xfrm>
          </p:grpSpPr>
          <p:sp>
            <p:nvSpPr>
              <p:cNvPr id="62483" name="Line 5"/>
              <p:cNvSpPr>
                <a:spLocks noChangeShapeType="1"/>
              </p:cNvSpPr>
              <p:nvPr/>
            </p:nvSpPr>
            <p:spPr bwMode="auto">
              <a:xfrm>
                <a:off x="932" y="2496"/>
                <a:ext cx="3982" cy="0"/>
              </a:xfrm>
              <a:prstGeom prst="line">
                <a:avLst/>
              </a:prstGeom>
              <a:noFill/>
              <a:ln w="38100">
                <a:solidFill>
                  <a:srgbClr val="FF0000"/>
                </a:solidFill>
                <a:round/>
                <a:headEnd/>
                <a:tailEnd/>
              </a:ln>
            </p:spPr>
            <p:txBody>
              <a:bodyPr wrap="none" anchor="ctr"/>
              <a:lstStyle/>
              <a:p>
                <a:endParaRPr lang="en-US"/>
              </a:p>
            </p:txBody>
          </p:sp>
          <p:sp>
            <p:nvSpPr>
              <p:cNvPr id="62484" name="Line 6"/>
              <p:cNvSpPr>
                <a:spLocks noChangeShapeType="1"/>
              </p:cNvSpPr>
              <p:nvPr/>
            </p:nvSpPr>
            <p:spPr bwMode="auto">
              <a:xfrm>
                <a:off x="953" y="3763"/>
                <a:ext cx="3982" cy="0"/>
              </a:xfrm>
              <a:prstGeom prst="line">
                <a:avLst/>
              </a:prstGeom>
              <a:noFill/>
              <a:ln w="38100">
                <a:solidFill>
                  <a:srgbClr val="FF0000"/>
                </a:solidFill>
                <a:round/>
                <a:headEnd/>
                <a:tailEnd/>
              </a:ln>
            </p:spPr>
            <p:txBody>
              <a:bodyPr wrap="none" anchor="ctr"/>
              <a:lstStyle/>
              <a:p>
                <a:endParaRPr lang="en-US"/>
              </a:p>
            </p:txBody>
          </p:sp>
        </p:grpSp>
      </p:grpSp>
      <p:sp>
        <p:nvSpPr>
          <p:cNvPr id="80908" name="Freeform 12"/>
          <p:cNvSpPr>
            <a:spLocks/>
          </p:cNvSpPr>
          <p:nvPr/>
        </p:nvSpPr>
        <p:spPr bwMode="auto">
          <a:xfrm>
            <a:off x="1377950" y="3384122"/>
            <a:ext cx="7277100" cy="1746250"/>
          </a:xfrm>
          <a:custGeom>
            <a:avLst/>
            <a:gdLst>
              <a:gd name="T0" fmla="*/ 0 w 4151"/>
              <a:gd name="T1" fmla="*/ 1318042324 h 1100"/>
              <a:gd name="T2" fmla="*/ 295040708 w 4151"/>
              <a:gd name="T3" fmla="*/ 536792448 h 1100"/>
              <a:gd name="T4" fmla="*/ 657694776 w 4151"/>
              <a:gd name="T5" fmla="*/ 1048384932 h 1100"/>
              <a:gd name="T6" fmla="*/ 1017277532 w 4151"/>
              <a:gd name="T7" fmla="*/ 294857456 h 1100"/>
              <a:gd name="T8" fmla="*/ 1278511450 w 4151"/>
              <a:gd name="T9" fmla="*/ 1209674860 h 1100"/>
              <a:gd name="T10" fmla="*/ 1705705594 w 4151"/>
              <a:gd name="T11" fmla="*/ 1423887252 h 1100"/>
              <a:gd name="T12" fmla="*/ 2065286816 w 4151"/>
              <a:gd name="T13" fmla="*/ 617437412 h 1100"/>
              <a:gd name="T14" fmla="*/ 2147483647 w 4151"/>
              <a:gd name="T15" fmla="*/ 1746467506 h 1100"/>
              <a:gd name="T16" fmla="*/ 2147483647 w 4151"/>
              <a:gd name="T17" fmla="*/ 430945932 h 1100"/>
              <a:gd name="T18" fmla="*/ 2147483647 w 4151"/>
              <a:gd name="T19" fmla="*/ 1156750808 h 1100"/>
              <a:gd name="T20" fmla="*/ 2147483647 w 4151"/>
              <a:gd name="T21" fmla="*/ 189010891 h 1100"/>
              <a:gd name="T22" fmla="*/ 2147483647 w 4151"/>
              <a:gd name="T23" fmla="*/ 725804876 h 1100"/>
              <a:gd name="T24" fmla="*/ 2147483647 w 4151"/>
              <a:gd name="T25" fmla="*/ 52922489 h 1100"/>
              <a:gd name="T26" fmla="*/ 2147483647 w 4151"/>
              <a:gd name="T27" fmla="*/ 1504532217 h 1100"/>
              <a:gd name="T28" fmla="*/ 2147483647 w 4151"/>
              <a:gd name="T29" fmla="*/ 725804876 h 1100"/>
              <a:gd name="T30" fmla="*/ 2147483647 w 4151"/>
              <a:gd name="T31" fmla="*/ 1237395773 h 1100"/>
              <a:gd name="T32" fmla="*/ 2147483647 w 4151"/>
              <a:gd name="T33" fmla="*/ 940017467 h 1100"/>
              <a:gd name="T34" fmla="*/ 2147483647 w 4151"/>
              <a:gd name="T35" fmla="*/ 1882555883 h 1100"/>
              <a:gd name="T36" fmla="*/ 2147483647 w 4151"/>
              <a:gd name="T37" fmla="*/ 430945932 h 1100"/>
              <a:gd name="T38" fmla="*/ 2147483647 w 4151"/>
              <a:gd name="T39" fmla="*/ 753525789 h 1100"/>
              <a:gd name="T40" fmla="*/ 2147483647 w 4151"/>
              <a:gd name="T41" fmla="*/ 725804876 h 1100"/>
              <a:gd name="T42" fmla="*/ 2147483647 w 4151"/>
              <a:gd name="T43" fmla="*/ 0 h 1100"/>
              <a:gd name="T44" fmla="*/ 2147483647 w 4151"/>
              <a:gd name="T45" fmla="*/ 1640620594 h 1100"/>
              <a:gd name="T46" fmla="*/ 2147483647 w 4151"/>
              <a:gd name="T47" fmla="*/ 322579956 h 1100"/>
              <a:gd name="T48" fmla="*/ 2147483647 w 4151"/>
              <a:gd name="T49" fmla="*/ 1318042324 h 1100"/>
              <a:gd name="T50" fmla="*/ 2147483647 w 4151"/>
              <a:gd name="T51" fmla="*/ 1101307396 h 1100"/>
              <a:gd name="T52" fmla="*/ 2147483647 w 4151"/>
              <a:gd name="T53" fmla="*/ 108365927 h 1100"/>
              <a:gd name="T54" fmla="*/ 2147483647 w 4151"/>
              <a:gd name="T55" fmla="*/ 1585177181 h 1100"/>
              <a:gd name="T56" fmla="*/ 2147483647 w 4151"/>
              <a:gd name="T57" fmla="*/ 617437412 h 1100"/>
              <a:gd name="T58" fmla="*/ 2147483647 w 4151"/>
              <a:gd name="T59" fmla="*/ 1370964788 h 1100"/>
              <a:gd name="T60" fmla="*/ 2147483647 w 4151"/>
              <a:gd name="T61" fmla="*/ 940017467 h 1100"/>
              <a:gd name="T62" fmla="*/ 2147483647 w 4151"/>
              <a:gd name="T63" fmla="*/ 1343243876 h 1100"/>
              <a:gd name="T64" fmla="*/ 2147483647 w 4151"/>
              <a:gd name="T65" fmla="*/ 778727340 h 1100"/>
              <a:gd name="T66" fmla="*/ 2147483647 w 4151"/>
              <a:gd name="T67" fmla="*/ 1721265955 h 1100"/>
              <a:gd name="T68" fmla="*/ 2147483647 w 4151"/>
              <a:gd name="T69" fmla="*/ 403224920 h 1100"/>
              <a:gd name="T70" fmla="*/ 2147483647 w 4151"/>
              <a:gd name="T71" fmla="*/ 2147483647 h 1100"/>
              <a:gd name="T72" fmla="*/ 2147483647 w 4151"/>
              <a:gd name="T73" fmla="*/ 1585177181 h 1100"/>
              <a:gd name="T74" fmla="*/ 2147483647 w 4151"/>
              <a:gd name="T75" fmla="*/ 2147483647 h 1100"/>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4151"/>
              <a:gd name="T115" fmla="*/ 0 h 1100"/>
              <a:gd name="T116" fmla="*/ 4151 w 4151"/>
              <a:gd name="T117" fmla="*/ 1100 h 1100"/>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4151" h="1100">
                <a:moveTo>
                  <a:pt x="0" y="523"/>
                </a:moveTo>
                <a:lnTo>
                  <a:pt x="96" y="213"/>
                </a:lnTo>
                <a:lnTo>
                  <a:pt x="214" y="416"/>
                </a:lnTo>
                <a:lnTo>
                  <a:pt x="331" y="117"/>
                </a:lnTo>
                <a:lnTo>
                  <a:pt x="416" y="480"/>
                </a:lnTo>
                <a:lnTo>
                  <a:pt x="555" y="565"/>
                </a:lnTo>
                <a:lnTo>
                  <a:pt x="672" y="245"/>
                </a:lnTo>
                <a:lnTo>
                  <a:pt x="758" y="693"/>
                </a:lnTo>
                <a:lnTo>
                  <a:pt x="939" y="171"/>
                </a:lnTo>
                <a:lnTo>
                  <a:pt x="1056" y="459"/>
                </a:lnTo>
                <a:lnTo>
                  <a:pt x="1195" y="75"/>
                </a:lnTo>
                <a:lnTo>
                  <a:pt x="1302" y="288"/>
                </a:lnTo>
                <a:lnTo>
                  <a:pt x="1408" y="21"/>
                </a:lnTo>
                <a:lnTo>
                  <a:pt x="1504" y="597"/>
                </a:lnTo>
                <a:lnTo>
                  <a:pt x="1611" y="288"/>
                </a:lnTo>
                <a:lnTo>
                  <a:pt x="1718" y="491"/>
                </a:lnTo>
                <a:lnTo>
                  <a:pt x="1824" y="373"/>
                </a:lnTo>
                <a:lnTo>
                  <a:pt x="1920" y="747"/>
                </a:lnTo>
                <a:lnTo>
                  <a:pt x="2038" y="171"/>
                </a:lnTo>
                <a:lnTo>
                  <a:pt x="2112" y="299"/>
                </a:lnTo>
                <a:lnTo>
                  <a:pt x="2262" y="288"/>
                </a:lnTo>
                <a:lnTo>
                  <a:pt x="2336" y="0"/>
                </a:lnTo>
                <a:lnTo>
                  <a:pt x="2464" y="651"/>
                </a:lnTo>
                <a:lnTo>
                  <a:pt x="2592" y="128"/>
                </a:lnTo>
                <a:lnTo>
                  <a:pt x="2710" y="523"/>
                </a:lnTo>
                <a:lnTo>
                  <a:pt x="2816" y="437"/>
                </a:lnTo>
                <a:lnTo>
                  <a:pt x="2944" y="43"/>
                </a:lnTo>
                <a:lnTo>
                  <a:pt x="3040" y="629"/>
                </a:lnTo>
                <a:lnTo>
                  <a:pt x="3147" y="245"/>
                </a:lnTo>
                <a:lnTo>
                  <a:pt x="3254" y="544"/>
                </a:lnTo>
                <a:lnTo>
                  <a:pt x="3403" y="373"/>
                </a:lnTo>
                <a:lnTo>
                  <a:pt x="3499" y="533"/>
                </a:lnTo>
                <a:lnTo>
                  <a:pt x="3595" y="309"/>
                </a:lnTo>
                <a:lnTo>
                  <a:pt x="3712" y="683"/>
                </a:lnTo>
                <a:lnTo>
                  <a:pt x="3862" y="160"/>
                </a:lnTo>
                <a:lnTo>
                  <a:pt x="3968" y="949"/>
                </a:lnTo>
                <a:lnTo>
                  <a:pt x="4054" y="629"/>
                </a:lnTo>
                <a:lnTo>
                  <a:pt x="4150" y="1099"/>
                </a:lnTo>
              </a:path>
            </a:pathLst>
          </a:custGeom>
          <a:noFill/>
          <a:ln w="57150" cap="rnd" cmpd="sng">
            <a:solidFill>
              <a:srgbClr val="0070C0"/>
            </a:solidFill>
            <a:prstDash val="solid"/>
            <a:round/>
            <a:headEnd type="none" w="med" len="med"/>
            <a:tailEnd type="none" w="med" len="med"/>
          </a:ln>
        </p:spPr>
        <p:txBody>
          <a:bodyPr/>
          <a:lstStyle/>
          <a:p>
            <a:endParaRPr lang="en-US"/>
          </a:p>
        </p:txBody>
      </p:sp>
      <p:sp>
        <p:nvSpPr>
          <p:cNvPr id="80909" name="Rectangle 13"/>
          <p:cNvSpPr>
            <a:spLocks noChangeArrowheads="1"/>
          </p:cNvSpPr>
          <p:nvPr/>
        </p:nvSpPr>
        <p:spPr bwMode="auto">
          <a:xfrm>
            <a:off x="161755" y="630137"/>
            <a:ext cx="8745762" cy="837665"/>
          </a:xfrm>
          <a:prstGeom prst="rect">
            <a:avLst/>
          </a:prstGeom>
          <a:noFill/>
          <a:ln w="12700">
            <a:noFill/>
            <a:miter lim="800000"/>
            <a:headEnd/>
            <a:tailEnd/>
          </a:ln>
          <a:effectLst/>
          <a:scene3d>
            <a:camera prst="orthographicFront">
              <a:rot lat="0" lon="0" rev="0"/>
            </a:camera>
            <a:lightRig rig="balanced" dir="t">
              <a:rot lat="0" lon="0" rev="8700000"/>
            </a:lightRig>
          </a:scene3d>
          <a:sp3d>
            <a:bevelT w="190500" h="38100"/>
          </a:sp3d>
        </p:spPr>
        <p:txBody>
          <a:bodyPr lIns="90488" tIns="44450" rIns="90488" bIns="44450">
            <a:spAutoFit/>
          </a:bodyPr>
          <a:lstStyle/>
          <a:p>
            <a:pPr eaLnBrk="0" hangingPunct="0">
              <a:lnSpc>
                <a:spcPct val="90000"/>
              </a:lnSpc>
              <a:spcBef>
                <a:spcPct val="20000"/>
              </a:spcBef>
              <a:defRPr/>
            </a:pPr>
            <a:r>
              <a:rPr lang="en-US" i="1" dirty="0"/>
              <a:t>If we understand the normal distribution which describes random variation when the process is operating normally  then we can use the distribution to draw the control limits</a:t>
            </a:r>
          </a:p>
        </p:txBody>
      </p:sp>
      <p:sp>
        <p:nvSpPr>
          <p:cNvPr id="62471" name="Line 14"/>
          <p:cNvSpPr>
            <a:spLocks noChangeShapeType="1"/>
          </p:cNvSpPr>
          <p:nvPr/>
        </p:nvSpPr>
        <p:spPr bwMode="auto">
          <a:xfrm flipV="1">
            <a:off x="1344613" y="3895297"/>
            <a:ext cx="7421562" cy="14288"/>
          </a:xfrm>
          <a:prstGeom prst="line">
            <a:avLst/>
          </a:prstGeom>
          <a:noFill/>
          <a:ln w="38100">
            <a:solidFill>
              <a:schemeClr val="hlink"/>
            </a:solidFill>
            <a:round/>
            <a:headEnd/>
            <a:tailEnd/>
          </a:ln>
        </p:spPr>
        <p:txBody>
          <a:bodyPr wrap="none" anchor="ctr"/>
          <a:lstStyle/>
          <a:p>
            <a:endParaRPr lang="en-US"/>
          </a:p>
        </p:txBody>
      </p:sp>
      <p:sp>
        <p:nvSpPr>
          <p:cNvPr id="80911" name="Rectangle 15"/>
          <p:cNvSpPr>
            <a:spLocks noChangeArrowheads="1"/>
          </p:cNvSpPr>
          <p:nvPr/>
        </p:nvSpPr>
        <p:spPr bwMode="auto">
          <a:xfrm>
            <a:off x="140681" y="1643895"/>
            <a:ext cx="8782602" cy="588366"/>
          </a:xfrm>
          <a:prstGeom prst="rect">
            <a:avLst/>
          </a:prstGeom>
          <a:noFill/>
          <a:ln w="12700">
            <a:noFill/>
            <a:miter lim="800000"/>
            <a:headEnd/>
            <a:tailEnd/>
          </a:ln>
          <a:effectLst/>
          <a:scene3d>
            <a:camera prst="orthographicFront">
              <a:rot lat="0" lon="0" rev="0"/>
            </a:camera>
            <a:lightRig rig="balanced" dir="t">
              <a:rot lat="0" lon="0" rev="8700000"/>
            </a:lightRig>
          </a:scene3d>
          <a:sp3d>
            <a:bevelT w="190500" h="38100"/>
          </a:sp3d>
        </p:spPr>
        <p:txBody>
          <a:bodyPr lIns="90488" tIns="44450" rIns="90488" bIns="44450">
            <a:spAutoFit/>
          </a:bodyPr>
          <a:lstStyle/>
          <a:p>
            <a:pPr eaLnBrk="0" hangingPunct="0">
              <a:lnSpc>
                <a:spcPct val="90000"/>
              </a:lnSpc>
              <a:spcBef>
                <a:spcPct val="20000"/>
              </a:spcBef>
              <a:defRPr/>
            </a:pPr>
            <a:r>
              <a:rPr lang="en-US" i="1"/>
              <a:t>In this case the final point is very likely to be caused by an ‘assignable’ cause, i.e. the process is likely to be out of control</a:t>
            </a:r>
          </a:p>
        </p:txBody>
      </p:sp>
      <p:grpSp>
        <p:nvGrpSpPr>
          <p:cNvPr id="80912" name="Group 16"/>
          <p:cNvGrpSpPr>
            <a:grpSpLocks/>
          </p:cNvGrpSpPr>
          <p:nvPr/>
        </p:nvGrpSpPr>
        <p:grpSpPr bwMode="auto">
          <a:xfrm rot="5400000">
            <a:off x="692944" y="3453179"/>
            <a:ext cx="2085975" cy="947737"/>
            <a:chOff x="507" y="1450"/>
            <a:chExt cx="2154" cy="1478"/>
          </a:xfrm>
        </p:grpSpPr>
        <p:sp>
          <p:nvSpPr>
            <p:cNvPr id="62479" name="Freeform 17"/>
            <p:cNvSpPr>
              <a:spLocks/>
            </p:cNvSpPr>
            <p:nvPr/>
          </p:nvSpPr>
          <p:spPr bwMode="auto">
            <a:xfrm>
              <a:off x="507" y="1450"/>
              <a:ext cx="1077" cy="1478"/>
            </a:xfrm>
            <a:custGeom>
              <a:avLst/>
              <a:gdLst>
                <a:gd name="T0" fmla="*/ 0 w 1077"/>
                <a:gd name="T1" fmla="*/ 1478 h 1478"/>
                <a:gd name="T2" fmla="*/ 80 w 1077"/>
                <a:gd name="T3" fmla="*/ 1462 h 1478"/>
                <a:gd name="T4" fmla="*/ 180 w 1077"/>
                <a:gd name="T5" fmla="*/ 1400 h 1478"/>
                <a:gd name="T6" fmla="*/ 330 w 1077"/>
                <a:gd name="T7" fmla="*/ 1232 h 1478"/>
                <a:gd name="T8" fmla="*/ 492 w 1077"/>
                <a:gd name="T9" fmla="*/ 956 h 1478"/>
                <a:gd name="T10" fmla="*/ 704 w 1077"/>
                <a:gd name="T11" fmla="*/ 438 h 1478"/>
                <a:gd name="T12" fmla="*/ 804 w 1077"/>
                <a:gd name="T13" fmla="*/ 238 h 1478"/>
                <a:gd name="T14" fmla="*/ 909 w 1077"/>
                <a:gd name="T15" fmla="*/ 98 h 1478"/>
                <a:gd name="T16" fmla="*/ 975 w 1077"/>
                <a:gd name="T17" fmla="*/ 35 h 1478"/>
                <a:gd name="T18" fmla="*/ 1032 w 1077"/>
                <a:gd name="T19" fmla="*/ 5 h 1478"/>
                <a:gd name="T20" fmla="*/ 1077 w 1077"/>
                <a:gd name="T21" fmla="*/ 2 h 147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077"/>
                <a:gd name="T34" fmla="*/ 0 h 1478"/>
                <a:gd name="T35" fmla="*/ 1077 w 1077"/>
                <a:gd name="T36" fmla="*/ 1478 h 1478"/>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077" h="1478">
                  <a:moveTo>
                    <a:pt x="0" y="1478"/>
                  </a:moveTo>
                  <a:cubicBezTo>
                    <a:pt x="13" y="1475"/>
                    <a:pt x="50" y="1475"/>
                    <a:pt x="80" y="1462"/>
                  </a:cubicBezTo>
                  <a:cubicBezTo>
                    <a:pt x="110" y="1449"/>
                    <a:pt x="138" y="1438"/>
                    <a:pt x="180" y="1400"/>
                  </a:cubicBezTo>
                  <a:cubicBezTo>
                    <a:pt x="222" y="1362"/>
                    <a:pt x="278" y="1306"/>
                    <a:pt x="330" y="1232"/>
                  </a:cubicBezTo>
                  <a:cubicBezTo>
                    <a:pt x="382" y="1158"/>
                    <a:pt x="430" y="1088"/>
                    <a:pt x="492" y="956"/>
                  </a:cubicBezTo>
                  <a:cubicBezTo>
                    <a:pt x="554" y="824"/>
                    <a:pt x="652" y="558"/>
                    <a:pt x="704" y="438"/>
                  </a:cubicBezTo>
                  <a:cubicBezTo>
                    <a:pt x="756" y="318"/>
                    <a:pt x="770" y="295"/>
                    <a:pt x="804" y="238"/>
                  </a:cubicBezTo>
                  <a:cubicBezTo>
                    <a:pt x="838" y="181"/>
                    <a:pt x="881" y="132"/>
                    <a:pt x="909" y="98"/>
                  </a:cubicBezTo>
                  <a:cubicBezTo>
                    <a:pt x="937" y="64"/>
                    <a:pt x="955" y="50"/>
                    <a:pt x="975" y="35"/>
                  </a:cubicBezTo>
                  <a:cubicBezTo>
                    <a:pt x="995" y="20"/>
                    <a:pt x="1015" y="10"/>
                    <a:pt x="1032" y="5"/>
                  </a:cubicBezTo>
                  <a:cubicBezTo>
                    <a:pt x="1049" y="0"/>
                    <a:pt x="1068" y="3"/>
                    <a:pt x="1077" y="2"/>
                  </a:cubicBezTo>
                </a:path>
              </a:pathLst>
            </a:custGeom>
            <a:noFill/>
            <a:ln w="57150" cmpd="sng">
              <a:solidFill>
                <a:srgbClr val="FF0000"/>
              </a:solidFill>
              <a:round/>
              <a:headEnd/>
              <a:tailEnd/>
            </a:ln>
          </p:spPr>
          <p:txBody>
            <a:bodyPr/>
            <a:lstStyle/>
            <a:p>
              <a:endParaRPr lang="en-US"/>
            </a:p>
          </p:txBody>
        </p:sp>
        <p:sp>
          <p:nvSpPr>
            <p:cNvPr id="62480" name="Freeform 18"/>
            <p:cNvSpPr>
              <a:spLocks/>
            </p:cNvSpPr>
            <p:nvPr/>
          </p:nvSpPr>
          <p:spPr bwMode="auto">
            <a:xfrm flipH="1">
              <a:off x="1584" y="1450"/>
              <a:ext cx="1077" cy="1478"/>
            </a:xfrm>
            <a:custGeom>
              <a:avLst/>
              <a:gdLst>
                <a:gd name="T0" fmla="*/ 0 w 1077"/>
                <a:gd name="T1" fmla="*/ 1478 h 1478"/>
                <a:gd name="T2" fmla="*/ 80 w 1077"/>
                <a:gd name="T3" fmla="*/ 1462 h 1478"/>
                <a:gd name="T4" fmla="*/ 180 w 1077"/>
                <a:gd name="T5" fmla="*/ 1400 h 1478"/>
                <a:gd name="T6" fmla="*/ 330 w 1077"/>
                <a:gd name="T7" fmla="*/ 1232 h 1478"/>
                <a:gd name="T8" fmla="*/ 492 w 1077"/>
                <a:gd name="T9" fmla="*/ 956 h 1478"/>
                <a:gd name="T10" fmla="*/ 704 w 1077"/>
                <a:gd name="T11" fmla="*/ 438 h 1478"/>
                <a:gd name="T12" fmla="*/ 804 w 1077"/>
                <a:gd name="T13" fmla="*/ 238 h 1478"/>
                <a:gd name="T14" fmla="*/ 909 w 1077"/>
                <a:gd name="T15" fmla="*/ 98 h 1478"/>
                <a:gd name="T16" fmla="*/ 975 w 1077"/>
                <a:gd name="T17" fmla="*/ 35 h 1478"/>
                <a:gd name="T18" fmla="*/ 1032 w 1077"/>
                <a:gd name="T19" fmla="*/ 5 h 1478"/>
                <a:gd name="T20" fmla="*/ 1077 w 1077"/>
                <a:gd name="T21" fmla="*/ 2 h 147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077"/>
                <a:gd name="T34" fmla="*/ 0 h 1478"/>
                <a:gd name="T35" fmla="*/ 1077 w 1077"/>
                <a:gd name="T36" fmla="*/ 1478 h 1478"/>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077" h="1478">
                  <a:moveTo>
                    <a:pt x="0" y="1478"/>
                  </a:moveTo>
                  <a:cubicBezTo>
                    <a:pt x="13" y="1475"/>
                    <a:pt x="50" y="1475"/>
                    <a:pt x="80" y="1462"/>
                  </a:cubicBezTo>
                  <a:cubicBezTo>
                    <a:pt x="110" y="1449"/>
                    <a:pt x="138" y="1438"/>
                    <a:pt x="180" y="1400"/>
                  </a:cubicBezTo>
                  <a:cubicBezTo>
                    <a:pt x="222" y="1362"/>
                    <a:pt x="278" y="1306"/>
                    <a:pt x="330" y="1232"/>
                  </a:cubicBezTo>
                  <a:cubicBezTo>
                    <a:pt x="382" y="1158"/>
                    <a:pt x="430" y="1088"/>
                    <a:pt x="492" y="956"/>
                  </a:cubicBezTo>
                  <a:cubicBezTo>
                    <a:pt x="554" y="824"/>
                    <a:pt x="652" y="558"/>
                    <a:pt x="704" y="438"/>
                  </a:cubicBezTo>
                  <a:cubicBezTo>
                    <a:pt x="756" y="318"/>
                    <a:pt x="770" y="295"/>
                    <a:pt x="804" y="238"/>
                  </a:cubicBezTo>
                  <a:cubicBezTo>
                    <a:pt x="838" y="181"/>
                    <a:pt x="881" y="132"/>
                    <a:pt x="909" y="98"/>
                  </a:cubicBezTo>
                  <a:cubicBezTo>
                    <a:pt x="937" y="64"/>
                    <a:pt x="955" y="50"/>
                    <a:pt x="975" y="35"/>
                  </a:cubicBezTo>
                  <a:cubicBezTo>
                    <a:pt x="995" y="20"/>
                    <a:pt x="1015" y="10"/>
                    <a:pt x="1032" y="5"/>
                  </a:cubicBezTo>
                  <a:cubicBezTo>
                    <a:pt x="1049" y="0"/>
                    <a:pt x="1068" y="3"/>
                    <a:pt x="1077" y="2"/>
                  </a:cubicBezTo>
                </a:path>
              </a:pathLst>
            </a:custGeom>
            <a:noFill/>
            <a:ln w="57150" cmpd="sng">
              <a:solidFill>
                <a:srgbClr val="FF0000"/>
              </a:solidFill>
              <a:round/>
              <a:headEnd/>
              <a:tailEnd/>
            </a:ln>
          </p:spPr>
          <p:txBody>
            <a:bodyPr/>
            <a:lstStyle/>
            <a:p>
              <a:endParaRPr lang="en-US"/>
            </a:p>
          </p:txBody>
        </p:sp>
      </p:grpSp>
      <p:sp>
        <p:nvSpPr>
          <p:cNvPr id="21" name="TextBox 20"/>
          <p:cNvSpPr txBox="1"/>
          <p:nvPr/>
        </p:nvSpPr>
        <p:spPr>
          <a:xfrm>
            <a:off x="6822" y="86068"/>
            <a:ext cx="4367213" cy="522288"/>
          </a:xfrm>
          <a:prstGeom prst="rect">
            <a:avLst/>
          </a:prstGeom>
          <a:noFill/>
        </p:spPr>
        <p:txBody>
          <a:bodyPr>
            <a:spAutoFit/>
          </a:bodyPr>
          <a:lstStyle/>
          <a:p>
            <a:pPr>
              <a:defRPr/>
            </a:pPr>
            <a:r>
              <a:rPr lang="en-US" sz="2800" dirty="0">
                <a:solidFill>
                  <a:schemeClr val="tx1">
                    <a:lumMod val="65000"/>
                    <a:lumOff val="35000"/>
                  </a:schemeClr>
                </a:solidFill>
              </a:rPr>
              <a:t>Process control charting</a:t>
            </a:r>
          </a:p>
        </p:txBody>
      </p:sp>
      <p:sp>
        <p:nvSpPr>
          <p:cNvPr id="24" name="Text Box 5"/>
          <p:cNvSpPr txBox="1">
            <a:spLocks noChangeArrowheads="1"/>
          </p:cNvSpPr>
          <p:nvPr/>
        </p:nvSpPr>
        <p:spPr bwMode="auto">
          <a:xfrm>
            <a:off x="155654" y="5955446"/>
            <a:ext cx="8534400" cy="307777"/>
          </a:xfrm>
          <a:prstGeom prst="rect">
            <a:avLst/>
          </a:prstGeom>
          <a:noFill/>
          <a:ln w="9525">
            <a:noFill/>
            <a:miter lim="800000"/>
            <a:headEnd/>
            <a:tailEnd/>
          </a:ln>
        </p:spPr>
        <p:txBody>
          <a:bodyPr>
            <a:spAutoFit/>
          </a:bodyPr>
          <a:lstStyle/>
          <a:p>
            <a:pPr fontAlgn="auto">
              <a:spcBef>
                <a:spcPct val="50000"/>
              </a:spcBef>
              <a:spcAft>
                <a:spcPts val="0"/>
              </a:spcAft>
            </a:pPr>
            <a:r>
              <a:rPr kumimoji="0" lang="en-GB" sz="1200" b="0" i="0" u="none" strike="noStrike" kern="0" cap="none" spc="0" normalizeH="0" baseline="0" noProof="0" dirty="0" smtClean="0">
                <a:ln>
                  <a:noFill/>
                </a:ln>
                <a:solidFill>
                  <a:sysClr val="windowText" lastClr="000000"/>
                </a:solidFill>
                <a:effectLst/>
                <a:uLnTx/>
                <a:uFillTx/>
                <a:latin typeface="Arial" charset="0"/>
              </a:rPr>
              <a:t>Figure S17</a:t>
            </a:r>
            <a:r>
              <a:rPr lang="en-GB" sz="1200" kern="0" dirty="0" smtClean="0">
                <a:solidFill>
                  <a:sysClr val="windowText" lastClr="000000"/>
                </a:solidFill>
              </a:rPr>
              <a:t>.</a:t>
            </a:r>
            <a:r>
              <a:rPr lang="en-IN" sz="1200" kern="0" dirty="0" smtClean="0">
                <a:solidFill>
                  <a:sysClr val="windowText" lastClr="000000"/>
                </a:solidFill>
              </a:rPr>
              <a:t>4  </a:t>
            </a:r>
            <a:r>
              <a:rPr lang="en-IN" sz="1400" kern="0" dirty="0" smtClean="0">
                <a:solidFill>
                  <a:sysClr val="windowText" lastClr="000000"/>
                </a:solidFill>
              </a:rPr>
              <a:t>Control chart for the impact resistance of door panels, together with control limits</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0" fill="hold" nodeType="clickEffect">
                                  <p:stCondLst>
                                    <p:cond delay="0"/>
                                  </p:stCondLst>
                                  <p:childTnLst>
                                    <p:set>
                                      <p:cBhvr>
                                        <p:cTn id="6" dur="1" fill="hold">
                                          <p:stCondLst>
                                            <p:cond delay="0"/>
                                          </p:stCondLst>
                                        </p:cTn>
                                        <p:tgtEl>
                                          <p:spTgt spid="80909"/>
                                        </p:tgtEl>
                                        <p:attrNameLst>
                                          <p:attrName>style.visibility</p:attrName>
                                        </p:attrNameLst>
                                      </p:cBhvr>
                                      <p:to>
                                        <p:strVal val="visible"/>
                                      </p:to>
                                    </p:set>
                                    <p:anim calcmode="lin" valueType="num">
                                      <p:cBhvr>
                                        <p:cTn id="7" dur="500" fill="hold"/>
                                        <p:tgtEl>
                                          <p:spTgt spid="80909"/>
                                        </p:tgtEl>
                                        <p:attrNameLst>
                                          <p:attrName>ppt_w</p:attrName>
                                        </p:attrNameLst>
                                      </p:cBhvr>
                                      <p:tavLst>
                                        <p:tav tm="0">
                                          <p:val>
                                            <p:fltVal val="0"/>
                                          </p:val>
                                        </p:tav>
                                        <p:tav tm="100000">
                                          <p:val>
                                            <p:strVal val="#ppt_w"/>
                                          </p:val>
                                        </p:tav>
                                      </p:tavLst>
                                    </p:anim>
                                    <p:anim calcmode="lin" valueType="num">
                                      <p:cBhvr>
                                        <p:cTn id="8" dur="500" fill="hold"/>
                                        <p:tgtEl>
                                          <p:spTgt spid="80909"/>
                                        </p:tgtEl>
                                        <p:attrNameLst>
                                          <p:attrName>ppt_h</p:attrName>
                                        </p:attrNameLst>
                                      </p:cBhvr>
                                      <p:tavLst>
                                        <p:tav tm="0">
                                          <p:val>
                                            <p:fltVal val="0"/>
                                          </p:val>
                                        </p:tav>
                                        <p:tav tm="100000">
                                          <p:val>
                                            <p:strVal val="#ppt_h"/>
                                          </p:val>
                                        </p:tav>
                                      </p:tavLst>
                                    </p:anim>
                                    <p:animEffect transition="in" filter="fade">
                                      <p:cBhvr>
                                        <p:cTn id="9" dur="500"/>
                                        <p:tgtEl>
                                          <p:spTgt spid="80909"/>
                                        </p:tgtEl>
                                      </p:cBhvr>
                                    </p:animEffect>
                                  </p:childTnLst>
                                </p:cTn>
                              </p:par>
                            </p:childTnLst>
                          </p:cTn>
                        </p:par>
                      </p:childTnLst>
                    </p:cTn>
                  </p:par>
                  <p:par>
                    <p:cTn id="10" fill="hold">
                      <p:stCondLst>
                        <p:cond delay="indefinite"/>
                      </p:stCondLst>
                      <p:childTnLst>
                        <p:par>
                          <p:cTn id="11" fill="hold">
                            <p:stCondLst>
                              <p:cond delay="0"/>
                            </p:stCondLst>
                            <p:childTnLst>
                              <p:par>
                                <p:cTn id="12" presetID="9" presetClass="entr" presetSubtype="0" fill="hold" nodeType="clickEffect">
                                  <p:stCondLst>
                                    <p:cond delay="0"/>
                                  </p:stCondLst>
                                  <p:childTnLst>
                                    <p:set>
                                      <p:cBhvr>
                                        <p:cTn id="13" dur="1" fill="hold">
                                          <p:stCondLst>
                                            <p:cond delay="0"/>
                                          </p:stCondLst>
                                        </p:cTn>
                                        <p:tgtEl>
                                          <p:spTgt spid="80912"/>
                                        </p:tgtEl>
                                        <p:attrNameLst>
                                          <p:attrName>style.visibility</p:attrName>
                                        </p:attrNameLst>
                                      </p:cBhvr>
                                      <p:to>
                                        <p:strVal val="visible"/>
                                      </p:to>
                                    </p:set>
                                    <p:animEffect transition="in" filter="dissolve">
                                      <p:cBhvr>
                                        <p:cTn id="14" dur="500"/>
                                        <p:tgtEl>
                                          <p:spTgt spid="80912"/>
                                        </p:tgtEl>
                                      </p:cBhvr>
                                    </p:animEffect>
                                  </p:childTnLst>
                                </p:cTn>
                              </p:par>
                            </p:childTnLst>
                          </p:cTn>
                        </p:par>
                      </p:childTnLst>
                    </p:cTn>
                  </p:par>
                  <p:par>
                    <p:cTn id="15" fill="hold">
                      <p:stCondLst>
                        <p:cond delay="indefinite"/>
                      </p:stCondLst>
                      <p:childTnLst>
                        <p:par>
                          <p:cTn id="16" fill="hold">
                            <p:stCondLst>
                              <p:cond delay="0"/>
                            </p:stCondLst>
                            <p:childTnLst>
                              <p:par>
                                <p:cTn id="17" presetID="22" presetClass="entr" presetSubtype="8" fill="hold" nodeType="clickEffect">
                                  <p:stCondLst>
                                    <p:cond delay="0"/>
                                  </p:stCondLst>
                                  <p:childTnLst>
                                    <p:set>
                                      <p:cBhvr>
                                        <p:cTn id="18" dur="1" fill="hold">
                                          <p:stCondLst>
                                            <p:cond delay="0"/>
                                          </p:stCondLst>
                                        </p:cTn>
                                        <p:tgtEl>
                                          <p:spTgt spid="33"/>
                                        </p:tgtEl>
                                        <p:attrNameLst>
                                          <p:attrName>style.visibility</p:attrName>
                                        </p:attrNameLst>
                                      </p:cBhvr>
                                      <p:to>
                                        <p:strVal val="visible"/>
                                      </p:to>
                                    </p:set>
                                    <p:animEffect transition="in" filter="wipe(left)">
                                      <p:cBhvr>
                                        <p:cTn id="19" dur="2000"/>
                                        <p:tgtEl>
                                          <p:spTgt spid="33"/>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8" fill="hold" grpId="0" nodeType="clickEffect">
                                  <p:stCondLst>
                                    <p:cond delay="0"/>
                                  </p:stCondLst>
                                  <p:childTnLst>
                                    <p:set>
                                      <p:cBhvr>
                                        <p:cTn id="23" dur="1" fill="hold">
                                          <p:stCondLst>
                                            <p:cond delay="0"/>
                                          </p:stCondLst>
                                        </p:cTn>
                                        <p:tgtEl>
                                          <p:spTgt spid="80908"/>
                                        </p:tgtEl>
                                        <p:attrNameLst>
                                          <p:attrName>style.visibility</p:attrName>
                                        </p:attrNameLst>
                                      </p:cBhvr>
                                      <p:to>
                                        <p:strVal val="visible"/>
                                      </p:to>
                                    </p:set>
                                    <p:animEffect transition="in" filter="wipe(left)">
                                      <p:cBhvr>
                                        <p:cTn id="24" dur="3000"/>
                                        <p:tgtEl>
                                          <p:spTgt spid="80908"/>
                                        </p:tgtEl>
                                      </p:cBhvr>
                                    </p:animEffect>
                                  </p:childTnLst>
                                </p:cTn>
                              </p:par>
                            </p:childTnLst>
                          </p:cTn>
                        </p:par>
                      </p:childTnLst>
                    </p:cTn>
                  </p:par>
                  <p:par>
                    <p:cTn id="25" fill="hold">
                      <p:stCondLst>
                        <p:cond delay="indefinite"/>
                      </p:stCondLst>
                      <p:childTnLst>
                        <p:par>
                          <p:cTn id="26" fill="hold">
                            <p:stCondLst>
                              <p:cond delay="0"/>
                            </p:stCondLst>
                            <p:childTnLst>
                              <p:par>
                                <p:cTn id="27" presetID="53" presetClass="entr" presetSubtype="0" fill="hold" nodeType="clickEffect">
                                  <p:stCondLst>
                                    <p:cond delay="0"/>
                                  </p:stCondLst>
                                  <p:childTnLst>
                                    <p:set>
                                      <p:cBhvr>
                                        <p:cTn id="28" dur="1" fill="hold">
                                          <p:stCondLst>
                                            <p:cond delay="0"/>
                                          </p:stCondLst>
                                        </p:cTn>
                                        <p:tgtEl>
                                          <p:spTgt spid="80911"/>
                                        </p:tgtEl>
                                        <p:attrNameLst>
                                          <p:attrName>style.visibility</p:attrName>
                                        </p:attrNameLst>
                                      </p:cBhvr>
                                      <p:to>
                                        <p:strVal val="visible"/>
                                      </p:to>
                                    </p:set>
                                    <p:anim calcmode="lin" valueType="num">
                                      <p:cBhvr>
                                        <p:cTn id="29" dur="500" fill="hold"/>
                                        <p:tgtEl>
                                          <p:spTgt spid="80911"/>
                                        </p:tgtEl>
                                        <p:attrNameLst>
                                          <p:attrName>ppt_w</p:attrName>
                                        </p:attrNameLst>
                                      </p:cBhvr>
                                      <p:tavLst>
                                        <p:tav tm="0">
                                          <p:val>
                                            <p:fltVal val="0"/>
                                          </p:val>
                                        </p:tav>
                                        <p:tav tm="100000">
                                          <p:val>
                                            <p:strVal val="#ppt_w"/>
                                          </p:val>
                                        </p:tav>
                                      </p:tavLst>
                                    </p:anim>
                                    <p:anim calcmode="lin" valueType="num">
                                      <p:cBhvr>
                                        <p:cTn id="30" dur="500" fill="hold"/>
                                        <p:tgtEl>
                                          <p:spTgt spid="80911"/>
                                        </p:tgtEl>
                                        <p:attrNameLst>
                                          <p:attrName>ppt_h</p:attrName>
                                        </p:attrNameLst>
                                      </p:cBhvr>
                                      <p:tavLst>
                                        <p:tav tm="0">
                                          <p:val>
                                            <p:fltVal val="0"/>
                                          </p:val>
                                        </p:tav>
                                        <p:tav tm="100000">
                                          <p:val>
                                            <p:strVal val="#ppt_h"/>
                                          </p:val>
                                        </p:tav>
                                      </p:tavLst>
                                    </p:anim>
                                    <p:animEffect transition="in" filter="fade">
                                      <p:cBhvr>
                                        <p:cTn id="31" dur="500"/>
                                        <p:tgtEl>
                                          <p:spTgt spid="809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0908"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626" name="Rectangle 186"/>
          <p:cNvSpPr>
            <a:spLocks noChangeArrowheads="1"/>
          </p:cNvSpPr>
          <p:nvPr/>
        </p:nvSpPr>
        <p:spPr bwMode="auto">
          <a:xfrm>
            <a:off x="444500" y="2082800"/>
            <a:ext cx="3009900" cy="1181100"/>
          </a:xfrm>
          <a:prstGeom prst="rect">
            <a:avLst/>
          </a:prstGeom>
          <a:solidFill>
            <a:srgbClr val="FFFF99"/>
          </a:solidFill>
          <a:ln w="9525">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a:p>
        </p:txBody>
      </p:sp>
      <p:sp>
        <p:nvSpPr>
          <p:cNvPr id="61444" name="Oval 4"/>
          <p:cNvSpPr>
            <a:spLocks noChangeArrowheads="1"/>
          </p:cNvSpPr>
          <p:nvPr/>
        </p:nvSpPr>
        <p:spPr bwMode="auto">
          <a:xfrm>
            <a:off x="4017963" y="1279525"/>
            <a:ext cx="1206500" cy="1206500"/>
          </a:xfrm>
          <a:prstGeom prst="ellipse">
            <a:avLst/>
          </a:prstGeom>
          <a:solidFill>
            <a:schemeClr val="accent1"/>
          </a:solidFill>
          <a:ln w="12700">
            <a:solidFill>
              <a:schemeClr val="tx1"/>
            </a:solidFill>
            <a:round/>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a:p>
        </p:txBody>
      </p:sp>
      <p:sp>
        <p:nvSpPr>
          <p:cNvPr id="64519" name="Oval 5"/>
          <p:cNvSpPr>
            <a:spLocks noChangeArrowheads="1"/>
          </p:cNvSpPr>
          <p:nvPr/>
        </p:nvSpPr>
        <p:spPr bwMode="auto">
          <a:xfrm>
            <a:off x="4487863" y="1724025"/>
            <a:ext cx="266700" cy="266700"/>
          </a:xfrm>
          <a:prstGeom prst="ellipse">
            <a:avLst/>
          </a:prstGeom>
          <a:solidFill>
            <a:schemeClr val="tx2"/>
          </a:solidFill>
          <a:ln w="12700">
            <a:solidFill>
              <a:schemeClr val="tx1"/>
            </a:solidFill>
            <a:round/>
            <a:headEnd/>
            <a:tailEnd/>
          </a:ln>
        </p:spPr>
        <p:txBody>
          <a:bodyPr wrap="none" anchor="ctr"/>
          <a:lstStyle/>
          <a:p>
            <a:endParaRPr lang="en-US"/>
          </a:p>
        </p:txBody>
      </p:sp>
      <p:sp>
        <p:nvSpPr>
          <p:cNvPr id="64520" name="Line 6"/>
          <p:cNvSpPr>
            <a:spLocks noChangeShapeType="1"/>
          </p:cNvSpPr>
          <p:nvPr/>
        </p:nvSpPr>
        <p:spPr bwMode="auto">
          <a:xfrm>
            <a:off x="4608513" y="2498725"/>
            <a:ext cx="0" cy="749300"/>
          </a:xfrm>
          <a:prstGeom prst="line">
            <a:avLst/>
          </a:prstGeom>
          <a:noFill/>
          <a:ln w="12700">
            <a:solidFill>
              <a:schemeClr val="tx1"/>
            </a:solidFill>
            <a:prstDash val="lgDash"/>
            <a:round/>
            <a:headEnd/>
            <a:tailEnd/>
          </a:ln>
        </p:spPr>
        <p:txBody>
          <a:bodyPr wrap="none" anchor="ctr"/>
          <a:lstStyle/>
          <a:p>
            <a:endParaRPr lang="en-US"/>
          </a:p>
        </p:txBody>
      </p:sp>
      <p:grpSp>
        <p:nvGrpSpPr>
          <p:cNvPr id="61627" name="Group 187"/>
          <p:cNvGrpSpPr>
            <a:grpSpLocks/>
          </p:cNvGrpSpPr>
          <p:nvPr/>
        </p:nvGrpSpPr>
        <p:grpSpPr bwMode="auto">
          <a:xfrm>
            <a:off x="4164013" y="1412875"/>
            <a:ext cx="304800" cy="330200"/>
            <a:chOff x="2623" y="890"/>
            <a:chExt cx="192" cy="208"/>
          </a:xfrm>
        </p:grpSpPr>
        <p:sp>
          <p:nvSpPr>
            <p:cNvPr id="64701" name="Oval 8"/>
            <p:cNvSpPr>
              <a:spLocks noChangeArrowheads="1"/>
            </p:cNvSpPr>
            <p:nvPr/>
          </p:nvSpPr>
          <p:spPr bwMode="auto">
            <a:xfrm>
              <a:off x="2747" y="958"/>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702" name="Oval 9"/>
            <p:cNvSpPr>
              <a:spLocks noChangeArrowheads="1"/>
            </p:cNvSpPr>
            <p:nvPr/>
          </p:nvSpPr>
          <p:spPr bwMode="auto">
            <a:xfrm>
              <a:off x="2759" y="890"/>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703" name="Oval 10"/>
            <p:cNvSpPr>
              <a:spLocks noChangeArrowheads="1"/>
            </p:cNvSpPr>
            <p:nvPr/>
          </p:nvSpPr>
          <p:spPr bwMode="auto">
            <a:xfrm>
              <a:off x="2791" y="926"/>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704" name="Oval 11"/>
            <p:cNvSpPr>
              <a:spLocks noChangeArrowheads="1"/>
            </p:cNvSpPr>
            <p:nvPr/>
          </p:nvSpPr>
          <p:spPr bwMode="auto">
            <a:xfrm>
              <a:off x="2623" y="982"/>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705" name="Oval 12"/>
            <p:cNvSpPr>
              <a:spLocks noChangeArrowheads="1"/>
            </p:cNvSpPr>
            <p:nvPr/>
          </p:nvSpPr>
          <p:spPr bwMode="auto">
            <a:xfrm>
              <a:off x="2683" y="1014"/>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706" name="Oval 13"/>
            <p:cNvSpPr>
              <a:spLocks noChangeArrowheads="1"/>
            </p:cNvSpPr>
            <p:nvPr/>
          </p:nvSpPr>
          <p:spPr bwMode="auto">
            <a:xfrm>
              <a:off x="2735" y="1046"/>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707" name="Oval 14"/>
            <p:cNvSpPr>
              <a:spLocks noChangeArrowheads="1"/>
            </p:cNvSpPr>
            <p:nvPr/>
          </p:nvSpPr>
          <p:spPr bwMode="auto">
            <a:xfrm>
              <a:off x="2679" y="1074"/>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708" name="Oval 15"/>
            <p:cNvSpPr>
              <a:spLocks noChangeArrowheads="1"/>
            </p:cNvSpPr>
            <p:nvPr/>
          </p:nvSpPr>
          <p:spPr bwMode="auto">
            <a:xfrm>
              <a:off x="2791" y="1014"/>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709" name="Oval 16"/>
            <p:cNvSpPr>
              <a:spLocks noChangeArrowheads="1"/>
            </p:cNvSpPr>
            <p:nvPr/>
          </p:nvSpPr>
          <p:spPr bwMode="auto">
            <a:xfrm>
              <a:off x="2699" y="966"/>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710" name="Oval 17"/>
            <p:cNvSpPr>
              <a:spLocks noChangeArrowheads="1"/>
            </p:cNvSpPr>
            <p:nvPr/>
          </p:nvSpPr>
          <p:spPr bwMode="auto">
            <a:xfrm>
              <a:off x="2727" y="926"/>
              <a:ext cx="24" cy="24"/>
            </a:xfrm>
            <a:prstGeom prst="ellipse">
              <a:avLst/>
            </a:prstGeom>
            <a:solidFill>
              <a:schemeClr val="tx1"/>
            </a:solidFill>
            <a:ln w="12700">
              <a:solidFill>
                <a:schemeClr val="tx1"/>
              </a:solidFill>
              <a:round/>
              <a:headEnd/>
              <a:tailEnd/>
            </a:ln>
          </p:spPr>
          <p:txBody>
            <a:bodyPr wrap="none" anchor="ctr"/>
            <a:lstStyle/>
            <a:p>
              <a:endParaRPr lang="en-US"/>
            </a:p>
          </p:txBody>
        </p:sp>
      </p:grpSp>
      <p:sp>
        <p:nvSpPr>
          <p:cNvPr id="64522" name="Rectangle 18"/>
          <p:cNvSpPr>
            <a:spLocks noChangeArrowheads="1"/>
          </p:cNvSpPr>
          <p:nvPr/>
        </p:nvSpPr>
        <p:spPr bwMode="auto">
          <a:xfrm>
            <a:off x="5314950" y="1155700"/>
            <a:ext cx="590550" cy="393700"/>
          </a:xfrm>
          <a:prstGeom prst="rect">
            <a:avLst/>
          </a:prstGeom>
          <a:noFill/>
          <a:ln w="12700">
            <a:noFill/>
            <a:miter lim="800000"/>
            <a:headEnd/>
            <a:tailEnd/>
          </a:ln>
        </p:spPr>
        <p:txBody>
          <a:bodyPr wrap="none" lIns="90488" tIns="44450" rIns="90488" bIns="44450">
            <a:spAutoFit/>
          </a:bodyPr>
          <a:lstStyle/>
          <a:p>
            <a:pPr algn="r" eaLnBrk="0" hangingPunct="0"/>
            <a:r>
              <a:rPr lang="en-US" sz="2000">
                <a:solidFill>
                  <a:srgbClr val="FF0000"/>
                </a:solidFill>
              </a:rPr>
              <a:t>A P</a:t>
            </a:r>
          </a:p>
        </p:txBody>
      </p:sp>
      <p:sp>
        <p:nvSpPr>
          <p:cNvPr id="61460" name="Oval 20"/>
          <p:cNvSpPr>
            <a:spLocks noChangeArrowheads="1"/>
          </p:cNvSpPr>
          <p:nvPr/>
        </p:nvSpPr>
        <p:spPr bwMode="auto">
          <a:xfrm>
            <a:off x="6532563" y="1254125"/>
            <a:ext cx="1206500" cy="1206500"/>
          </a:xfrm>
          <a:prstGeom prst="ellipse">
            <a:avLst/>
          </a:prstGeom>
          <a:solidFill>
            <a:schemeClr val="accent1"/>
          </a:solidFill>
          <a:ln w="12700">
            <a:solidFill>
              <a:schemeClr val="tx1"/>
            </a:solidFill>
            <a:round/>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a:p>
        </p:txBody>
      </p:sp>
      <p:sp>
        <p:nvSpPr>
          <p:cNvPr id="64526" name="Oval 21"/>
          <p:cNvSpPr>
            <a:spLocks noChangeArrowheads="1"/>
          </p:cNvSpPr>
          <p:nvPr/>
        </p:nvSpPr>
        <p:spPr bwMode="auto">
          <a:xfrm>
            <a:off x="7002463" y="1731963"/>
            <a:ext cx="266700" cy="266700"/>
          </a:xfrm>
          <a:prstGeom prst="ellipse">
            <a:avLst/>
          </a:prstGeom>
          <a:solidFill>
            <a:schemeClr val="tx2"/>
          </a:solidFill>
          <a:ln w="12700">
            <a:solidFill>
              <a:schemeClr val="tx1"/>
            </a:solidFill>
            <a:round/>
            <a:headEnd/>
            <a:tailEnd/>
          </a:ln>
        </p:spPr>
        <p:txBody>
          <a:bodyPr wrap="none" anchor="ctr"/>
          <a:lstStyle/>
          <a:p>
            <a:endParaRPr lang="en-US"/>
          </a:p>
        </p:txBody>
      </p:sp>
      <p:sp>
        <p:nvSpPr>
          <p:cNvPr id="64527" name="Line 22"/>
          <p:cNvSpPr>
            <a:spLocks noChangeShapeType="1"/>
          </p:cNvSpPr>
          <p:nvPr/>
        </p:nvSpPr>
        <p:spPr bwMode="auto">
          <a:xfrm>
            <a:off x="7123113" y="2473325"/>
            <a:ext cx="0" cy="749300"/>
          </a:xfrm>
          <a:prstGeom prst="line">
            <a:avLst/>
          </a:prstGeom>
          <a:noFill/>
          <a:ln w="12700">
            <a:solidFill>
              <a:schemeClr val="tx1"/>
            </a:solidFill>
            <a:prstDash val="lgDash"/>
            <a:round/>
            <a:headEnd/>
            <a:tailEnd/>
          </a:ln>
        </p:spPr>
        <p:txBody>
          <a:bodyPr wrap="none" anchor="ctr"/>
          <a:lstStyle/>
          <a:p>
            <a:endParaRPr lang="en-US"/>
          </a:p>
        </p:txBody>
      </p:sp>
      <p:sp>
        <p:nvSpPr>
          <p:cNvPr id="64528" name="Rectangle 34"/>
          <p:cNvSpPr>
            <a:spLocks noChangeArrowheads="1"/>
          </p:cNvSpPr>
          <p:nvPr/>
        </p:nvSpPr>
        <p:spPr bwMode="auto">
          <a:xfrm>
            <a:off x="7829550" y="1130300"/>
            <a:ext cx="590550" cy="393700"/>
          </a:xfrm>
          <a:prstGeom prst="rect">
            <a:avLst/>
          </a:prstGeom>
          <a:noFill/>
          <a:ln w="12700">
            <a:noFill/>
            <a:miter lim="800000"/>
            <a:headEnd/>
            <a:tailEnd/>
          </a:ln>
        </p:spPr>
        <p:txBody>
          <a:bodyPr wrap="none" lIns="90488" tIns="44450" rIns="90488" bIns="44450">
            <a:spAutoFit/>
          </a:bodyPr>
          <a:lstStyle/>
          <a:p>
            <a:pPr algn="r" eaLnBrk="0" hangingPunct="0"/>
            <a:r>
              <a:rPr lang="en-US" sz="2000">
                <a:solidFill>
                  <a:srgbClr val="FF0000"/>
                </a:solidFill>
              </a:rPr>
              <a:t>A P</a:t>
            </a:r>
          </a:p>
        </p:txBody>
      </p:sp>
      <p:grpSp>
        <p:nvGrpSpPr>
          <p:cNvPr id="61630" name="Group 190"/>
          <p:cNvGrpSpPr>
            <a:grpSpLocks/>
          </p:cNvGrpSpPr>
          <p:nvPr/>
        </p:nvGrpSpPr>
        <p:grpSpPr bwMode="auto">
          <a:xfrm>
            <a:off x="6592888" y="1330325"/>
            <a:ext cx="1127125" cy="1073150"/>
            <a:chOff x="4153" y="838"/>
            <a:chExt cx="710" cy="676"/>
          </a:xfrm>
        </p:grpSpPr>
        <p:sp>
          <p:nvSpPr>
            <p:cNvPr id="64638" name="Oval 24"/>
            <p:cNvSpPr>
              <a:spLocks noChangeArrowheads="1"/>
            </p:cNvSpPr>
            <p:nvPr/>
          </p:nvSpPr>
          <p:spPr bwMode="auto">
            <a:xfrm>
              <a:off x="4357" y="856"/>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639" name="Oval 25"/>
            <p:cNvSpPr>
              <a:spLocks noChangeArrowheads="1"/>
            </p:cNvSpPr>
            <p:nvPr/>
          </p:nvSpPr>
          <p:spPr bwMode="auto">
            <a:xfrm>
              <a:off x="4389" y="918"/>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640" name="Oval 26"/>
            <p:cNvSpPr>
              <a:spLocks noChangeArrowheads="1"/>
            </p:cNvSpPr>
            <p:nvPr/>
          </p:nvSpPr>
          <p:spPr bwMode="auto">
            <a:xfrm>
              <a:off x="4423" y="870"/>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641" name="Oval 27"/>
            <p:cNvSpPr>
              <a:spLocks noChangeArrowheads="1"/>
            </p:cNvSpPr>
            <p:nvPr/>
          </p:nvSpPr>
          <p:spPr bwMode="auto">
            <a:xfrm>
              <a:off x="4207" y="966"/>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642" name="Oval 28"/>
            <p:cNvSpPr>
              <a:spLocks noChangeArrowheads="1"/>
            </p:cNvSpPr>
            <p:nvPr/>
          </p:nvSpPr>
          <p:spPr bwMode="auto">
            <a:xfrm>
              <a:off x="4277" y="956"/>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643" name="Oval 29"/>
            <p:cNvSpPr>
              <a:spLocks noChangeArrowheads="1"/>
            </p:cNvSpPr>
            <p:nvPr/>
          </p:nvSpPr>
          <p:spPr bwMode="auto">
            <a:xfrm>
              <a:off x="4339" y="1064"/>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644" name="Oval 30"/>
            <p:cNvSpPr>
              <a:spLocks noChangeArrowheads="1"/>
            </p:cNvSpPr>
            <p:nvPr/>
          </p:nvSpPr>
          <p:spPr bwMode="auto">
            <a:xfrm>
              <a:off x="4263" y="1058"/>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645" name="Oval 31"/>
            <p:cNvSpPr>
              <a:spLocks noChangeArrowheads="1"/>
            </p:cNvSpPr>
            <p:nvPr/>
          </p:nvSpPr>
          <p:spPr bwMode="auto">
            <a:xfrm>
              <a:off x="4453" y="990"/>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646" name="Oval 32"/>
            <p:cNvSpPr>
              <a:spLocks noChangeArrowheads="1"/>
            </p:cNvSpPr>
            <p:nvPr/>
          </p:nvSpPr>
          <p:spPr bwMode="auto">
            <a:xfrm>
              <a:off x="4341" y="984"/>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647" name="Oval 33"/>
            <p:cNvSpPr>
              <a:spLocks noChangeArrowheads="1"/>
            </p:cNvSpPr>
            <p:nvPr/>
          </p:nvSpPr>
          <p:spPr bwMode="auto">
            <a:xfrm>
              <a:off x="4293" y="884"/>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648" name="Oval 36"/>
            <p:cNvSpPr>
              <a:spLocks noChangeArrowheads="1"/>
            </p:cNvSpPr>
            <p:nvPr/>
          </p:nvSpPr>
          <p:spPr bwMode="auto">
            <a:xfrm>
              <a:off x="4651" y="1192"/>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649" name="Oval 37"/>
            <p:cNvSpPr>
              <a:spLocks noChangeArrowheads="1"/>
            </p:cNvSpPr>
            <p:nvPr/>
          </p:nvSpPr>
          <p:spPr bwMode="auto">
            <a:xfrm>
              <a:off x="4683" y="1254"/>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650" name="Oval 38"/>
            <p:cNvSpPr>
              <a:spLocks noChangeArrowheads="1"/>
            </p:cNvSpPr>
            <p:nvPr/>
          </p:nvSpPr>
          <p:spPr bwMode="auto">
            <a:xfrm>
              <a:off x="4717" y="1206"/>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651" name="Oval 39"/>
            <p:cNvSpPr>
              <a:spLocks noChangeArrowheads="1"/>
            </p:cNvSpPr>
            <p:nvPr/>
          </p:nvSpPr>
          <p:spPr bwMode="auto">
            <a:xfrm>
              <a:off x="4501" y="1302"/>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652" name="Oval 40"/>
            <p:cNvSpPr>
              <a:spLocks noChangeArrowheads="1"/>
            </p:cNvSpPr>
            <p:nvPr/>
          </p:nvSpPr>
          <p:spPr bwMode="auto">
            <a:xfrm>
              <a:off x="4571" y="1292"/>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653" name="Oval 41"/>
            <p:cNvSpPr>
              <a:spLocks noChangeArrowheads="1"/>
            </p:cNvSpPr>
            <p:nvPr/>
          </p:nvSpPr>
          <p:spPr bwMode="auto">
            <a:xfrm>
              <a:off x="4633" y="1400"/>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654" name="Oval 42"/>
            <p:cNvSpPr>
              <a:spLocks noChangeArrowheads="1"/>
            </p:cNvSpPr>
            <p:nvPr/>
          </p:nvSpPr>
          <p:spPr bwMode="auto">
            <a:xfrm>
              <a:off x="4557" y="1394"/>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655" name="Oval 43"/>
            <p:cNvSpPr>
              <a:spLocks noChangeArrowheads="1"/>
            </p:cNvSpPr>
            <p:nvPr/>
          </p:nvSpPr>
          <p:spPr bwMode="auto">
            <a:xfrm>
              <a:off x="4747" y="1326"/>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656" name="Oval 44"/>
            <p:cNvSpPr>
              <a:spLocks noChangeArrowheads="1"/>
            </p:cNvSpPr>
            <p:nvPr/>
          </p:nvSpPr>
          <p:spPr bwMode="auto">
            <a:xfrm>
              <a:off x="4635" y="1320"/>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657" name="Oval 45"/>
            <p:cNvSpPr>
              <a:spLocks noChangeArrowheads="1"/>
            </p:cNvSpPr>
            <p:nvPr/>
          </p:nvSpPr>
          <p:spPr bwMode="auto">
            <a:xfrm>
              <a:off x="4587" y="1220"/>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658" name="Oval 46"/>
            <p:cNvSpPr>
              <a:spLocks noChangeArrowheads="1"/>
            </p:cNvSpPr>
            <p:nvPr/>
          </p:nvSpPr>
          <p:spPr bwMode="auto">
            <a:xfrm>
              <a:off x="4317" y="1184"/>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659" name="Oval 47"/>
            <p:cNvSpPr>
              <a:spLocks noChangeArrowheads="1"/>
            </p:cNvSpPr>
            <p:nvPr/>
          </p:nvSpPr>
          <p:spPr bwMode="auto">
            <a:xfrm>
              <a:off x="4349" y="1246"/>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660" name="Oval 48"/>
            <p:cNvSpPr>
              <a:spLocks noChangeArrowheads="1"/>
            </p:cNvSpPr>
            <p:nvPr/>
          </p:nvSpPr>
          <p:spPr bwMode="auto">
            <a:xfrm>
              <a:off x="4383" y="1198"/>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661" name="Oval 49"/>
            <p:cNvSpPr>
              <a:spLocks noChangeArrowheads="1"/>
            </p:cNvSpPr>
            <p:nvPr/>
          </p:nvSpPr>
          <p:spPr bwMode="auto">
            <a:xfrm>
              <a:off x="4167" y="1294"/>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662" name="Oval 50"/>
            <p:cNvSpPr>
              <a:spLocks noChangeArrowheads="1"/>
            </p:cNvSpPr>
            <p:nvPr/>
          </p:nvSpPr>
          <p:spPr bwMode="auto">
            <a:xfrm>
              <a:off x="4237" y="1284"/>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663" name="Oval 51"/>
            <p:cNvSpPr>
              <a:spLocks noChangeArrowheads="1"/>
            </p:cNvSpPr>
            <p:nvPr/>
          </p:nvSpPr>
          <p:spPr bwMode="auto">
            <a:xfrm>
              <a:off x="4299" y="1392"/>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664" name="Oval 52"/>
            <p:cNvSpPr>
              <a:spLocks noChangeArrowheads="1"/>
            </p:cNvSpPr>
            <p:nvPr/>
          </p:nvSpPr>
          <p:spPr bwMode="auto">
            <a:xfrm>
              <a:off x="4223" y="1386"/>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665" name="Oval 53"/>
            <p:cNvSpPr>
              <a:spLocks noChangeArrowheads="1"/>
            </p:cNvSpPr>
            <p:nvPr/>
          </p:nvSpPr>
          <p:spPr bwMode="auto">
            <a:xfrm>
              <a:off x="4413" y="1318"/>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666" name="Oval 54"/>
            <p:cNvSpPr>
              <a:spLocks noChangeArrowheads="1"/>
            </p:cNvSpPr>
            <p:nvPr/>
          </p:nvSpPr>
          <p:spPr bwMode="auto">
            <a:xfrm>
              <a:off x="4301" y="1312"/>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667" name="Oval 55"/>
            <p:cNvSpPr>
              <a:spLocks noChangeArrowheads="1"/>
            </p:cNvSpPr>
            <p:nvPr/>
          </p:nvSpPr>
          <p:spPr bwMode="auto">
            <a:xfrm>
              <a:off x="4253" y="1212"/>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668" name="Oval 56"/>
            <p:cNvSpPr>
              <a:spLocks noChangeArrowheads="1"/>
            </p:cNvSpPr>
            <p:nvPr/>
          </p:nvSpPr>
          <p:spPr bwMode="auto">
            <a:xfrm>
              <a:off x="4603" y="838"/>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669" name="Oval 57"/>
            <p:cNvSpPr>
              <a:spLocks noChangeArrowheads="1"/>
            </p:cNvSpPr>
            <p:nvPr/>
          </p:nvSpPr>
          <p:spPr bwMode="auto">
            <a:xfrm>
              <a:off x="4635" y="900"/>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670" name="Oval 58"/>
            <p:cNvSpPr>
              <a:spLocks noChangeArrowheads="1"/>
            </p:cNvSpPr>
            <p:nvPr/>
          </p:nvSpPr>
          <p:spPr bwMode="auto">
            <a:xfrm>
              <a:off x="4669" y="852"/>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671" name="Oval 59"/>
            <p:cNvSpPr>
              <a:spLocks noChangeArrowheads="1"/>
            </p:cNvSpPr>
            <p:nvPr/>
          </p:nvSpPr>
          <p:spPr bwMode="auto">
            <a:xfrm>
              <a:off x="4453" y="948"/>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672" name="Oval 60"/>
            <p:cNvSpPr>
              <a:spLocks noChangeArrowheads="1"/>
            </p:cNvSpPr>
            <p:nvPr/>
          </p:nvSpPr>
          <p:spPr bwMode="auto">
            <a:xfrm>
              <a:off x="4523" y="938"/>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673" name="Oval 61"/>
            <p:cNvSpPr>
              <a:spLocks noChangeArrowheads="1"/>
            </p:cNvSpPr>
            <p:nvPr/>
          </p:nvSpPr>
          <p:spPr bwMode="auto">
            <a:xfrm>
              <a:off x="4585" y="1046"/>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674" name="Oval 62"/>
            <p:cNvSpPr>
              <a:spLocks noChangeArrowheads="1"/>
            </p:cNvSpPr>
            <p:nvPr/>
          </p:nvSpPr>
          <p:spPr bwMode="auto">
            <a:xfrm>
              <a:off x="4509" y="1040"/>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675" name="Oval 63"/>
            <p:cNvSpPr>
              <a:spLocks noChangeArrowheads="1"/>
            </p:cNvSpPr>
            <p:nvPr/>
          </p:nvSpPr>
          <p:spPr bwMode="auto">
            <a:xfrm>
              <a:off x="4699" y="972"/>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676" name="Oval 64"/>
            <p:cNvSpPr>
              <a:spLocks noChangeArrowheads="1"/>
            </p:cNvSpPr>
            <p:nvPr/>
          </p:nvSpPr>
          <p:spPr bwMode="auto">
            <a:xfrm>
              <a:off x="4587" y="966"/>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677" name="Oval 65"/>
            <p:cNvSpPr>
              <a:spLocks noChangeArrowheads="1"/>
            </p:cNvSpPr>
            <p:nvPr/>
          </p:nvSpPr>
          <p:spPr bwMode="auto">
            <a:xfrm>
              <a:off x="4539" y="866"/>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678" name="Oval 66"/>
            <p:cNvSpPr>
              <a:spLocks noChangeArrowheads="1"/>
            </p:cNvSpPr>
            <p:nvPr/>
          </p:nvSpPr>
          <p:spPr bwMode="auto">
            <a:xfrm>
              <a:off x="4743" y="1034"/>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679" name="Oval 67"/>
            <p:cNvSpPr>
              <a:spLocks noChangeArrowheads="1"/>
            </p:cNvSpPr>
            <p:nvPr/>
          </p:nvSpPr>
          <p:spPr bwMode="auto">
            <a:xfrm>
              <a:off x="4775" y="1096"/>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680" name="Oval 68"/>
            <p:cNvSpPr>
              <a:spLocks noChangeArrowheads="1"/>
            </p:cNvSpPr>
            <p:nvPr/>
          </p:nvSpPr>
          <p:spPr bwMode="auto">
            <a:xfrm>
              <a:off x="4809" y="1048"/>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681" name="Oval 69"/>
            <p:cNvSpPr>
              <a:spLocks noChangeArrowheads="1"/>
            </p:cNvSpPr>
            <p:nvPr/>
          </p:nvSpPr>
          <p:spPr bwMode="auto">
            <a:xfrm>
              <a:off x="4593" y="1144"/>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682" name="Oval 70"/>
            <p:cNvSpPr>
              <a:spLocks noChangeArrowheads="1"/>
            </p:cNvSpPr>
            <p:nvPr/>
          </p:nvSpPr>
          <p:spPr bwMode="auto">
            <a:xfrm>
              <a:off x="4663" y="1134"/>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683" name="Oval 71"/>
            <p:cNvSpPr>
              <a:spLocks noChangeArrowheads="1"/>
            </p:cNvSpPr>
            <p:nvPr/>
          </p:nvSpPr>
          <p:spPr bwMode="auto">
            <a:xfrm>
              <a:off x="4725" y="1242"/>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684" name="Oval 72"/>
            <p:cNvSpPr>
              <a:spLocks noChangeArrowheads="1"/>
            </p:cNvSpPr>
            <p:nvPr/>
          </p:nvSpPr>
          <p:spPr bwMode="auto">
            <a:xfrm>
              <a:off x="4649" y="1236"/>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685" name="Oval 73"/>
            <p:cNvSpPr>
              <a:spLocks noChangeArrowheads="1"/>
            </p:cNvSpPr>
            <p:nvPr/>
          </p:nvSpPr>
          <p:spPr bwMode="auto">
            <a:xfrm>
              <a:off x="4839" y="1168"/>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686" name="Oval 74"/>
            <p:cNvSpPr>
              <a:spLocks noChangeArrowheads="1"/>
            </p:cNvSpPr>
            <p:nvPr/>
          </p:nvSpPr>
          <p:spPr bwMode="auto">
            <a:xfrm>
              <a:off x="4727" y="1162"/>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687" name="Oval 75"/>
            <p:cNvSpPr>
              <a:spLocks noChangeArrowheads="1"/>
            </p:cNvSpPr>
            <p:nvPr/>
          </p:nvSpPr>
          <p:spPr bwMode="auto">
            <a:xfrm>
              <a:off x="4679" y="1062"/>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688" name="Oval 76"/>
            <p:cNvSpPr>
              <a:spLocks noChangeArrowheads="1"/>
            </p:cNvSpPr>
            <p:nvPr/>
          </p:nvSpPr>
          <p:spPr bwMode="auto">
            <a:xfrm>
              <a:off x="4451" y="1356"/>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689" name="Oval 77"/>
            <p:cNvSpPr>
              <a:spLocks noChangeArrowheads="1"/>
            </p:cNvSpPr>
            <p:nvPr/>
          </p:nvSpPr>
          <p:spPr bwMode="auto">
            <a:xfrm>
              <a:off x="4483" y="1418"/>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690" name="Oval 78"/>
            <p:cNvSpPr>
              <a:spLocks noChangeArrowheads="1"/>
            </p:cNvSpPr>
            <p:nvPr/>
          </p:nvSpPr>
          <p:spPr bwMode="auto">
            <a:xfrm>
              <a:off x="4517" y="1370"/>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691" name="Oval 79"/>
            <p:cNvSpPr>
              <a:spLocks noChangeArrowheads="1"/>
            </p:cNvSpPr>
            <p:nvPr/>
          </p:nvSpPr>
          <p:spPr bwMode="auto">
            <a:xfrm>
              <a:off x="4301" y="1466"/>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692" name="Oval 80"/>
            <p:cNvSpPr>
              <a:spLocks noChangeArrowheads="1"/>
            </p:cNvSpPr>
            <p:nvPr/>
          </p:nvSpPr>
          <p:spPr bwMode="auto">
            <a:xfrm>
              <a:off x="4371" y="1456"/>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693" name="Oval 81"/>
            <p:cNvSpPr>
              <a:spLocks noChangeArrowheads="1"/>
            </p:cNvSpPr>
            <p:nvPr/>
          </p:nvSpPr>
          <p:spPr bwMode="auto">
            <a:xfrm>
              <a:off x="4719" y="1400"/>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694" name="Oval 82"/>
            <p:cNvSpPr>
              <a:spLocks noChangeArrowheads="1"/>
            </p:cNvSpPr>
            <p:nvPr/>
          </p:nvSpPr>
          <p:spPr bwMode="auto">
            <a:xfrm>
              <a:off x="4813" y="1240"/>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695" name="Oval 83"/>
            <p:cNvSpPr>
              <a:spLocks noChangeArrowheads="1"/>
            </p:cNvSpPr>
            <p:nvPr/>
          </p:nvSpPr>
          <p:spPr bwMode="auto">
            <a:xfrm>
              <a:off x="4547" y="1490"/>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696" name="Oval 84"/>
            <p:cNvSpPr>
              <a:spLocks noChangeArrowheads="1"/>
            </p:cNvSpPr>
            <p:nvPr/>
          </p:nvSpPr>
          <p:spPr bwMode="auto">
            <a:xfrm>
              <a:off x="4435" y="1484"/>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697" name="Oval 85"/>
            <p:cNvSpPr>
              <a:spLocks noChangeArrowheads="1"/>
            </p:cNvSpPr>
            <p:nvPr/>
          </p:nvSpPr>
          <p:spPr bwMode="auto">
            <a:xfrm>
              <a:off x="4387" y="1384"/>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698" name="Oval 86"/>
            <p:cNvSpPr>
              <a:spLocks noChangeArrowheads="1"/>
            </p:cNvSpPr>
            <p:nvPr/>
          </p:nvSpPr>
          <p:spPr bwMode="auto">
            <a:xfrm>
              <a:off x="4217" y="1138"/>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699" name="Oval 87"/>
            <p:cNvSpPr>
              <a:spLocks noChangeArrowheads="1"/>
            </p:cNvSpPr>
            <p:nvPr/>
          </p:nvSpPr>
          <p:spPr bwMode="auto">
            <a:xfrm>
              <a:off x="4153" y="1052"/>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700" name="Oval 88"/>
            <p:cNvSpPr>
              <a:spLocks noChangeArrowheads="1"/>
            </p:cNvSpPr>
            <p:nvPr/>
          </p:nvSpPr>
          <p:spPr bwMode="auto">
            <a:xfrm>
              <a:off x="4163" y="1200"/>
              <a:ext cx="24" cy="24"/>
            </a:xfrm>
            <a:prstGeom prst="ellipse">
              <a:avLst/>
            </a:prstGeom>
            <a:solidFill>
              <a:schemeClr val="tx1"/>
            </a:solidFill>
            <a:ln w="12700">
              <a:solidFill>
                <a:schemeClr val="tx1"/>
              </a:solidFill>
              <a:round/>
              <a:headEnd/>
              <a:tailEnd/>
            </a:ln>
          </p:spPr>
          <p:txBody>
            <a:bodyPr wrap="none" anchor="ctr"/>
            <a:lstStyle/>
            <a:p>
              <a:endParaRPr lang="en-US"/>
            </a:p>
          </p:txBody>
        </p:sp>
      </p:grpSp>
      <p:sp>
        <p:nvSpPr>
          <p:cNvPr id="61529" name="Oval 89"/>
          <p:cNvSpPr>
            <a:spLocks noChangeArrowheads="1"/>
          </p:cNvSpPr>
          <p:nvPr/>
        </p:nvSpPr>
        <p:spPr bwMode="auto">
          <a:xfrm>
            <a:off x="6684963" y="3841750"/>
            <a:ext cx="1206500" cy="1206500"/>
          </a:xfrm>
          <a:prstGeom prst="ellipse">
            <a:avLst/>
          </a:prstGeom>
          <a:solidFill>
            <a:schemeClr val="accent1"/>
          </a:solidFill>
          <a:ln w="12700">
            <a:solidFill>
              <a:schemeClr val="tx1"/>
            </a:solidFill>
            <a:round/>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a:p>
        </p:txBody>
      </p:sp>
      <p:sp>
        <p:nvSpPr>
          <p:cNvPr id="64533" name="Oval 90"/>
          <p:cNvSpPr>
            <a:spLocks noChangeArrowheads="1"/>
          </p:cNvSpPr>
          <p:nvPr/>
        </p:nvSpPr>
        <p:spPr bwMode="auto">
          <a:xfrm>
            <a:off x="7169150" y="4300538"/>
            <a:ext cx="266700" cy="266700"/>
          </a:xfrm>
          <a:prstGeom prst="ellipse">
            <a:avLst/>
          </a:prstGeom>
          <a:solidFill>
            <a:schemeClr val="tx2"/>
          </a:solidFill>
          <a:ln w="12700">
            <a:solidFill>
              <a:schemeClr val="tx1"/>
            </a:solidFill>
            <a:round/>
            <a:headEnd/>
            <a:tailEnd/>
          </a:ln>
        </p:spPr>
        <p:txBody>
          <a:bodyPr wrap="none" anchor="ctr"/>
          <a:lstStyle/>
          <a:p>
            <a:endParaRPr lang="en-US"/>
          </a:p>
        </p:txBody>
      </p:sp>
      <p:sp>
        <p:nvSpPr>
          <p:cNvPr id="64534" name="Line 91"/>
          <p:cNvSpPr>
            <a:spLocks noChangeShapeType="1"/>
          </p:cNvSpPr>
          <p:nvPr/>
        </p:nvSpPr>
        <p:spPr bwMode="auto">
          <a:xfrm>
            <a:off x="7292975" y="5105400"/>
            <a:ext cx="0" cy="749300"/>
          </a:xfrm>
          <a:prstGeom prst="line">
            <a:avLst/>
          </a:prstGeom>
          <a:noFill/>
          <a:ln w="12700">
            <a:solidFill>
              <a:schemeClr val="tx1"/>
            </a:solidFill>
            <a:prstDash val="lgDash"/>
            <a:round/>
            <a:headEnd/>
            <a:tailEnd/>
          </a:ln>
        </p:spPr>
        <p:txBody>
          <a:bodyPr wrap="none" anchor="ctr"/>
          <a:lstStyle/>
          <a:p>
            <a:endParaRPr lang="en-US"/>
          </a:p>
        </p:txBody>
      </p:sp>
      <p:sp>
        <p:nvSpPr>
          <p:cNvPr id="64535" name="Rectangle 94"/>
          <p:cNvSpPr>
            <a:spLocks noChangeArrowheads="1"/>
          </p:cNvSpPr>
          <p:nvPr/>
        </p:nvSpPr>
        <p:spPr bwMode="auto">
          <a:xfrm>
            <a:off x="7981950" y="3717925"/>
            <a:ext cx="590550" cy="393700"/>
          </a:xfrm>
          <a:prstGeom prst="rect">
            <a:avLst/>
          </a:prstGeom>
          <a:noFill/>
          <a:ln w="12700">
            <a:noFill/>
            <a:miter lim="800000"/>
            <a:headEnd/>
            <a:tailEnd/>
          </a:ln>
        </p:spPr>
        <p:txBody>
          <a:bodyPr wrap="none" lIns="90488" tIns="44450" rIns="90488" bIns="44450">
            <a:spAutoFit/>
          </a:bodyPr>
          <a:lstStyle/>
          <a:p>
            <a:pPr algn="r" eaLnBrk="0" hangingPunct="0"/>
            <a:r>
              <a:rPr lang="en-US" sz="2000">
                <a:solidFill>
                  <a:srgbClr val="FF0000"/>
                </a:solidFill>
              </a:rPr>
              <a:t>A P</a:t>
            </a:r>
          </a:p>
        </p:txBody>
      </p:sp>
      <p:grpSp>
        <p:nvGrpSpPr>
          <p:cNvPr id="61629" name="Group 189"/>
          <p:cNvGrpSpPr>
            <a:grpSpLocks/>
          </p:cNvGrpSpPr>
          <p:nvPr/>
        </p:nvGrpSpPr>
        <p:grpSpPr bwMode="auto">
          <a:xfrm>
            <a:off x="7056438" y="4194175"/>
            <a:ext cx="422275" cy="431800"/>
            <a:chOff x="4445" y="2642"/>
            <a:chExt cx="266" cy="272"/>
          </a:xfrm>
        </p:grpSpPr>
        <p:sp>
          <p:nvSpPr>
            <p:cNvPr id="64625" name="Oval 93"/>
            <p:cNvSpPr>
              <a:spLocks noChangeArrowheads="1"/>
            </p:cNvSpPr>
            <p:nvPr/>
          </p:nvSpPr>
          <p:spPr bwMode="auto">
            <a:xfrm>
              <a:off x="4529" y="2680"/>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626" name="Oval 96"/>
            <p:cNvSpPr>
              <a:spLocks noChangeArrowheads="1"/>
            </p:cNvSpPr>
            <p:nvPr/>
          </p:nvSpPr>
          <p:spPr bwMode="auto">
            <a:xfrm>
              <a:off x="4501" y="2890"/>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627" name="Oval 97"/>
            <p:cNvSpPr>
              <a:spLocks noChangeArrowheads="1"/>
            </p:cNvSpPr>
            <p:nvPr/>
          </p:nvSpPr>
          <p:spPr bwMode="auto">
            <a:xfrm>
              <a:off x="4659" y="2838"/>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628" name="Oval 98"/>
            <p:cNvSpPr>
              <a:spLocks noChangeArrowheads="1"/>
            </p:cNvSpPr>
            <p:nvPr/>
          </p:nvSpPr>
          <p:spPr bwMode="auto">
            <a:xfrm>
              <a:off x="4611" y="2880"/>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629" name="Oval 99"/>
            <p:cNvSpPr>
              <a:spLocks noChangeArrowheads="1"/>
            </p:cNvSpPr>
            <p:nvPr/>
          </p:nvSpPr>
          <p:spPr bwMode="auto">
            <a:xfrm>
              <a:off x="4687" y="2770"/>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630" name="Oval 100"/>
            <p:cNvSpPr>
              <a:spLocks noChangeArrowheads="1"/>
            </p:cNvSpPr>
            <p:nvPr/>
          </p:nvSpPr>
          <p:spPr bwMode="auto">
            <a:xfrm>
              <a:off x="4487" y="2720"/>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631" name="Oval 101"/>
            <p:cNvSpPr>
              <a:spLocks noChangeArrowheads="1"/>
            </p:cNvSpPr>
            <p:nvPr/>
          </p:nvSpPr>
          <p:spPr bwMode="auto">
            <a:xfrm>
              <a:off x="4465" y="2836"/>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632" name="Oval 102"/>
            <p:cNvSpPr>
              <a:spLocks noChangeArrowheads="1"/>
            </p:cNvSpPr>
            <p:nvPr/>
          </p:nvSpPr>
          <p:spPr bwMode="auto">
            <a:xfrm>
              <a:off x="4481" y="2796"/>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633" name="Oval 103"/>
            <p:cNvSpPr>
              <a:spLocks noChangeArrowheads="1"/>
            </p:cNvSpPr>
            <p:nvPr/>
          </p:nvSpPr>
          <p:spPr bwMode="auto">
            <a:xfrm>
              <a:off x="4523" y="2862"/>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634" name="Oval 104"/>
            <p:cNvSpPr>
              <a:spLocks noChangeArrowheads="1"/>
            </p:cNvSpPr>
            <p:nvPr/>
          </p:nvSpPr>
          <p:spPr bwMode="auto">
            <a:xfrm>
              <a:off x="4445" y="2720"/>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635" name="Oval 105"/>
            <p:cNvSpPr>
              <a:spLocks noChangeArrowheads="1"/>
            </p:cNvSpPr>
            <p:nvPr/>
          </p:nvSpPr>
          <p:spPr bwMode="auto">
            <a:xfrm>
              <a:off x="4613" y="2662"/>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636" name="Oval 106"/>
            <p:cNvSpPr>
              <a:spLocks noChangeArrowheads="1"/>
            </p:cNvSpPr>
            <p:nvPr/>
          </p:nvSpPr>
          <p:spPr bwMode="auto">
            <a:xfrm>
              <a:off x="4565" y="2642"/>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637" name="Oval 107"/>
            <p:cNvSpPr>
              <a:spLocks noChangeArrowheads="1"/>
            </p:cNvSpPr>
            <p:nvPr/>
          </p:nvSpPr>
          <p:spPr bwMode="auto">
            <a:xfrm>
              <a:off x="4659" y="2698"/>
              <a:ext cx="24" cy="24"/>
            </a:xfrm>
            <a:prstGeom prst="ellipse">
              <a:avLst/>
            </a:prstGeom>
            <a:solidFill>
              <a:schemeClr val="tx1"/>
            </a:solidFill>
            <a:ln w="12700">
              <a:solidFill>
                <a:schemeClr val="tx1"/>
              </a:solidFill>
              <a:round/>
              <a:headEnd/>
              <a:tailEnd/>
            </a:ln>
          </p:spPr>
          <p:txBody>
            <a:bodyPr wrap="none" anchor="ctr"/>
            <a:lstStyle/>
            <a:p>
              <a:endParaRPr lang="en-US"/>
            </a:p>
          </p:txBody>
        </p:sp>
      </p:grpSp>
      <p:sp>
        <p:nvSpPr>
          <p:cNvPr id="61548" name="Oval 108"/>
          <p:cNvSpPr>
            <a:spLocks noChangeArrowheads="1"/>
          </p:cNvSpPr>
          <p:nvPr/>
        </p:nvSpPr>
        <p:spPr bwMode="auto">
          <a:xfrm>
            <a:off x="4106863" y="3841750"/>
            <a:ext cx="1206500" cy="1206500"/>
          </a:xfrm>
          <a:prstGeom prst="ellipse">
            <a:avLst/>
          </a:prstGeom>
          <a:solidFill>
            <a:schemeClr val="accent1"/>
          </a:solidFill>
          <a:ln w="12700">
            <a:solidFill>
              <a:schemeClr val="tx1"/>
            </a:solidFill>
            <a:round/>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a:p>
        </p:txBody>
      </p:sp>
      <p:sp>
        <p:nvSpPr>
          <p:cNvPr id="64540" name="Oval 109"/>
          <p:cNvSpPr>
            <a:spLocks noChangeArrowheads="1"/>
          </p:cNvSpPr>
          <p:nvPr/>
        </p:nvSpPr>
        <p:spPr bwMode="auto">
          <a:xfrm>
            <a:off x="4583113" y="4316413"/>
            <a:ext cx="266700" cy="266700"/>
          </a:xfrm>
          <a:prstGeom prst="ellipse">
            <a:avLst/>
          </a:prstGeom>
          <a:solidFill>
            <a:schemeClr val="tx2"/>
          </a:solidFill>
          <a:ln w="12700">
            <a:solidFill>
              <a:schemeClr val="tx1"/>
            </a:solidFill>
            <a:round/>
            <a:headEnd/>
            <a:tailEnd/>
          </a:ln>
        </p:spPr>
        <p:txBody>
          <a:bodyPr wrap="none" anchor="ctr"/>
          <a:lstStyle/>
          <a:p>
            <a:endParaRPr lang="en-US"/>
          </a:p>
        </p:txBody>
      </p:sp>
      <p:sp>
        <p:nvSpPr>
          <p:cNvPr id="64541" name="Rectangle 122"/>
          <p:cNvSpPr>
            <a:spLocks noChangeArrowheads="1"/>
          </p:cNvSpPr>
          <p:nvPr/>
        </p:nvSpPr>
        <p:spPr bwMode="auto">
          <a:xfrm>
            <a:off x="5403850" y="3717925"/>
            <a:ext cx="590550" cy="393700"/>
          </a:xfrm>
          <a:prstGeom prst="rect">
            <a:avLst/>
          </a:prstGeom>
          <a:noFill/>
          <a:ln w="12700">
            <a:noFill/>
            <a:miter lim="800000"/>
            <a:headEnd/>
            <a:tailEnd/>
          </a:ln>
        </p:spPr>
        <p:txBody>
          <a:bodyPr wrap="none" lIns="90488" tIns="44450" rIns="90488" bIns="44450">
            <a:spAutoFit/>
          </a:bodyPr>
          <a:lstStyle/>
          <a:p>
            <a:pPr algn="r" eaLnBrk="0" hangingPunct="0"/>
            <a:r>
              <a:rPr lang="en-US" sz="2000">
                <a:solidFill>
                  <a:srgbClr val="FF0000"/>
                </a:solidFill>
              </a:rPr>
              <a:t>A P</a:t>
            </a:r>
          </a:p>
        </p:txBody>
      </p:sp>
      <p:grpSp>
        <p:nvGrpSpPr>
          <p:cNvPr id="61632" name="Group 192"/>
          <p:cNvGrpSpPr>
            <a:grpSpLocks/>
          </p:cNvGrpSpPr>
          <p:nvPr/>
        </p:nvGrpSpPr>
        <p:grpSpPr bwMode="auto">
          <a:xfrm>
            <a:off x="4389438" y="3800475"/>
            <a:ext cx="1231900" cy="1106488"/>
            <a:chOff x="2765" y="2394"/>
            <a:chExt cx="776" cy="697"/>
          </a:xfrm>
        </p:grpSpPr>
        <p:sp>
          <p:nvSpPr>
            <p:cNvPr id="64573" name="Oval 112"/>
            <p:cNvSpPr>
              <a:spLocks noChangeArrowheads="1"/>
            </p:cNvSpPr>
            <p:nvPr/>
          </p:nvSpPr>
          <p:spPr bwMode="auto">
            <a:xfrm>
              <a:off x="2829" y="2486"/>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574" name="Oval 113"/>
            <p:cNvSpPr>
              <a:spLocks noChangeArrowheads="1"/>
            </p:cNvSpPr>
            <p:nvPr/>
          </p:nvSpPr>
          <p:spPr bwMode="auto">
            <a:xfrm>
              <a:off x="2861" y="2548"/>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575" name="Oval 114"/>
            <p:cNvSpPr>
              <a:spLocks noChangeArrowheads="1"/>
            </p:cNvSpPr>
            <p:nvPr/>
          </p:nvSpPr>
          <p:spPr bwMode="auto">
            <a:xfrm>
              <a:off x="2895" y="2500"/>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576" name="Oval 115"/>
            <p:cNvSpPr>
              <a:spLocks noChangeArrowheads="1"/>
            </p:cNvSpPr>
            <p:nvPr/>
          </p:nvSpPr>
          <p:spPr bwMode="auto">
            <a:xfrm>
              <a:off x="3375" y="2641"/>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577" name="Oval 116"/>
            <p:cNvSpPr>
              <a:spLocks noChangeArrowheads="1"/>
            </p:cNvSpPr>
            <p:nvPr/>
          </p:nvSpPr>
          <p:spPr bwMode="auto">
            <a:xfrm>
              <a:off x="3445" y="2631"/>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578" name="Oval 117"/>
            <p:cNvSpPr>
              <a:spLocks noChangeArrowheads="1"/>
            </p:cNvSpPr>
            <p:nvPr/>
          </p:nvSpPr>
          <p:spPr bwMode="auto">
            <a:xfrm>
              <a:off x="3507" y="2739"/>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579" name="Oval 118"/>
            <p:cNvSpPr>
              <a:spLocks noChangeArrowheads="1"/>
            </p:cNvSpPr>
            <p:nvPr/>
          </p:nvSpPr>
          <p:spPr bwMode="auto">
            <a:xfrm>
              <a:off x="3431" y="2733"/>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580" name="Oval 119"/>
            <p:cNvSpPr>
              <a:spLocks noChangeArrowheads="1"/>
            </p:cNvSpPr>
            <p:nvPr/>
          </p:nvSpPr>
          <p:spPr bwMode="auto">
            <a:xfrm>
              <a:off x="2925" y="2620"/>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581" name="Oval 120"/>
            <p:cNvSpPr>
              <a:spLocks noChangeArrowheads="1"/>
            </p:cNvSpPr>
            <p:nvPr/>
          </p:nvSpPr>
          <p:spPr bwMode="auto">
            <a:xfrm>
              <a:off x="3509" y="2659"/>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582" name="Oval 121"/>
            <p:cNvSpPr>
              <a:spLocks noChangeArrowheads="1"/>
            </p:cNvSpPr>
            <p:nvPr/>
          </p:nvSpPr>
          <p:spPr bwMode="auto">
            <a:xfrm>
              <a:off x="2765" y="2514"/>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583" name="Oval 124"/>
            <p:cNvSpPr>
              <a:spLocks noChangeArrowheads="1"/>
            </p:cNvSpPr>
            <p:nvPr/>
          </p:nvSpPr>
          <p:spPr bwMode="auto">
            <a:xfrm>
              <a:off x="3123" y="2822"/>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584" name="Oval 125"/>
            <p:cNvSpPr>
              <a:spLocks noChangeArrowheads="1"/>
            </p:cNvSpPr>
            <p:nvPr/>
          </p:nvSpPr>
          <p:spPr bwMode="auto">
            <a:xfrm>
              <a:off x="3155" y="2884"/>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585" name="Oval 126"/>
            <p:cNvSpPr>
              <a:spLocks noChangeArrowheads="1"/>
            </p:cNvSpPr>
            <p:nvPr/>
          </p:nvSpPr>
          <p:spPr bwMode="auto">
            <a:xfrm>
              <a:off x="3189" y="2836"/>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586" name="Oval 127"/>
            <p:cNvSpPr>
              <a:spLocks noChangeArrowheads="1"/>
            </p:cNvSpPr>
            <p:nvPr/>
          </p:nvSpPr>
          <p:spPr bwMode="auto">
            <a:xfrm>
              <a:off x="3059" y="2850"/>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587" name="Oval 128"/>
            <p:cNvSpPr>
              <a:spLocks noChangeArrowheads="1"/>
            </p:cNvSpPr>
            <p:nvPr/>
          </p:nvSpPr>
          <p:spPr bwMode="auto">
            <a:xfrm>
              <a:off x="3485" y="2859"/>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588" name="Oval 129"/>
            <p:cNvSpPr>
              <a:spLocks noChangeArrowheads="1"/>
            </p:cNvSpPr>
            <p:nvPr/>
          </p:nvSpPr>
          <p:spPr bwMode="auto">
            <a:xfrm>
              <a:off x="3517" y="2921"/>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589" name="Oval 130"/>
            <p:cNvSpPr>
              <a:spLocks noChangeArrowheads="1"/>
            </p:cNvSpPr>
            <p:nvPr/>
          </p:nvSpPr>
          <p:spPr bwMode="auto">
            <a:xfrm>
              <a:off x="2876" y="2660"/>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590" name="Oval 131"/>
            <p:cNvSpPr>
              <a:spLocks noChangeArrowheads="1"/>
            </p:cNvSpPr>
            <p:nvPr/>
          </p:nvSpPr>
          <p:spPr bwMode="auto">
            <a:xfrm>
              <a:off x="3335" y="2969"/>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591" name="Oval 132"/>
            <p:cNvSpPr>
              <a:spLocks noChangeArrowheads="1"/>
            </p:cNvSpPr>
            <p:nvPr/>
          </p:nvSpPr>
          <p:spPr bwMode="auto">
            <a:xfrm>
              <a:off x="3405" y="2959"/>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592" name="Oval 133"/>
            <p:cNvSpPr>
              <a:spLocks noChangeArrowheads="1"/>
            </p:cNvSpPr>
            <p:nvPr/>
          </p:nvSpPr>
          <p:spPr bwMode="auto">
            <a:xfrm>
              <a:off x="3467" y="3067"/>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593" name="Oval 134"/>
            <p:cNvSpPr>
              <a:spLocks noChangeArrowheads="1"/>
            </p:cNvSpPr>
            <p:nvPr/>
          </p:nvSpPr>
          <p:spPr bwMode="auto">
            <a:xfrm>
              <a:off x="3391" y="3061"/>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594" name="Oval 135"/>
            <p:cNvSpPr>
              <a:spLocks noChangeArrowheads="1"/>
            </p:cNvSpPr>
            <p:nvPr/>
          </p:nvSpPr>
          <p:spPr bwMode="auto">
            <a:xfrm>
              <a:off x="3469" y="2987"/>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595" name="Oval 136"/>
            <p:cNvSpPr>
              <a:spLocks noChangeArrowheads="1"/>
            </p:cNvSpPr>
            <p:nvPr/>
          </p:nvSpPr>
          <p:spPr bwMode="auto">
            <a:xfrm>
              <a:off x="3421" y="2887"/>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596" name="Oval 137"/>
            <p:cNvSpPr>
              <a:spLocks noChangeArrowheads="1"/>
            </p:cNvSpPr>
            <p:nvPr/>
          </p:nvSpPr>
          <p:spPr bwMode="auto">
            <a:xfrm>
              <a:off x="3075" y="2468"/>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597" name="Oval 138"/>
            <p:cNvSpPr>
              <a:spLocks noChangeArrowheads="1"/>
            </p:cNvSpPr>
            <p:nvPr/>
          </p:nvSpPr>
          <p:spPr bwMode="auto">
            <a:xfrm>
              <a:off x="3107" y="2530"/>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598" name="Oval 139"/>
            <p:cNvSpPr>
              <a:spLocks noChangeArrowheads="1"/>
            </p:cNvSpPr>
            <p:nvPr/>
          </p:nvSpPr>
          <p:spPr bwMode="auto">
            <a:xfrm>
              <a:off x="3141" y="2482"/>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599" name="Oval 140"/>
            <p:cNvSpPr>
              <a:spLocks noChangeArrowheads="1"/>
            </p:cNvSpPr>
            <p:nvPr/>
          </p:nvSpPr>
          <p:spPr bwMode="auto">
            <a:xfrm>
              <a:off x="2925" y="2578"/>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600" name="Oval 141"/>
            <p:cNvSpPr>
              <a:spLocks noChangeArrowheads="1"/>
            </p:cNvSpPr>
            <p:nvPr/>
          </p:nvSpPr>
          <p:spPr bwMode="auto">
            <a:xfrm>
              <a:off x="2995" y="2568"/>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601" name="Oval 142"/>
            <p:cNvSpPr>
              <a:spLocks noChangeArrowheads="1"/>
            </p:cNvSpPr>
            <p:nvPr/>
          </p:nvSpPr>
          <p:spPr bwMode="auto">
            <a:xfrm>
              <a:off x="3057" y="2676"/>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602" name="Oval 143"/>
            <p:cNvSpPr>
              <a:spLocks noChangeArrowheads="1"/>
            </p:cNvSpPr>
            <p:nvPr/>
          </p:nvSpPr>
          <p:spPr bwMode="auto">
            <a:xfrm>
              <a:off x="2981" y="2670"/>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603" name="Oval 144"/>
            <p:cNvSpPr>
              <a:spLocks noChangeArrowheads="1"/>
            </p:cNvSpPr>
            <p:nvPr/>
          </p:nvSpPr>
          <p:spPr bwMode="auto">
            <a:xfrm>
              <a:off x="3171" y="2602"/>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604" name="Oval 145"/>
            <p:cNvSpPr>
              <a:spLocks noChangeArrowheads="1"/>
            </p:cNvSpPr>
            <p:nvPr/>
          </p:nvSpPr>
          <p:spPr bwMode="auto">
            <a:xfrm>
              <a:off x="3059" y="2596"/>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605" name="Oval 146"/>
            <p:cNvSpPr>
              <a:spLocks noChangeArrowheads="1"/>
            </p:cNvSpPr>
            <p:nvPr/>
          </p:nvSpPr>
          <p:spPr bwMode="auto">
            <a:xfrm>
              <a:off x="3011" y="2496"/>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606" name="Oval 147"/>
            <p:cNvSpPr>
              <a:spLocks noChangeArrowheads="1"/>
            </p:cNvSpPr>
            <p:nvPr/>
          </p:nvSpPr>
          <p:spPr bwMode="auto">
            <a:xfrm>
              <a:off x="3215" y="2664"/>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607" name="Oval 148"/>
            <p:cNvSpPr>
              <a:spLocks noChangeArrowheads="1"/>
            </p:cNvSpPr>
            <p:nvPr/>
          </p:nvSpPr>
          <p:spPr bwMode="auto">
            <a:xfrm>
              <a:off x="3247" y="2726"/>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608" name="Oval 149"/>
            <p:cNvSpPr>
              <a:spLocks noChangeArrowheads="1"/>
            </p:cNvSpPr>
            <p:nvPr/>
          </p:nvSpPr>
          <p:spPr bwMode="auto">
            <a:xfrm>
              <a:off x="3281" y="2678"/>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609" name="Oval 150"/>
            <p:cNvSpPr>
              <a:spLocks noChangeArrowheads="1"/>
            </p:cNvSpPr>
            <p:nvPr/>
          </p:nvSpPr>
          <p:spPr bwMode="auto">
            <a:xfrm>
              <a:off x="3065" y="2774"/>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610" name="Oval 151"/>
            <p:cNvSpPr>
              <a:spLocks noChangeArrowheads="1"/>
            </p:cNvSpPr>
            <p:nvPr/>
          </p:nvSpPr>
          <p:spPr bwMode="auto">
            <a:xfrm>
              <a:off x="3135" y="2764"/>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611" name="Oval 152"/>
            <p:cNvSpPr>
              <a:spLocks noChangeArrowheads="1"/>
            </p:cNvSpPr>
            <p:nvPr/>
          </p:nvSpPr>
          <p:spPr bwMode="auto">
            <a:xfrm>
              <a:off x="3197" y="2872"/>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612" name="Oval 153"/>
            <p:cNvSpPr>
              <a:spLocks noChangeArrowheads="1"/>
            </p:cNvSpPr>
            <p:nvPr/>
          </p:nvSpPr>
          <p:spPr bwMode="auto">
            <a:xfrm>
              <a:off x="3121" y="2866"/>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613" name="Oval 154"/>
            <p:cNvSpPr>
              <a:spLocks noChangeArrowheads="1"/>
            </p:cNvSpPr>
            <p:nvPr/>
          </p:nvSpPr>
          <p:spPr bwMode="auto">
            <a:xfrm>
              <a:off x="3311" y="2798"/>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614" name="Oval 155"/>
            <p:cNvSpPr>
              <a:spLocks noChangeArrowheads="1"/>
            </p:cNvSpPr>
            <p:nvPr/>
          </p:nvSpPr>
          <p:spPr bwMode="auto">
            <a:xfrm>
              <a:off x="3199" y="2792"/>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615" name="Oval 156"/>
            <p:cNvSpPr>
              <a:spLocks noChangeArrowheads="1"/>
            </p:cNvSpPr>
            <p:nvPr/>
          </p:nvSpPr>
          <p:spPr bwMode="auto">
            <a:xfrm>
              <a:off x="3151" y="2692"/>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616" name="Oval 157"/>
            <p:cNvSpPr>
              <a:spLocks noChangeArrowheads="1"/>
            </p:cNvSpPr>
            <p:nvPr/>
          </p:nvSpPr>
          <p:spPr bwMode="auto">
            <a:xfrm>
              <a:off x="3248" y="2394"/>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617" name="Oval 158"/>
            <p:cNvSpPr>
              <a:spLocks noChangeArrowheads="1"/>
            </p:cNvSpPr>
            <p:nvPr/>
          </p:nvSpPr>
          <p:spPr bwMode="auto">
            <a:xfrm>
              <a:off x="3280" y="2456"/>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618" name="Oval 159"/>
            <p:cNvSpPr>
              <a:spLocks noChangeArrowheads="1"/>
            </p:cNvSpPr>
            <p:nvPr/>
          </p:nvSpPr>
          <p:spPr bwMode="auto">
            <a:xfrm>
              <a:off x="3285" y="2870"/>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619" name="Oval 160"/>
            <p:cNvSpPr>
              <a:spLocks noChangeArrowheads="1"/>
            </p:cNvSpPr>
            <p:nvPr/>
          </p:nvSpPr>
          <p:spPr bwMode="auto">
            <a:xfrm>
              <a:off x="3344" y="2528"/>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620" name="Oval 161"/>
            <p:cNvSpPr>
              <a:spLocks noChangeArrowheads="1"/>
            </p:cNvSpPr>
            <p:nvPr/>
          </p:nvSpPr>
          <p:spPr bwMode="auto">
            <a:xfrm>
              <a:off x="3232" y="2522"/>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621" name="Oval 162"/>
            <p:cNvSpPr>
              <a:spLocks noChangeArrowheads="1"/>
            </p:cNvSpPr>
            <p:nvPr/>
          </p:nvSpPr>
          <p:spPr bwMode="auto">
            <a:xfrm>
              <a:off x="3184" y="2422"/>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622" name="Oval 163"/>
            <p:cNvSpPr>
              <a:spLocks noChangeArrowheads="1"/>
            </p:cNvSpPr>
            <p:nvPr/>
          </p:nvSpPr>
          <p:spPr bwMode="auto">
            <a:xfrm>
              <a:off x="3385" y="2813"/>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623" name="Oval 164"/>
            <p:cNvSpPr>
              <a:spLocks noChangeArrowheads="1"/>
            </p:cNvSpPr>
            <p:nvPr/>
          </p:nvSpPr>
          <p:spPr bwMode="auto">
            <a:xfrm>
              <a:off x="3321" y="2727"/>
              <a:ext cx="24" cy="24"/>
            </a:xfrm>
            <a:prstGeom prst="ellipse">
              <a:avLst/>
            </a:prstGeom>
            <a:solidFill>
              <a:schemeClr val="tx1"/>
            </a:solidFill>
            <a:ln w="12700">
              <a:solidFill>
                <a:schemeClr val="tx1"/>
              </a:solidFill>
              <a:round/>
              <a:headEnd/>
              <a:tailEnd/>
            </a:ln>
          </p:spPr>
          <p:txBody>
            <a:bodyPr wrap="none" anchor="ctr"/>
            <a:lstStyle/>
            <a:p>
              <a:endParaRPr lang="en-US"/>
            </a:p>
          </p:txBody>
        </p:sp>
        <p:sp>
          <p:nvSpPr>
            <p:cNvPr id="64624" name="Oval 165"/>
            <p:cNvSpPr>
              <a:spLocks noChangeArrowheads="1"/>
            </p:cNvSpPr>
            <p:nvPr/>
          </p:nvSpPr>
          <p:spPr bwMode="auto">
            <a:xfrm>
              <a:off x="3331" y="2875"/>
              <a:ext cx="24" cy="24"/>
            </a:xfrm>
            <a:prstGeom prst="ellipse">
              <a:avLst/>
            </a:prstGeom>
            <a:solidFill>
              <a:schemeClr val="tx1"/>
            </a:solidFill>
            <a:ln w="12700">
              <a:solidFill>
                <a:schemeClr val="tx1"/>
              </a:solidFill>
              <a:round/>
              <a:headEnd/>
              <a:tailEnd/>
            </a:ln>
          </p:spPr>
          <p:txBody>
            <a:bodyPr wrap="none" anchor="ctr"/>
            <a:lstStyle/>
            <a:p>
              <a:endParaRPr lang="en-US"/>
            </a:p>
          </p:txBody>
        </p:sp>
      </p:grpSp>
      <p:grpSp>
        <p:nvGrpSpPr>
          <p:cNvPr id="61628" name="Group 188"/>
          <p:cNvGrpSpPr>
            <a:grpSpLocks/>
          </p:cNvGrpSpPr>
          <p:nvPr/>
        </p:nvGrpSpPr>
        <p:grpSpPr bwMode="auto">
          <a:xfrm>
            <a:off x="3897313" y="2568575"/>
            <a:ext cx="838200" cy="762000"/>
            <a:chOff x="2455" y="1618"/>
            <a:chExt cx="528" cy="480"/>
          </a:xfrm>
        </p:grpSpPr>
        <p:sp>
          <p:nvSpPr>
            <p:cNvPr id="64569" name="Line 7"/>
            <p:cNvSpPr>
              <a:spLocks noChangeShapeType="1"/>
            </p:cNvSpPr>
            <p:nvPr/>
          </p:nvSpPr>
          <p:spPr bwMode="auto">
            <a:xfrm flipH="1">
              <a:off x="2491" y="2098"/>
              <a:ext cx="464" cy="0"/>
            </a:xfrm>
            <a:prstGeom prst="line">
              <a:avLst/>
            </a:prstGeom>
            <a:noFill/>
            <a:ln w="12700">
              <a:solidFill>
                <a:schemeClr val="tx1"/>
              </a:solidFill>
              <a:round/>
              <a:headEnd/>
              <a:tailEnd/>
            </a:ln>
          </p:spPr>
          <p:txBody>
            <a:bodyPr wrap="none" anchor="ctr"/>
            <a:lstStyle/>
            <a:p>
              <a:endParaRPr lang="en-US"/>
            </a:p>
          </p:txBody>
        </p:sp>
        <p:grpSp>
          <p:nvGrpSpPr>
            <p:cNvPr id="64570" name="Group 166"/>
            <p:cNvGrpSpPr>
              <a:grpSpLocks/>
            </p:cNvGrpSpPr>
            <p:nvPr/>
          </p:nvGrpSpPr>
          <p:grpSpPr bwMode="auto">
            <a:xfrm>
              <a:off x="2455" y="1618"/>
              <a:ext cx="528" cy="480"/>
              <a:chOff x="507" y="1450"/>
              <a:chExt cx="2154" cy="1478"/>
            </a:xfrm>
          </p:grpSpPr>
          <p:sp>
            <p:nvSpPr>
              <p:cNvPr id="64571" name="Freeform 167"/>
              <p:cNvSpPr>
                <a:spLocks/>
              </p:cNvSpPr>
              <p:nvPr/>
            </p:nvSpPr>
            <p:spPr bwMode="auto">
              <a:xfrm>
                <a:off x="507" y="1450"/>
                <a:ext cx="1077" cy="1478"/>
              </a:xfrm>
              <a:custGeom>
                <a:avLst/>
                <a:gdLst>
                  <a:gd name="T0" fmla="*/ 0 w 1077"/>
                  <a:gd name="T1" fmla="*/ 1478 h 1478"/>
                  <a:gd name="T2" fmla="*/ 80 w 1077"/>
                  <a:gd name="T3" fmla="*/ 1462 h 1478"/>
                  <a:gd name="T4" fmla="*/ 180 w 1077"/>
                  <a:gd name="T5" fmla="*/ 1400 h 1478"/>
                  <a:gd name="T6" fmla="*/ 330 w 1077"/>
                  <a:gd name="T7" fmla="*/ 1232 h 1478"/>
                  <a:gd name="T8" fmla="*/ 492 w 1077"/>
                  <a:gd name="T9" fmla="*/ 956 h 1478"/>
                  <a:gd name="T10" fmla="*/ 704 w 1077"/>
                  <a:gd name="T11" fmla="*/ 438 h 1478"/>
                  <a:gd name="T12" fmla="*/ 804 w 1077"/>
                  <a:gd name="T13" fmla="*/ 238 h 1478"/>
                  <a:gd name="T14" fmla="*/ 909 w 1077"/>
                  <a:gd name="T15" fmla="*/ 98 h 1478"/>
                  <a:gd name="T16" fmla="*/ 975 w 1077"/>
                  <a:gd name="T17" fmla="*/ 35 h 1478"/>
                  <a:gd name="T18" fmla="*/ 1032 w 1077"/>
                  <a:gd name="T19" fmla="*/ 5 h 1478"/>
                  <a:gd name="T20" fmla="*/ 1077 w 1077"/>
                  <a:gd name="T21" fmla="*/ 2 h 147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077"/>
                  <a:gd name="T34" fmla="*/ 0 h 1478"/>
                  <a:gd name="T35" fmla="*/ 1077 w 1077"/>
                  <a:gd name="T36" fmla="*/ 1478 h 1478"/>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077" h="1478">
                    <a:moveTo>
                      <a:pt x="0" y="1478"/>
                    </a:moveTo>
                    <a:cubicBezTo>
                      <a:pt x="13" y="1475"/>
                      <a:pt x="50" y="1475"/>
                      <a:pt x="80" y="1462"/>
                    </a:cubicBezTo>
                    <a:cubicBezTo>
                      <a:pt x="110" y="1449"/>
                      <a:pt x="138" y="1438"/>
                      <a:pt x="180" y="1400"/>
                    </a:cubicBezTo>
                    <a:cubicBezTo>
                      <a:pt x="222" y="1362"/>
                      <a:pt x="278" y="1306"/>
                      <a:pt x="330" y="1232"/>
                    </a:cubicBezTo>
                    <a:cubicBezTo>
                      <a:pt x="382" y="1158"/>
                      <a:pt x="430" y="1088"/>
                      <a:pt x="492" y="956"/>
                    </a:cubicBezTo>
                    <a:cubicBezTo>
                      <a:pt x="554" y="824"/>
                      <a:pt x="652" y="558"/>
                      <a:pt x="704" y="438"/>
                    </a:cubicBezTo>
                    <a:cubicBezTo>
                      <a:pt x="756" y="318"/>
                      <a:pt x="770" y="295"/>
                      <a:pt x="804" y="238"/>
                    </a:cubicBezTo>
                    <a:cubicBezTo>
                      <a:pt x="838" y="181"/>
                      <a:pt x="881" y="132"/>
                      <a:pt x="909" y="98"/>
                    </a:cubicBezTo>
                    <a:cubicBezTo>
                      <a:pt x="937" y="64"/>
                      <a:pt x="955" y="50"/>
                      <a:pt x="975" y="35"/>
                    </a:cubicBezTo>
                    <a:cubicBezTo>
                      <a:pt x="995" y="20"/>
                      <a:pt x="1015" y="10"/>
                      <a:pt x="1032" y="5"/>
                    </a:cubicBezTo>
                    <a:cubicBezTo>
                      <a:pt x="1049" y="0"/>
                      <a:pt x="1068" y="3"/>
                      <a:pt x="1077" y="2"/>
                    </a:cubicBezTo>
                  </a:path>
                </a:pathLst>
              </a:custGeom>
              <a:noFill/>
              <a:ln w="38100" cmpd="sng">
                <a:solidFill>
                  <a:srgbClr val="FF0000"/>
                </a:solidFill>
                <a:round/>
                <a:headEnd/>
                <a:tailEnd/>
              </a:ln>
            </p:spPr>
            <p:txBody>
              <a:bodyPr/>
              <a:lstStyle/>
              <a:p>
                <a:endParaRPr lang="en-US"/>
              </a:p>
            </p:txBody>
          </p:sp>
          <p:sp>
            <p:nvSpPr>
              <p:cNvPr id="64572" name="Freeform 168"/>
              <p:cNvSpPr>
                <a:spLocks/>
              </p:cNvSpPr>
              <p:nvPr/>
            </p:nvSpPr>
            <p:spPr bwMode="auto">
              <a:xfrm flipH="1">
                <a:off x="1584" y="1450"/>
                <a:ext cx="1077" cy="1478"/>
              </a:xfrm>
              <a:custGeom>
                <a:avLst/>
                <a:gdLst>
                  <a:gd name="T0" fmla="*/ 0 w 1077"/>
                  <a:gd name="T1" fmla="*/ 1478 h 1478"/>
                  <a:gd name="T2" fmla="*/ 80 w 1077"/>
                  <a:gd name="T3" fmla="*/ 1462 h 1478"/>
                  <a:gd name="T4" fmla="*/ 180 w 1077"/>
                  <a:gd name="T5" fmla="*/ 1400 h 1478"/>
                  <a:gd name="T6" fmla="*/ 330 w 1077"/>
                  <a:gd name="T7" fmla="*/ 1232 h 1478"/>
                  <a:gd name="T8" fmla="*/ 492 w 1077"/>
                  <a:gd name="T9" fmla="*/ 956 h 1478"/>
                  <a:gd name="T10" fmla="*/ 704 w 1077"/>
                  <a:gd name="T11" fmla="*/ 438 h 1478"/>
                  <a:gd name="T12" fmla="*/ 804 w 1077"/>
                  <a:gd name="T13" fmla="*/ 238 h 1478"/>
                  <a:gd name="T14" fmla="*/ 909 w 1077"/>
                  <a:gd name="T15" fmla="*/ 98 h 1478"/>
                  <a:gd name="T16" fmla="*/ 975 w 1077"/>
                  <a:gd name="T17" fmla="*/ 35 h 1478"/>
                  <a:gd name="T18" fmla="*/ 1032 w 1077"/>
                  <a:gd name="T19" fmla="*/ 5 h 1478"/>
                  <a:gd name="T20" fmla="*/ 1077 w 1077"/>
                  <a:gd name="T21" fmla="*/ 2 h 147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077"/>
                  <a:gd name="T34" fmla="*/ 0 h 1478"/>
                  <a:gd name="T35" fmla="*/ 1077 w 1077"/>
                  <a:gd name="T36" fmla="*/ 1478 h 1478"/>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077" h="1478">
                    <a:moveTo>
                      <a:pt x="0" y="1478"/>
                    </a:moveTo>
                    <a:cubicBezTo>
                      <a:pt x="13" y="1475"/>
                      <a:pt x="50" y="1475"/>
                      <a:pt x="80" y="1462"/>
                    </a:cubicBezTo>
                    <a:cubicBezTo>
                      <a:pt x="110" y="1449"/>
                      <a:pt x="138" y="1438"/>
                      <a:pt x="180" y="1400"/>
                    </a:cubicBezTo>
                    <a:cubicBezTo>
                      <a:pt x="222" y="1362"/>
                      <a:pt x="278" y="1306"/>
                      <a:pt x="330" y="1232"/>
                    </a:cubicBezTo>
                    <a:cubicBezTo>
                      <a:pt x="382" y="1158"/>
                      <a:pt x="430" y="1088"/>
                      <a:pt x="492" y="956"/>
                    </a:cubicBezTo>
                    <a:cubicBezTo>
                      <a:pt x="554" y="824"/>
                      <a:pt x="652" y="558"/>
                      <a:pt x="704" y="438"/>
                    </a:cubicBezTo>
                    <a:cubicBezTo>
                      <a:pt x="756" y="318"/>
                      <a:pt x="770" y="295"/>
                      <a:pt x="804" y="238"/>
                    </a:cubicBezTo>
                    <a:cubicBezTo>
                      <a:pt x="838" y="181"/>
                      <a:pt x="881" y="132"/>
                      <a:pt x="909" y="98"/>
                    </a:cubicBezTo>
                    <a:cubicBezTo>
                      <a:pt x="937" y="64"/>
                      <a:pt x="955" y="50"/>
                      <a:pt x="975" y="35"/>
                    </a:cubicBezTo>
                    <a:cubicBezTo>
                      <a:pt x="995" y="20"/>
                      <a:pt x="1015" y="10"/>
                      <a:pt x="1032" y="5"/>
                    </a:cubicBezTo>
                    <a:cubicBezTo>
                      <a:pt x="1049" y="0"/>
                      <a:pt x="1068" y="3"/>
                      <a:pt x="1077" y="2"/>
                    </a:cubicBezTo>
                  </a:path>
                </a:pathLst>
              </a:custGeom>
              <a:noFill/>
              <a:ln w="38100" cmpd="sng">
                <a:solidFill>
                  <a:srgbClr val="FF0000"/>
                </a:solidFill>
                <a:round/>
                <a:headEnd/>
                <a:tailEnd/>
              </a:ln>
            </p:spPr>
            <p:txBody>
              <a:bodyPr/>
              <a:lstStyle/>
              <a:p>
                <a:endParaRPr lang="en-US"/>
              </a:p>
            </p:txBody>
          </p:sp>
        </p:grpSp>
      </p:grpSp>
      <p:grpSp>
        <p:nvGrpSpPr>
          <p:cNvPr id="61636" name="Group 196"/>
          <p:cNvGrpSpPr>
            <a:grpSpLocks/>
          </p:cNvGrpSpPr>
          <p:nvPr/>
        </p:nvGrpSpPr>
        <p:grpSpPr bwMode="auto">
          <a:xfrm>
            <a:off x="6869113" y="5092700"/>
            <a:ext cx="838200" cy="762000"/>
            <a:chOff x="4327" y="3208"/>
            <a:chExt cx="528" cy="480"/>
          </a:xfrm>
        </p:grpSpPr>
        <p:sp>
          <p:nvSpPr>
            <p:cNvPr id="64564" name="Line 92"/>
            <p:cNvSpPr>
              <a:spLocks noChangeShapeType="1"/>
            </p:cNvSpPr>
            <p:nvPr/>
          </p:nvSpPr>
          <p:spPr bwMode="auto">
            <a:xfrm flipH="1">
              <a:off x="4371" y="3688"/>
              <a:ext cx="424" cy="0"/>
            </a:xfrm>
            <a:prstGeom prst="line">
              <a:avLst/>
            </a:prstGeom>
            <a:noFill/>
            <a:ln w="12700">
              <a:solidFill>
                <a:schemeClr val="tx1"/>
              </a:solidFill>
              <a:round/>
              <a:headEnd/>
              <a:tailEnd/>
            </a:ln>
          </p:spPr>
          <p:txBody>
            <a:bodyPr wrap="none" anchor="ctr"/>
            <a:lstStyle/>
            <a:p>
              <a:endParaRPr lang="en-US"/>
            </a:p>
          </p:txBody>
        </p:sp>
        <p:sp>
          <p:nvSpPr>
            <p:cNvPr id="64565" name="Line 169"/>
            <p:cNvSpPr>
              <a:spLocks noChangeShapeType="1"/>
            </p:cNvSpPr>
            <p:nvPr/>
          </p:nvSpPr>
          <p:spPr bwMode="auto">
            <a:xfrm flipH="1">
              <a:off x="4363" y="3688"/>
              <a:ext cx="464" cy="0"/>
            </a:xfrm>
            <a:prstGeom prst="line">
              <a:avLst/>
            </a:prstGeom>
            <a:noFill/>
            <a:ln w="12700">
              <a:solidFill>
                <a:schemeClr val="tx1"/>
              </a:solidFill>
              <a:round/>
              <a:headEnd/>
              <a:tailEnd/>
            </a:ln>
          </p:spPr>
          <p:txBody>
            <a:bodyPr wrap="none" anchor="ctr"/>
            <a:lstStyle/>
            <a:p>
              <a:endParaRPr lang="en-US"/>
            </a:p>
          </p:txBody>
        </p:sp>
        <p:grpSp>
          <p:nvGrpSpPr>
            <p:cNvPr id="64566" name="Group 170"/>
            <p:cNvGrpSpPr>
              <a:grpSpLocks/>
            </p:cNvGrpSpPr>
            <p:nvPr/>
          </p:nvGrpSpPr>
          <p:grpSpPr bwMode="auto">
            <a:xfrm>
              <a:off x="4327" y="3208"/>
              <a:ext cx="528" cy="480"/>
              <a:chOff x="507" y="1450"/>
              <a:chExt cx="2154" cy="1478"/>
            </a:xfrm>
          </p:grpSpPr>
          <p:sp>
            <p:nvSpPr>
              <p:cNvPr id="64567" name="Freeform 171"/>
              <p:cNvSpPr>
                <a:spLocks/>
              </p:cNvSpPr>
              <p:nvPr/>
            </p:nvSpPr>
            <p:spPr bwMode="auto">
              <a:xfrm>
                <a:off x="507" y="1450"/>
                <a:ext cx="1077" cy="1478"/>
              </a:xfrm>
              <a:custGeom>
                <a:avLst/>
                <a:gdLst>
                  <a:gd name="T0" fmla="*/ 0 w 1077"/>
                  <a:gd name="T1" fmla="*/ 1478 h 1478"/>
                  <a:gd name="T2" fmla="*/ 80 w 1077"/>
                  <a:gd name="T3" fmla="*/ 1462 h 1478"/>
                  <a:gd name="T4" fmla="*/ 180 w 1077"/>
                  <a:gd name="T5" fmla="*/ 1400 h 1478"/>
                  <a:gd name="T6" fmla="*/ 330 w 1077"/>
                  <a:gd name="T7" fmla="*/ 1232 h 1478"/>
                  <a:gd name="T8" fmla="*/ 492 w 1077"/>
                  <a:gd name="T9" fmla="*/ 956 h 1478"/>
                  <a:gd name="T10" fmla="*/ 704 w 1077"/>
                  <a:gd name="T11" fmla="*/ 438 h 1478"/>
                  <a:gd name="T12" fmla="*/ 804 w 1077"/>
                  <a:gd name="T13" fmla="*/ 238 h 1478"/>
                  <a:gd name="T14" fmla="*/ 909 w 1077"/>
                  <a:gd name="T15" fmla="*/ 98 h 1478"/>
                  <a:gd name="T16" fmla="*/ 975 w 1077"/>
                  <a:gd name="T17" fmla="*/ 35 h 1478"/>
                  <a:gd name="T18" fmla="*/ 1032 w 1077"/>
                  <a:gd name="T19" fmla="*/ 5 h 1478"/>
                  <a:gd name="T20" fmla="*/ 1077 w 1077"/>
                  <a:gd name="T21" fmla="*/ 2 h 147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077"/>
                  <a:gd name="T34" fmla="*/ 0 h 1478"/>
                  <a:gd name="T35" fmla="*/ 1077 w 1077"/>
                  <a:gd name="T36" fmla="*/ 1478 h 1478"/>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077" h="1478">
                    <a:moveTo>
                      <a:pt x="0" y="1478"/>
                    </a:moveTo>
                    <a:cubicBezTo>
                      <a:pt x="13" y="1475"/>
                      <a:pt x="50" y="1475"/>
                      <a:pt x="80" y="1462"/>
                    </a:cubicBezTo>
                    <a:cubicBezTo>
                      <a:pt x="110" y="1449"/>
                      <a:pt x="138" y="1438"/>
                      <a:pt x="180" y="1400"/>
                    </a:cubicBezTo>
                    <a:cubicBezTo>
                      <a:pt x="222" y="1362"/>
                      <a:pt x="278" y="1306"/>
                      <a:pt x="330" y="1232"/>
                    </a:cubicBezTo>
                    <a:cubicBezTo>
                      <a:pt x="382" y="1158"/>
                      <a:pt x="430" y="1088"/>
                      <a:pt x="492" y="956"/>
                    </a:cubicBezTo>
                    <a:cubicBezTo>
                      <a:pt x="554" y="824"/>
                      <a:pt x="652" y="558"/>
                      <a:pt x="704" y="438"/>
                    </a:cubicBezTo>
                    <a:cubicBezTo>
                      <a:pt x="756" y="318"/>
                      <a:pt x="770" y="295"/>
                      <a:pt x="804" y="238"/>
                    </a:cubicBezTo>
                    <a:cubicBezTo>
                      <a:pt x="838" y="181"/>
                      <a:pt x="881" y="132"/>
                      <a:pt x="909" y="98"/>
                    </a:cubicBezTo>
                    <a:cubicBezTo>
                      <a:pt x="937" y="64"/>
                      <a:pt x="955" y="50"/>
                      <a:pt x="975" y="35"/>
                    </a:cubicBezTo>
                    <a:cubicBezTo>
                      <a:pt x="995" y="20"/>
                      <a:pt x="1015" y="10"/>
                      <a:pt x="1032" y="5"/>
                    </a:cubicBezTo>
                    <a:cubicBezTo>
                      <a:pt x="1049" y="0"/>
                      <a:pt x="1068" y="3"/>
                      <a:pt x="1077" y="2"/>
                    </a:cubicBezTo>
                  </a:path>
                </a:pathLst>
              </a:custGeom>
              <a:noFill/>
              <a:ln w="38100" cmpd="sng">
                <a:solidFill>
                  <a:srgbClr val="FF0000"/>
                </a:solidFill>
                <a:round/>
                <a:headEnd/>
                <a:tailEnd/>
              </a:ln>
            </p:spPr>
            <p:txBody>
              <a:bodyPr/>
              <a:lstStyle/>
              <a:p>
                <a:endParaRPr lang="en-US"/>
              </a:p>
            </p:txBody>
          </p:sp>
          <p:sp>
            <p:nvSpPr>
              <p:cNvPr id="64568" name="Freeform 172"/>
              <p:cNvSpPr>
                <a:spLocks/>
              </p:cNvSpPr>
              <p:nvPr/>
            </p:nvSpPr>
            <p:spPr bwMode="auto">
              <a:xfrm flipH="1">
                <a:off x="1584" y="1450"/>
                <a:ext cx="1077" cy="1478"/>
              </a:xfrm>
              <a:custGeom>
                <a:avLst/>
                <a:gdLst>
                  <a:gd name="T0" fmla="*/ 0 w 1077"/>
                  <a:gd name="T1" fmla="*/ 1478 h 1478"/>
                  <a:gd name="T2" fmla="*/ 80 w 1077"/>
                  <a:gd name="T3" fmla="*/ 1462 h 1478"/>
                  <a:gd name="T4" fmla="*/ 180 w 1077"/>
                  <a:gd name="T5" fmla="*/ 1400 h 1478"/>
                  <a:gd name="T6" fmla="*/ 330 w 1077"/>
                  <a:gd name="T7" fmla="*/ 1232 h 1478"/>
                  <a:gd name="T8" fmla="*/ 492 w 1077"/>
                  <a:gd name="T9" fmla="*/ 956 h 1478"/>
                  <a:gd name="T10" fmla="*/ 704 w 1077"/>
                  <a:gd name="T11" fmla="*/ 438 h 1478"/>
                  <a:gd name="T12" fmla="*/ 804 w 1077"/>
                  <a:gd name="T13" fmla="*/ 238 h 1478"/>
                  <a:gd name="T14" fmla="*/ 909 w 1077"/>
                  <a:gd name="T15" fmla="*/ 98 h 1478"/>
                  <a:gd name="T16" fmla="*/ 975 w 1077"/>
                  <a:gd name="T17" fmla="*/ 35 h 1478"/>
                  <a:gd name="T18" fmla="*/ 1032 w 1077"/>
                  <a:gd name="T19" fmla="*/ 5 h 1478"/>
                  <a:gd name="T20" fmla="*/ 1077 w 1077"/>
                  <a:gd name="T21" fmla="*/ 2 h 147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077"/>
                  <a:gd name="T34" fmla="*/ 0 h 1478"/>
                  <a:gd name="T35" fmla="*/ 1077 w 1077"/>
                  <a:gd name="T36" fmla="*/ 1478 h 1478"/>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077" h="1478">
                    <a:moveTo>
                      <a:pt x="0" y="1478"/>
                    </a:moveTo>
                    <a:cubicBezTo>
                      <a:pt x="13" y="1475"/>
                      <a:pt x="50" y="1475"/>
                      <a:pt x="80" y="1462"/>
                    </a:cubicBezTo>
                    <a:cubicBezTo>
                      <a:pt x="110" y="1449"/>
                      <a:pt x="138" y="1438"/>
                      <a:pt x="180" y="1400"/>
                    </a:cubicBezTo>
                    <a:cubicBezTo>
                      <a:pt x="222" y="1362"/>
                      <a:pt x="278" y="1306"/>
                      <a:pt x="330" y="1232"/>
                    </a:cubicBezTo>
                    <a:cubicBezTo>
                      <a:pt x="382" y="1158"/>
                      <a:pt x="430" y="1088"/>
                      <a:pt x="492" y="956"/>
                    </a:cubicBezTo>
                    <a:cubicBezTo>
                      <a:pt x="554" y="824"/>
                      <a:pt x="652" y="558"/>
                      <a:pt x="704" y="438"/>
                    </a:cubicBezTo>
                    <a:cubicBezTo>
                      <a:pt x="756" y="318"/>
                      <a:pt x="770" y="295"/>
                      <a:pt x="804" y="238"/>
                    </a:cubicBezTo>
                    <a:cubicBezTo>
                      <a:pt x="838" y="181"/>
                      <a:pt x="881" y="132"/>
                      <a:pt x="909" y="98"/>
                    </a:cubicBezTo>
                    <a:cubicBezTo>
                      <a:pt x="937" y="64"/>
                      <a:pt x="955" y="50"/>
                      <a:pt x="975" y="35"/>
                    </a:cubicBezTo>
                    <a:cubicBezTo>
                      <a:pt x="995" y="20"/>
                      <a:pt x="1015" y="10"/>
                      <a:pt x="1032" y="5"/>
                    </a:cubicBezTo>
                    <a:cubicBezTo>
                      <a:pt x="1049" y="0"/>
                      <a:pt x="1068" y="3"/>
                      <a:pt x="1077" y="2"/>
                    </a:cubicBezTo>
                  </a:path>
                </a:pathLst>
              </a:custGeom>
              <a:noFill/>
              <a:ln w="38100" cmpd="sng">
                <a:solidFill>
                  <a:srgbClr val="FF0000"/>
                </a:solidFill>
                <a:round/>
                <a:headEnd/>
                <a:tailEnd/>
              </a:ln>
            </p:spPr>
            <p:txBody>
              <a:bodyPr/>
              <a:lstStyle/>
              <a:p>
                <a:endParaRPr lang="en-US"/>
              </a:p>
            </p:txBody>
          </p:sp>
        </p:grpSp>
      </p:grpSp>
      <p:grpSp>
        <p:nvGrpSpPr>
          <p:cNvPr id="61631" name="Group 191"/>
          <p:cNvGrpSpPr>
            <a:grpSpLocks/>
          </p:cNvGrpSpPr>
          <p:nvPr/>
        </p:nvGrpSpPr>
        <p:grpSpPr bwMode="auto">
          <a:xfrm>
            <a:off x="6291263" y="2492375"/>
            <a:ext cx="1587500" cy="774700"/>
            <a:chOff x="3963" y="1570"/>
            <a:chExt cx="1000" cy="488"/>
          </a:xfrm>
        </p:grpSpPr>
        <p:sp>
          <p:nvSpPr>
            <p:cNvPr id="64560" name="Line 23"/>
            <p:cNvSpPr>
              <a:spLocks noChangeShapeType="1"/>
            </p:cNvSpPr>
            <p:nvPr/>
          </p:nvSpPr>
          <p:spPr bwMode="auto">
            <a:xfrm flipH="1">
              <a:off x="3963" y="2058"/>
              <a:ext cx="1000" cy="0"/>
            </a:xfrm>
            <a:prstGeom prst="line">
              <a:avLst/>
            </a:prstGeom>
            <a:noFill/>
            <a:ln w="12700">
              <a:solidFill>
                <a:schemeClr val="tx1"/>
              </a:solidFill>
              <a:round/>
              <a:headEnd/>
              <a:tailEnd/>
            </a:ln>
          </p:spPr>
          <p:txBody>
            <a:bodyPr wrap="none" anchor="ctr"/>
            <a:lstStyle/>
            <a:p>
              <a:endParaRPr lang="en-US"/>
            </a:p>
          </p:txBody>
        </p:sp>
        <p:grpSp>
          <p:nvGrpSpPr>
            <p:cNvPr id="64561" name="Group 176"/>
            <p:cNvGrpSpPr>
              <a:grpSpLocks/>
            </p:cNvGrpSpPr>
            <p:nvPr/>
          </p:nvGrpSpPr>
          <p:grpSpPr bwMode="auto">
            <a:xfrm>
              <a:off x="3991" y="1570"/>
              <a:ext cx="960" cy="480"/>
              <a:chOff x="507" y="1450"/>
              <a:chExt cx="2154" cy="1478"/>
            </a:xfrm>
          </p:grpSpPr>
          <p:sp>
            <p:nvSpPr>
              <p:cNvPr id="64562" name="Freeform 177"/>
              <p:cNvSpPr>
                <a:spLocks/>
              </p:cNvSpPr>
              <p:nvPr/>
            </p:nvSpPr>
            <p:spPr bwMode="auto">
              <a:xfrm>
                <a:off x="507" y="1450"/>
                <a:ext cx="1077" cy="1478"/>
              </a:xfrm>
              <a:custGeom>
                <a:avLst/>
                <a:gdLst>
                  <a:gd name="T0" fmla="*/ 0 w 1077"/>
                  <a:gd name="T1" fmla="*/ 1478 h 1478"/>
                  <a:gd name="T2" fmla="*/ 80 w 1077"/>
                  <a:gd name="T3" fmla="*/ 1462 h 1478"/>
                  <a:gd name="T4" fmla="*/ 180 w 1077"/>
                  <a:gd name="T5" fmla="*/ 1400 h 1478"/>
                  <a:gd name="T6" fmla="*/ 330 w 1077"/>
                  <a:gd name="T7" fmla="*/ 1232 h 1478"/>
                  <a:gd name="T8" fmla="*/ 492 w 1077"/>
                  <a:gd name="T9" fmla="*/ 956 h 1478"/>
                  <a:gd name="T10" fmla="*/ 704 w 1077"/>
                  <a:gd name="T11" fmla="*/ 438 h 1478"/>
                  <a:gd name="T12" fmla="*/ 804 w 1077"/>
                  <a:gd name="T13" fmla="*/ 238 h 1478"/>
                  <a:gd name="T14" fmla="*/ 909 w 1077"/>
                  <a:gd name="T15" fmla="*/ 98 h 1478"/>
                  <a:gd name="T16" fmla="*/ 975 w 1077"/>
                  <a:gd name="T17" fmla="*/ 35 h 1478"/>
                  <a:gd name="T18" fmla="*/ 1032 w 1077"/>
                  <a:gd name="T19" fmla="*/ 5 h 1478"/>
                  <a:gd name="T20" fmla="*/ 1077 w 1077"/>
                  <a:gd name="T21" fmla="*/ 2 h 147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077"/>
                  <a:gd name="T34" fmla="*/ 0 h 1478"/>
                  <a:gd name="T35" fmla="*/ 1077 w 1077"/>
                  <a:gd name="T36" fmla="*/ 1478 h 1478"/>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077" h="1478">
                    <a:moveTo>
                      <a:pt x="0" y="1478"/>
                    </a:moveTo>
                    <a:cubicBezTo>
                      <a:pt x="13" y="1475"/>
                      <a:pt x="50" y="1475"/>
                      <a:pt x="80" y="1462"/>
                    </a:cubicBezTo>
                    <a:cubicBezTo>
                      <a:pt x="110" y="1449"/>
                      <a:pt x="138" y="1438"/>
                      <a:pt x="180" y="1400"/>
                    </a:cubicBezTo>
                    <a:cubicBezTo>
                      <a:pt x="222" y="1362"/>
                      <a:pt x="278" y="1306"/>
                      <a:pt x="330" y="1232"/>
                    </a:cubicBezTo>
                    <a:cubicBezTo>
                      <a:pt x="382" y="1158"/>
                      <a:pt x="430" y="1088"/>
                      <a:pt x="492" y="956"/>
                    </a:cubicBezTo>
                    <a:cubicBezTo>
                      <a:pt x="554" y="824"/>
                      <a:pt x="652" y="558"/>
                      <a:pt x="704" y="438"/>
                    </a:cubicBezTo>
                    <a:cubicBezTo>
                      <a:pt x="756" y="318"/>
                      <a:pt x="770" y="295"/>
                      <a:pt x="804" y="238"/>
                    </a:cubicBezTo>
                    <a:cubicBezTo>
                      <a:pt x="838" y="181"/>
                      <a:pt x="881" y="132"/>
                      <a:pt x="909" y="98"/>
                    </a:cubicBezTo>
                    <a:cubicBezTo>
                      <a:pt x="937" y="64"/>
                      <a:pt x="955" y="50"/>
                      <a:pt x="975" y="35"/>
                    </a:cubicBezTo>
                    <a:cubicBezTo>
                      <a:pt x="995" y="20"/>
                      <a:pt x="1015" y="10"/>
                      <a:pt x="1032" y="5"/>
                    </a:cubicBezTo>
                    <a:cubicBezTo>
                      <a:pt x="1049" y="0"/>
                      <a:pt x="1068" y="3"/>
                      <a:pt x="1077" y="2"/>
                    </a:cubicBezTo>
                  </a:path>
                </a:pathLst>
              </a:custGeom>
              <a:noFill/>
              <a:ln w="38100" cmpd="sng">
                <a:solidFill>
                  <a:srgbClr val="FF0000"/>
                </a:solidFill>
                <a:round/>
                <a:headEnd/>
                <a:tailEnd/>
              </a:ln>
            </p:spPr>
            <p:txBody>
              <a:bodyPr/>
              <a:lstStyle/>
              <a:p>
                <a:endParaRPr lang="en-US"/>
              </a:p>
            </p:txBody>
          </p:sp>
          <p:sp>
            <p:nvSpPr>
              <p:cNvPr id="64563" name="Freeform 178"/>
              <p:cNvSpPr>
                <a:spLocks/>
              </p:cNvSpPr>
              <p:nvPr/>
            </p:nvSpPr>
            <p:spPr bwMode="auto">
              <a:xfrm flipH="1">
                <a:off x="1584" y="1450"/>
                <a:ext cx="1077" cy="1478"/>
              </a:xfrm>
              <a:custGeom>
                <a:avLst/>
                <a:gdLst>
                  <a:gd name="T0" fmla="*/ 0 w 1077"/>
                  <a:gd name="T1" fmla="*/ 1478 h 1478"/>
                  <a:gd name="T2" fmla="*/ 80 w 1077"/>
                  <a:gd name="T3" fmla="*/ 1462 h 1478"/>
                  <a:gd name="T4" fmla="*/ 180 w 1077"/>
                  <a:gd name="T5" fmla="*/ 1400 h 1478"/>
                  <a:gd name="T6" fmla="*/ 330 w 1077"/>
                  <a:gd name="T7" fmla="*/ 1232 h 1478"/>
                  <a:gd name="T8" fmla="*/ 492 w 1077"/>
                  <a:gd name="T9" fmla="*/ 956 h 1478"/>
                  <a:gd name="T10" fmla="*/ 704 w 1077"/>
                  <a:gd name="T11" fmla="*/ 438 h 1478"/>
                  <a:gd name="T12" fmla="*/ 804 w 1077"/>
                  <a:gd name="T13" fmla="*/ 238 h 1478"/>
                  <a:gd name="T14" fmla="*/ 909 w 1077"/>
                  <a:gd name="T15" fmla="*/ 98 h 1478"/>
                  <a:gd name="T16" fmla="*/ 975 w 1077"/>
                  <a:gd name="T17" fmla="*/ 35 h 1478"/>
                  <a:gd name="T18" fmla="*/ 1032 w 1077"/>
                  <a:gd name="T19" fmla="*/ 5 h 1478"/>
                  <a:gd name="T20" fmla="*/ 1077 w 1077"/>
                  <a:gd name="T21" fmla="*/ 2 h 147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077"/>
                  <a:gd name="T34" fmla="*/ 0 h 1478"/>
                  <a:gd name="T35" fmla="*/ 1077 w 1077"/>
                  <a:gd name="T36" fmla="*/ 1478 h 1478"/>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077" h="1478">
                    <a:moveTo>
                      <a:pt x="0" y="1478"/>
                    </a:moveTo>
                    <a:cubicBezTo>
                      <a:pt x="13" y="1475"/>
                      <a:pt x="50" y="1475"/>
                      <a:pt x="80" y="1462"/>
                    </a:cubicBezTo>
                    <a:cubicBezTo>
                      <a:pt x="110" y="1449"/>
                      <a:pt x="138" y="1438"/>
                      <a:pt x="180" y="1400"/>
                    </a:cubicBezTo>
                    <a:cubicBezTo>
                      <a:pt x="222" y="1362"/>
                      <a:pt x="278" y="1306"/>
                      <a:pt x="330" y="1232"/>
                    </a:cubicBezTo>
                    <a:cubicBezTo>
                      <a:pt x="382" y="1158"/>
                      <a:pt x="430" y="1088"/>
                      <a:pt x="492" y="956"/>
                    </a:cubicBezTo>
                    <a:cubicBezTo>
                      <a:pt x="554" y="824"/>
                      <a:pt x="652" y="558"/>
                      <a:pt x="704" y="438"/>
                    </a:cubicBezTo>
                    <a:cubicBezTo>
                      <a:pt x="756" y="318"/>
                      <a:pt x="770" y="295"/>
                      <a:pt x="804" y="238"/>
                    </a:cubicBezTo>
                    <a:cubicBezTo>
                      <a:pt x="838" y="181"/>
                      <a:pt x="881" y="132"/>
                      <a:pt x="909" y="98"/>
                    </a:cubicBezTo>
                    <a:cubicBezTo>
                      <a:pt x="937" y="64"/>
                      <a:pt x="955" y="50"/>
                      <a:pt x="975" y="35"/>
                    </a:cubicBezTo>
                    <a:cubicBezTo>
                      <a:pt x="995" y="20"/>
                      <a:pt x="1015" y="10"/>
                      <a:pt x="1032" y="5"/>
                    </a:cubicBezTo>
                    <a:cubicBezTo>
                      <a:pt x="1049" y="0"/>
                      <a:pt x="1068" y="3"/>
                      <a:pt x="1077" y="2"/>
                    </a:cubicBezTo>
                  </a:path>
                </a:pathLst>
              </a:custGeom>
              <a:noFill/>
              <a:ln w="38100" cmpd="sng">
                <a:solidFill>
                  <a:srgbClr val="FF0000"/>
                </a:solidFill>
                <a:round/>
                <a:headEnd/>
                <a:tailEnd/>
              </a:ln>
            </p:spPr>
            <p:txBody>
              <a:bodyPr/>
              <a:lstStyle/>
              <a:p>
                <a:endParaRPr lang="en-US"/>
              </a:p>
            </p:txBody>
          </p:sp>
        </p:grpSp>
      </p:grpSp>
      <p:sp>
        <p:nvSpPr>
          <p:cNvPr id="61619" name="Text Box 179"/>
          <p:cNvSpPr txBox="1">
            <a:spLocks noChangeArrowheads="1"/>
          </p:cNvSpPr>
          <p:nvPr/>
        </p:nvSpPr>
        <p:spPr bwMode="auto">
          <a:xfrm>
            <a:off x="5149850" y="1057275"/>
            <a:ext cx="711200" cy="579438"/>
          </a:xfrm>
          <a:prstGeom prst="rect">
            <a:avLst/>
          </a:prstGeom>
          <a:noFill/>
          <a:ln w="9525">
            <a:noFill/>
            <a:miter lim="800000"/>
            <a:headEnd/>
            <a:tailEnd/>
          </a:ln>
        </p:spPr>
        <p:txBody>
          <a:bodyPr>
            <a:spAutoFit/>
          </a:bodyPr>
          <a:lstStyle/>
          <a:p>
            <a:pPr algn="ctr">
              <a:spcBef>
                <a:spcPct val="50000"/>
              </a:spcBef>
            </a:pPr>
            <a:r>
              <a:rPr lang="en-GB" sz="3200"/>
              <a:t>X</a:t>
            </a:r>
          </a:p>
        </p:txBody>
      </p:sp>
      <p:sp>
        <p:nvSpPr>
          <p:cNvPr id="64547" name="Line 110"/>
          <p:cNvSpPr>
            <a:spLocks noChangeShapeType="1"/>
          </p:cNvSpPr>
          <p:nvPr/>
        </p:nvSpPr>
        <p:spPr bwMode="auto">
          <a:xfrm>
            <a:off x="4740275" y="5060950"/>
            <a:ext cx="0" cy="749300"/>
          </a:xfrm>
          <a:prstGeom prst="line">
            <a:avLst/>
          </a:prstGeom>
          <a:noFill/>
          <a:ln w="12700">
            <a:solidFill>
              <a:schemeClr val="tx1"/>
            </a:solidFill>
            <a:prstDash val="lgDash"/>
            <a:round/>
            <a:headEnd/>
            <a:tailEnd/>
          </a:ln>
        </p:spPr>
        <p:txBody>
          <a:bodyPr wrap="none" anchor="ctr"/>
          <a:lstStyle/>
          <a:p>
            <a:endParaRPr lang="en-US"/>
          </a:p>
        </p:txBody>
      </p:sp>
      <p:grpSp>
        <p:nvGrpSpPr>
          <p:cNvPr id="61637" name="Group 197"/>
          <p:cNvGrpSpPr>
            <a:grpSpLocks/>
          </p:cNvGrpSpPr>
          <p:nvPr/>
        </p:nvGrpSpPr>
        <p:grpSpPr bwMode="auto">
          <a:xfrm>
            <a:off x="4278313" y="5092700"/>
            <a:ext cx="1581150" cy="762000"/>
            <a:chOff x="2695" y="3208"/>
            <a:chExt cx="996" cy="480"/>
          </a:xfrm>
        </p:grpSpPr>
        <p:sp>
          <p:nvSpPr>
            <p:cNvPr id="64556" name="Line 111"/>
            <p:cNvSpPr>
              <a:spLocks noChangeShapeType="1"/>
            </p:cNvSpPr>
            <p:nvPr/>
          </p:nvSpPr>
          <p:spPr bwMode="auto">
            <a:xfrm flipH="1">
              <a:off x="2771" y="3688"/>
              <a:ext cx="920" cy="0"/>
            </a:xfrm>
            <a:prstGeom prst="line">
              <a:avLst/>
            </a:prstGeom>
            <a:noFill/>
            <a:ln w="12700">
              <a:solidFill>
                <a:schemeClr val="tx1"/>
              </a:solidFill>
              <a:round/>
              <a:headEnd/>
              <a:tailEnd/>
            </a:ln>
          </p:spPr>
          <p:txBody>
            <a:bodyPr wrap="none" anchor="ctr"/>
            <a:lstStyle/>
            <a:p>
              <a:endParaRPr lang="en-US"/>
            </a:p>
          </p:txBody>
        </p:sp>
        <p:grpSp>
          <p:nvGrpSpPr>
            <p:cNvPr id="64557" name="Group 173"/>
            <p:cNvGrpSpPr>
              <a:grpSpLocks/>
            </p:cNvGrpSpPr>
            <p:nvPr/>
          </p:nvGrpSpPr>
          <p:grpSpPr bwMode="auto">
            <a:xfrm>
              <a:off x="2695" y="3208"/>
              <a:ext cx="960" cy="480"/>
              <a:chOff x="507" y="1450"/>
              <a:chExt cx="2154" cy="1478"/>
            </a:xfrm>
          </p:grpSpPr>
          <p:sp>
            <p:nvSpPr>
              <p:cNvPr id="64558" name="Freeform 174"/>
              <p:cNvSpPr>
                <a:spLocks/>
              </p:cNvSpPr>
              <p:nvPr/>
            </p:nvSpPr>
            <p:spPr bwMode="auto">
              <a:xfrm>
                <a:off x="507" y="1450"/>
                <a:ext cx="1077" cy="1478"/>
              </a:xfrm>
              <a:custGeom>
                <a:avLst/>
                <a:gdLst>
                  <a:gd name="T0" fmla="*/ 0 w 1077"/>
                  <a:gd name="T1" fmla="*/ 1478 h 1478"/>
                  <a:gd name="T2" fmla="*/ 80 w 1077"/>
                  <a:gd name="T3" fmla="*/ 1462 h 1478"/>
                  <a:gd name="T4" fmla="*/ 180 w 1077"/>
                  <a:gd name="T5" fmla="*/ 1400 h 1478"/>
                  <a:gd name="T6" fmla="*/ 330 w 1077"/>
                  <a:gd name="T7" fmla="*/ 1232 h 1478"/>
                  <a:gd name="T8" fmla="*/ 492 w 1077"/>
                  <a:gd name="T9" fmla="*/ 956 h 1478"/>
                  <a:gd name="T10" fmla="*/ 704 w 1077"/>
                  <a:gd name="T11" fmla="*/ 438 h 1478"/>
                  <a:gd name="T12" fmla="*/ 804 w 1077"/>
                  <a:gd name="T13" fmla="*/ 238 h 1478"/>
                  <a:gd name="T14" fmla="*/ 909 w 1077"/>
                  <a:gd name="T15" fmla="*/ 98 h 1478"/>
                  <a:gd name="T16" fmla="*/ 975 w 1077"/>
                  <a:gd name="T17" fmla="*/ 35 h 1478"/>
                  <a:gd name="T18" fmla="*/ 1032 w 1077"/>
                  <a:gd name="T19" fmla="*/ 5 h 1478"/>
                  <a:gd name="T20" fmla="*/ 1077 w 1077"/>
                  <a:gd name="T21" fmla="*/ 2 h 147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077"/>
                  <a:gd name="T34" fmla="*/ 0 h 1478"/>
                  <a:gd name="T35" fmla="*/ 1077 w 1077"/>
                  <a:gd name="T36" fmla="*/ 1478 h 1478"/>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077" h="1478">
                    <a:moveTo>
                      <a:pt x="0" y="1478"/>
                    </a:moveTo>
                    <a:cubicBezTo>
                      <a:pt x="13" y="1475"/>
                      <a:pt x="50" y="1475"/>
                      <a:pt x="80" y="1462"/>
                    </a:cubicBezTo>
                    <a:cubicBezTo>
                      <a:pt x="110" y="1449"/>
                      <a:pt x="138" y="1438"/>
                      <a:pt x="180" y="1400"/>
                    </a:cubicBezTo>
                    <a:cubicBezTo>
                      <a:pt x="222" y="1362"/>
                      <a:pt x="278" y="1306"/>
                      <a:pt x="330" y="1232"/>
                    </a:cubicBezTo>
                    <a:cubicBezTo>
                      <a:pt x="382" y="1158"/>
                      <a:pt x="430" y="1088"/>
                      <a:pt x="492" y="956"/>
                    </a:cubicBezTo>
                    <a:cubicBezTo>
                      <a:pt x="554" y="824"/>
                      <a:pt x="652" y="558"/>
                      <a:pt x="704" y="438"/>
                    </a:cubicBezTo>
                    <a:cubicBezTo>
                      <a:pt x="756" y="318"/>
                      <a:pt x="770" y="295"/>
                      <a:pt x="804" y="238"/>
                    </a:cubicBezTo>
                    <a:cubicBezTo>
                      <a:pt x="838" y="181"/>
                      <a:pt x="881" y="132"/>
                      <a:pt x="909" y="98"/>
                    </a:cubicBezTo>
                    <a:cubicBezTo>
                      <a:pt x="937" y="64"/>
                      <a:pt x="955" y="50"/>
                      <a:pt x="975" y="35"/>
                    </a:cubicBezTo>
                    <a:cubicBezTo>
                      <a:pt x="995" y="20"/>
                      <a:pt x="1015" y="10"/>
                      <a:pt x="1032" y="5"/>
                    </a:cubicBezTo>
                    <a:cubicBezTo>
                      <a:pt x="1049" y="0"/>
                      <a:pt x="1068" y="3"/>
                      <a:pt x="1077" y="2"/>
                    </a:cubicBezTo>
                  </a:path>
                </a:pathLst>
              </a:custGeom>
              <a:noFill/>
              <a:ln w="38100" cmpd="sng">
                <a:solidFill>
                  <a:srgbClr val="FF0000"/>
                </a:solidFill>
                <a:round/>
                <a:headEnd/>
                <a:tailEnd/>
              </a:ln>
            </p:spPr>
            <p:txBody>
              <a:bodyPr/>
              <a:lstStyle/>
              <a:p>
                <a:endParaRPr lang="en-US"/>
              </a:p>
            </p:txBody>
          </p:sp>
          <p:sp>
            <p:nvSpPr>
              <p:cNvPr id="64559" name="Freeform 175"/>
              <p:cNvSpPr>
                <a:spLocks/>
              </p:cNvSpPr>
              <p:nvPr/>
            </p:nvSpPr>
            <p:spPr bwMode="auto">
              <a:xfrm flipH="1">
                <a:off x="1584" y="1450"/>
                <a:ext cx="1077" cy="1478"/>
              </a:xfrm>
              <a:custGeom>
                <a:avLst/>
                <a:gdLst>
                  <a:gd name="T0" fmla="*/ 0 w 1077"/>
                  <a:gd name="T1" fmla="*/ 1478 h 1478"/>
                  <a:gd name="T2" fmla="*/ 80 w 1077"/>
                  <a:gd name="T3" fmla="*/ 1462 h 1478"/>
                  <a:gd name="T4" fmla="*/ 180 w 1077"/>
                  <a:gd name="T5" fmla="*/ 1400 h 1478"/>
                  <a:gd name="T6" fmla="*/ 330 w 1077"/>
                  <a:gd name="T7" fmla="*/ 1232 h 1478"/>
                  <a:gd name="T8" fmla="*/ 492 w 1077"/>
                  <a:gd name="T9" fmla="*/ 956 h 1478"/>
                  <a:gd name="T10" fmla="*/ 704 w 1077"/>
                  <a:gd name="T11" fmla="*/ 438 h 1478"/>
                  <a:gd name="T12" fmla="*/ 804 w 1077"/>
                  <a:gd name="T13" fmla="*/ 238 h 1478"/>
                  <a:gd name="T14" fmla="*/ 909 w 1077"/>
                  <a:gd name="T15" fmla="*/ 98 h 1478"/>
                  <a:gd name="T16" fmla="*/ 975 w 1077"/>
                  <a:gd name="T17" fmla="*/ 35 h 1478"/>
                  <a:gd name="T18" fmla="*/ 1032 w 1077"/>
                  <a:gd name="T19" fmla="*/ 5 h 1478"/>
                  <a:gd name="T20" fmla="*/ 1077 w 1077"/>
                  <a:gd name="T21" fmla="*/ 2 h 147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077"/>
                  <a:gd name="T34" fmla="*/ 0 h 1478"/>
                  <a:gd name="T35" fmla="*/ 1077 w 1077"/>
                  <a:gd name="T36" fmla="*/ 1478 h 1478"/>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077" h="1478">
                    <a:moveTo>
                      <a:pt x="0" y="1478"/>
                    </a:moveTo>
                    <a:cubicBezTo>
                      <a:pt x="13" y="1475"/>
                      <a:pt x="50" y="1475"/>
                      <a:pt x="80" y="1462"/>
                    </a:cubicBezTo>
                    <a:cubicBezTo>
                      <a:pt x="110" y="1449"/>
                      <a:pt x="138" y="1438"/>
                      <a:pt x="180" y="1400"/>
                    </a:cubicBezTo>
                    <a:cubicBezTo>
                      <a:pt x="222" y="1362"/>
                      <a:pt x="278" y="1306"/>
                      <a:pt x="330" y="1232"/>
                    </a:cubicBezTo>
                    <a:cubicBezTo>
                      <a:pt x="382" y="1158"/>
                      <a:pt x="430" y="1088"/>
                      <a:pt x="492" y="956"/>
                    </a:cubicBezTo>
                    <a:cubicBezTo>
                      <a:pt x="554" y="824"/>
                      <a:pt x="652" y="558"/>
                      <a:pt x="704" y="438"/>
                    </a:cubicBezTo>
                    <a:cubicBezTo>
                      <a:pt x="756" y="318"/>
                      <a:pt x="770" y="295"/>
                      <a:pt x="804" y="238"/>
                    </a:cubicBezTo>
                    <a:cubicBezTo>
                      <a:pt x="838" y="181"/>
                      <a:pt x="881" y="132"/>
                      <a:pt x="909" y="98"/>
                    </a:cubicBezTo>
                    <a:cubicBezTo>
                      <a:pt x="937" y="64"/>
                      <a:pt x="955" y="50"/>
                      <a:pt x="975" y="35"/>
                    </a:cubicBezTo>
                    <a:cubicBezTo>
                      <a:pt x="995" y="20"/>
                      <a:pt x="1015" y="10"/>
                      <a:pt x="1032" y="5"/>
                    </a:cubicBezTo>
                    <a:cubicBezTo>
                      <a:pt x="1049" y="0"/>
                      <a:pt x="1068" y="3"/>
                      <a:pt x="1077" y="2"/>
                    </a:cubicBezTo>
                  </a:path>
                </a:pathLst>
              </a:custGeom>
              <a:noFill/>
              <a:ln w="38100" cmpd="sng">
                <a:solidFill>
                  <a:srgbClr val="FF0000"/>
                </a:solidFill>
                <a:round/>
                <a:headEnd/>
                <a:tailEnd/>
              </a:ln>
            </p:spPr>
            <p:txBody>
              <a:bodyPr/>
              <a:lstStyle/>
              <a:p>
                <a:endParaRPr lang="en-US"/>
              </a:p>
            </p:txBody>
          </p:sp>
        </p:grpSp>
      </p:grpSp>
      <p:grpSp>
        <p:nvGrpSpPr>
          <p:cNvPr id="61635" name="Group 195"/>
          <p:cNvGrpSpPr>
            <a:grpSpLocks/>
          </p:cNvGrpSpPr>
          <p:nvPr/>
        </p:nvGrpSpPr>
        <p:grpSpPr bwMode="auto">
          <a:xfrm>
            <a:off x="5237163" y="3616325"/>
            <a:ext cx="955675" cy="581025"/>
            <a:chOff x="3299" y="2278"/>
            <a:chExt cx="602" cy="366"/>
          </a:xfrm>
        </p:grpSpPr>
        <p:sp>
          <p:nvSpPr>
            <p:cNvPr id="64554" name="Text Box 180"/>
            <p:cNvSpPr txBox="1">
              <a:spLocks noChangeArrowheads="1"/>
            </p:cNvSpPr>
            <p:nvPr/>
          </p:nvSpPr>
          <p:spPr bwMode="auto">
            <a:xfrm>
              <a:off x="3299" y="2278"/>
              <a:ext cx="448" cy="365"/>
            </a:xfrm>
            <a:prstGeom prst="rect">
              <a:avLst/>
            </a:prstGeom>
            <a:noFill/>
            <a:ln w="9525">
              <a:noFill/>
              <a:miter lim="800000"/>
              <a:headEnd/>
              <a:tailEnd/>
            </a:ln>
          </p:spPr>
          <p:txBody>
            <a:bodyPr>
              <a:spAutoFit/>
            </a:bodyPr>
            <a:lstStyle/>
            <a:p>
              <a:pPr algn="ctr">
                <a:spcBef>
                  <a:spcPct val="50000"/>
                </a:spcBef>
              </a:pPr>
              <a:r>
                <a:rPr lang="en-GB" sz="3200"/>
                <a:t>X</a:t>
              </a:r>
            </a:p>
          </p:txBody>
        </p:sp>
        <p:sp>
          <p:nvSpPr>
            <p:cNvPr id="64555" name="Text Box 181"/>
            <p:cNvSpPr txBox="1">
              <a:spLocks noChangeArrowheads="1"/>
            </p:cNvSpPr>
            <p:nvPr/>
          </p:nvSpPr>
          <p:spPr bwMode="auto">
            <a:xfrm>
              <a:off x="3453" y="2279"/>
              <a:ext cx="448" cy="365"/>
            </a:xfrm>
            <a:prstGeom prst="rect">
              <a:avLst/>
            </a:prstGeom>
            <a:noFill/>
            <a:ln w="9525">
              <a:noFill/>
              <a:miter lim="800000"/>
              <a:headEnd/>
              <a:tailEnd/>
            </a:ln>
          </p:spPr>
          <p:txBody>
            <a:bodyPr>
              <a:spAutoFit/>
            </a:bodyPr>
            <a:lstStyle/>
            <a:p>
              <a:pPr algn="ctr">
                <a:spcBef>
                  <a:spcPct val="50000"/>
                </a:spcBef>
              </a:pPr>
              <a:r>
                <a:rPr lang="en-GB" sz="3200"/>
                <a:t>X</a:t>
              </a:r>
            </a:p>
          </p:txBody>
        </p:sp>
      </p:grpSp>
      <p:sp>
        <p:nvSpPr>
          <p:cNvPr id="61622" name="Text Box 182"/>
          <p:cNvSpPr txBox="1">
            <a:spLocks noChangeArrowheads="1"/>
          </p:cNvSpPr>
          <p:nvPr/>
        </p:nvSpPr>
        <p:spPr bwMode="auto">
          <a:xfrm>
            <a:off x="7894638" y="1049338"/>
            <a:ext cx="711200" cy="579437"/>
          </a:xfrm>
          <a:prstGeom prst="rect">
            <a:avLst/>
          </a:prstGeom>
          <a:noFill/>
          <a:ln w="9525">
            <a:noFill/>
            <a:miter lim="800000"/>
            <a:headEnd/>
            <a:tailEnd/>
          </a:ln>
        </p:spPr>
        <p:txBody>
          <a:bodyPr>
            <a:spAutoFit/>
          </a:bodyPr>
          <a:lstStyle/>
          <a:p>
            <a:pPr algn="ctr">
              <a:spcBef>
                <a:spcPct val="50000"/>
              </a:spcBef>
            </a:pPr>
            <a:r>
              <a:rPr lang="en-GB" sz="3200"/>
              <a:t>X</a:t>
            </a:r>
          </a:p>
        </p:txBody>
      </p:sp>
      <p:sp>
        <p:nvSpPr>
          <p:cNvPr id="61623" name="Text Box 183"/>
          <p:cNvSpPr txBox="1">
            <a:spLocks noChangeArrowheads="1"/>
          </p:cNvSpPr>
          <p:nvPr/>
        </p:nvSpPr>
        <p:spPr bwMode="auto">
          <a:xfrm>
            <a:off x="4591" y="92890"/>
            <a:ext cx="4392613" cy="522288"/>
          </a:xfrm>
          <a:prstGeom prst="rect">
            <a:avLst/>
          </a:prstGeom>
          <a:noFill/>
          <a:ln w="9525">
            <a:noFill/>
            <a:miter lim="800000"/>
            <a:headEnd/>
            <a:tailEnd/>
          </a:ln>
          <a:effectLst/>
        </p:spPr>
        <p:txBody>
          <a:bodyPr>
            <a:spAutoFit/>
          </a:bodyPr>
          <a:lstStyle/>
          <a:p>
            <a:pPr>
              <a:spcBef>
                <a:spcPct val="50000"/>
              </a:spcBef>
              <a:defRPr/>
            </a:pPr>
            <a:r>
              <a:rPr lang="en-GB" sz="2800" dirty="0">
                <a:solidFill>
                  <a:schemeClr val="tx1">
                    <a:lumMod val="65000"/>
                    <a:lumOff val="35000"/>
                  </a:schemeClr>
                </a:solidFill>
              </a:rPr>
              <a:t>Process variability</a:t>
            </a:r>
            <a:endParaRPr lang="en-US" sz="2800" dirty="0">
              <a:solidFill>
                <a:schemeClr val="tx1">
                  <a:lumMod val="65000"/>
                  <a:lumOff val="35000"/>
                </a:schemeClr>
              </a:solidFill>
            </a:endParaRPr>
          </a:p>
        </p:txBody>
      </p:sp>
      <p:sp>
        <p:nvSpPr>
          <p:cNvPr id="64552" name="Rectangle 184"/>
          <p:cNvSpPr>
            <a:spLocks noChangeArrowheads="1"/>
          </p:cNvSpPr>
          <p:nvPr/>
        </p:nvSpPr>
        <p:spPr bwMode="auto">
          <a:xfrm>
            <a:off x="441325" y="2687638"/>
            <a:ext cx="2901950" cy="366712"/>
          </a:xfrm>
          <a:prstGeom prst="rect">
            <a:avLst/>
          </a:prstGeom>
          <a:noFill/>
          <a:ln w="9525">
            <a:noFill/>
            <a:miter lim="800000"/>
            <a:headEnd/>
            <a:tailEnd/>
          </a:ln>
        </p:spPr>
        <p:txBody>
          <a:bodyPr>
            <a:spAutoFit/>
          </a:bodyPr>
          <a:lstStyle/>
          <a:p>
            <a:pPr eaLnBrk="0" hangingPunct="0">
              <a:spcBef>
                <a:spcPct val="20000"/>
              </a:spcBef>
              <a:buClr>
                <a:srgbClr val="E5405D"/>
              </a:buClr>
              <a:buSzPct val="50000"/>
              <a:buFont typeface="Monotype Sorts" pitchFamily="2" charset="2"/>
              <a:buNone/>
            </a:pPr>
            <a:r>
              <a:rPr lang="en-US" i="1">
                <a:solidFill>
                  <a:srgbClr val="FF0000"/>
                </a:solidFill>
              </a:rPr>
              <a:t>Scatter</a:t>
            </a:r>
            <a:r>
              <a:rPr lang="en-US" i="1"/>
              <a:t> 	  PRECISION : P</a:t>
            </a:r>
          </a:p>
        </p:txBody>
      </p:sp>
      <p:sp>
        <p:nvSpPr>
          <p:cNvPr id="64553" name="Rectangle 185"/>
          <p:cNvSpPr>
            <a:spLocks noChangeArrowheads="1"/>
          </p:cNvSpPr>
          <p:nvPr/>
        </p:nvSpPr>
        <p:spPr bwMode="auto">
          <a:xfrm>
            <a:off x="415925" y="2243138"/>
            <a:ext cx="3257550" cy="366712"/>
          </a:xfrm>
          <a:prstGeom prst="rect">
            <a:avLst/>
          </a:prstGeom>
          <a:noFill/>
          <a:ln w="9525">
            <a:noFill/>
            <a:miter lim="800000"/>
            <a:headEnd/>
            <a:tailEnd/>
          </a:ln>
        </p:spPr>
        <p:txBody>
          <a:bodyPr>
            <a:spAutoFit/>
          </a:bodyPr>
          <a:lstStyle/>
          <a:p>
            <a:pPr eaLnBrk="0" hangingPunct="0">
              <a:spcBef>
                <a:spcPct val="20000"/>
              </a:spcBef>
              <a:buClr>
                <a:srgbClr val="E5405D"/>
              </a:buClr>
              <a:buSzPct val="50000"/>
              <a:buFont typeface="Monotype Sorts" pitchFamily="2" charset="2"/>
              <a:buNone/>
            </a:pPr>
            <a:r>
              <a:rPr lang="en-US" i="1">
                <a:solidFill>
                  <a:srgbClr val="FF0000"/>
                </a:solidFill>
              </a:rPr>
              <a:t>Off target</a:t>
            </a:r>
            <a:r>
              <a:rPr lang="en-US" i="1"/>
              <a:t>  ACCURACY : P</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61627"/>
                                        </p:tgtEl>
                                        <p:attrNameLst>
                                          <p:attrName>style.visibility</p:attrName>
                                        </p:attrNameLst>
                                      </p:cBhvr>
                                      <p:to>
                                        <p:strVal val="visible"/>
                                      </p:to>
                                    </p:set>
                                    <p:animEffect transition="in" filter="dissolve">
                                      <p:cBhvr>
                                        <p:cTn id="7" dur="5000"/>
                                        <p:tgtEl>
                                          <p:spTgt spid="61627"/>
                                        </p:tgtEl>
                                      </p:cBhvr>
                                    </p:animEffect>
                                  </p:childTnLst>
                                  <p:subTnLst>
                                    <p:audio>
                                      <p:cMediaNode>
                                        <p:cTn display="0" masterRel="sameClick">
                                          <p:stCondLst>
                                            <p:cond evt="begin" delay="0">
                                              <p:tn val="5"/>
                                            </p:cond>
                                          </p:stCondLst>
                                          <p:endCondLst>
                                            <p:cond evt="onStopAudio" delay="0">
                                              <p:tgtEl>
                                                <p:sldTgt/>
                                              </p:tgtEl>
                                            </p:cond>
                                          </p:endCondLst>
                                        </p:cTn>
                                        <p:tgtEl>
                                          <p:sndTgt r:embed="rId3" name="applause.wav"/>
                                        </p:tgtEl>
                                      </p:cMediaNode>
                                    </p:audio>
                                  </p:sub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61628"/>
                                        </p:tgtEl>
                                        <p:attrNameLst>
                                          <p:attrName>style.visibility</p:attrName>
                                        </p:attrNameLst>
                                      </p:cBhvr>
                                      <p:to>
                                        <p:strVal val="visible"/>
                                      </p:to>
                                    </p:set>
                                    <p:animEffect transition="in" filter="dissolve">
                                      <p:cBhvr>
                                        <p:cTn id="12" dur="500"/>
                                        <p:tgtEl>
                                          <p:spTgt spid="61628"/>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61619"/>
                                        </p:tgtEl>
                                        <p:attrNameLst>
                                          <p:attrName>style.visibility</p:attrName>
                                        </p:attrNameLst>
                                      </p:cBhvr>
                                      <p:to>
                                        <p:strVal val="visible"/>
                                      </p:to>
                                    </p:set>
                                    <p:animEffect transition="in" filter="dissolve">
                                      <p:cBhvr>
                                        <p:cTn id="17" dur="500"/>
                                        <p:tgtEl>
                                          <p:spTgt spid="61619"/>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61630"/>
                                        </p:tgtEl>
                                        <p:attrNameLst>
                                          <p:attrName>style.visibility</p:attrName>
                                        </p:attrNameLst>
                                      </p:cBhvr>
                                      <p:to>
                                        <p:strVal val="visible"/>
                                      </p:to>
                                    </p:set>
                                    <p:animEffect transition="in" filter="dissolve">
                                      <p:cBhvr>
                                        <p:cTn id="22" dur="5000"/>
                                        <p:tgtEl>
                                          <p:spTgt spid="61630"/>
                                        </p:tgtEl>
                                      </p:cBhvr>
                                    </p:animEffect>
                                  </p:childTnLst>
                                  <p:subTnLst>
                                    <p:audio>
                                      <p:cMediaNode>
                                        <p:cTn display="0" masterRel="sameClick">
                                          <p:stCondLst>
                                            <p:cond evt="begin" delay="0">
                                              <p:tn val="20"/>
                                            </p:cond>
                                          </p:stCondLst>
                                          <p:endCondLst>
                                            <p:cond evt="onStopAudio" delay="0">
                                              <p:tgtEl>
                                                <p:sldTgt/>
                                              </p:tgtEl>
                                            </p:cond>
                                          </p:endCondLst>
                                        </p:cTn>
                                        <p:tgtEl>
                                          <p:sndTgt r:embed="rId3" name="applause.wav"/>
                                        </p:tgtEl>
                                      </p:cMediaNode>
                                    </p:audio>
                                  </p:subTnLst>
                                </p:cTn>
                              </p:par>
                            </p:childTnLst>
                          </p:cTn>
                        </p:par>
                      </p:childTnLst>
                    </p:cTn>
                  </p:par>
                  <p:par>
                    <p:cTn id="23" fill="hold">
                      <p:stCondLst>
                        <p:cond delay="indefinite"/>
                      </p:stCondLst>
                      <p:childTnLst>
                        <p:par>
                          <p:cTn id="24" fill="hold">
                            <p:stCondLst>
                              <p:cond delay="0"/>
                            </p:stCondLst>
                            <p:childTnLst>
                              <p:par>
                                <p:cTn id="25" presetID="9" presetClass="entr" presetSubtype="0" fill="hold" nodeType="clickEffect">
                                  <p:stCondLst>
                                    <p:cond delay="0"/>
                                  </p:stCondLst>
                                  <p:childTnLst>
                                    <p:set>
                                      <p:cBhvr>
                                        <p:cTn id="26" dur="1" fill="hold">
                                          <p:stCondLst>
                                            <p:cond delay="0"/>
                                          </p:stCondLst>
                                        </p:cTn>
                                        <p:tgtEl>
                                          <p:spTgt spid="61631"/>
                                        </p:tgtEl>
                                        <p:attrNameLst>
                                          <p:attrName>style.visibility</p:attrName>
                                        </p:attrNameLst>
                                      </p:cBhvr>
                                      <p:to>
                                        <p:strVal val="visible"/>
                                      </p:to>
                                    </p:set>
                                    <p:animEffect transition="in" filter="dissolve">
                                      <p:cBhvr>
                                        <p:cTn id="27" dur="500"/>
                                        <p:tgtEl>
                                          <p:spTgt spid="61631"/>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grpId="0" nodeType="clickEffect">
                                  <p:stCondLst>
                                    <p:cond delay="0"/>
                                  </p:stCondLst>
                                  <p:childTnLst>
                                    <p:set>
                                      <p:cBhvr>
                                        <p:cTn id="31" dur="1" fill="hold">
                                          <p:stCondLst>
                                            <p:cond delay="0"/>
                                          </p:stCondLst>
                                        </p:cTn>
                                        <p:tgtEl>
                                          <p:spTgt spid="61622"/>
                                        </p:tgtEl>
                                        <p:attrNameLst>
                                          <p:attrName>style.visibility</p:attrName>
                                        </p:attrNameLst>
                                      </p:cBhvr>
                                      <p:to>
                                        <p:strVal val="visible"/>
                                      </p:to>
                                    </p:set>
                                    <p:animEffect transition="in" filter="dissolve">
                                      <p:cBhvr>
                                        <p:cTn id="32" dur="500"/>
                                        <p:tgtEl>
                                          <p:spTgt spid="61622"/>
                                        </p:tgtEl>
                                      </p:cBhvr>
                                    </p:animEffect>
                                  </p:childTnLst>
                                </p:cTn>
                              </p:par>
                            </p:childTnLst>
                          </p:cTn>
                        </p:par>
                      </p:childTnLst>
                    </p:cTn>
                  </p:par>
                  <p:par>
                    <p:cTn id="33" fill="hold">
                      <p:stCondLst>
                        <p:cond delay="indefinite"/>
                      </p:stCondLst>
                      <p:childTnLst>
                        <p:par>
                          <p:cTn id="34" fill="hold">
                            <p:stCondLst>
                              <p:cond delay="0"/>
                            </p:stCondLst>
                            <p:childTnLst>
                              <p:par>
                                <p:cTn id="35" presetID="9" presetClass="entr" presetSubtype="0" fill="hold" nodeType="clickEffect">
                                  <p:stCondLst>
                                    <p:cond delay="0"/>
                                  </p:stCondLst>
                                  <p:childTnLst>
                                    <p:set>
                                      <p:cBhvr>
                                        <p:cTn id="36" dur="1" fill="hold">
                                          <p:stCondLst>
                                            <p:cond delay="0"/>
                                          </p:stCondLst>
                                        </p:cTn>
                                        <p:tgtEl>
                                          <p:spTgt spid="61632"/>
                                        </p:tgtEl>
                                        <p:attrNameLst>
                                          <p:attrName>style.visibility</p:attrName>
                                        </p:attrNameLst>
                                      </p:cBhvr>
                                      <p:to>
                                        <p:strVal val="visible"/>
                                      </p:to>
                                    </p:set>
                                    <p:animEffect transition="in" filter="dissolve">
                                      <p:cBhvr>
                                        <p:cTn id="37" dur="5000"/>
                                        <p:tgtEl>
                                          <p:spTgt spid="61632"/>
                                        </p:tgtEl>
                                      </p:cBhvr>
                                    </p:animEffect>
                                  </p:childTnLst>
                                  <p:subTnLst>
                                    <p:audio>
                                      <p:cMediaNode>
                                        <p:cTn display="0" masterRel="sameClick">
                                          <p:stCondLst>
                                            <p:cond evt="begin" delay="0">
                                              <p:tn val="35"/>
                                            </p:cond>
                                          </p:stCondLst>
                                          <p:endCondLst>
                                            <p:cond evt="onStopAudio" delay="0">
                                              <p:tgtEl>
                                                <p:sldTgt/>
                                              </p:tgtEl>
                                            </p:cond>
                                          </p:endCondLst>
                                        </p:cTn>
                                        <p:tgtEl>
                                          <p:sndTgt r:embed="rId3" name="applause.wav"/>
                                        </p:tgtEl>
                                      </p:cMediaNode>
                                    </p:audio>
                                  </p:subTnLst>
                                </p:cTn>
                              </p:par>
                            </p:childTnLst>
                          </p:cTn>
                        </p:par>
                      </p:childTnLst>
                    </p:cTn>
                  </p:par>
                  <p:par>
                    <p:cTn id="38" fill="hold">
                      <p:stCondLst>
                        <p:cond delay="indefinite"/>
                      </p:stCondLst>
                      <p:childTnLst>
                        <p:par>
                          <p:cTn id="39" fill="hold">
                            <p:stCondLst>
                              <p:cond delay="0"/>
                            </p:stCondLst>
                            <p:childTnLst>
                              <p:par>
                                <p:cTn id="40" presetID="9" presetClass="entr" presetSubtype="0" fill="hold" nodeType="clickEffect">
                                  <p:stCondLst>
                                    <p:cond delay="0"/>
                                  </p:stCondLst>
                                  <p:childTnLst>
                                    <p:set>
                                      <p:cBhvr>
                                        <p:cTn id="41" dur="1" fill="hold">
                                          <p:stCondLst>
                                            <p:cond delay="0"/>
                                          </p:stCondLst>
                                        </p:cTn>
                                        <p:tgtEl>
                                          <p:spTgt spid="61637"/>
                                        </p:tgtEl>
                                        <p:attrNameLst>
                                          <p:attrName>style.visibility</p:attrName>
                                        </p:attrNameLst>
                                      </p:cBhvr>
                                      <p:to>
                                        <p:strVal val="visible"/>
                                      </p:to>
                                    </p:set>
                                    <p:animEffect transition="in" filter="dissolve">
                                      <p:cBhvr>
                                        <p:cTn id="42" dur="500"/>
                                        <p:tgtEl>
                                          <p:spTgt spid="61637"/>
                                        </p:tgtEl>
                                      </p:cBhvr>
                                    </p:animEffect>
                                  </p:childTnLst>
                                </p:cTn>
                              </p:par>
                            </p:childTnLst>
                          </p:cTn>
                        </p:par>
                      </p:childTnLst>
                    </p:cTn>
                  </p:par>
                  <p:par>
                    <p:cTn id="43" fill="hold">
                      <p:stCondLst>
                        <p:cond delay="indefinite"/>
                      </p:stCondLst>
                      <p:childTnLst>
                        <p:par>
                          <p:cTn id="44" fill="hold">
                            <p:stCondLst>
                              <p:cond delay="0"/>
                            </p:stCondLst>
                            <p:childTnLst>
                              <p:par>
                                <p:cTn id="45" presetID="9" presetClass="entr" presetSubtype="0" fill="hold" nodeType="clickEffect">
                                  <p:stCondLst>
                                    <p:cond delay="0"/>
                                  </p:stCondLst>
                                  <p:childTnLst>
                                    <p:set>
                                      <p:cBhvr>
                                        <p:cTn id="46" dur="1" fill="hold">
                                          <p:stCondLst>
                                            <p:cond delay="0"/>
                                          </p:stCondLst>
                                        </p:cTn>
                                        <p:tgtEl>
                                          <p:spTgt spid="61635"/>
                                        </p:tgtEl>
                                        <p:attrNameLst>
                                          <p:attrName>style.visibility</p:attrName>
                                        </p:attrNameLst>
                                      </p:cBhvr>
                                      <p:to>
                                        <p:strVal val="visible"/>
                                      </p:to>
                                    </p:set>
                                    <p:animEffect transition="in" filter="dissolve">
                                      <p:cBhvr>
                                        <p:cTn id="47" dur="500"/>
                                        <p:tgtEl>
                                          <p:spTgt spid="61635"/>
                                        </p:tgtEl>
                                      </p:cBhvr>
                                    </p:animEffect>
                                  </p:childTnLst>
                                </p:cTn>
                              </p:par>
                            </p:childTnLst>
                          </p:cTn>
                        </p:par>
                      </p:childTnLst>
                    </p:cTn>
                  </p:par>
                  <p:par>
                    <p:cTn id="48" fill="hold">
                      <p:stCondLst>
                        <p:cond delay="indefinite"/>
                      </p:stCondLst>
                      <p:childTnLst>
                        <p:par>
                          <p:cTn id="49" fill="hold">
                            <p:stCondLst>
                              <p:cond delay="0"/>
                            </p:stCondLst>
                            <p:childTnLst>
                              <p:par>
                                <p:cTn id="50" presetID="9" presetClass="entr" presetSubtype="0" fill="hold" nodeType="clickEffect">
                                  <p:stCondLst>
                                    <p:cond delay="0"/>
                                  </p:stCondLst>
                                  <p:childTnLst>
                                    <p:set>
                                      <p:cBhvr>
                                        <p:cTn id="51" dur="1" fill="hold">
                                          <p:stCondLst>
                                            <p:cond delay="0"/>
                                          </p:stCondLst>
                                        </p:cTn>
                                        <p:tgtEl>
                                          <p:spTgt spid="61629"/>
                                        </p:tgtEl>
                                        <p:attrNameLst>
                                          <p:attrName>style.visibility</p:attrName>
                                        </p:attrNameLst>
                                      </p:cBhvr>
                                      <p:to>
                                        <p:strVal val="visible"/>
                                      </p:to>
                                    </p:set>
                                    <p:animEffect transition="in" filter="dissolve">
                                      <p:cBhvr>
                                        <p:cTn id="52" dur="5000"/>
                                        <p:tgtEl>
                                          <p:spTgt spid="61629"/>
                                        </p:tgtEl>
                                      </p:cBhvr>
                                    </p:animEffect>
                                  </p:childTnLst>
                                  <p:subTnLst>
                                    <p:audio>
                                      <p:cMediaNode>
                                        <p:cTn display="0" masterRel="sameClick">
                                          <p:stCondLst>
                                            <p:cond evt="begin" delay="0">
                                              <p:tn val="50"/>
                                            </p:cond>
                                          </p:stCondLst>
                                          <p:endCondLst>
                                            <p:cond evt="onStopAudio" delay="0">
                                              <p:tgtEl>
                                                <p:sldTgt/>
                                              </p:tgtEl>
                                            </p:cond>
                                          </p:endCondLst>
                                        </p:cTn>
                                        <p:tgtEl>
                                          <p:sndTgt r:embed="rId3" name="applause.wav"/>
                                        </p:tgtEl>
                                      </p:cMediaNode>
                                    </p:audio>
                                  </p:subTnLst>
                                </p:cTn>
                              </p:par>
                            </p:childTnLst>
                          </p:cTn>
                        </p:par>
                      </p:childTnLst>
                    </p:cTn>
                  </p:par>
                  <p:par>
                    <p:cTn id="53" fill="hold">
                      <p:stCondLst>
                        <p:cond delay="indefinite"/>
                      </p:stCondLst>
                      <p:childTnLst>
                        <p:par>
                          <p:cTn id="54" fill="hold">
                            <p:stCondLst>
                              <p:cond delay="0"/>
                            </p:stCondLst>
                            <p:childTnLst>
                              <p:par>
                                <p:cTn id="55" presetID="9" presetClass="entr" presetSubtype="0" fill="hold" nodeType="clickEffect">
                                  <p:stCondLst>
                                    <p:cond delay="0"/>
                                  </p:stCondLst>
                                  <p:childTnLst>
                                    <p:set>
                                      <p:cBhvr>
                                        <p:cTn id="56" dur="1" fill="hold">
                                          <p:stCondLst>
                                            <p:cond delay="0"/>
                                          </p:stCondLst>
                                        </p:cTn>
                                        <p:tgtEl>
                                          <p:spTgt spid="61636"/>
                                        </p:tgtEl>
                                        <p:attrNameLst>
                                          <p:attrName>style.visibility</p:attrName>
                                        </p:attrNameLst>
                                      </p:cBhvr>
                                      <p:to>
                                        <p:strVal val="visible"/>
                                      </p:to>
                                    </p:set>
                                    <p:animEffect transition="in" filter="dissolve">
                                      <p:cBhvr>
                                        <p:cTn id="57" dur="500"/>
                                        <p:tgtEl>
                                          <p:spTgt spid="6163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619" grpId="0"/>
      <p:bldP spid="61622"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Text Box 2"/>
          <p:cNvSpPr txBox="1">
            <a:spLocks noChangeArrowheads="1"/>
          </p:cNvSpPr>
          <p:nvPr/>
        </p:nvSpPr>
        <p:spPr bwMode="auto">
          <a:xfrm>
            <a:off x="9053" y="89887"/>
            <a:ext cx="9142413" cy="954087"/>
          </a:xfrm>
          <a:prstGeom prst="rect">
            <a:avLst/>
          </a:prstGeom>
          <a:noFill/>
          <a:ln w="9525">
            <a:noFill/>
            <a:miter lim="800000"/>
            <a:headEnd type="none" w="sm" len="lg"/>
            <a:tailEnd type="none" w="sm" len="lg"/>
          </a:ln>
          <a:effectLst/>
        </p:spPr>
        <p:txBody>
          <a:bodyPr>
            <a:spAutoFit/>
          </a:bodyPr>
          <a:lstStyle/>
          <a:p>
            <a:pPr eaLnBrk="0" hangingPunct="0">
              <a:defRPr/>
            </a:pPr>
            <a:r>
              <a:rPr lang="en-GB" sz="2800" dirty="0">
                <a:solidFill>
                  <a:schemeClr val="tx1">
                    <a:lumMod val="65000"/>
                    <a:lumOff val="35000"/>
                  </a:schemeClr>
                </a:solidFill>
              </a:rPr>
              <a:t>Low process variation allows changes in process performance to be readily detect</a:t>
            </a:r>
            <a:endParaRPr lang="en-US" sz="2800" dirty="0">
              <a:solidFill>
                <a:schemeClr val="tx1">
                  <a:lumMod val="65000"/>
                  <a:lumOff val="35000"/>
                </a:schemeClr>
              </a:solidFill>
            </a:endParaRPr>
          </a:p>
        </p:txBody>
      </p:sp>
      <p:sp>
        <p:nvSpPr>
          <p:cNvPr id="64547" name="Rectangle 35"/>
          <p:cNvSpPr>
            <a:spLocks noChangeArrowheads="1"/>
          </p:cNvSpPr>
          <p:nvPr/>
        </p:nvSpPr>
        <p:spPr bwMode="auto">
          <a:xfrm>
            <a:off x="635000" y="1589689"/>
            <a:ext cx="3479800" cy="3413125"/>
          </a:xfrm>
          <a:prstGeom prst="rect">
            <a:avLst/>
          </a:prstGeom>
          <a:solidFill>
            <a:schemeClr val="bg1">
              <a:lumMod val="95000"/>
            </a:schemeClr>
          </a:solidFill>
          <a:ln w="9525">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a:p>
        </p:txBody>
      </p:sp>
      <p:sp>
        <p:nvSpPr>
          <p:cNvPr id="66565" name="Freeform 3" descr="20%"/>
          <p:cNvSpPr>
            <a:spLocks/>
          </p:cNvSpPr>
          <p:nvPr/>
        </p:nvSpPr>
        <p:spPr bwMode="auto">
          <a:xfrm>
            <a:off x="750888" y="2820001"/>
            <a:ext cx="3048000" cy="1541463"/>
          </a:xfrm>
          <a:custGeom>
            <a:avLst/>
            <a:gdLst>
              <a:gd name="T0" fmla="*/ 0 w 2532"/>
              <a:gd name="T1" fmla="*/ 2147483647 h 438"/>
              <a:gd name="T2" fmla="*/ 0 w 2532"/>
              <a:gd name="T3" fmla="*/ 74314008 h 438"/>
              <a:gd name="T4" fmla="*/ 2147483647 w 2532"/>
              <a:gd name="T5" fmla="*/ 0 h 438"/>
              <a:gd name="T6" fmla="*/ 2147483647 w 2532"/>
              <a:gd name="T7" fmla="*/ 2147483647 h 438"/>
              <a:gd name="T8" fmla="*/ 0 w 2532"/>
              <a:gd name="T9" fmla="*/ 2147483647 h 438"/>
              <a:gd name="T10" fmla="*/ 0 60000 65536"/>
              <a:gd name="T11" fmla="*/ 0 60000 65536"/>
              <a:gd name="T12" fmla="*/ 0 60000 65536"/>
              <a:gd name="T13" fmla="*/ 0 60000 65536"/>
              <a:gd name="T14" fmla="*/ 0 60000 65536"/>
              <a:gd name="T15" fmla="*/ 0 w 2532"/>
              <a:gd name="T16" fmla="*/ 0 h 438"/>
              <a:gd name="T17" fmla="*/ 2532 w 2532"/>
              <a:gd name="T18" fmla="*/ 438 h 438"/>
            </a:gdLst>
            <a:ahLst/>
            <a:cxnLst>
              <a:cxn ang="T10">
                <a:pos x="T0" y="T1"/>
              </a:cxn>
              <a:cxn ang="T11">
                <a:pos x="T2" y="T3"/>
              </a:cxn>
              <a:cxn ang="T12">
                <a:pos x="T4" y="T5"/>
              </a:cxn>
              <a:cxn ang="T13">
                <a:pos x="T6" y="T7"/>
              </a:cxn>
              <a:cxn ang="T14">
                <a:pos x="T8" y="T9"/>
              </a:cxn>
            </a:cxnLst>
            <a:rect l="T15" t="T16" r="T17" b="T18"/>
            <a:pathLst>
              <a:path w="2532" h="438">
                <a:moveTo>
                  <a:pt x="0" y="432"/>
                </a:moveTo>
                <a:lnTo>
                  <a:pt x="0" y="6"/>
                </a:lnTo>
                <a:lnTo>
                  <a:pt x="2532" y="0"/>
                </a:lnTo>
                <a:lnTo>
                  <a:pt x="2526" y="438"/>
                </a:lnTo>
                <a:lnTo>
                  <a:pt x="0" y="432"/>
                </a:lnTo>
                <a:close/>
              </a:path>
            </a:pathLst>
          </a:custGeom>
          <a:noFill/>
          <a:ln w="9525" cap="flat" cmpd="sng">
            <a:noFill/>
            <a:prstDash val="solid"/>
            <a:round/>
            <a:headEnd type="none" w="sm" len="lg"/>
            <a:tailEnd type="none" w="sm" len="lg"/>
          </a:ln>
        </p:spPr>
        <p:txBody>
          <a:bodyPr/>
          <a:lstStyle/>
          <a:p>
            <a:endParaRPr lang="en-US"/>
          </a:p>
        </p:txBody>
      </p:sp>
      <p:sp>
        <p:nvSpPr>
          <p:cNvPr id="66566" name="Line 5"/>
          <p:cNvSpPr>
            <a:spLocks noChangeShapeType="1"/>
          </p:cNvSpPr>
          <p:nvPr/>
        </p:nvSpPr>
        <p:spPr bwMode="auto">
          <a:xfrm>
            <a:off x="2600325" y="1540476"/>
            <a:ext cx="0" cy="3467100"/>
          </a:xfrm>
          <a:prstGeom prst="line">
            <a:avLst/>
          </a:prstGeom>
          <a:noFill/>
          <a:ln w="19050">
            <a:solidFill>
              <a:schemeClr val="tx1"/>
            </a:solidFill>
            <a:prstDash val="sysDot"/>
            <a:round/>
            <a:headEnd type="none" w="sm" len="lg"/>
            <a:tailEnd type="none" w="sm" len="lg"/>
          </a:ln>
        </p:spPr>
        <p:txBody>
          <a:bodyPr/>
          <a:lstStyle/>
          <a:p>
            <a:endParaRPr lang="en-US"/>
          </a:p>
        </p:txBody>
      </p:sp>
      <p:sp>
        <p:nvSpPr>
          <p:cNvPr id="66567" name="Line 6"/>
          <p:cNvSpPr>
            <a:spLocks noChangeShapeType="1"/>
          </p:cNvSpPr>
          <p:nvPr/>
        </p:nvSpPr>
        <p:spPr bwMode="auto">
          <a:xfrm>
            <a:off x="623888" y="1556351"/>
            <a:ext cx="0" cy="3435350"/>
          </a:xfrm>
          <a:prstGeom prst="line">
            <a:avLst/>
          </a:prstGeom>
          <a:noFill/>
          <a:ln w="19050">
            <a:solidFill>
              <a:schemeClr val="tx1"/>
            </a:solidFill>
            <a:round/>
            <a:headEnd type="none" w="sm" len="lg"/>
            <a:tailEnd type="none" w="sm" len="lg"/>
          </a:ln>
        </p:spPr>
        <p:txBody>
          <a:bodyPr/>
          <a:lstStyle/>
          <a:p>
            <a:endParaRPr lang="en-US"/>
          </a:p>
        </p:txBody>
      </p:sp>
      <p:sp>
        <p:nvSpPr>
          <p:cNvPr id="66568" name="Line 7"/>
          <p:cNvSpPr>
            <a:spLocks noChangeShapeType="1"/>
          </p:cNvSpPr>
          <p:nvPr/>
        </p:nvSpPr>
        <p:spPr bwMode="auto">
          <a:xfrm>
            <a:off x="623888" y="5007576"/>
            <a:ext cx="3489325" cy="0"/>
          </a:xfrm>
          <a:prstGeom prst="line">
            <a:avLst/>
          </a:prstGeom>
          <a:noFill/>
          <a:ln w="19050">
            <a:solidFill>
              <a:schemeClr val="tx1"/>
            </a:solidFill>
            <a:round/>
            <a:headEnd type="none" w="sm" len="lg"/>
            <a:tailEnd type="none" w="sm" len="lg"/>
          </a:ln>
        </p:spPr>
        <p:txBody>
          <a:bodyPr/>
          <a:lstStyle/>
          <a:p>
            <a:endParaRPr lang="en-US"/>
          </a:p>
        </p:txBody>
      </p:sp>
      <p:sp>
        <p:nvSpPr>
          <p:cNvPr id="66569" name="Text Box 12"/>
          <p:cNvSpPr txBox="1">
            <a:spLocks noChangeArrowheads="1"/>
          </p:cNvSpPr>
          <p:nvPr/>
        </p:nvSpPr>
        <p:spPr bwMode="auto">
          <a:xfrm>
            <a:off x="3305175" y="5020276"/>
            <a:ext cx="857250" cy="336550"/>
          </a:xfrm>
          <a:prstGeom prst="rect">
            <a:avLst/>
          </a:prstGeom>
          <a:noFill/>
          <a:ln w="9525">
            <a:noFill/>
            <a:miter lim="800000"/>
            <a:headEnd type="none" w="sm" len="lg"/>
            <a:tailEnd type="none" w="sm" len="lg"/>
          </a:ln>
        </p:spPr>
        <p:txBody>
          <a:bodyPr>
            <a:spAutoFit/>
          </a:bodyPr>
          <a:lstStyle/>
          <a:p>
            <a:pPr algn="ctr" eaLnBrk="0" hangingPunct="0"/>
            <a:r>
              <a:rPr lang="en-GB" sz="1600"/>
              <a:t>TIME</a:t>
            </a:r>
            <a:endParaRPr lang="en-US" sz="1600"/>
          </a:p>
        </p:txBody>
      </p:sp>
      <p:grpSp>
        <p:nvGrpSpPr>
          <p:cNvPr id="2" name="Group 39"/>
          <p:cNvGrpSpPr>
            <a:grpSpLocks/>
          </p:cNvGrpSpPr>
          <p:nvPr/>
        </p:nvGrpSpPr>
        <p:grpSpPr bwMode="auto">
          <a:xfrm>
            <a:off x="244475" y="1742089"/>
            <a:ext cx="2368550" cy="2652712"/>
            <a:chOff x="154" y="1143"/>
            <a:chExt cx="1492" cy="1671"/>
          </a:xfrm>
        </p:grpSpPr>
        <p:sp>
          <p:nvSpPr>
            <p:cNvPr id="66598" name="Freeform 4"/>
            <p:cNvSpPr>
              <a:spLocks/>
            </p:cNvSpPr>
            <p:nvPr/>
          </p:nvSpPr>
          <p:spPr bwMode="auto">
            <a:xfrm>
              <a:off x="402" y="1628"/>
              <a:ext cx="274" cy="1186"/>
            </a:xfrm>
            <a:custGeom>
              <a:avLst/>
              <a:gdLst>
                <a:gd name="T0" fmla="*/ 6 w 186"/>
                <a:gd name="T1" fmla="*/ 0 h 654"/>
                <a:gd name="T2" fmla="*/ 60 w 186"/>
                <a:gd name="T3" fmla="*/ 368 h 654"/>
                <a:gd name="T4" fmla="*/ 221 w 186"/>
                <a:gd name="T5" fmla="*/ 651 h 654"/>
                <a:gd name="T6" fmla="*/ 404 w 186"/>
                <a:gd name="T7" fmla="*/ 987 h 654"/>
                <a:gd name="T8" fmla="*/ 221 w 186"/>
                <a:gd name="T9" fmla="*/ 1402 h 654"/>
                <a:gd name="T10" fmla="*/ 40 w 186"/>
                <a:gd name="T11" fmla="*/ 1743 h 654"/>
                <a:gd name="T12" fmla="*/ 0 w 186"/>
                <a:gd name="T13" fmla="*/ 2151 h 654"/>
                <a:gd name="T14" fmla="*/ 0 60000 65536"/>
                <a:gd name="T15" fmla="*/ 0 60000 65536"/>
                <a:gd name="T16" fmla="*/ 0 60000 65536"/>
                <a:gd name="T17" fmla="*/ 0 60000 65536"/>
                <a:gd name="T18" fmla="*/ 0 60000 65536"/>
                <a:gd name="T19" fmla="*/ 0 60000 65536"/>
                <a:gd name="T20" fmla="*/ 0 60000 65536"/>
                <a:gd name="T21" fmla="*/ 0 w 186"/>
                <a:gd name="T22" fmla="*/ 0 h 654"/>
                <a:gd name="T23" fmla="*/ 186 w 186"/>
                <a:gd name="T24" fmla="*/ 654 h 65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86" h="654">
                  <a:moveTo>
                    <a:pt x="3" y="0"/>
                  </a:moveTo>
                  <a:cubicBezTo>
                    <a:pt x="7" y="19"/>
                    <a:pt x="12" y="79"/>
                    <a:pt x="28" y="112"/>
                  </a:cubicBezTo>
                  <a:cubicBezTo>
                    <a:pt x="44" y="145"/>
                    <a:pt x="76" y="167"/>
                    <a:pt x="102" y="198"/>
                  </a:cubicBezTo>
                  <a:cubicBezTo>
                    <a:pt x="128" y="229"/>
                    <a:pt x="186" y="262"/>
                    <a:pt x="186" y="300"/>
                  </a:cubicBezTo>
                  <a:cubicBezTo>
                    <a:pt x="186" y="338"/>
                    <a:pt x="130" y="388"/>
                    <a:pt x="102" y="426"/>
                  </a:cubicBezTo>
                  <a:cubicBezTo>
                    <a:pt x="74" y="464"/>
                    <a:pt x="35" y="492"/>
                    <a:pt x="18" y="530"/>
                  </a:cubicBezTo>
                  <a:cubicBezTo>
                    <a:pt x="1" y="568"/>
                    <a:pt x="4" y="628"/>
                    <a:pt x="0" y="654"/>
                  </a:cubicBezTo>
                </a:path>
              </a:pathLst>
            </a:custGeom>
            <a:noFill/>
            <a:ln w="28575" cap="flat" cmpd="sng">
              <a:solidFill>
                <a:schemeClr val="accent2"/>
              </a:solidFill>
              <a:prstDash val="solid"/>
              <a:round/>
              <a:headEnd type="none" w="sm" len="lg"/>
              <a:tailEnd type="none" w="sm" len="lg"/>
            </a:ln>
          </p:spPr>
          <p:txBody>
            <a:bodyPr/>
            <a:lstStyle/>
            <a:p>
              <a:endParaRPr lang="en-US"/>
            </a:p>
          </p:txBody>
        </p:sp>
        <p:sp>
          <p:nvSpPr>
            <p:cNvPr id="66599" name="Freeform 15"/>
            <p:cNvSpPr>
              <a:spLocks/>
            </p:cNvSpPr>
            <p:nvPr/>
          </p:nvSpPr>
          <p:spPr bwMode="auto">
            <a:xfrm>
              <a:off x="683" y="1950"/>
              <a:ext cx="963" cy="620"/>
            </a:xfrm>
            <a:custGeom>
              <a:avLst/>
              <a:gdLst>
                <a:gd name="T0" fmla="*/ 0 w 963"/>
                <a:gd name="T1" fmla="*/ 96 h 620"/>
                <a:gd name="T2" fmla="*/ 100 w 963"/>
                <a:gd name="T3" fmla="*/ 620 h 620"/>
                <a:gd name="T4" fmla="*/ 137 w 963"/>
                <a:gd name="T5" fmla="*/ 310 h 620"/>
                <a:gd name="T6" fmla="*/ 177 w 963"/>
                <a:gd name="T7" fmla="*/ 256 h 620"/>
                <a:gd name="T8" fmla="*/ 246 w 963"/>
                <a:gd name="T9" fmla="*/ 0 h 620"/>
                <a:gd name="T10" fmla="*/ 296 w 963"/>
                <a:gd name="T11" fmla="*/ 192 h 620"/>
                <a:gd name="T12" fmla="*/ 319 w 963"/>
                <a:gd name="T13" fmla="*/ 22 h 620"/>
                <a:gd name="T14" fmla="*/ 373 w 963"/>
                <a:gd name="T15" fmla="*/ 417 h 620"/>
                <a:gd name="T16" fmla="*/ 406 w 963"/>
                <a:gd name="T17" fmla="*/ 225 h 620"/>
                <a:gd name="T18" fmla="*/ 515 w 963"/>
                <a:gd name="T19" fmla="*/ 44 h 620"/>
                <a:gd name="T20" fmla="*/ 600 w 963"/>
                <a:gd name="T21" fmla="*/ 352 h 620"/>
                <a:gd name="T22" fmla="*/ 645 w 963"/>
                <a:gd name="T23" fmla="*/ 513 h 620"/>
                <a:gd name="T24" fmla="*/ 724 w 963"/>
                <a:gd name="T25" fmla="*/ 11 h 620"/>
                <a:gd name="T26" fmla="*/ 792 w 963"/>
                <a:gd name="T27" fmla="*/ 352 h 620"/>
                <a:gd name="T28" fmla="*/ 814 w 963"/>
                <a:gd name="T29" fmla="*/ 577 h 620"/>
                <a:gd name="T30" fmla="*/ 855 w 963"/>
                <a:gd name="T31" fmla="*/ 22 h 620"/>
                <a:gd name="T32" fmla="*/ 910 w 963"/>
                <a:gd name="T33" fmla="*/ 374 h 620"/>
                <a:gd name="T34" fmla="*/ 963 w 963"/>
                <a:gd name="T35" fmla="*/ 135 h 620"/>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963"/>
                <a:gd name="T55" fmla="*/ 0 h 620"/>
                <a:gd name="T56" fmla="*/ 963 w 963"/>
                <a:gd name="T57" fmla="*/ 620 h 620"/>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963" h="620">
                  <a:moveTo>
                    <a:pt x="0" y="96"/>
                  </a:moveTo>
                  <a:lnTo>
                    <a:pt x="100" y="620"/>
                  </a:lnTo>
                  <a:lnTo>
                    <a:pt x="137" y="310"/>
                  </a:lnTo>
                  <a:lnTo>
                    <a:pt x="177" y="256"/>
                  </a:lnTo>
                  <a:lnTo>
                    <a:pt x="246" y="0"/>
                  </a:lnTo>
                  <a:lnTo>
                    <a:pt x="296" y="192"/>
                  </a:lnTo>
                  <a:lnTo>
                    <a:pt x="319" y="22"/>
                  </a:lnTo>
                  <a:lnTo>
                    <a:pt x="373" y="417"/>
                  </a:lnTo>
                  <a:lnTo>
                    <a:pt x="406" y="225"/>
                  </a:lnTo>
                  <a:lnTo>
                    <a:pt x="515" y="44"/>
                  </a:lnTo>
                  <a:lnTo>
                    <a:pt x="600" y="352"/>
                  </a:lnTo>
                  <a:lnTo>
                    <a:pt x="645" y="513"/>
                  </a:lnTo>
                  <a:lnTo>
                    <a:pt x="724" y="11"/>
                  </a:lnTo>
                  <a:lnTo>
                    <a:pt x="792" y="352"/>
                  </a:lnTo>
                  <a:lnTo>
                    <a:pt x="814" y="577"/>
                  </a:lnTo>
                  <a:lnTo>
                    <a:pt x="855" y="22"/>
                  </a:lnTo>
                  <a:lnTo>
                    <a:pt x="910" y="374"/>
                  </a:lnTo>
                  <a:lnTo>
                    <a:pt x="963" y="135"/>
                  </a:lnTo>
                </a:path>
              </a:pathLst>
            </a:custGeom>
            <a:noFill/>
            <a:ln w="57150" cap="flat" cmpd="sng">
              <a:solidFill>
                <a:srgbClr val="0070C0"/>
              </a:solidFill>
              <a:prstDash val="solid"/>
              <a:round/>
              <a:headEnd type="none" w="sm" len="lg"/>
              <a:tailEnd type="none" w="sm" len="lg"/>
            </a:ln>
          </p:spPr>
          <p:txBody>
            <a:bodyPr/>
            <a:lstStyle/>
            <a:p>
              <a:endParaRPr lang="en-US"/>
            </a:p>
          </p:txBody>
        </p:sp>
        <p:sp>
          <p:nvSpPr>
            <p:cNvPr id="66600" name="Line 18"/>
            <p:cNvSpPr>
              <a:spLocks noChangeShapeType="1"/>
            </p:cNvSpPr>
            <p:nvPr/>
          </p:nvSpPr>
          <p:spPr bwMode="auto">
            <a:xfrm>
              <a:off x="154" y="2168"/>
              <a:ext cx="496" cy="0"/>
            </a:xfrm>
            <a:prstGeom prst="line">
              <a:avLst/>
            </a:prstGeom>
            <a:noFill/>
            <a:ln w="28575">
              <a:solidFill>
                <a:schemeClr val="accent2"/>
              </a:solidFill>
              <a:round/>
              <a:headEnd/>
              <a:tailEnd/>
            </a:ln>
          </p:spPr>
          <p:txBody>
            <a:bodyPr/>
            <a:lstStyle/>
            <a:p>
              <a:endParaRPr lang="en-US"/>
            </a:p>
          </p:txBody>
        </p:sp>
        <p:sp>
          <p:nvSpPr>
            <p:cNvPr id="66601" name="Line 22"/>
            <p:cNvSpPr>
              <a:spLocks noChangeShapeType="1"/>
            </p:cNvSpPr>
            <p:nvPr/>
          </p:nvSpPr>
          <p:spPr bwMode="auto">
            <a:xfrm>
              <a:off x="632" y="1539"/>
              <a:ext cx="990" cy="0"/>
            </a:xfrm>
            <a:prstGeom prst="line">
              <a:avLst/>
            </a:prstGeom>
            <a:noFill/>
            <a:ln w="19050">
              <a:solidFill>
                <a:schemeClr val="tx1"/>
              </a:solidFill>
              <a:round/>
              <a:headEnd type="triangle" w="med" len="med"/>
              <a:tailEnd type="triangle" w="med" len="med"/>
            </a:ln>
          </p:spPr>
          <p:txBody>
            <a:bodyPr/>
            <a:lstStyle/>
            <a:p>
              <a:endParaRPr lang="en-US"/>
            </a:p>
          </p:txBody>
        </p:sp>
        <p:sp>
          <p:nvSpPr>
            <p:cNvPr id="66602" name="Text Box 24"/>
            <p:cNvSpPr txBox="1">
              <a:spLocks noChangeArrowheads="1"/>
            </p:cNvSpPr>
            <p:nvPr/>
          </p:nvSpPr>
          <p:spPr bwMode="auto">
            <a:xfrm>
              <a:off x="526" y="1143"/>
              <a:ext cx="1052" cy="337"/>
            </a:xfrm>
            <a:prstGeom prst="rect">
              <a:avLst/>
            </a:prstGeom>
            <a:noFill/>
            <a:ln w="9525">
              <a:noFill/>
              <a:miter lim="800000"/>
              <a:headEnd/>
              <a:tailEnd/>
            </a:ln>
          </p:spPr>
          <p:txBody>
            <a:bodyPr>
              <a:spAutoFit/>
            </a:bodyPr>
            <a:lstStyle/>
            <a:p>
              <a:pPr algn="ctr">
                <a:lnSpc>
                  <a:spcPct val="80000"/>
                </a:lnSpc>
                <a:spcBef>
                  <a:spcPct val="50000"/>
                </a:spcBef>
              </a:pPr>
              <a:r>
                <a:rPr lang="en-GB"/>
                <a:t>Process distribution A</a:t>
              </a:r>
              <a:endParaRPr lang="en-US"/>
            </a:p>
          </p:txBody>
        </p:sp>
        <p:sp>
          <p:nvSpPr>
            <p:cNvPr id="66603" name="Text Box 30"/>
            <p:cNvSpPr txBox="1">
              <a:spLocks noChangeArrowheads="1"/>
            </p:cNvSpPr>
            <p:nvPr/>
          </p:nvSpPr>
          <p:spPr bwMode="auto">
            <a:xfrm>
              <a:off x="154" y="1988"/>
              <a:ext cx="239" cy="181"/>
            </a:xfrm>
            <a:prstGeom prst="rect">
              <a:avLst/>
            </a:prstGeom>
            <a:noFill/>
            <a:ln w="28575">
              <a:noFill/>
              <a:miter lim="800000"/>
              <a:headEnd/>
              <a:tailEnd/>
            </a:ln>
          </p:spPr>
          <p:txBody>
            <a:bodyPr>
              <a:spAutoFit/>
            </a:bodyPr>
            <a:lstStyle/>
            <a:p>
              <a:pPr algn="ctr">
                <a:lnSpc>
                  <a:spcPct val="80000"/>
                </a:lnSpc>
                <a:spcBef>
                  <a:spcPct val="50000"/>
                </a:spcBef>
              </a:pPr>
              <a:r>
                <a:rPr lang="en-GB" sz="1600"/>
                <a:t>A</a:t>
              </a:r>
              <a:endParaRPr lang="en-US" sz="1600"/>
            </a:p>
          </p:txBody>
        </p:sp>
      </p:grpSp>
      <p:grpSp>
        <p:nvGrpSpPr>
          <p:cNvPr id="3" name="Group 41"/>
          <p:cNvGrpSpPr>
            <a:grpSpLocks/>
          </p:cNvGrpSpPr>
          <p:nvPr/>
        </p:nvGrpSpPr>
        <p:grpSpPr bwMode="auto">
          <a:xfrm>
            <a:off x="4724400" y="1540476"/>
            <a:ext cx="4073525" cy="3816350"/>
            <a:chOff x="2976" y="1016"/>
            <a:chExt cx="2566" cy="2404"/>
          </a:xfrm>
        </p:grpSpPr>
        <p:sp>
          <p:nvSpPr>
            <p:cNvPr id="64548" name="Rectangle 36"/>
            <p:cNvSpPr>
              <a:spLocks noChangeArrowheads="1"/>
            </p:cNvSpPr>
            <p:nvPr/>
          </p:nvSpPr>
          <p:spPr bwMode="auto">
            <a:xfrm>
              <a:off x="3240" y="1058"/>
              <a:ext cx="2280" cy="2149"/>
            </a:xfrm>
            <a:prstGeom prst="rect">
              <a:avLst/>
            </a:prstGeom>
            <a:solidFill>
              <a:schemeClr val="bg1">
                <a:lumMod val="95000"/>
              </a:schemeClr>
            </a:solidFill>
            <a:ln w="9525">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a:p>
          </p:txBody>
        </p:sp>
        <p:sp>
          <p:nvSpPr>
            <p:cNvPr id="66583" name="Line 8"/>
            <p:cNvSpPr>
              <a:spLocks noChangeShapeType="1"/>
            </p:cNvSpPr>
            <p:nvPr/>
          </p:nvSpPr>
          <p:spPr bwMode="auto">
            <a:xfrm>
              <a:off x="4533" y="1016"/>
              <a:ext cx="0" cy="2184"/>
            </a:xfrm>
            <a:prstGeom prst="line">
              <a:avLst/>
            </a:prstGeom>
            <a:noFill/>
            <a:ln w="19050">
              <a:solidFill>
                <a:schemeClr val="tx1"/>
              </a:solidFill>
              <a:prstDash val="sysDot"/>
              <a:round/>
              <a:headEnd type="none" w="sm" len="lg"/>
              <a:tailEnd type="none" w="sm" len="lg"/>
            </a:ln>
          </p:spPr>
          <p:txBody>
            <a:bodyPr/>
            <a:lstStyle/>
            <a:p>
              <a:endParaRPr lang="en-US"/>
            </a:p>
          </p:txBody>
        </p:sp>
        <p:sp>
          <p:nvSpPr>
            <p:cNvPr id="66584" name="Line 9"/>
            <p:cNvSpPr>
              <a:spLocks noChangeShapeType="1"/>
            </p:cNvSpPr>
            <p:nvPr/>
          </p:nvSpPr>
          <p:spPr bwMode="auto">
            <a:xfrm>
              <a:off x="3242" y="1026"/>
              <a:ext cx="0" cy="2164"/>
            </a:xfrm>
            <a:prstGeom prst="line">
              <a:avLst/>
            </a:prstGeom>
            <a:noFill/>
            <a:ln w="19050">
              <a:solidFill>
                <a:schemeClr val="tx1"/>
              </a:solidFill>
              <a:round/>
              <a:headEnd type="none" w="sm" len="lg"/>
              <a:tailEnd type="none" w="sm" len="lg"/>
            </a:ln>
          </p:spPr>
          <p:txBody>
            <a:bodyPr/>
            <a:lstStyle/>
            <a:p>
              <a:endParaRPr lang="en-US"/>
            </a:p>
          </p:txBody>
        </p:sp>
        <p:sp>
          <p:nvSpPr>
            <p:cNvPr id="66585" name="Line 10"/>
            <p:cNvSpPr>
              <a:spLocks noChangeShapeType="1"/>
            </p:cNvSpPr>
            <p:nvPr/>
          </p:nvSpPr>
          <p:spPr bwMode="auto">
            <a:xfrm>
              <a:off x="3242" y="3200"/>
              <a:ext cx="2286" cy="0"/>
            </a:xfrm>
            <a:prstGeom prst="line">
              <a:avLst/>
            </a:prstGeom>
            <a:noFill/>
            <a:ln w="19050">
              <a:solidFill>
                <a:schemeClr val="tx1"/>
              </a:solidFill>
              <a:round/>
              <a:headEnd type="none" w="sm" len="lg"/>
              <a:tailEnd type="none" w="sm" len="lg"/>
            </a:ln>
          </p:spPr>
          <p:txBody>
            <a:bodyPr/>
            <a:lstStyle/>
            <a:p>
              <a:endParaRPr lang="en-US"/>
            </a:p>
          </p:txBody>
        </p:sp>
        <p:sp>
          <p:nvSpPr>
            <p:cNvPr id="66586" name="Freeform 11"/>
            <p:cNvSpPr>
              <a:spLocks/>
            </p:cNvSpPr>
            <p:nvPr/>
          </p:nvSpPr>
          <p:spPr bwMode="auto">
            <a:xfrm>
              <a:off x="3224" y="1856"/>
              <a:ext cx="266" cy="501"/>
            </a:xfrm>
            <a:custGeom>
              <a:avLst/>
              <a:gdLst>
                <a:gd name="T0" fmla="*/ 0 w 180"/>
                <a:gd name="T1" fmla="*/ 0 h 276"/>
                <a:gd name="T2" fmla="*/ 118 w 180"/>
                <a:gd name="T3" fmla="*/ 198 h 276"/>
                <a:gd name="T4" fmla="*/ 393 w 180"/>
                <a:gd name="T5" fmla="*/ 456 h 276"/>
                <a:gd name="T6" fmla="*/ 118 w 180"/>
                <a:gd name="T7" fmla="*/ 712 h 276"/>
                <a:gd name="T8" fmla="*/ 0 w 180"/>
                <a:gd name="T9" fmla="*/ 909 h 276"/>
                <a:gd name="T10" fmla="*/ 0 60000 65536"/>
                <a:gd name="T11" fmla="*/ 0 60000 65536"/>
                <a:gd name="T12" fmla="*/ 0 60000 65536"/>
                <a:gd name="T13" fmla="*/ 0 60000 65536"/>
                <a:gd name="T14" fmla="*/ 0 60000 65536"/>
                <a:gd name="T15" fmla="*/ 0 w 180"/>
                <a:gd name="T16" fmla="*/ 0 h 276"/>
                <a:gd name="T17" fmla="*/ 180 w 180"/>
                <a:gd name="T18" fmla="*/ 276 h 276"/>
              </a:gdLst>
              <a:ahLst/>
              <a:cxnLst>
                <a:cxn ang="T10">
                  <a:pos x="T0" y="T1"/>
                </a:cxn>
                <a:cxn ang="T11">
                  <a:pos x="T2" y="T3"/>
                </a:cxn>
                <a:cxn ang="T12">
                  <a:pos x="T4" y="T5"/>
                </a:cxn>
                <a:cxn ang="T13">
                  <a:pos x="T6" y="T7"/>
                </a:cxn>
                <a:cxn ang="T14">
                  <a:pos x="T8" y="T9"/>
                </a:cxn>
              </a:cxnLst>
              <a:rect l="T15" t="T16" r="T17" b="T18"/>
              <a:pathLst>
                <a:path w="180" h="276">
                  <a:moveTo>
                    <a:pt x="0" y="0"/>
                  </a:moveTo>
                  <a:cubicBezTo>
                    <a:pt x="9" y="10"/>
                    <a:pt x="24" y="37"/>
                    <a:pt x="54" y="60"/>
                  </a:cubicBezTo>
                  <a:cubicBezTo>
                    <a:pt x="84" y="83"/>
                    <a:pt x="180" y="112"/>
                    <a:pt x="180" y="138"/>
                  </a:cubicBezTo>
                  <a:cubicBezTo>
                    <a:pt x="180" y="164"/>
                    <a:pt x="84" y="193"/>
                    <a:pt x="54" y="216"/>
                  </a:cubicBezTo>
                  <a:cubicBezTo>
                    <a:pt x="24" y="239"/>
                    <a:pt x="11" y="264"/>
                    <a:pt x="0" y="276"/>
                  </a:cubicBezTo>
                </a:path>
              </a:pathLst>
            </a:custGeom>
            <a:noFill/>
            <a:ln w="28575" cap="flat" cmpd="sng">
              <a:solidFill>
                <a:schemeClr val="accent2"/>
              </a:solidFill>
              <a:prstDash val="solid"/>
              <a:round/>
              <a:headEnd type="none" w="sm" len="lg"/>
              <a:tailEnd type="none" w="sm" len="lg"/>
            </a:ln>
          </p:spPr>
          <p:txBody>
            <a:bodyPr/>
            <a:lstStyle/>
            <a:p>
              <a:endParaRPr lang="en-US"/>
            </a:p>
          </p:txBody>
        </p:sp>
        <p:sp>
          <p:nvSpPr>
            <p:cNvPr id="66587" name="Text Box 13"/>
            <p:cNvSpPr txBox="1">
              <a:spLocks noChangeArrowheads="1"/>
            </p:cNvSpPr>
            <p:nvPr/>
          </p:nvSpPr>
          <p:spPr bwMode="auto">
            <a:xfrm>
              <a:off x="4932" y="3208"/>
              <a:ext cx="539" cy="212"/>
            </a:xfrm>
            <a:prstGeom prst="rect">
              <a:avLst/>
            </a:prstGeom>
            <a:noFill/>
            <a:ln w="9525">
              <a:noFill/>
              <a:miter lim="800000"/>
              <a:headEnd type="none" w="sm" len="lg"/>
              <a:tailEnd type="none" w="sm" len="lg"/>
            </a:ln>
          </p:spPr>
          <p:txBody>
            <a:bodyPr>
              <a:spAutoFit/>
            </a:bodyPr>
            <a:lstStyle/>
            <a:p>
              <a:pPr algn="ctr" eaLnBrk="0" hangingPunct="0"/>
              <a:r>
                <a:rPr lang="en-GB" sz="1600"/>
                <a:t>TIME</a:t>
              </a:r>
              <a:endParaRPr lang="en-US" sz="1600"/>
            </a:p>
          </p:txBody>
        </p:sp>
        <p:sp>
          <p:nvSpPr>
            <p:cNvPr id="66588" name="Freeform 16"/>
            <p:cNvSpPr>
              <a:spLocks/>
            </p:cNvSpPr>
            <p:nvPr/>
          </p:nvSpPr>
          <p:spPr bwMode="auto">
            <a:xfrm>
              <a:off x="3242" y="2108"/>
              <a:ext cx="265" cy="499"/>
            </a:xfrm>
            <a:custGeom>
              <a:avLst/>
              <a:gdLst>
                <a:gd name="T0" fmla="*/ 0 w 180"/>
                <a:gd name="T1" fmla="*/ 0 h 276"/>
                <a:gd name="T2" fmla="*/ 116 w 180"/>
                <a:gd name="T3" fmla="*/ 195 h 276"/>
                <a:gd name="T4" fmla="*/ 390 w 180"/>
                <a:gd name="T5" fmla="*/ 452 h 276"/>
                <a:gd name="T6" fmla="*/ 116 w 180"/>
                <a:gd name="T7" fmla="*/ 707 h 276"/>
                <a:gd name="T8" fmla="*/ 0 w 180"/>
                <a:gd name="T9" fmla="*/ 902 h 276"/>
                <a:gd name="T10" fmla="*/ 0 60000 65536"/>
                <a:gd name="T11" fmla="*/ 0 60000 65536"/>
                <a:gd name="T12" fmla="*/ 0 60000 65536"/>
                <a:gd name="T13" fmla="*/ 0 60000 65536"/>
                <a:gd name="T14" fmla="*/ 0 60000 65536"/>
                <a:gd name="T15" fmla="*/ 0 w 180"/>
                <a:gd name="T16" fmla="*/ 0 h 276"/>
                <a:gd name="T17" fmla="*/ 180 w 180"/>
                <a:gd name="T18" fmla="*/ 276 h 276"/>
              </a:gdLst>
              <a:ahLst/>
              <a:cxnLst>
                <a:cxn ang="T10">
                  <a:pos x="T0" y="T1"/>
                </a:cxn>
                <a:cxn ang="T11">
                  <a:pos x="T2" y="T3"/>
                </a:cxn>
                <a:cxn ang="T12">
                  <a:pos x="T4" y="T5"/>
                </a:cxn>
                <a:cxn ang="T13">
                  <a:pos x="T6" y="T7"/>
                </a:cxn>
                <a:cxn ang="T14">
                  <a:pos x="T8" y="T9"/>
                </a:cxn>
              </a:cxnLst>
              <a:rect l="T15" t="T16" r="T17" b="T18"/>
              <a:pathLst>
                <a:path w="180" h="276">
                  <a:moveTo>
                    <a:pt x="0" y="0"/>
                  </a:moveTo>
                  <a:cubicBezTo>
                    <a:pt x="9" y="10"/>
                    <a:pt x="24" y="37"/>
                    <a:pt x="54" y="60"/>
                  </a:cubicBezTo>
                  <a:cubicBezTo>
                    <a:pt x="84" y="83"/>
                    <a:pt x="180" y="112"/>
                    <a:pt x="180" y="138"/>
                  </a:cubicBezTo>
                  <a:cubicBezTo>
                    <a:pt x="180" y="164"/>
                    <a:pt x="84" y="193"/>
                    <a:pt x="54" y="216"/>
                  </a:cubicBezTo>
                  <a:cubicBezTo>
                    <a:pt x="24" y="239"/>
                    <a:pt x="11" y="264"/>
                    <a:pt x="0" y="276"/>
                  </a:cubicBezTo>
                </a:path>
              </a:pathLst>
            </a:custGeom>
            <a:noFill/>
            <a:ln w="28575" cap="flat" cmpd="sng">
              <a:solidFill>
                <a:srgbClr val="FF0000"/>
              </a:solidFill>
              <a:prstDash val="solid"/>
              <a:round/>
              <a:headEnd type="none" w="sm" len="lg"/>
              <a:tailEnd type="none" w="sm" len="lg"/>
            </a:ln>
          </p:spPr>
          <p:txBody>
            <a:bodyPr/>
            <a:lstStyle/>
            <a:p>
              <a:endParaRPr lang="en-US"/>
            </a:p>
          </p:txBody>
        </p:sp>
        <p:sp>
          <p:nvSpPr>
            <p:cNvPr id="66589" name="Freeform 17"/>
            <p:cNvSpPr>
              <a:spLocks/>
            </p:cNvSpPr>
            <p:nvPr/>
          </p:nvSpPr>
          <p:spPr bwMode="auto">
            <a:xfrm>
              <a:off x="3507" y="1973"/>
              <a:ext cx="2035" cy="520"/>
            </a:xfrm>
            <a:custGeom>
              <a:avLst/>
              <a:gdLst>
                <a:gd name="T0" fmla="*/ 0 w 1380"/>
                <a:gd name="T1" fmla="*/ 181 h 285"/>
                <a:gd name="T2" fmla="*/ 47 w 1380"/>
                <a:gd name="T3" fmla="*/ 0 h 285"/>
                <a:gd name="T4" fmla="*/ 248 w 1380"/>
                <a:gd name="T5" fmla="*/ 150 h 285"/>
                <a:gd name="T6" fmla="*/ 329 w 1380"/>
                <a:gd name="T7" fmla="*/ 520 h 285"/>
                <a:gd name="T8" fmla="*/ 431 w 1380"/>
                <a:gd name="T9" fmla="*/ 29 h 285"/>
                <a:gd name="T10" fmla="*/ 544 w 1380"/>
                <a:gd name="T11" fmla="*/ 104 h 285"/>
                <a:gd name="T12" fmla="*/ 613 w 1380"/>
                <a:gd name="T13" fmla="*/ 463 h 285"/>
                <a:gd name="T14" fmla="*/ 674 w 1380"/>
                <a:gd name="T15" fmla="*/ 283 h 285"/>
                <a:gd name="T16" fmla="*/ 805 w 1380"/>
                <a:gd name="T17" fmla="*/ 432 h 285"/>
                <a:gd name="T18" fmla="*/ 954 w 1380"/>
                <a:gd name="T19" fmla="*/ 133 h 285"/>
                <a:gd name="T20" fmla="*/ 1082 w 1380"/>
                <a:gd name="T21" fmla="*/ 44 h 285"/>
                <a:gd name="T22" fmla="*/ 1181 w 1380"/>
                <a:gd name="T23" fmla="*/ 480 h 285"/>
                <a:gd name="T24" fmla="*/ 1368 w 1380"/>
                <a:gd name="T25" fmla="*/ 286 h 285"/>
                <a:gd name="T26" fmla="*/ 1526 w 1380"/>
                <a:gd name="T27" fmla="*/ 44 h 285"/>
                <a:gd name="T28" fmla="*/ 1587 w 1380"/>
                <a:gd name="T29" fmla="*/ 522 h 285"/>
                <a:gd name="T30" fmla="*/ 1768 w 1380"/>
                <a:gd name="T31" fmla="*/ 940 h 285"/>
                <a:gd name="T32" fmla="*/ 1905 w 1380"/>
                <a:gd name="T33" fmla="*/ 578 h 285"/>
                <a:gd name="T34" fmla="*/ 2062 w 1380"/>
                <a:gd name="T35" fmla="*/ 715 h 285"/>
                <a:gd name="T36" fmla="*/ 2144 w 1380"/>
                <a:gd name="T37" fmla="*/ 819 h 285"/>
                <a:gd name="T38" fmla="*/ 2374 w 1380"/>
                <a:gd name="T39" fmla="*/ 560 h 285"/>
                <a:gd name="T40" fmla="*/ 2492 w 1380"/>
                <a:gd name="T41" fmla="*/ 819 h 285"/>
                <a:gd name="T42" fmla="*/ 2685 w 1380"/>
                <a:gd name="T43" fmla="*/ 653 h 285"/>
                <a:gd name="T44" fmla="*/ 2753 w 1380"/>
                <a:gd name="T45" fmla="*/ 493 h 285"/>
                <a:gd name="T46" fmla="*/ 2858 w 1380"/>
                <a:gd name="T47" fmla="*/ 819 h 285"/>
                <a:gd name="T48" fmla="*/ 3001 w 1380"/>
                <a:gd name="T49" fmla="*/ 560 h 285"/>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380"/>
                <a:gd name="T76" fmla="*/ 0 h 285"/>
                <a:gd name="T77" fmla="*/ 1380 w 1380"/>
                <a:gd name="T78" fmla="*/ 285 h 285"/>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380" h="285">
                  <a:moveTo>
                    <a:pt x="0" y="54"/>
                  </a:moveTo>
                  <a:lnTo>
                    <a:pt x="22" y="0"/>
                  </a:lnTo>
                  <a:lnTo>
                    <a:pt x="114" y="45"/>
                  </a:lnTo>
                  <a:cubicBezTo>
                    <a:pt x="136" y="71"/>
                    <a:pt x="137" y="162"/>
                    <a:pt x="151" y="156"/>
                  </a:cubicBezTo>
                  <a:lnTo>
                    <a:pt x="198" y="9"/>
                  </a:lnTo>
                  <a:lnTo>
                    <a:pt x="250" y="31"/>
                  </a:lnTo>
                  <a:lnTo>
                    <a:pt x="282" y="139"/>
                  </a:lnTo>
                  <a:cubicBezTo>
                    <a:pt x="292" y="148"/>
                    <a:pt x="295" y="86"/>
                    <a:pt x="310" y="85"/>
                  </a:cubicBezTo>
                  <a:cubicBezTo>
                    <a:pt x="325" y="84"/>
                    <a:pt x="349" y="137"/>
                    <a:pt x="370" y="130"/>
                  </a:cubicBezTo>
                  <a:lnTo>
                    <a:pt x="439" y="40"/>
                  </a:lnTo>
                  <a:lnTo>
                    <a:pt x="498" y="13"/>
                  </a:lnTo>
                  <a:lnTo>
                    <a:pt x="543" y="144"/>
                  </a:lnTo>
                  <a:lnTo>
                    <a:pt x="629" y="86"/>
                  </a:lnTo>
                  <a:lnTo>
                    <a:pt x="702" y="13"/>
                  </a:lnTo>
                  <a:lnTo>
                    <a:pt x="730" y="157"/>
                  </a:lnTo>
                  <a:lnTo>
                    <a:pt x="813" y="282"/>
                  </a:lnTo>
                  <a:cubicBezTo>
                    <a:pt x="838" y="285"/>
                    <a:pt x="854" y="185"/>
                    <a:pt x="876" y="174"/>
                  </a:cubicBezTo>
                  <a:lnTo>
                    <a:pt x="948" y="215"/>
                  </a:lnTo>
                  <a:lnTo>
                    <a:pt x="986" y="246"/>
                  </a:lnTo>
                  <a:lnTo>
                    <a:pt x="1092" y="168"/>
                  </a:lnTo>
                  <a:lnTo>
                    <a:pt x="1146" y="246"/>
                  </a:lnTo>
                  <a:lnTo>
                    <a:pt x="1235" y="196"/>
                  </a:lnTo>
                  <a:lnTo>
                    <a:pt x="1266" y="148"/>
                  </a:lnTo>
                  <a:lnTo>
                    <a:pt x="1314" y="246"/>
                  </a:lnTo>
                  <a:lnTo>
                    <a:pt x="1380" y="168"/>
                  </a:lnTo>
                </a:path>
              </a:pathLst>
            </a:custGeom>
            <a:noFill/>
            <a:ln w="57150" cap="flat" cmpd="sng">
              <a:solidFill>
                <a:srgbClr val="0070C0"/>
              </a:solidFill>
              <a:prstDash val="solid"/>
              <a:round/>
              <a:headEnd type="none" w="sm" len="lg"/>
              <a:tailEnd type="none" w="sm" len="lg"/>
            </a:ln>
          </p:spPr>
          <p:txBody>
            <a:bodyPr/>
            <a:lstStyle/>
            <a:p>
              <a:endParaRPr lang="en-US"/>
            </a:p>
          </p:txBody>
        </p:sp>
        <p:sp>
          <p:nvSpPr>
            <p:cNvPr id="66590" name="Line 20"/>
            <p:cNvSpPr>
              <a:spLocks noChangeShapeType="1"/>
            </p:cNvSpPr>
            <p:nvPr/>
          </p:nvSpPr>
          <p:spPr bwMode="auto">
            <a:xfrm>
              <a:off x="2976" y="2114"/>
              <a:ext cx="496" cy="0"/>
            </a:xfrm>
            <a:prstGeom prst="line">
              <a:avLst/>
            </a:prstGeom>
            <a:noFill/>
            <a:ln w="28575">
              <a:solidFill>
                <a:schemeClr val="accent2"/>
              </a:solidFill>
              <a:round/>
              <a:headEnd/>
              <a:tailEnd/>
            </a:ln>
          </p:spPr>
          <p:txBody>
            <a:bodyPr/>
            <a:lstStyle/>
            <a:p>
              <a:endParaRPr lang="en-US"/>
            </a:p>
          </p:txBody>
        </p:sp>
        <p:sp>
          <p:nvSpPr>
            <p:cNvPr id="66591" name="Line 21"/>
            <p:cNvSpPr>
              <a:spLocks noChangeShapeType="1"/>
            </p:cNvSpPr>
            <p:nvPr/>
          </p:nvSpPr>
          <p:spPr bwMode="auto">
            <a:xfrm>
              <a:off x="2976" y="2363"/>
              <a:ext cx="496" cy="0"/>
            </a:xfrm>
            <a:prstGeom prst="line">
              <a:avLst/>
            </a:prstGeom>
            <a:noFill/>
            <a:ln w="28575">
              <a:solidFill>
                <a:srgbClr val="FF0000"/>
              </a:solidFill>
              <a:round/>
              <a:headEnd/>
              <a:tailEnd/>
            </a:ln>
          </p:spPr>
          <p:txBody>
            <a:bodyPr/>
            <a:lstStyle/>
            <a:p>
              <a:endParaRPr lang="en-US"/>
            </a:p>
          </p:txBody>
        </p:sp>
        <p:sp>
          <p:nvSpPr>
            <p:cNvPr id="66592" name="Line 26"/>
            <p:cNvSpPr>
              <a:spLocks noChangeShapeType="1"/>
            </p:cNvSpPr>
            <p:nvPr/>
          </p:nvSpPr>
          <p:spPr bwMode="auto">
            <a:xfrm>
              <a:off x="3534" y="1530"/>
              <a:ext cx="991" cy="0"/>
            </a:xfrm>
            <a:prstGeom prst="line">
              <a:avLst/>
            </a:prstGeom>
            <a:noFill/>
            <a:ln w="19050">
              <a:solidFill>
                <a:schemeClr val="tx1"/>
              </a:solidFill>
              <a:round/>
              <a:headEnd type="triangle" w="med" len="med"/>
              <a:tailEnd type="triangle" w="med" len="med"/>
            </a:ln>
          </p:spPr>
          <p:txBody>
            <a:bodyPr/>
            <a:lstStyle/>
            <a:p>
              <a:endParaRPr lang="en-US"/>
            </a:p>
          </p:txBody>
        </p:sp>
        <p:sp>
          <p:nvSpPr>
            <p:cNvPr id="66593" name="Line 27"/>
            <p:cNvSpPr>
              <a:spLocks noChangeShapeType="1"/>
            </p:cNvSpPr>
            <p:nvPr/>
          </p:nvSpPr>
          <p:spPr bwMode="auto">
            <a:xfrm>
              <a:off x="4533" y="1530"/>
              <a:ext cx="992" cy="0"/>
            </a:xfrm>
            <a:prstGeom prst="line">
              <a:avLst/>
            </a:prstGeom>
            <a:noFill/>
            <a:ln w="19050">
              <a:solidFill>
                <a:schemeClr val="tx1"/>
              </a:solidFill>
              <a:round/>
              <a:headEnd type="triangle" w="med" len="med"/>
              <a:tailEnd type="triangle" w="med" len="med"/>
            </a:ln>
          </p:spPr>
          <p:txBody>
            <a:bodyPr/>
            <a:lstStyle/>
            <a:p>
              <a:endParaRPr lang="en-US"/>
            </a:p>
          </p:txBody>
        </p:sp>
        <p:sp>
          <p:nvSpPr>
            <p:cNvPr id="66594" name="Text Box 28"/>
            <p:cNvSpPr txBox="1">
              <a:spLocks noChangeArrowheads="1"/>
            </p:cNvSpPr>
            <p:nvPr/>
          </p:nvSpPr>
          <p:spPr bwMode="auto">
            <a:xfrm>
              <a:off x="3507" y="1137"/>
              <a:ext cx="1054" cy="337"/>
            </a:xfrm>
            <a:prstGeom prst="rect">
              <a:avLst/>
            </a:prstGeom>
            <a:noFill/>
            <a:ln w="9525">
              <a:noFill/>
              <a:miter lim="800000"/>
              <a:headEnd/>
              <a:tailEnd/>
            </a:ln>
          </p:spPr>
          <p:txBody>
            <a:bodyPr>
              <a:spAutoFit/>
            </a:bodyPr>
            <a:lstStyle/>
            <a:p>
              <a:pPr algn="ctr">
                <a:lnSpc>
                  <a:spcPct val="80000"/>
                </a:lnSpc>
                <a:spcBef>
                  <a:spcPct val="50000"/>
                </a:spcBef>
              </a:pPr>
              <a:r>
                <a:rPr lang="en-GB"/>
                <a:t>Process distribution A</a:t>
              </a:r>
              <a:endParaRPr lang="en-US"/>
            </a:p>
          </p:txBody>
        </p:sp>
        <p:sp>
          <p:nvSpPr>
            <p:cNvPr id="66595" name="Text Box 29"/>
            <p:cNvSpPr txBox="1">
              <a:spLocks noChangeArrowheads="1"/>
            </p:cNvSpPr>
            <p:nvPr/>
          </p:nvSpPr>
          <p:spPr bwMode="auto">
            <a:xfrm>
              <a:off x="4490" y="1139"/>
              <a:ext cx="1052" cy="337"/>
            </a:xfrm>
            <a:prstGeom prst="rect">
              <a:avLst/>
            </a:prstGeom>
            <a:noFill/>
            <a:ln w="9525">
              <a:noFill/>
              <a:miter lim="800000"/>
              <a:headEnd/>
              <a:tailEnd/>
            </a:ln>
          </p:spPr>
          <p:txBody>
            <a:bodyPr>
              <a:spAutoFit/>
            </a:bodyPr>
            <a:lstStyle/>
            <a:p>
              <a:pPr algn="ctr">
                <a:lnSpc>
                  <a:spcPct val="80000"/>
                </a:lnSpc>
                <a:spcBef>
                  <a:spcPct val="50000"/>
                </a:spcBef>
              </a:pPr>
              <a:r>
                <a:rPr lang="en-GB"/>
                <a:t>Process distribution B</a:t>
              </a:r>
              <a:endParaRPr lang="en-US"/>
            </a:p>
          </p:txBody>
        </p:sp>
        <p:sp>
          <p:nvSpPr>
            <p:cNvPr id="66596" name="Text Box 32"/>
            <p:cNvSpPr txBox="1">
              <a:spLocks noChangeArrowheads="1"/>
            </p:cNvSpPr>
            <p:nvPr/>
          </p:nvSpPr>
          <p:spPr bwMode="auto">
            <a:xfrm>
              <a:off x="2976" y="1941"/>
              <a:ext cx="240" cy="181"/>
            </a:xfrm>
            <a:prstGeom prst="rect">
              <a:avLst/>
            </a:prstGeom>
            <a:noFill/>
            <a:ln w="28575">
              <a:noFill/>
              <a:miter lim="800000"/>
              <a:headEnd/>
              <a:tailEnd/>
            </a:ln>
          </p:spPr>
          <p:txBody>
            <a:bodyPr>
              <a:spAutoFit/>
            </a:bodyPr>
            <a:lstStyle/>
            <a:p>
              <a:pPr algn="ctr">
                <a:lnSpc>
                  <a:spcPct val="80000"/>
                </a:lnSpc>
                <a:spcBef>
                  <a:spcPct val="50000"/>
                </a:spcBef>
              </a:pPr>
              <a:r>
                <a:rPr lang="en-GB" sz="1600"/>
                <a:t>A</a:t>
              </a:r>
              <a:endParaRPr lang="en-US" sz="1600"/>
            </a:p>
          </p:txBody>
        </p:sp>
        <p:sp>
          <p:nvSpPr>
            <p:cNvPr id="66597" name="Text Box 33"/>
            <p:cNvSpPr txBox="1">
              <a:spLocks noChangeArrowheads="1"/>
            </p:cNvSpPr>
            <p:nvPr/>
          </p:nvSpPr>
          <p:spPr bwMode="auto">
            <a:xfrm>
              <a:off x="2985" y="2180"/>
              <a:ext cx="239" cy="181"/>
            </a:xfrm>
            <a:prstGeom prst="rect">
              <a:avLst/>
            </a:prstGeom>
            <a:noFill/>
            <a:ln w="28575">
              <a:noFill/>
              <a:miter lim="800000"/>
              <a:headEnd/>
              <a:tailEnd/>
            </a:ln>
          </p:spPr>
          <p:txBody>
            <a:bodyPr>
              <a:spAutoFit/>
            </a:bodyPr>
            <a:lstStyle/>
            <a:p>
              <a:pPr algn="ctr">
                <a:lnSpc>
                  <a:spcPct val="80000"/>
                </a:lnSpc>
                <a:spcBef>
                  <a:spcPct val="50000"/>
                </a:spcBef>
              </a:pPr>
              <a:r>
                <a:rPr lang="en-GB" sz="1600"/>
                <a:t>B</a:t>
              </a:r>
              <a:endParaRPr lang="en-US" sz="1600"/>
            </a:p>
          </p:txBody>
        </p:sp>
      </p:grpSp>
      <p:grpSp>
        <p:nvGrpSpPr>
          <p:cNvPr id="4" name="Group 40"/>
          <p:cNvGrpSpPr>
            <a:grpSpLocks/>
          </p:cNvGrpSpPr>
          <p:nvPr/>
        </p:nvGrpSpPr>
        <p:grpSpPr bwMode="auto">
          <a:xfrm>
            <a:off x="244475" y="1748439"/>
            <a:ext cx="3946525" cy="2955925"/>
            <a:chOff x="154" y="1147"/>
            <a:chExt cx="2486" cy="1862"/>
          </a:xfrm>
        </p:grpSpPr>
        <p:sp>
          <p:nvSpPr>
            <p:cNvPr id="66574" name="Freeform 14"/>
            <p:cNvSpPr>
              <a:spLocks/>
            </p:cNvSpPr>
            <p:nvPr/>
          </p:nvSpPr>
          <p:spPr bwMode="auto">
            <a:xfrm>
              <a:off x="393" y="1823"/>
              <a:ext cx="274" cy="1186"/>
            </a:xfrm>
            <a:custGeom>
              <a:avLst/>
              <a:gdLst>
                <a:gd name="T0" fmla="*/ 6 w 186"/>
                <a:gd name="T1" fmla="*/ 0 h 654"/>
                <a:gd name="T2" fmla="*/ 60 w 186"/>
                <a:gd name="T3" fmla="*/ 368 h 654"/>
                <a:gd name="T4" fmla="*/ 221 w 186"/>
                <a:gd name="T5" fmla="*/ 651 h 654"/>
                <a:gd name="T6" fmla="*/ 404 w 186"/>
                <a:gd name="T7" fmla="*/ 987 h 654"/>
                <a:gd name="T8" fmla="*/ 221 w 186"/>
                <a:gd name="T9" fmla="*/ 1402 h 654"/>
                <a:gd name="T10" fmla="*/ 40 w 186"/>
                <a:gd name="T11" fmla="*/ 1743 h 654"/>
                <a:gd name="T12" fmla="*/ 0 w 186"/>
                <a:gd name="T13" fmla="*/ 2151 h 654"/>
                <a:gd name="T14" fmla="*/ 0 60000 65536"/>
                <a:gd name="T15" fmla="*/ 0 60000 65536"/>
                <a:gd name="T16" fmla="*/ 0 60000 65536"/>
                <a:gd name="T17" fmla="*/ 0 60000 65536"/>
                <a:gd name="T18" fmla="*/ 0 60000 65536"/>
                <a:gd name="T19" fmla="*/ 0 60000 65536"/>
                <a:gd name="T20" fmla="*/ 0 60000 65536"/>
                <a:gd name="T21" fmla="*/ 0 w 186"/>
                <a:gd name="T22" fmla="*/ 0 h 654"/>
                <a:gd name="T23" fmla="*/ 186 w 186"/>
                <a:gd name="T24" fmla="*/ 654 h 65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86" h="654">
                  <a:moveTo>
                    <a:pt x="3" y="0"/>
                  </a:moveTo>
                  <a:cubicBezTo>
                    <a:pt x="7" y="19"/>
                    <a:pt x="12" y="79"/>
                    <a:pt x="28" y="112"/>
                  </a:cubicBezTo>
                  <a:cubicBezTo>
                    <a:pt x="44" y="145"/>
                    <a:pt x="76" y="167"/>
                    <a:pt x="102" y="198"/>
                  </a:cubicBezTo>
                  <a:cubicBezTo>
                    <a:pt x="128" y="229"/>
                    <a:pt x="186" y="262"/>
                    <a:pt x="186" y="300"/>
                  </a:cubicBezTo>
                  <a:cubicBezTo>
                    <a:pt x="186" y="338"/>
                    <a:pt x="130" y="388"/>
                    <a:pt x="102" y="426"/>
                  </a:cubicBezTo>
                  <a:cubicBezTo>
                    <a:pt x="74" y="464"/>
                    <a:pt x="35" y="492"/>
                    <a:pt x="18" y="530"/>
                  </a:cubicBezTo>
                  <a:cubicBezTo>
                    <a:pt x="1" y="568"/>
                    <a:pt x="4" y="628"/>
                    <a:pt x="0" y="654"/>
                  </a:cubicBezTo>
                </a:path>
              </a:pathLst>
            </a:custGeom>
            <a:noFill/>
            <a:ln w="28575" cap="flat" cmpd="sng">
              <a:solidFill>
                <a:srgbClr val="FF0000"/>
              </a:solidFill>
              <a:prstDash val="solid"/>
              <a:round/>
              <a:headEnd type="none" w="sm" len="lg"/>
              <a:tailEnd type="none" w="sm" len="lg"/>
            </a:ln>
          </p:spPr>
          <p:txBody>
            <a:bodyPr/>
            <a:lstStyle/>
            <a:p>
              <a:endParaRPr lang="en-US"/>
            </a:p>
          </p:txBody>
        </p:sp>
        <p:sp>
          <p:nvSpPr>
            <p:cNvPr id="66575" name="Line 19"/>
            <p:cNvSpPr>
              <a:spLocks noChangeShapeType="1"/>
            </p:cNvSpPr>
            <p:nvPr/>
          </p:nvSpPr>
          <p:spPr bwMode="auto">
            <a:xfrm>
              <a:off x="154" y="2385"/>
              <a:ext cx="496" cy="0"/>
            </a:xfrm>
            <a:prstGeom prst="line">
              <a:avLst/>
            </a:prstGeom>
            <a:noFill/>
            <a:ln w="28575">
              <a:solidFill>
                <a:srgbClr val="FF0000"/>
              </a:solidFill>
              <a:round/>
              <a:headEnd/>
              <a:tailEnd/>
            </a:ln>
          </p:spPr>
          <p:txBody>
            <a:bodyPr/>
            <a:lstStyle/>
            <a:p>
              <a:endParaRPr lang="en-US"/>
            </a:p>
          </p:txBody>
        </p:sp>
        <p:sp>
          <p:nvSpPr>
            <p:cNvPr id="66576" name="Line 23"/>
            <p:cNvSpPr>
              <a:spLocks noChangeShapeType="1"/>
            </p:cNvSpPr>
            <p:nvPr/>
          </p:nvSpPr>
          <p:spPr bwMode="auto">
            <a:xfrm>
              <a:off x="1631" y="1539"/>
              <a:ext cx="991" cy="0"/>
            </a:xfrm>
            <a:prstGeom prst="line">
              <a:avLst/>
            </a:prstGeom>
            <a:noFill/>
            <a:ln w="19050">
              <a:solidFill>
                <a:schemeClr val="tx1"/>
              </a:solidFill>
              <a:round/>
              <a:headEnd type="triangle" w="med" len="med"/>
              <a:tailEnd type="triangle" w="med" len="med"/>
            </a:ln>
          </p:spPr>
          <p:txBody>
            <a:bodyPr/>
            <a:lstStyle/>
            <a:p>
              <a:endParaRPr lang="en-US"/>
            </a:p>
          </p:txBody>
        </p:sp>
        <p:sp>
          <p:nvSpPr>
            <p:cNvPr id="66577" name="Text Box 25"/>
            <p:cNvSpPr txBox="1">
              <a:spLocks noChangeArrowheads="1"/>
            </p:cNvSpPr>
            <p:nvPr/>
          </p:nvSpPr>
          <p:spPr bwMode="auto">
            <a:xfrm>
              <a:off x="1587" y="1147"/>
              <a:ext cx="1053" cy="337"/>
            </a:xfrm>
            <a:prstGeom prst="rect">
              <a:avLst/>
            </a:prstGeom>
            <a:noFill/>
            <a:ln w="9525">
              <a:noFill/>
              <a:miter lim="800000"/>
              <a:headEnd/>
              <a:tailEnd/>
            </a:ln>
          </p:spPr>
          <p:txBody>
            <a:bodyPr>
              <a:spAutoFit/>
            </a:bodyPr>
            <a:lstStyle/>
            <a:p>
              <a:pPr algn="ctr">
                <a:lnSpc>
                  <a:spcPct val="80000"/>
                </a:lnSpc>
                <a:spcBef>
                  <a:spcPct val="50000"/>
                </a:spcBef>
              </a:pPr>
              <a:r>
                <a:rPr lang="en-GB"/>
                <a:t>Process distribution B</a:t>
              </a:r>
              <a:endParaRPr lang="en-US"/>
            </a:p>
          </p:txBody>
        </p:sp>
        <p:sp>
          <p:nvSpPr>
            <p:cNvPr id="66578" name="Text Box 31"/>
            <p:cNvSpPr txBox="1">
              <a:spLocks noChangeArrowheads="1"/>
            </p:cNvSpPr>
            <p:nvPr/>
          </p:nvSpPr>
          <p:spPr bwMode="auto">
            <a:xfrm>
              <a:off x="163" y="2195"/>
              <a:ext cx="239" cy="181"/>
            </a:xfrm>
            <a:prstGeom prst="rect">
              <a:avLst/>
            </a:prstGeom>
            <a:noFill/>
            <a:ln w="28575">
              <a:noFill/>
              <a:miter lim="800000"/>
              <a:headEnd/>
              <a:tailEnd/>
            </a:ln>
          </p:spPr>
          <p:txBody>
            <a:bodyPr>
              <a:spAutoFit/>
            </a:bodyPr>
            <a:lstStyle/>
            <a:p>
              <a:pPr algn="ctr">
                <a:lnSpc>
                  <a:spcPct val="80000"/>
                </a:lnSpc>
                <a:spcBef>
                  <a:spcPct val="50000"/>
                </a:spcBef>
              </a:pPr>
              <a:r>
                <a:rPr lang="en-GB" sz="1600"/>
                <a:t>B</a:t>
              </a:r>
              <a:endParaRPr lang="en-US" sz="1600"/>
            </a:p>
          </p:txBody>
        </p:sp>
        <p:sp>
          <p:nvSpPr>
            <p:cNvPr id="66579" name="Freeform 38"/>
            <p:cNvSpPr>
              <a:spLocks/>
            </p:cNvSpPr>
            <p:nvPr/>
          </p:nvSpPr>
          <p:spPr bwMode="auto">
            <a:xfrm>
              <a:off x="1655" y="2075"/>
              <a:ext cx="818" cy="630"/>
            </a:xfrm>
            <a:custGeom>
              <a:avLst/>
              <a:gdLst>
                <a:gd name="T0" fmla="*/ 0 w 818"/>
                <a:gd name="T1" fmla="*/ 0 h 630"/>
                <a:gd name="T2" fmla="*/ 39 w 818"/>
                <a:gd name="T3" fmla="*/ 73 h 630"/>
                <a:gd name="T4" fmla="*/ 89 w 818"/>
                <a:gd name="T5" fmla="*/ 586 h 630"/>
                <a:gd name="T6" fmla="*/ 140 w 818"/>
                <a:gd name="T7" fmla="*/ 224 h 630"/>
                <a:gd name="T8" fmla="*/ 200 w 818"/>
                <a:gd name="T9" fmla="*/ 376 h 630"/>
                <a:gd name="T10" fmla="*/ 268 w 818"/>
                <a:gd name="T11" fmla="*/ 501 h 630"/>
                <a:gd name="T12" fmla="*/ 294 w 818"/>
                <a:gd name="T13" fmla="*/ 267 h 630"/>
                <a:gd name="T14" fmla="*/ 405 w 818"/>
                <a:gd name="T15" fmla="*/ 62 h 630"/>
                <a:gd name="T16" fmla="*/ 504 w 818"/>
                <a:gd name="T17" fmla="*/ 630 h 630"/>
                <a:gd name="T18" fmla="*/ 567 w 818"/>
                <a:gd name="T19" fmla="*/ 202 h 630"/>
                <a:gd name="T20" fmla="*/ 651 w 818"/>
                <a:gd name="T21" fmla="*/ 135 h 630"/>
                <a:gd name="T22" fmla="*/ 672 w 818"/>
                <a:gd name="T23" fmla="*/ 481 h 630"/>
                <a:gd name="T24" fmla="*/ 755 w 818"/>
                <a:gd name="T25" fmla="*/ 202 h 630"/>
                <a:gd name="T26" fmla="*/ 818 w 818"/>
                <a:gd name="T27" fmla="*/ 309 h 630"/>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818"/>
                <a:gd name="T43" fmla="*/ 0 h 630"/>
                <a:gd name="T44" fmla="*/ 818 w 818"/>
                <a:gd name="T45" fmla="*/ 630 h 630"/>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818" h="630">
                  <a:moveTo>
                    <a:pt x="0" y="0"/>
                  </a:moveTo>
                  <a:lnTo>
                    <a:pt x="39" y="73"/>
                  </a:lnTo>
                  <a:lnTo>
                    <a:pt x="89" y="586"/>
                  </a:lnTo>
                  <a:lnTo>
                    <a:pt x="140" y="224"/>
                  </a:lnTo>
                  <a:lnTo>
                    <a:pt x="200" y="376"/>
                  </a:lnTo>
                  <a:lnTo>
                    <a:pt x="268" y="501"/>
                  </a:lnTo>
                  <a:lnTo>
                    <a:pt x="294" y="267"/>
                  </a:lnTo>
                  <a:lnTo>
                    <a:pt x="405" y="62"/>
                  </a:lnTo>
                  <a:lnTo>
                    <a:pt x="504" y="630"/>
                  </a:lnTo>
                  <a:lnTo>
                    <a:pt x="567" y="202"/>
                  </a:lnTo>
                  <a:lnTo>
                    <a:pt x="651" y="135"/>
                  </a:lnTo>
                  <a:lnTo>
                    <a:pt x="672" y="481"/>
                  </a:lnTo>
                  <a:lnTo>
                    <a:pt x="755" y="202"/>
                  </a:lnTo>
                  <a:lnTo>
                    <a:pt x="818" y="309"/>
                  </a:lnTo>
                </a:path>
              </a:pathLst>
            </a:custGeom>
            <a:noFill/>
            <a:ln w="57150" cap="flat" cmpd="sng">
              <a:solidFill>
                <a:srgbClr val="0070C0"/>
              </a:solidFill>
              <a:prstDash val="solid"/>
              <a:round/>
              <a:headEnd type="none" w="sm" len="lg"/>
              <a:tailEnd type="none" w="sm" len="lg"/>
            </a:ln>
          </p:spPr>
          <p:txBody>
            <a:bodyPr/>
            <a:lstStyle/>
            <a:p>
              <a:endParaRPr lang="en-US"/>
            </a:p>
          </p:txBody>
        </p:sp>
      </p:grpSp>
      <p:sp>
        <p:nvSpPr>
          <p:cNvPr id="41" name="Text Box 5"/>
          <p:cNvSpPr txBox="1">
            <a:spLocks noChangeArrowheads="1"/>
          </p:cNvSpPr>
          <p:nvPr/>
        </p:nvSpPr>
        <p:spPr bwMode="auto">
          <a:xfrm>
            <a:off x="155654" y="5412266"/>
            <a:ext cx="8534400" cy="307777"/>
          </a:xfrm>
          <a:prstGeom prst="rect">
            <a:avLst/>
          </a:prstGeom>
          <a:noFill/>
          <a:ln w="9525">
            <a:noFill/>
            <a:miter lim="800000"/>
            <a:headEnd/>
            <a:tailEnd/>
          </a:ln>
        </p:spPr>
        <p:txBody>
          <a:bodyPr>
            <a:spAutoFit/>
          </a:bodyPr>
          <a:lstStyle/>
          <a:p>
            <a:pPr fontAlgn="auto">
              <a:spcBef>
                <a:spcPct val="50000"/>
              </a:spcBef>
              <a:spcAft>
                <a:spcPts val="0"/>
              </a:spcAft>
            </a:pPr>
            <a:r>
              <a:rPr kumimoji="0" lang="en-GB" sz="1200" b="0" i="0" u="none" strike="noStrike" kern="0" cap="none" spc="0" normalizeH="0" baseline="0" noProof="0" dirty="0" smtClean="0">
                <a:ln>
                  <a:noFill/>
                </a:ln>
                <a:solidFill>
                  <a:sysClr val="windowText" lastClr="000000"/>
                </a:solidFill>
                <a:effectLst/>
                <a:uLnTx/>
                <a:uFillTx/>
                <a:latin typeface="Arial" charset="0"/>
              </a:rPr>
              <a:t>Figure S17</a:t>
            </a:r>
            <a:r>
              <a:rPr lang="en-GB" sz="1200" kern="0" dirty="0" smtClean="0">
                <a:solidFill>
                  <a:sysClr val="windowText" lastClr="000000"/>
                </a:solidFill>
              </a:rPr>
              <a:t>.</a:t>
            </a:r>
            <a:r>
              <a:rPr lang="en-IN" sz="1200" kern="0" dirty="0" smtClean="0">
                <a:solidFill>
                  <a:sysClr val="windowText" lastClr="000000"/>
                </a:solidFill>
              </a:rPr>
              <a:t>5  </a:t>
            </a:r>
            <a:r>
              <a:rPr lang="en-IN" sz="1400" kern="0" dirty="0" smtClean="0">
                <a:solidFill>
                  <a:sysClr val="windowText" lastClr="000000"/>
                </a:solidFill>
              </a:rPr>
              <a:t>Low process variation allows changes in process performance to be readily detected</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wipe(left)">
                                      <p:cBhvr>
                                        <p:cTn id="12" dur="20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dissolve">
                                      <p:cBhvr>
                                        <p:cTn id="1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Rectangle 21"/>
          <p:cNvSpPr>
            <a:spLocks noGrp="1" noChangeArrowheads="1"/>
          </p:cNvSpPr>
          <p:nvPr>
            <p:ph type="title"/>
          </p:nvPr>
        </p:nvSpPr>
        <p:spPr bwMode="auto">
          <a:xfrm>
            <a:off x="1574800" y="1155825"/>
            <a:ext cx="6184900" cy="330200"/>
          </a:xfrm>
          <a:noFill/>
          <a:ln>
            <a:miter lim="800000"/>
            <a:headEnd/>
            <a:tailEnd/>
          </a:ln>
        </p:spPr>
        <p:txBody>
          <a:bodyPr vert="horz" wrap="square" lIns="90488" tIns="44450" rIns="90488" bIns="44450" numCol="1" anchor="t" anchorCtr="0" compatLnSpc="1">
            <a:prstTxWarp prst="textNoShape">
              <a:avLst/>
            </a:prstTxWarp>
          </a:bodyPr>
          <a:lstStyle/>
          <a:p>
            <a:pPr eaLnBrk="1" hangingPunct="1">
              <a:lnSpc>
                <a:spcPct val="80000"/>
              </a:lnSpc>
            </a:pPr>
            <a:r>
              <a:rPr lang="en-US" sz="2400" smtClean="0">
                <a:solidFill>
                  <a:schemeClr val="tx1"/>
                </a:solidFill>
              </a:rPr>
              <a:t>Process control charting</a:t>
            </a:r>
          </a:p>
        </p:txBody>
      </p:sp>
      <p:sp>
        <p:nvSpPr>
          <p:cNvPr id="68610" name="Rectangle 23"/>
          <p:cNvSpPr>
            <a:spLocks noChangeArrowheads="1"/>
          </p:cNvSpPr>
          <p:nvPr/>
        </p:nvSpPr>
        <p:spPr bwMode="auto">
          <a:xfrm>
            <a:off x="1150938" y="2011577"/>
            <a:ext cx="677862" cy="336550"/>
          </a:xfrm>
          <a:prstGeom prst="rect">
            <a:avLst/>
          </a:prstGeom>
          <a:noFill/>
          <a:ln w="12700">
            <a:noFill/>
            <a:miter lim="800000"/>
            <a:headEnd/>
            <a:tailEnd/>
          </a:ln>
        </p:spPr>
        <p:txBody>
          <a:bodyPr lIns="90488" tIns="44450" rIns="90488" bIns="44450">
            <a:spAutoFit/>
          </a:bodyPr>
          <a:lstStyle/>
          <a:p>
            <a:pPr algn="r" eaLnBrk="0" hangingPunct="0">
              <a:spcBef>
                <a:spcPct val="50000"/>
              </a:spcBef>
            </a:pPr>
            <a:r>
              <a:rPr lang="en-US" sz="1600"/>
              <a:t>UCL</a:t>
            </a:r>
          </a:p>
        </p:txBody>
      </p:sp>
      <p:sp>
        <p:nvSpPr>
          <p:cNvPr id="68611" name="Rectangle 24"/>
          <p:cNvSpPr>
            <a:spLocks noChangeArrowheads="1"/>
          </p:cNvSpPr>
          <p:nvPr/>
        </p:nvSpPr>
        <p:spPr bwMode="auto">
          <a:xfrm>
            <a:off x="715963" y="3065677"/>
            <a:ext cx="1182687" cy="333375"/>
          </a:xfrm>
          <a:prstGeom prst="rect">
            <a:avLst/>
          </a:prstGeom>
          <a:noFill/>
          <a:ln w="12700">
            <a:noFill/>
            <a:miter lim="800000"/>
            <a:headEnd/>
            <a:tailEnd/>
          </a:ln>
        </p:spPr>
        <p:txBody>
          <a:bodyPr lIns="90488" tIns="44450" rIns="90488" bIns="44450">
            <a:spAutoFit/>
          </a:bodyPr>
          <a:lstStyle/>
          <a:p>
            <a:pPr algn="r" eaLnBrk="0" hangingPunct="0">
              <a:spcBef>
                <a:spcPct val="50000"/>
              </a:spcBef>
            </a:pPr>
            <a:r>
              <a:rPr lang="en-US" sz="1600"/>
              <a:t>C/L</a:t>
            </a:r>
          </a:p>
        </p:txBody>
      </p:sp>
      <p:sp>
        <p:nvSpPr>
          <p:cNvPr id="68612" name="Rectangle 25"/>
          <p:cNvSpPr>
            <a:spLocks noChangeArrowheads="1"/>
          </p:cNvSpPr>
          <p:nvPr/>
        </p:nvSpPr>
        <p:spPr bwMode="auto">
          <a:xfrm>
            <a:off x="1182688" y="4213439"/>
            <a:ext cx="654050" cy="334963"/>
          </a:xfrm>
          <a:prstGeom prst="rect">
            <a:avLst/>
          </a:prstGeom>
          <a:noFill/>
          <a:ln w="12700">
            <a:noFill/>
            <a:miter lim="800000"/>
            <a:headEnd/>
            <a:tailEnd/>
          </a:ln>
        </p:spPr>
        <p:txBody>
          <a:bodyPr lIns="90488" tIns="44450" rIns="90488" bIns="44450">
            <a:spAutoFit/>
          </a:bodyPr>
          <a:lstStyle/>
          <a:p>
            <a:pPr algn="r" eaLnBrk="0" hangingPunct="0">
              <a:spcBef>
                <a:spcPct val="50000"/>
              </a:spcBef>
            </a:pPr>
            <a:r>
              <a:rPr lang="en-US" sz="1600"/>
              <a:t>LCL</a:t>
            </a:r>
          </a:p>
        </p:txBody>
      </p:sp>
      <p:grpSp>
        <p:nvGrpSpPr>
          <p:cNvPr id="68613" name="Group 29"/>
          <p:cNvGrpSpPr>
            <a:grpSpLocks/>
          </p:cNvGrpSpPr>
          <p:nvPr/>
        </p:nvGrpSpPr>
        <p:grpSpPr bwMode="auto">
          <a:xfrm>
            <a:off x="1025525" y="1536914"/>
            <a:ext cx="6842125" cy="4289425"/>
            <a:chOff x="1527178" y="2655888"/>
            <a:chExt cx="5343360" cy="2991783"/>
          </a:xfrm>
        </p:grpSpPr>
        <p:sp>
          <p:nvSpPr>
            <p:cNvPr id="68618" name="Rectangle 22"/>
            <p:cNvSpPr>
              <a:spLocks noChangeArrowheads="1"/>
            </p:cNvSpPr>
            <p:nvPr/>
          </p:nvSpPr>
          <p:spPr bwMode="auto">
            <a:xfrm>
              <a:off x="1527178" y="5330998"/>
              <a:ext cx="5343360" cy="316673"/>
            </a:xfrm>
            <a:prstGeom prst="rect">
              <a:avLst/>
            </a:prstGeom>
            <a:noFill/>
            <a:ln w="19050">
              <a:noFill/>
              <a:miter lim="800000"/>
              <a:headEnd/>
              <a:tailEnd/>
            </a:ln>
          </p:spPr>
          <p:txBody>
            <a:bodyPr lIns="90488" tIns="44450" rIns="90488" bIns="44450">
              <a:spAutoFit/>
            </a:bodyPr>
            <a:lstStyle/>
            <a:p>
              <a:pPr algn="ctr" eaLnBrk="0" hangingPunct="0">
                <a:spcBef>
                  <a:spcPct val="50000"/>
                </a:spcBef>
              </a:pPr>
              <a:r>
                <a:rPr lang="en-US" sz="2400">
                  <a:solidFill>
                    <a:srgbClr val="FF0000"/>
                  </a:solidFill>
                </a:rPr>
                <a:t>Alternating and erratic behaviour </a:t>
              </a:r>
              <a:r>
                <a:rPr lang="en-US" sz="2400">
                  <a:solidFill>
                    <a:srgbClr val="FF0000"/>
                  </a:solidFill>
                  <a:cs typeface="Arial" charset="0"/>
                </a:rPr>
                <a:t>–</a:t>
              </a:r>
              <a:r>
                <a:rPr lang="en-US" sz="2400">
                  <a:solidFill>
                    <a:srgbClr val="FF0000"/>
                  </a:solidFill>
                </a:rPr>
                <a:t> Investigate</a:t>
              </a:r>
            </a:p>
          </p:txBody>
        </p:sp>
        <p:grpSp>
          <p:nvGrpSpPr>
            <p:cNvPr id="68619" name="Group 26"/>
            <p:cNvGrpSpPr>
              <a:grpSpLocks/>
            </p:cNvGrpSpPr>
            <p:nvPr/>
          </p:nvGrpSpPr>
          <p:grpSpPr bwMode="auto">
            <a:xfrm>
              <a:off x="2128838" y="2655888"/>
              <a:ext cx="4432300" cy="2435225"/>
              <a:chOff x="869" y="906"/>
              <a:chExt cx="1642" cy="635"/>
            </a:xfrm>
          </p:grpSpPr>
          <p:sp>
            <p:nvSpPr>
              <p:cNvPr id="62491" name="Rectangle 27"/>
              <p:cNvSpPr>
                <a:spLocks noChangeArrowheads="1"/>
              </p:cNvSpPr>
              <p:nvPr/>
            </p:nvSpPr>
            <p:spPr bwMode="auto">
              <a:xfrm>
                <a:off x="870" y="906"/>
                <a:ext cx="1638" cy="624"/>
              </a:xfrm>
              <a:prstGeom prst="rect">
                <a:avLst/>
              </a:prstGeom>
              <a:gradFill rotWithShape="0">
                <a:gsLst>
                  <a:gs pos="0">
                    <a:srgbClr val="00FFFF">
                      <a:gamma/>
                      <a:tint val="18824"/>
                      <a:invGamma/>
                    </a:srgbClr>
                  </a:gs>
                  <a:gs pos="100000">
                    <a:srgbClr val="00FFFF"/>
                  </a:gs>
                </a:gsLst>
                <a:lin ang="5400000" scaled="1"/>
              </a:gradFill>
              <a:ln w="12700">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a:p>
            </p:txBody>
          </p:sp>
          <p:sp>
            <p:nvSpPr>
              <p:cNvPr id="68623" name="Line 28"/>
              <p:cNvSpPr>
                <a:spLocks noChangeShapeType="1"/>
              </p:cNvSpPr>
              <p:nvPr/>
            </p:nvSpPr>
            <p:spPr bwMode="auto">
              <a:xfrm>
                <a:off x="1026" y="910"/>
                <a:ext cx="0" cy="616"/>
              </a:xfrm>
              <a:prstGeom prst="line">
                <a:avLst/>
              </a:prstGeom>
              <a:noFill/>
              <a:ln w="12700">
                <a:solidFill>
                  <a:schemeClr val="bg2"/>
                </a:solidFill>
                <a:round/>
                <a:headEnd/>
                <a:tailEnd/>
              </a:ln>
            </p:spPr>
            <p:txBody>
              <a:bodyPr wrap="none" anchor="ctr"/>
              <a:lstStyle/>
              <a:p>
                <a:endParaRPr lang="en-US"/>
              </a:p>
            </p:txBody>
          </p:sp>
          <p:sp>
            <p:nvSpPr>
              <p:cNvPr id="68624" name="Line 29"/>
              <p:cNvSpPr>
                <a:spLocks noChangeShapeType="1"/>
              </p:cNvSpPr>
              <p:nvPr/>
            </p:nvSpPr>
            <p:spPr bwMode="auto">
              <a:xfrm>
                <a:off x="1182" y="910"/>
                <a:ext cx="0" cy="616"/>
              </a:xfrm>
              <a:prstGeom prst="line">
                <a:avLst/>
              </a:prstGeom>
              <a:noFill/>
              <a:ln w="12700">
                <a:solidFill>
                  <a:schemeClr val="bg2"/>
                </a:solidFill>
                <a:round/>
                <a:headEnd/>
                <a:tailEnd/>
              </a:ln>
            </p:spPr>
            <p:txBody>
              <a:bodyPr wrap="none" anchor="ctr"/>
              <a:lstStyle/>
              <a:p>
                <a:endParaRPr lang="en-US"/>
              </a:p>
            </p:txBody>
          </p:sp>
          <p:sp>
            <p:nvSpPr>
              <p:cNvPr id="68625" name="Line 30"/>
              <p:cNvSpPr>
                <a:spLocks noChangeShapeType="1"/>
              </p:cNvSpPr>
              <p:nvPr/>
            </p:nvSpPr>
            <p:spPr bwMode="auto">
              <a:xfrm>
                <a:off x="1337" y="910"/>
                <a:ext cx="0" cy="616"/>
              </a:xfrm>
              <a:prstGeom prst="line">
                <a:avLst/>
              </a:prstGeom>
              <a:noFill/>
              <a:ln w="12700">
                <a:solidFill>
                  <a:schemeClr val="bg2"/>
                </a:solidFill>
                <a:round/>
                <a:headEnd/>
                <a:tailEnd/>
              </a:ln>
            </p:spPr>
            <p:txBody>
              <a:bodyPr wrap="none" anchor="ctr"/>
              <a:lstStyle/>
              <a:p>
                <a:endParaRPr lang="en-US"/>
              </a:p>
            </p:txBody>
          </p:sp>
          <p:sp>
            <p:nvSpPr>
              <p:cNvPr id="68626" name="Line 31"/>
              <p:cNvSpPr>
                <a:spLocks noChangeShapeType="1"/>
              </p:cNvSpPr>
              <p:nvPr/>
            </p:nvSpPr>
            <p:spPr bwMode="auto">
              <a:xfrm>
                <a:off x="1493" y="910"/>
                <a:ext cx="0" cy="616"/>
              </a:xfrm>
              <a:prstGeom prst="line">
                <a:avLst/>
              </a:prstGeom>
              <a:noFill/>
              <a:ln w="12700">
                <a:solidFill>
                  <a:schemeClr val="bg2"/>
                </a:solidFill>
                <a:round/>
                <a:headEnd/>
                <a:tailEnd/>
              </a:ln>
            </p:spPr>
            <p:txBody>
              <a:bodyPr wrap="none" anchor="ctr"/>
              <a:lstStyle/>
              <a:p>
                <a:endParaRPr lang="en-US"/>
              </a:p>
            </p:txBody>
          </p:sp>
          <p:sp>
            <p:nvSpPr>
              <p:cNvPr id="68627" name="Line 32"/>
              <p:cNvSpPr>
                <a:spLocks noChangeShapeType="1"/>
              </p:cNvSpPr>
              <p:nvPr/>
            </p:nvSpPr>
            <p:spPr bwMode="auto">
              <a:xfrm>
                <a:off x="1649" y="910"/>
                <a:ext cx="0" cy="616"/>
              </a:xfrm>
              <a:prstGeom prst="line">
                <a:avLst/>
              </a:prstGeom>
              <a:noFill/>
              <a:ln w="12700">
                <a:solidFill>
                  <a:schemeClr val="bg2"/>
                </a:solidFill>
                <a:round/>
                <a:headEnd/>
                <a:tailEnd/>
              </a:ln>
            </p:spPr>
            <p:txBody>
              <a:bodyPr wrap="none" anchor="ctr"/>
              <a:lstStyle/>
              <a:p>
                <a:endParaRPr lang="en-US"/>
              </a:p>
            </p:txBody>
          </p:sp>
          <p:sp>
            <p:nvSpPr>
              <p:cNvPr id="68628" name="Line 33"/>
              <p:cNvSpPr>
                <a:spLocks noChangeShapeType="1"/>
              </p:cNvSpPr>
              <p:nvPr/>
            </p:nvSpPr>
            <p:spPr bwMode="auto">
              <a:xfrm>
                <a:off x="1805" y="910"/>
                <a:ext cx="0" cy="616"/>
              </a:xfrm>
              <a:prstGeom prst="line">
                <a:avLst/>
              </a:prstGeom>
              <a:noFill/>
              <a:ln w="12700">
                <a:solidFill>
                  <a:schemeClr val="bg2"/>
                </a:solidFill>
                <a:round/>
                <a:headEnd/>
                <a:tailEnd/>
              </a:ln>
            </p:spPr>
            <p:txBody>
              <a:bodyPr wrap="none" anchor="ctr"/>
              <a:lstStyle/>
              <a:p>
                <a:endParaRPr lang="en-US"/>
              </a:p>
            </p:txBody>
          </p:sp>
          <p:sp>
            <p:nvSpPr>
              <p:cNvPr id="68629" name="Line 34"/>
              <p:cNvSpPr>
                <a:spLocks noChangeShapeType="1"/>
              </p:cNvSpPr>
              <p:nvPr/>
            </p:nvSpPr>
            <p:spPr bwMode="auto">
              <a:xfrm>
                <a:off x="1961" y="910"/>
                <a:ext cx="0" cy="616"/>
              </a:xfrm>
              <a:prstGeom prst="line">
                <a:avLst/>
              </a:prstGeom>
              <a:noFill/>
              <a:ln w="12700">
                <a:solidFill>
                  <a:schemeClr val="bg2"/>
                </a:solidFill>
                <a:round/>
                <a:headEnd/>
                <a:tailEnd/>
              </a:ln>
            </p:spPr>
            <p:txBody>
              <a:bodyPr wrap="none" anchor="ctr"/>
              <a:lstStyle/>
              <a:p>
                <a:endParaRPr lang="en-US"/>
              </a:p>
            </p:txBody>
          </p:sp>
          <p:sp>
            <p:nvSpPr>
              <p:cNvPr id="68630" name="Line 35"/>
              <p:cNvSpPr>
                <a:spLocks noChangeShapeType="1"/>
              </p:cNvSpPr>
              <p:nvPr/>
            </p:nvSpPr>
            <p:spPr bwMode="auto">
              <a:xfrm>
                <a:off x="2116" y="910"/>
                <a:ext cx="0" cy="616"/>
              </a:xfrm>
              <a:prstGeom prst="line">
                <a:avLst/>
              </a:prstGeom>
              <a:noFill/>
              <a:ln w="12700">
                <a:solidFill>
                  <a:schemeClr val="bg2"/>
                </a:solidFill>
                <a:round/>
                <a:headEnd/>
                <a:tailEnd/>
              </a:ln>
            </p:spPr>
            <p:txBody>
              <a:bodyPr wrap="none" anchor="ctr"/>
              <a:lstStyle/>
              <a:p>
                <a:endParaRPr lang="en-US"/>
              </a:p>
            </p:txBody>
          </p:sp>
          <p:grpSp>
            <p:nvGrpSpPr>
              <p:cNvPr id="68631" name="Group 36"/>
              <p:cNvGrpSpPr>
                <a:grpSpLocks/>
              </p:cNvGrpSpPr>
              <p:nvPr/>
            </p:nvGrpSpPr>
            <p:grpSpPr bwMode="auto">
              <a:xfrm>
                <a:off x="870" y="914"/>
                <a:ext cx="1630" cy="627"/>
                <a:chOff x="870" y="914"/>
                <a:chExt cx="1630" cy="627"/>
              </a:xfrm>
            </p:grpSpPr>
            <p:sp>
              <p:nvSpPr>
                <p:cNvPr id="68638" name="Line 37"/>
                <p:cNvSpPr>
                  <a:spLocks noChangeShapeType="1"/>
                </p:cNvSpPr>
                <p:nvPr/>
              </p:nvSpPr>
              <p:spPr bwMode="auto">
                <a:xfrm>
                  <a:off x="878" y="1541"/>
                  <a:ext cx="1622" cy="0"/>
                </a:xfrm>
                <a:prstGeom prst="line">
                  <a:avLst/>
                </a:prstGeom>
                <a:noFill/>
                <a:ln w="25400">
                  <a:solidFill>
                    <a:schemeClr val="tx1"/>
                  </a:solidFill>
                  <a:round/>
                  <a:headEnd/>
                  <a:tailEnd/>
                </a:ln>
              </p:spPr>
              <p:txBody>
                <a:bodyPr wrap="none" anchor="ctr"/>
                <a:lstStyle/>
                <a:p>
                  <a:endParaRPr lang="en-US"/>
                </a:p>
              </p:txBody>
            </p:sp>
            <p:sp>
              <p:nvSpPr>
                <p:cNvPr id="68639" name="Line 38"/>
                <p:cNvSpPr>
                  <a:spLocks noChangeShapeType="1"/>
                </p:cNvSpPr>
                <p:nvPr/>
              </p:nvSpPr>
              <p:spPr bwMode="auto">
                <a:xfrm>
                  <a:off x="870" y="914"/>
                  <a:ext cx="0" cy="619"/>
                </a:xfrm>
                <a:prstGeom prst="line">
                  <a:avLst/>
                </a:prstGeom>
                <a:noFill/>
                <a:ln w="25400">
                  <a:solidFill>
                    <a:schemeClr val="tx1"/>
                  </a:solidFill>
                  <a:round/>
                  <a:headEnd/>
                  <a:tailEnd/>
                </a:ln>
              </p:spPr>
              <p:txBody>
                <a:bodyPr wrap="none" anchor="ctr"/>
                <a:lstStyle/>
                <a:p>
                  <a:endParaRPr lang="en-US"/>
                </a:p>
              </p:txBody>
            </p:sp>
          </p:grpSp>
          <p:sp>
            <p:nvSpPr>
              <p:cNvPr id="68632" name="Line 39"/>
              <p:cNvSpPr>
                <a:spLocks noChangeShapeType="1"/>
              </p:cNvSpPr>
              <p:nvPr/>
            </p:nvSpPr>
            <p:spPr bwMode="auto">
              <a:xfrm>
                <a:off x="869" y="1014"/>
                <a:ext cx="1642" cy="0"/>
              </a:xfrm>
              <a:prstGeom prst="line">
                <a:avLst/>
              </a:prstGeom>
              <a:noFill/>
              <a:ln w="12700">
                <a:solidFill>
                  <a:schemeClr val="bg2"/>
                </a:solidFill>
                <a:round/>
                <a:headEnd/>
                <a:tailEnd/>
              </a:ln>
            </p:spPr>
            <p:txBody>
              <a:bodyPr wrap="none" anchor="ctr"/>
              <a:lstStyle/>
              <a:p>
                <a:endParaRPr lang="en-US"/>
              </a:p>
            </p:txBody>
          </p:sp>
          <p:sp>
            <p:nvSpPr>
              <p:cNvPr id="68633" name="Line 40"/>
              <p:cNvSpPr>
                <a:spLocks noChangeShapeType="1"/>
              </p:cNvSpPr>
              <p:nvPr/>
            </p:nvSpPr>
            <p:spPr bwMode="auto">
              <a:xfrm>
                <a:off x="876" y="1217"/>
                <a:ext cx="1628" cy="0"/>
              </a:xfrm>
              <a:prstGeom prst="line">
                <a:avLst/>
              </a:prstGeom>
              <a:noFill/>
              <a:ln w="12700">
                <a:solidFill>
                  <a:schemeClr val="bg2"/>
                </a:solidFill>
                <a:round/>
                <a:headEnd/>
                <a:tailEnd/>
              </a:ln>
            </p:spPr>
            <p:txBody>
              <a:bodyPr wrap="none" anchor="ctr"/>
              <a:lstStyle/>
              <a:p>
                <a:endParaRPr lang="en-US"/>
              </a:p>
            </p:txBody>
          </p:sp>
          <p:sp>
            <p:nvSpPr>
              <p:cNvPr id="68634" name="Line 41"/>
              <p:cNvSpPr>
                <a:spLocks noChangeShapeType="1"/>
              </p:cNvSpPr>
              <p:nvPr/>
            </p:nvSpPr>
            <p:spPr bwMode="auto">
              <a:xfrm>
                <a:off x="884" y="1420"/>
                <a:ext cx="1620" cy="0"/>
              </a:xfrm>
              <a:prstGeom prst="line">
                <a:avLst/>
              </a:prstGeom>
              <a:noFill/>
              <a:ln w="12700">
                <a:solidFill>
                  <a:schemeClr val="bg2"/>
                </a:solidFill>
                <a:round/>
                <a:headEnd/>
                <a:tailEnd/>
              </a:ln>
            </p:spPr>
            <p:txBody>
              <a:bodyPr wrap="none" anchor="ctr"/>
              <a:lstStyle/>
              <a:p>
                <a:endParaRPr lang="en-US"/>
              </a:p>
            </p:txBody>
          </p:sp>
          <p:sp>
            <p:nvSpPr>
              <p:cNvPr id="68635" name="Line 42"/>
              <p:cNvSpPr>
                <a:spLocks noChangeShapeType="1"/>
              </p:cNvSpPr>
              <p:nvPr/>
            </p:nvSpPr>
            <p:spPr bwMode="auto">
              <a:xfrm>
                <a:off x="2116" y="910"/>
                <a:ext cx="0" cy="616"/>
              </a:xfrm>
              <a:prstGeom prst="line">
                <a:avLst/>
              </a:prstGeom>
              <a:noFill/>
              <a:ln w="12700">
                <a:solidFill>
                  <a:schemeClr val="bg2"/>
                </a:solidFill>
                <a:round/>
                <a:headEnd/>
                <a:tailEnd/>
              </a:ln>
            </p:spPr>
            <p:txBody>
              <a:bodyPr wrap="none" anchor="ctr"/>
              <a:lstStyle/>
              <a:p>
                <a:endParaRPr lang="en-US"/>
              </a:p>
            </p:txBody>
          </p:sp>
          <p:sp>
            <p:nvSpPr>
              <p:cNvPr id="68636" name="Line 43"/>
              <p:cNvSpPr>
                <a:spLocks noChangeShapeType="1"/>
              </p:cNvSpPr>
              <p:nvPr/>
            </p:nvSpPr>
            <p:spPr bwMode="auto">
              <a:xfrm>
                <a:off x="2271" y="910"/>
                <a:ext cx="0" cy="616"/>
              </a:xfrm>
              <a:prstGeom prst="line">
                <a:avLst/>
              </a:prstGeom>
              <a:noFill/>
              <a:ln w="12700">
                <a:solidFill>
                  <a:schemeClr val="bg2"/>
                </a:solidFill>
                <a:round/>
                <a:headEnd/>
                <a:tailEnd/>
              </a:ln>
            </p:spPr>
            <p:txBody>
              <a:bodyPr wrap="none" anchor="ctr"/>
              <a:lstStyle/>
              <a:p>
                <a:endParaRPr lang="en-US"/>
              </a:p>
            </p:txBody>
          </p:sp>
          <p:sp>
            <p:nvSpPr>
              <p:cNvPr id="68637" name="Line 44"/>
              <p:cNvSpPr>
                <a:spLocks noChangeShapeType="1"/>
              </p:cNvSpPr>
              <p:nvPr/>
            </p:nvSpPr>
            <p:spPr bwMode="auto">
              <a:xfrm>
                <a:off x="2427" y="910"/>
                <a:ext cx="0" cy="616"/>
              </a:xfrm>
              <a:prstGeom prst="line">
                <a:avLst/>
              </a:prstGeom>
              <a:noFill/>
              <a:ln w="12700">
                <a:solidFill>
                  <a:schemeClr val="bg2"/>
                </a:solidFill>
                <a:round/>
                <a:headEnd/>
                <a:tailEnd/>
              </a:ln>
            </p:spPr>
            <p:txBody>
              <a:bodyPr wrap="none" anchor="ctr"/>
              <a:lstStyle/>
              <a:p>
                <a:endParaRPr lang="en-US"/>
              </a:p>
            </p:txBody>
          </p:sp>
        </p:grpSp>
      </p:grpSp>
      <p:sp>
        <p:nvSpPr>
          <p:cNvPr id="62610" name="Text Box 146"/>
          <p:cNvSpPr txBox="1">
            <a:spLocks noChangeArrowheads="1"/>
          </p:cNvSpPr>
          <p:nvPr/>
        </p:nvSpPr>
        <p:spPr bwMode="auto">
          <a:xfrm>
            <a:off x="0" y="87355"/>
            <a:ext cx="9142413" cy="954088"/>
          </a:xfrm>
          <a:prstGeom prst="rect">
            <a:avLst/>
          </a:prstGeom>
          <a:noFill/>
          <a:ln w="9525">
            <a:noFill/>
            <a:miter lim="800000"/>
            <a:headEnd/>
            <a:tailEnd/>
          </a:ln>
          <a:effectLst/>
        </p:spPr>
        <p:txBody>
          <a:bodyPr>
            <a:spAutoFit/>
          </a:bodyPr>
          <a:lstStyle/>
          <a:p>
            <a:pPr>
              <a:spcBef>
                <a:spcPct val="50000"/>
              </a:spcBef>
              <a:defRPr/>
            </a:pPr>
            <a:r>
              <a:rPr lang="en-GB" sz="2800" dirty="0">
                <a:solidFill>
                  <a:schemeClr val="tx1">
                    <a:lumMod val="65000"/>
                    <a:lumOff val="35000"/>
                  </a:schemeClr>
                </a:solidFill>
              </a:rPr>
              <a:t>In addition to points falling outside the control limits other unlikely sequences of points should be investigated</a:t>
            </a:r>
            <a:endParaRPr lang="en-US" sz="2800" dirty="0">
              <a:solidFill>
                <a:schemeClr val="tx1">
                  <a:lumMod val="65000"/>
                  <a:lumOff val="35000"/>
                </a:schemeClr>
              </a:solidFill>
            </a:endParaRPr>
          </a:p>
        </p:txBody>
      </p:sp>
      <p:sp>
        <p:nvSpPr>
          <p:cNvPr id="31" name="Freeform 45"/>
          <p:cNvSpPr>
            <a:spLocks/>
          </p:cNvSpPr>
          <p:nvPr/>
        </p:nvSpPr>
        <p:spPr bwMode="auto">
          <a:xfrm>
            <a:off x="1909763" y="2230652"/>
            <a:ext cx="5310187" cy="2017712"/>
          </a:xfrm>
          <a:custGeom>
            <a:avLst/>
            <a:gdLst>
              <a:gd name="T0" fmla="*/ 0 w 1376"/>
              <a:gd name="T1" fmla="*/ 2147483647 h 471"/>
              <a:gd name="T2" fmla="*/ 1965880409 w 1376"/>
              <a:gd name="T3" fmla="*/ 2147483647 h 471"/>
              <a:gd name="T4" fmla="*/ 2147483647 w 1376"/>
              <a:gd name="T5" fmla="*/ 2147483647 h 471"/>
              <a:gd name="T6" fmla="*/ 2147483647 w 1376"/>
              <a:gd name="T7" fmla="*/ 2147483647 h 471"/>
              <a:gd name="T8" fmla="*/ 2147483647 w 1376"/>
              <a:gd name="T9" fmla="*/ 2147483647 h 471"/>
              <a:gd name="T10" fmla="*/ 2147483647 w 1376"/>
              <a:gd name="T11" fmla="*/ 2147483647 h 471"/>
              <a:gd name="T12" fmla="*/ 2147483647 w 1376"/>
              <a:gd name="T13" fmla="*/ 789122514 h 471"/>
              <a:gd name="T14" fmla="*/ 2147483647 w 1376"/>
              <a:gd name="T15" fmla="*/ 2147483647 h 471"/>
              <a:gd name="T16" fmla="*/ 2147483647 w 1376"/>
              <a:gd name="T17" fmla="*/ 0 h 471"/>
              <a:gd name="T18" fmla="*/ 2147483647 w 1376"/>
              <a:gd name="T19" fmla="*/ 2147483647 h 47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76"/>
              <a:gd name="T31" fmla="*/ 0 h 471"/>
              <a:gd name="T32" fmla="*/ 1376 w 1376"/>
              <a:gd name="T33" fmla="*/ 471 h 471"/>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76" h="471">
                <a:moveTo>
                  <a:pt x="0" y="310"/>
                </a:moveTo>
                <a:lnTo>
                  <a:pt x="132" y="128"/>
                </a:lnTo>
                <a:lnTo>
                  <a:pt x="313" y="331"/>
                </a:lnTo>
                <a:lnTo>
                  <a:pt x="422" y="299"/>
                </a:lnTo>
                <a:lnTo>
                  <a:pt x="651" y="171"/>
                </a:lnTo>
                <a:lnTo>
                  <a:pt x="760" y="363"/>
                </a:lnTo>
                <a:lnTo>
                  <a:pt x="892" y="43"/>
                </a:lnTo>
                <a:lnTo>
                  <a:pt x="1062" y="438"/>
                </a:lnTo>
                <a:lnTo>
                  <a:pt x="1194" y="0"/>
                </a:lnTo>
                <a:lnTo>
                  <a:pt x="1375" y="470"/>
                </a:lnTo>
              </a:path>
            </a:pathLst>
          </a:custGeom>
          <a:noFill/>
          <a:ln w="57150" cap="rnd" cmpd="sng">
            <a:solidFill>
              <a:srgbClr val="000099"/>
            </a:solidFill>
            <a:prstDash val="solid"/>
            <a:round/>
            <a:headEnd type="none" w="med" len="med"/>
            <a:tailEnd type="none" w="med" len="med"/>
          </a:ln>
        </p:spPr>
        <p:txBody>
          <a:bodyPr/>
          <a:lstStyle/>
          <a:p>
            <a:endParaRPr lang="en-US"/>
          </a:p>
        </p:txBody>
      </p:sp>
      <p:cxnSp>
        <p:nvCxnSpPr>
          <p:cNvPr id="33" name="Straight Connector 32"/>
          <p:cNvCxnSpPr>
            <a:endCxn id="68633" idx="1"/>
          </p:cNvCxnSpPr>
          <p:nvPr/>
        </p:nvCxnSpPr>
        <p:spPr>
          <a:xfrm flipV="1">
            <a:off x="1797050" y="3246652"/>
            <a:ext cx="5649913" cy="7937"/>
          </a:xfrm>
          <a:prstGeom prst="line">
            <a:avLst/>
          </a:prstGeom>
          <a:ln w="28575">
            <a:solidFill>
              <a:srgbClr val="FF0000"/>
            </a:solidFill>
            <a:prstDash val="sysDash"/>
          </a:ln>
        </p:spPr>
        <p:style>
          <a:lnRef idx="1">
            <a:schemeClr val="accent1"/>
          </a:lnRef>
          <a:fillRef idx="0">
            <a:schemeClr val="accent1"/>
          </a:fillRef>
          <a:effectRef idx="0">
            <a:schemeClr val="accent1"/>
          </a:effectRef>
          <a:fontRef idx="minor">
            <a:schemeClr val="tx1"/>
          </a:fontRef>
        </p:style>
      </p:cxnSp>
      <p:sp>
        <p:nvSpPr>
          <p:cNvPr id="32" name="Text Box 5"/>
          <p:cNvSpPr txBox="1">
            <a:spLocks noChangeArrowheads="1"/>
          </p:cNvSpPr>
          <p:nvPr/>
        </p:nvSpPr>
        <p:spPr bwMode="auto">
          <a:xfrm>
            <a:off x="155654" y="6045976"/>
            <a:ext cx="8816330" cy="523220"/>
          </a:xfrm>
          <a:prstGeom prst="rect">
            <a:avLst/>
          </a:prstGeom>
          <a:noFill/>
          <a:ln w="9525">
            <a:noFill/>
            <a:miter lim="800000"/>
            <a:headEnd/>
            <a:tailEnd/>
          </a:ln>
        </p:spPr>
        <p:txBody>
          <a:bodyPr wrap="square">
            <a:spAutoFit/>
          </a:bodyPr>
          <a:lstStyle/>
          <a:p>
            <a:pPr fontAlgn="auto">
              <a:spcBef>
                <a:spcPct val="50000"/>
              </a:spcBef>
              <a:spcAft>
                <a:spcPts val="0"/>
              </a:spcAft>
            </a:pPr>
            <a:r>
              <a:rPr kumimoji="0" lang="en-GB" sz="1200" b="0" i="0" u="none" strike="noStrike" kern="0" cap="none" spc="0" normalizeH="0" baseline="0" noProof="0" dirty="0" smtClean="0">
                <a:ln>
                  <a:noFill/>
                </a:ln>
                <a:solidFill>
                  <a:sysClr val="windowText" lastClr="000000"/>
                </a:solidFill>
                <a:effectLst/>
                <a:uLnTx/>
                <a:uFillTx/>
                <a:latin typeface="Arial" charset="0"/>
              </a:rPr>
              <a:t>Figure S17</a:t>
            </a:r>
            <a:r>
              <a:rPr lang="en-GB" sz="1200" kern="0" dirty="0" smtClean="0">
                <a:solidFill>
                  <a:sysClr val="windowText" lastClr="000000"/>
                </a:solidFill>
              </a:rPr>
              <a:t>.</a:t>
            </a:r>
            <a:r>
              <a:rPr lang="en-IN" sz="1200" kern="0" dirty="0" smtClean="0">
                <a:solidFill>
                  <a:sysClr val="windowText" lastClr="000000"/>
                </a:solidFill>
              </a:rPr>
              <a:t>9(a)  </a:t>
            </a:r>
            <a:r>
              <a:rPr lang="en-IN" sz="1400" kern="0" dirty="0" smtClean="0">
                <a:solidFill>
                  <a:sysClr val="windowText" lastClr="000000"/>
                </a:solidFill>
              </a:rPr>
              <a:t>In addition to points falling outside the control limits, other unlikely sequences of points should be investigated</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31"/>
                                        </p:tgtEl>
                                        <p:attrNameLst>
                                          <p:attrName>style.visibility</p:attrName>
                                        </p:attrNameLst>
                                      </p:cBhvr>
                                      <p:to>
                                        <p:strVal val="visible"/>
                                      </p:to>
                                    </p:set>
                                    <p:animEffect transition="in" filter="wipe(left)">
                                      <p:cBhvr>
                                        <p:cTn id="7" dur="2000"/>
                                        <p:tgtEl>
                                          <p:spTgt spid="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7" name="Rectangle 21"/>
          <p:cNvSpPr>
            <a:spLocks noGrp="1" noChangeArrowheads="1"/>
          </p:cNvSpPr>
          <p:nvPr>
            <p:ph type="title"/>
          </p:nvPr>
        </p:nvSpPr>
        <p:spPr bwMode="auto">
          <a:xfrm>
            <a:off x="1574800" y="1164878"/>
            <a:ext cx="6184900" cy="330200"/>
          </a:xfrm>
          <a:noFill/>
          <a:ln>
            <a:miter lim="800000"/>
            <a:headEnd/>
            <a:tailEnd/>
          </a:ln>
        </p:spPr>
        <p:txBody>
          <a:bodyPr vert="horz" wrap="square" lIns="90488" tIns="44450" rIns="90488" bIns="44450" numCol="1" anchor="t" anchorCtr="0" compatLnSpc="1">
            <a:prstTxWarp prst="textNoShape">
              <a:avLst/>
            </a:prstTxWarp>
          </a:bodyPr>
          <a:lstStyle/>
          <a:p>
            <a:pPr eaLnBrk="1" hangingPunct="1">
              <a:lnSpc>
                <a:spcPct val="80000"/>
              </a:lnSpc>
            </a:pPr>
            <a:r>
              <a:rPr lang="en-US" sz="2400" smtClean="0">
                <a:solidFill>
                  <a:schemeClr val="tx1"/>
                </a:solidFill>
              </a:rPr>
              <a:t>Process control charting</a:t>
            </a:r>
          </a:p>
        </p:txBody>
      </p:sp>
      <p:grpSp>
        <p:nvGrpSpPr>
          <p:cNvPr id="70658" name="Group 26"/>
          <p:cNvGrpSpPr>
            <a:grpSpLocks/>
          </p:cNvGrpSpPr>
          <p:nvPr/>
        </p:nvGrpSpPr>
        <p:grpSpPr bwMode="auto">
          <a:xfrm>
            <a:off x="1795463" y="1555020"/>
            <a:ext cx="5675312" cy="3490913"/>
            <a:chOff x="869" y="906"/>
            <a:chExt cx="1642" cy="635"/>
          </a:xfrm>
        </p:grpSpPr>
        <p:sp>
          <p:nvSpPr>
            <p:cNvPr id="62491" name="Rectangle 27"/>
            <p:cNvSpPr>
              <a:spLocks noChangeArrowheads="1"/>
            </p:cNvSpPr>
            <p:nvPr/>
          </p:nvSpPr>
          <p:spPr bwMode="auto">
            <a:xfrm>
              <a:off x="870" y="906"/>
              <a:ext cx="1638" cy="624"/>
            </a:xfrm>
            <a:prstGeom prst="rect">
              <a:avLst/>
            </a:prstGeom>
            <a:gradFill rotWithShape="0">
              <a:gsLst>
                <a:gs pos="0">
                  <a:srgbClr val="00FFFF">
                    <a:gamma/>
                    <a:tint val="18824"/>
                    <a:invGamma/>
                  </a:srgbClr>
                </a:gs>
                <a:gs pos="100000">
                  <a:srgbClr val="00FFFF"/>
                </a:gs>
              </a:gsLst>
              <a:lin ang="5400000" scaled="1"/>
            </a:gradFill>
            <a:ln w="12700">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a:p>
          </p:txBody>
        </p:sp>
        <p:sp>
          <p:nvSpPr>
            <p:cNvPr id="70670" name="Line 28"/>
            <p:cNvSpPr>
              <a:spLocks noChangeShapeType="1"/>
            </p:cNvSpPr>
            <p:nvPr/>
          </p:nvSpPr>
          <p:spPr bwMode="auto">
            <a:xfrm>
              <a:off x="1026" y="910"/>
              <a:ext cx="0" cy="616"/>
            </a:xfrm>
            <a:prstGeom prst="line">
              <a:avLst/>
            </a:prstGeom>
            <a:noFill/>
            <a:ln w="12700">
              <a:solidFill>
                <a:schemeClr val="bg2"/>
              </a:solidFill>
              <a:round/>
              <a:headEnd/>
              <a:tailEnd/>
            </a:ln>
          </p:spPr>
          <p:txBody>
            <a:bodyPr wrap="none" anchor="ctr"/>
            <a:lstStyle/>
            <a:p>
              <a:endParaRPr lang="en-US"/>
            </a:p>
          </p:txBody>
        </p:sp>
        <p:sp>
          <p:nvSpPr>
            <p:cNvPr id="70671" name="Line 29"/>
            <p:cNvSpPr>
              <a:spLocks noChangeShapeType="1"/>
            </p:cNvSpPr>
            <p:nvPr/>
          </p:nvSpPr>
          <p:spPr bwMode="auto">
            <a:xfrm>
              <a:off x="1182" y="910"/>
              <a:ext cx="0" cy="616"/>
            </a:xfrm>
            <a:prstGeom prst="line">
              <a:avLst/>
            </a:prstGeom>
            <a:noFill/>
            <a:ln w="12700">
              <a:solidFill>
                <a:schemeClr val="bg2"/>
              </a:solidFill>
              <a:round/>
              <a:headEnd/>
              <a:tailEnd/>
            </a:ln>
          </p:spPr>
          <p:txBody>
            <a:bodyPr wrap="none" anchor="ctr"/>
            <a:lstStyle/>
            <a:p>
              <a:endParaRPr lang="en-US"/>
            </a:p>
          </p:txBody>
        </p:sp>
        <p:sp>
          <p:nvSpPr>
            <p:cNvPr id="70672" name="Line 30"/>
            <p:cNvSpPr>
              <a:spLocks noChangeShapeType="1"/>
            </p:cNvSpPr>
            <p:nvPr/>
          </p:nvSpPr>
          <p:spPr bwMode="auto">
            <a:xfrm>
              <a:off x="1337" y="910"/>
              <a:ext cx="0" cy="616"/>
            </a:xfrm>
            <a:prstGeom prst="line">
              <a:avLst/>
            </a:prstGeom>
            <a:noFill/>
            <a:ln w="12700">
              <a:solidFill>
                <a:schemeClr val="bg2"/>
              </a:solidFill>
              <a:round/>
              <a:headEnd/>
              <a:tailEnd/>
            </a:ln>
          </p:spPr>
          <p:txBody>
            <a:bodyPr wrap="none" anchor="ctr"/>
            <a:lstStyle/>
            <a:p>
              <a:endParaRPr lang="en-US"/>
            </a:p>
          </p:txBody>
        </p:sp>
        <p:sp>
          <p:nvSpPr>
            <p:cNvPr id="70673" name="Line 31"/>
            <p:cNvSpPr>
              <a:spLocks noChangeShapeType="1"/>
            </p:cNvSpPr>
            <p:nvPr/>
          </p:nvSpPr>
          <p:spPr bwMode="auto">
            <a:xfrm>
              <a:off x="1493" y="910"/>
              <a:ext cx="0" cy="616"/>
            </a:xfrm>
            <a:prstGeom prst="line">
              <a:avLst/>
            </a:prstGeom>
            <a:noFill/>
            <a:ln w="12700">
              <a:solidFill>
                <a:schemeClr val="bg2"/>
              </a:solidFill>
              <a:round/>
              <a:headEnd/>
              <a:tailEnd/>
            </a:ln>
          </p:spPr>
          <p:txBody>
            <a:bodyPr wrap="none" anchor="ctr"/>
            <a:lstStyle/>
            <a:p>
              <a:endParaRPr lang="en-US"/>
            </a:p>
          </p:txBody>
        </p:sp>
        <p:sp>
          <p:nvSpPr>
            <p:cNvPr id="70674" name="Line 32"/>
            <p:cNvSpPr>
              <a:spLocks noChangeShapeType="1"/>
            </p:cNvSpPr>
            <p:nvPr/>
          </p:nvSpPr>
          <p:spPr bwMode="auto">
            <a:xfrm>
              <a:off x="1649" y="910"/>
              <a:ext cx="0" cy="616"/>
            </a:xfrm>
            <a:prstGeom prst="line">
              <a:avLst/>
            </a:prstGeom>
            <a:noFill/>
            <a:ln w="12700">
              <a:solidFill>
                <a:schemeClr val="bg2"/>
              </a:solidFill>
              <a:round/>
              <a:headEnd/>
              <a:tailEnd/>
            </a:ln>
          </p:spPr>
          <p:txBody>
            <a:bodyPr wrap="none" anchor="ctr"/>
            <a:lstStyle/>
            <a:p>
              <a:endParaRPr lang="en-US"/>
            </a:p>
          </p:txBody>
        </p:sp>
        <p:sp>
          <p:nvSpPr>
            <p:cNvPr id="70675" name="Line 33"/>
            <p:cNvSpPr>
              <a:spLocks noChangeShapeType="1"/>
            </p:cNvSpPr>
            <p:nvPr/>
          </p:nvSpPr>
          <p:spPr bwMode="auto">
            <a:xfrm>
              <a:off x="1805" y="910"/>
              <a:ext cx="0" cy="616"/>
            </a:xfrm>
            <a:prstGeom prst="line">
              <a:avLst/>
            </a:prstGeom>
            <a:noFill/>
            <a:ln w="12700">
              <a:solidFill>
                <a:schemeClr val="bg2"/>
              </a:solidFill>
              <a:round/>
              <a:headEnd/>
              <a:tailEnd/>
            </a:ln>
          </p:spPr>
          <p:txBody>
            <a:bodyPr wrap="none" anchor="ctr"/>
            <a:lstStyle/>
            <a:p>
              <a:endParaRPr lang="en-US"/>
            </a:p>
          </p:txBody>
        </p:sp>
        <p:sp>
          <p:nvSpPr>
            <p:cNvPr id="70676" name="Line 34"/>
            <p:cNvSpPr>
              <a:spLocks noChangeShapeType="1"/>
            </p:cNvSpPr>
            <p:nvPr/>
          </p:nvSpPr>
          <p:spPr bwMode="auto">
            <a:xfrm>
              <a:off x="1961" y="910"/>
              <a:ext cx="0" cy="616"/>
            </a:xfrm>
            <a:prstGeom prst="line">
              <a:avLst/>
            </a:prstGeom>
            <a:noFill/>
            <a:ln w="12700">
              <a:solidFill>
                <a:schemeClr val="bg2"/>
              </a:solidFill>
              <a:round/>
              <a:headEnd/>
              <a:tailEnd/>
            </a:ln>
          </p:spPr>
          <p:txBody>
            <a:bodyPr wrap="none" anchor="ctr"/>
            <a:lstStyle/>
            <a:p>
              <a:endParaRPr lang="en-US"/>
            </a:p>
          </p:txBody>
        </p:sp>
        <p:sp>
          <p:nvSpPr>
            <p:cNvPr id="70677" name="Line 35"/>
            <p:cNvSpPr>
              <a:spLocks noChangeShapeType="1"/>
            </p:cNvSpPr>
            <p:nvPr/>
          </p:nvSpPr>
          <p:spPr bwMode="auto">
            <a:xfrm>
              <a:off x="2116" y="910"/>
              <a:ext cx="0" cy="616"/>
            </a:xfrm>
            <a:prstGeom prst="line">
              <a:avLst/>
            </a:prstGeom>
            <a:noFill/>
            <a:ln w="12700">
              <a:solidFill>
                <a:schemeClr val="bg2"/>
              </a:solidFill>
              <a:round/>
              <a:headEnd/>
              <a:tailEnd/>
            </a:ln>
          </p:spPr>
          <p:txBody>
            <a:bodyPr wrap="none" anchor="ctr"/>
            <a:lstStyle/>
            <a:p>
              <a:endParaRPr lang="en-US"/>
            </a:p>
          </p:txBody>
        </p:sp>
        <p:grpSp>
          <p:nvGrpSpPr>
            <p:cNvPr id="70678" name="Group 36"/>
            <p:cNvGrpSpPr>
              <a:grpSpLocks/>
            </p:cNvGrpSpPr>
            <p:nvPr/>
          </p:nvGrpSpPr>
          <p:grpSpPr bwMode="auto">
            <a:xfrm>
              <a:off x="870" y="914"/>
              <a:ext cx="1630" cy="627"/>
              <a:chOff x="870" y="914"/>
              <a:chExt cx="1630" cy="627"/>
            </a:xfrm>
          </p:grpSpPr>
          <p:sp>
            <p:nvSpPr>
              <p:cNvPr id="70685" name="Line 37"/>
              <p:cNvSpPr>
                <a:spLocks noChangeShapeType="1"/>
              </p:cNvSpPr>
              <p:nvPr/>
            </p:nvSpPr>
            <p:spPr bwMode="auto">
              <a:xfrm>
                <a:off x="878" y="1541"/>
                <a:ext cx="1622" cy="0"/>
              </a:xfrm>
              <a:prstGeom prst="line">
                <a:avLst/>
              </a:prstGeom>
              <a:noFill/>
              <a:ln w="25400">
                <a:solidFill>
                  <a:schemeClr val="tx1"/>
                </a:solidFill>
                <a:round/>
                <a:headEnd/>
                <a:tailEnd/>
              </a:ln>
            </p:spPr>
            <p:txBody>
              <a:bodyPr wrap="none" anchor="ctr"/>
              <a:lstStyle/>
              <a:p>
                <a:endParaRPr lang="en-US"/>
              </a:p>
            </p:txBody>
          </p:sp>
          <p:sp>
            <p:nvSpPr>
              <p:cNvPr id="70686" name="Line 38"/>
              <p:cNvSpPr>
                <a:spLocks noChangeShapeType="1"/>
              </p:cNvSpPr>
              <p:nvPr/>
            </p:nvSpPr>
            <p:spPr bwMode="auto">
              <a:xfrm>
                <a:off x="870" y="914"/>
                <a:ext cx="0" cy="619"/>
              </a:xfrm>
              <a:prstGeom prst="line">
                <a:avLst/>
              </a:prstGeom>
              <a:noFill/>
              <a:ln w="25400">
                <a:solidFill>
                  <a:schemeClr val="tx1"/>
                </a:solidFill>
                <a:round/>
                <a:headEnd/>
                <a:tailEnd/>
              </a:ln>
            </p:spPr>
            <p:txBody>
              <a:bodyPr wrap="none" anchor="ctr"/>
              <a:lstStyle/>
              <a:p>
                <a:endParaRPr lang="en-US"/>
              </a:p>
            </p:txBody>
          </p:sp>
        </p:grpSp>
        <p:sp>
          <p:nvSpPr>
            <p:cNvPr id="70679" name="Line 39"/>
            <p:cNvSpPr>
              <a:spLocks noChangeShapeType="1"/>
            </p:cNvSpPr>
            <p:nvPr/>
          </p:nvSpPr>
          <p:spPr bwMode="auto">
            <a:xfrm>
              <a:off x="869" y="1014"/>
              <a:ext cx="1642" cy="0"/>
            </a:xfrm>
            <a:prstGeom prst="line">
              <a:avLst/>
            </a:prstGeom>
            <a:noFill/>
            <a:ln w="12700">
              <a:solidFill>
                <a:schemeClr val="bg2"/>
              </a:solidFill>
              <a:round/>
              <a:headEnd/>
              <a:tailEnd/>
            </a:ln>
          </p:spPr>
          <p:txBody>
            <a:bodyPr wrap="none" anchor="ctr"/>
            <a:lstStyle/>
            <a:p>
              <a:endParaRPr lang="en-US"/>
            </a:p>
          </p:txBody>
        </p:sp>
        <p:sp>
          <p:nvSpPr>
            <p:cNvPr id="70680" name="Line 40"/>
            <p:cNvSpPr>
              <a:spLocks noChangeShapeType="1"/>
            </p:cNvSpPr>
            <p:nvPr/>
          </p:nvSpPr>
          <p:spPr bwMode="auto">
            <a:xfrm>
              <a:off x="876" y="1217"/>
              <a:ext cx="1628" cy="0"/>
            </a:xfrm>
            <a:prstGeom prst="line">
              <a:avLst/>
            </a:prstGeom>
            <a:noFill/>
            <a:ln w="12700">
              <a:solidFill>
                <a:schemeClr val="bg2"/>
              </a:solidFill>
              <a:round/>
              <a:headEnd/>
              <a:tailEnd/>
            </a:ln>
          </p:spPr>
          <p:txBody>
            <a:bodyPr wrap="none" anchor="ctr"/>
            <a:lstStyle/>
            <a:p>
              <a:endParaRPr lang="en-US"/>
            </a:p>
          </p:txBody>
        </p:sp>
        <p:sp>
          <p:nvSpPr>
            <p:cNvPr id="70681" name="Line 41"/>
            <p:cNvSpPr>
              <a:spLocks noChangeShapeType="1"/>
            </p:cNvSpPr>
            <p:nvPr/>
          </p:nvSpPr>
          <p:spPr bwMode="auto">
            <a:xfrm>
              <a:off x="884" y="1420"/>
              <a:ext cx="1620" cy="0"/>
            </a:xfrm>
            <a:prstGeom prst="line">
              <a:avLst/>
            </a:prstGeom>
            <a:noFill/>
            <a:ln w="12700">
              <a:solidFill>
                <a:schemeClr val="bg2"/>
              </a:solidFill>
              <a:round/>
              <a:headEnd/>
              <a:tailEnd/>
            </a:ln>
          </p:spPr>
          <p:txBody>
            <a:bodyPr wrap="none" anchor="ctr"/>
            <a:lstStyle/>
            <a:p>
              <a:endParaRPr lang="en-US"/>
            </a:p>
          </p:txBody>
        </p:sp>
        <p:sp>
          <p:nvSpPr>
            <p:cNvPr id="70682" name="Line 42"/>
            <p:cNvSpPr>
              <a:spLocks noChangeShapeType="1"/>
            </p:cNvSpPr>
            <p:nvPr/>
          </p:nvSpPr>
          <p:spPr bwMode="auto">
            <a:xfrm>
              <a:off x="2116" y="910"/>
              <a:ext cx="0" cy="616"/>
            </a:xfrm>
            <a:prstGeom prst="line">
              <a:avLst/>
            </a:prstGeom>
            <a:noFill/>
            <a:ln w="12700">
              <a:solidFill>
                <a:schemeClr val="bg2"/>
              </a:solidFill>
              <a:round/>
              <a:headEnd/>
              <a:tailEnd/>
            </a:ln>
          </p:spPr>
          <p:txBody>
            <a:bodyPr wrap="none" anchor="ctr"/>
            <a:lstStyle/>
            <a:p>
              <a:endParaRPr lang="en-US"/>
            </a:p>
          </p:txBody>
        </p:sp>
        <p:sp>
          <p:nvSpPr>
            <p:cNvPr id="70683" name="Line 43"/>
            <p:cNvSpPr>
              <a:spLocks noChangeShapeType="1"/>
            </p:cNvSpPr>
            <p:nvPr/>
          </p:nvSpPr>
          <p:spPr bwMode="auto">
            <a:xfrm>
              <a:off x="2271" y="910"/>
              <a:ext cx="0" cy="616"/>
            </a:xfrm>
            <a:prstGeom prst="line">
              <a:avLst/>
            </a:prstGeom>
            <a:noFill/>
            <a:ln w="12700">
              <a:solidFill>
                <a:schemeClr val="bg2"/>
              </a:solidFill>
              <a:round/>
              <a:headEnd/>
              <a:tailEnd/>
            </a:ln>
          </p:spPr>
          <p:txBody>
            <a:bodyPr wrap="none" anchor="ctr"/>
            <a:lstStyle/>
            <a:p>
              <a:endParaRPr lang="en-US"/>
            </a:p>
          </p:txBody>
        </p:sp>
        <p:sp>
          <p:nvSpPr>
            <p:cNvPr id="70684" name="Line 44"/>
            <p:cNvSpPr>
              <a:spLocks noChangeShapeType="1"/>
            </p:cNvSpPr>
            <p:nvPr/>
          </p:nvSpPr>
          <p:spPr bwMode="auto">
            <a:xfrm>
              <a:off x="2427" y="910"/>
              <a:ext cx="0" cy="616"/>
            </a:xfrm>
            <a:prstGeom prst="line">
              <a:avLst/>
            </a:prstGeom>
            <a:noFill/>
            <a:ln w="12700">
              <a:solidFill>
                <a:schemeClr val="bg2"/>
              </a:solidFill>
              <a:round/>
              <a:headEnd/>
              <a:tailEnd/>
            </a:ln>
          </p:spPr>
          <p:txBody>
            <a:bodyPr wrap="none" anchor="ctr"/>
            <a:lstStyle/>
            <a:p>
              <a:endParaRPr lang="en-US"/>
            </a:p>
          </p:txBody>
        </p:sp>
      </p:grpSp>
      <p:sp>
        <p:nvSpPr>
          <p:cNvPr id="62610" name="Text Box 146"/>
          <p:cNvSpPr txBox="1">
            <a:spLocks noChangeArrowheads="1"/>
          </p:cNvSpPr>
          <p:nvPr/>
        </p:nvSpPr>
        <p:spPr bwMode="auto">
          <a:xfrm>
            <a:off x="0" y="87355"/>
            <a:ext cx="9142413" cy="1384995"/>
          </a:xfrm>
          <a:prstGeom prst="rect">
            <a:avLst/>
          </a:prstGeom>
          <a:noFill/>
          <a:ln w="9525">
            <a:noFill/>
            <a:miter lim="800000"/>
            <a:headEnd/>
            <a:tailEnd/>
          </a:ln>
          <a:effectLst/>
        </p:spPr>
        <p:txBody>
          <a:bodyPr>
            <a:spAutoFit/>
          </a:bodyPr>
          <a:lstStyle/>
          <a:p>
            <a:pPr>
              <a:spcBef>
                <a:spcPct val="50000"/>
              </a:spcBef>
              <a:defRPr/>
            </a:pPr>
            <a:r>
              <a:rPr lang="en-GB" sz="2800" dirty="0">
                <a:solidFill>
                  <a:schemeClr val="tx1">
                    <a:lumMod val="65000"/>
                    <a:lumOff val="35000"/>
                  </a:schemeClr>
                </a:solidFill>
              </a:rPr>
              <a:t>In addition to points falling outside the control limits other unlikely sequences of points should be </a:t>
            </a:r>
            <a:r>
              <a:rPr lang="en-GB" sz="2800" dirty="0" smtClean="0">
                <a:solidFill>
                  <a:schemeClr val="tx1">
                    <a:lumMod val="65000"/>
                    <a:lumOff val="35000"/>
                  </a:schemeClr>
                </a:solidFill>
              </a:rPr>
              <a:t>investigated (Continued)</a:t>
            </a:r>
            <a:endParaRPr lang="en-US" sz="2800" dirty="0">
              <a:solidFill>
                <a:schemeClr val="tx1">
                  <a:lumMod val="65000"/>
                  <a:lumOff val="35000"/>
                </a:schemeClr>
              </a:solidFill>
            </a:endParaRPr>
          </a:p>
        </p:txBody>
      </p:sp>
      <p:sp>
        <p:nvSpPr>
          <p:cNvPr id="70660" name="Rectangle 114"/>
          <p:cNvSpPr>
            <a:spLocks noChangeArrowheads="1"/>
          </p:cNvSpPr>
          <p:nvPr/>
        </p:nvSpPr>
        <p:spPr bwMode="auto">
          <a:xfrm>
            <a:off x="1227138" y="5382483"/>
            <a:ext cx="6692900" cy="454025"/>
          </a:xfrm>
          <a:prstGeom prst="rect">
            <a:avLst/>
          </a:prstGeom>
          <a:noFill/>
          <a:ln w="19050">
            <a:noFill/>
            <a:miter lim="800000"/>
            <a:headEnd/>
            <a:tailEnd/>
          </a:ln>
        </p:spPr>
        <p:txBody>
          <a:bodyPr lIns="90488" tIns="44450" rIns="90488" bIns="44450">
            <a:spAutoFit/>
          </a:bodyPr>
          <a:lstStyle/>
          <a:p>
            <a:pPr algn="ctr" eaLnBrk="0" hangingPunct="0">
              <a:spcBef>
                <a:spcPct val="50000"/>
              </a:spcBef>
            </a:pPr>
            <a:r>
              <a:rPr lang="en-US" sz="2400">
                <a:solidFill>
                  <a:srgbClr val="FF0000"/>
                </a:solidFill>
              </a:rPr>
              <a:t>Suspiciously average behaviour </a:t>
            </a:r>
            <a:r>
              <a:rPr lang="en-US" sz="2400">
                <a:solidFill>
                  <a:srgbClr val="FF0000"/>
                </a:solidFill>
                <a:cs typeface="Arial" charset="0"/>
              </a:rPr>
              <a:t>–</a:t>
            </a:r>
            <a:r>
              <a:rPr lang="en-US" sz="2400">
                <a:solidFill>
                  <a:srgbClr val="FF0000"/>
                </a:solidFill>
              </a:rPr>
              <a:t> Investigate</a:t>
            </a:r>
          </a:p>
        </p:txBody>
      </p:sp>
      <p:sp>
        <p:nvSpPr>
          <p:cNvPr id="30" name="Freeform 137"/>
          <p:cNvSpPr>
            <a:spLocks/>
          </p:cNvSpPr>
          <p:nvPr/>
        </p:nvSpPr>
        <p:spPr bwMode="auto">
          <a:xfrm>
            <a:off x="1876425" y="3159983"/>
            <a:ext cx="5422900" cy="255587"/>
          </a:xfrm>
          <a:custGeom>
            <a:avLst/>
            <a:gdLst>
              <a:gd name="T0" fmla="*/ 0 w 908"/>
              <a:gd name="T1" fmla="*/ 548907732 h 118"/>
              <a:gd name="T2" fmla="*/ 2147483647 w 908"/>
              <a:gd name="T3" fmla="*/ 46915381 h 118"/>
              <a:gd name="T4" fmla="*/ 2147483647 w 908"/>
              <a:gd name="T5" fmla="*/ 300256301 h 118"/>
              <a:gd name="T6" fmla="*/ 2147483647 w 908"/>
              <a:gd name="T7" fmla="*/ 347171665 h 118"/>
              <a:gd name="T8" fmla="*/ 2147483647 w 908"/>
              <a:gd name="T9" fmla="*/ 98522299 h 118"/>
              <a:gd name="T10" fmla="*/ 2147483647 w 908"/>
              <a:gd name="T11" fmla="*/ 497300831 h 118"/>
              <a:gd name="T12" fmla="*/ 2147483647 w 908"/>
              <a:gd name="T13" fmla="*/ 0 h 118"/>
              <a:gd name="T14" fmla="*/ 2147483647 w 908"/>
              <a:gd name="T15" fmla="*/ 450385467 h 118"/>
              <a:gd name="T16" fmla="*/ 0 60000 65536"/>
              <a:gd name="T17" fmla="*/ 0 60000 65536"/>
              <a:gd name="T18" fmla="*/ 0 60000 65536"/>
              <a:gd name="T19" fmla="*/ 0 60000 65536"/>
              <a:gd name="T20" fmla="*/ 0 60000 65536"/>
              <a:gd name="T21" fmla="*/ 0 60000 65536"/>
              <a:gd name="T22" fmla="*/ 0 60000 65536"/>
              <a:gd name="T23" fmla="*/ 0 60000 65536"/>
              <a:gd name="T24" fmla="*/ 0 w 908"/>
              <a:gd name="T25" fmla="*/ 0 h 118"/>
              <a:gd name="T26" fmla="*/ 908 w 908"/>
              <a:gd name="T27" fmla="*/ 118 h 11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908" h="118">
                <a:moveTo>
                  <a:pt x="0" y="117"/>
                </a:moveTo>
                <a:lnTo>
                  <a:pt x="117" y="10"/>
                </a:lnTo>
                <a:lnTo>
                  <a:pt x="299" y="64"/>
                </a:lnTo>
                <a:lnTo>
                  <a:pt x="384" y="74"/>
                </a:lnTo>
                <a:lnTo>
                  <a:pt x="512" y="21"/>
                </a:lnTo>
                <a:lnTo>
                  <a:pt x="672" y="106"/>
                </a:lnTo>
                <a:lnTo>
                  <a:pt x="779" y="0"/>
                </a:lnTo>
                <a:lnTo>
                  <a:pt x="907" y="96"/>
                </a:lnTo>
              </a:path>
            </a:pathLst>
          </a:custGeom>
          <a:noFill/>
          <a:ln w="57150" cap="rnd" cmpd="sng">
            <a:solidFill>
              <a:srgbClr val="000099"/>
            </a:solidFill>
            <a:prstDash val="solid"/>
            <a:round/>
            <a:headEnd type="none" w="med" len="med"/>
            <a:tailEnd type="none" w="med" len="med"/>
          </a:ln>
        </p:spPr>
        <p:txBody>
          <a:bodyPr/>
          <a:lstStyle/>
          <a:p>
            <a:endParaRPr lang="en-US"/>
          </a:p>
        </p:txBody>
      </p:sp>
      <p:sp>
        <p:nvSpPr>
          <p:cNvPr id="70662" name="Rectangle 23"/>
          <p:cNvSpPr>
            <a:spLocks noChangeArrowheads="1"/>
          </p:cNvSpPr>
          <p:nvPr/>
        </p:nvSpPr>
        <p:spPr bwMode="auto">
          <a:xfrm>
            <a:off x="1119188" y="2029683"/>
            <a:ext cx="677862" cy="336550"/>
          </a:xfrm>
          <a:prstGeom prst="rect">
            <a:avLst/>
          </a:prstGeom>
          <a:noFill/>
          <a:ln w="12700">
            <a:noFill/>
            <a:miter lim="800000"/>
            <a:headEnd/>
            <a:tailEnd/>
          </a:ln>
        </p:spPr>
        <p:txBody>
          <a:bodyPr lIns="90488" tIns="44450" rIns="90488" bIns="44450">
            <a:spAutoFit/>
          </a:bodyPr>
          <a:lstStyle/>
          <a:p>
            <a:pPr algn="r" eaLnBrk="0" hangingPunct="0">
              <a:spcBef>
                <a:spcPct val="50000"/>
              </a:spcBef>
            </a:pPr>
            <a:r>
              <a:rPr lang="en-US" sz="1600"/>
              <a:t>UCL</a:t>
            </a:r>
          </a:p>
        </p:txBody>
      </p:sp>
      <p:sp>
        <p:nvSpPr>
          <p:cNvPr id="70663" name="Rectangle 24"/>
          <p:cNvSpPr>
            <a:spLocks noChangeArrowheads="1"/>
          </p:cNvSpPr>
          <p:nvPr/>
        </p:nvSpPr>
        <p:spPr bwMode="auto">
          <a:xfrm>
            <a:off x="684213" y="3083783"/>
            <a:ext cx="1182687" cy="333375"/>
          </a:xfrm>
          <a:prstGeom prst="rect">
            <a:avLst/>
          </a:prstGeom>
          <a:noFill/>
          <a:ln w="12700">
            <a:noFill/>
            <a:miter lim="800000"/>
            <a:headEnd/>
            <a:tailEnd/>
          </a:ln>
        </p:spPr>
        <p:txBody>
          <a:bodyPr lIns="90488" tIns="44450" rIns="90488" bIns="44450">
            <a:spAutoFit/>
          </a:bodyPr>
          <a:lstStyle/>
          <a:p>
            <a:pPr algn="r" eaLnBrk="0" hangingPunct="0">
              <a:spcBef>
                <a:spcPct val="50000"/>
              </a:spcBef>
            </a:pPr>
            <a:r>
              <a:rPr lang="en-US" sz="1600"/>
              <a:t>C/L</a:t>
            </a:r>
          </a:p>
        </p:txBody>
      </p:sp>
      <p:sp>
        <p:nvSpPr>
          <p:cNvPr id="70664" name="Rectangle 25"/>
          <p:cNvSpPr>
            <a:spLocks noChangeArrowheads="1"/>
          </p:cNvSpPr>
          <p:nvPr/>
        </p:nvSpPr>
        <p:spPr bwMode="auto">
          <a:xfrm>
            <a:off x="1150938" y="4231545"/>
            <a:ext cx="654050" cy="334963"/>
          </a:xfrm>
          <a:prstGeom prst="rect">
            <a:avLst/>
          </a:prstGeom>
          <a:noFill/>
          <a:ln w="12700">
            <a:noFill/>
            <a:miter lim="800000"/>
            <a:headEnd/>
            <a:tailEnd/>
          </a:ln>
        </p:spPr>
        <p:txBody>
          <a:bodyPr lIns="90488" tIns="44450" rIns="90488" bIns="44450">
            <a:spAutoFit/>
          </a:bodyPr>
          <a:lstStyle/>
          <a:p>
            <a:pPr algn="r" eaLnBrk="0" hangingPunct="0">
              <a:spcBef>
                <a:spcPct val="50000"/>
              </a:spcBef>
            </a:pPr>
            <a:r>
              <a:rPr lang="en-US" sz="1600"/>
              <a:t>LCL</a:t>
            </a:r>
          </a:p>
        </p:txBody>
      </p:sp>
      <p:cxnSp>
        <p:nvCxnSpPr>
          <p:cNvPr id="35" name="Straight Connector 34"/>
          <p:cNvCxnSpPr/>
          <p:nvPr/>
        </p:nvCxnSpPr>
        <p:spPr>
          <a:xfrm flipV="1">
            <a:off x="1797050" y="3264758"/>
            <a:ext cx="5649913" cy="7937"/>
          </a:xfrm>
          <a:prstGeom prst="line">
            <a:avLst/>
          </a:prstGeom>
          <a:ln w="28575">
            <a:solidFill>
              <a:srgbClr val="FF0000"/>
            </a:solidFill>
            <a:prstDash val="sysDash"/>
          </a:ln>
        </p:spPr>
        <p:style>
          <a:lnRef idx="1">
            <a:schemeClr val="accent1"/>
          </a:lnRef>
          <a:fillRef idx="0">
            <a:schemeClr val="accent1"/>
          </a:fillRef>
          <a:effectRef idx="0">
            <a:schemeClr val="accent1"/>
          </a:effectRef>
          <a:fontRef idx="minor">
            <a:schemeClr val="tx1"/>
          </a:fontRef>
        </p:style>
      </p:cxnSp>
      <p:sp>
        <p:nvSpPr>
          <p:cNvPr id="31" name="Text Box 5"/>
          <p:cNvSpPr txBox="1">
            <a:spLocks noChangeArrowheads="1"/>
          </p:cNvSpPr>
          <p:nvPr/>
        </p:nvSpPr>
        <p:spPr bwMode="auto">
          <a:xfrm>
            <a:off x="155654" y="6045976"/>
            <a:ext cx="8816330" cy="523220"/>
          </a:xfrm>
          <a:prstGeom prst="rect">
            <a:avLst/>
          </a:prstGeom>
          <a:noFill/>
          <a:ln w="9525">
            <a:noFill/>
            <a:miter lim="800000"/>
            <a:headEnd/>
            <a:tailEnd/>
          </a:ln>
        </p:spPr>
        <p:txBody>
          <a:bodyPr wrap="square">
            <a:spAutoFit/>
          </a:bodyPr>
          <a:lstStyle/>
          <a:p>
            <a:pPr fontAlgn="auto">
              <a:spcBef>
                <a:spcPct val="50000"/>
              </a:spcBef>
              <a:spcAft>
                <a:spcPts val="0"/>
              </a:spcAft>
            </a:pPr>
            <a:r>
              <a:rPr kumimoji="0" lang="en-GB" sz="1200" b="0" i="0" u="none" strike="noStrike" kern="0" cap="none" spc="0" normalizeH="0" baseline="0" noProof="0" dirty="0" smtClean="0">
                <a:ln>
                  <a:noFill/>
                </a:ln>
                <a:solidFill>
                  <a:sysClr val="windowText" lastClr="000000"/>
                </a:solidFill>
                <a:effectLst/>
                <a:uLnTx/>
                <a:uFillTx/>
                <a:latin typeface="Arial" charset="0"/>
              </a:rPr>
              <a:t>Figure S17</a:t>
            </a:r>
            <a:r>
              <a:rPr lang="en-GB" sz="1200" kern="0" dirty="0" smtClean="0">
                <a:solidFill>
                  <a:sysClr val="windowText" lastClr="000000"/>
                </a:solidFill>
              </a:rPr>
              <a:t>.</a:t>
            </a:r>
            <a:r>
              <a:rPr lang="en-IN" sz="1200" kern="0" dirty="0" smtClean="0">
                <a:solidFill>
                  <a:sysClr val="windowText" lastClr="000000"/>
                </a:solidFill>
              </a:rPr>
              <a:t>9(b)  </a:t>
            </a:r>
            <a:r>
              <a:rPr lang="en-IN" sz="1400" kern="0" dirty="0" smtClean="0">
                <a:solidFill>
                  <a:sysClr val="windowText" lastClr="000000"/>
                </a:solidFill>
              </a:rPr>
              <a:t>In addition to points falling outside the control limits, other unlikely sequences of points should be investigated (Continued)</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30"/>
                                        </p:tgtEl>
                                        <p:attrNameLst>
                                          <p:attrName>style.visibility</p:attrName>
                                        </p:attrNameLst>
                                      </p:cBhvr>
                                      <p:to>
                                        <p:strVal val="visible"/>
                                      </p:to>
                                    </p:set>
                                    <p:animEffect transition="in" filter="wipe(left)">
                                      <p:cBhvr>
                                        <p:cTn id="7" dur="2000"/>
                                        <p:tgtEl>
                                          <p:spTgt spid="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Rectangle 21"/>
          <p:cNvSpPr>
            <a:spLocks noGrp="1" noChangeArrowheads="1"/>
          </p:cNvSpPr>
          <p:nvPr>
            <p:ph type="title"/>
          </p:nvPr>
        </p:nvSpPr>
        <p:spPr bwMode="auto">
          <a:xfrm>
            <a:off x="1574800" y="1182984"/>
            <a:ext cx="6184900" cy="330200"/>
          </a:xfrm>
          <a:noFill/>
          <a:ln>
            <a:miter lim="800000"/>
            <a:headEnd/>
            <a:tailEnd/>
          </a:ln>
        </p:spPr>
        <p:txBody>
          <a:bodyPr vert="horz" wrap="square" lIns="90488" tIns="44450" rIns="90488" bIns="44450" numCol="1" anchor="t" anchorCtr="0" compatLnSpc="1">
            <a:prstTxWarp prst="textNoShape">
              <a:avLst/>
            </a:prstTxWarp>
          </a:bodyPr>
          <a:lstStyle/>
          <a:p>
            <a:pPr eaLnBrk="1" hangingPunct="1">
              <a:lnSpc>
                <a:spcPct val="80000"/>
              </a:lnSpc>
            </a:pPr>
            <a:r>
              <a:rPr lang="en-US" sz="2400" smtClean="0">
                <a:solidFill>
                  <a:schemeClr val="tx1"/>
                </a:solidFill>
              </a:rPr>
              <a:t>Process control charting</a:t>
            </a:r>
          </a:p>
        </p:txBody>
      </p:sp>
      <p:grpSp>
        <p:nvGrpSpPr>
          <p:cNvPr id="72706" name="Group 26"/>
          <p:cNvGrpSpPr>
            <a:grpSpLocks/>
          </p:cNvGrpSpPr>
          <p:nvPr/>
        </p:nvGrpSpPr>
        <p:grpSpPr bwMode="auto">
          <a:xfrm>
            <a:off x="1795463" y="1591232"/>
            <a:ext cx="5675312" cy="3490913"/>
            <a:chOff x="869" y="906"/>
            <a:chExt cx="1642" cy="635"/>
          </a:xfrm>
        </p:grpSpPr>
        <p:sp>
          <p:nvSpPr>
            <p:cNvPr id="62491" name="Rectangle 27"/>
            <p:cNvSpPr>
              <a:spLocks noChangeArrowheads="1"/>
            </p:cNvSpPr>
            <p:nvPr/>
          </p:nvSpPr>
          <p:spPr bwMode="auto">
            <a:xfrm>
              <a:off x="870" y="906"/>
              <a:ext cx="1638" cy="624"/>
            </a:xfrm>
            <a:prstGeom prst="rect">
              <a:avLst/>
            </a:prstGeom>
            <a:gradFill rotWithShape="0">
              <a:gsLst>
                <a:gs pos="0">
                  <a:srgbClr val="00FFFF">
                    <a:gamma/>
                    <a:tint val="18824"/>
                    <a:invGamma/>
                  </a:srgbClr>
                </a:gs>
                <a:gs pos="100000">
                  <a:srgbClr val="00FFFF"/>
                </a:gs>
              </a:gsLst>
              <a:lin ang="5400000" scaled="1"/>
            </a:gradFill>
            <a:ln w="12700">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a:p>
          </p:txBody>
        </p:sp>
        <p:sp>
          <p:nvSpPr>
            <p:cNvPr id="72721" name="Line 28"/>
            <p:cNvSpPr>
              <a:spLocks noChangeShapeType="1"/>
            </p:cNvSpPr>
            <p:nvPr/>
          </p:nvSpPr>
          <p:spPr bwMode="auto">
            <a:xfrm>
              <a:off x="1026" y="910"/>
              <a:ext cx="0" cy="616"/>
            </a:xfrm>
            <a:prstGeom prst="line">
              <a:avLst/>
            </a:prstGeom>
            <a:noFill/>
            <a:ln w="12700">
              <a:solidFill>
                <a:schemeClr val="bg2"/>
              </a:solidFill>
              <a:round/>
              <a:headEnd/>
              <a:tailEnd/>
            </a:ln>
          </p:spPr>
          <p:txBody>
            <a:bodyPr wrap="none" anchor="ctr"/>
            <a:lstStyle/>
            <a:p>
              <a:endParaRPr lang="en-US"/>
            </a:p>
          </p:txBody>
        </p:sp>
        <p:sp>
          <p:nvSpPr>
            <p:cNvPr id="72722" name="Line 29"/>
            <p:cNvSpPr>
              <a:spLocks noChangeShapeType="1"/>
            </p:cNvSpPr>
            <p:nvPr/>
          </p:nvSpPr>
          <p:spPr bwMode="auto">
            <a:xfrm>
              <a:off x="1182" y="910"/>
              <a:ext cx="0" cy="616"/>
            </a:xfrm>
            <a:prstGeom prst="line">
              <a:avLst/>
            </a:prstGeom>
            <a:noFill/>
            <a:ln w="12700">
              <a:solidFill>
                <a:schemeClr val="bg2"/>
              </a:solidFill>
              <a:round/>
              <a:headEnd/>
              <a:tailEnd/>
            </a:ln>
          </p:spPr>
          <p:txBody>
            <a:bodyPr wrap="none" anchor="ctr"/>
            <a:lstStyle/>
            <a:p>
              <a:endParaRPr lang="en-US"/>
            </a:p>
          </p:txBody>
        </p:sp>
        <p:sp>
          <p:nvSpPr>
            <p:cNvPr id="72723" name="Line 30"/>
            <p:cNvSpPr>
              <a:spLocks noChangeShapeType="1"/>
            </p:cNvSpPr>
            <p:nvPr/>
          </p:nvSpPr>
          <p:spPr bwMode="auto">
            <a:xfrm>
              <a:off x="1337" y="910"/>
              <a:ext cx="0" cy="616"/>
            </a:xfrm>
            <a:prstGeom prst="line">
              <a:avLst/>
            </a:prstGeom>
            <a:noFill/>
            <a:ln w="12700">
              <a:solidFill>
                <a:schemeClr val="bg2"/>
              </a:solidFill>
              <a:round/>
              <a:headEnd/>
              <a:tailEnd/>
            </a:ln>
          </p:spPr>
          <p:txBody>
            <a:bodyPr wrap="none" anchor="ctr"/>
            <a:lstStyle/>
            <a:p>
              <a:endParaRPr lang="en-US"/>
            </a:p>
          </p:txBody>
        </p:sp>
        <p:sp>
          <p:nvSpPr>
            <p:cNvPr id="72724" name="Line 31"/>
            <p:cNvSpPr>
              <a:spLocks noChangeShapeType="1"/>
            </p:cNvSpPr>
            <p:nvPr/>
          </p:nvSpPr>
          <p:spPr bwMode="auto">
            <a:xfrm>
              <a:off x="1493" y="910"/>
              <a:ext cx="0" cy="616"/>
            </a:xfrm>
            <a:prstGeom prst="line">
              <a:avLst/>
            </a:prstGeom>
            <a:noFill/>
            <a:ln w="12700">
              <a:solidFill>
                <a:schemeClr val="bg2"/>
              </a:solidFill>
              <a:round/>
              <a:headEnd/>
              <a:tailEnd/>
            </a:ln>
          </p:spPr>
          <p:txBody>
            <a:bodyPr wrap="none" anchor="ctr"/>
            <a:lstStyle/>
            <a:p>
              <a:endParaRPr lang="en-US"/>
            </a:p>
          </p:txBody>
        </p:sp>
        <p:sp>
          <p:nvSpPr>
            <p:cNvPr id="72725" name="Line 32"/>
            <p:cNvSpPr>
              <a:spLocks noChangeShapeType="1"/>
            </p:cNvSpPr>
            <p:nvPr/>
          </p:nvSpPr>
          <p:spPr bwMode="auto">
            <a:xfrm>
              <a:off x="1649" y="910"/>
              <a:ext cx="0" cy="616"/>
            </a:xfrm>
            <a:prstGeom prst="line">
              <a:avLst/>
            </a:prstGeom>
            <a:noFill/>
            <a:ln w="12700">
              <a:solidFill>
                <a:schemeClr val="bg2"/>
              </a:solidFill>
              <a:round/>
              <a:headEnd/>
              <a:tailEnd/>
            </a:ln>
          </p:spPr>
          <p:txBody>
            <a:bodyPr wrap="none" anchor="ctr"/>
            <a:lstStyle/>
            <a:p>
              <a:endParaRPr lang="en-US"/>
            </a:p>
          </p:txBody>
        </p:sp>
        <p:sp>
          <p:nvSpPr>
            <p:cNvPr id="72726" name="Line 33"/>
            <p:cNvSpPr>
              <a:spLocks noChangeShapeType="1"/>
            </p:cNvSpPr>
            <p:nvPr/>
          </p:nvSpPr>
          <p:spPr bwMode="auto">
            <a:xfrm>
              <a:off x="1805" y="910"/>
              <a:ext cx="0" cy="616"/>
            </a:xfrm>
            <a:prstGeom prst="line">
              <a:avLst/>
            </a:prstGeom>
            <a:noFill/>
            <a:ln w="12700">
              <a:solidFill>
                <a:schemeClr val="bg2"/>
              </a:solidFill>
              <a:round/>
              <a:headEnd/>
              <a:tailEnd/>
            </a:ln>
          </p:spPr>
          <p:txBody>
            <a:bodyPr wrap="none" anchor="ctr"/>
            <a:lstStyle/>
            <a:p>
              <a:endParaRPr lang="en-US"/>
            </a:p>
          </p:txBody>
        </p:sp>
        <p:sp>
          <p:nvSpPr>
            <p:cNvPr id="72727" name="Line 34"/>
            <p:cNvSpPr>
              <a:spLocks noChangeShapeType="1"/>
            </p:cNvSpPr>
            <p:nvPr/>
          </p:nvSpPr>
          <p:spPr bwMode="auto">
            <a:xfrm>
              <a:off x="1961" y="910"/>
              <a:ext cx="0" cy="616"/>
            </a:xfrm>
            <a:prstGeom prst="line">
              <a:avLst/>
            </a:prstGeom>
            <a:noFill/>
            <a:ln w="12700">
              <a:solidFill>
                <a:schemeClr val="bg2"/>
              </a:solidFill>
              <a:round/>
              <a:headEnd/>
              <a:tailEnd/>
            </a:ln>
          </p:spPr>
          <p:txBody>
            <a:bodyPr wrap="none" anchor="ctr"/>
            <a:lstStyle/>
            <a:p>
              <a:endParaRPr lang="en-US"/>
            </a:p>
          </p:txBody>
        </p:sp>
        <p:sp>
          <p:nvSpPr>
            <p:cNvPr id="72728" name="Line 35"/>
            <p:cNvSpPr>
              <a:spLocks noChangeShapeType="1"/>
            </p:cNvSpPr>
            <p:nvPr/>
          </p:nvSpPr>
          <p:spPr bwMode="auto">
            <a:xfrm>
              <a:off x="2116" y="910"/>
              <a:ext cx="0" cy="616"/>
            </a:xfrm>
            <a:prstGeom prst="line">
              <a:avLst/>
            </a:prstGeom>
            <a:noFill/>
            <a:ln w="12700">
              <a:solidFill>
                <a:schemeClr val="bg2"/>
              </a:solidFill>
              <a:round/>
              <a:headEnd/>
              <a:tailEnd/>
            </a:ln>
          </p:spPr>
          <p:txBody>
            <a:bodyPr wrap="none" anchor="ctr"/>
            <a:lstStyle/>
            <a:p>
              <a:endParaRPr lang="en-US"/>
            </a:p>
          </p:txBody>
        </p:sp>
        <p:grpSp>
          <p:nvGrpSpPr>
            <p:cNvPr id="72729" name="Group 36"/>
            <p:cNvGrpSpPr>
              <a:grpSpLocks/>
            </p:cNvGrpSpPr>
            <p:nvPr/>
          </p:nvGrpSpPr>
          <p:grpSpPr bwMode="auto">
            <a:xfrm>
              <a:off x="870" y="914"/>
              <a:ext cx="1630" cy="627"/>
              <a:chOff x="870" y="914"/>
              <a:chExt cx="1630" cy="627"/>
            </a:xfrm>
          </p:grpSpPr>
          <p:sp>
            <p:nvSpPr>
              <p:cNvPr id="72736" name="Line 37"/>
              <p:cNvSpPr>
                <a:spLocks noChangeShapeType="1"/>
              </p:cNvSpPr>
              <p:nvPr/>
            </p:nvSpPr>
            <p:spPr bwMode="auto">
              <a:xfrm>
                <a:off x="878" y="1541"/>
                <a:ext cx="1622" cy="0"/>
              </a:xfrm>
              <a:prstGeom prst="line">
                <a:avLst/>
              </a:prstGeom>
              <a:noFill/>
              <a:ln w="25400">
                <a:solidFill>
                  <a:schemeClr val="tx1"/>
                </a:solidFill>
                <a:round/>
                <a:headEnd/>
                <a:tailEnd/>
              </a:ln>
            </p:spPr>
            <p:txBody>
              <a:bodyPr wrap="none" anchor="ctr"/>
              <a:lstStyle/>
              <a:p>
                <a:endParaRPr lang="en-US"/>
              </a:p>
            </p:txBody>
          </p:sp>
          <p:sp>
            <p:nvSpPr>
              <p:cNvPr id="72737" name="Line 38"/>
              <p:cNvSpPr>
                <a:spLocks noChangeShapeType="1"/>
              </p:cNvSpPr>
              <p:nvPr/>
            </p:nvSpPr>
            <p:spPr bwMode="auto">
              <a:xfrm>
                <a:off x="870" y="914"/>
                <a:ext cx="0" cy="619"/>
              </a:xfrm>
              <a:prstGeom prst="line">
                <a:avLst/>
              </a:prstGeom>
              <a:noFill/>
              <a:ln w="25400">
                <a:solidFill>
                  <a:schemeClr val="tx1"/>
                </a:solidFill>
                <a:round/>
                <a:headEnd/>
                <a:tailEnd/>
              </a:ln>
            </p:spPr>
            <p:txBody>
              <a:bodyPr wrap="none" anchor="ctr"/>
              <a:lstStyle/>
              <a:p>
                <a:endParaRPr lang="en-US"/>
              </a:p>
            </p:txBody>
          </p:sp>
        </p:grpSp>
        <p:sp>
          <p:nvSpPr>
            <p:cNvPr id="72730" name="Line 39"/>
            <p:cNvSpPr>
              <a:spLocks noChangeShapeType="1"/>
            </p:cNvSpPr>
            <p:nvPr/>
          </p:nvSpPr>
          <p:spPr bwMode="auto">
            <a:xfrm>
              <a:off x="869" y="1014"/>
              <a:ext cx="1642" cy="0"/>
            </a:xfrm>
            <a:prstGeom prst="line">
              <a:avLst/>
            </a:prstGeom>
            <a:noFill/>
            <a:ln w="12700">
              <a:solidFill>
                <a:schemeClr val="bg2"/>
              </a:solidFill>
              <a:round/>
              <a:headEnd/>
              <a:tailEnd/>
            </a:ln>
          </p:spPr>
          <p:txBody>
            <a:bodyPr wrap="none" anchor="ctr"/>
            <a:lstStyle/>
            <a:p>
              <a:endParaRPr lang="en-US"/>
            </a:p>
          </p:txBody>
        </p:sp>
        <p:sp>
          <p:nvSpPr>
            <p:cNvPr id="72731" name="Line 40"/>
            <p:cNvSpPr>
              <a:spLocks noChangeShapeType="1"/>
            </p:cNvSpPr>
            <p:nvPr/>
          </p:nvSpPr>
          <p:spPr bwMode="auto">
            <a:xfrm>
              <a:off x="876" y="1217"/>
              <a:ext cx="1628" cy="0"/>
            </a:xfrm>
            <a:prstGeom prst="line">
              <a:avLst/>
            </a:prstGeom>
            <a:noFill/>
            <a:ln w="12700">
              <a:solidFill>
                <a:schemeClr val="bg2"/>
              </a:solidFill>
              <a:round/>
              <a:headEnd/>
              <a:tailEnd/>
            </a:ln>
          </p:spPr>
          <p:txBody>
            <a:bodyPr wrap="none" anchor="ctr"/>
            <a:lstStyle/>
            <a:p>
              <a:endParaRPr lang="en-US"/>
            </a:p>
          </p:txBody>
        </p:sp>
        <p:sp>
          <p:nvSpPr>
            <p:cNvPr id="72732" name="Line 41"/>
            <p:cNvSpPr>
              <a:spLocks noChangeShapeType="1"/>
            </p:cNvSpPr>
            <p:nvPr/>
          </p:nvSpPr>
          <p:spPr bwMode="auto">
            <a:xfrm>
              <a:off x="884" y="1420"/>
              <a:ext cx="1620" cy="0"/>
            </a:xfrm>
            <a:prstGeom prst="line">
              <a:avLst/>
            </a:prstGeom>
            <a:noFill/>
            <a:ln w="12700">
              <a:solidFill>
                <a:schemeClr val="bg2"/>
              </a:solidFill>
              <a:round/>
              <a:headEnd/>
              <a:tailEnd/>
            </a:ln>
          </p:spPr>
          <p:txBody>
            <a:bodyPr wrap="none" anchor="ctr"/>
            <a:lstStyle/>
            <a:p>
              <a:endParaRPr lang="en-US"/>
            </a:p>
          </p:txBody>
        </p:sp>
        <p:sp>
          <p:nvSpPr>
            <p:cNvPr id="72733" name="Line 42"/>
            <p:cNvSpPr>
              <a:spLocks noChangeShapeType="1"/>
            </p:cNvSpPr>
            <p:nvPr/>
          </p:nvSpPr>
          <p:spPr bwMode="auto">
            <a:xfrm>
              <a:off x="2116" y="910"/>
              <a:ext cx="0" cy="616"/>
            </a:xfrm>
            <a:prstGeom prst="line">
              <a:avLst/>
            </a:prstGeom>
            <a:noFill/>
            <a:ln w="12700">
              <a:solidFill>
                <a:schemeClr val="bg2"/>
              </a:solidFill>
              <a:round/>
              <a:headEnd/>
              <a:tailEnd/>
            </a:ln>
          </p:spPr>
          <p:txBody>
            <a:bodyPr wrap="none" anchor="ctr"/>
            <a:lstStyle/>
            <a:p>
              <a:endParaRPr lang="en-US"/>
            </a:p>
          </p:txBody>
        </p:sp>
        <p:sp>
          <p:nvSpPr>
            <p:cNvPr id="72734" name="Line 43"/>
            <p:cNvSpPr>
              <a:spLocks noChangeShapeType="1"/>
            </p:cNvSpPr>
            <p:nvPr/>
          </p:nvSpPr>
          <p:spPr bwMode="auto">
            <a:xfrm>
              <a:off x="2271" y="910"/>
              <a:ext cx="0" cy="616"/>
            </a:xfrm>
            <a:prstGeom prst="line">
              <a:avLst/>
            </a:prstGeom>
            <a:noFill/>
            <a:ln w="12700">
              <a:solidFill>
                <a:schemeClr val="bg2"/>
              </a:solidFill>
              <a:round/>
              <a:headEnd/>
              <a:tailEnd/>
            </a:ln>
          </p:spPr>
          <p:txBody>
            <a:bodyPr wrap="none" anchor="ctr"/>
            <a:lstStyle/>
            <a:p>
              <a:endParaRPr lang="en-US"/>
            </a:p>
          </p:txBody>
        </p:sp>
        <p:sp>
          <p:nvSpPr>
            <p:cNvPr id="72735" name="Line 44"/>
            <p:cNvSpPr>
              <a:spLocks noChangeShapeType="1"/>
            </p:cNvSpPr>
            <p:nvPr/>
          </p:nvSpPr>
          <p:spPr bwMode="auto">
            <a:xfrm>
              <a:off x="2427" y="910"/>
              <a:ext cx="0" cy="616"/>
            </a:xfrm>
            <a:prstGeom prst="line">
              <a:avLst/>
            </a:prstGeom>
            <a:noFill/>
            <a:ln w="12700">
              <a:solidFill>
                <a:schemeClr val="bg2"/>
              </a:solidFill>
              <a:round/>
              <a:headEnd/>
              <a:tailEnd/>
            </a:ln>
          </p:spPr>
          <p:txBody>
            <a:bodyPr wrap="none" anchor="ctr"/>
            <a:lstStyle/>
            <a:p>
              <a:endParaRPr lang="en-US"/>
            </a:p>
          </p:txBody>
        </p:sp>
      </p:grpSp>
      <p:sp>
        <p:nvSpPr>
          <p:cNvPr id="62610" name="Text Box 146"/>
          <p:cNvSpPr txBox="1">
            <a:spLocks noChangeArrowheads="1"/>
          </p:cNvSpPr>
          <p:nvPr/>
        </p:nvSpPr>
        <p:spPr bwMode="auto">
          <a:xfrm>
            <a:off x="0" y="87355"/>
            <a:ext cx="9142413" cy="1384995"/>
          </a:xfrm>
          <a:prstGeom prst="rect">
            <a:avLst/>
          </a:prstGeom>
          <a:noFill/>
          <a:ln w="9525">
            <a:noFill/>
            <a:miter lim="800000"/>
            <a:headEnd/>
            <a:tailEnd/>
          </a:ln>
          <a:effectLst/>
        </p:spPr>
        <p:txBody>
          <a:bodyPr>
            <a:spAutoFit/>
          </a:bodyPr>
          <a:lstStyle/>
          <a:p>
            <a:pPr>
              <a:spcBef>
                <a:spcPct val="50000"/>
              </a:spcBef>
              <a:defRPr/>
            </a:pPr>
            <a:r>
              <a:rPr lang="en-GB" sz="2800" dirty="0">
                <a:solidFill>
                  <a:schemeClr val="tx1">
                    <a:lumMod val="65000"/>
                    <a:lumOff val="35000"/>
                  </a:schemeClr>
                </a:solidFill>
              </a:rPr>
              <a:t>In addition to points falling outside the control limits other unlikely sequences of points should be </a:t>
            </a:r>
            <a:r>
              <a:rPr lang="en-GB" sz="2800" dirty="0" smtClean="0">
                <a:solidFill>
                  <a:schemeClr val="tx1">
                    <a:lumMod val="65000"/>
                    <a:lumOff val="35000"/>
                  </a:schemeClr>
                </a:solidFill>
              </a:rPr>
              <a:t>investigated (Continued)</a:t>
            </a:r>
            <a:endParaRPr lang="en-US" sz="2800" dirty="0">
              <a:solidFill>
                <a:schemeClr val="tx1">
                  <a:lumMod val="65000"/>
                  <a:lumOff val="35000"/>
                </a:schemeClr>
              </a:solidFill>
            </a:endParaRPr>
          </a:p>
        </p:txBody>
      </p:sp>
      <p:sp>
        <p:nvSpPr>
          <p:cNvPr id="72708" name="Rectangle 23"/>
          <p:cNvSpPr>
            <a:spLocks noChangeArrowheads="1"/>
          </p:cNvSpPr>
          <p:nvPr/>
        </p:nvSpPr>
        <p:spPr bwMode="auto">
          <a:xfrm>
            <a:off x="1119188" y="2065895"/>
            <a:ext cx="677862" cy="336550"/>
          </a:xfrm>
          <a:prstGeom prst="rect">
            <a:avLst/>
          </a:prstGeom>
          <a:noFill/>
          <a:ln w="12700">
            <a:noFill/>
            <a:miter lim="800000"/>
            <a:headEnd/>
            <a:tailEnd/>
          </a:ln>
        </p:spPr>
        <p:txBody>
          <a:bodyPr lIns="90488" tIns="44450" rIns="90488" bIns="44450">
            <a:spAutoFit/>
          </a:bodyPr>
          <a:lstStyle/>
          <a:p>
            <a:pPr algn="r" eaLnBrk="0" hangingPunct="0">
              <a:spcBef>
                <a:spcPct val="50000"/>
              </a:spcBef>
            </a:pPr>
            <a:r>
              <a:rPr lang="en-US" sz="1600"/>
              <a:t>UCL</a:t>
            </a:r>
          </a:p>
        </p:txBody>
      </p:sp>
      <p:sp>
        <p:nvSpPr>
          <p:cNvPr id="72709" name="Rectangle 24"/>
          <p:cNvSpPr>
            <a:spLocks noChangeArrowheads="1"/>
          </p:cNvSpPr>
          <p:nvPr/>
        </p:nvSpPr>
        <p:spPr bwMode="auto">
          <a:xfrm>
            <a:off x="684213" y="3119995"/>
            <a:ext cx="1182687" cy="333375"/>
          </a:xfrm>
          <a:prstGeom prst="rect">
            <a:avLst/>
          </a:prstGeom>
          <a:noFill/>
          <a:ln w="12700">
            <a:noFill/>
            <a:miter lim="800000"/>
            <a:headEnd/>
            <a:tailEnd/>
          </a:ln>
        </p:spPr>
        <p:txBody>
          <a:bodyPr lIns="90488" tIns="44450" rIns="90488" bIns="44450">
            <a:spAutoFit/>
          </a:bodyPr>
          <a:lstStyle/>
          <a:p>
            <a:pPr algn="r" eaLnBrk="0" hangingPunct="0">
              <a:spcBef>
                <a:spcPct val="50000"/>
              </a:spcBef>
            </a:pPr>
            <a:r>
              <a:rPr lang="en-US" sz="1600"/>
              <a:t>C/L</a:t>
            </a:r>
          </a:p>
        </p:txBody>
      </p:sp>
      <p:sp>
        <p:nvSpPr>
          <p:cNvPr id="72710" name="Rectangle 25"/>
          <p:cNvSpPr>
            <a:spLocks noChangeArrowheads="1"/>
          </p:cNvSpPr>
          <p:nvPr/>
        </p:nvSpPr>
        <p:spPr bwMode="auto">
          <a:xfrm>
            <a:off x="1150938" y="4267757"/>
            <a:ext cx="654050" cy="334963"/>
          </a:xfrm>
          <a:prstGeom prst="rect">
            <a:avLst/>
          </a:prstGeom>
          <a:noFill/>
          <a:ln w="12700">
            <a:noFill/>
            <a:miter lim="800000"/>
            <a:headEnd/>
            <a:tailEnd/>
          </a:ln>
        </p:spPr>
        <p:txBody>
          <a:bodyPr lIns="90488" tIns="44450" rIns="90488" bIns="44450">
            <a:spAutoFit/>
          </a:bodyPr>
          <a:lstStyle/>
          <a:p>
            <a:pPr algn="r" eaLnBrk="0" hangingPunct="0">
              <a:spcBef>
                <a:spcPct val="50000"/>
              </a:spcBef>
            </a:pPr>
            <a:r>
              <a:rPr lang="en-US" sz="1600"/>
              <a:t>LCL</a:t>
            </a:r>
          </a:p>
        </p:txBody>
      </p:sp>
      <p:cxnSp>
        <p:nvCxnSpPr>
          <p:cNvPr id="35" name="Straight Connector 34"/>
          <p:cNvCxnSpPr/>
          <p:nvPr/>
        </p:nvCxnSpPr>
        <p:spPr>
          <a:xfrm flipV="1">
            <a:off x="1797050" y="3300970"/>
            <a:ext cx="5649913" cy="7937"/>
          </a:xfrm>
          <a:prstGeom prst="line">
            <a:avLst/>
          </a:prstGeom>
          <a:ln w="28575">
            <a:solidFill>
              <a:srgbClr val="FF0000"/>
            </a:solidFill>
            <a:prstDash val="sysDash"/>
          </a:ln>
        </p:spPr>
        <p:style>
          <a:lnRef idx="1">
            <a:schemeClr val="accent1"/>
          </a:lnRef>
          <a:fillRef idx="0">
            <a:schemeClr val="accent1"/>
          </a:fillRef>
          <a:effectRef idx="0">
            <a:schemeClr val="accent1"/>
          </a:effectRef>
          <a:fontRef idx="minor">
            <a:schemeClr val="tx1"/>
          </a:fontRef>
        </p:style>
      </p:cxnSp>
      <p:sp>
        <p:nvSpPr>
          <p:cNvPr id="72712" name="Rectangle 66"/>
          <p:cNvSpPr>
            <a:spLocks noChangeArrowheads="1"/>
          </p:cNvSpPr>
          <p:nvPr/>
        </p:nvSpPr>
        <p:spPr bwMode="auto">
          <a:xfrm>
            <a:off x="1622425" y="5471082"/>
            <a:ext cx="6319838" cy="454025"/>
          </a:xfrm>
          <a:prstGeom prst="rect">
            <a:avLst/>
          </a:prstGeom>
          <a:noFill/>
          <a:ln w="12700">
            <a:noFill/>
            <a:miter lim="800000"/>
            <a:headEnd/>
            <a:tailEnd/>
          </a:ln>
        </p:spPr>
        <p:txBody>
          <a:bodyPr lIns="90488" tIns="44450" rIns="90488" bIns="44450">
            <a:spAutoFit/>
          </a:bodyPr>
          <a:lstStyle/>
          <a:p>
            <a:pPr algn="ctr" eaLnBrk="0" hangingPunct="0">
              <a:spcBef>
                <a:spcPct val="50000"/>
              </a:spcBef>
            </a:pPr>
            <a:r>
              <a:rPr lang="en-US" sz="2400">
                <a:solidFill>
                  <a:srgbClr val="FF0000"/>
                </a:solidFill>
              </a:rPr>
              <a:t>Two points near control limit </a:t>
            </a:r>
            <a:r>
              <a:rPr lang="en-US" sz="2400">
                <a:solidFill>
                  <a:srgbClr val="FF0000"/>
                </a:solidFill>
                <a:cs typeface="Arial" charset="0"/>
              </a:rPr>
              <a:t>–</a:t>
            </a:r>
            <a:r>
              <a:rPr lang="en-US" sz="2400">
                <a:solidFill>
                  <a:srgbClr val="FF0000"/>
                </a:solidFill>
              </a:rPr>
              <a:t> Investigate</a:t>
            </a:r>
          </a:p>
        </p:txBody>
      </p:sp>
      <p:sp>
        <p:nvSpPr>
          <p:cNvPr id="36" name="Freeform 138"/>
          <p:cNvSpPr>
            <a:spLocks/>
          </p:cNvSpPr>
          <p:nvPr/>
        </p:nvSpPr>
        <p:spPr bwMode="auto">
          <a:xfrm>
            <a:off x="6358320" y="2017886"/>
            <a:ext cx="1147763" cy="590550"/>
          </a:xfrm>
          <a:custGeom>
            <a:avLst/>
            <a:gdLst/>
            <a:ahLst/>
            <a:cxnLst>
              <a:cxn ang="0">
                <a:pos x="0" y="42"/>
              </a:cxn>
              <a:cxn ang="0">
                <a:pos x="0" y="74"/>
              </a:cxn>
              <a:cxn ang="0">
                <a:pos x="21" y="112"/>
              </a:cxn>
              <a:cxn ang="0">
                <a:pos x="40" y="125"/>
              </a:cxn>
              <a:cxn ang="0">
                <a:pos x="144" y="128"/>
              </a:cxn>
              <a:cxn ang="0">
                <a:pos x="213" y="122"/>
              </a:cxn>
              <a:cxn ang="0">
                <a:pos x="288" y="85"/>
              </a:cxn>
              <a:cxn ang="0">
                <a:pos x="288" y="42"/>
              </a:cxn>
              <a:cxn ang="0">
                <a:pos x="256" y="10"/>
              </a:cxn>
              <a:cxn ang="0">
                <a:pos x="192" y="0"/>
              </a:cxn>
              <a:cxn ang="0">
                <a:pos x="96" y="5"/>
              </a:cxn>
              <a:cxn ang="0">
                <a:pos x="5" y="32"/>
              </a:cxn>
            </a:cxnLst>
            <a:rect l="0" t="0" r="r" b="b"/>
            <a:pathLst>
              <a:path w="289" h="129">
                <a:moveTo>
                  <a:pt x="0" y="42"/>
                </a:moveTo>
                <a:lnTo>
                  <a:pt x="0" y="74"/>
                </a:lnTo>
                <a:lnTo>
                  <a:pt x="21" y="112"/>
                </a:lnTo>
                <a:lnTo>
                  <a:pt x="40" y="125"/>
                </a:lnTo>
                <a:lnTo>
                  <a:pt x="144" y="128"/>
                </a:lnTo>
                <a:lnTo>
                  <a:pt x="213" y="122"/>
                </a:lnTo>
                <a:lnTo>
                  <a:pt x="288" y="85"/>
                </a:lnTo>
                <a:lnTo>
                  <a:pt x="288" y="42"/>
                </a:lnTo>
                <a:lnTo>
                  <a:pt x="256" y="10"/>
                </a:lnTo>
                <a:lnTo>
                  <a:pt x="192" y="0"/>
                </a:lnTo>
                <a:lnTo>
                  <a:pt x="96" y="5"/>
                </a:lnTo>
                <a:lnTo>
                  <a:pt x="5" y="32"/>
                </a:lnTo>
              </a:path>
            </a:pathLst>
          </a:custGeom>
          <a:solidFill>
            <a:srgbClr val="FFC000"/>
          </a:solidFill>
          <a:ln w="12700" cap="rnd" cmpd="sng">
            <a:noFill/>
            <a:prstDash val="solid"/>
            <a:round/>
            <a:headEnd type="none" w="med" len="med"/>
            <a:tailEnd type="none" w="med" len="me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lstStyle/>
          <a:p>
            <a:pPr>
              <a:defRPr/>
            </a:pPr>
            <a:endParaRPr lang="en-GB"/>
          </a:p>
        </p:txBody>
      </p:sp>
      <p:sp>
        <p:nvSpPr>
          <p:cNvPr id="37" name="Freeform 139"/>
          <p:cNvSpPr>
            <a:spLocks/>
          </p:cNvSpPr>
          <p:nvPr/>
        </p:nvSpPr>
        <p:spPr bwMode="auto">
          <a:xfrm>
            <a:off x="2160588" y="2284970"/>
            <a:ext cx="5026025" cy="1974850"/>
          </a:xfrm>
          <a:custGeom>
            <a:avLst/>
            <a:gdLst>
              <a:gd name="T0" fmla="*/ 0 w 1217"/>
              <a:gd name="T1" fmla="*/ 2147483647 h 364"/>
              <a:gd name="T2" fmla="*/ 2147483647 w 1217"/>
              <a:gd name="T3" fmla="*/ 2147483647 h 364"/>
              <a:gd name="T4" fmla="*/ 2147483647 w 1217"/>
              <a:gd name="T5" fmla="*/ 2147483647 h 364"/>
              <a:gd name="T6" fmla="*/ 2147483647 w 1217"/>
              <a:gd name="T7" fmla="*/ 2147483647 h 364"/>
              <a:gd name="T8" fmla="*/ 2147483647 w 1217"/>
              <a:gd name="T9" fmla="*/ 2147483647 h 364"/>
              <a:gd name="T10" fmla="*/ 2147483647 w 1217"/>
              <a:gd name="T11" fmla="*/ 2147483647 h 364"/>
              <a:gd name="T12" fmla="*/ 2147483647 w 1217"/>
              <a:gd name="T13" fmla="*/ 2147483647 h 364"/>
              <a:gd name="T14" fmla="*/ 2147483647 w 1217"/>
              <a:gd name="T15" fmla="*/ 618138863 h 364"/>
              <a:gd name="T16" fmla="*/ 2147483647 w 1217"/>
              <a:gd name="T17" fmla="*/ 0 h 36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217"/>
              <a:gd name="T28" fmla="*/ 0 h 364"/>
              <a:gd name="T29" fmla="*/ 1217 w 1217"/>
              <a:gd name="T30" fmla="*/ 364 h 36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217" h="364">
                <a:moveTo>
                  <a:pt x="0" y="203"/>
                </a:moveTo>
                <a:lnTo>
                  <a:pt x="145" y="331"/>
                </a:lnTo>
                <a:lnTo>
                  <a:pt x="301" y="192"/>
                </a:lnTo>
                <a:lnTo>
                  <a:pt x="518" y="245"/>
                </a:lnTo>
                <a:lnTo>
                  <a:pt x="602" y="363"/>
                </a:lnTo>
                <a:lnTo>
                  <a:pt x="710" y="181"/>
                </a:lnTo>
                <a:lnTo>
                  <a:pt x="916" y="160"/>
                </a:lnTo>
                <a:lnTo>
                  <a:pt x="1071" y="21"/>
                </a:lnTo>
                <a:lnTo>
                  <a:pt x="1216" y="0"/>
                </a:lnTo>
              </a:path>
            </a:pathLst>
          </a:custGeom>
          <a:noFill/>
          <a:ln w="57150" cap="rnd" cmpd="sng">
            <a:solidFill>
              <a:srgbClr val="000099"/>
            </a:solidFill>
            <a:prstDash val="solid"/>
            <a:round/>
            <a:headEnd type="none" w="med" len="med"/>
            <a:tailEnd type="none" w="med" len="med"/>
          </a:ln>
        </p:spPr>
        <p:txBody>
          <a:bodyPr/>
          <a:lstStyle/>
          <a:p>
            <a:endParaRPr lang="en-US"/>
          </a:p>
        </p:txBody>
      </p:sp>
      <p:sp>
        <p:nvSpPr>
          <p:cNvPr id="31" name="Text Box 5"/>
          <p:cNvSpPr txBox="1">
            <a:spLocks noChangeArrowheads="1"/>
          </p:cNvSpPr>
          <p:nvPr/>
        </p:nvSpPr>
        <p:spPr bwMode="auto">
          <a:xfrm>
            <a:off x="155654" y="6045976"/>
            <a:ext cx="8816330" cy="846386"/>
          </a:xfrm>
          <a:prstGeom prst="rect">
            <a:avLst/>
          </a:prstGeom>
          <a:noFill/>
          <a:ln w="9525">
            <a:noFill/>
            <a:miter lim="800000"/>
            <a:headEnd/>
            <a:tailEnd/>
          </a:ln>
        </p:spPr>
        <p:txBody>
          <a:bodyPr wrap="square">
            <a:spAutoFit/>
          </a:bodyPr>
          <a:lstStyle/>
          <a:p>
            <a:pPr fontAlgn="auto">
              <a:spcBef>
                <a:spcPct val="50000"/>
              </a:spcBef>
              <a:spcAft>
                <a:spcPts val="0"/>
              </a:spcAft>
            </a:pPr>
            <a:r>
              <a:rPr kumimoji="0" lang="en-GB" sz="1200" b="0" i="0" u="none" strike="noStrike" kern="0" cap="none" spc="0" normalizeH="0" baseline="0" noProof="0" dirty="0" smtClean="0">
                <a:ln>
                  <a:noFill/>
                </a:ln>
                <a:solidFill>
                  <a:sysClr val="windowText" lastClr="000000"/>
                </a:solidFill>
                <a:effectLst/>
                <a:uLnTx/>
                <a:uFillTx/>
                <a:latin typeface="Arial" charset="0"/>
              </a:rPr>
              <a:t>Figure S17</a:t>
            </a:r>
            <a:r>
              <a:rPr lang="en-GB" sz="1200" kern="0" dirty="0" smtClean="0">
                <a:solidFill>
                  <a:sysClr val="windowText" lastClr="000000"/>
                </a:solidFill>
              </a:rPr>
              <a:t>.</a:t>
            </a:r>
            <a:r>
              <a:rPr lang="en-IN" sz="1200" kern="0" dirty="0" smtClean="0">
                <a:solidFill>
                  <a:sysClr val="windowText" lastClr="000000"/>
                </a:solidFill>
              </a:rPr>
              <a:t>9(c)  </a:t>
            </a:r>
            <a:r>
              <a:rPr lang="en-IN" sz="1400" kern="0" dirty="0" smtClean="0">
                <a:solidFill>
                  <a:sysClr val="windowText" lastClr="000000"/>
                </a:solidFill>
              </a:rPr>
              <a:t>In addition to points falling outside the control limits, other unlikely sequences of points should be investigated (Continued)</a:t>
            </a:r>
          </a:p>
          <a:p>
            <a:pPr fontAlgn="auto">
              <a:spcBef>
                <a:spcPct val="50000"/>
              </a:spcBef>
              <a:spcAft>
                <a:spcPts val="0"/>
              </a:spcAft>
            </a:pPr>
            <a:endParaRPr lang="en-IN" sz="1400" kern="0" dirty="0" smtClean="0">
              <a:solidFill>
                <a:sysClr val="windowText" lastClr="000000"/>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37"/>
                                        </p:tgtEl>
                                        <p:attrNameLst>
                                          <p:attrName>style.visibility</p:attrName>
                                        </p:attrNameLst>
                                      </p:cBhvr>
                                      <p:to>
                                        <p:strVal val="visible"/>
                                      </p:to>
                                    </p:set>
                                    <p:animEffect transition="in" filter="wipe(left)">
                                      <p:cBhvr>
                                        <p:cTn id="7" dur="2000"/>
                                        <p:tgtEl>
                                          <p:spTgt spid="37"/>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36"/>
                                        </p:tgtEl>
                                        <p:attrNameLst>
                                          <p:attrName>style.visibility</p:attrName>
                                        </p:attrNameLst>
                                      </p:cBhvr>
                                      <p:to>
                                        <p:strVal val="visible"/>
                                      </p:to>
                                    </p:set>
                                    <p:animEffect transition="in" filter="dissolve">
                                      <p:cBhvr>
                                        <p:cTn id="12" dur="500"/>
                                        <p:tgtEl>
                                          <p:spTgt spid="3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Rectangle 21"/>
          <p:cNvSpPr>
            <a:spLocks noGrp="1" noChangeArrowheads="1"/>
          </p:cNvSpPr>
          <p:nvPr>
            <p:ph type="title"/>
          </p:nvPr>
        </p:nvSpPr>
        <p:spPr bwMode="auto">
          <a:xfrm>
            <a:off x="1574800" y="1173931"/>
            <a:ext cx="6184900" cy="330200"/>
          </a:xfrm>
          <a:noFill/>
          <a:ln>
            <a:miter lim="800000"/>
            <a:headEnd/>
            <a:tailEnd/>
          </a:ln>
        </p:spPr>
        <p:txBody>
          <a:bodyPr vert="horz" wrap="square" lIns="90488" tIns="44450" rIns="90488" bIns="44450" numCol="1" anchor="t" anchorCtr="0" compatLnSpc="1">
            <a:prstTxWarp prst="textNoShape">
              <a:avLst/>
            </a:prstTxWarp>
          </a:bodyPr>
          <a:lstStyle/>
          <a:p>
            <a:pPr eaLnBrk="1" hangingPunct="1">
              <a:lnSpc>
                <a:spcPct val="80000"/>
              </a:lnSpc>
            </a:pPr>
            <a:r>
              <a:rPr lang="en-US" sz="2400" smtClean="0">
                <a:solidFill>
                  <a:schemeClr val="tx1"/>
                </a:solidFill>
              </a:rPr>
              <a:t>Process control charting</a:t>
            </a:r>
          </a:p>
        </p:txBody>
      </p:sp>
      <p:grpSp>
        <p:nvGrpSpPr>
          <p:cNvPr id="74754" name="Group 26"/>
          <p:cNvGrpSpPr>
            <a:grpSpLocks/>
          </p:cNvGrpSpPr>
          <p:nvPr/>
        </p:nvGrpSpPr>
        <p:grpSpPr bwMode="auto">
          <a:xfrm>
            <a:off x="1795463" y="1582179"/>
            <a:ext cx="5675312" cy="3490913"/>
            <a:chOff x="869" y="906"/>
            <a:chExt cx="1642" cy="635"/>
          </a:xfrm>
        </p:grpSpPr>
        <p:sp>
          <p:nvSpPr>
            <p:cNvPr id="62491" name="Rectangle 27"/>
            <p:cNvSpPr>
              <a:spLocks noChangeArrowheads="1"/>
            </p:cNvSpPr>
            <p:nvPr/>
          </p:nvSpPr>
          <p:spPr bwMode="auto">
            <a:xfrm>
              <a:off x="870" y="906"/>
              <a:ext cx="1638" cy="624"/>
            </a:xfrm>
            <a:prstGeom prst="rect">
              <a:avLst/>
            </a:prstGeom>
            <a:gradFill rotWithShape="0">
              <a:gsLst>
                <a:gs pos="0">
                  <a:srgbClr val="00FFFF">
                    <a:gamma/>
                    <a:tint val="18824"/>
                    <a:invGamma/>
                  </a:srgbClr>
                </a:gs>
                <a:gs pos="100000">
                  <a:srgbClr val="00FFFF"/>
                </a:gs>
              </a:gsLst>
              <a:lin ang="5400000" scaled="1"/>
            </a:gradFill>
            <a:ln w="12700">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a:p>
          </p:txBody>
        </p:sp>
        <p:sp>
          <p:nvSpPr>
            <p:cNvPr id="74769" name="Line 28"/>
            <p:cNvSpPr>
              <a:spLocks noChangeShapeType="1"/>
            </p:cNvSpPr>
            <p:nvPr/>
          </p:nvSpPr>
          <p:spPr bwMode="auto">
            <a:xfrm>
              <a:off x="1026" y="910"/>
              <a:ext cx="0" cy="616"/>
            </a:xfrm>
            <a:prstGeom prst="line">
              <a:avLst/>
            </a:prstGeom>
            <a:noFill/>
            <a:ln w="12700">
              <a:solidFill>
                <a:schemeClr val="bg2"/>
              </a:solidFill>
              <a:round/>
              <a:headEnd/>
              <a:tailEnd/>
            </a:ln>
          </p:spPr>
          <p:txBody>
            <a:bodyPr wrap="none" anchor="ctr"/>
            <a:lstStyle/>
            <a:p>
              <a:endParaRPr lang="en-US"/>
            </a:p>
          </p:txBody>
        </p:sp>
        <p:sp>
          <p:nvSpPr>
            <p:cNvPr id="74770" name="Line 29"/>
            <p:cNvSpPr>
              <a:spLocks noChangeShapeType="1"/>
            </p:cNvSpPr>
            <p:nvPr/>
          </p:nvSpPr>
          <p:spPr bwMode="auto">
            <a:xfrm>
              <a:off x="1182" y="910"/>
              <a:ext cx="0" cy="616"/>
            </a:xfrm>
            <a:prstGeom prst="line">
              <a:avLst/>
            </a:prstGeom>
            <a:noFill/>
            <a:ln w="12700">
              <a:solidFill>
                <a:schemeClr val="bg2"/>
              </a:solidFill>
              <a:round/>
              <a:headEnd/>
              <a:tailEnd/>
            </a:ln>
          </p:spPr>
          <p:txBody>
            <a:bodyPr wrap="none" anchor="ctr"/>
            <a:lstStyle/>
            <a:p>
              <a:endParaRPr lang="en-US"/>
            </a:p>
          </p:txBody>
        </p:sp>
        <p:sp>
          <p:nvSpPr>
            <p:cNvPr id="74771" name="Line 30"/>
            <p:cNvSpPr>
              <a:spLocks noChangeShapeType="1"/>
            </p:cNvSpPr>
            <p:nvPr/>
          </p:nvSpPr>
          <p:spPr bwMode="auto">
            <a:xfrm>
              <a:off x="1337" y="910"/>
              <a:ext cx="0" cy="616"/>
            </a:xfrm>
            <a:prstGeom prst="line">
              <a:avLst/>
            </a:prstGeom>
            <a:noFill/>
            <a:ln w="12700">
              <a:solidFill>
                <a:schemeClr val="bg2"/>
              </a:solidFill>
              <a:round/>
              <a:headEnd/>
              <a:tailEnd/>
            </a:ln>
          </p:spPr>
          <p:txBody>
            <a:bodyPr wrap="none" anchor="ctr"/>
            <a:lstStyle/>
            <a:p>
              <a:endParaRPr lang="en-US"/>
            </a:p>
          </p:txBody>
        </p:sp>
        <p:sp>
          <p:nvSpPr>
            <p:cNvPr id="74772" name="Line 31"/>
            <p:cNvSpPr>
              <a:spLocks noChangeShapeType="1"/>
            </p:cNvSpPr>
            <p:nvPr/>
          </p:nvSpPr>
          <p:spPr bwMode="auto">
            <a:xfrm>
              <a:off x="1493" y="910"/>
              <a:ext cx="0" cy="616"/>
            </a:xfrm>
            <a:prstGeom prst="line">
              <a:avLst/>
            </a:prstGeom>
            <a:noFill/>
            <a:ln w="12700">
              <a:solidFill>
                <a:schemeClr val="bg2"/>
              </a:solidFill>
              <a:round/>
              <a:headEnd/>
              <a:tailEnd/>
            </a:ln>
          </p:spPr>
          <p:txBody>
            <a:bodyPr wrap="none" anchor="ctr"/>
            <a:lstStyle/>
            <a:p>
              <a:endParaRPr lang="en-US"/>
            </a:p>
          </p:txBody>
        </p:sp>
        <p:sp>
          <p:nvSpPr>
            <p:cNvPr id="74773" name="Line 32"/>
            <p:cNvSpPr>
              <a:spLocks noChangeShapeType="1"/>
            </p:cNvSpPr>
            <p:nvPr/>
          </p:nvSpPr>
          <p:spPr bwMode="auto">
            <a:xfrm>
              <a:off x="1649" y="910"/>
              <a:ext cx="0" cy="616"/>
            </a:xfrm>
            <a:prstGeom prst="line">
              <a:avLst/>
            </a:prstGeom>
            <a:noFill/>
            <a:ln w="12700">
              <a:solidFill>
                <a:schemeClr val="bg2"/>
              </a:solidFill>
              <a:round/>
              <a:headEnd/>
              <a:tailEnd/>
            </a:ln>
          </p:spPr>
          <p:txBody>
            <a:bodyPr wrap="none" anchor="ctr"/>
            <a:lstStyle/>
            <a:p>
              <a:endParaRPr lang="en-US"/>
            </a:p>
          </p:txBody>
        </p:sp>
        <p:sp>
          <p:nvSpPr>
            <p:cNvPr id="74774" name="Line 33"/>
            <p:cNvSpPr>
              <a:spLocks noChangeShapeType="1"/>
            </p:cNvSpPr>
            <p:nvPr/>
          </p:nvSpPr>
          <p:spPr bwMode="auto">
            <a:xfrm>
              <a:off x="1805" y="910"/>
              <a:ext cx="0" cy="616"/>
            </a:xfrm>
            <a:prstGeom prst="line">
              <a:avLst/>
            </a:prstGeom>
            <a:noFill/>
            <a:ln w="12700">
              <a:solidFill>
                <a:schemeClr val="bg2"/>
              </a:solidFill>
              <a:round/>
              <a:headEnd/>
              <a:tailEnd/>
            </a:ln>
          </p:spPr>
          <p:txBody>
            <a:bodyPr wrap="none" anchor="ctr"/>
            <a:lstStyle/>
            <a:p>
              <a:endParaRPr lang="en-US"/>
            </a:p>
          </p:txBody>
        </p:sp>
        <p:sp>
          <p:nvSpPr>
            <p:cNvPr id="74775" name="Line 34"/>
            <p:cNvSpPr>
              <a:spLocks noChangeShapeType="1"/>
            </p:cNvSpPr>
            <p:nvPr/>
          </p:nvSpPr>
          <p:spPr bwMode="auto">
            <a:xfrm>
              <a:off x="1961" y="910"/>
              <a:ext cx="0" cy="616"/>
            </a:xfrm>
            <a:prstGeom prst="line">
              <a:avLst/>
            </a:prstGeom>
            <a:noFill/>
            <a:ln w="12700">
              <a:solidFill>
                <a:schemeClr val="bg2"/>
              </a:solidFill>
              <a:round/>
              <a:headEnd/>
              <a:tailEnd/>
            </a:ln>
          </p:spPr>
          <p:txBody>
            <a:bodyPr wrap="none" anchor="ctr"/>
            <a:lstStyle/>
            <a:p>
              <a:endParaRPr lang="en-US"/>
            </a:p>
          </p:txBody>
        </p:sp>
        <p:sp>
          <p:nvSpPr>
            <p:cNvPr id="74776" name="Line 35"/>
            <p:cNvSpPr>
              <a:spLocks noChangeShapeType="1"/>
            </p:cNvSpPr>
            <p:nvPr/>
          </p:nvSpPr>
          <p:spPr bwMode="auto">
            <a:xfrm>
              <a:off x="2116" y="910"/>
              <a:ext cx="0" cy="616"/>
            </a:xfrm>
            <a:prstGeom prst="line">
              <a:avLst/>
            </a:prstGeom>
            <a:noFill/>
            <a:ln w="12700">
              <a:solidFill>
                <a:schemeClr val="bg2"/>
              </a:solidFill>
              <a:round/>
              <a:headEnd/>
              <a:tailEnd/>
            </a:ln>
          </p:spPr>
          <p:txBody>
            <a:bodyPr wrap="none" anchor="ctr"/>
            <a:lstStyle/>
            <a:p>
              <a:endParaRPr lang="en-US"/>
            </a:p>
          </p:txBody>
        </p:sp>
        <p:grpSp>
          <p:nvGrpSpPr>
            <p:cNvPr id="74777" name="Group 36"/>
            <p:cNvGrpSpPr>
              <a:grpSpLocks/>
            </p:cNvGrpSpPr>
            <p:nvPr/>
          </p:nvGrpSpPr>
          <p:grpSpPr bwMode="auto">
            <a:xfrm>
              <a:off x="870" y="914"/>
              <a:ext cx="1630" cy="627"/>
              <a:chOff x="870" y="914"/>
              <a:chExt cx="1630" cy="627"/>
            </a:xfrm>
          </p:grpSpPr>
          <p:sp>
            <p:nvSpPr>
              <p:cNvPr id="74784" name="Line 37"/>
              <p:cNvSpPr>
                <a:spLocks noChangeShapeType="1"/>
              </p:cNvSpPr>
              <p:nvPr/>
            </p:nvSpPr>
            <p:spPr bwMode="auto">
              <a:xfrm>
                <a:off x="878" y="1541"/>
                <a:ext cx="1622" cy="0"/>
              </a:xfrm>
              <a:prstGeom prst="line">
                <a:avLst/>
              </a:prstGeom>
              <a:noFill/>
              <a:ln w="25400">
                <a:solidFill>
                  <a:schemeClr val="tx1"/>
                </a:solidFill>
                <a:round/>
                <a:headEnd/>
                <a:tailEnd/>
              </a:ln>
            </p:spPr>
            <p:txBody>
              <a:bodyPr wrap="none" anchor="ctr"/>
              <a:lstStyle/>
              <a:p>
                <a:endParaRPr lang="en-US"/>
              </a:p>
            </p:txBody>
          </p:sp>
          <p:sp>
            <p:nvSpPr>
              <p:cNvPr id="74785" name="Line 38"/>
              <p:cNvSpPr>
                <a:spLocks noChangeShapeType="1"/>
              </p:cNvSpPr>
              <p:nvPr/>
            </p:nvSpPr>
            <p:spPr bwMode="auto">
              <a:xfrm>
                <a:off x="870" y="914"/>
                <a:ext cx="0" cy="619"/>
              </a:xfrm>
              <a:prstGeom prst="line">
                <a:avLst/>
              </a:prstGeom>
              <a:noFill/>
              <a:ln w="25400">
                <a:solidFill>
                  <a:schemeClr val="tx1"/>
                </a:solidFill>
                <a:round/>
                <a:headEnd/>
                <a:tailEnd/>
              </a:ln>
            </p:spPr>
            <p:txBody>
              <a:bodyPr wrap="none" anchor="ctr"/>
              <a:lstStyle/>
              <a:p>
                <a:endParaRPr lang="en-US"/>
              </a:p>
            </p:txBody>
          </p:sp>
        </p:grpSp>
        <p:sp>
          <p:nvSpPr>
            <p:cNvPr id="74778" name="Line 39"/>
            <p:cNvSpPr>
              <a:spLocks noChangeShapeType="1"/>
            </p:cNvSpPr>
            <p:nvPr/>
          </p:nvSpPr>
          <p:spPr bwMode="auto">
            <a:xfrm>
              <a:off x="869" y="1014"/>
              <a:ext cx="1642" cy="0"/>
            </a:xfrm>
            <a:prstGeom prst="line">
              <a:avLst/>
            </a:prstGeom>
            <a:noFill/>
            <a:ln w="12700">
              <a:solidFill>
                <a:schemeClr val="bg2"/>
              </a:solidFill>
              <a:round/>
              <a:headEnd/>
              <a:tailEnd/>
            </a:ln>
          </p:spPr>
          <p:txBody>
            <a:bodyPr wrap="none" anchor="ctr"/>
            <a:lstStyle/>
            <a:p>
              <a:endParaRPr lang="en-US"/>
            </a:p>
          </p:txBody>
        </p:sp>
        <p:sp>
          <p:nvSpPr>
            <p:cNvPr id="74779" name="Line 40"/>
            <p:cNvSpPr>
              <a:spLocks noChangeShapeType="1"/>
            </p:cNvSpPr>
            <p:nvPr/>
          </p:nvSpPr>
          <p:spPr bwMode="auto">
            <a:xfrm>
              <a:off x="876" y="1217"/>
              <a:ext cx="1628" cy="0"/>
            </a:xfrm>
            <a:prstGeom prst="line">
              <a:avLst/>
            </a:prstGeom>
            <a:noFill/>
            <a:ln w="12700">
              <a:solidFill>
                <a:schemeClr val="bg2"/>
              </a:solidFill>
              <a:round/>
              <a:headEnd/>
              <a:tailEnd/>
            </a:ln>
          </p:spPr>
          <p:txBody>
            <a:bodyPr wrap="none" anchor="ctr"/>
            <a:lstStyle/>
            <a:p>
              <a:endParaRPr lang="en-US"/>
            </a:p>
          </p:txBody>
        </p:sp>
        <p:sp>
          <p:nvSpPr>
            <p:cNvPr id="74780" name="Line 41"/>
            <p:cNvSpPr>
              <a:spLocks noChangeShapeType="1"/>
            </p:cNvSpPr>
            <p:nvPr/>
          </p:nvSpPr>
          <p:spPr bwMode="auto">
            <a:xfrm>
              <a:off x="884" y="1420"/>
              <a:ext cx="1620" cy="0"/>
            </a:xfrm>
            <a:prstGeom prst="line">
              <a:avLst/>
            </a:prstGeom>
            <a:noFill/>
            <a:ln w="12700">
              <a:solidFill>
                <a:schemeClr val="bg2"/>
              </a:solidFill>
              <a:round/>
              <a:headEnd/>
              <a:tailEnd/>
            </a:ln>
          </p:spPr>
          <p:txBody>
            <a:bodyPr wrap="none" anchor="ctr"/>
            <a:lstStyle/>
            <a:p>
              <a:endParaRPr lang="en-US"/>
            </a:p>
          </p:txBody>
        </p:sp>
        <p:sp>
          <p:nvSpPr>
            <p:cNvPr id="74781" name="Line 42"/>
            <p:cNvSpPr>
              <a:spLocks noChangeShapeType="1"/>
            </p:cNvSpPr>
            <p:nvPr/>
          </p:nvSpPr>
          <p:spPr bwMode="auto">
            <a:xfrm>
              <a:off x="2116" y="910"/>
              <a:ext cx="0" cy="616"/>
            </a:xfrm>
            <a:prstGeom prst="line">
              <a:avLst/>
            </a:prstGeom>
            <a:noFill/>
            <a:ln w="12700">
              <a:solidFill>
                <a:schemeClr val="bg2"/>
              </a:solidFill>
              <a:round/>
              <a:headEnd/>
              <a:tailEnd/>
            </a:ln>
          </p:spPr>
          <p:txBody>
            <a:bodyPr wrap="none" anchor="ctr"/>
            <a:lstStyle/>
            <a:p>
              <a:endParaRPr lang="en-US"/>
            </a:p>
          </p:txBody>
        </p:sp>
        <p:sp>
          <p:nvSpPr>
            <p:cNvPr id="74782" name="Line 43"/>
            <p:cNvSpPr>
              <a:spLocks noChangeShapeType="1"/>
            </p:cNvSpPr>
            <p:nvPr/>
          </p:nvSpPr>
          <p:spPr bwMode="auto">
            <a:xfrm>
              <a:off x="2271" y="910"/>
              <a:ext cx="0" cy="616"/>
            </a:xfrm>
            <a:prstGeom prst="line">
              <a:avLst/>
            </a:prstGeom>
            <a:noFill/>
            <a:ln w="12700">
              <a:solidFill>
                <a:schemeClr val="bg2"/>
              </a:solidFill>
              <a:round/>
              <a:headEnd/>
              <a:tailEnd/>
            </a:ln>
          </p:spPr>
          <p:txBody>
            <a:bodyPr wrap="none" anchor="ctr"/>
            <a:lstStyle/>
            <a:p>
              <a:endParaRPr lang="en-US"/>
            </a:p>
          </p:txBody>
        </p:sp>
        <p:sp>
          <p:nvSpPr>
            <p:cNvPr id="74783" name="Line 44"/>
            <p:cNvSpPr>
              <a:spLocks noChangeShapeType="1"/>
            </p:cNvSpPr>
            <p:nvPr/>
          </p:nvSpPr>
          <p:spPr bwMode="auto">
            <a:xfrm>
              <a:off x="2427" y="910"/>
              <a:ext cx="0" cy="616"/>
            </a:xfrm>
            <a:prstGeom prst="line">
              <a:avLst/>
            </a:prstGeom>
            <a:noFill/>
            <a:ln w="12700">
              <a:solidFill>
                <a:schemeClr val="bg2"/>
              </a:solidFill>
              <a:round/>
              <a:headEnd/>
              <a:tailEnd/>
            </a:ln>
          </p:spPr>
          <p:txBody>
            <a:bodyPr wrap="none" anchor="ctr"/>
            <a:lstStyle/>
            <a:p>
              <a:endParaRPr lang="en-US"/>
            </a:p>
          </p:txBody>
        </p:sp>
      </p:grpSp>
      <p:sp>
        <p:nvSpPr>
          <p:cNvPr id="62610" name="Text Box 146"/>
          <p:cNvSpPr txBox="1">
            <a:spLocks noChangeArrowheads="1"/>
          </p:cNvSpPr>
          <p:nvPr/>
        </p:nvSpPr>
        <p:spPr bwMode="auto">
          <a:xfrm>
            <a:off x="0" y="87355"/>
            <a:ext cx="9142413" cy="1384995"/>
          </a:xfrm>
          <a:prstGeom prst="rect">
            <a:avLst/>
          </a:prstGeom>
          <a:noFill/>
          <a:ln w="9525">
            <a:noFill/>
            <a:miter lim="800000"/>
            <a:headEnd/>
            <a:tailEnd/>
          </a:ln>
          <a:effectLst/>
        </p:spPr>
        <p:txBody>
          <a:bodyPr>
            <a:spAutoFit/>
          </a:bodyPr>
          <a:lstStyle/>
          <a:p>
            <a:pPr>
              <a:spcBef>
                <a:spcPct val="50000"/>
              </a:spcBef>
              <a:defRPr/>
            </a:pPr>
            <a:r>
              <a:rPr lang="en-GB" sz="2800" dirty="0">
                <a:solidFill>
                  <a:schemeClr val="tx1">
                    <a:lumMod val="65000"/>
                    <a:lumOff val="35000"/>
                  </a:schemeClr>
                </a:solidFill>
              </a:rPr>
              <a:t>In addition to points falling outside the control limits other unlikely sequences of points should be </a:t>
            </a:r>
            <a:r>
              <a:rPr lang="en-GB" sz="2800" dirty="0" smtClean="0">
                <a:solidFill>
                  <a:schemeClr val="tx1">
                    <a:lumMod val="65000"/>
                    <a:lumOff val="35000"/>
                  </a:schemeClr>
                </a:solidFill>
              </a:rPr>
              <a:t>investigated (Continued)</a:t>
            </a:r>
            <a:endParaRPr lang="en-US" sz="2800" dirty="0">
              <a:solidFill>
                <a:schemeClr val="tx1">
                  <a:lumMod val="65000"/>
                  <a:lumOff val="35000"/>
                </a:schemeClr>
              </a:solidFill>
            </a:endParaRPr>
          </a:p>
        </p:txBody>
      </p:sp>
      <p:sp>
        <p:nvSpPr>
          <p:cNvPr id="74756" name="Rectangle 23"/>
          <p:cNvSpPr>
            <a:spLocks noChangeArrowheads="1"/>
          </p:cNvSpPr>
          <p:nvPr/>
        </p:nvSpPr>
        <p:spPr bwMode="auto">
          <a:xfrm>
            <a:off x="1119188" y="2056842"/>
            <a:ext cx="677862" cy="336550"/>
          </a:xfrm>
          <a:prstGeom prst="rect">
            <a:avLst/>
          </a:prstGeom>
          <a:noFill/>
          <a:ln w="12700">
            <a:noFill/>
            <a:miter lim="800000"/>
            <a:headEnd/>
            <a:tailEnd/>
          </a:ln>
        </p:spPr>
        <p:txBody>
          <a:bodyPr lIns="90488" tIns="44450" rIns="90488" bIns="44450">
            <a:spAutoFit/>
          </a:bodyPr>
          <a:lstStyle/>
          <a:p>
            <a:pPr algn="r" eaLnBrk="0" hangingPunct="0">
              <a:spcBef>
                <a:spcPct val="50000"/>
              </a:spcBef>
            </a:pPr>
            <a:r>
              <a:rPr lang="en-US" sz="1600"/>
              <a:t>UCL</a:t>
            </a:r>
          </a:p>
        </p:txBody>
      </p:sp>
      <p:sp>
        <p:nvSpPr>
          <p:cNvPr id="74757" name="Rectangle 24"/>
          <p:cNvSpPr>
            <a:spLocks noChangeArrowheads="1"/>
          </p:cNvSpPr>
          <p:nvPr/>
        </p:nvSpPr>
        <p:spPr bwMode="auto">
          <a:xfrm>
            <a:off x="684213" y="3110942"/>
            <a:ext cx="1182687" cy="333375"/>
          </a:xfrm>
          <a:prstGeom prst="rect">
            <a:avLst/>
          </a:prstGeom>
          <a:noFill/>
          <a:ln w="12700">
            <a:noFill/>
            <a:miter lim="800000"/>
            <a:headEnd/>
            <a:tailEnd/>
          </a:ln>
        </p:spPr>
        <p:txBody>
          <a:bodyPr lIns="90488" tIns="44450" rIns="90488" bIns="44450">
            <a:spAutoFit/>
          </a:bodyPr>
          <a:lstStyle/>
          <a:p>
            <a:pPr algn="r" eaLnBrk="0" hangingPunct="0">
              <a:spcBef>
                <a:spcPct val="50000"/>
              </a:spcBef>
            </a:pPr>
            <a:r>
              <a:rPr lang="en-US" sz="1600"/>
              <a:t>C/L</a:t>
            </a:r>
          </a:p>
        </p:txBody>
      </p:sp>
      <p:sp>
        <p:nvSpPr>
          <p:cNvPr id="74758" name="Rectangle 25"/>
          <p:cNvSpPr>
            <a:spLocks noChangeArrowheads="1"/>
          </p:cNvSpPr>
          <p:nvPr/>
        </p:nvSpPr>
        <p:spPr bwMode="auto">
          <a:xfrm>
            <a:off x="1150938" y="4258704"/>
            <a:ext cx="654050" cy="334963"/>
          </a:xfrm>
          <a:prstGeom prst="rect">
            <a:avLst/>
          </a:prstGeom>
          <a:noFill/>
          <a:ln w="12700">
            <a:noFill/>
            <a:miter lim="800000"/>
            <a:headEnd/>
            <a:tailEnd/>
          </a:ln>
        </p:spPr>
        <p:txBody>
          <a:bodyPr lIns="90488" tIns="44450" rIns="90488" bIns="44450">
            <a:spAutoFit/>
          </a:bodyPr>
          <a:lstStyle/>
          <a:p>
            <a:pPr algn="r" eaLnBrk="0" hangingPunct="0">
              <a:spcBef>
                <a:spcPct val="50000"/>
              </a:spcBef>
            </a:pPr>
            <a:r>
              <a:rPr lang="en-US" sz="1600"/>
              <a:t>LCL</a:t>
            </a:r>
          </a:p>
        </p:txBody>
      </p:sp>
      <p:cxnSp>
        <p:nvCxnSpPr>
          <p:cNvPr id="35" name="Straight Connector 34"/>
          <p:cNvCxnSpPr/>
          <p:nvPr/>
        </p:nvCxnSpPr>
        <p:spPr>
          <a:xfrm flipV="1">
            <a:off x="1797050" y="3291917"/>
            <a:ext cx="5649913" cy="7937"/>
          </a:xfrm>
          <a:prstGeom prst="line">
            <a:avLst/>
          </a:prstGeom>
          <a:ln w="28575">
            <a:solidFill>
              <a:srgbClr val="FF0000"/>
            </a:solidFill>
            <a:prstDash val="sysDash"/>
          </a:ln>
        </p:spPr>
        <p:style>
          <a:lnRef idx="1">
            <a:schemeClr val="accent1"/>
          </a:lnRef>
          <a:fillRef idx="0">
            <a:schemeClr val="accent1"/>
          </a:fillRef>
          <a:effectRef idx="0">
            <a:schemeClr val="accent1"/>
          </a:effectRef>
          <a:fontRef idx="minor">
            <a:schemeClr val="tx1"/>
          </a:fontRef>
        </p:style>
      </p:cxnSp>
      <p:sp>
        <p:nvSpPr>
          <p:cNvPr id="74760" name="Rectangle 108"/>
          <p:cNvSpPr>
            <a:spLocks noChangeArrowheads="1"/>
          </p:cNvSpPr>
          <p:nvPr/>
        </p:nvSpPr>
        <p:spPr bwMode="auto">
          <a:xfrm>
            <a:off x="1119188" y="5484254"/>
            <a:ext cx="6815137" cy="454025"/>
          </a:xfrm>
          <a:prstGeom prst="rect">
            <a:avLst/>
          </a:prstGeom>
          <a:noFill/>
          <a:ln w="12700">
            <a:noFill/>
            <a:miter lim="800000"/>
            <a:headEnd/>
            <a:tailEnd/>
          </a:ln>
        </p:spPr>
        <p:txBody>
          <a:bodyPr lIns="90488" tIns="44450" rIns="90488" bIns="44450">
            <a:spAutoFit/>
          </a:bodyPr>
          <a:lstStyle/>
          <a:p>
            <a:pPr algn="ctr" eaLnBrk="0" hangingPunct="0">
              <a:spcBef>
                <a:spcPct val="50000"/>
              </a:spcBef>
            </a:pPr>
            <a:r>
              <a:rPr lang="en-US" sz="2400">
                <a:solidFill>
                  <a:srgbClr val="FF0000"/>
                </a:solidFill>
              </a:rPr>
              <a:t>Five points one side of centre line </a:t>
            </a:r>
            <a:r>
              <a:rPr lang="en-US" sz="2400">
                <a:solidFill>
                  <a:srgbClr val="FF0000"/>
                </a:solidFill>
                <a:cs typeface="Arial" charset="0"/>
              </a:rPr>
              <a:t>–</a:t>
            </a:r>
            <a:r>
              <a:rPr lang="en-US" sz="2400">
                <a:solidFill>
                  <a:srgbClr val="FF0000"/>
                </a:solidFill>
              </a:rPr>
              <a:t> Investigate</a:t>
            </a:r>
          </a:p>
        </p:txBody>
      </p:sp>
      <p:sp>
        <p:nvSpPr>
          <p:cNvPr id="36" name="Freeform 144"/>
          <p:cNvSpPr>
            <a:spLocks/>
          </p:cNvSpPr>
          <p:nvPr/>
        </p:nvSpPr>
        <p:spPr bwMode="auto">
          <a:xfrm>
            <a:off x="4945063" y="2372352"/>
            <a:ext cx="2565400" cy="673100"/>
          </a:xfrm>
          <a:custGeom>
            <a:avLst/>
            <a:gdLst/>
            <a:ahLst/>
            <a:cxnLst>
              <a:cxn ang="0">
                <a:pos x="32" y="11"/>
              </a:cxn>
              <a:cxn ang="0">
                <a:pos x="0" y="75"/>
              </a:cxn>
              <a:cxn ang="0">
                <a:pos x="0" y="107"/>
              </a:cxn>
              <a:cxn ang="0">
                <a:pos x="21" y="139"/>
              </a:cxn>
              <a:cxn ang="0">
                <a:pos x="80" y="144"/>
              </a:cxn>
              <a:cxn ang="0">
                <a:pos x="85" y="144"/>
              </a:cxn>
              <a:cxn ang="0">
                <a:pos x="176" y="149"/>
              </a:cxn>
              <a:cxn ang="0">
                <a:pos x="485" y="144"/>
              </a:cxn>
              <a:cxn ang="0">
                <a:pos x="549" y="149"/>
              </a:cxn>
              <a:cxn ang="0">
                <a:pos x="592" y="139"/>
              </a:cxn>
              <a:cxn ang="0">
                <a:pos x="608" y="101"/>
              </a:cxn>
              <a:cxn ang="0">
                <a:pos x="565" y="53"/>
              </a:cxn>
              <a:cxn ang="0">
                <a:pos x="496" y="37"/>
              </a:cxn>
              <a:cxn ang="0">
                <a:pos x="373" y="11"/>
              </a:cxn>
              <a:cxn ang="0">
                <a:pos x="277" y="0"/>
              </a:cxn>
              <a:cxn ang="0">
                <a:pos x="171" y="5"/>
              </a:cxn>
              <a:cxn ang="0">
                <a:pos x="37" y="11"/>
              </a:cxn>
            </a:cxnLst>
            <a:rect l="0" t="0" r="r" b="b"/>
            <a:pathLst>
              <a:path w="609" h="150">
                <a:moveTo>
                  <a:pt x="32" y="11"/>
                </a:moveTo>
                <a:lnTo>
                  <a:pt x="0" y="75"/>
                </a:lnTo>
                <a:lnTo>
                  <a:pt x="0" y="107"/>
                </a:lnTo>
                <a:lnTo>
                  <a:pt x="21" y="139"/>
                </a:lnTo>
                <a:lnTo>
                  <a:pt x="80" y="144"/>
                </a:lnTo>
                <a:lnTo>
                  <a:pt x="85" y="144"/>
                </a:lnTo>
                <a:lnTo>
                  <a:pt x="176" y="149"/>
                </a:lnTo>
                <a:lnTo>
                  <a:pt x="485" y="144"/>
                </a:lnTo>
                <a:lnTo>
                  <a:pt x="549" y="149"/>
                </a:lnTo>
                <a:lnTo>
                  <a:pt x="592" y="139"/>
                </a:lnTo>
                <a:lnTo>
                  <a:pt x="608" y="101"/>
                </a:lnTo>
                <a:lnTo>
                  <a:pt x="565" y="53"/>
                </a:lnTo>
                <a:lnTo>
                  <a:pt x="496" y="37"/>
                </a:lnTo>
                <a:lnTo>
                  <a:pt x="373" y="11"/>
                </a:lnTo>
                <a:lnTo>
                  <a:pt x="277" y="0"/>
                </a:lnTo>
                <a:lnTo>
                  <a:pt x="171" y="5"/>
                </a:lnTo>
                <a:lnTo>
                  <a:pt x="37" y="11"/>
                </a:lnTo>
              </a:path>
            </a:pathLst>
          </a:custGeom>
          <a:solidFill>
            <a:srgbClr val="FFC000"/>
          </a:solidFill>
          <a:ln w="12700" cap="rnd" cmpd="sng">
            <a:noFill/>
            <a:prstDash val="solid"/>
            <a:round/>
            <a:headEnd type="none" w="med" len="med"/>
            <a:tailEnd type="none" w="med" len="me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lstStyle/>
          <a:p>
            <a:pPr>
              <a:defRPr/>
            </a:pPr>
            <a:endParaRPr lang="en-GB"/>
          </a:p>
        </p:txBody>
      </p:sp>
      <p:sp>
        <p:nvSpPr>
          <p:cNvPr id="37" name="Freeform 145"/>
          <p:cNvSpPr>
            <a:spLocks/>
          </p:cNvSpPr>
          <p:nvPr/>
        </p:nvSpPr>
        <p:spPr bwMode="auto">
          <a:xfrm>
            <a:off x="2157413" y="2448954"/>
            <a:ext cx="5130800" cy="1358900"/>
          </a:xfrm>
          <a:custGeom>
            <a:avLst/>
            <a:gdLst>
              <a:gd name="T0" fmla="*/ 0 w 3232"/>
              <a:gd name="T1" fmla="*/ 2147483647 h 626"/>
              <a:gd name="T2" fmla="*/ 534273162 w 3232"/>
              <a:gd name="T3" fmla="*/ 1474927451 h 626"/>
              <a:gd name="T4" fmla="*/ 793849971 w 3232"/>
              <a:gd name="T5" fmla="*/ 829352247 h 626"/>
              <a:gd name="T6" fmla="*/ 1328123133 w 3232"/>
              <a:gd name="T7" fmla="*/ 659711232 h 626"/>
              <a:gd name="T8" fmla="*/ 1590219304 w 3232"/>
              <a:gd name="T9" fmla="*/ 169641083 h 626"/>
              <a:gd name="T10" fmla="*/ 2147483647 w 3232"/>
              <a:gd name="T11" fmla="*/ 2147483647 h 626"/>
              <a:gd name="T12" fmla="*/ 2147483647 w 3232"/>
              <a:gd name="T13" fmla="*/ 2134638412 h 626"/>
              <a:gd name="T14" fmla="*/ 2147483647 w 3232"/>
              <a:gd name="T15" fmla="*/ 2147483647 h 626"/>
              <a:gd name="T16" fmla="*/ 2147483647 w 3232"/>
              <a:gd name="T17" fmla="*/ 829352247 h 626"/>
              <a:gd name="T18" fmla="*/ 2147483647 w 3232"/>
              <a:gd name="T19" fmla="*/ 0 h 626"/>
              <a:gd name="T20" fmla="*/ 2147483647 w 3232"/>
              <a:gd name="T21" fmla="*/ 923596050 h 626"/>
              <a:gd name="T22" fmla="*/ 2147483647 w 3232"/>
              <a:gd name="T23" fmla="*/ 193200406 h 626"/>
              <a:gd name="T24" fmla="*/ 2147483647 w 3232"/>
              <a:gd name="T25" fmla="*/ 1149783619 h 62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232"/>
              <a:gd name="T40" fmla="*/ 0 h 626"/>
              <a:gd name="T41" fmla="*/ 3232 w 3232"/>
              <a:gd name="T42" fmla="*/ 626 h 62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232" h="626">
                <a:moveTo>
                  <a:pt x="0" y="557"/>
                </a:moveTo>
                <a:lnTo>
                  <a:pt x="212" y="313"/>
                </a:lnTo>
                <a:lnTo>
                  <a:pt x="315" y="176"/>
                </a:lnTo>
                <a:lnTo>
                  <a:pt x="527" y="140"/>
                </a:lnTo>
                <a:lnTo>
                  <a:pt x="631" y="36"/>
                </a:lnTo>
                <a:lnTo>
                  <a:pt x="921" y="626"/>
                </a:lnTo>
                <a:lnTo>
                  <a:pt x="1367" y="453"/>
                </a:lnTo>
                <a:lnTo>
                  <a:pt x="1631" y="593"/>
                </a:lnTo>
                <a:lnTo>
                  <a:pt x="1919" y="176"/>
                </a:lnTo>
                <a:lnTo>
                  <a:pt x="2207" y="0"/>
                </a:lnTo>
                <a:lnTo>
                  <a:pt x="2508" y="196"/>
                </a:lnTo>
                <a:lnTo>
                  <a:pt x="2856" y="41"/>
                </a:lnTo>
                <a:lnTo>
                  <a:pt x="3232" y="244"/>
                </a:lnTo>
              </a:path>
            </a:pathLst>
          </a:custGeom>
          <a:noFill/>
          <a:ln w="57150" cap="rnd" cmpd="sng">
            <a:solidFill>
              <a:srgbClr val="000099"/>
            </a:solidFill>
            <a:prstDash val="solid"/>
            <a:round/>
            <a:headEnd type="none" w="med" len="med"/>
            <a:tailEnd type="none" w="med" len="med"/>
          </a:ln>
        </p:spPr>
        <p:txBody>
          <a:bodyPr/>
          <a:lstStyle/>
          <a:p>
            <a:endParaRPr lang="en-US"/>
          </a:p>
        </p:txBody>
      </p:sp>
      <p:sp>
        <p:nvSpPr>
          <p:cNvPr id="31" name="Text Box 5"/>
          <p:cNvSpPr txBox="1">
            <a:spLocks noChangeArrowheads="1"/>
          </p:cNvSpPr>
          <p:nvPr/>
        </p:nvSpPr>
        <p:spPr bwMode="auto">
          <a:xfrm>
            <a:off x="155654" y="6045976"/>
            <a:ext cx="8816330" cy="846386"/>
          </a:xfrm>
          <a:prstGeom prst="rect">
            <a:avLst/>
          </a:prstGeom>
          <a:noFill/>
          <a:ln w="9525">
            <a:noFill/>
            <a:miter lim="800000"/>
            <a:headEnd/>
            <a:tailEnd/>
          </a:ln>
        </p:spPr>
        <p:txBody>
          <a:bodyPr wrap="square">
            <a:spAutoFit/>
          </a:bodyPr>
          <a:lstStyle/>
          <a:p>
            <a:pPr fontAlgn="auto">
              <a:spcBef>
                <a:spcPct val="50000"/>
              </a:spcBef>
              <a:spcAft>
                <a:spcPts val="0"/>
              </a:spcAft>
            </a:pPr>
            <a:r>
              <a:rPr kumimoji="0" lang="en-GB" sz="1200" b="0" i="0" u="none" strike="noStrike" kern="0" cap="none" spc="0" normalizeH="0" baseline="0" noProof="0" dirty="0" smtClean="0">
                <a:ln>
                  <a:noFill/>
                </a:ln>
                <a:solidFill>
                  <a:sysClr val="windowText" lastClr="000000"/>
                </a:solidFill>
                <a:effectLst/>
                <a:uLnTx/>
                <a:uFillTx/>
                <a:latin typeface="Arial" charset="0"/>
              </a:rPr>
              <a:t>Figure S17</a:t>
            </a:r>
            <a:r>
              <a:rPr lang="en-GB" sz="1200" kern="0" dirty="0" smtClean="0">
                <a:solidFill>
                  <a:sysClr val="windowText" lastClr="000000"/>
                </a:solidFill>
              </a:rPr>
              <a:t>.</a:t>
            </a:r>
            <a:r>
              <a:rPr lang="en-IN" sz="1200" kern="0" dirty="0" smtClean="0">
                <a:solidFill>
                  <a:sysClr val="windowText" lastClr="000000"/>
                </a:solidFill>
              </a:rPr>
              <a:t>9(d)  </a:t>
            </a:r>
            <a:r>
              <a:rPr lang="en-IN" sz="1400" kern="0" dirty="0" smtClean="0">
                <a:solidFill>
                  <a:sysClr val="windowText" lastClr="000000"/>
                </a:solidFill>
              </a:rPr>
              <a:t>In addition to points falling outside the control limits, other unlikely sequences of points should be investigated (Continued)</a:t>
            </a:r>
          </a:p>
          <a:p>
            <a:pPr fontAlgn="auto">
              <a:spcBef>
                <a:spcPct val="50000"/>
              </a:spcBef>
              <a:spcAft>
                <a:spcPts val="0"/>
              </a:spcAft>
            </a:pPr>
            <a:endParaRPr lang="en-IN" sz="1400" kern="0" dirty="0" smtClean="0">
              <a:solidFill>
                <a:sysClr val="windowText" lastClr="000000"/>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37"/>
                                        </p:tgtEl>
                                        <p:attrNameLst>
                                          <p:attrName>style.visibility</p:attrName>
                                        </p:attrNameLst>
                                      </p:cBhvr>
                                      <p:to>
                                        <p:strVal val="visible"/>
                                      </p:to>
                                    </p:set>
                                    <p:animEffect transition="in" filter="wipe(left)">
                                      <p:cBhvr>
                                        <p:cTn id="7" dur="2000"/>
                                        <p:tgtEl>
                                          <p:spTgt spid="37"/>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36"/>
                                        </p:tgtEl>
                                        <p:attrNameLst>
                                          <p:attrName>style.visibility</p:attrName>
                                        </p:attrNameLst>
                                      </p:cBhvr>
                                      <p:to>
                                        <p:strVal val="visible"/>
                                      </p:to>
                                    </p:set>
                                    <p:animEffect transition="in" filter="dissolve">
                                      <p:cBhvr>
                                        <p:cTn id="12" dur="500"/>
                                        <p:tgtEl>
                                          <p:spTgt spid="3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1" name="Rectangle 21"/>
          <p:cNvSpPr>
            <a:spLocks noGrp="1" noChangeArrowheads="1"/>
          </p:cNvSpPr>
          <p:nvPr>
            <p:ph type="title"/>
          </p:nvPr>
        </p:nvSpPr>
        <p:spPr bwMode="auto">
          <a:xfrm>
            <a:off x="1574800" y="1173931"/>
            <a:ext cx="6184900" cy="330200"/>
          </a:xfrm>
          <a:noFill/>
          <a:ln>
            <a:miter lim="800000"/>
            <a:headEnd/>
            <a:tailEnd/>
          </a:ln>
        </p:spPr>
        <p:txBody>
          <a:bodyPr vert="horz" wrap="square" lIns="90488" tIns="44450" rIns="90488" bIns="44450" numCol="1" anchor="t" anchorCtr="0" compatLnSpc="1">
            <a:prstTxWarp prst="textNoShape">
              <a:avLst/>
            </a:prstTxWarp>
          </a:bodyPr>
          <a:lstStyle/>
          <a:p>
            <a:pPr eaLnBrk="1" hangingPunct="1">
              <a:lnSpc>
                <a:spcPct val="80000"/>
              </a:lnSpc>
            </a:pPr>
            <a:r>
              <a:rPr lang="en-US" sz="2400" smtClean="0">
                <a:solidFill>
                  <a:schemeClr val="tx1"/>
                </a:solidFill>
              </a:rPr>
              <a:t>Process control charting</a:t>
            </a:r>
          </a:p>
        </p:txBody>
      </p:sp>
      <p:grpSp>
        <p:nvGrpSpPr>
          <p:cNvPr id="76802" name="Group 26"/>
          <p:cNvGrpSpPr>
            <a:grpSpLocks/>
          </p:cNvGrpSpPr>
          <p:nvPr/>
        </p:nvGrpSpPr>
        <p:grpSpPr bwMode="auto">
          <a:xfrm>
            <a:off x="1795463" y="1527861"/>
            <a:ext cx="5675312" cy="3490913"/>
            <a:chOff x="869" y="906"/>
            <a:chExt cx="1642" cy="635"/>
          </a:xfrm>
        </p:grpSpPr>
        <p:sp>
          <p:nvSpPr>
            <p:cNvPr id="76814" name="Rectangle 27"/>
            <p:cNvSpPr>
              <a:spLocks noChangeArrowheads="1"/>
            </p:cNvSpPr>
            <p:nvPr/>
          </p:nvSpPr>
          <p:spPr bwMode="auto">
            <a:xfrm>
              <a:off x="870" y="906"/>
              <a:ext cx="1638" cy="624"/>
            </a:xfrm>
            <a:prstGeom prst="rect">
              <a:avLst/>
            </a:prstGeom>
            <a:gradFill rotWithShape="0">
              <a:gsLst>
                <a:gs pos="0">
                  <a:srgbClr val="CFFFFF"/>
                </a:gs>
                <a:gs pos="100000">
                  <a:srgbClr val="00FFFF"/>
                </a:gs>
              </a:gsLst>
              <a:lin ang="5400000" scaled="1"/>
            </a:gradFill>
            <a:ln w="12700">
              <a:noFill/>
              <a:miter lim="800000"/>
              <a:headEnd/>
              <a:tailEnd/>
            </a:ln>
          </p:spPr>
          <p:txBody>
            <a:bodyPr wrap="none" anchor="ctr"/>
            <a:lstStyle/>
            <a:p>
              <a:endParaRPr lang="en-US"/>
            </a:p>
          </p:txBody>
        </p:sp>
        <p:sp>
          <p:nvSpPr>
            <p:cNvPr id="76815" name="Line 28"/>
            <p:cNvSpPr>
              <a:spLocks noChangeShapeType="1"/>
            </p:cNvSpPr>
            <p:nvPr/>
          </p:nvSpPr>
          <p:spPr bwMode="auto">
            <a:xfrm>
              <a:off x="1026" y="910"/>
              <a:ext cx="0" cy="616"/>
            </a:xfrm>
            <a:prstGeom prst="line">
              <a:avLst/>
            </a:prstGeom>
            <a:noFill/>
            <a:ln w="12700">
              <a:solidFill>
                <a:schemeClr val="bg2"/>
              </a:solidFill>
              <a:round/>
              <a:headEnd/>
              <a:tailEnd/>
            </a:ln>
          </p:spPr>
          <p:txBody>
            <a:bodyPr wrap="none" anchor="ctr"/>
            <a:lstStyle/>
            <a:p>
              <a:endParaRPr lang="en-US"/>
            </a:p>
          </p:txBody>
        </p:sp>
        <p:sp>
          <p:nvSpPr>
            <p:cNvPr id="76816" name="Line 29"/>
            <p:cNvSpPr>
              <a:spLocks noChangeShapeType="1"/>
            </p:cNvSpPr>
            <p:nvPr/>
          </p:nvSpPr>
          <p:spPr bwMode="auto">
            <a:xfrm>
              <a:off x="1182" y="910"/>
              <a:ext cx="0" cy="616"/>
            </a:xfrm>
            <a:prstGeom prst="line">
              <a:avLst/>
            </a:prstGeom>
            <a:noFill/>
            <a:ln w="12700">
              <a:solidFill>
                <a:schemeClr val="bg2"/>
              </a:solidFill>
              <a:round/>
              <a:headEnd/>
              <a:tailEnd/>
            </a:ln>
          </p:spPr>
          <p:txBody>
            <a:bodyPr wrap="none" anchor="ctr"/>
            <a:lstStyle/>
            <a:p>
              <a:endParaRPr lang="en-US"/>
            </a:p>
          </p:txBody>
        </p:sp>
        <p:sp>
          <p:nvSpPr>
            <p:cNvPr id="76817" name="Line 30"/>
            <p:cNvSpPr>
              <a:spLocks noChangeShapeType="1"/>
            </p:cNvSpPr>
            <p:nvPr/>
          </p:nvSpPr>
          <p:spPr bwMode="auto">
            <a:xfrm>
              <a:off x="1337" y="910"/>
              <a:ext cx="0" cy="616"/>
            </a:xfrm>
            <a:prstGeom prst="line">
              <a:avLst/>
            </a:prstGeom>
            <a:noFill/>
            <a:ln w="12700">
              <a:solidFill>
                <a:schemeClr val="bg2"/>
              </a:solidFill>
              <a:round/>
              <a:headEnd/>
              <a:tailEnd/>
            </a:ln>
          </p:spPr>
          <p:txBody>
            <a:bodyPr wrap="none" anchor="ctr"/>
            <a:lstStyle/>
            <a:p>
              <a:endParaRPr lang="en-US"/>
            </a:p>
          </p:txBody>
        </p:sp>
        <p:sp>
          <p:nvSpPr>
            <p:cNvPr id="76818" name="Line 31"/>
            <p:cNvSpPr>
              <a:spLocks noChangeShapeType="1"/>
            </p:cNvSpPr>
            <p:nvPr/>
          </p:nvSpPr>
          <p:spPr bwMode="auto">
            <a:xfrm>
              <a:off x="1493" y="910"/>
              <a:ext cx="0" cy="616"/>
            </a:xfrm>
            <a:prstGeom prst="line">
              <a:avLst/>
            </a:prstGeom>
            <a:noFill/>
            <a:ln w="12700">
              <a:solidFill>
                <a:schemeClr val="bg2"/>
              </a:solidFill>
              <a:round/>
              <a:headEnd/>
              <a:tailEnd/>
            </a:ln>
          </p:spPr>
          <p:txBody>
            <a:bodyPr wrap="none" anchor="ctr"/>
            <a:lstStyle/>
            <a:p>
              <a:endParaRPr lang="en-US"/>
            </a:p>
          </p:txBody>
        </p:sp>
        <p:sp>
          <p:nvSpPr>
            <p:cNvPr id="76819" name="Line 32"/>
            <p:cNvSpPr>
              <a:spLocks noChangeShapeType="1"/>
            </p:cNvSpPr>
            <p:nvPr/>
          </p:nvSpPr>
          <p:spPr bwMode="auto">
            <a:xfrm>
              <a:off x="1649" y="910"/>
              <a:ext cx="0" cy="616"/>
            </a:xfrm>
            <a:prstGeom prst="line">
              <a:avLst/>
            </a:prstGeom>
            <a:noFill/>
            <a:ln w="12700">
              <a:solidFill>
                <a:schemeClr val="bg2"/>
              </a:solidFill>
              <a:round/>
              <a:headEnd/>
              <a:tailEnd/>
            </a:ln>
          </p:spPr>
          <p:txBody>
            <a:bodyPr wrap="none" anchor="ctr"/>
            <a:lstStyle/>
            <a:p>
              <a:endParaRPr lang="en-US"/>
            </a:p>
          </p:txBody>
        </p:sp>
        <p:sp>
          <p:nvSpPr>
            <p:cNvPr id="76820" name="Line 33"/>
            <p:cNvSpPr>
              <a:spLocks noChangeShapeType="1"/>
            </p:cNvSpPr>
            <p:nvPr/>
          </p:nvSpPr>
          <p:spPr bwMode="auto">
            <a:xfrm>
              <a:off x="1805" y="910"/>
              <a:ext cx="0" cy="616"/>
            </a:xfrm>
            <a:prstGeom prst="line">
              <a:avLst/>
            </a:prstGeom>
            <a:noFill/>
            <a:ln w="12700">
              <a:solidFill>
                <a:schemeClr val="bg2"/>
              </a:solidFill>
              <a:round/>
              <a:headEnd/>
              <a:tailEnd/>
            </a:ln>
          </p:spPr>
          <p:txBody>
            <a:bodyPr wrap="none" anchor="ctr"/>
            <a:lstStyle/>
            <a:p>
              <a:endParaRPr lang="en-US"/>
            </a:p>
          </p:txBody>
        </p:sp>
        <p:sp>
          <p:nvSpPr>
            <p:cNvPr id="76821" name="Line 34"/>
            <p:cNvSpPr>
              <a:spLocks noChangeShapeType="1"/>
            </p:cNvSpPr>
            <p:nvPr/>
          </p:nvSpPr>
          <p:spPr bwMode="auto">
            <a:xfrm>
              <a:off x="1961" y="910"/>
              <a:ext cx="0" cy="616"/>
            </a:xfrm>
            <a:prstGeom prst="line">
              <a:avLst/>
            </a:prstGeom>
            <a:noFill/>
            <a:ln w="12700">
              <a:solidFill>
                <a:schemeClr val="bg2"/>
              </a:solidFill>
              <a:round/>
              <a:headEnd/>
              <a:tailEnd/>
            </a:ln>
          </p:spPr>
          <p:txBody>
            <a:bodyPr wrap="none" anchor="ctr"/>
            <a:lstStyle/>
            <a:p>
              <a:endParaRPr lang="en-US"/>
            </a:p>
          </p:txBody>
        </p:sp>
        <p:sp>
          <p:nvSpPr>
            <p:cNvPr id="76822" name="Line 35"/>
            <p:cNvSpPr>
              <a:spLocks noChangeShapeType="1"/>
            </p:cNvSpPr>
            <p:nvPr/>
          </p:nvSpPr>
          <p:spPr bwMode="auto">
            <a:xfrm>
              <a:off x="2116" y="910"/>
              <a:ext cx="0" cy="616"/>
            </a:xfrm>
            <a:prstGeom prst="line">
              <a:avLst/>
            </a:prstGeom>
            <a:noFill/>
            <a:ln w="12700">
              <a:solidFill>
                <a:schemeClr val="bg2"/>
              </a:solidFill>
              <a:round/>
              <a:headEnd/>
              <a:tailEnd/>
            </a:ln>
          </p:spPr>
          <p:txBody>
            <a:bodyPr wrap="none" anchor="ctr"/>
            <a:lstStyle/>
            <a:p>
              <a:endParaRPr lang="en-US"/>
            </a:p>
          </p:txBody>
        </p:sp>
        <p:grpSp>
          <p:nvGrpSpPr>
            <p:cNvPr id="76823" name="Group 36"/>
            <p:cNvGrpSpPr>
              <a:grpSpLocks/>
            </p:cNvGrpSpPr>
            <p:nvPr/>
          </p:nvGrpSpPr>
          <p:grpSpPr bwMode="auto">
            <a:xfrm>
              <a:off x="870" y="914"/>
              <a:ext cx="1630" cy="627"/>
              <a:chOff x="870" y="914"/>
              <a:chExt cx="1630" cy="627"/>
            </a:xfrm>
          </p:grpSpPr>
          <p:sp>
            <p:nvSpPr>
              <p:cNvPr id="76830" name="Line 37"/>
              <p:cNvSpPr>
                <a:spLocks noChangeShapeType="1"/>
              </p:cNvSpPr>
              <p:nvPr/>
            </p:nvSpPr>
            <p:spPr bwMode="auto">
              <a:xfrm>
                <a:off x="878" y="1541"/>
                <a:ext cx="1622" cy="0"/>
              </a:xfrm>
              <a:prstGeom prst="line">
                <a:avLst/>
              </a:prstGeom>
              <a:noFill/>
              <a:ln w="25400">
                <a:solidFill>
                  <a:schemeClr val="tx1"/>
                </a:solidFill>
                <a:round/>
                <a:headEnd/>
                <a:tailEnd/>
              </a:ln>
            </p:spPr>
            <p:txBody>
              <a:bodyPr wrap="none" anchor="ctr"/>
              <a:lstStyle/>
              <a:p>
                <a:endParaRPr lang="en-US"/>
              </a:p>
            </p:txBody>
          </p:sp>
          <p:sp>
            <p:nvSpPr>
              <p:cNvPr id="76831" name="Line 38"/>
              <p:cNvSpPr>
                <a:spLocks noChangeShapeType="1"/>
              </p:cNvSpPr>
              <p:nvPr/>
            </p:nvSpPr>
            <p:spPr bwMode="auto">
              <a:xfrm>
                <a:off x="870" y="914"/>
                <a:ext cx="0" cy="619"/>
              </a:xfrm>
              <a:prstGeom prst="line">
                <a:avLst/>
              </a:prstGeom>
              <a:noFill/>
              <a:ln w="25400">
                <a:solidFill>
                  <a:schemeClr val="tx1"/>
                </a:solidFill>
                <a:round/>
                <a:headEnd/>
                <a:tailEnd/>
              </a:ln>
            </p:spPr>
            <p:txBody>
              <a:bodyPr wrap="none" anchor="ctr"/>
              <a:lstStyle/>
              <a:p>
                <a:endParaRPr lang="en-US"/>
              </a:p>
            </p:txBody>
          </p:sp>
        </p:grpSp>
        <p:sp>
          <p:nvSpPr>
            <p:cNvPr id="76824" name="Line 39"/>
            <p:cNvSpPr>
              <a:spLocks noChangeShapeType="1"/>
            </p:cNvSpPr>
            <p:nvPr/>
          </p:nvSpPr>
          <p:spPr bwMode="auto">
            <a:xfrm>
              <a:off x="869" y="1014"/>
              <a:ext cx="1642" cy="0"/>
            </a:xfrm>
            <a:prstGeom prst="line">
              <a:avLst/>
            </a:prstGeom>
            <a:noFill/>
            <a:ln w="12700">
              <a:solidFill>
                <a:schemeClr val="bg2"/>
              </a:solidFill>
              <a:round/>
              <a:headEnd/>
              <a:tailEnd/>
            </a:ln>
          </p:spPr>
          <p:txBody>
            <a:bodyPr wrap="none" anchor="ctr"/>
            <a:lstStyle/>
            <a:p>
              <a:endParaRPr lang="en-US"/>
            </a:p>
          </p:txBody>
        </p:sp>
        <p:sp>
          <p:nvSpPr>
            <p:cNvPr id="76825" name="Line 40"/>
            <p:cNvSpPr>
              <a:spLocks noChangeShapeType="1"/>
            </p:cNvSpPr>
            <p:nvPr/>
          </p:nvSpPr>
          <p:spPr bwMode="auto">
            <a:xfrm>
              <a:off x="876" y="1217"/>
              <a:ext cx="1628" cy="0"/>
            </a:xfrm>
            <a:prstGeom prst="line">
              <a:avLst/>
            </a:prstGeom>
            <a:noFill/>
            <a:ln w="12700">
              <a:solidFill>
                <a:schemeClr val="bg2"/>
              </a:solidFill>
              <a:round/>
              <a:headEnd/>
              <a:tailEnd/>
            </a:ln>
          </p:spPr>
          <p:txBody>
            <a:bodyPr wrap="none" anchor="ctr"/>
            <a:lstStyle/>
            <a:p>
              <a:endParaRPr lang="en-US"/>
            </a:p>
          </p:txBody>
        </p:sp>
        <p:sp>
          <p:nvSpPr>
            <p:cNvPr id="76826" name="Line 41"/>
            <p:cNvSpPr>
              <a:spLocks noChangeShapeType="1"/>
            </p:cNvSpPr>
            <p:nvPr/>
          </p:nvSpPr>
          <p:spPr bwMode="auto">
            <a:xfrm>
              <a:off x="884" y="1420"/>
              <a:ext cx="1620" cy="0"/>
            </a:xfrm>
            <a:prstGeom prst="line">
              <a:avLst/>
            </a:prstGeom>
            <a:noFill/>
            <a:ln w="12700">
              <a:solidFill>
                <a:schemeClr val="bg2"/>
              </a:solidFill>
              <a:round/>
              <a:headEnd/>
              <a:tailEnd/>
            </a:ln>
          </p:spPr>
          <p:txBody>
            <a:bodyPr wrap="none" anchor="ctr"/>
            <a:lstStyle/>
            <a:p>
              <a:endParaRPr lang="en-US"/>
            </a:p>
          </p:txBody>
        </p:sp>
        <p:sp>
          <p:nvSpPr>
            <p:cNvPr id="76827" name="Line 42"/>
            <p:cNvSpPr>
              <a:spLocks noChangeShapeType="1"/>
            </p:cNvSpPr>
            <p:nvPr/>
          </p:nvSpPr>
          <p:spPr bwMode="auto">
            <a:xfrm>
              <a:off x="2116" y="910"/>
              <a:ext cx="0" cy="616"/>
            </a:xfrm>
            <a:prstGeom prst="line">
              <a:avLst/>
            </a:prstGeom>
            <a:noFill/>
            <a:ln w="12700">
              <a:solidFill>
                <a:schemeClr val="bg2"/>
              </a:solidFill>
              <a:round/>
              <a:headEnd/>
              <a:tailEnd/>
            </a:ln>
          </p:spPr>
          <p:txBody>
            <a:bodyPr wrap="none" anchor="ctr"/>
            <a:lstStyle/>
            <a:p>
              <a:endParaRPr lang="en-US"/>
            </a:p>
          </p:txBody>
        </p:sp>
        <p:sp>
          <p:nvSpPr>
            <p:cNvPr id="76828" name="Line 43"/>
            <p:cNvSpPr>
              <a:spLocks noChangeShapeType="1"/>
            </p:cNvSpPr>
            <p:nvPr/>
          </p:nvSpPr>
          <p:spPr bwMode="auto">
            <a:xfrm>
              <a:off x="2271" y="910"/>
              <a:ext cx="0" cy="616"/>
            </a:xfrm>
            <a:prstGeom prst="line">
              <a:avLst/>
            </a:prstGeom>
            <a:noFill/>
            <a:ln w="12700">
              <a:solidFill>
                <a:schemeClr val="bg2"/>
              </a:solidFill>
              <a:round/>
              <a:headEnd/>
              <a:tailEnd/>
            </a:ln>
          </p:spPr>
          <p:txBody>
            <a:bodyPr wrap="none" anchor="ctr"/>
            <a:lstStyle/>
            <a:p>
              <a:endParaRPr lang="en-US"/>
            </a:p>
          </p:txBody>
        </p:sp>
        <p:sp>
          <p:nvSpPr>
            <p:cNvPr id="76829" name="Line 44"/>
            <p:cNvSpPr>
              <a:spLocks noChangeShapeType="1"/>
            </p:cNvSpPr>
            <p:nvPr/>
          </p:nvSpPr>
          <p:spPr bwMode="auto">
            <a:xfrm>
              <a:off x="2427" y="910"/>
              <a:ext cx="0" cy="616"/>
            </a:xfrm>
            <a:prstGeom prst="line">
              <a:avLst/>
            </a:prstGeom>
            <a:noFill/>
            <a:ln w="12700">
              <a:solidFill>
                <a:schemeClr val="bg2"/>
              </a:solidFill>
              <a:round/>
              <a:headEnd/>
              <a:tailEnd/>
            </a:ln>
          </p:spPr>
          <p:txBody>
            <a:bodyPr wrap="none" anchor="ctr"/>
            <a:lstStyle/>
            <a:p>
              <a:endParaRPr lang="en-US"/>
            </a:p>
          </p:txBody>
        </p:sp>
      </p:grpSp>
      <p:sp>
        <p:nvSpPr>
          <p:cNvPr id="62610" name="Text Box 146"/>
          <p:cNvSpPr txBox="1">
            <a:spLocks noChangeArrowheads="1"/>
          </p:cNvSpPr>
          <p:nvPr/>
        </p:nvSpPr>
        <p:spPr bwMode="auto">
          <a:xfrm>
            <a:off x="0" y="87355"/>
            <a:ext cx="9142413" cy="1384995"/>
          </a:xfrm>
          <a:prstGeom prst="rect">
            <a:avLst/>
          </a:prstGeom>
          <a:noFill/>
          <a:ln w="9525">
            <a:noFill/>
            <a:miter lim="800000"/>
            <a:headEnd/>
            <a:tailEnd/>
          </a:ln>
          <a:effectLst/>
        </p:spPr>
        <p:txBody>
          <a:bodyPr>
            <a:spAutoFit/>
          </a:bodyPr>
          <a:lstStyle/>
          <a:p>
            <a:pPr>
              <a:spcBef>
                <a:spcPct val="50000"/>
              </a:spcBef>
              <a:defRPr/>
            </a:pPr>
            <a:r>
              <a:rPr lang="en-GB" sz="2800" dirty="0">
                <a:solidFill>
                  <a:schemeClr val="tx1">
                    <a:lumMod val="65000"/>
                    <a:lumOff val="35000"/>
                  </a:schemeClr>
                </a:solidFill>
              </a:rPr>
              <a:t>In addition to points falling outside the control limits other unlikely sequences of points should be </a:t>
            </a:r>
            <a:r>
              <a:rPr lang="en-GB" sz="2800" dirty="0" smtClean="0">
                <a:solidFill>
                  <a:schemeClr val="tx1">
                    <a:lumMod val="65000"/>
                    <a:lumOff val="35000"/>
                  </a:schemeClr>
                </a:solidFill>
              </a:rPr>
              <a:t>investigated (Continued)</a:t>
            </a:r>
            <a:endParaRPr lang="en-US" sz="2800" dirty="0">
              <a:solidFill>
                <a:schemeClr val="tx1">
                  <a:lumMod val="65000"/>
                  <a:lumOff val="35000"/>
                </a:schemeClr>
              </a:solidFill>
            </a:endParaRPr>
          </a:p>
        </p:txBody>
      </p:sp>
      <p:sp>
        <p:nvSpPr>
          <p:cNvPr id="76804" name="Rectangle 23"/>
          <p:cNvSpPr>
            <a:spLocks noChangeArrowheads="1"/>
          </p:cNvSpPr>
          <p:nvPr/>
        </p:nvSpPr>
        <p:spPr bwMode="auto">
          <a:xfrm>
            <a:off x="1119188" y="2002524"/>
            <a:ext cx="677862" cy="336550"/>
          </a:xfrm>
          <a:prstGeom prst="rect">
            <a:avLst/>
          </a:prstGeom>
          <a:noFill/>
          <a:ln w="12700">
            <a:noFill/>
            <a:miter lim="800000"/>
            <a:headEnd/>
            <a:tailEnd/>
          </a:ln>
        </p:spPr>
        <p:txBody>
          <a:bodyPr lIns="90488" tIns="44450" rIns="90488" bIns="44450">
            <a:spAutoFit/>
          </a:bodyPr>
          <a:lstStyle/>
          <a:p>
            <a:pPr algn="r" eaLnBrk="0" hangingPunct="0">
              <a:spcBef>
                <a:spcPct val="50000"/>
              </a:spcBef>
            </a:pPr>
            <a:r>
              <a:rPr lang="en-US" sz="1600"/>
              <a:t>UCL</a:t>
            </a:r>
          </a:p>
        </p:txBody>
      </p:sp>
      <p:sp>
        <p:nvSpPr>
          <p:cNvPr id="76805" name="Rectangle 24"/>
          <p:cNvSpPr>
            <a:spLocks noChangeArrowheads="1"/>
          </p:cNvSpPr>
          <p:nvPr/>
        </p:nvSpPr>
        <p:spPr bwMode="auto">
          <a:xfrm>
            <a:off x="684213" y="2947988"/>
            <a:ext cx="1182687" cy="333375"/>
          </a:xfrm>
          <a:prstGeom prst="rect">
            <a:avLst/>
          </a:prstGeom>
          <a:noFill/>
          <a:ln w="12700">
            <a:noFill/>
            <a:miter lim="800000"/>
            <a:headEnd/>
            <a:tailEnd/>
          </a:ln>
        </p:spPr>
        <p:txBody>
          <a:bodyPr lIns="90488" tIns="44450" rIns="90488" bIns="44450">
            <a:spAutoFit/>
          </a:bodyPr>
          <a:lstStyle/>
          <a:p>
            <a:pPr algn="r" eaLnBrk="0" hangingPunct="0">
              <a:spcBef>
                <a:spcPct val="50000"/>
              </a:spcBef>
            </a:pPr>
            <a:r>
              <a:rPr lang="en-US" sz="1600"/>
              <a:t>C/L</a:t>
            </a:r>
          </a:p>
        </p:txBody>
      </p:sp>
      <p:sp>
        <p:nvSpPr>
          <p:cNvPr id="76806" name="Rectangle 25"/>
          <p:cNvSpPr>
            <a:spLocks noChangeArrowheads="1"/>
          </p:cNvSpPr>
          <p:nvPr/>
        </p:nvSpPr>
        <p:spPr bwMode="auto">
          <a:xfrm>
            <a:off x="1150938" y="4204386"/>
            <a:ext cx="654050" cy="334963"/>
          </a:xfrm>
          <a:prstGeom prst="rect">
            <a:avLst/>
          </a:prstGeom>
          <a:noFill/>
          <a:ln w="12700">
            <a:noFill/>
            <a:miter lim="800000"/>
            <a:headEnd/>
            <a:tailEnd/>
          </a:ln>
        </p:spPr>
        <p:txBody>
          <a:bodyPr lIns="90488" tIns="44450" rIns="90488" bIns="44450">
            <a:spAutoFit/>
          </a:bodyPr>
          <a:lstStyle/>
          <a:p>
            <a:pPr algn="r" eaLnBrk="0" hangingPunct="0">
              <a:spcBef>
                <a:spcPct val="50000"/>
              </a:spcBef>
            </a:pPr>
            <a:r>
              <a:rPr lang="en-US" sz="1600"/>
              <a:t>LCL</a:t>
            </a:r>
          </a:p>
        </p:txBody>
      </p:sp>
      <p:cxnSp>
        <p:nvCxnSpPr>
          <p:cNvPr id="35" name="Straight Connector 34"/>
          <p:cNvCxnSpPr/>
          <p:nvPr/>
        </p:nvCxnSpPr>
        <p:spPr>
          <a:xfrm flipV="1">
            <a:off x="1797050" y="3237599"/>
            <a:ext cx="5649913" cy="7937"/>
          </a:xfrm>
          <a:prstGeom prst="line">
            <a:avLst/>
          </a:prstGeom>
          <a:ln w="28575">
            <a:solidFill>
              <a:srgbClr val="FF0000"/>
            </a:solidFill>
            <a:prstDash val="sysDash"/>
          </a:ln>
        </p:spPr>
        <p:style>
          <a:lnRef idx="1">
            <a:schemeClr val="accent1"/>
          </a:lnRef>
          <a:fillRef idx="0">
            <a:schemeClr val="accent1"/>
          </a:fillRef>
          <a:effectRef idx="0">
            <a:schemeClr val="accent1"/>
          </a:effectRef>
          <a:fontRef idx="minor">
            <a:schemeClr val="tx1"/>
          </a:fontRef>
        </p:style>
      </p:cxnSp>
      <p:sp>
        <p:nvSpPr>
          <p:cNvPr id="76808" name="Rectangle 70"/>
          <p:cNvSpPr>
            <a:spLocks noChangeArrowheads="1"/>
          </p:cNvSpPr>
          <p:nvPr/>
        </p:nvSpPr>
        <p:spPr bwMode="auto">
          <a:xfrm>
            <a:off x="1435100" y="5402949"/>
            <a:ext cx="6362700" cy="454025"/>
          </a:xfrm>
          <a:prstGeom prst="rect">
            <a:avLst/>
          </a:prstGeom>
          <a:noFill/>
          <a:ln w="12700">
            <a:noFill/>
            <a:miter lim="800000"/>
            <a:headEnd/>
            <a:tailEnd/>
          </a:ln>
        </p:spPr>
        <p:txBody>
          <a:bodyPr lIns="90488" tIns="44450" rIns="90488" bIns="44450">
            <a:spAutoFit/>
          </a:bodyPr>
          <a:lstStyle/>
          <a:p>
            <a:pPr algn="ctr" eaLnBrk="0" hangingPunct="0">
              <a:spcBef>
                <a:spcPct val="50000"/>
              </a:spcBef>
            </a:pPr>
            <a:r>
              <a:rPr lang="en-US" sz="2400">
                <a:solidFill>
                  <a:srgbClr val="FF0000"/>
                </a:solidFill>
              </a:rPr>
              <a:t>Apparent trend in one direction </a:t>
            </a:r>
            <a:r>
              <a:rPr lang="en-US" sz="2400">
                <a:solidFill>
                  <a:srgbClr val="FF0000"/>
                </a:solidFill>
                <a:cs typeface="Arial" charset="0"/>
              </a:rPr>
              <a:t>–</a:t>
            </a:r>
            <a:r>
              <a:rPr lang="en-US" sz="2400">
                <a:solidFill>
                  <a:srgbClr val="FF0000"/>
                </a:solidFill>
              </a:rPr>
              <a:t> Investigate</a:t>
            </a:r>
          </a:p>
        </p:txBody>
      </p:sp>
      <p:sp>
        <p:nvSpPr>
          <p:cNvPr id="36" name="Freeform 140"/>
          <p:cNvSpPr>
            <a:spLocks/>
          </p:cNvSpPr>
          <p:nvPr/>
        </p:nvSpPr>
        <p:spPr bwMode="auto">
          <a:xfrm rot="273806">
            <a:off x="4416051" y="2257443"/>
            <a:ext cx="2968625" cy="1695450"/>
          </a:xfrm>
          <a:custGeom>
            <a:avLst/>
            <a:gdLst/>
            <a:ahLst/>
            <a:cxnLst>
              <a:cxn ang="0">
                <a:pos x="5" y="282"/>
              </a:cxn>
              <a:cxn ang="0">
                <a:pos x="85" y="186"/>
              </a:cxn>
              <a:cxn ang="0">
                <a:pos x="170" y="144"/>
              </a:cxn>
              <a:cxn ang="0">
                <a:pos x="266" y="122"/>
              </a:cxn>
              <a:cxn ang="0">
                <a:pos x="410" y="90"/>
              </a:cxn>
              <a:cxn ang="0">
                <a:pos x="789" y="21"/>
              </a:cxn>
              <a:cxn ang="0">
                <a:pos x="922" y="0"/>
              </a:cxn>
              <a:cxn ang="0">
                <a:pos x="992" y="10"/>
              </a:cxn>
              <a:cxn ang="0">
                <a:pos x="1002" y="80"/>
              </a:cxn>
              <a:cxn ang="0">
                <a:pos x="933" y="117"/>
              </a:cxn>
              <a:cxn ang="0">
                <a:pos x="901" y="128"/>
              </a:cxn>
              <a:cxn ang="0">
                <a:pos x="858" y="133"/>
              </a:cxn>
              <a:cxn ang="0">
                <a:pos x="240" y="261"/>
              </a:cxn>
              <a:cxn ang="0">
                <a:pos x="58" y="314"/>
              </a:cxn>
              <a:cxn ang="0">
                <a:pos x="0" y="288"/>
              </a:cxn>
            </a:cxnLst>
            <a:rect l="0" t="0" r="r" b="b"/>
            <a:pathLst>
              <a:path w="1003" h="315">
                <a:moveTo>
                  <a:pt x="5" y="282"/>
                </a:moveTo>
                <a:lnTo>
                  <a:pt x="85" y="186"/>
                </a:lnTo>
                <a:lnTo>
                  <a:pt x="170" y="144"/>
                </a:lnTo>
                <a:lnTo>
                  <a:pt x="266" y="122"/>
                </a:lnTo>
                <a:lnTo>
                  <a:pt x="410" y="90"/>
                </a:lnTo>
                <a:lnTo>
                  <a:pt x="789" y="21"/>
                </a:lnTo>
                <a:lnTo>
                  <a:pt x="922" y="0"/>
                </a:lnTo>
                <a:lnTo>
                  <a:pt x="992" y="10"/>
                </a:lnTo>
                <a:lnTo>
                  <a:pt x="1002" y="80"/>
                </a:lnTo>
                <a:lnTo>
                  <a:pt x="933" y="117"/>
                </a:lnTo>
                <a:lnTo>
                  <a:pt x="901" y="128"/>
                </a:lnTo>
                <a:lnTo>
                  <a:pt x="858" y="133"/>
                </a:lnTo>
                <a:lnTo>
                  <a:pt x="240" y="261"/>
                </a:lnTo>
                <a:lnTo>
                  <a:pt x="58" y="314"/>
                </a:lnTo>
                <a:lnTo>
                  <a:pt x="0" y="288"/>
                </a:lnTo>
              </a:path>
            </a:pathLst>
          </a:custGeom>
          <a:solidFill>
            <a:srgbClr val="FFC000"/>
          </a:solidFill>
          <a:ln w="12700" cap="rnd" cmpd="sng">
            <a:noFill/>
            <a:prstDash val="solid"/>
            <a:round/>
            <a:headEnd type="none" w="med" len="med"/>
            <a:tailEnd type="none" w="med" len="me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lstStyle/>
          <a:p>
            <a:pPr>
              <a:defRPr/>
            </a:pPr>
            <a:endParaRPr lang="en-GB"/>
          </a:p>
        </p:txBody>
      </p:sp>
      <p:sp>
        <p:nvSpPr>
          <p:cNvPr id="37" name="Freeform 141"/>
          <p:cNvSpPr>
            <a:spLocks/>
          </p:cNvSpPr>
          <p:nvPr/>
        </p:nvSpPr>
        <p:spPr bwMode="auto">
          <a:xfrm>
            <a:off x="2144713" y="2610536"/>
            <a:ext cx="5106987" cy="1403350"/>
          </a:xfrm>
          <a:custGeom>
            <a:avLst/>
            <a:gdLst>
              <a:gd name="T0" fmla="*/ 0 w 1217"/>
              <a:gd name="T1" fmla="*/ 2147483647 h 225"/>
              <a:gd name="T2" fmla="*/ 2147483647 w 1217"/>
              <a:gd name="T3" fmla="*/ 2147483647 h 225"/>
              <a:gd name="T4" fmla="*/ 2147483647 w 1217"/>
              <a:gd name="T5" fmla="*/ 2147483647 h 225"/>
              <a:gd name="T6" fmla="*/ 2147483647 w 1217"/>
              <a:gd name="T7" fmla="*/ 2147483647 h 225"/>
              <a:gd name="T8" fmla="*/ 2147483647 w 1217"/>
              <a:gd name="T9" fmla="*/ 2147483647 h 225"/>
              <a:gd name="T10" fmla="*/ 2147483647 w 1217"/>
              <a:gd name="T11" fmla="*/ 2147483647 h 225"/>
              <a:gd name="T12" fmla="*/ 2147483647 w 1217"/>
              <a:gd name="T13" fmla="*/ 2147483647 h 225"/>
              <a:gd name="T14" fmla="*/ 2147483647 w 1217"/>
              <a:gd name="T15" fmla="*/ 1672768577 h 225"/>
              <a:gd name="T16" fmla="*/ 2147483647 w 1217"/>
              <a:gd name="T17" fmla="*/ 1672768577 h 225"/>
              <a:gd name="T18" fmla="*/ 2147483647 w 1217"/>
              <a:gd name="T19" fmla="*/ 0 h 22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217"/>
              <a:gd name="T31" fmla="*/ 0 h 225"/>
              <a:gd name="T32" fmla="*/ 1217 w 1217"/>
              <a:gd name="T33" fmla="*/ 225 h 225"/>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217" h="225">
                <a:moveTo>
                  <a:pt x="0" y="171"/>
                </a:moveTo>
                <a:lnTo>
                  <a:pt x="133" y="224"/>
                </a:lnTo>
                <a:lnTo>
                  <a:pt x="292" y="224"/>
                </a:lnTo>
                <a:lnTo>
                  <a:pt x="365" y="160"/>
                </a:lnTo>
                <a:lnTo>
                  <a:pt x="438" y="118"/>
                </a:lnTo>
                <a:lnTo>
                  <a:pt x="571" y="150"/>
                </a:lnTo>
                <a:lnTo>
                  <a:pt x="778" y="64"/>
                </a:lnTo>
                <a:lnTo>
                  <a:pt x="887" y="43"/>
                </a:lnTo>
                <a:lnTo>
                  <a:pt x="1010" y="43"/>
                </a:lnTo>
                <a:lnTo>
                  <a:pt x="1216" y="0"/>
                </a:lnTo>
              </a:path>
            </a:pathLst>
          </a:custGeom>
          <a:noFill/>
          <a:ln w="57150" cap="rnd" cmpd="sng">
            <a:solidFill>
              <a:srgbClr val="000099"/>
            </a:solidFill>
            <a:prstDash val="solid"/>
            <a:round/>
            <a:headEnd type="none" w="med" len="med"/>
            <a:tailEnd type="none" w="med" len="med"/>
          </a:ln>
        </p:spPr>
        <p:txBody>
          <a:bodyPr/>
          <a:lstStyle/>
          <a:p>
            <a:endParaRPr lang="en-US"/>
          </a:p>
        </p:txBody>
      </p:sp>
      <p:sp>
        <p:nvSpPr>
          <p:cNvPr id="31" name="Text Box 5"/>
          <p:cNvSpPr txBox="1">
            <a:spLocks noChangeArrowheads="1"/>
          </p:cNvSpPr>
          <p:nvPr/>
        </p:nvSpPr>
        <p:spPr bwMode="auto">
          <a:xfrm>
            <a:off x="155654" y="6045976"/>
            <a:ext cx="8816330" cy="846386"/>
          </a:xfrm>
          <a:prstGeom prst="rect">
            <a:avLst/>
          </a:prstGeom>
          <a:noFill/>
          <a:ln w="9525">
            <a:noFill/>
            <a:miter lim="800000"/>
            <a:headEnd/>
            <a:tailEnd/>
          </a:ln>
        </p:spPr>
        <p:txBody>
          <a:bodyPr wrap="square">
            <a:spAutoFit/>
          </a:bodyPr>
          <a:lstStyle/>
          <a:p>
            <a:pPr fontAlgn="auto">
              <a:spcBef>
                <a:spcPct val="50000"/>
              </a:spcBef>
              <a:spcAft>
                <a:spcPts val="0"/>
              </a:spcAft>
            </a:pPr>
            <a:r>
              <a:rPr kumimoji="0" lang="en-GB" sz="1200" b="0" i="0" u="none" strike="noStrike" kern="0" cap="none" spc="0" normalizeH="0" baseline="0" noProof="0" dirty="0" smtClean="0">
                <a:ln>
                  <a:noFill/>
                </a:ln>
                <a:solidFill>
                  <a:sysClr val="windowText" lastClr="000000"/>
                </a:solidFill>
                <a:effectLst/>
                <a:uLnTx/>
                <a:uFillTx/>
                <a:latin typeface="Arial" charset="0"/>
              </a:rPr>
              <a:t>Figure S17</a:t>
            </a:r>
            <a:r>
              <a:rPr lang="en-GB" sz="1200" kern="0" dirty="0" smtClean="0">
                <a:solidFill>
                  <a:sysClr val="windowText" lastClr="000000"/>
                </a:solidFill>
              </a:rPr>
              <a:t>.</a:t>
            </a:r>
            <a:r>
              <a:rPr lang="en-IN" sz="1200" kern="0" dirty="0" smtClean="0">
                <a:solidFill>
                  <a:sysClr val="windowText" lastClr="000000"/>
                </a:solidFill>
              </a:rPr>
              <a:t>9(e)  </a:t>
            </a:r>
            <a:r>
              <a:rPr lang="en-IN" sz="1400" kern="0" dirty="0" smtClean="0">
                <a:solidFill>
                  <a:sysClr val="windowText" lastClr="000000"/>
                </a:solidFill>
              </a:rPr>
              <a:t>In addition to points falling outside the control limits, other unlikely sequences of points should be investigated (Continued)</a:t>
            </a:r>
          </a:p>
          <a:p>
            <a:pPr fontAlgn="auto">
              <a:spcBef>
                <a:spcPct val="50000"/>
              </a:spcBef>
              <a:spcAft>
                <a:spcPts val="0"/>
              </a:spcAft>
            </a:pPr>
            <a:endParaRPr lang="en-IN" sz="1400" kern="0" dirty="0" smtClean="0">
              <a:solidFill>
                <a:sysClr val="windowText" lastClr="000000"/>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37"/>
                                        </p:tgtEl>
                                        <p:attrNameLst>
                                          <p:attrName>style.visibility</p:attrName>
                                        </p:attrNameLst>
                                      </p:cBhvr>
                                      <p:to>
                                        <p:strVal val="visible"/>
                                      </p:to>
                                    </p:set>
                                    <p:animEffect transition="in" filter="wipe(left)">
                                      <p:cBhvr>
                                        <p:cTn id="7" dur="2000"/>
                                        <p:tgtEl>
                                          <p:spTgt spid="37"/>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36"/>
                                        </p:tgtEl>
                                        <p:attrNameLst>
                                          <p:attrName>style.visibility</p:attrName>
                                        </p:attrNameLst>
                                      </p:cBhvr>
                                      <p:to>
                                        <p:strVal val="visible"/>
                                      </p:to>
                                    </p:set>
                                    <p:animEffect transition="in" filter="dissolve">
                                      <p:cBhvr>
                                        <p:cTn id="12" dur="500"/>
                                        <p:tgtEl>
                                          <p:spTgt spid="3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49" name="Rectangle 21"/>
          <p:cNvSpPr>
            <a:spLocks noGrp="1" noChangeArrowheads="1"/>
          </p:cNvSpPr>
          <p:nvPr>
            <p:ph type="title"/>
          </p:nvPr>
        </p:nvSpPr>
        <p:spPr bwMode="auto">
          <a:xfrm>
            <a:off x="1574800" y="1182984"/>
            <a:ext cx="6184900" cy="330200"/>
          </a:xfrm>
          <a:noFill/>
          <a:ln>
            <a:miter lim="800000"/>
            <a:headEnd/>
            <a:tailEnd/>
          </a:ln>
        </p:spPr>
        <p:txBody>
          <a:bodyPr vert="horz" wrap="square" lIns="90488" tIns="44450" rIns="90488" bIns="44450" numCol="1" anchor="t" anchorCtr="0" compatLnSpc="1">
            <a:prstTxWarp prst="textNoShape">
              <a:avLst/>
            </a:prstTxWarp>
          </a:bodyPr>
          <a:lstStyle/>
          <a:p>
            <a:pPr eaLnBrk="1" hangingPunct="1">
              <a:lnSpc>
                <a:spcPct val="80000"/>
              </a:lnSpc>
            </a:pPr>
            <a:r>
              <a:rPr lang="en-US" sz="2400" smtClean="0">
                <a:solidFill>
                  <a:schemeClr val="tx1"/>
                </a:solidFill>
              </a:rPr>
              <a:t>Process control charting</a:t>
            </a:r>
          </a:p>
        </p:txBody>
      </p:sp>
      <p:grpSp>
        <p:nvGrpSpPr>
          <p:cNvPr id="78850" name="Group 26"/>
          <p:cNvGrpSpPr>
            <a:grpSpLocks/>
          </p:cNvGrpSpPr>
          <p:nvPr/>
        </p:nvGrpSpPr>
        <p:grpSpPr bwMode="auto">
          <a:xfrm>
            <a:off x="1795463" y="1545967"/>
            <a:ext cx="5675312" cy="3490913"/>
            <a:chOff x="869" y="906"/>
            <a:chExt cx="1642" cy="635"/>
          </a:xfrm>
        </p:grpSpPr>
        <p:sp>
          <p:nvSpPr>
            <p:cNvPr id="78862" name="Rectangle 27"/>
            <p:cNvSpPr>
              <a:spLocks noChangeArrowheads="1"/>
            </p:cNvSpPr>
            <p:nvPr/>
          </p:nvSpPr>
          <p:spPr bwMode="auto">
            <a:xfrm>
              <a:off x="870" y="906"/>
              <a:ext cx="1638" cy="624"/>
            </a:xfrm>
            <a:prstGeom prst="rect">
              <a:avLst/>
            </a:prstGeom>
            <a:gradFill rotWithShape="0">
              <a:gsLst>
                <a:gs pos="0">
                  <a:srgbClr val="CFFFFF"/>
                </a:gs>
                <a:gs pos="100000">
                  <a:srgbClr val="00FFFF"/>
                </a:gs>
              </a:gsLst>
              <a:lin ang="5400000" scaled="1"/>
            </a:gradFill>
            <a:ln w="12700">
              <a:noFill/>
              <a:miter lim="800000"/>
              <a:headEnd/>
              <a:tailEnd/>
            </a:ln>
          </p:spPr>
          <p:txBody>
            <a:bodyPr wrap="none" anchor="ctr"/>
            <a:lstStyle/>
            <a:p>
              <a:endParaRPr lang="en-US"/>
            </a:p>
          </p:txBody>
        </p:sp>
        <p:sp>
          <p:nvSpPr>
            <p:cNvPr id="78863" name="Line 28"/>
            <p:cNvSpPr>
              <a:spLocks noChangeShapeType="1"/>
            </p:cNvSpPr>
            <p:nvPr/>
          </p:nvSpPr>
          <p:spPr bwMode="auto">
            <a:xfrm>
              <a:off x="1026" y="910"/>
              <a:ext cx="0" cy="616"/>
            </a:xfrm>
            <a:prstGeom prst="line">
              <a:avLst/>
            </a:prstGeom>
            <a:noFill/>
            <a:ln w="12700">
              <a:solidFill>
                <a:schemeClr val="bg2"/>
              </a:solidFill>
              <a:round/>
              <a:headEnd/>
              <a:tailEnd/>
            </a:ln>
          </p:spPr>
          <p:txBody>
            <a:bodyPr wrap="none" anchor="ctr"/>
            <a:lstStyle/>
            <a:p>
              <a:endParaRPr lang="en-US"/>
            </a:p>
          </p:txBody>
        </p:sp>
        <p:sp>
          <p:nvSpPr>
            <p:cNvPr id="78864" name="Line 29"/>
            <p:cNvSpPr>
              <a:spLocks noChangeShapeType="1"/>
            </p:cNvSpPr>
            <p:nvPr/>
          </p:nvSpPr>
          <p:spPr bwMode="auto">
            <a:xfrm>
              <a:off x="1182" y="910"/>
              <a:ext cx="0" cy="616"/>
            </a:xfrm>
            <a:prstGeom prst="line">
              <a:avLst/>
            </a:prstGeom>
            <a:noFill/>
            <a:ln w="12700">
              <a:solidFill>
                <a:schemeClr val="bg2"/>
              </a:solidFill>
              <a:round/>
              <a:headEnd/>
              <a:tailEnd/>
            </a:ln>
          </p:spPr>
          <p:txBody>
            <a:bodyPr wrap="none" anchor="ctr"/>
            <a:lstStyle/>
            <a:p>
              <a:endParaRPr lang="en-US"/>
            </a:p>
          </p:txBody>
        </p:sp>
        <p:sp>
          <p:nvSpPr>
            <p:cNvPr id="78865" name="Line 30"/>
            <p:cNvSpPr>
              <a:spLocks noChangeShapeType="1"/>
            </p:cNvSpPr>
            <p:nvPr/>
          </p:nvSpPr>
          <p:spPr bwMode="auto">
            <a:xfrm>
              <a:off x="1337" y="910"/>
              <a:ext cx="0" cy="616"/>
            </a:xfrm>
            <a:prstGeom prst="line">
              <a:avLst/>
            </a:prstGeom>
            <a:noFill/>
            <a:ln w="12700">
              <a:solidFill>
                <a:schemeClr val="bg2"/>
              </a:solidFill>
              <a:round/>
              <a:headEnd/>
              <a:tailEnd/>
            </a:ln>
          </p:spPr>
          <p:txBody>
            <a:bodyPr wrap="none" anchor="ctr"/>
            <a:lstStyle/>
            <a:p>
              <a:endParaRPr lang="en-US"/>
            </a:p>
          </p:txBody>
        </p:sp>
        <p:sp>
          <p:nvSpPr>
            <p:cNvPr id="78866" name="Line 31"/>
            <p:cNvSpPr>
              <a:spLocks noChangeShapeType="1"/>
            </p:cNvSpPr>
            <p:nvPr/>
          </p:nvSpPr>
          <p:spPr bwMode="auto">
            <a:xfrm>
              <a:off x="1493" y="910"/>
              <a:ext cx="0" cy="616"/>
            </a:xfrm>
            <a:prstGeom prst="line">
              <a:avLst/>
            </a:prstGeom>
            <a:noFill/>
            <a:ln w="12700">
              <a:solidFill>
                <a:schemeClr val="bg2"/>
              </a:solidFill>
              <a:round/>
              <a:headEnd/>
              <a:tailEnd/>
            </a:ln>
          </p:spPr>
          <p:txBody>
            <a:bodyPr wrap="none" anchor="ctr"/>
            <a:lstStyle/>
            <a:p>
              <a:endParaRPr lang="en-US"/>
            </a:p>
          </p:txBody>
        </p:sp>
        <p:sp>
          <p:nvSpPr>
            <p:cNvPr id="78867" name="Line 32"/>
            <p:cNvSpPr>
              <a:spLocks noChangeShapeType="1"/>
            </p:cNvSpPr>
            <p:nvPr/>
          </p:nvSpPr>
          <p:spPr bwMode="auto">
            <a:xfrm>
              <a:off x="1649" y="910"/>
              <a:ext cx="0" cy="616"/>
            </a:xfrm>
            <a:prstGeom prst="line">
              <a:avLst/>
            </a:prstGeom>
            <a:noFill/>
            <a:ln w="12700">
              <a:solidFill>
                <a:schemeClr val="bg2"/>
              </a:solidFill>
              <a:round/>
              <a:headEnd/>
              <a:tailEnd/>
            </a:ln>
          </p:spPr>
          <p:txBody>
            <a:bodyPr wrap="none" anchor="ctr"/>
            <a:lstStyle/>
            <a:p>
              <a:endParaRPr lang="en-US"/>
            </a:p>
          </p:txBody>
        </p:sp>
        <p:sp>
          <p:nvSpPr>
            <p:cNvPr id="78868" name="Line 33"/>
            <p:cNvSpPr>
              <a:spLocks noChangeShapeType="1"/>
            </p:cNvSpPr>
            <p:nvPr/>
          </p:nvSpPr>
          <p:spPr bwMode="auto">
            <a:xfrm>
              <a:off x="1805" y="910"/>
              <a:ext cx="0" cy="616"/>
            </a:xfrm>
            <a:prstGeom prst="line">
              <a:avLst/>
            </a:prstGeom>
            <a:noFill/>
            <a:ln w="12700">
              <a:solidFill>
                <a:schemeClr val="bg2"/>
              </a:solidFill>
              <a:round/>
              <a:headEnd/>
              <a:tailEnd/>
            </a:ln>
          </p:spPr>
          <p:txBody>
            <a:bodyPr wrap="none" anchor="ctr"/>
            <a:lstStyle/>
            <a:p>
              <a:endParaRPr lang="en-US"/>
            </a:p>
          </p:txBody>
        </p:sp>
        <p:sp>
          <p:nvSpPr>
            <p:cNvPr id="78869" name="Line 34"/>
            <p:cNvSpPr>
              <a:spLocks noChangeShapeType="1"/>
            </p:cNvSpPr>
            <p:nvPr/>
          </p:nvSpPr>
          <p:spPr bwMode="auto">
            <a:xfrm>
              <a:off x="1961" y="910"/>
              <a:ext cx="0" cy="616"/>
            </a:xfrm>
            <a:prstGeom prst="line">
              <a:avLst/>
            </a:prstGeom>
            <a:noFill/>
            <a:ln w="12700">
              <a:solidFill>
                <a:schemeClr val="bg2"/>
              </a:solidFill>
              <a:round/>
              <a:headEnd/>
              <a:tailEnd/>
            </a:ln>
          </p:spPr>
          <p:txBody>
            <a:bodyPr wrap="none" anchor="ctr"/>
            <a:lstStyle/>
            <a:p>
              <a:endParaRPr lang="en-US"/>
            </a:p>
          </p:txBody>
        </p:sp>
        <p:sp>
          <p:nvSpPr>
            <p:cNvPr id="78870" name="Line 35"/>
            <p:cNvSpPr>
              <a:spLocks noChangeShapeType="1"/>
            </p:cNvSpPr>
            <p:nvPr/>
          </p:nvSpPr>
          <p:spPr bwMode="auto">
            <a:xfrm>
              <a:off x="2116" y="910"/>
              <a:ext cx="0" cy="616"/>
            </a:xfrm>
            <a:prstGeom prst="line">
              <a:avLst/>
            </a:prstGeom>
            <a:noFill/>
            <a:ln w="12700">
              <a:solidFill>
                <a:schemeClr val="bg2"/>
              </a:solidFill>
              <a:round/>
              <a:headEnd/>
              <a:tailEnd/>
            </a:ln>
          </p:spPr>
          <p:txBody>
            <a:bodyPr wrap="none" anchor="ctr"/>
            <a:lstStyle/>
            <a:p>
              <a:endParaRPr lang="en-US"/>
            </a:p>
          </p:txBody>
        </p:sp>
        <p:grpSp>
          <p:nvGrpSpPr>
            <p:cNvPr id="78871" name="Group 36"/>
            <p:cNvGrpSpPr>
              <a:grpSpLocks/>
            </p:cNvGrpSpPr>
            <p:nvPr/>
          </p:nvGrpSpPr>
          <p:grpSpPr bwMode="auto">
            <a:xfrm>
              <a:off x="870" y="914"/>
              <a:ext cx="1630" cy="627"/>
              <a:chOff x="870" y="914"/>
              <a:chExt cx="1630" cy="627"/>
            </a:xfrm>
          </p:grpSpPr>
          <p:sp>
            <p:nvSpPr>
              <p:cNvPr id="78878" name="Line 37"/>
              <p:cNvSpPr>
                <a:spLocks noChangeShapeType="1"/>
              </p:cNvSpPr>
              <p:nvPr/>
            </p:nvSpPr>
            <p:spPr bwMode="auto">
              <a:xfrm>
                <a:off x="878" y="1541"/>
                <a:ext cx="1622" cy="0"/>
              </a:xfrm>
              <a:prstGeom prst="line">
                <a:avLst/>
              </a:prstGeom>
              <a:noFill/>
              <a:ln w="25400">
                <a:solidFill>
                  <a:schemeClr val="tx1"/>
                </a:solidFill>
                <a:round/>
                <a:headEnd/>
                <a:tailEnd/>
              </a:ln>
            </p:spPr>
            <p:txBody>
              <a:bodyPr wrap="none" anchor="ctr"/>
              <a:lstStyle/>
              <a:p>
                <a:endParaRPr lang="en-US"/>
              </a:p>
            </p:txBody>
          </p:sp>
          <p:sp>
            <p:nvSpPr>
              <p:cNvPr id="78879" name="Line 38"/>
              <p:cNvSpPr>
                <a:spLocks noChangeShapeType="1"/>
              </p:cNvSpPr>
              <p:nvPr/>
            </p:nvSpPr>
            <p:spPr bwMode="auto">
              <a:xfrm>
                <a:off x="870" y="914"/>
                <a:ext cx="0" cy="619"/>
              </a:xfrm>
              <a:prstGeom prst="line">
                <a:avLst/>
              </a:prstGeom>
              <a:noFill/>
              <a:ln w="25400">
                <a:solidFill>
                  <a:schemeClr val="tx1"/>
                </a:solidFill>
                <a:round/>
                <a:headEnd/>
                <a:tailEnd/>
              </a:ln>
            </p:spPr>
            <p:txBody>
              <a:bodyPr wrap="none" anchor="ctr"/>
              <a:lstStyle/>
              <a:p>
                <a:endParaRPr lang="en-US"/>
              </a:p>
            </p:txBody>
          </p:sp>
        </p:grpSp>
        <p:sp>
          <p:nvSpPr>
            <p:cNvPr id="78872" name="Line 39"/>
            <p:cNvSpPr>
              <a:spLocks noChangeShapeType="1"/>
            </p:cNvSpPr>
            <p:nvPr/>
          </p:nvSpPr>
          <p:spPr bwMode="auto">
            <a:xfrm>
              <a:off x="869" y="1014"/>
              <a:ext cx="1642" cy="0"/>
            </a:xfrm>
            <a:prstGeom prst="line">
              <a:avLst/>
            </a:prstGeom>
            <a:noFill/>
            <a:ln w="12700">
              <a:solidFill>
                <a:schemeClr val="bg2"/>
              </a:solidFill>
              <a:round/>
              <a:headEnd/>
              <a:tailEnd/>
            </a:ln>
          </p:spPr>
          <p:txBody>
            <a:bodyPr wrap="none" anchor="ctr"/>
            <a:lstStyle/>
            <a:p>
              <a:endParaRPr lang="en-US"/>
            </a:p>
          </p:txBody>
        </p:sp>
        <p:sp>
          <p:nvSpPr>
            <p:cNvPr id="78873" name="Line 40"/>
            <p:cNvSpPr>
              <a:spLocks noChangeShapeType="1"/>
            </p:cNvSpPr>
            <p:nvPr/>
          </p:nvSpPr>
          <p:spPr bwMode="auto">
            <a:xfrm>
              <a:off x="876" y="1217"/>
              <a:ext cx="1628" cy="0"/>
            </a:xfrm>
            <a:prstGeom prst="line">
              <a:avLst/>
            </a:prstGeom>
            <a:noFill/>
            <a:ln w="12700">
              <a:solidFill>
                <a:schemeClr val="bg2"/>
              </a:solidFill>
              <a:round/>
              <a:headEnd/>
              <a:tailEnd/>
            </a:ln>
          </p:spPr>
          <p:txBody>
            <a:bodyPr wrap="none" anchor="ctr"/>
            <a:lstStyle/>
            <a:p>
              <a:endParaRPr lang="en-US"/>
            </a:p>
          </p:txBody>
        </p:sp>
        <p:sp>
          <p:nvSpPr>
            <p:cNvPr id="78874" name="Line 41"/>
            <p:cNvSpPr>
              <a:spLocks noChangeShapeType="1"/>
            </p:cNvSpPr>
            <p:nvPr/>
          </p:nvSpPr>
          <p:spPr bwMode="auto">
            <a:xfrm>
              <a:off x="884" y="1420"/>
              <a:ext cx="1620" cy="0"/>
            </a:xfrm>
            <a:prstGeom prst="line">
              <a:avLst/>
            </a:prstGeom>
            <a:noFill/>
            <a:ln w="12700">
              <a:solidFill>
                <a:schemeClr val="bg2"/>
              </a:solidFill>
              <a:round/>
              <a:headEnd/>
              <a:tailEnd/>
            </a:ln>
          </p:spPr>
          <p:txBody>
            <a:bodyPr wrap="none" anchor="ctr"/>
            <a:lstStyle/>
            <a:p>
              <a:endParaRPr lang="en-US"/>
            </a:p>
          </p:txBody>
        </p:sp>
        <p:sp>
          <p:nvSpPr>
            <p:cNvPr id="78875" name="Line 42"/>
            <p:cNvSpPr>
              <a:spLocks noChangeShapeType="1"/>
            </p:cNvSpPr>
            <p:nvPr/>
          </p:nvSpPr>
          <p:spPr bwMode="auto">
            <a:xfrm>
              <a:off x="2116" y="910"/>
              <a:ext cx="0" cy="616"/>
            </a:xfrm>
            <a:prstGeom prst="line">
              <a:avLst/>
            </a:prstGeom>
            <a:noFill/>
            <a:ln w="12700">
              <a:solidFill>
                <a:schemeClr val="bg2"/>
              </a:solidFill>
              <a:round/>
              <a:headEnd/>
              <a:tailEnd/>
            </a:ln>
          </p:spPr>
          <p:txBody>
            <a:bodyPr wrap="none" anchor="ctr"/>
            <a:lstStyle/>
            <a:p>
              <a:endParaRPr lang="en-US"/>
            </a:p>
          </p:txBody>
        </p:sp>
        <p:sp>
          <p:nvSpPr>
            <p:cNvPr id="78876" name="Line 43"/>
            <p:cNvSpPr>
              <a:spLocks noChangeShapeType="1"/>
            </p:cNvSpPr>
            <p:nvPr/>
          </p:nvSpPr>
          <p:spPr bwMode="auto">
            <a:xfrm>
              <a:off x="2271" y="910"/>
              <a:ext cx="0" cy="616"/>
            </a:xfrm>
            <a:prstGeom prst="line">
              <a:avLst/>
            </a:prstGeom>
            <a:noFill/>
            <a:ln w="12700">
              <a:solidFill>
                <a:schemeClr val="bg2"/>
              </a:solidFill>
              <a:round/>
              <a:headEnd/>
              <a:tailEnd/>
            </a:ln>
          </p:spPr>
          <p:txBody>
            <a:bodyPr wrap="none" anchor="ctr"/>
            <a:lstStyle/>
            <a:p>
              <a:endParaRPr lang="en-US"/>
            </a:p>
          </p:txBody>
        </p:sp>
        <p:sp>
          <p:nvSpPr>
            <p:cNvPr id="78877" name="Line 44"/>
            <p:cNvSpPr>
              <a:spLocks noChangeShapeType="1"/>
            </p:cNvSpPr>
            <p:nvPr/>
          </p:nvSpPr>
          <p:spPr bwMode="auto">
            <a:xfrm>
              <a:off x="2427" y="910"/>
              <a:ext cx="0" cy="616"/>
            </a:xfrm>
            <a:prstGeom prst="line">
              <a:avLst/>
            </a:prstGeom>
            <a:noFill/>
            <a:ln w="12700">
              <a:solidFill>
                <a:schemeClr val="bg2"/>
              </a:solidFill>
              <a:round/>
              <a:headEnd/>
              <a:tailEnd/>
            </a:ln>
          </p:spPr>
          <p:txBody>
            <a:bodyPr wrap="none" anchor="ctr"/>
            <a:lstStyle/>
            <a:p>
              <a:endParaRPr lang="en-US"/>
            </a:p>
          </p:txBody>
        </p:sp>
      </p:grpSp>
      <p:sp>
        <p:nvSpPr>
          <p:cNvPr id="62610" name="Text Box 146"/>
          <p:cNvSpPr txBox="1">
            <a:spLocks noChangeArrowheads="1"/>
          </p:cNvSpPr>
          <p:nvPr/>
        </p:nvSpPr>
        <p:spPr bwMode="auto">
          <a:xfrm>
            <a:off x="0" y="87355"/>
            <a:ext cx="9142413" cy="1384995"/>
          </a:xfrm>
          <a:prstGeom prst="rect">
            <a:avLst/>
          </a:prstGeom>
          <a:noFill/>
          <a:ln w="9525">
            <a:noFill/>
            <a:miter lim="800000"/>
            <a:headEnd/>
            <a:tailEnd/>
          </a:ln>
          <a:effectLst/>
        </p:spPr>
        <p:txBody>
          <a:bodyPr>
            <a:spAutoFit/>
          </a:bodyPr>
          <a:lstStyle/>
          <a:p>
            <a:pPr>
              <a:spcBef>
                <a:spcPct val="50000"/>
              </a:spcBef>
              <a:defRPr/>
            </a:pPr>
            <a:r>
              <a:rPr lang="en-GB" sz="2800" dirty="0">
                <a:solidFill>
                  <a:schemeClr val="tx1">
                    <a:lumMod val="65000"/>
                    <a:lumOff val="35000"/>
                  </a:schemeClr>
                </a:solidFill>
              </a:rPr>
              <a:t>In addition to points falling outside the control limits other unlikely sequences of points should be </a:t>
            </a:r>
            <a:r>
              <a:rPr lang="en-GB" sz="2800" dirty="0" smtClean="0">
                <a:solidFill>
                  <a:schemeClr val="tx1">
                    <a:lumMod val="65000"/>
                    <a:lumOff val="35000"/>
                  </a:schemeClr>
                </a:solidFill>
              </a:rPr>
              <a:t>investigated (Continued)</a:t>
            </a:r>
            <a:endParaRPr lang="en-US" sz="2800" dirty="0">
              <a:solidFill>
                <a:schemeClr val="tx1">
                  <a:lumMod val="65000"/>
                  <a:lumOff val="35000"/>
                </a:schemeClr>
              </a:solidFill>
            </a:endParaRPr>
          </a:p>
        </p:txBody>
      </p:sp>
      <p:sp>
        <p:nvSpPr>
          <p:cNvPr id="78852" name="Rectangle 23"/>
          <p:cNvSpPr>
            <a:spLocks noChangeArrowheads="1"/>
          </p:cNvSpPr>
          <p:nvPr/>
        </p:nvSpPr>
        <p:spPr bwMode="auto">
          <a:xfrm>
            <a:off x="1119188" y="2020630"/>
            <a:ext cx="677862" cy="336550"/>
          </a:xfrm>
          <a:prstGeom prst="rect">
            <a:avLst/>
          </a:prstGeom>
          <a:noFill/>
          <a:ln w="12700">
            <a:noFill/>
            <a:miter lim="800000"/>
            <a:headEnd/>
            <a:tailEnd/>
          </a:ln>
        </p:spPr>
        <p:txBody>
          <a:bodyPr lIns="90488" tIns="44450" rIns="90488" bIns="44450">
            <a:spAutoFit/>
          </a:bodyPr>
          <a:lstStyle/>
          <a:p>
            <a:pPr algn="r" eaLnBrk="0" hangingPunct="0">
              <a:spcBef>
                <a:spcPct val="50000"/>
              </a:spcBef>
            </a:pPr>
            <a:r>
              <a:rPr lang="en-US" sz="1600"/>
              <a:t>UCL</a:t>
            </a:r>
          </a:p>
        </p:txBody>
      </p:sp>
      <p:sp>
        <p:nvSpPr>
          <p:cNvPr id="78853" name="Rectangle 24"/>
          <p:cNvSpPr>
            <a:spLocks noChangeArrowheads="1"/>
          </p:cNvSpPr>
          <p:nvPr/>
        </p:nvSpPr>
        <p:spPr bwMode="auto">
          <a:xfrm>
            <a:off x="684213" y="3074730"/>
            <a:ext cx="1182687" cy="333375"/>
          </a:xfrm>
          <a:prstGeom prst="rect">
            <a:avLst/>
          </a:prstGeom>
          <a:noFill/>
          <a:ln w="12700">
            <a:noFill/>
            <a:miter lim="800000"/>
            <a:headEnd/>
            <a:tailEnd/>
          </a:ln>
        </p:spPr>
        <p:txBody>
          <a:bodyPr lIns="90488" tIns="44450" rIns="90488" bIns="44450">
            <a:spAutoFit/>
          </a:bodyPr>
          <a:lstStyle/>
          <a:p>
            <a:pPr algn="r" eaLnBrk="0" hangingPunct="0">
              <a:spcBef>
                <a:spcPct val="50000"/>
              </a:spcBef>
            </a:pPr>
            <a:r>
              <a:rPr lang="en-US" sz="1600"/>
              <a:t>C/L</a:t>
            </a:r>
          </a:p>
        </p:txBody>
      </p:sp>
      <p:sp>
        <p:nvSpPr>
          <p:cNvPr id="78854" name="Rectangle 25"/>
          <p:cNvSpPr>
            <a:spLocks noChangeArrowheads="1"/>
          </p:cNvSpPr>
          <p:nvPr/>
        </p:nvSpPr>
        <p:spPr bwMode="auto">
          <a:xfrm>
            <a:off x="1150938" y="4222492"/>
            <a:ext cx="654050" cy="334963"/>
          </a:xfrm>
          <a:prstGeom prst="rect">
            <a:avLst/>
          </a:prstGeom>
          <a:noFill/>
          <a:ln w="12700">
            <a:noFill/>
            <a:miter lim="800000"/>
            <a:headEnd/>
            <a:tailEnd/>
          </a:ln>
        </p:spPr>
        <p:txBody>
          <a:bodyPr lIns="90488" tIns="44450" rIns="90488" bIns="44450">
            <a:spAutoFit/>
          </a:bodyPr>
          <a:lstStyle/>
          <a:p>
            <a:pPr algn="r" eaLnBrk="0" hangingPunct="0">
              <a:spcBef>
                <a:spcPct val="50000"/>
              </a:spcBef>
            </a:pPr>
            <a:r>
              <a:rPr lang="en-US" sz="1600"/>
              <a:t>LCL</a:t>
            </a:r>
          </a:p>
        </p:txBody>
      </p:sp>
      <p:cxnSp>
        <p:nvCxnSpPr>
          <p:cNvPr id="35" name="Straight Connector 34"/>
          <p:cNvCxnSpPr/>
          <p:nvPr/>
        </p:nvCxnSpPr>
        <p:spPr>
          <a:xfrm flipV="1">
            <a:off x="1797050" y="3255705"/>
            <a:ext cx="5649913" cy="7937"/>
          </a:xfrm>
          <a:prstGeom prst="line">
            <a:avLst/>
          </a:prstGeom>
          <a:ln w="28575">
            <a:solidFill>
              <a:srgbClr val="FF0000"/>
            </a:solidFill>
            <a:prstDash val="sysDash"/>
          </a:ln>
        </p:spPr>
        <p:style>
          <a:lnRef idx="1">
            <a:schemeClr val="accent1"/>
          </a:lnRef>
          <a:fillRef idx="0">
            <a:schemeClr val="accent1"/>
          </a:fillRef>
          <a:effectRef idx="0">
            <a:schemeClr val="accent1"/>
          </a:effectRef>
          <a:fontRef idx="minor">
            <a:schemeClr val="tx1"/>
          </a:fontRef>
        </p:style>
      </p:cxnSp>
      <p:sp>
        <p:nvSpPr>
          <p:cNvPr id="78856" name="Rectangle 112"/>
          <p:cNvSpPr>
            <a:spLocks noChangeArrowheads="1"/>
          </p:cNvSpPr>
          <p:nvPr/>
        </p:nvSpPr>
        <p:spPr bwMode="auto">
          <a:xfrm>
            <a:off x="2111375" y="5230555"/>
            <a:ext cx="5602288" cy="454025"/>
          </a:xfrm>
          <a:prstGeom prst="rect">
            <a:avLst/>
          </a:prstGeom>
          <a:noFill/>
          <a:ln w="12700">
            <a:noFill/>
            <a:miter lim="800000"/>
            <a:headEnd/>
            <a:tailEnd/>
          </a:ln>
        </p:spPr>
        <p:txBody>
          <a:bodyPr lIns="90488" tIns="44450" rIns="90488" bIns="44450">
            <a:spAutoFit/>
          </a:bodyPr>
          <a:lstStyle/>
          <a:p>
            <a:pPr algn="ctr" eaLnBrk="0" hangingPunct="0">
              <a:spcBef>
                <a:spcPct val="50000"/>
              </a:spcBef>
            </a:pPr>
            <a:r>
              <a:rPr lang="en-US" sz="2400">
                <a:solidFill>
                  <a:srgbClr val="FF0000"/>
                </a:solidFill>
              </a:rPr>
              <a:t>Sudden change in level </a:t>
            </a:r>
            <a:r>
              <a:rPr lang="en-US" sz="2400">
                <a:solidFill>
                  <a:srgbClr val="FF0000"/>
                </a:solidFill>
                <a:cs typeface="Arial" charset="0"/>
              </a:rPr>
              <a:t>–</a:t>
            </a:r>
            <a:r>
              <a:rPr lang="en-US" sz="2400">
                <a:solidFill>
                  <a:srgbClr val="FF0000"/>
                </a:solidFill>
              </a:rPr>
              <a:t> Investigate</a:t>
            </a:r>
          </a:p>
        </p:txBody>
      </p:sp>
      <p:sp>
        <p:nvSpPr>
          <p:cNvPr id="36" name="Freeform 142"/>
          <p:cNvSpPr>
            <a:spLocks/>
          </p:cNvSpPr>
          <p:nvPr/>
        </p:nvSpPr>
        <p:spPr bwMode="auto">
          <a:xfrm>
            <a:off x="4370388" y="2668704"/>
            <a:ext cx="1193800" cy="1708150"/>
          </a:xfrm>
          <a:custGeom>
            <a:avLst/>
            <a:gdLst/>
            <a:ahLst/>
            <a:cxnLst>
              <a:cxn ang="0">
                <a:pos x="11" y="32"/>
              </a:cxn>
              <a:cxn ang="0">
                <a:pos x="0" y="171"/>
              </a:cxn>
              <a:cxn ang="0">
                <a:pos x="48" y="267"/>
              </a:cxn>
              <a:cxn ang="0">
                <a:pos x="85" y="299"/>
              </a:cxn>
              <a:cxn ang="0">
                <a:pos x="112" y="315"/>
              </a:cxn>
              <a:cxn ang="0">
                <a:pos x="139" y="326"/>
              </a:cxn>
              <a:cxn ang="0">
                <a:pos x="187" y="331"/>
              </a:cxn>
              <a:cxn ang="0">
                <a:pos x="251" y="341"/>
              </a:cxn>
              <a:cxn ang="0">
                <a:pos x="293" y="326"/>
              </a:cxn>
              <a:cxn ang="0">
                <a:pos x="325" y="294"/>
              </a:cxn>
              <a:cxn ang="0">
                <a:pos x="357" y="219"/>
              </a:cxn>
              <a:cxn ang="0">
                <a:pos x="341" y="150"/>
              </a:cxn>
              <a:cxn ang="0">
                <a:pos x="277" y="59"/>
              </a:cxn>
              <a:cxn ang="0">
                <a:pos x="213" y="16"/>
              </a:cxn>
              <a:cxn ang="0">
                <a:pos x="53" y="0"/>
              </a:cxn>
              <a:cxn ang="0">
                <a:pos x="0" y="38"/>
              </a:cxn>
            </a:cxnLst>
            <a:rect l="0" t="0" r="r" b="b"/>
            <a:pathLst>
              <a:path w="358" h="342">
                <a:moveTo>
                  <a:pt x="11" y="32"/>
                </a:moveTo>
                <a:lnTo>
                  <a:pt x="0" y="171"/>
                </a:lnTo>
                <a:lnTo>
                  <a:pt x="48" y="267"/>
                </a:lnTo>
                <a:lnTo>
                  <a:pt x="85" y="299"/>
                </a:lnTo>
                <a:lnTo>
                  <a:pt x="112" y="315"/>
                </a:lnTo>
                <a:lnTo>
                  <a:pt x="139" y="326"/>
                </a:lnTo>
                <a:lnTo>
                  <a:pt x="187" y="331"/>
                </a:lnTo>
                <a:lnTo>
                  <a:pt x="251" y="341"/>
                </a:lnTo>
                <a:lnTo>
                  <a:pt x="293" y="326"/>
                </a:lnTo>
                <a:lnTo>
                  <a:pt x="325" y="294"/>
                </a:lnTo>
                <a:lnTo>
                  <a:pt x="357" y="219"/>
                </a:lnTo>
                <a:lnTo>
                  <a:pt x="341" y="150"/>
                </a:lnTo>
                <a:lnTo>
                  <a:pt x="277" y="59"/>
                </a:lnTo>
                <a:lnTo>
                  <a:pt x="213" y="16"/>
                </a:lnTo>
                <a:lnTo>
                  <a:pt x="53" y="0"/>
                </a:lnTo>
                <a:lnTo>
                  <a:pt x="0" y="38"/>
                </a:lnTo>
              </a:path>
            </a:pathLst>
          </a:custGeom>
          <a:solidFill>
            <a:srgbClr val="FFC000"/>
          </a:solidFill>
          <a:ln w="12700" cap="rnd" cmpd="sng">
            <a:noFill/>
            <a:prstDash val="solid"/>
            <a:round/>
            <a:headEnd type="none" w="med" len="med"/>
            <a:tailEnd type="none" w="med" len="me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lstStyle/>
          <a:p>
            <a:pPr>
              <a:defRPr/>
            </a:pPr>
            <a:endParaRPr lang="en-GB"/>
          </a:p>
        </p:txBody>
      </p:sp>
      <p:sp>
        <p:nvSpPr>
          <p:cNvPr id="37" name="Freeform 143"/>
          <p:cNvSpPr>
            <a:spLocks/>
          </p:cNvSpPr>
          <p:nvPr/>
        </p:nvSpPr>
        <p:spPr bwMode="auto">
          <a:xfrm>
            <a:off x="1992313" y="2547680"/>
            <a:ext cx="5316537" cy="1646237"/>
          </a:xfrm>
          <a:custGeom>
            <a:avLst/>
            <a:gdLst>
              <a:gd name="T0" fmla="*/ 0 w 1247"/>
              <a:gd name="T1" fmla="*/ 1265477583 h 289"/>
              <a:gd name="T2" fmla="*/ 2147483647 w 1247"/>
              <a:gd name="T3" fmla="*/ 648959061 h 289"/>
              <a:gd name="T4" fmla="*/ 2147483647 w 1247"/>
              <a:gd name="T5" fmla="*/ 0 h 289"/>
              <a:gd name="T6" fmla="*/ 2147483647 w 1247"/>
              <a:gd name="T7" fmla="*/ 648959061 h 289"/>
              <a:gd name="T8" fmla="*/ 2147483647 w 1247"/>
              <a:gd name="T9" fmla="*/ 2147483647 h 289"/>
              <a:gd name="T10" fmla="*/ 2147483647 w 1247"/>
              <a:gd name="T11" fmla="*/ 2147483647 h 289"/>
              <a:gd name="T12" fmla="*/ 2147483647 w 1247"/>
              <a:gd name="T13" fmla="*/ 1881990587 h 289"/>
              <a:gd name="T14" fmla="*/ 2147483647 w 1247"/>
              <a:gd name="T15" fmla="*/ 2147483647 h 289"/>
              <a:gd name="T16" fmla="*/ 2147483647 w 1247"/>
              <a:gd name="T17" fmla="*/ 2147483647 h 289"/>
              <a:gd name="T18" fmla="*/ 2147483647 w 1247"/>
              <a:gd name="T19" fmla="*/ 2147483647 h 289"/>
              <a:gd name="T20" fmla="*/ 2147483647 w 1247"/>
              <a:gd name="T21" fmla="*/ 2147483647 h 289"/>
              <a:gd name="T22" fmla="*/ 2147483647 w 1247"/>
              <a:gd name="T23" fmla="*/ 2147483647 h 28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247"/>
              <a:gd name="T37" fmla="*/ 0 h 289"/>
              <a:gd name="T38" fmla="*/ 1247 w 1247"/>
              <a:gd name="T39" fmla="*/ 289 h 289"/>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247" h="289">
                <a:moveTo>
                  <a:pt x="0" y="39"/>
                </a:moveTo>
                <a:lnTo>
                  <a:pt x="139" y="20"/>
                </a:lnTo>
                <a:lnTo>
                  <a:pt x="177" y="0"/>
                </a:lnTo>
                <a:lnTo>
                  <a:pt x="277" y="20"/>
                </a:lnTo>
                <a:lnTo>
                  <a:pt x="404" y="68"/>
                </a:lnTo>
                <a:lnTo>
                  <a:pt x="517" y="68"/>
                </a:lnTo>
                <a:lnTo>
                  <a:pt x="630" y="58"/>
                </a:lnTo>
                <a:lnTo>
                  <a:pt x="781" y="288"/>
                </a:lnTo>
                <a:lnTo>
                  <a:pt x="844" y="240"/>
                </a:lnTo>
                <a:lnTo>
                  <a:pt x="1019" y="221"/>
                </a:lnTo>
                <a:lnTo>
                  <a:pt x="1095" y="250"/>
                </a:lnTo>
                <a:lnTo>
                  <a:pt x="1246" y="202"/>
                </a:lnTo>
              </a:path>
            </a:pathLst>
          </a:custGeom>
          <a:noFill/>
          <a:ln w="57150" cap="rnd" cmpd="sng">
            <a:solidFill>
              <a:srgbClr val="000099"/>
            </a:solidFill>
            <a:prstDash val="solid"/>
            <a:round/>
            <a:headEnd type="none" w="med" len="med"/>
            <a:tailEnd type="none" w="med" len="med"/>
          </a:ln>
        </p:spPr>
        <p:txBody>
          <a:bodyPr/>
          <a:lstStyle/>
          <a:p>
            <a:endParaRPr lang="en-US"/>
          </a:p>
        </p:txBody>
      </p:sp>
      <p:sp>
        <p:nvSpPr>
          <p:cNvPr id="31" name="Text Box 5"/>
          <p:cNvSpPr txBox="1">
            <a:spLocks noChangeArrowheads="1"/>
          </p:cNvSpPr>
          <p:nvPr/>
        </p:nvSpPr>
        <p:spPr bwMode="auto">
          <a:xfrm>
            <a:off x="155654" y="6045976"/>
            <a:ext cx="8816330" cy="846386"/>
          </a:xfrm>
          <a:prstGeom prst="rect">
            <a:avLst/>
          </a:prstGeom>
          <a:noFill/>
          <a:ln w="9525">
            <a:noFill/>
            <a:miter lim="800000"/>
            <a:headEnd/>
            <a:tailEnd/>
          </a:ln>
        </p:spPr>
        <p:txBody>
          <a:bodyPr wrap="square">
            <a:spAutoFit/>
          </a:bodyPr>
          <a:lstStyle/>
          <a:p>
            <a:pPr fontAlgn="auto">
              <a:spcBef>
                <a:spcPct val="50000"/>
              </a:spcBef>
              <a:spcAft>
                <a:spcPts val="0"/>
              </a:spcAft>
            </a:pPr>
            <a:r>
              <a:rPr kumimoji="0" lang="en-GB" sz="1200" b="0" i="0" u="none" strike="noStrike" kern="0" cap="none" spc="0" normalizeH="0" baseline="0" noProof="0" dirty="0" smtClean="0">
                <a:ln>
                  <a:noFill/>
                </a:ln>
                <a:solidFill>
                  <a:sysClr val="windowText" lastClr="000000"/>
                </a:solidFill>
                <a:effectLst/>
                <a:uLnTx/>
                <a:uFillTx/>
                <a:latin typeface="Arial" charset="0"/>
              </a:rPr>
              <a:t>Figure S17</a:t>
            </a:r>
            <a:r>
              <a:rPr lang="en-GB" sz="1200" kern="0" dirty="0" smtClean="0">
                <a:solidFill>
                  <a:sysClr val="windowText" lastClr="000000"/>
                </a:solidFill>
              </a:rPr>
              <a:t>.</a:t>
            </a:r>
            <a:r>
              <a:rPr lang="en-IN" sz="1200" kern="0" dirty="0" smtClean="0">
                <a:solidFill>
                  <a:sysClr val="windowText" lastClr="000000"/>
                </a:solidFill>
              </a:rPr>
              <a:t>9(f)  </a:t>
            </a:r>
            <a:r>
              <a:rPr lang="en-IN" sz="1400" kern="0" dirty="0" smtClean="0">
                <a:solidFill>
                  <a:sysClr val="windowText" lastClr="000000"/>
                </a:solidFill>
              </a:rPr>
              <a:t>In addition to points falling outside the control limits, other unlikely sequences of points should be investigated (Continued)</a:t>
            </a:r>
          </a:p>
          <a:p>
            <a:pPr fontAlgn="auto">
              <a:spcBef>
                <a:spcPct val="50000"/>
              </a:spcBef>
              <a:spcAft>
                <a:spcPts val="0"/>
              </a:spcAft>
            </a:pPr>
            <a:endParaRPr lang="en-IN" sz="1400" kern="0" dirty="0" smtClean="0">
              <a:solidFill>
                <a:sysClr val="windowText" lastClr="000000"/>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37"/>
                                        </p:tgtEl>
                                        <p:attrNameLst>
                                          <p:attrName>style.visibility</p:attrName>
                                        </p:attrNameLst>
                                      </p:cBhvr>
                                      <p:to>
                                        <p:strVal val="visible"/>
                                      </p:to>
                                    </p:set>
                                    <p:animEffect transition="in" filter="wipe(left)">
                                      <p:cBhvr>
                                        <p:cTn id="7" dur="2000"/>
                                        <p:tgtEl>
                                          <p:spTgt spid="37"/>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36"/>
                                        </p:tgtEl>
                                        <p:attrNameLst>
                                          <p:attrName>style.visibility</p:attrName>
                                        </p:attrNameLst>
                                      </p:cBhvr>
                                      <p:to>
                                        <p:strVal val="visible"/>
                                      </p:to>
                                    </p:set>
                                    <p:animEffect transition="in" filter="dissolve">
                                      <p:cBhvr>
                                        <p:cTn id="12" dur="500"/>
                                        <p:tgtEl>
                                          <p:spTgt spid="3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619" name="Rectangle 83"/>
          <p:cNvSpPr>
            <a:spLocks noChangeArrowheads="1"/>
          </p:cNvSpPr>
          <p:nvPr/>
        </p:nvSpPr>
        <p:spPr bwMode="auto">
          <a:xfrm>
            <a:off x="7004994" y="2260943"/>
            <a:ext cx="1651000" cy="1444625"/>
          </a:xfrm>
          <a:prstGeom prst="rect">
            <a:avLst/>
          </a:prstGeom>
          <a:solidFill>
            <a:srgbClr val="CCFFCC"/>
          </a:solidFill>
          <a:ln w="9525">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a:p>
        </p:txBody>
      </p:sp>
      <p:sp>
        <p:nvSpPr>
          <p:cNvPr id="65618" name="Rectangle 82"/>
          <p:cNvSpPr>
            <a:spLocks noChangeArrowheads="1"/>
          </p:cNvSpPr>
          <p:nvPr/>
        </p:nvSpPr>
        <p:spPr bwMode="auto">
          <a:xfrm>
            <a:off x="4807894" y="2260943"/>
            <a:ext cx="1651000" cy="1444625"/>
          </a:xfrm>
          <a:prstGeom prst="rect">
            <a:avLst/>
          </a:prstGeom>
          <a:solidFill>
            <a:srgbClr val="CCFFCC"/>
          </a:solidFill>
          <a:ln w="9525">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a:p>
        </p:txBody>
      </p:sp>
      <p:sp>
        <p:nvSpPr>
          <p:cNvPr id="65617" name="Rectangle 81"/>
          <p:cNvSpPr>
            <a:spLocks noChangeArrowheads="1"/>
          </p:cNvSpPr>
          <p:nvPr/>
        </p:nvSpPr>
        <p:spPr bwMode="auto">
          <a:xfrm>
            <a:off x="2591744" y="2260943"/>
            <a:ext cx="1651000" cy="1444625"/>
          </a:xfrm>
          <a:prstGeom prst="rect">
            <a:avLst/>
          </a:prstGeom>
          <a:solidFill>
            <a:srgbClr val="CCFFCC"/>
          </a:solidFill>
          <a:ln w="9525">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a:p>
        </p:txBody>
      </p:sp>
      <p:sp>
        <p:nvSpPr>
          <p:cNvPr id="65616" name="Rectangle 80"/>
          <p:cNvSpPr>
            <a:spLocks noChangeArrowheads="1"/>
          </p:cNvSpPr>
          <p:nvPr/>
        </p:nvSpPr>
        <p:spPr bwMode="auto">
          <a:xfrm>
            <a:off x="369244" y="2286343"/>
            <a:ext cx="1651000" cy="1444625"/>
          </a:xfrm>
          <a:prstGeom prst="rect">
            <a:avLst/>
          </a:prstGeom>
          <a:solidFill>
            <a:srgbClr val="CCFFCC"/>
          </a:solidFill>
          <a:ln w="9525">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pPr>
              <a:defRPr/>
            </a:pPr>
            <a:endParaRPr lang="en-GB"/>
          </a:p>
        </p:txBody>
      </p:sp>
      <p:grpSp>
        <p:nvGrpSpPr>
          <p:cNvPr id="80909" name="Group 2"/>
          <p:cNvGrpSpPr>
            <a:grpSpLocks/>
          </p:cNvGrpSpPr>
          <p:nvPr/>
        </p:nvGrpSpPr>
        <p:grpSpPr bwMode="auto">
          <a:xfrm>
            <a:off x="377182" y="2394293"/>
            <a:ext cx="1636712" cy="1323975"/>
            <a:chOff x="507" y="1450"/>
            <a:chExt cx="2154" cy="1478"/>
          </a:xfrm>
        </p:grpSpPr>
        <p:sp>
          <p:nvSpPr>
            <p:cNvPr id="80986" name="Freeform 3"/>
            <p:cNvSpPr>
              <a:spLocks/>
            </p:cNvSpPr>
            <p:nvPr/>
          </p:nvSpPr>
          <p:spPr bwMode="auto">
            <a:xfrm>
              <a:off x="507" y="1450"/>
              <a:ext cx="1077" cy="1478"/>
            </a:xfrm>
            <a:custGeom>
              <a:avLst/>
              <a:gdLst>
                <a:gd name="T0" fmla="*/ 0 w 1077"/>
                <a:gd name="T1" fmla="*/ 1478 h 1478"/>
                <a:gd name="T2" fmla="*/ 80 w 1077"/>
                <a:gd name="T3" fmla="*/ 1462 h 1478"/>
                <a:gd name="T4" fmla="*/ 180 w 1077"/>
                <a:gd name="T5" fmla="*/ 1400 h 1478"/>
                <a:gd name="T6" fmla="*/ 330 w 1077"/>
                <a:gd name="T7" fmla="*/ 1232 h 1478"/>
                <a:gd name="T8" fmla="*/ 492 w 1077"/>
                <a:gd name="T9" fmla="*/ 956 h 1478"/>
                <a:gd name="T10" fmla="*/ 704 w 1077"/>
                <a:gd name="T11" fmla="*/ 438 h 1478"/>
                <a:gd name="T12" fmla="*/ 804 w 1077"/>
                <a:gd name="T13" fmla="*/ 238 h 1478"/>
                <a:gd name="T14" fmla="*/ 909 w 1077"/>
                <a:gd name="T15" fmla="*/ 98 h 1478"/>
                <a:gd name="T16" fmla="*/ 975 w 1077"/>
                <a:gd name="T17" fmla="*/ 35 h 1478"/>
                <a:gd name="T18" fmla="*/ 1032 w 1077"/>
                <a:gd name="T19" fmla="*/ 5 h 1478"/>
                <a:gd name="T20" fmla="*/ 1077 w 1077"/>
                <a:gd name="T21" fmla="*/ 2 h 147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077"/>
                <a:gd name="T34" fmla="*/ 0 h 1478"/>
                <a:gd name="T35" fmla="*/ 1077 w 1077"/>
                <a:gd name="T36" fmla="*/ 1478 h 1478"/>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077" h="1478">
                  <a:moveTo>
                    <a:pt x="0" y="1478"/>
                  </a:moveTo>
                  <a:cubicBezTo>
                    <a:pt x="13" y="1475"/>
                    <a:pt x="50" y="1475"/>
                    <a:pt x="80" y="1462"/>
                  </a:cubicBezTo>
                  <a:cubicBezTo>
                    <a:pt x="110" y="1449"/>
                    <a:pt x="138" y="1438"/>
                    <a:pt x="180" y="1400"/>
                  </a:cubicBezTo>
                  <a:cubicBezTo>
                    <a:pt x="222" y="1362"/>
                    <a:pt x="278" y="1306"/>
                    <a:pt x="330" y="1232"/>
                  </a:cubicBezTo>
                  <a:cubicBezTo>
                    <a:pt x="382" y="1158"/>
                    <a:pt x="430" y="1088"/>
                    <a:pt x="492" y="956"/>
                  </a:cubicBezTo>
                  <a:cubicBezTo>
                    <a:pt x="554" y="824"/>
                    <a:pt x="652" y="558"/>
                    <a:pt x="704" y="438"/>
                  </a:cubicBezTo>
                  <a:cubicBezTo>
                    <a:pt x="756" y="318"/>
                    <a:pt x="770" y="295"/>
                    <a:pt x="804" y="238"/>
                  </a:cubicBezTo>
                  <a:cubicBezTo>
                    <a:pt x="838" y="181"/>
                    <a:pt x="881" y="132"/>
                    <a:pt x="909" y="98"/>
                  </a:cubicBezTo>
                  <a:cubicBezTo>
                    <a:pt x="937" y="64"/>
                    <a:pt x="955" y="50"/>
                    <a:pt x="975" y="35"/>
                  </a:cubicBezTo>
                  <a:cubicBezTo>
                    <a:pt x="995" y="20"/>
                    <a:pt x="1015" y="10"/>
                    <a:pt x="1032" y="5"/>
                  </a:cubicBezTo>
                  <a:cubicBezTo>
                    <a:pt x="1049" y="0"/>
                    <a:pt x="1068" y="3"/>
                    <a:pt x="1077" y="2"/>
                  </a:cubicBezTo>
                </a:path>
              </a:pathLst>
            </a:custGeom>
            <a:noFill/>
            <a:ln w="57150" cmpd="sng">
              <a:solidFill>
                <a:srgbClr val="FF0000"/>
              </a:solidFill>
              <a:round/>
              <a:headEnd/>
              <a:tailEnd/>
            </a:ln>
          </p:spPr>
          <p:txBody>
            <a:bodyPr/>
            <a:lstStyle/>
            <a:p>
              <a:endParaRPr lang="en-US"/>
            </a:p>
          </p:txBody>
        </p:sp>
        <p:sp>
          <p:nvSpPr>
            <p:cNvPr id="80987" name="Freeform 4"/>
            <p:cNvSpPr>
              <a:spLocks/>
            </p:cNvSpPr>
            <p:nvPr/>
          </p:nvSpPr>
          <p:spPr bwMode="auto">
            <a:xfrm flipH="1">
              <a:off x="1584" y="1450"/>
              <a:ext cx="1077" cy="1478"/>
            </a:xfrm>
            <a:custGeom>
              <a:avLst/>
              <a:gdLst>
                <a:gd name="T0" fmla="*/ 0 w 1077"/>
                <a:gd name="T1" fmla="*/ 1478 h 1478"/>
                <a:gd name="T2" fmla="*/ 80 w 1077"/>
                <a:gd name="T3" fmla="*/ 1462 h 1478"/>
                <a:gd name="T4" fmla="*/ 180 w 1077"/>
                <a:gd name="T5" fmla="*/ 1400 h 1478"/>
                <a:gd name="T6" fmla="*/ 330 w 1077"/>
                <a:gd name="T7" fmla="*/ 1232 h 1478"/>
                <a:gd name="T8" fmla="*/ 492 w 1077"/>
                <a:gd name="T9" fmla="*/ 956 h 1478"/>
                <a:gd name="T10" fmla="*/ 704 w 1077"/>
                <a:gd name="T11" fmla="*/ 438 h 1478"/>
                <a:gd name="T12" fmla="*/ 804 w 1077"/>
                <a:gd name="T13" fmla="*/ 238 h 1478"/>
                <a:gd name="T14" fmla="*/ 909 w 1077"/>
                <a:gd name="T15" fmla="*/ 98 h 1478"/>
                <a:gd name="T16" fmla="*/ 975 w 1077"/>
                <a:gd name="T17" fmla="*/ 35 h 1478"/>
                <a:gd name="T18" fmla="*/ 1032 w 1077"/>
                <a:gd name="T19" fmla="*/ 5 h 1478"/>
                <a:gd name="T20" fmla="*/ 1077 w 1077"/>
                <a:gd name="T21" fmla="*/ 2 h 147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077"/>
                <a:gd name="T34" fmla="*/ 0 h 1478"/>
                <a:gd name="T35" fmla="*/ 1077 w 1077"/>
                <a:gd name="T36" fmla="*/ 1478 h 1478"/>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077" h="1478">
                  <a:moveTo>
                    <a:pt x="0" y="1478"/>
                  </a:moveTo>
                  <a:cubicBezTo>
                    <a:pt x="13" y="1475"/>
                    <a:pt x="50" y="1475"/>
                    <a:pt x="80" y="1462"/>
                  </a:cubicBezTo>
                  <a:cubicBezTo>
                    <a:pt x="110" y="1449"/>
                    <a:pt x="138" y="1438"/>
                    <a:pt x="180" y="1400"/>
                  </a:cubicBezTo>
                  <a:cubicBezTo>
                    <a:pt x="222" y="1362"/>
                    <a:pt x="278" y="1306"/>
                    <a:pt x="330" y="1232"/>
                  </a:cubicBezTo>
                  <a:cubicBezTo>
                    <a:pt x="382" y="1158"/>
                    <a:pt x="430" y="1088"/>
                    <a:pt x="492" y="956"/>
                  </a:cubicBezTo>
                  <a:cubicBezTo>
                    <a:pt x="554" y="824"/>
                    <a:pt x="652" y="558"/>
                    <a:pt x="704" y="438"/>
                  </a:cubicBezTo>
                  <a:cubicBezTo>
                    <a:pt x="756" y="318"/>
                    <a:pt x="770" y="295"/>
                    <a:pt x="804" y="238"/>
                  </a:cubicBezTo>
                  <a:cubicBezTo>
                    <a:pt x="838" y="181"/>
                    <a:pt x="881" y="132"/>
                    <a:pt x="909" y="98"/>
                  </a:cubicBezTo>
                  <a:cubicBezTo>
                    <a:pt x="937" y="64"/>
                    <a:pt x="955" y="50"/>
                    <a:pt x="975" y="35"/>
                  </a:cubicBezTo>
                  <a:cubicBezTo>
                    <a:pt x="995" y="20"/>
                    <a:pt x="1015" y="10"/>
                    <a:pt x="1032" y="5"/>
                  </a:cubicBezTo>
                  <a:cubicBezTo>
                    <a:pt x="1049" y="0"/>
                    <a:pt x="1068" y="3"/>
                    <a:pt x="1077" y="2"/>
                  </a:cubicBezTo>
                </a:path>
              </a:pathLst>
            </a:custGeom>
            <a:noFill/>
            <a:ln w="57150" cmpd="sng">
              <a:solidFill>
                <a:srgbClr val="FF0000"/>
              </a:solidFill>
              <a:round/>
              <a:headEnd/>
              <a:tailEnd/>
            </a:ln>
          </p:spPr>
          <p:txBody>
            <a:bodyPr/>
            <a:lstStyle/>
            <a:p>
              <a:endParaRPr lang="en-US"/>
            </a:p>
          </p:txBody>
        </p:sp>
      </p:grpSp>
      <p:sp>
        <p:nvSpPr>
          <p:cNvPr id="80910" name="Line 5"/>
          <p:cNvSpPr>
            <a:spLocks noChangeShapeType="1"/>
          </p:cNvSpPr>
          <p:nvPr/>
        </p:nvSpPr>
        <p:spPr bwMode="auto">
          <a:xfrm>
            <a:off x="215257" y="3718268"/>
            <a:ext cx="2044700" cy="0"/>
          </a:xfrm>
          <a:prstGeom prst="line">
            <a:avLst/>
          </a:prstGeom>
          <a:noFill/>
          <a:ln w="28575">
            <a:solidFill>
              <a:schemeClr val="tx1"/>
            </a:solidFill>
            <a:round/>
            <a:headEnd/>
            <a:tailEnd/>
          </a:ln>
        </p:spPr>
        <p:txBody>
          <a:bodyPr/>
          <a:lstStyle/>
          <a:p>
            <a:endParaRPr lang="en-US"/>
          </a:p>
        </p:txBody>
      </p:sp>
      <p:sp>
        <p:nvSpPr>
          <p:cNvPr id="80911" name="Line 6"/>
          <p:cNvSpPr>
            <a:spLocks noChangeShapeType="1"/>
          </p:cNvSpPr>
          <p:nvPr/>
        </p:nvSpPr>
        <p:spPr bwMode="auto">
          <a:xfrm>
            <a:off x="2013894" y="2311743"/>
            <a:ext cx="0" cy="1406525"/>
          </a:xfrm>
          <a:prstGeom prst="line">
            <a:avLst/>
          </a:prstGeom>
          <a:noFill/>
          <a:ln w="19050">
            <a:solidFill>
              <a:schemeClr val="tx1"/>
            </a:solidFill>
            <a:round/>
            <a:headEnd/>
            <a:tailEnd/>
          </a:ln>
        </p:spPr>
        <p:txBody>
          <a:bodyPr/>
          <a:lstStyle/>
          <a:p>
            <a:endParaRPr lang="en-US"/>
          </a:p>
        </p:txBody>
      </p:sp>
      <p:sp>
        <p:nvSpPr>
          <p:cNvPr id="80912" name="Line 7"/>
          <p:cNvSpPr>
            <a:spLocks noChangeShapeType="1"/>
          </p:cNvSpPr>
          <p:nvPr/>
        </p:nvSpPr>
        <p:spPr bwMode="auto">
          <a:xfrm>
            <a:off x="1196332" y="2311743"/>
            <a:ext cx="0" cy="1406525"/>
          </a:xfrm>
          <a:prstGeom prst="line">
            <a:avLst/>
          </a:prstGeom>
          <a:noFill/>
          <a:ln w="19050">
            <a:solidFill>
              <a:schemeClr val="tx1"/>
            </a:solidFill>
            <a:round/>
            <a:headEnd/>
            <a:tailEnd/>
          </a:ln>
        </p:spPr>
        <p:txBody>
          <a:bodyPr/>
          <a:lstStyle/>
          <a:p>
            <a:endParaRPr lang="en-US"/>
          </a:p>
        </p:txBody>
      </p:sp>
      <p:sp>
        <p:nvSpPr>
          <p:cNvPr id="80913" name="Line 8"/>
          <p:cNvSpPr>
            <a:spLocks noChangeShapeType="1"/>
          </p:cNvSpPr>
          <p:nvPr/>
        </p:nvSpPr>
        <p:spPr bwMode="auto">
          <a:xfrm>
            <a:off x="377182" y="2311743"/>
            <a:ext cx="0" cy="1406525"/>
          </a:xfrm>
          <a:prstGeom prst="line">
            <a:avLst/>
          </a:prstGeom>
          <a:noFill/>
          <a:ln w="19050">
            <a:solidFill>
              <a:schemeClr val="tx1"/>
            </a:solidFill>
            <a:round/>
            <a:headEnd/>
            <a:tailEnd/>
          </a:ln>
        </p:spPr>
        <p:txBody>
          <a:bodyPr/>
          <a:lstStyle/>
          <a:p>
            <a:endParaRPr lang="en-US"/>
          </a:p>
        </p:txBody>
      </p:sp>
      <p:grpSp>
        <p:nvGrpSpPr>
          <p:cNvPr id="80914" name="Group 9"/>
          <p:cNvGrpSpPr>
            <a:grpSpLocks/>
          </p:cNvGrpSpPr>
          <p:nvPr/>
        </p:nvGrpSpPr>
        <p:grpSpPr bwMode="auto">
          <a:xfrm>
            <a:off x="2758432" y="2394293"/>
            <a:ext cx="1268412" cy="1323975"/>
            <a:chOff x="507" y="1450"/>
            <a:chExt cx="2154" cy="1478"/>
          </a:xfrm>
        </p:grpSpPr>
        <p:sp>
          <p:nvSpPr>
            <p:cNvPr id="80984" name="Freeform 10"/>
            <p:cNvSpPr>
              <a:spLocks/>
            </p:cNvSpPr>
            <p:nvPr/>
          </p:nvSpPr>
          <p:spPr bwMode="auto">
            <a:xfrm>
              <a:off x="507" y="1450"/>
              <a:ext cx="1077" cy="1478"/>
            </a:xfrm>
            <a:custGeom>
              <a:avLst/>
              <a:gdLst>
                <a:gd name="T0" fmla="*/ 0 w 1077"/>
                <a:gd name="T1" fmla="*/ 1478 h 1478"/>
                <a:gd name="T2" fmla="*/ 80 w 1077"/>
                <a:gd name="T3" fmla="*/ 1462 h 1478"/>
                <a:gd name="T4" fmla="*/ 180 w 1077"/>
                <a:gd name="T5" fmla="*/ 1400 h 1478"/>
                <a:gd name="T6" fmla="*/ 330 w 1077"/>
                <a:gd name="T7" fmla="*/ 1232 h 1478"/>
                <a:gd name="T8" fmla="*/ 492 w 1077"/>
                <a:gd name="T9" fmla="*/ 956 h 1478"/>
                <a:gd name="T10" fmla="*/ 704 w 1077"/>
                <a:gd name="T11" fmla="*/ 438 h 1478"/>
                <a:gd name="T12" fmla="*/ 804 w 1077"/>
                <a:gd name="T13" fmla="*/ 238 h 1478"/>
                <a:gd name="T14" fmla="*/ 909 w 1077"/>
                <a:gd name="T15" fmla="*/ 98 h 1478"/>
                <a:gd name="T16" fmla="*/ 975 w 1077"/>
                <a:gd name="T17" fmla="*/ 35 h 1478"/>
                <a:gd name="T18" fmla="*/ 1032 w 1077"/>
                <a:gd name="T19" fmla="*/ 5 h 1478"/>
                <a:gd name="T20" fmla="*/ 1077 w 1077"/>
                <a:gd name="T21" fmla="*/ 2 h 147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077"/>
                <a:gd name="T34" fmla="*/ 0 h 1478"/>
                <a:gd name="T35" fmla="*/ 1077 w 1077"/>
                <a:gd name="T36" fmla="*/ 1478 h 1478"/>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077" h="1478">
                  <a:moveTo>
                    <a:pt x="0" y="1478"/>
                  </a:moveTo>
                  <a:cubicBezTo>
                    <a:pt x="13" y="1475"/>
                    <a:pt x="50" y="1475"/>
                    <a:pt x="80" y="1462"/>
                  </a:cubicBezTo>
                  <a:cubicBezTo>
                    <a:pt x="110" y="1449"/>
                    <a:pt x="138" y="1438"/>
                    <a:pt x="180" y="1400"/>
                  </a:cubicBezTo>
                  <a:cubicBezTo>
                    <a:pt x="222" y="1362"/>
                    <a:pt x="278" y="1306"/>
                    <a:pt x="330" y="1232"/>
                  </a:cubicBezTo>
                  <a:cubicBezTo>
                    <a:pt x="382" y="1158"/>
                    <a:pt x="430" y="1088"/>
                    <a:pt x="492" y="956"/>
                  </a:cubicBezTo>
                  <a:cubicBezTo>
                    <a:pt x="554" y="824"/>
                    <a:pt x="652" y="558"/>
                    <a:pt x="704" y="438"/>
                  </a:cubicBezTo>
                  <a:cubicBezTo>
                    <a:pt x="756" y="318"/>
                    <a:pt x="770" y="295"/>
                    <a:pt x="804" y="238"/>
                  </a:cubicBezTo>
                  <a:cubicBezTo>
                    <a:pt x="838" y="181"/>
                    <a:pt x="881" y="132"/>
                    <a:pt x="909" y="98"/>
                  </a:cubicBezTo>
                  <a:cubicBezTo>
                    <a:pt x="937" y="64"/>
                    <a:pt x="955" y="50"/>
                    <a:pt x="975" y="35"/>
                  </a:cubicBezTo>
                  <a:cubicBezTo>
                    <a:pt x="995" y="20"/>
                    <a:pt x="1015" y="10"/>
                    <a:pt x="1032" y="5"/>
                  </a:cubicBezTo>
                  <a:cubicBezTo>
                    <a:pt x="1049" y="0"/>
                    <a:pt x="1068" y="3"/>
                    <a:pt x="1077" y="2"/>
                  </a:cubicBezTo>
                </a:path>
              </a:pathLst>
            </a:custGeom>
            <a:noFill/>
            <a:ln w="57150" cmpd="sng">
              <a:solidFill>
                <a:srgbClr val="FF0000"/>
              </a:solidFill>
              <a:round/>
              <a:headEnd/>
              <a:tailEnd/>
            </a:ln>
          </p:spPr>
          <p:txBody>
            <a:bodyPr/>
            <a:lstStyle/>
            <a:p>
              <a:endParaRPr lang="en-US"/>
            </a:p>
          </p:txBody>
        </p:sp>
        <p:sp>
          <p:nvSpPr>
            <p:cNvPr id="80985" name="Freeform 11"/>
            <p:cNvSpPr>
              <a:spLocks/>
            </p:cNvSpPr>
            <p:nvPr/>
          </p:nvSpPr>
          <p:spPr bwMode="auto">
            <a:xfrm flipH="1">
              <a:off x="1584" y="1450"/>
              <a:ext cx="1077" cy="1478"/>
            </a:xfrm>
            <a:custGeom>
              <a:avLst/>
              <a:gdLst>
                <a:gd name="T0" fmla="*/ 0 w 1077"/>
                <a:gd name="T1" fmla="*/ 1478 h 1478"/>
                <a:gd name="T2" fmla="*/ 80 w 1077"/>
                <a:gd name="T3" fmla="*/ 1462 h 1478"/>
                <a:gd name="T4" fmla="*/ 180 w 1077"/>
                <a:gd name="T5" fmla="*/ 1400 h 1478"/>
                <a:gd name="T6" fmla="*/ 330 w 1077"/>
                <a:gd name="T7" fmla="*/ 1232 h 1478"/>
                <a:gd name="T8" fmla="*/ 492 w 1077"/>
                <a:gd name="T9" fmla="*/ 956 h 1478"/>
                <a:gd name="T10" fmla="*/ 704 w 1077"/>
                <a:gd name="T11" fmla="*/ 438 h 1478"/>
                <a:gd name="T12" fmla="*/ 804 w 1077"/>
                <a:gd name="T13" fmla="*/ 238 h 1478"/>
                <a:gd name="T14" fmla="*/ 909 w 1077"/>
                <a:gd name="T15" fmla="*/ 98 h 1478"/>
                <a:gd name="T16" fmla="*/ 975 w 1077"/>
                <a:gd name="T17" fmla="*/ 35 h 1478"/>
                <a:gd name="T18" fmla="*/ 1032 w 1077"/>
                <a:gd name="T19" fmla="*/ 5 h 1478"/>
                <a:gd name="T20" fmla="*/ 1077 w 1077"/>
                <a:gd name="T21" fmla="*/ 2 h 147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077"/>
                <a:gd name="T34" fmla="*/ 0 h 1478"/>
                <a:gd name="T35" fmla="*/ 1077 w 1077"/>
                <a:gd name="T36" fmla="*/ 1478 h 1478"/>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077" h="1478">
                  <a:moveTo>
                    <a:pt x="0" y="1478"/>
                  </a:moveTo>
                  <a:cubicBezTo>
                    <a:pt x="13" y="1475"/>
                    <a:pt x="50" y="1475"/>
                    <a:pt x="80" y="1462"/>
                  </a:cubicBezTo>
                  <a:cubicBezTo>
                    <a:pt x="110" y="1449"/>
                    <a:pt x="138" y="1438"/>
                    <a:pt x="180" y="1400"/>
                  </a:cubicBezTo>
                  <a:cubicBezTo>
                    <a:pt x="222" y="1362"/>
                    <a:pt x="278" y="1306"/>
                    <a:pt x="330" y="1232"/>
                  </a:cubicBezTo>
                  <a:cubicBezTo>
                    <a:pt x="382" y="1158"/>
                    <a:pt x="430" y="1088"/>
                    <a:pt x="492" y="956"/>
                  </a:cubicBezTo>
                  <a:cubicBezTo>
                    <a:pt x="554" y="824"/>
                    <a:pt x="652" y="558"/>
                    <a:pt x="704" y="438"/>
                  </a:cubicBezTo>
                  <a:cubicBezTo>
                    <a:pt x="756" y="318"/>
                    <a:pt x="770" y="295"/>
                    <a:pt x="804" y="238"/>
                  </a:cubicBezTo>
                  <a:cubicBezTo>
                    <a:pt x="838" y="181"/>
                    <a:pt x="881" y="132"/>
                    <a:pt x="909" y="98"/>
                  </a:cubicBezTo>
                  <a:cubicBezTo>
                    <a:pt x="937" y="64"/>
                    <a:pt x="955" y="50"/>
                    <a:pt x="975" y="35"/>
                  </a:cubicBezTo>
                  <a:cubicBezTo>
                    <a:pt x="995" y="20"/>
                    <a:pt x="1015" y="10"/>
                    <a:pt x="1032" y="5"/>
                  </a:cubicBezTo>
                  <a:cubicBezTo>
                    <a:pt x="1049" y="0"/>
                    <a:pt x="1068" y="3"/>
                    <a:pt x="1077" y="2"/>
                  </a:cubicBezTo>
                </a:path>
              </a:pathLst>
            </a:custGeom>
            <a:noFill/>
            <a:ln w="57150" cmpd="sng">
              <a:solidFill>
                <a:srgbClr val="FF0000"/>
              </a:solidFill>
              <a:round/>
              <a:headEnd/>
              <a:tailEnd/>
            </a:ln>
          </p:spPr>
          <p:txBody>
            <a:bodyPr/>
            <a:lstStyle/>
            <a:p>
              <a:endParaRPr lang="en-US"/>
            </a:p>
          </p:txBody>
        </p:sp>
      </p:grpSp>
      <p:sp>
        <p:nvSpPr>
          <p:cNvPr id="80915" name="Line 12"/>
          <p:cNvSpPr>
            <a:spLocks noChangeShapeType="1"/>
          </p:cNvSpPr>
          <p:nvPr/>
        </p:nvSpPr>
        <p:spPr bwMode="auto">
          <a:xfrm>
            <a:off x="2421882" y="3718268"/>
            <a:ext cx="2044700" cy="0"/>
          </a:xfrm>
          <a:prstGeom prst="line">
            <a:avLst/>
          </a:prstGeom>
          <a:noFill/>
          <a:ln w="28575">
            <a:solidFill>
              <a:schemeClr val="tx1"/>
            </a:solidFill>
            <a:round/>
            <a:headEnd/>
            <a:tailEnd/>
          </a:ln>
        </p:spPr>
        <p:txBody>
          <a:bodyPr/>
          <a:lstStyle/>
          <a:p>
            <a:endParaRPr lang="en-US"/>
          </a:p>
        </p:txBody>
      </p:sp>
      <p:sp>
        <p:nvSpPr>
          <p:cNvPr id="80916" name="Line 13"/>
          <p:cNvSpPr>
            <a:spLocks noChangeShapeType="1"/>
          </p:cNvSpPr>
          <p:nvPr/>
        </p:nvSpPr>
        <p:spPr bwMode="auto">
          <a:xfrm>
            <a:off x="4222107" y="2311743"/>
            <a:ext cx="0" cy="1406525"/>
          </a:xfrm>
          <a:prstGeom prst="line">
            <a:avLst/>
          </a:prstGeom>
          <a:noFill/>
          <a:ln w="19050">
            <a:solidFill>
              <a:schemeClr val="tx1"/>
            </a:solidFill>
            <a:round/>
            <a:headEnd/>
            <a:tailEnd/>
          </a:ln>
        </p:spPr>
        <p:txBody>
          <a:bodyPr/>
          <a:lstStyle/>
          <a:p>
            <a:endParaRPr lang="en-US"/>
          </a:p>
        </p:txBody>
      </p:sp>
      <p:sp>
        <p:nvSpPr>
          <p:cNvPr id="80917" name="Line 14"/>
          <p:cNvSpPr>
            <a:spLocks noChangeShapeType="1"/>
          </p:cNvSpPr>
          <p:nvPr/>
        </p:nvSpPr>
        <p:spPr bwMode="auto">
          <a:xfrm>
            <a:off x="3402957" y="2311743"/>
            <a:ext cx="0" cy="1406525"/>
          </a:xfrm>
          <a:prstGeom prst="line">
            <a:avLst/>
          </a:prstGeom>
          <a:noFill/>
          <a:ln w="19050">
            <a:solidFill>
              <a:schemeClr val="tx1"/>
            </a:solidFill>
            <a:round/>
            <a:headEnd/>
            <a:tailEnd/>
          </a:ln>
        </p:spPr>
        <p:txBody>
          <a:bodyPr/>
          <a:lstStyle/>
          <a:p>
            <a:endParaRPr lang="en-US"/>
          </a:p>
        </p:txBody>
      </p:sp>
      <p:sp>
        <p:nvSpPr>
          <p:cNvPr id="80918" name="Line 15"/>
          <p:cNvSpPr>
            <a:spLocks noChangeShapeType="1"/>
          </p:cNvSpPr>
          <p:nvPr/>
        </p:nvSpPr>
        <p:spPr bwMode="auto">
          <a:xfrm>
            <a:off x="2585394" y="2311743"/>
            <a:ext cx="0" cy="1406525"/>
          </a:xfrm>
          <a:prstGeom prst="line">
            <a:avLst/>
          </a:prstGeom>
          <a:noFill/>
          <a:ln w="19050">
            <a:solidFill>
              <a:schemeClr val="tx1"/>
            </a:solidFill>
            <a:round/>
            <a:headEnd/>
            <a:tailEnd/>
          </a:ln>
        </p:spPr>
        <p:txBody>
          <a:bodyPr/>
          <a:lstStyle/>
          <a:p>
            <a:endParaRPr lang="en-US"/>
          </a:p>
        </p:txBody>
      </p:sp>
      <p:grpSp>
        <p:nvGrpSpPr>
          <p:cNvPr id="80919" name="Group 16"/>
          <p:cNvGrpSpPr>
            <a:grpSpLocks/>
          </p:cNvGrpSpPr>
          <p:nvPr/>
        </p:nvGrpSpPr>
        <p:grpSpPr bwMode="auto">
          <a:xfrm>
            <a:off x="5088882" y="2394293"/>
            <a:ext cx="1041400" cy="1323975"/>
            <a:chOff x="507" y="1450"/>
            <a:chExt cx="2154" cy="1478"/>
          </a:xfrm>
        </p:grpSpPr>
        <p:sp>
          <p:nvSpPr>
            <p:cNvPr id="80982" name="Freeform 17"/>
            <p:cNvSpPr>
              <a:spLocks/>
            </p:cNvSpPr>
            <p:nvPr/>
          </p:nvSpPr>
          <p:spPr bwMode="auto">
            <a:xfrm>
              <a:off x="507" y="1450"/>
              <a:ext cx="1077" cy="1478"/>
            </a:xfrm>
            <a:custGeom>
              <a:avLst/>
              <a:gdLst>
                <a:gd name="T0" fmla="*/ 0 w 1077"/>
                <a:gd name="T1" fmla="*/ 1478 h 1478"/>
                <a:gd name="T2" fmla="*/ 80 w 1077"/>
                <a:gd name="T3" fmla="*/ 1462 h 1478"/>
                <a:gd name="T4" fmla="*/ 180 w 1077"/>
                <a:gd name="T5" fmla="*/ 1400 h 1478"/>
                <a:gd name="T6" fmla="*/ 330 w 1077"/>
                <a:gd name="T7" fmla="*/ 1232 h 1478"/>
                <a:gd name="T8" fmla="*/ 492 w 1077"/>
                <a:gd name="T9" fmla="*/ 956 h 1478"/>
                <a:gd name="T10" fmla="*/ 704 w 1077"/>
                <a:gd name="T11" fmla="*/ 438 h 1478"/>
                <a:gd name="T12" fmla="*/ 804 w 1077"/>
                <a:gd name="T13" fmla="*/ 238 h 1478"/>
                <a:gd name="T14" fmla="*/ 909 w 1077"/>
                <a:gd name="T15" fmla="*/ 98 h 1478"/>
                <a:gd name="T16" fmla="*/ 975 w 1077"/>
                <a:gd name="T17" fmla="*/ 35 h 1478"/>
                <a:gd name="T18" fmla="*/ 1032 w 1077"/>
                <a:gd name="T19" fmla="*/ 5 h 1478"/>
                <a:gd name="T20" fmla="*/ 1077 w 1077"/>
                <a:gd name="T21" fmla="*/ 2 h 147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077"/>
                <a:gd name="T34" fmla="*/ 0 h 1478"/>
                <a:gd name="T35" fmla="*/ 1077 w 1077"/>
                <a:gd name="T36" fmla="*/ 1478 h 1478"/>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077" h="1478">
                  <a:moveTo>
                    <a:pt x="0" y="1478"/>
                  </a:moveTo>
                  <a:cubicBezTo>
                    <a:pt x="13" y="1475"/>
                    <a:pt x="50" y="1475"/>
                    <a:pt x="80" y="1462"/>
                  </a:cubicBezTo>
                  <a:cubicBezTo>
                    <a:pt x="110" y="1449"/>
                    <a:pt x="138" y="1438"/>
                    <a:pt x="180" y="1400"/>
                  </a:cubicBezTo>
                  <a:cubicBezTo>
                    <a:pt x="222" y="1362"/>
                    <a:pt x="278" y="1306"/>
                    <a:pt x="330" y="1232"/>
                  </a:cubicBezTo>
                  <a:cubicBezTo>
                    <a:pt x="382" y="1158"/>
                    <a:pt x="430" y="1088"/>
                    <a:pt x="492" y="956"/>
                  </a:cubicBezTo>
                  <a:cubicBezTo>
                    <a:pt x="554" y="824"/>
                    <a:pt x="652" y="558"/>
                    <a:pt x="704" y="438"/>
                  </a:cubicBezTo>
                  <a:cubicBezTo>
                    <a:pt x="756" y="318"/>
                    <a:pt x="770" y="295"/>
                    <a:pt x="804" y="238"/>
                  </a:cubicBezTo>
                  <a:cubicBezTo>
                    <a:pt x="838" y="181"/>
                    <a:pt x="881" y="132"/>
                    <a:pt x="909" y="98"/>
                  </a:cubicBezTo>
                  <a:cubicBezTo>
                    <a:pt x="937" y="64"/>
                    <a:pt x="955" y="50"/>
                    <a:pt x="975" y="35"/>
                  </a:cubicBezTo>
                  <a:cubicBezTo>
                    <a:pt x="995" y="20"/>
                    <a:pt x="1015" y="10"/>
                    <a:pt x="1032" y="5"/>
                  </a:cubicBezTo>
                  <a:cubicBezTo>
                    <a:pt x="1049" y="0"/>
                    <a:pt x="1068" y="3"/>
                    <a:pt x="1077" y="2"/>
                  </a:cubicBezTo>
                </a:path>
              </a:pathLst>
            </a:custGeom>
            <a:noFill/>
            <a:ln w="57150" cmpd="sng">
              <a:solidFill>
                <a:srgbClr val="FF0000"/>
              </a:solidFill>
              <a:round/>
              <a:headEnd/>
              <a:tailEnd/>
            </a:ln>
          </p:spPr>
          <p:txBody>
            <a:bodyPr/>
            <a:lstStyle/>
            <a:p>
              <a:endParaRPr lang="en-US"/>
            </a:p>
          </p:txBody>
        </p:sp>
        <p:sp>
          <p:nvSpPr>
            <p:cNvPr id="80983" name="Freeform 18"/>
            <p:cNvSpPr>
              <a:spLocks/>
            </p:cNvSpPr>
            <p:nvPr/>
          </p:nvSpPr>
          <p:spPr bwMode="auto">
            <a:xfrm flipH="1">
              <a:off x="1584" y="1450"/>
              <a:ext cx="1077" cy="1478"/>
            </a:xfrm>
            <a:custGeom>
              <a:avLst/>
              <a:gdLst>
                <a:gd name="T0" fmla="*/ 0 w 1077"/>
                <a:gd name="T1" fmla="*/ 1478 h 1478"/>
                <a:gd name="T2" fmla="*/ 80 w 1077"/>
                <a:gd name="T3" fmla="*/ 1462 h 1478"/>
                <a:gd name="T4" fmla="*/ 180 w 1077"/>
                <a:gd name="T5" fmla="*/ 1400 h 1478"/>
                <a:gd name="T6" fmla="*/ 330 w 1077"/>
                <a:gd name="T7" fmla="*/ 1232 h 1478"/>
                <a:gd name="T8" fmla="*/ 492 w 1077"/>
                <a:gd name="T9" fmla="*/ 956 h 1478"/>
                <a:gd name="T10" fmla="*/ 704 w 1077"/>
                <a:gd name="T11" fmla="*/ 438 h 1478"/>
                <a:gd name="T12" fmla="*/ 804 w 1077"/>
                <a:gd name="T13" fmla="*/ 238 h 1478"/>
                <a:gd name="T14" fmla="*/ 909 w 1077"/>
                <a:gd name="T15" fmla="*/ 98 h 1478"/>
                <a:gd name="T16" fmla="*/ 975 w 1077"/>
                <a:gd name="T17" fmla="*/ 35 h 1478"/>
                <a:gd name="T18" fmla="*/ 1032 w 1077"/>
                <a:gd name="T19" fmla="*/ 5 h 1478"/>
                <a:gd name="T20" fmla="*/ 1077 w 1077"/>
                <a:gd name="T21" fmla="*/ 2 h 147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077"/>
                <a:gd name="T34" fmla="*/ 0 h 1478"/>
                <a:gd name="T35" fmla="*/ 1077 w 1077"/>
                <a:gd name="T36" fmla="*/ 1478 h 1478"/>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077" h="1478">
                  <a:moveTo>
                    <a:pt x="0" y="1478"/>
                  </a:moveTo>
                  <a:cubicBezTo>
                    <a:pt x="13" y="1475"/>
                    <a:pt x="50" y="1475"/>
                    <a:pt x="80" y="1462"/>
                  </a:cubicBezTo>
                  <a:cubicBezTo>
                    <a:pt x="110" y="1449"/>
                    <a:pt x="138" y="1438"/>
                    <a:pt x="180" y="1400"/>
                  </a:cubicBezTo>
                  <a:cubicBezTo>
                    <a:pt x="222" y="1362"/>
                    <a:pt x="278" y="1306"/>
                    <a:pt x="330" y="1232"/>
                  </a:cubicBezTo>
                  <a:cubicBezTo>
                    <a:pt x="382" y="1158"/>
                    <a:pt x="430" y="1088"/>
                    <a:pt x="492" y="956"/>
                  </a:cubicBezTo>
                  <a:cubicBezTo>
                    <a:pt x="554" y="824"/>
                    <a:pt x="652" y="558"/>
                    <a:pt x="704" y="438"/>
                  </a:cubicBezTo>
                  <a:cubicBezTo>
                    <a:pt x="756" y="318"/>
                    <a:pt x="770" y="295"/>
                    <a:pt x="804" y="238"/>
                  </a:cubicBezTo>
                  <a:cubicBezTo>
                    <a:pt x="838" y="181"/>
                    <a:pt x="881" y="132"/>
                    <a:pt x="909" y="98"/>
                  </a:cubicBezTo>
                  <a:cubicBezTo>
                    <a:pt x="937" y="64"/>
                    <a:pt x="955" y="50"/>
                    <a:pt x="975" y="35"/>
                  </a:cubicBezTo>
                  <a:cubicBezTo>
                    <a:pt x="995" y="20"/>
                    <a:pt x="1015" y="10"/>
                    <a:pt x="1032" y="5"/>
                  </a:cubicBezTo>
                  <a:cubicBezTo>
                    <a:pt x="1049" y="0"/>
                    <a:pt x="1068" y="3"/>
                    <a:pt x="1077" y="2"/>
                  </a:cubicBezTo>
                </a:path>
              </a:pathLst>
            </a:custGeom>
            <a:noFill/>
            <a:ln w="57150" cmpd="sng">
              <a:solidFill>
                <a:srgbClr val="FF0000"/>
              </a:solidFill>
              <a:round/>
              <a:headEnd/>
              <a:tailEnd/>
            </a:ln>
          </p:spPr>
          <p:txBody>
            <a:bodyPr/>
            <a:lstStyle/>
            <a:p>
              <a:endParaRPr lang="en-US"/>
            </a:p>
          </p:txBody>
        </p:sp>
      </p:grpSp>
      <p:sp>
        <p:nvSpPr>
          <p:cNvPr id="80920" name="Line 19"/>
          <p:cNvSpPr>
            <a:spLocks noChangeShapeType="1"/>
          </p:cNvSpPr>
          <p:nvPr/>
        </p:nvSpPr>
        <p:spPr bwMode="auto">
          <a:xfrm>
            <a:off x="4630094" y="3718268"/>
            <a:ext cx="2043113" cy="0"/>
          </a:xfrm>
          <a:prstGeom prst="line">
            <a:avLst/>
          </a:prstGeom>
          <a:noFill/>
          <a:ln w="28575">
            <a:solidFill>
              <a:schemeClr val="tx1"/>
            </a:solidFill>
            <a:round/>
            <a:headEnd/>
            <a:tailEnd/>
          </a:ln>
        </p:spPr>
        <p:txBody>
          <a:bodyPr/>
          <a:lstStyle/>
          <a:p>
            <a:endParaRPr lang="en-US"/>
          </a:p>
        </p:txBody>
      </p:sp>
      <p:sp>
        <p:nvSpPr>
          <p:cNvPr id="80921" name="Line 20"/>
          <p:cNvSpPr>
            <a:spLocks noChangeShapeType="1"/>
          </p:cNvSpPr>
          <p:nvPr/>
        </p:nvSpPr>
        <p:spPr bwMode="auto">
          <a:xfrm>
            <a:off x="6427144" y="2311743"/>
            <a:ext cx="0" cy="1406525"/>
          </a:xfrm>
          <a:prstGeom prst="line">
            <a:avLst/>
          </a:prstGeom>
          <a:noFill/>
          <a:ln w="19050">
            <a:solidFill>
              <a:schemeClr val="tx1"/>
            </a:solidFill>
            <a:round/>
            <a:headEnd/>
            <a:tailEnd/>
          </a:ln>
        </p:spPr>
        <p:txBody>
          <a:bodyPr/>
          <a:lstStyle/>
          <a:p>
            <a:endParaRPr lang="en-US"/>
          </a:p>
        </p:txBody>
      </p:sp>
      <p:sp>
        <p:nvSpPr>
          <p:cNvPr id="80922" name="Line 21"/>
          <p:cNvSpPr>
            <a:spLocks noChangeShapeType="1"/>
          </p:cNvSpPr>
          <p:nvPr/>
        </p:nvSpPr>
        <p:spPr bwMode="auto">
          <a:xfrm>
            <a:off x="5609582" y="2311743"/>
            <a:ext cx="0" cy="1406525"/>
          </a:xfrm>
          <a:prstGeom prst="line">
            <a:avLst/>
          </a:prstGeom>
          <a:noFill/>
          <a:ln w="19050">
            <a:solidFill>
              <a:schemeClr val="tx1"/>
            </a:solidFill>
            <a:round/>
            <a:headEnd/>
            <a:tailEnd/>
          </a:ln>
        </p:spPr>
        <p:txBody>
          <a:bodyPr/>
          <a:lstStyle/>
          <a:p>
            <a:endParaRPr lang="en-US"/>
          </a:p>
        </p:txBody>
      </p:sp>
      <p:sp>
        <p:nvSpPr>
          <p:cNvPr id="80923" name="Line 22"/>
          <p:cNvSpPr>
            <a:spLocks noChangeShapeType="1"/>
          </p:cNvSpPr>
          <p:nvPr/>
        </p:nvSpPr>
        <p:spPr bwMode="auto">
          <a:xfrm>
            <a:off x="4793607" y="2311743"/>
            <a:ext cx="0" cy="1406525"/>
          </a:xfrm>
          <a:prstGeom prst="line">
            <a:avLst/>
          </a:prstGeom>
          <a:noFill/>
          <a:ln w="19050">
            <a:solidFill>
              <a:schemeClr val="tx1"/>
            </a:solidFill>
            <a:round/>
            <a:headEnd/>
            <a:tailEnd/>
          </a:ln>
        </p:spPr>
        <p:txBody>
          <a:bodyPr/>
          <a:lstStyle/>
          <a:p>
            <a:endParaRPr lang="en-US"/>
          </a:p>
        </p:txBody>
      </p:sp>
      <p:grpSp>
        <p:nvGrpSpPr>
          <p:cNvPr id="80924" name="Group 23"/>
          <p:cNvGrpSpPr>
            <a:grpSpLocks/>
          </p:cNvGrpSpPr>
          <p:nvPr/>
        </p:nvGrpSpPr>
        <p:grpSpPr bwMode="auto">
          <a:xfrm>
            <a:off x="7441557" y="2394293"/>
            <a:ext cx="725487" cy="1323975"/>
            <a:chOff x="507" y="1450"/>
            <a:chExt cx="2154" cy="1478"/>
          </a:xfrm>
        </p:grpSpPr>
        <p:sp>
          <p:nvSpPr>
            <p:cNvPr id="80980" name="Freeform 24"/>
            <p:cNvSpPr>
              <a:spLocks/>
            </p:cNvSpPr>
            <p:nvPr/>
          </p:nvSpPr>
          <p:spPr bwMode="auto">
            <a:xfrm>
              <a:off x="507" y="1450"/>
              <a:ext cx="1077" cy="1478"/>
            </a:xfrm>
            <a:custGeom>
              <a:avLst/>
              <a:gdLst>
                <a:gd name="T0" fmla="*/ 0 w 1077"/>
                <a:gd name="T1" fmla="*/ 1478 h 1478"/>
                <a:gd name="T2" fmla="*/ 80 w 1077"/>
                <a:gd name="T3" fmla="*/ 1462 h 1478"/>
                <a:gd name="T4" fmla="*/ 180 w 1077"/>
                <a:gd name="T5" fmla="*/ 1400 h 1478"/>
                <a:gd name="T6" fmla="*/ 330 w 1077"/>
                <a:gd name="T7" fmla="*/ 1232 h 1478"/>
                <a:gd name="T8" fmla="*/ 492 w 1077"/>
                <a:gd name="T9" fmla="*/ 956 h 1478"/>
                <a:gd name="T10" fmla="*/ 704 w 1077"/>
                <a:gd name="T11" fmla="*/ 438 h 1478"/>
                <a:gd name="T12" fmla="*/ 804 w 1077"/>
                <a:gd name="T13" fmla="*/ 238 h 1478"/>
                <a:gd name="T14" fmla="*/ 909 w 1077"/>
                <a:gd name="T15" fmla="*/ 98 h 1478"/>
                <a:gd name="T16" fmla="*/ 975 w 1077"/>
                <a:gd name="T17" fmla="*/ 35 h 1478"/>
                <a:gd name="T18" fmla="*/ 1032 w 1077"/>
                <a:gd name="T19" fmla="*/ 5 h 1478"/>
                <a:gd name="T20" fmla="*/ 1077 w 1077"/>
                <a:gd name="T21" fmla="*/ 2 h 147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077"/>
                <a:gd name="T34" fmla="*/ 0 h 1478"/>
                <a:gd name="T35" fmla="*/ 1077 w 1077"/>
                <a:gd name="T36" fmla="*/ 1478 h 1478"/>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077" h="1478">
                  <a:moveTo>
                    <a:pt x="0" y="1478"/>
                  </a:moveTo>
                  <a:cubicBezTo>
                    <a:pt x="13" y="1475"/>
                    <a:pt x="50" y="1475"/>
                    <a:pt x="80" y="1462"/>
                  </a:cubicBezTo>
                  <a:cubicBezTo>
                    <a:pt x="110" y="1449"/>
                    <a:pt x="138" y="1438"/>
                    <a:pt x="180" y="1400"/>
                  </a:cubicBezTo>
                  <a:cubicBezTo>
                    <a:pt x="222" y="1362"/>
                    <a:pt x="278" y="1306"/>
                    <a:pt x="330" y="1232"/>
                  </a:cubicBezTo>
                  <a:cubicBezTo>
                    <a:pt x="382" y="1158"/>
                    <a:pt x="430" y="1088"/>
                    <a:pt x="492" y="956"/>
                  </a:cubicBezTo>
                  <a:cubicBezTo>
                    <a:pt x="554" y="824"/>
                    <a:pt x="652" y="558"/>
                    <a:pt x="704" y="438"/>
                  </a:cubicBezTo>
                  <a:cubicBezTo>
                    <a:pt x="756" y="318"/>
                    <a:pt x="770" y="295"/>
                    <a:pt x="804" y="238"/>
                  </a:cubicBezTo>
                  <a:cubicBezTo>
                    <a:pt x="838" y="181"/>
                    <a:pt x="881" y="132"/>
                    <a:pt x="909" y="98"/>
                  </a:cubicBezTo>
                  <a:cubicBezTo>
                    <a:pt x="937" y="64"/>
                    <a:pt x="955" y="50"/>
                    <a:pt x="975" y="35"/>
                  </a:cubicBezTo>
                  <a:cubicBezTo>
                    <a:pt x="995" y="20"/>
                    <a:pt x="1015" y="10"/>
                    <a:pt x="1032" y="5"/>
                  </a:cubicBezTo>
                  <a:cubicBezTo>
                    <a:pt x="1049" y="0"/>
                    <a:pt x="1068" y="3"/>
                    <a:pt x="1077" y="2"/>
                  </a:cubicBezTo>
                </a:path>
              </a:pathLst>
            </a:custGeom>
            <a:noFill/>
            <a:ln w="57150" cmpd="sng">
              <a:solidFill>
                <a:srgbClr val="FF0000"/>
              </a:solidFill>
              <a:round/>
              <a:headEnd/>
              <a:tailEnd/>
            </a:ln>
          </p:spPr>
          <p:txBody>
            <a:bodyPr/>
            <a:lstStyle/>
            <a:p>
              <a:endParaRPr lang="en-US"/>
            </a:p>
          </p:txBody>
        </p:sp>
        <p:sp>
          <p:nvSpPr>
            <p:cNvPr id="80981" name="Freeform 25"/>
            <p:cNvSpPr>
              <a:spLocks/>
            </p:cNvSpPr>
            <p:nvPr/>
          </p:nvSpPr>
          <p:spPr bwMode="auto">
            <a:xfrm flipH="1">
              <a:off x="1584" y="1450"/>
              <a:ext cx="1077" cy="1478"/>
            </a:xfrm>
            <a:custGeom>
              <a:avLst/>
              <a:gdLst>
                <a:gd name="T0" fmla="*/ 0 w 1077"/>
                <a:gd name="T1" fmla="*/ 1478 h 1478"/>
                <a:gd name="T2" fmla="*/ 80 w 1077"/>
                <a:gd name="T3" fmla="*/ 1462 h 1478"/>
                <a:gd name="T4" fmla="*/ 180 w 1077"/>
                <a:gd name="T5" fmla="*/ 1400 h 1478"/>
                <a:gd name="T6" fmla="*/ 330 w 1077"/>
                <a:gd name="T7" fmla="*/ 1232 h 1478"/>
                <a:gd name="T8" fmla="*/ 492 w 1077"/>
                <a:gd name="T9" fmla="*/ 956 h 1478"/>
                <a:gd name="T10" fmla="*/ 704 w 1077"/>
                <a:gd name="T11" fmla="*/ 438 h 1478"/>
                <a:gd name="T12" fmla="*/ 804 w 1077"/>
                <a:gd name="T13" fmla="*/ 238 h 1478"/>
                <a:gd name="T14" fmla="*/ 909 w 1077"/>
                <a:gd name="T15" fmla="*/ 98 h 1478"/>
                <a:gd name="T16" fmla="*/ 975 w 1077"/>
                <a:gd name="T17" fmla="*/ 35 h 1478"/>
                <a:gd name="T18" fmla="*/ 1032 w 1077"/>
                <a:gd name="T19" fmla="*/ 5 h 1478"/>
                <a:gd name="T20" fmla="*/ 1077 w 1077"/>
                <a:gd name="T21" fmla="*/ 2 h 147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077"/>
                <a:gd name="T34" fmla="*/ 0 h 1478"/>
                <a:gd name="T35" fmla="*/ 1077 w 1077"/>
                <a:gd name="T36" fmla="*/ 1478 h 1478"/>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077" h="1478">
                  <a:moveTo>
                    <a:pt x="0" y="1478"/>
                  </a:moveTo>
                  <a:cubicBezTo>
                    <a:pt x="13" y="1475"/>
                    <a:pt x="50" y="1475"/>
                    <a:pt x="80" y="1462"/>
                  </a:cubicBezTo>
                  <a:cubicBezTo>
                    <a:pt x="110" y="1449"/>
                    <a:pt x="138" y="1438"/>
                    <a:pt x="180" y="1400"/>
                  </a:cubicBezTo>
                  <a:cubicBezTo>
                    <a:pt x="222" y="1362"/>
                    <a:pt x="278" y="1306"/>
                    <a:pt x="330" y="1232"/>
                  </a:cubicBezTo>
                  <a:cubicBezTo>
                    <a:pt x="382" y="1158"/>
                    <a:pt x="430" y="1088"/>
                    <a:pt x="492" y="956"/>
                  </a:cubicBezTo>
                  <a:cubicBezTo>
                    <a:pt x="554" y="824"/>
                    <a:pt x="652" y="558"/>
                    <a:pt x="704" y="438"/>
                  </a:cubicBezTo>
                  <a:cubicBezTo>
                    <a:pt x="756" y="318"/>
                    <a:pt x="770" y="295"/>
                    <a:pt x="804" y="238"/>
                  </a:cubicBezTo>
                  <a:cubicBezTo>
                    <a:pt x="838" y="181"/>
                    <a:pt x="881" y="132"/>
                    <a:pt x="909" y="98"/>
                  </a:cubicBezTo>
                  <a:cubicBezTo>
                    <a:pt x="937" y="64"/>
                    <a:pt x="955" y="50"/>
                    <a:pt x="975" y="35"/>
                  </a:cubicBezTo>
                  <a:cubicBezTo>
                    <a:pt x="995" y="20"/>
                    <a:pt x="1015" y="10"/>
                    <a:pt x="1032" y="5"/>
                  </a:cubicBezTo>
                  <a:cubicBezTo>
                    <a:pt x="1049" y="0"/>
                    <a:pt x="1068" y="3"/>
                    <a:pt x="1077" y="2"/>
                  </a:cubicBezTo>
                </a:path>
              </a:pathLst>
            </a:custGeom>
            <a:noFill/>
            <a:ln w="57150" cmpd="sng">
              <a:solidFill>
                <a:srgbClr val="FF0000"/>
              </a:solidFill>
              <a:round/>
              <a:headEnd/>
              <a:tailEnd/>
            </a:ln>
          </p:spPr>
          <p:txBody>
            <a:bodyPr/>
            <a:lstStyle/>
            <a:p>
              <a:endParaRPr lang="en-US"/>
            </a:p>
          </p:txBody>
        </p:sp>
      </p:grpSp>
      <p:sp>
        <p:nvSpPr>
          <p:cNvPr id="80925" name="Line 26"/>
          <p:cNvSpPr>
            <a:spLocks noChangeShapeType="1"/>
          </p:cNvSpPr>
          <p:nvPr/>
        </p:nvSpPr>
        <p:spPr bwMode="auto">
          <a:xfrm>
            <a:off x="6838307" y="3718268"/>
            <a:ext cx="2041525" cy="0"/>
          </a:xfrm>
          <a:prstGeom prst="line">
            <a:avLst/>
          </a:prstGeom>
          <a:noFill/>
          <a:ln w="28575">
            <a:solidFill>
              <a:schemeClr val="tx1"/>
            </a:solidFill>
            <a:round/>
            <a:headEnd/>
            <a:tailEnd/>
          </a:ln>
        </p:spPr>
        <p:txBody>
          <a:bodyPr/>
          <a:lstStyle/>
          <a:p>
            <a:endParaRPr lang="en-US"/>
          </a:p>
        </p:txBody>
      </p:sp>
      <p:sp>
        <p:nvSpPr>
          <p:cNvPr id="80926" name="Line 27"/>
          <p:cNvSpPr>
            <a:spLocks noChangeShapeType="1"/>
          </p:cNvSpPr>
          <p:nvPr/>
        </p:nvSpPr>
        <p:spPr bwMode="auto">
          <a:xfrm>
            <a:off x="8635357" y="2311743"/>
            <a:ext cx="0" cy="1406525"/>
          </a:xfrm>
          <a:prstGeom prst="line">
            <a:avLst/>
          </a:prstGeom>
          <a:noFill/>
          <a:ln w="19050">
            <a:solidFill>
              <a:schemeClr val="tx1"/>
            </a:solidFill>
            <a:round/>
            <a:headEnd/>
            <a:tailEnd/>
          </a:ln>
        </p:spPr>
        <p:txBody>
          <a:bodyPr/>
          <a:lstStyle/>
          <a:p>
            <a:endParaRPr lang="en-US"/>
          </a:p>
        </p:txBody>
      </p:sp>
      <p:sp>
        <p:nvSpPr>
          <p:cNvPr id="80927" name="Line 28"/>
          <p:cNvSpPr>
            <a:spLocks noChangeShapeType="1"/>
          </p:cNvSpPr>
          <p:nvPr/>
        </p:nvSpPr>
        <p:spPr bwMode="auto">
          <a:xfrm>
            <a:off x="7817794" y="2311743"/>
            <a:ext cx="0" cy="1406525"/>
          </a:xfrm>
          <a:prstGeom prst="line">
            <a:avLst/>
          </a:prstGeom>
          <a:noFill/>
          <a:ln w="19050">
            <a:solidFill>
              <a:schemeClr val="tx1"/>
            </a:solidFill>
            <a:round/>
            <a:headEnd/>
            <a:tailEnd/>
          </a:ln>
        </p:spPr>
        <p:txBody>
          <a:bodyPr/>
          <a:lstStyle/>
          <a:p>
            <a:endParaRPr lang="en-US"/>
          </a:p>
        </p:txBody>
      </p:sp>
      <p:sp>
        <p:nvSpPr>
          <p:cNvPr id="80928" name="Line 29"/>
          <p:cNvSpPr>
            <a:spLocks noChangeShapeType="1"/>
          </p:cNvSpPr>
          <p:nvPr/>
        </p:nvSpPr>
        <p:spPr bwMode="auto">
          <a:xfrm>
            <a:off x="7000232" y="2311743"/>
            <a:ext cx="0" cy="1406525"/>
          </a:xfrm>
          <a:prstGeom prst="line">
            <a:avLst/>
          </a:prstGeom>
          <a:noFill/>
          <a:ln w="19050">
            <a:solidFill>
              <a:schemeClr val="tx1"/>
            </a:solidFill>
            <a:round/>
            <a:headEnd/>
            <a:tailEnd/>
          </a:ln>
        </p:spPr>
        <p:txBody>
          <a:bodyPr/>
          <a:lstStyle/>
          <a:p>
            <a:endParaRPr lang="en-US"/>
          </a:p>
        </p:txBody>
      </p:sp>
      <p:sp>
        <p:nvSpPr>
          <p:cNvPr id="80929" name="Line 30"/>
          <p:cNvSpPr>
            <a:spLocks noChangeShapeType="1"/>
          </p:cNvSpPr>
          <p:nvPr/>
        </p:nvSpPr>
        <p:spPr bwMode="auto">
          <a:xfrm>
            <a:off x="1747194" y="2311743"/>
            <a:ext cx="0" cy="1406525"/>
          </a:xfrm>
          <a:prstGeom prst="line">
            <a:avLst/>
          </a:prstGeom>
          <a:noFill/>
          <a:ln w="19050" cap="rnd">
            <a:solidFill>
              <a:schemeClr val="tx1"/>
            </a:solidFill>
            <a:prstDash val="sysDot"/>
            <a:round/>
            <a:headEnd/>
            <a:tailEnd/>
          </a:ln>
        </p:spPr>
        <p:txBody>
          <a:bodyPr/>
          <a:lstStyle/>
          <a:p>
            <a:endParaRPr lang="en-US"/>
          </a:p>
        </p:txBody>
      </p:sp>
      <p:sp>
        <p:nvSpPr>
          <p:cNvPr id="80930" name="Line 31"/>
          <p:cNvSpPr>
            <a:spLocks noChangeShapeType="1"/>
          </p:cNvSpPr>
          <p:nvPr/>
        </p:nvSpPr>
        <p:spPr bwMode="auto">
          <a:xfrm>
            <a:off x="1472557" y="2311743"/>
            <a:ext cx="0" cy="1406525"/>
          </a:xfrm>
          <a:prstGeom prst="line">
            <a:avLst/>
          </a:prstGeom>
          <a:noFill/>
          <a:ln w="19050" cap="rnd">
            <a:solidFill>
              <a:schemeClr val="tx1"/>
            </a:solidFill>
            <a:prstDash val="sysDot"/>
            <a:round/>
            <a:headEnd/>
            <a:tailEnd/>
          </a:ln>
        </p:spPr>
        <p:txBody>
          <a:bodyPr/>
          <a:lstStyle/>
          <a:p>
            <a:endParaRPr lang="en-US"/>
          </a:p>
        </p:txBody>
      </p:sp>
      <p:sp>
        <p:nvSpPr>
          <p:cNvPr id="80931" name="Line 32"/>
          <p:cNvSpPr>
            <a:spLocks noChangeShapeType="1"/>
          </p:cNvSpPr>
          <p:nvPr/>
        </p:nvSpPr>
        <p:spPr bwMode="auto">
          <a:xfrm>
            <a:off x="929632" y="2311743"/>
            <a:ext cx="0" cy="1406525"/>
          </a:xfrm>
          <a:prstGeom prst="line">
            <a:avLst/>
          </a:prstGeom>
          <a:noFill/>
          <a:ln w="19050" cap="rnd">
            <a:solidFill>
              <a:schemeClr val="tx1"/>
            </a:solidFill>
            <a:prstDash val="sysDot"/>
            <a:round/>
            <a:headEnd/>
            <a:tailEnd/>
          </a:ln>
        </p:spPr>
        <p:txBody>
          <a:bodyPr/>
          <a:lstStyle/>
          <a:p>
            <a:endParaRPr lang="en-US"/>
          </a:p>
        </p:txBody>
      </p:sp>
      <p:sp>
        <p:nvSpPr>
          <p:cNvPr id="80932" name="Line 33"/>
          <p:cNvSpPr>
            <a:spLocks noChangeShapeType="1"/>
          </p:cNvSpPr>
          <p:nvPr/>
        </p:nvSpPr>
        <p:spPr bwMode="auto">
          <a:xfrm>
            <a:off x="654994" y="2311743"/>
            <a:ext cx="0" cy="1406525"/>
          </a:xfrm>
          <a:prstGeom prst="line">
            <a:avLst/>
          </a:prstGeom>
          <a:noFill/>
          <a:ln w="19050" cap="rnd">
            <a:solidFill>
              <a:schemeClr val="tx1"/>
            </a:solidFill>
            <a:prstDash val="sysDot"/>
            <a:round/>
            <a:headEnd/>
            <a:tailEnd/>
          </a:ln>
        </p:spPr>
        <p:txBody>
          <a:bodyPr/>
          <a:lstStyle/>
          <a:p>
            <a:endParaRPr lang="en-US"/>
          </a:p>
        </p:txBody>
      </p:sp>
      <p:sp>
        <p:nvSpPr>
          <p:cNvPr id="80933" name="Line 34"/>
          <p:cNvSpPr>
            <a:spLocks noChangeShapeType="1"/>
          </p:cNvSpPr>
          <p:nvPr/>
        </p:nvSpPr>
        <p:spPr bwMode="auto">
          <a:xfrm>
            <a:off x="3209282" y="2311743"/>
            <a:ext cx="0" cy="1406525"/>
          </a:xfrm>
          <a:prstGeom prst="line">
            <a:avLst/>
          </a:prstGeom>
          <a:noFill/>
          <a:ln w="19050" cap="rnd">
            <a:solidFill>
              <a:schemeClr val="tx1"/>
            </a:solidFill>
            <a:prstDash val="sysDot"/>
            <a:round/>
            <a:headEnd/>
            <a:tailEnd/>
          </a:ln>
        </p:spPr>
        <p:txBody>
          <a:bodyPr/>
          <a:lstStyle/>
          <a:p>
            <a:endParaRPr lang="en-US"/>
          </a:p>
        </p:txBody>
      </p:sp>
      <p:sp>
        <p:nvSpPr>
          <p:cNvPr id="80934" name="Line 35"/>
          <p:cNvSpPr>
            <a:spLocks noChangeShapeType="1"/>
          </p:cNvSpPr>
          <p:nvPr/>
        </p:nvSpPr>
        <p:spPr bwMode="auto">
          <a:xfrm>
            <a:off x="3402957" y="2311743"/>
            <a:ext cx="0" cy="1406525"/>
          </a:xfrm>
          <a:prstGeom prst="line">
            <a:avLst/>
          </a:prstGeom>
          <a:noFill/>
          <a:ln w="19050" cap="rnd">
            <a:solidFill>
              <a:schemeClr val="tx1"/>
            </a:solidFill>
            <a:prstDash val="sysDot"/>
            <a:round/>
            <a:headEnd/>
            <a:tailEnd/>
          </a:ln>
        </p:spPr>
        <p:txBody>
          <a:bodyPr/>
          <a:lstStyle/>
          <a:p>
            <a:endParaRPr lang="en-US"/>
          </a:p>
        </p:txBody>
      </p:sp>
      <p:sp>
        <p:nvSpPr>
          <p:cNvPr id="80935" name="Line 36"/>
          <p:cNvSpPr>
            <a:spLocks noChangeShapeType="1"/>
          </p:cNvSpPr>
          <p:nvPr/>
        </p:nvSpPr>
        <p:spPr bwMode="auto">
          <a:xfrm>
            <a:off x="2748907" y="2311743"/>
            <a:ext cx="0" cy="1406525"/>
          </a:xfrm>
          <a:prstGeom prst="line">
            <a:avLst/>
          </a:prstGeom>
          <a:noFill/>
          <a:ln w="19050" cap="rnd">
            <a:solidFill>
              <a:schemeClr val="tx1"/>
            </a:solidFill>
            <a:prstDash val="sysDot"/>
            <a:round/>
            <a:headEnd/>
            <a:tailEnd/>
          </a:ln>
        </p:spPr>
        <p:txBody>
          <a:bodyPr/>
          <a:lstStyle/>
          <a:p>
            <a:endParaRPr lang="en-US"/>
          </a:p>
        </p:txBody>
      </p:sp>
      <p:sp>
        <p:nvSpPr>
          <p:cNvPr id="80936" name="Line 37"/>
          <p:cNvSpPr>
            <a:spLocks noChangeShapeType="1"/>
          </p:cNvSpPr>
          <p:nvPr/>
        </p:nvSpPr>
        <p:spPr bwMode="auto">
          <a:xfrm>
            <a:off x="2964807" y="2311743"/>
            <a:ext cx="0" cy="1406525"/>
          </a:xfrm>
          <a:prstGeom prst="line">
            <a:avLst/>
          </a:prstGeom>
          <a:noFill/>
          <a:ln w="19050" cap="rnd">
            <a:solidFill>
              <a:schemeClr val="tx1"/>
            </a:solidFill>
            <a:prstDash val="sysDot"/>
            <a:round/>
            <a:headEnd/>
            <a:tailEnd/>
          </a:ln>
        </p:spPr>
        <p:txBody>
          <a:bodyPr/>
          <a:lstStyle/>
          <a:p>
            <a:endParaRPr lang="en-US"/>
          </a:p>
        </p:txBody>
      </p:sp>
      <p:sp>
        <p:nvSpPr>
          <p:cNvPr id="80937" name="Line 38"/>
          <p:cNvSpPr>
            <a:spLocks noChangeShapeType="1"/>
          </p:cNvSpPr>
          <p:nvPr/>
        </p:nvSpPr>
        <p:spPr bwMode="auto">
          <a:xfrm>
            <a:off x="4037957" y="2311743"/>
            <a:ext cx="0" cy="1406525"/>
          </a:xfrm>
          <a:prstGeom prst="line">
            <a:avLst/>
          </a:prstGeom>
          <a:noFill/>
          <a:ln w="19050" cap="rnd">
            <a:solidFill>
              <a:schemeClr val="tx1"/>
            </a:solidFill>
            <a:prstDash val="sysDot"/>
            <a:round/>
            <a:headEnd/>
            <a:tailEnd/>
          </a:ln>
        </p:spPr>
        <p:txBody>
          <a:bodyPr/>
          <a:lstStyle/>
          <a:p>
            <a:endParaRPr lang="en-US"/>
          </a:p>
        </p:txBody>
      </p:sp>
      <p:sp>
        <p:nvSpPr>
          <p:cNvPr id="80938" name="Line 39"/>
          <p:cNvSpPr>
            <a:spLocks noChangeShapeType="1"/>
          </p:cNvSpPr>
          <p:nvPr/>
        </p:nvSpPr>
        <p:spPr bwMode="auto">
          <a:xfrm>
            <a:off x="3575994" y="2311743"/>
            <a:ext cx="0" cy="1406525"/>
          </a:xfrm>
          <a:prstGeom prst="line">
            <a:avLst/>
          </a:prstGeom>
          <a:noFill/>
          <a:ln w="19050" cap="rnd">
            <a:solidFill>
              <a:schemeClr val="tx1"/>
            </a:solidFill>
            <a:prstDash val="sysDot"/>
            <a:round/>
            <a:headEnd/>
            <a:tailEnd/>
          </a:ln>
        </p:spPr>
        <p:txBody>
          <a:bodyPr/>
          <a:lstStyle/>
          <a:p>
            <a:endParaRPr lang="en-US"/>
          </a:p>
        </p:txBody>
      </p:sp>
      <p:sp>
        <p:nvSpPr>
          <p:cNvPr id="80939" name="Line 40"/>
          <p:cNvSpPr>
            <a:spLocks noChangeShapeType="1"/>
          </p:cNvSpPr>
          <p:nvPr/>
        </p:nvSpPr>
        <p:spPr bwMode="auto">
          <a:xfrm>
            <a:off x="3791894" y="2311743"/>
            <a:ext cx="0" cy="1406525"/>
          </a:xfrm>
          <a:prstGeom prst="line">
            <a:avLst/>
          </a:prstGeom>
          <a:noFill/>
          <a:ln w="19050" cap="rnd">
            <a:solidFill>
              <a:schemeClr val="tx1"/>
            </a:solidFill>
            <a:prstDash val="sysDot"/>
            <a:round/>
            <a:headEnd/>
            <a:tailEnd/>
          </a:ln>
        </p:spPr>
        <p:txBody>
          <a:bodyPr/>
          <a:lstStyle/>
          <a:p>
            <a:endParaRPr lang="en-US"/>
          </a:p>
        </p:txBody>
      </p:sp>
      <p:sp>
        <p:nvSpPr>
          <p:cNvPr id="80940" name="Line 41"/>
          <p:cNvSpPr>
            <a:spLocks noChangeShapeType="1"/>
          </p:cNvSpPr>
          <p:nvPr/>
        </p:nvSpPr>
        <p:spPr bwMode="auto">
          <a:xfrm>
            <a:off x="5119044" y="2311743"/>
            <a:ext cx="0" cy="1406525"/>
          </a:xfrm>
          <a:prstGeom prst="line">
            <a:avLst/>
          </a:prstGeom>
          <a:noFill/>
          <a:ln w="19050" cap="rnd">
            <a:solidFill>
              <a:schemeClr val="tx1"/>
            </a:solidFill>
            <a:prstDash val="sysDot"/>
            <a:round/>
            <a:headEnd/>
            <a:tailEnd/>
          </a:ln>
        </p:spPr>
        <p:txBody>
          <a:bodyPr/>
          <a:lstStyle/>
          <a:p>
            <a:endParaRPr lang="en-US"/>
          </a:p>
        </p:txBody>
      </p:sp>
      <p:sp>
        <p:nvSpPr>
          <p:cNvPr id="80941" name="Line 42"/>
          <p:cNvSpPr>
            <a:spLocks noChangeShapeType="1"/>
          </p:cNvSpPr>
          <p:nvPr/>
        </p:nvSpPr>
        <p:spPr bwMode="auto">
          <a:xfrm>
            <a:off x="4955532" y="2311743"/>
            <a:ext cx="0" cy="1406525"/>
          </a:xfrm>
          <a:prstGeom prst="line">
            <a:avLst/>
          </a:prstGeom>
          <a:noFill/>
          <a:ln w="19050" cap="rnd">
            <a:solidFill>
              <a:schemeClr val="tx1"/>
            </a:solidFill>
            <a:prstDash val="sysDot"/>
            <a:round/>
            <a:headEnd/>
            <a:tailEnd/>
          </a:ln>
        </p:spPr>
        <p:txBody>
          <a:bodyPr/>
          <a:lstStyle/>
          <a:p>
            <a:endParaRPr lang="en-US"/>
          </a:p>
        </p:txBody>
      </p:sp>
      <p:sp>
        <p:nvSpPr>
          <p:cNvPr id="80942" name="Line 43"/>
          <p:cNvSpPr>
            <a:spLocks noChangeShapeType="1"/>
          </p:cNvSpPr>
          <p:nvPr/>
        </p:nvSpPr>
        <p:spPr bwMode="auto">
          <a:xfrm>
            <a:off x="5284144" y="2311743"/>
            <a:ext cx="0" cy="1406525"/>
          </a:xfrm>
          <a:prstGeom prst="line">
            <a:avLst/>
          </a:prstGeom>
          <a:noFill/>
          <a:ln w="19050" cap="rnd">
            <a:solidFill>
              <a:schemeClr val="tx1"/>
            </a:solidFill>
            <a:prstDash val="sysDot"/>
            <a:round/>
            <a:headEnd/>
            <a:tailEnd/>
          </a:ln>
        </p:spPr>
        <p:txBody>
          <a:bodyPr/>
          <a:lstStyle/>
          <a:p>
            <a:endParaRPr lang="en-US"/>
          </a:p>
        </p:txBody>
      </p:sp>
      <p:sp>
        <p:nvSpPr>
          <p:cNvPr id="80943" name="Line 44"/>
          <p:cNvSpPr>
            <a:spLocks noChangeShapeType="1"/>
          </p:cNvSpPr>
          <p:nvPr/>
        </p:nvSpPr>
        <p:spPr bwMode="auto">
          <a:xfrm>
            <a:off x="5447657" y="2311743"/>
            <a:ext cx="0" cy="1406525"/>
          </a:xfrm>
          <a:prstGeom prst="line">
            <a:avLst/>
          </a:prstGeom>
          <a:noFill/>
          <a:ln w="19050" cap="rnd">
            <a:solidFill>
              <a:schemeClr val="tx1"/>
            </a:solidFill>
            <a:prstDash val="sysDot"/>
            <a:round/>
            <a:headEnd/>
            <a:tailEnd/>
          </a:ln>
        </p:spPr>
        <p:txBody>
          <a:bodyPr/>
          <a:lstStyle/>
          <a:p>
            <a:endParaRPr lang="en-US"/>
          </a:p>
        </p:txBody>
      </p:sp>
      <p:sp>
        <p:nvSpPr>
          <p:cNvPr id="80944" name="Line 45"/>
          <p:cNvSpPr>
            <a:spLocks noChangeShapeType="1"/>
          </p:cNvSpPr>
          <p:nvPr/>
        </p:nvSpPr>
        <p:spPr bwMode="auto">
          <a:xfrm>
            <a:off x="5938194" y="2311743"/>
            <a:ext cx="0" cy="1406525"/>
          </a:xfrm>
          <a:prstGeom prst="line">
            <a:avLst/>
          </a:prstGeom>
          <a:noFill/>
          <a:ln w="19050" cap="rnd">
            <a:solidFill>
              <a:schemeClr val="tx1"/>
            </a:solidFill>
            <a:prstDash val="sysDot"/>
            <a:round/>
            <a:headEnd/>
            <a:tailEnd/>
          </a:ln>
        </p:spPr>
        <p:txBody>
          <a:bodyPr/>
          <a:lstStyle/>
          <a:p>
            <a:endParaRPr lang="en-US"/>
          </a:p>
        </p:txBody>
      </p:sp>
      <p:sp>
        <p:nvSpPr>
          <p:cNvPr id="80945" name="Line 46"/>
          <p:cNvSpPr>
            <a:spLocks noChangeShapeType="1"/>
          </p:cNvSpPr>
          <p:nvPr/>
        </p:nvSpPr>
        <p:spPr bwMode="auto">
          <a:xfrm>
            <a:off x="5773094" y="2311743"/>
            <a:ext cx="0" cy="1406525"/>
          </a:xfrm>
          <a:prstGeom prst="line">
            <a:avLst/>
          </a:prstGeom>
          <a:noFill/>
          <a:ln w="19050" cap="rnd">
            <a:solidFill>
              <a:schemeClr val="tx1"/>
            </a:solidFill>
            <a:prstDash val="sysDot"/>
            <a:round/>
            <a:headEnd/>
            <a:tailEnd/>
          </a:ln>
        </p:spPr>
        <p:txBody>
          <a:bodyPr/>
          <a:lstStyle/>
          <a:p>
            <a:endParaRPr lang="en-US"/>
          </a:p>
        </p:txBody>
      </p:sp>
      <p:sp>
        <p:nvSpPr>
          <p:cNvPr id="80946" name="Line 47"/>
          <p:cNvSpPr>
            <a:spLocks noChangeShapeType="1"/>
          </p:cNvSpPr>
          <p:nvPr/>
        </p:nvSpPr>
        <p:spPr bwMode="auto">
          <a:xfrm>
            <a:off x="6101707" y="2311743"/>
            <a:ext cx="0" cy="1406525"/>
          </a:xfrm>
          <a:prstGeom prst="line">
            <a:avLst/>
          </a:prstGeom>
          <a:noFill/>
          <a:ln w="19050" cap="rnd">
            <a:solidFill>
              <a:schemeClr val="tx1"/>
            </a:solidFill>
            <a:prstDash val="sysDot"/>
            <a:round/>
            <a:headEnd/>
            <a:tailEnd/>
          </a:ln>
        </p:spPr>
        <p:txBody>
          <a:bodyPr/>
          <a:lstStyle/>
          <a:p>
            <a:endParaRPr lang="en-US"/>
          </a:p>
        </p:txBody>
      </p:sp>
      <p:sp>
        <p:nvSpPr>
          <p:cNvPr id="80947" name="Line 48"/>
          <p:cNvSpPr>
            <a:spLocks noChangeShapeType="1"/>
          </p:cNvSpPr>
          <p:nvPr/>
        </p:nvSpPr>
        <p:spPr bwMode="auto">
          <a:xfrm>
            <a:off x="6263632" y="2311743"/>
            <a:ext cx="0" cy="1406525"/>
          </a:xfrm>
          <a:prstGeom prst="line">
            <a:avLst/>
          </a:prstGeom>
          <a:noFill/>
          <a:ln w="19050" cap="rnd">
            <a:solidFill>
              <a:schemeClr val="tx1"/>
            </a:solidFill>
            <a:prstDash val="sysDot"/>
            <a:round/>
            <a:headEnd/>
            <a:tailEnd/>
          </a:ln>
        </p:spPr>
        <p:txBody>
          <a:bodyPr/>
          <a:lstStyle/>
          <a:p>
            <a:endParaRPr lang="en-US"/>
          </a:p>
        </p:txBody>
      </p:sp>
      <p:sp>
        <p:nvSpPr>
          <p:cNvPr id="80948" name="Line 49"/>
          <p:cNvSpPr>
            <a:spLocks noChangeShapeType="1"/>
          </p:cNvSpPr>
          <p:nvPr/>
        </p:nvSpPr>
        <p:spPr bwMode="auto">
          <a:xfrm>
            <a:off x="7532044" y="2311743"/>
            <a:ext cx="0" cy="1406525"/>
          </a:xfrm>
          <a:prstGeom prst="line">
            <a:avLst/>
          </a:prstGeom>
          <a:noFill/>
          <a:ln w="19050" cap="rnd">
            <a:solidFill>
              <a:schemeClr val="tx1"/>
            </a:solidFill>
            <a:prstDash val="sysDot"/>
            <a:round/>
            <a:headEnd/>
            <a:tailEnd/>
          </a:ln>
        </p:spPr>
        <p:txBody>
          <a:bodyPr/>
          <a:lstStyle/>
          <a:p>
            <a:endParaRPr lang="en-US"/>
          </a:p>
        </p:txBody>
      </p:sp>
      <p:sp>
        <p:nvSpPr>
          <p:cNvPr id="80949" name="Line 50"/>
          <p:cNvSpPr>
            <a:spLocks noChangeShapeType="1"/>
          </p:cNvSpPr>
          <p:nvPr/>
        </p:nvSpPr>
        <p:spPr bwMode="auto">
          <a:xfrm>
            <a:off x="7257407" y="2311743"/>
            <a:ext cx="0" cy="1406525"/>
          </a:xfrm>
          <a:prstGeom prst="line">
            <a:avLst/>
          </a:prstGeom>
          <a:noFill/>
          <a:ln w="19050" cap="rnd">
            <a:solidFill>
              <a:schemeClr val="tx1"/>
            </a:solidFill>
            <a:prstDash val="sysDot"/>
            <a:round/>
            <a:headEnd/>
            <a:tailEnd/>
          </a:ln>
        </p:spPr>
        <p:txBody>
          <a:bodyPr/>
          <a:lstStyle/>
          <a:p>
            <a:endParaRPr lang="en-US"/>
          </a:p>
        </p:txBody>
      </p:sp>
      <p:sp>
        <p:nvSpPr>
          <p:cNvPr id="80950" name="Line 51"/>
          <p:cNvSpPr>
            <a:spLocks noChangeShapeType="1"/>
          </p:cNvSpPr>
          <p:nvPr/>
        </p:nvSpPr>
        <p:spPr bwMode="auto">
          <a:xfrm>
            <a:off x="7665394" y="2311743"/>
            <a:ext cx="0" cy="1406525"/>
          </a:xfrm>
          <a:prstGeom prst="line">
            <a:avLst/>
          </a:prstGeom>
          <a:noFill/>
          <a:ln w="19050" cap="rnd">
            <a:solidFill>
              <a:schemeClr val="tx1"/>
            </a:solidFill>
            <a:prstDash val="sysDot"/>
            <a:round/>
            <a:headEnd/>
            <a:tailEnd/>
          </a:ln>
        </p:spPr>
        <p:txBody>
          <a:bodyPr/>
          <a:lstStyle/>
          <a:p>
            <a:endParaRPr lang="en-US"/>
          </a:p>
        </p:txBody>
      </p:sp>
      <p:sp>
        <p:nvSpPr>
          <p:cNvPr id="80951" name="Line 52"/>
          <p:cNvSpPr>
            <a:spLocks noChangeShapeType="1"/>
          </p:cNvSpPr>
          <p:nvPr/>
        </p:nvSpPr>
        <p:spPr bwMode="auto">
          <a:xfrm>
            <a:off x="7387582" y="2311743"/>
            <a:ext cx="0" cy="1406525"/>
          </a:xfrm>
          <a:prstGeom prst="line">
            <a:avLst/>
          </a:prstGeom>
          <a:noFill/>
          <a:ln w="19050" cap="rnd">
            <a:solidFill>
              <a:schemeClr val="tx1"/>
            </a:solidFill>
            <a:prstDash val="sysDot"/>
            <a:round/>
            <a:headEnd/>
            <a:tailEnd/>
          </a:ln>
        </p:spPr>
        <p:txBody>
          <a:bodyPr/>
          <a:lstStyle/>
          <a:p>
            <a:endParaRPr lang="en-US"/>
          </a:p>
        </p:txBody>
      </p:sp>
      <p:sp>
        <p:nvSpPr>
          <p:cNvPr id="80952" name="Line 53"/>
          <p:cNvSpPr>
            <a:spLocks noChangeShapeType="1"/>
          </p:cNvSpPr>
          <p:nvPr/>
        </p:nvSpPr>
        <p:spPr bwMode="auto">
          <a:xfrm>
            <a:off x="7133582" y="2311743"/>
            <a:ext cx="0" cy="1406525"/>
          </a:xfrm>
          <a:prstGeom prst="line">
            <a:avLst/>
          </a:prstGeom>
          <a:noFill/>
          <a:ln w="19050" cap="rnd">
            <a:solidFill>
              <a:schemeClr val="tx1"/>
            </a:solidFill>
            <a:prstDash val="sysDot"/>
            <a:round/>
            <a:headEnd/>
            <a:tailEnd/>
          </a:ln>
        </p:spPr>
        <p:txBody>
          <a:bodyPr/>
          <a:lstStyle/>
          <a:p>
            <a:endParaRPr lang="en-US"/>
          </a:p>
        </p:txBody>
      </p:sp>
      <p:sp>
        <p:nvSpPr>
          <p:cNvPr id="80953" name="Line 54"/>
          <p:cNvSpPr>
            <a:spLocks noChangeShapeType="1"/>
          </p:cNvSpPr>
          <p:nvPr/>
        </p:nvSpPr>
        <p:spPr bwMode="auto">
          <a:xfrm>
            <a:off x="8349607" y="2311743"/>
            <a:ext cx="0" cy="1406525"/>
          </a:xfrm>
          <a:prstGeom prst="line">
            <a:avLst/>
          </a:prstGeom>
          <a:noFill/>
          <a:ln w="19050" cap="rnd">
            <a:solidFill>
              <a:schemeClr val="tx1"/>
            </a:solidFill>
            <a:prstDash val="sysDot"/>
            <a:round/>
            <a:headEnd/>
            <a:tailEnd/>
          </a:ln>
        </p:spPr>
        <p:txBody>
          <a:bodyPr/>
          <a:lstStyle/>
          <a:p>
            <a:endParaRPr lang="en-US"/>
          </a:p>
        </p:txBody>
      </p:sp>
      <p:sp>
        <p:nvSpPr>
          <p:cNvPr id="80954" name="Line 55"/>
          <p:cNvSpPr>
            <a:spLocks noChangeShapeType="1"/>
          </p:cNvSpPr>
          <p:nvPr/>
        </p:nvSpPr>
        <p:spPr bwMode="auto">
          <a:xfrm>
            <a:off x="8073382" y="2311743"/>
            <a:ext cx="0" cy="1406525"/>
          </a:xfrm>
          <a:prstGeom prst="line">
            <a:avLst/>
          </a:prstGeom>
          <a:noFill/>
          <a:ln w="19050" cap="rnd">
            <a:solidFill>
              <a:schemeClr val="tx1"/>
            </a:solidFill>
            <a:prstDash val="sysDot"/>
            <a:round/>
            <a:headEnd/>
            <a:tailEnd/>
          </a:ln>
        </p:spPr>
        <p:txBody>
          <a:bodyPr/>
          <a:lstStyle/>
          <a:p>
            <a:endParaRPr lang="en-US"/>
          </a:p>
        </p:txBody>
      </p:sp>
      <p:sp>
        <p:nvSpPr>
          <p:cNvPr id="80955" name="Line 56"/>
          <p:cNvSpPr>
            <a:spLocks noChangeShapeType="1"/>
          </p:cNvSpPr>
          <p:nvPr/>
        </p:nvSpPr>
        <p:spPr bwMode="auto">
          <a:xfrm>
            <a:off x="8482957" y="2311743"/>
            <a:ext cx="0" cy="1406525"/>
          </a:xfrm>
          <a:prstGeom prst="line">
            <a:avLst/>
          </a:prstGeom>
          <a:noFill/>
          <a:ln w="19050" cap="rnd">
            <a:solidFill>
              <a:schemeClr val="tx1"/>
            </a:solidFill>
            <a:prstDash val="sysDot"/>
            <a:round/>
            <a:headEnd/>
            <a:tailEnd/>
          </a:ln>
        </p:spPr>
        <p:txBody>
          <a:bodyPr/>
          <a:lstStyle/>
          <a:p>
            <a:endParaRPr lang="en-US"/>
          </a:p>
        </p:txBody>
      </p:sp>
      <p:sp>
        <p:nvSpPr>
          <p:cNvPr id="80956" name="Line 57"/>
          <p:cNvSpPr>
            <a:spLocks noChangeShapeType="1"/>
          </p:cNvSpPr>
          <p:nvPr/>
        </p:nvSpPr>
        <p:spPr bwMode="auto">
          <a:xfrm>
            <a:off x="8205144" y="2311743"/>
            <a:ext cx="0" cy="1406525"/>
          </a:xfrm>
          <a:prstGeom prst="line">
            <a:avLst/>
          </a:prstGeom>
          <a:noFill/>
          <a:ln w="19050" cap="rnd">
            <a:solidFill>
              <a:schemeClr val="tx1"/>
            </a:solidFill>
            <a:prstDash val="sysDot"/>
            <a:round/>
            <a:headEnd/>
            <a:tailEnd/>
          </a:ln>
        </p:spPr>
        <p:txBody>
          <a:bodyPr/>
          <a:lstStyle/>
          <a:p>
            <a:endParaRPr lang="en-US"/>
          </a:p>
        </p:txBody>
      </p:sp>
      <p:sp>
        <p:nvSpPr>
          <p:cNvPr id="80957" name="Line 58"/>
          <p:cNvSpPr>
            <a:spLocks noChangeShapeType="1"/>
          </p:cNvSpPr>
          <p:nvPr/>
        </p:nvSpPr>
        <p:spPr bwMode="auto">
          <a:xfrm>
            <a:off x="7951144" y="2311743"/>
            <a:ext cx="0" cy="1406525"/>
          </a:xfrm>
          <a:prstGeom prst="line">
            <a:avLst/>
          </a:prstGeom>
          <a:noFill/>
          <a:ln w="19050" cap="rnd">
            <a:solidFill>
              <a:schemeClr val="tx1"/>
            </a:solidFill>
            <a:prstDash val="sysDot"/>
            <a:round/>
            <a:headEnd/>
            <a:tailEnd/>
          </a:ln>
        </p:spPr>
        <p:txBody>
          <a:bodyPr/>
          <a:lstStyle/>
          <a:p>
            <a:endParaRPr lang="en-US"/>
          </a:p>
        </p:txBody>
      </p:sp>
      <p:sp>
        <p:nvSpPr>
          <p:cNvPr id="80958" name="Text Box 59"/>
          <p:cNvSpPr txBox="1">
            <a:spLocks noChangeArrowheads="1"/>
          </p:cNvSpPr>
          <p:nvPr/>
        </p:nvSpPr>
        <p:spPr bwMode="auto">
          <a:xfrm>
            <a:off x="1691632" y="2119656"/>
            <a:ext cx="654050" cy="287337"/>
          </a:xfrm>
          <a:prstGeom prst="rect">
            <a:avLst/>
          </a:prstGeom>
          <a:noFill/>
          <a:ln w="9525">
            <a:noFill/>
            <a:miter lim="800000"/>
            <a:headEnd/>
            <a:tailEnd/>
          </a:ln>
        </p:spPr>
        <p:txBody>
          <a:bodyPr>
            <a:spAutoFit/>
          </a:bodyPr>
          <a:lstStyle/>
          <a:p>
            <a:pPr algn="ctr">
              <a:lnSpc>
                <a:spcPct val="80000"/>
              </a:lnSpc>
              <a:spcBef>
                <a:spcPct val="50000"/>
              </a:spcBef>
            </a:pPr>
            <a:r>
              <a:rPr lang="en-GB" sz="1600"/>
              <a:t>USL</a:t>
            </a:r>
            <a:endParaRPr lang="en-US" sz="1600"/>
          </a:p>
        </p:txBody>
      </p:sp>
      <p:sp>
        <p:nvSpPr>
          <p:cNvPr id="80959" name="Text Box 60"/>
          <p:cNvSpPr txBox="1">
            <a:spLocks noChangeArrowheads="1"/>
          </p:cNvSpPr>
          <p:nvPr/>
        </p:nvSpPr>
        <p:spPr bwMode="auto">
          <a:xfrm>
            <a:off x="58094" y="2114893"/>
            <a:ext cx="630238" cy="287338"/>
          </a:xfrm>
          <a:prstGeom prst="rect">
            <a:avLst/>
          </a:prstGeom>
          <a:noFill/>
          <a:ln w="9525">
            <a:noFill/>
            <a:miter lim="800000"/>
            <a:headEnd/>
            <a:tailEnd/>
          </a:ln>
        </p:spPr>
        <p:txBody>
          <a:bodyPr>
            <a:spAutoFit/>
          </a:bodyPr>
          <a:lstStyle/>
          <a:p>
            <a:pPr algn="ctr">
              <a:lnSpc>
                <a:spcPct val="80000"/>
              </a:lnSpc>
              <a:spcBef>
                <a:spcPct val="50000"/>
              </a:spcBef>
            </a:pPr>
            <a:r>
              <a:rPr lang="en-GB" sz="1600"/>
              <a:t>LSL</a:t>
            </a:r>
            <a:endParaRPr lang="en-US" sz="1600"/>
          </a:p>
        </p:txBody>
      </p:sp>
      <p:sp>
        <p:nvSpPr>
          <p:cNvPr id="80960" name="Text Box 61"/>
          <p:cNvSpPr txBox="1">
            <a:spLocks noChangeArrowheads="1"/>
          </p:cNvSpPr>
          <p:nvPr/>
        </p:nvSpPr>
        <p:spPr bwMode="auto">
          <a:xfrm>
            <a:off x="996307" y="1502118"/>
            <a:ext cx="1206500" cy="482600"/>
          </a:xfrm>
          <a:prstGeom prst="rect">
            <a:avLst/>
          </a:prstGeom>
          <a:noFill/>
          <a:ln w="9525">
            <a:noFill/>
            <a:miter lim="800000"/>
            <a:headEnd/>
            <a:tailEnd/>
          </a:ln>
        </p:spPr>
        <p:txBody>
          <a:bodyPr>
            <a:spAutoFit/>
          </a:bodyPr>
          <a:lstStyle/>
          <a:p>
            <a:pPr algn="ctr">
              <a:lnSpc>
                <a:spcPct val="80000"/>
              </a:lnSpc>
              <a:spcBef>
                <a:spcPct val="50000"/>
              </a:spcBef>
            </a:pPr>
            <a:r>
              <a:rPr lang="en-GB" sz="1600"/>
              <a:t>Process variation</a:t>
            </a:r>
            <a:endParaRPr lang="en-US" sz="1600"/>
          </a:p>
        </p:txBody>
      </p:sp>
      <p:sp>
        <p:nvSpPr>
          <p:cNvPr id="80961" name="Line 62"/>
          <p:cNvSpPr>
            <a:spLocks noChangeShapeType="1"/>
          </p:cNvSpPr>
          <p:nvPr/>
        </p:nvSpPr>
        <p:spPr bwMode="auto">
          <a:xfrm flipH="1">
            <a:off x="1328094" y="2021231"/>
            <a:ext cx="165100" cy="414337"/>
          </a:xfrm>
          <a:prstGeom prst="line">
            <a:avLst/>
          </a:prstGeom>
          <a:noFill/>
          <a:ln w="9525">
            <a:solidFill>
              <a:schemeClr val="tx1"/>
            </a:solidFill>
            <a:round/>
            <a:headEnd/>
            <a:tailEnd type="triangle" w="med" len="med"/>
          </a:ln>
        </p:spPr>
        <p:txBody>
          <a:bodyPr/>
          <a:lstStyle/>
          <a:p>
            <a:endParaRPr lang="en-US"/>
          </a:p>
        </p:txBody>
      </p:sp>
      <p:sp>
        <p:nvSpPr>
          <p:cNvPr id="80962" name="Text Box 63"/>
          <p:cNvSpPr txBox="1">
            <a:spLocks noChangeArrowheads="1"/>
          </p:cNvSpPr>
          <p:nvPr/>
        </p:nvSpPr>
        <p:spPr bwMode="auto">
          <a:xfrm>
            <a:off x="3177532" y="1503706"/>
            <a:ext cx="1206500" cy="482600"/>
          </a:xfrm>
          <a:prstGeom prst="rect">
            <a:avLst/>
          </a:prstGeom>
          <a:noFill/>
          <a:ln w="9525">
            <a:noFill/>
            <a:miter lim="800000"/>
            <a:headEnd/>
            <a:tailEnd/>
          </a:ln>
        </p:spPr>
        <p:txBody>
          <a:bodyPr>
            <a:spAutoFit/>
          </a:bodyPr>
          <a:lstStyle/>
          <a:p>
            <a:pPr algn="ctr">
              <a:lnSpc>
                <a:spcPct val="80000"/>
              </a:lnSpc>
              <a:spcBef>
                <a:spcPct val="50000"/>
              </a:spcBef>
            </a:pPr>
            <a:r>
              <a:rPr lang="en-GB" sz="1600"/>
              <a:t>Process variation</a:t>
            </a:r>
            <a:endParaRPr lang="en-US" sz="1600"/>
          </a:p>
        </p:txBody>
      </p:sp>
      <p:sp>
        <p:nvSpPr>
          <p:cNvPr id="80963" name="Line 64"/>
          <p:cNvSpPr>
            <a:spLocks noChangeShapeType="1"/>
          </p:cNvSpPr>
          <p:nvPr/>
        </p:nvSpPr>
        <p:spPr bwMode="auto">
          <a:xfrm flipH="1">
            <a:off x="3507732" y="2025993"/>
            <a:ext cx="163512" cy="414338"/>
          </a:xfrm>
          <a:prstGeom prst="line">
            <a:avLst/>
          </a:prstGeom>
          <a:noFill/>
          <a:ln w="9525">
            <a:solidFill>
              <a:schemeClr val="tx1"/>
            </a:solidFill>
            <a:round/>
            <a:headEnd/>
            <a:tailEnd type="triangle" w="med" len="med"/>
          </a:ln>
        </p:spPr>
        <p:txBody>
          <a:bodyPr/>
          <a:lstStyle/>
          <a:p>
            <a:endParaRPr lang="en-US"/>
          </a:p>
        </p:txBody>
      </p:sp>
      <p:sp>
        <p:nvSpPr>
          <p:cNvPr id="80964" name="Text Box 65"/>
          <p:cNvSpPr txBox="1">
            <a:spLocks noChangeArrowheads="1"/>
          </p:cNvSpPr>
          <p:nvPr/>
        </p:nvSpPr>
        <p:spPr bwMode="auto">
          <a:xfrm>
            <a:off x="5380982" y="1503706"/>
            <a:ext cx="1206500" cy="482600"/>
          </a:xfrm>
          <a:prstGeom prst="rect">
            <a:avLst/>
          </a:prstGeom>
          <a:noFill/>
          <a:ln w="9525">
            <a:noFill/>
            <a:miter lim="800000"/>
            <a:headEnd/>
            <a:tailEnd/>
          </a:ln>
        </p:spPr>
        <p:txBody>
          <a:bodyPr>
            <a:spAutoFit/>
          </a:bodyPr>
          <a:lstStyle/>
          <a:p>
            <a:pPr algn="ctr">
              <a:lnSpc>
                <a:spcPct val="80000"/>
              </a:lnSpc>
              <a:spcBef>
                <a:spcPct val="50000"/>
              </a:spcBef>
            </a:pPr>
            <a:r>
              <a:rPr lang="en-GB" sz="1600"/>
              <a:t>Process variation</a:t>
            </a:r>
            <a:endParaRPr lang="en-US" sz="1600"/>
          </a:p>
        </p:txBody>
      </p:sp>
      <p:sp>
        <p:nvSpPr>
          <p:cNvPr id="80965" name="Line 66"/>
          <p:cNvSpPr>
            <a:spLocks noChangeShapeType="1"/>
          </p:cNvSpPr>
          <p:nvPr/>
        </p:nvSpPr>
        <p:spPr bwMode="auto">
          <a:xfrm flipH="1">
            <a:off x="5714357" y="2025993"/>
            <a:ext cx="165100" cy="414338"/>
          </a:xfrm>
          <a:prstGeom prst="line">
            <a:avLst/>
          </a:prstGeom>
          <a:noFill/>
          <a:ln w="9525">
            <a:solidFill>
              <a:schemeClr val="tx1"/>
            </a:solidFill>
            <a:round/>
            <a:headEnd/>
            <a:tailEnd type="triangle" w="med" len="med"/>
          </a:ln>
        </p:spPr>
        <p:txBody>
          <a:bodyPr/>
          <a:lstStyle/>
          <a:p>
            <a:endParaRPr lang="en-US"/>
          </a:p>
        </p:txBody>
      </p:sp>
      <p:sp>
        <p:nvSpPr>
          <p:cNvPr id="80966" name="Text Box 67"/>
          <p:cNvSpPr txBox="1">
            <a:spLocks noChangeArrowheads="1"/>
          </p:cNvSpPr>
          <p:nvPr/>
        </p:nvSpPr>
        <p:spPr bwMode="auto">
          <a:xfrm>
            <a:off x="7601894" y="1514818"/>
            <a:ext cx="1204913" cy="482600"/>
          </a:xfrm>
          <a:prstGeom prst="rect">
            <a:avLst/>
          </a:prstGeom>
          <a:noFill/>
          <a:ln w="9525">
            <a:noFill/>
            <a:miter lim="800000"/>
            <a:headEnd/>
            <a:tailEnd/>
          </a:ln>
        </p:spPr>
        <p:txBody>
          <a:bodyPr>
            <a:spAutoFit/>
          </a:bodyPr>
          <a:lstStyle/>
          <a:p>
            <a:pPr algn="ctr">
              <a:lnSpc>
                <a:spcPct val="80000"/>
              </a:lnSpc>
              <a:spcBef>
                <a:spcPct val="50000"/>
              </a:spcBef>
            </a:pPr>
            <a:r>
              <a:rPr lang="en-GB" sz="1600"/>
              <a:t>Process variation</a:t>
            </a:r>
            <a:endParaRPr lang="en-US" sz="1600"/>
          </a:p>
        </p:txBody>
      </p:sp>
      <p:sp>
        <p:nvSpPr>
          <p:cNvPr id="80967" name="Line 68"/>
          <p:cNvSpPr>
            <a:spLocks noChangeShapeType="1"/>
          </p:cNvSpPr>
          <p:nvPr/>
        </p:nvSpPr>
        <p:spPr bwMode="auto">
          <a:xfrm flipH="1">
            <a:off x="7932094" y="2037106"/>
            <a:ext cx="163513" cy="412750"/>
          </a:xfrm>
          <a:prstGeom prst="line">
            <a:avLst/>
          </a:prstGeom>
          <a:noFill/>
          <a:ln w="9525">
            <a:solidFill>
              <a:schemeClr val="tx1"/>
            </a:solidFill>
            <a:round/>
            <a:headEnd/>
            <a:tailEnd type="triangle" w="med" len="med"/>
          </a:ln>
        </p:spPr>
        <p:txBody>
          <a:bodyPr/>
          <a:lstStyle/>
          <a:p>
            <a:endParaRPr lang="en-US"/>
          </a:p>
        </p:txBody>
      </p:sp>
      <p:sp>
        <p:nvSpPr>
          <p:cNvPr id="80968" name="Text Box 69"/>
          <p:cNvSpPr txBox="1">
            <a:spLocks noChangeArrowheads="1"/>
          </p:cNvSpPr>
          <p:nvPr/>
        </p:nvSpPr>
        <p:spPr bwMode="auto">
          <a:xfrm>
            <a:off x="234307" y="3797643"/>
            <a:ext cx="2044700" cy="1547813"/>
          </a:xfrm>
          <a:prstGeom prst="rect">
            <a:avLst/>
          </a:prstGeom>
          <a:noFill/>
          <a:ln w="9525">
            <a:noFill/>
            <a:miter lim="800000"/>
            <a:headEnd/>
            <a:tailEnd/>
          </a:ln>
        </p:spPr>
        <p:txBody>
          <a:bodyPr>
            <a:spAutoFit/>
          </a:bodyPr>
          <a:lstStyle/>
          <a:p>
            <a:pPr algn="ctr">
              <a:spcBef>
                <a:spcPct val="30000"/>
              </a:spcBef>
            </a:pPr>
            <a:r>
              <a:rPr lang="en-GB"/>
              <a:t>3 sigma process variation</a:t>
            </a:r>
          </a:p>
          <a:p>
            <a:pPr algn="ctr">
              <a:spcBef>
                <a:spcPct val="30000"/>
              </a:spcBef>
            </a:pPr>
            <a:r>
              <a:rPr lang="en-GB"/>
              <a:t>= 66,800 Defects per million opportunities</a:t>
            </a:r>
            <a:endParaRPr lang="en-US"/>
          </a:p>
        </p:txBody>
      </p:sp>
      <p:sp>
        <p:nvSpPr>
          <p:cNvPr id="80969" name="Text Box 70"/>
          <p:cNvSpPr txBox="1">
            <a:spLocks noChangeArrowheads="1"/>
          </p:cNvSpPr>
          <p:nvPr/>
        </p:nvSpPr>
        <p:spPr bwMode="auto">
          <a:xfrm>
            <a:off x="2421882" y="3799231"/>
            <a:ext cx="2044700" cy="1547812"/>
          </a:xfrm>
          <a:prstGeom prst="rect">
            <a:avLst/>
          </a:prstGeom>
          <a:noFill/>
          <a:ln w="9525">
            <a:noFill/>
            <a:miter lim="800000"/>
            <a:headEnd/>
            <a:tailEnd/>
          </a:ln>
        </p:spPr>
        <p:txBody>
          <a:bodyPr>
            <a:spAutoFit/>
          </a:bodyPr>
          <a:lstStyle/>
          <a:p>
            <a:pPr algn="ctr">
              <a:spcBef>
                <a:spcPct val="30000"/>
              </a:spcBef>
            </a:pPr>
            <a:r>
              <a:rPr lang="en-GB"/>
              <a:t>4 sigma process variation</a:t>
            </a:r>
          </a:p>
          <a:p>
            <a:pPr algn="ctr">
              <a:spcBef>
                <a:spcPct val="30000"/>
              </a:spcBef>
            </a:pPr>
            <a:r>
              <a:rPr lang="en-GB"/>
              <a:t>= 6,200 Defects per million opportunities</a:t>
            </a:r>
            <a:endParaRPr lang="en-US"/>
          </a:p>
        </p:txBody>
      </p:sp>
      <p:sp>
        <p:nvSpPr>
          <p:cNvPr id="80970" name="Text Box 71"/>
          <p:cNvSpPr txBox="1">
            <a:spLocks noChangeArrowheads="1"/>
          </p:cNvSpPr>
          <p:nvPr/>
        </p:nvSpPr>
        <p:spPr bwMode="auto">
          <a:xfrm>
            <a:off x="4587232" y="3799231"/>
            <a:ext cx="2044700" cy="1560512"/>
          </a:xfrm>
          <a:prstGeom prst="rect">
            <a:avLst/>
          </a:prstGeom>
          <a:noFill/>
          <a:ln w="9525">
            <a:noFill/>
            <a:miter lim="800000"/>
            <a:headEnd/>
            <a:tailEnd/>
          </a:ln>
        </p:spPr>
        <p:txBody>
          <a:bodyPr>
            <a:spAutoFit/>
          </a:bodyPr>
          <a:lstStyle/>
          <a:p>
            <a:pPr algn="ctr">
              <a:spcBef>
                <a:spcPct val="30000"/>
              </a:spcBef>
            </a:pPr>
            <a:r>
              <a:rPr lang="en-GB"/>
              <a:t>5 sigma process variation</a:t>
            </a:r>
          </a:p>
          <a:p>
            <a:pPr algn="ctr">
              <a:spcBef>
                <a:spcPct val="30000"/>
              </a:spcBef>
            </a:pPr>
            <a:r>
              <a:rPr lang="en-GB"/>
              <a:t>= 230 Defects per million opportunities</a:t>
            </a:r>
            <a:endParaRPr lang="en-US"/>
          </a:p>
        </p:txBody>
      </p:sp>
      <p:sp>
        <p:nvSpPr>
          <p:cNvPr id="80971" name="Text Box 72"/>
          <p:cNvSpPr txBox="1">
            <a:spLocks noChangeArrowheads="1"/>
          </p:cNvSpPr>
          <p:nvPr/>
        </p:nvSpPr>
        <p:spPr bwMode="auto">
          <a:xfrm>
            <a:off x="6776394" y="3799231"/>
            <a:ext cx="2043113" cy="1560512"/>
          </a:xfrm>
          <a:prstGeom prst="rect">
            <a:avLst/>
          </a:prstGeom>
          <a:noFill/>
          <a:ln w="9525">
            <a:noFill/>
            <a:miter lim="800000"/>
            <a:headEnd/>
            <a:tailEnd/>
          </a:ln>
        </p:spPr>
        <p:txBody>
          <a:bodyPr>
            <a:spAutoFit/>
          </a:bodyPr>
          <a:lstStyle/>
          <a:p>
            <a:pPr algn="ctr">
              <a:spcBef>
                <a:spcPct val="30000"/>
              </a:spcBef>
            </a:pPr>
            <a:r>
              <a:rPr lang="en-GB"/>
              <a:t>6 sigma process variation</a:t>
            </a:r>
          </a:p>
          <a:p>
            <a:pPr algn="ctr">
              <a:spcBef>
                <a:spcPct val="30000"/>
              </a:spcBef>
            </a:pPr>
            <a:r>
              <a:rPr lang="en-GB"/>
              <a:t>= 3.4 Defects per million opportunities</a:t>
            </a:r>
            <a:endParaRPr lang="en-US"/>
          </a:p>
        </p:txBody>
      </p:sp>
      <p:sp>
        <p:nvSpPr>
          <p:cNvPr id="65609" name="Text Box 73"/>
          <p:cNvSpPr txBox="1">
            <a:spLocks noChangeArrowheads="1"/>
          </p:cNvSpPr>
          <p:nvPr/>
        </p:nvSpPr>
        <p:spPr bwMode="auto">
          <a:xfrm>
            <a:off x="10641" y="175654"/>
            <a:ext cx="9140825" cy="781050"/>
          </a:xfrm>
          <a:prstGeom prst="rect">
            <a:avLst/>
          </a:prstGeom>
          <a:solidFill>
            <a:schemeClr val="bg1"/>
          </a:solidFill>
          <a:ln w="9525">
            <a:noFill/>
            <a:miter lim="800000"/>
            <a:headEnd/>
            <a:tailEnd/>
          </a:ln>
          <a:effectLst/>
        </p:spPr>
        <p:txBody>
          <a:bodyPr>
            <a:spAutoFit/>
          </a:bodyPr>
          <a:lstStyle/>
          <a:p>
            <a:pPr>
              <a:lnSpc>
                <a:spcPct val="80000"/>
              </a:lnSpc>
              <a:spcBef>
                <a:spcPct val="50000"/>
              </a:spcBef>
              <a:defRPr/>
            </a:pPr>
            <a:r>
              <a:rPr lang="en-GB" sz="2800" dirty="0">
                <a:solidFill>
                  <a:schemeClr val="tx1">
                    <a:lumMod val="65000"/>
                    <a:lumOff val="35000"/>
                  </a:schemeClr>
                </a:solidFill>
              </a:rPr>
              <a:t>Process variation and its effect on process Defects per Million Opportunities (DPMO)</a:t>
            </a:r>
            <a:endParaRPr lang="en-US" sz="2800" dirty="0">
              <a:solidFill>
                <a:schemeClr val="tx1">
                  <a:lumMod val="65000"/>
                  <a:lumOff val="35000"/>
                </a:schemeClr>
              </a:solidFill>
            </a:endParaRPr>
          </a:p>
        </p:txBody>
      </p:sp>
      <p:sp>
        <p:nvSpPr>
          <p:cNvPr id="80973" name="Text Box 74"/>
          <p:cNvSpPr txBox="1">
            <a:spLocks noChangeArrowheads="1"/>
          </p:cNvSpPr>
          <p:nvPr/>
        </p:nvSpPr>
        <p:spPr bwMode="auto">
          <a:xfrm>
            <a:off x="3893494" y="2119656"/>
            <a:ext cx="654050" cy="287337"/>
          </a:xfrm>
          <a:prstGeom prst="rect">
            <a:avLst/>
          </a:prstGeom>
          <a:noFill/>
          <a:ln w="9525">
            <a:noFill/>
            <a:miter lim="800000"/>
            <a:headEnd/>
            <a:tailEnd/>
          </a:ln>
        </p:spPr>
        <p:txBody>
          <a:bodyPr>
            <a:spAutoFit/>
          </a:bodyPr>
          <a:lstStyle/>
          <a:p>
            <a:pPr algn="ctr">
              <a:lnSpc>
                <a:spcPct val="80000"/>
              </a:lnSpc>
              <a:spcBef>
                <a:spcPct val="50000"/>
              </a:spcBef>
            </a:pPr>
            <a:r>
              <a:rPr lang="en-GB" sz="1600"/>
              <a:t>USL</a:t>
            </a:r>
            <a:endParaRPr lang="en-US" sz="1600"/>
          </a:p>
        </p:txBody>
      </p:sp>
      <p:sp>
        <p:nvSpPr>
          <p:cNvPr id="80974" name="Text Box 75"/>
          <p:cNvSpPr txBox="1">
            <a:spLocks noChangeArrowheads="1"/>
          </p:cNvSpPr>
          <p:nvPr/>
        </p:nvSpPr>
        <p:spPr bwMode="auto">
          <a:xfrm>
            <a:off x="2259957" y="2114893"/>
            <a:ext cx="630237" cy="287338"/>
          </a:xfrm>
          <a:prstGeom prst="rect">
            <a:avLst/>
          </a:prstGeom>
          <a:noFill/>
          <a:ln w="9525">
            <a:noFill/>
            <a:miter lim="800000"/>
            <a:headEnd/>
            <a:tailEnd/>
          </a:ln>
        </p:spPr>
        <p:txBody>
          <a:bodyPr>
            <a:spAutoFit/>
          </a:bodyPr>
          <a:lstStyle/>
          <a:p>
            <a:pPr algn="ctr">
              <a:lnSpc>
                <a:spcPct val="80000"/>
              </a:lnSpc>
              <a:spcBef>
                <a:spcPct val="50000"/>
              </a:spcBef>
            </a:pPr>
            <a:r>
              <a:rPr lang="en-GB" sz="1600"/>
              <a:t>LSL</a:t>
            </a:r>
            <a:endParaRPr lang="en-US" sz="1600"/>
          </a:p>
        </p:txBody>
      </p:sp>
      <p:sp>
        <p:nvSpPr>
          <p:cNvPr id="80975" name="Text Box 76"/>
          <p:cNvSpPr txBox="1">
            <a:spLocks noChangeArrowheads="1"/>
          </p:cNvSpPr>
          <p:nvPr/>
        </p:nvSpPr>
        <p:spPr bwMode="auto">
          <a:xfrm>
            <a:off x="6135044" y="2119656"/>
            <a:ext cx="654050" cy="287337"/>
          </a:xfrm>
          <a:prstGeom prst="rect">
            <a:avLst/>
          </a:prstGeom>
          <a:noFill/>
          <a:ln w="9525">
            <a:noFill/>
            <a:miter lim="800000"/>
            <a:headEnd/>
            <a:tailEnd/>
          </a:ln>
        </p:spPr>
        <p:txBody>
          <a:bodyPr>
            <a:spAutoFit/>
          </a:bodyPr>
          <a:lstStyle/>
          <a:p>
            <a:pPr algn="ctr">
              <a:lnSpc>
                <a:spcPct val="80000"/>
              </a:lnSpc>
              <a:spcBef>
                <a:spcPct val="50000"/>
              </a:spcBef>
            </a:pPr>
            <a:r>
              <a:rPr lang="en-GB" sz="1600"/>
              <a:t>USL</a:t>
            </a:r>
            <a:endParaRPr lang="en-US" sz="1600"/>
          </a:p>
        </p:txBody>
      </p:sp>
      <p:sp>
        <p:nvSpPr>
          <p:cNvPr id="80976" name="Text Box 77"/>
          <p:cNvSpPr txBox="1">
            <a:spLocks noChangeArrowheads="1"/>
          </p:cNvSpPr>
          <p:nvPr/>
        </p:nvSpPr>
        <p:spPr bwMode="auto">
          <a:xfrm>
            <a:off x="4501507" y="2114893"/>
            <a:ext cx="630237" cy="287338"/>
          </a:xfrm>
          <a:prstGeom prst="rect">
            <a:avLst/>
          </a:prstGeom>
          <a:noFill/>
          <a:ln w="9525">
            <a:noFill/>
            <a:miter lim="800000"/>
            <a:headEnd/>
            <a:tailEnd/>
          </a:ln>
        </p:spPr>
        <p:txBody>
          <a:bodyPr>
            <a:spAutoFit/>
          </a:bodyPr>
          <a:lstStyle/>
          <a:p>
            <a:pPr algn="ctr">
              <a:lnSpc>
                <a:spcPct val="80000"/>
              </a:lnSpc>
              <a:spcBef>
                <a:spcPct val="50000"/>
              </a:spcBef>
            </a:pPr>
            <a:r>
              <a:rPr lang="en-GB" sz="1600"/>
              <a:t>LSL</a:t>
            </a:r>
            <a:endParaRPr lang="en-US" sz="1600"/>
          </a:p>
        </p:txBody>
      </p:sp>
      <p:sp>
        <p:nvSpPr>
          <p:cNvPr id="80977" name="Text Box 78"/>
          <p:cNvSpPr txBox="1">
            <a:spLocks noChangeArrowheads="1"/>
          </p:cNvSpPr>
          <p:nvPr/>
        </p:nvSpPr>
        <p:spPr bwMode="auto">
          <a:xfrm>
            <a:off x="8317857" y="2119656"/>
            <a:ext cx="654050" cy="287337"/>
          </a:xfrm>
          <a:prstGeom prst="rect">
            <a:avLst/>
          </a:prstGeom>
          <a:noFill/>
          <a:ln w="9525">
            <a:noFill/>
            <a:miter lim="800000"/>
            <a:headEnd/>
            <a:tailEnd/>
          </a:ln>
        </p:spPr>
        <p:txBody>
          <a:bodyPr>
            <a:spAutoFit/>
          </a:bodyPr>
          <a:lstStyle/>
          <a:p>
            <a:pPr algn="ctr">
              <a:lnSpc>
                <a:spcPct val="80000"/>
              </a:lnSpc>
              <a:spcBef>
                <a:spcPct val="50000"/>
              </a:spcBef>
            </a:pPr>
            <a:r>
              <a:rPr lang="en-GB" sz="1600"/>
              <a:t>USL</a:t>
            </a:r>
            <a:endParaRPr lang="en-US" sz="1600"/>
          </a:p>
        </p:txBody>
      </p:sp>
      <p:sp>
        <p:nvSpPr>
          <p:cNvPr id="80978" name="Text Box 79"/>
          <p:cNvSpPr txBox="1">
            <a:spLocks noChangeArrowheads="1"/>
          </p:cNvSpPr>
          <p:nvPr/>
        </p:nvSpPr>
        <p:spPr bwMode="auto">
          <a:xfrm>
            <a:off x="6682732" y="2114893"/>
            <a:ext cx="631825" cy="287338"/>
          </a:xfrm>
          <a:prstGeom prst="rect">
            <a:avLst/>
          </a:prstGeom>
          <a:noFill/>
          <a:ln w="9525">
            <a:noFill/>
            <a:miter lim="800000"/>
            <a:headEnd/>
            <a:tailEnd/>
          </a:ln>
        </p:spPr>
        <p:txBody>
          <a:bodyPr>
            <a:spAutoFit/>
          </a:bodyPr>
          <a:lstStyle/>
          <a:p>
            <a:pPr algn="ctr">
              <a:lnSpc>
                <a:spcPct val="80000"/>
              </a:lnSpc>
              <a:spcBef>
                <a:spcPct val="50000"/>
              </a:spcBef>
            </a:pPr>
            <a:r>
              <a:rPr lang="en-GB" sz="1600"/>
              <a:t>LSL</a:t>
            </a:r>
            <a:endParaRPr lang="en-US" sz="1600"/>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678781" y="18106"/>
            <a:ext cx="6605140" cy="615553"/>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spcBef>
                <a:spcPts val="0"/>
              </a:spcBef>
              <a:spcAft>
                <a:spcPts val="0"/>
              </a:spcAft>
              <a:defRPr/>
            </a:pPr>
            <a:r>
              <a:rPr lang="en-GB" sz="3400" dirty="0" smtClean="0">
                <a:solidFill>
                  <a:schemeClr val="tx1">
                    <a:lumMod val="65000"/>
                    <a:lumOff val="35000"/>
                  </a:schemeClr>
                </a:solidFill>
              </a:rPr>
              <a:t>Chapter 17 ‘end-of-chapter’ case</a:t>
            </a:r>
            <a:endParaRPr lang="en-GB" sz="3400" dirty="0">
              <a:solidFill>
                <a:schemeClr val="tx1">
                  <a:lumMod val="65000"/>
                  <a:lumOff val="35000"/>
                </a:schemeClr>
              </a:solidFill>
            </a:endParaRPr>
          </a:p>
        </p:txBody>
      </p:sp>
      <p:pic>
        <p:nvPicPr>
          <p:cNvPr id="7" name="Picture 2" descr="V:\Graphics\Powerpoint\PE_UK\PE434-Slack\Final files\GIF\ch17\page-557.gif"/>
          <p:cNvPicPr>
            <a:picLocks noChangeAspect="1" noChangeArrowheads="1"/>
          </p:cNvPicPr>
          <p:nvPr/>
        </p:nvPicPr>
        <p:blipFill>
          <a:blip r:embed="rId2" cstate="print"/>
          <a:srcRect/>
          <a:stretch>
            <a:fillRect/>
          </a:stretch>
        </p:blipFill>
        <p:spPr bwMode="auto">
          <a:xfrm>
            <a:off x="2428178" y="672926"/>
            <a:ext cx="5655028" cy="5472608"/>
          </a:xfrm>
          <a:prstGeom prst="rect">
            <a:avLst/>
          </a:prstGeom>
          <a:noFill/>
        </p:spPr>
      </p:pic>
      <p:sp>
        <p:nvSpPr>
          <p:cNvPr id="14338" name="TextBox 5"/>
          <p:cNvSpPr txBox="1">
            <a:spLocks noChangeArrowheads="1"/>
          </p:cNvSpPr>
          <p:nvPr/>
        </p:nvSpPr>
        <p:spPr bwMode="auto">
          <a:xfrm>
            <a:off x="1060794" y="4057823"/>
            <a:ext cx="5472112" cy="519113"/>
          </a:xfrm>
          <a:prstGeom prst="rect">
            <a:avLst/>
          </a:prstGeom>
          <a:solidFill>
            <a:schemeClr val="bg1"/>
          </a:solidFill>
          <a:ln w="9525">
            <a:noFill/>
            <a:miter lim="800000"/>
            <a:headEnd/>
            <a:tailEnd/>
          </a:ln>
        </p:spPr>
        <p:txBody>
          <a:bodyPr>
            <a:spAutoFit/>
          </a:bodyPr>
          <a:lstStyle/>
          <a:p>
            <a:r>
              <a:rPr lang="en-US" sz="2800">
                <a:latin typeface="Calibri" pitchFamily="34" charset="0"/>
              </a:rPr>
              <a:t>Turnround at the Preston Plant</a:t>
            </a:r>
          </a:p>
        </p:txBody>
      </p:sp>
      <p:sp>
        <p:nvSpPr>
          <p:cNvPr id="9" name="Text Box 5"/>
          <p:cNvSpPr txBox="1">
            <a:spLocks noChangeArrowheads="1"/>
          </p:cNvSpPr>
          <p:nvPr/>
        </p:nvSpPr>
        <p:spPr bwMode="auto">
          <a:xfrm>
            <a:off x="2501042" y="5984660"/>
            <a:ext cx="3912290" cy="246221"/>
          </a:xfrm>
          <a:prstGeom prst="rect">
            <a:avLst/>
          </a:prstGeom>
          <a:noFill/>
          <a:ln w="9525">
            <a:noFill/>
            <a:miter lim="800000"/>
            <a:headEnd/>
            <a:tailEnd/>
          </a:ln>
        </p:spPr>
        <p:txBody>
          <a:bodyPr wrap="square">
            <a:spAutoFit/>
          </a:bodyPr>
          <a:lstStyle/>
          <a:p>
            <a:pPr fontAlgn="auto">
              <a:spcBef>
                <a:spcPct val="50000"/>
              </a:spcBef>
              <a:spcAft>
                <a:spcPts val="0"/>
              </a:spcAft>
            </a:pPr>
            <a:r>
              <a:rPr lang="en-IN" sz="1000" i="1" kern="0" dirty="0" smtClean="0">
                <a:solidFill>
                  <a:sysClr val="windowText" lastClr="000000"/>
                </a:solidFill>
              </a:rPr>
              <a:t>Source</a:t>
            </a:r>
            <a:r>
              <a:rPr lang="en-IN" sz="1000" kern="0" dirty="0" smtClean="0">
                <a:solidFill>
                  <a:sysClr val="windowText" lastClr="000000"/>
                </a:solidFill>
              </a:rPr>
              <a:t>: AL RF (</a:t>
            </a:r>
            <a:r>
              <a:rPr lang="en-IN" sz="1000" kern="0" dirty="0" err="1" smtClean="0">
                <a:solidFill>
                  <a:sysClr val="windowText" lastClr="000000"/>
                </a:solidFill>
              </a:rPr>
              <a:t>PhotoDisc</a:t>
            </a:r>
            <a:r>
              <a:rPr lang="en-IN" sz="1000" kern="0" dirty="0" smtClean="0">
                <a:solidFill>
                  <a:sysClr val="windowText" lastClr="000000"/>
                </a:solidFill>
              </a:rPr>
              <a:t>/Kim Steele)</a:t>
            </a:r>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ext Box 2"/>
          <p:cNvSpPr txBox="1">
            <a:spLocks noChangeArrowheads="1"/>
          </p:cNvSpPr>
          <p:nvPr/>
        </p:nvSpPr>
        <p:spPr bwMode="auto">
          <a:xfrm>
            <a:off x="2703" y="93705"/>
            <a:ext cx="9150350" cy="523875"/>
          </a:xfrm>
          <a:prstGeom prst="rect">
            <a:avLst/>
          </a:prstGeom>
          <a:noFill/>
          <a:ln w="9525">
            <a:noFill/>
            <a:miter lim="800000"/>
            <a:headEnd/>
            <a:tailEnd/>
          </a:ln>
        </p:spPr>
        <p:txBody>
          <a:bodyPr>
            <a:spAutoFit/>
          </a:bodyPr>
          <a:lstStyle/>
          <a:p>
            <a:pPr>
              <a:spcBef>
                <a:spcPct val="50000"/>
              </a:spcBef>
            </a:pPr>
            <a:r>
              <a:rPr lang="en-GB" sz="2800" dirty="0">
                <a:solidFill>
                  <a:schemeClr val="tx1">
                    <a:lumMod val="65000"/>
                    <a:lumOff val="35000"/>
                  </a:schemeClr>
                </a:solidFill>
              </a:rPr>
              <a:t>Improvement – The Preston Plant</a:t>
            </a:r>
            <a:endParaRPr lang="en-US" sz="2800" dirty="0">
              <a:solidFill>
                <a:schemeClr val="tx1">
                  <a:lumMod val="65000"/>
                  <a:lumOff val="35000"/>
                </a:schemeClr>
              </a:solidFill>
            </a:endParaRPr>
          </a:p>
        </p:txBody>
      </p:sp>
      <p:sp>
        <p:nvSpPr>
          <p:cNvPr id="15363" name="TextBox 7"/>
          <p:cNvSpPr txBox="1">
            <a:spLocks noChangeArrowheads="1"/>
          </p:cNvSpPr>
          <p:nvPr/>
        </p:nvSpPr>
        <p:spPr bwMode="auto">
          <a:xfrm>
            <a:off x="250825" y="1590675"/>
            <a:ext cx="8424863" cy="830263"/>
          </a:xfrm>
          <a:prstGeom prst="rect">
            <a:avLst/>
          </a:prstGeom>
          <a:solidFill>
            <a:schemeClr val="bg1"/>
          </a:solidFill>
          <a:ln w="9525">
            <a:noFill/>
            <a:miter lim="800000"/>
            <a:headEnd/>
            <a:tailEnd/>
          </a:ln>
        </p:spPr>
        <p:txBody>
          <a:bodyPr>
            <a:spAutoFit/>
          </a:bodyPr>
          <a:lstStyle/>
          <a:p>
            <a:r>
              <a:rPr lang="en-GB" sz="2400">
                <a:latin typeface="Calibri" pitchFamily="34" charset="0"/>
              </a:rPr>
              <a:t>What are the most significant events in the story of how the plant survived because of its adoption of quality-based principles?</a:t>
            </a:r>
          </a:p>
        </p:txBody>
      </p:sp>
      <p:sp>
        <p:nvSpPr>
          <p:cNvPr id="15364" name="TextBox 11"/>
          <p:cNvSpPr txBox="1">
            <a:spLocks noChangeArrowheads="1"/>
          </p:cNvSpPr>
          <p:nvPr/>
        </p:nvSpPr>
        <p:spPr bwMode="auto">
          <a:xfrm>
            <a:off x="250825" y="692150"/>
            <a:ext cx="1944688" cy="523875"/>
          </a:xfrm>
          <a:prstGeom prst="rect">
            <a:avLst/>
          </a:prstGeom>
          <a:solidFill>
            <a:schemeClr val="bg1"/>
          </a:solidFill>
          <a:ln w="9525">
            <a:noFill/>
            <a:miter lim="800000"/>
            <a:headEnd/>
            <a:tailEnd/>
          </a:ln>
        </p:spPr>
        <p:txBody>
          <a:bodyPr>
            <a:spAutoFit/>
          </a:bodyPr>
          <a:lstStyle/>
          <a:p>
            <a:r>
              <a:rPr lang="en-GB" sz="2800">
                <a:latin typeface="Calibri" pitchFamily="34" charset="0"/>
              </a:rPr>
              <a:t>Questions</a:t>
            </a:r>
          </a:p>
        </p:txBody>
      </p:sp>
      <p:sp>
        <p:nvSpPr>
          <p:cNvPr id="15365" name="TextBox 12"/>
          <p:cNvSpPr txBox="1">
            <a:spLocks noChangeArrowheads="1"/>
          </p:cNvSpPr>
          <p:nvPr/>
        </p:nvSpPr>
        <p:spPr bwMode="auto">
          <a:xfrm>
            <a:off x="250825" y="3030538"/>
            <a:ext cx="8424863" cy="830262"/>
          </a:xfrm>
          <a:prstGeom prst="rect">
            <a:avLst/>
          </a:prstGeom>
          <a:solidFill>
            <a:schemeClr val="bg1"/>
          </a:solidFill>
          <a:ln w="9525">
            <a:noFill/>
            <a:miter lim="800000"/>
            <a:headEnd/>
            <a:tailEnd/>
          </a:ln>
        </p:spPr>
        <p:txBody>
          <a:bodyPr>
            <a:spAutoFit/>
          </a:bodyPr>
          <a:lstStyle/>
          <a:p>
            <a:r>
              <a:rPr lang="en-GB" sz="2400">
                <a:latin typeface="Calibri" pitchFamily="34" charset="0"/>
              </a:rPr>
              <a:t>The plant’s processes eventually were brought under control. What were the main benefits of this?</a:t>
            </a:r>
          </a:p>
        </p:txBody>
      </p:sp>
      <p:sp>
        <p:nvSpPr>
          <p:cNvPr id="15366" name="TextBox 13"/>
          <p:cNvSpPr txBox="1">
            <a:spLocks noChangeArrowheads="1"/>
          </p:cNvSpPr>
          <p:nvPr/>
        </p:nvSpPr>
        <p:spPr bwMode="auto">
          <a:xfrm>
            <a:off x="250825" y="4460875"/>
            <a:ext cx="8424863" cy="1200150"/>
          </a:xfrm>
          <a:prstGeom prst="rect">
            <a:avLst/>
          </a:prstGeom>
          <a:solidFill>
            <a:schemeClr val="bg1"/>
          </a:solidFill>
          <a:ln w="9525">
            <a:noFill/>
            <a:miter lim="800000"/>
            <a:headEnd/>
            <a:tailEnd/>
          </a:ln>
        </p:spPr>
        <p:txBody>
          <a:bodyPr>
            <a:spAutoFit/>
          </a:bodyPr>
          <a:lstStyle/>
          <a:p>
            <a:r>
              <a:rPr lang="en-GB" sz="2400">
                <a:latin typeface="Calibri" pitchFamily="34" charset="0"/>
              </a:rPr>
              <a:t>SPC is an operational level technique of ensuring quality conformance. How many of the benefits of bringing the plant under control would you class as strategic?</a:t>
            </a:r>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a:grpSpLocks/>
          </p:cNvGrpSpPr>
          <p:nvPr/>
        </p:nvGrpSpPr>
        <p:grpSpPr bwMode="auto">
          <a:xfrm>
            <a:off x="3914775" y="2547618"/>
            <a:ext cx="1323975" cy="787400"/>
            <a:chOff x="2466" y="1896"/>
            <a:chExt cx="834" cy="496"/>
          </a:xfrm>
          <a:noFill/>
        </p:grpSpPr>
        <p:grpSp>
          <p:nvGrpSpPr>
            <p:cNvPr id="3" name="Group 3"/>
            <p:cNvGrpSpPr>
              <a:grpSpLocks/>
            </p:cNvGrpSpPr>
            <p:nvPr/>
          </p:nvGrpSpPr>
          <p:grpSpPr bwMode="auto">
            <a:xfrm>
              <a:off x="2466" y="1896"/>
              <a:ext cx="834" cy="356"/>
              <a:chOff x="2466" y="1568"/>
              <a:chExt cx="834" cy="356"/>
            </a:xfrm>
            <a:grpFill/>
          </p:grpSpPr>
          <p:sp>
            <p:nvSpPr>
              <p:cNvPr id="3076" name="AutoShape 4"/>
              <p:cNvSpPr>
                <a:spLocks noChangeArrowheads="1"/>
              </p:cNvSpPr>
              <p:nvPr/>
            </p:nvSpPr>
            <p:spPr bwMode="auto">
              <a:xfrm>
                <a:off x="2508" y="1568"/>
                <a:ext cx="744" cy="336"/>
              </a:xfrm>
              <a:prstGeom prst="roundRect">
                <a:avLst>
                  <a:gd name="adj" fmla="val 16667"/>
                </a:avLst>
              </a:prstGeom>
              <a:grpFill/>
              <a:ln w="9525">
                <a:solidFill>
                  <a:schemeClr val="tx1"/>
                </a:solidFill>
                <a:round/>
                <a:headEnd/>
                <a:tailEnd/>
              </a:ln>
              <a:effectLst/>
            </p:spPr>
            <p:txBody>
              <a:bodyPr wrap="none" anchor="ctr"/>
              <a:lstStyle/>
              <a:p>
                <a:pPr fontAlgn="auto">
                  <a:spcBef>
                    <a:spcPts val="0"/>
                  </a:spcBef>
                  <a:spcAft>
                    <a:spcPts val="0"/>
                  </a:spcAft>
                  <a:defRPr/>
                </a:pPr>
                <a:endParaRPr lang="en-GB">
                  <a:latin typeface="+mn-lt"/>
                </a:endParaRPr>
              </a:p>
            </p:txBody>
          </p:sp>
          <p:sp>
            <p:nvSpPr>
              <p:cNvPr id="3077" name="Text Box 5"/>
              <p:cNvSpPr txBox="1">
                <a:spLocks noChangeArrowheads="1"/>
              </p:cNvSpPr>
              <p:nvPr/>
            </p:nvSpPr>
            <p:spPr bwMode="auto">
              <a:xfrm>
                <a:off x="2466" y="1604"/>
                <a:ext cx="834" cy="320"/>
              </a:xfrm>
              <a:prstGeom prst="rect">
                <a:avLst/>
              </a:prstGeom>
              <a:grpFill/>
              <a:ln w="9525">
                <a:noFill/>
                <a:miter lim="800000"/>
                <a:headEnd/>
                <a:tailEnd/>
              </a:ln>
              <a:effectLst/>
            </p:spPr>
            <p:txBody>
              <a:bodyPr>
                <a:spAutoFit/>
              </a:bodyPr>
              <a:lstStyle/>
              <a:p>
                <a:pPr algn="ctr" fontAlgn="auto">
                  <a:lnSpc>
                    <a:spcPct val="75000"/>
                  </a:lnSpc>
                  <a:spcBef>
                    <a:spcPct val="50000"/>
                  </a:spcBef>
                  <a:spcAft>
                    <a:spcPts val="0"/>
                  </a:spcAft>
                  <a:defRPr/>
                </a:pPr>
                <a:r>
                  <a:rPr lang="en-GB" sz="1200">
                    <a:latin typeface="+mn-lt"/>
                  </a:rPr>
                  <a:t>Customer trust in process stability</a:t>
                </a:r>
                <a:endParaRPr lang="en-US" sz="1200">
                  <a:latin typeface="+mn-lt"/>
                </a:endParaRPr>
              </a:p>
            </p:txBody>
          </p:sp>
        </p:grpSp>
        <p:sp>
          <p:nvSpPr>
            <p:cNvPr id="3078" name="Line 6"/>
            <p:cNvSpPr>
              <a:spLocks noChangeShapeType="1"/>
            </p:cNvSpPr>
            <p:nvPr/>
          </p:nvSpPr>
          <p:spPr bwMode="auto">
            <a:xfrm flipV="1">
              <a:off x="2880" y="2248"/>
              <a:ext cx="0" cy="144"/>
            </a:xfrm>
            <a:prstGeom prst="line">
              <a:avLst/>
            </a:prstGeom>
            <a:grpFill/>
            <a:ln w="19050">
              <a:solidFill>
                <a:schemeClr val="tx1"/>
              </a:solidFill>
              <a:round/>
              <a:headEnd/>
              <a:tailEnd type="triangle" w="med" len="med"/>
            </a:ln>
            <a:effectLst/>
          </p:spPr>
          <p:txBody>
            <a:bodyPr/>
            <a:lstStyle/>
            <a:p>
              <a:pPr fontAlgn="auto">
                <a:spcBef>
                  <a:spcPts val="0"/>
                </a:spcBef>
                <a:spcAft>
                  <a:spcPts val="0"/>
                </a:spcAft>
                <a:defRPr/>
              </a:pPr>
              <a:endParaRPr lang="en-GB">
                <a:latin typeface="+mn-lt"/>
              </a:endParaRPr>
            </a:p>
          </p:txBody>
        </p:sp>
      </p:grpSp>
      <p:grpSp>
        <p:nvGrpSpPr>
          <p:cNvPr id="4" name="Group 7"/>
          <p:cNvGrpSpPr>
            <a:grpSpLocks/>
          </p:cNvGrpSpPr>
          <p:nvPr/>
        </p:nvGrpSpPr>
        <p:grpSpPr bwMode="auto">
          <a:xfrm>
            <a:off x="3905250" y="1823718"/>
            <a:ext cx="1323975" cy="733425"/>
            <a:chOff x="2460" y="1440"/>
            <a:chExt cx="834" cy="462"/>
          </a:xfrm>
          <a:noFill/>
        </p:grpSpPr>
        <p:grpSp>
          <p:nvGrpSpPr>
            <p:cNvPr id="5" name="Group 8"/>
            <p:cNvGrpSpPr>
              <a:grpSpLocks/>
            </p:cNvGrpSpPr>
            <p:nvPr/>
          </p:nvGrpSpPr>
          <p:grpSpPr bwMode="auto">
            <a:xfrm>
              <a:off x="2460" y="1440"/>
              <a:ext cx="834" cy="336"/>
              <a:chOff x="2460" y="1104"/>
              <a:chExt cx="834" cy="336"/>
            </a:xfrm>
            <a:grpFill/>
          </p:grpSpPr>
          <p:sp>
            <p:nvSpPr>
              <p:cNvPr id="3081" name="AutoShape 9"/>
              <p:cNvSpPr>
                <a:spLocks noChangeArrowheads="1"/>
              </p:cNvSpPr>
              <p:nvPr/>
            </p:nvSpPr>
            <p:spPr bwMode="auto">
              <a:xfrm>
                <a:off x="2502" y="1104"/>
                <a:ext cx="744" cy="336"/>
              </a:xfrm>
              <a:prstGeom prst="roundRect">
                <a:avLst>
                  <a:gd name="adj" fmla="val 16667"/>
                </a:avLst>
              </a:prstGeom>
              <a:grpFill/>
              <a:ln w="9525">
                <a:solidFill>
                  <a:schemeClr val="tx1"/>
                </a:solidFill>
                <a:round/>
                <a:headEnd/>
                <a:tailEnd/>
              </a:ln>
              <a:effectLst/>
            </p:spPr>
            <p:txBody>
              <a:bodyPr wrap="none" anchor="ctr"/>
              <a:lstStyle/>
              <a:p>
                <a:pPr fontAlgn="auto">
                  <a:spcBef>
                    <a:spcPts val="0"/>
                  </a:spcBef>
                  <a:spcAft>
                    <a:spcPts val="0"/>
                  </a:spcAft>
                  <a:defRPr/>
                </a:pPr>
                <a:endParaRPr lang="en-GB">
                  <a:latin typeface="+mn-lt"/>
                </a:endParaRPr>
              </a:p>
            </p:txBody>
          </p:sp>
          <p:sp>
            <p:nvSpPr>
              <p:cNvPr id="3082" name="Text Box 10"/>
              <p:cNvSpPr txBox="1">
                <a:spLocks noChangeArrowheads="1"/>
              </p:cNvSpPr>
              <p:nvPr/>
            </p:nvSpPr>
            <p:spPr bwMode="auto">
              <a:xfrm>
                <a:off x="2460" y="1140"/>
                <a:ext cx="834" cy="233"/>
              </a:xfrm>
              <a:prstGeom prst="rect">
                <a:avLst/>
              </a:prstGeom>
              <a:grpFill/>
              <a:ln w="9525">
                <a:noFill/>
                <a:miter lim="800000"/>
                <a:headEnd/>
                <a:tailEnd/>
              </a:ln>
              <a:effectLst/>
            </p:spPr>
            <p:txBody>
              <a:bodyPr>
                <a:spAutoFit/>
              </a:bodyPr>
              <a:lstStyle/>
              <a:p>
                <a:pPr algn="ctr" fontAlgn="auto">
                  <a:lnSpc>
                    <a:spcPct val="75000"/>
                  </a:lnSpc>
                  <a:spcBef>
                    <a:spcPct val="50000"/>
                  </a:spcBef>
                  <a:spcAft>
                    <a:spcPts val="0"/>
                  </a:spcAft>
                  <a:defRPr/>
                </a:pPr>
                <a:r>
                  <a:rPr lang="en-GB" sz="1200" dirty="0">
                    <a:latin typeface="+mn-lt"/>
                  </a:rPr>
                  <a:t>Confidence to give new orders</a:t>
                </a:r>
                <a:endParaRPr lang="en-US" sz="1200" dirty="0">
                  <a:latin typeface="+mn-lt"/>
                </a:endParaRPr>
              </a:p>
            </p:txBody>
          </p:sp>
        </p:grpSp>
        <p:sp>
          <p:nvSpPr>
            <p:cNvPr id="3083" name="Line 11"/>
            <p:cNvSpPr>
              <a:spLocks noChangeShapeType="1"/>
            </p:cNvSpPr>
            <p:nvPr/>
          </p:nvSpPr>
          <p:spPr bwMode="auto">
            <a:xfrm flipV="1">
              <a:off x="2880" y="1758"/>
              <a:ext cx="0" cy="144"/>
            </a:xfrm>
            <a:prstGeom prst="line">
              <a:avLst/>
            </a:prstGeom>
            <a:grpFill/>
            <a:ln w="19050">
              <a:solidFill>
                <a:schemeClr val="tx1"/>
              </a:solidFill>
              <a:round/>
              <a:headEnd/>
              <a:tailEnd type="triangle" w="med" len="med"/>
            </a:ln>
            <a:effectLst/>
          </p:spPr>
          <p:txBody>
            <a:bodyPr/>
            <a:lstStyle/>
            <a:p>
              <a:pPr fontAlgn="auto">
                <a:spcBef>
                  <a:spcPts val="0"/>
                </a:spcBef>
                <a:spcAft>
                  <a:spcPts val="0"/>
                </a:spcAft>
                <a:defRPr/>
              </a:pPr>
              <a:endParaRPr lang="en-GB">
                <a:latin typeface="+mn-lt"/>
              </a:endParaRPr>
            </a:p>
          </p:txBody>
        </p:sp>
      </p:grpSp>
      <p:grpSp>
        <p:nvGrpSpPr>
          <p:cNvPr id="6" name="Group 12"/>
          <p:cNvGrpSpPr>
            <a:grpSpLocks/>
          </p:cNvGrpSpPr>
          <p:nvPr/>
        </p:nvGrpSpPr>
        <p:grpSpPr bwMode="auto">
          <a:xfrm>
            <a:off x="3914775" y="985518"/>
            <a:ext cx="1323975" cy="838200"/>
            <a:chOff x="2466" y="912"/>
            <a:chExt cx="834" cy="528"/>
          </a:xfrm>
          <a:noFill/>
        </p:grpSpPr>
        <p:grpSp>
          <p:nvGrpSpPr>
            <p:cNvPr id="7" name="Group 13"/>
            <p:cNvGrpSpPr>
              <a:grpSpLocks/>
            </p:cNvGrpSpPr>
            <p:nvPr/>
          </p:nvGrpSpPr>
          <p:grpSpPr bwMode="auto">
            <a:xfrm>
              <a:off x="2466" y="912"/>
              <a:ext cx="834" cy="384"/>
              <a:chOff x="2466" y="576"/>
              <a:chExt cx="834" cy="384"/>
            </a:xfrm>
            <a:grpFill/>
          </p:grpSpPr>
          <p:sp>
            <p:nvSpPr>
              <p:cNvPr id="3086" name="AutoShape 14"/>
              <p:cNvSpPr>
                <a:spLocks noChangeArrowheads="1"/>
              </p:cNvSpPr>
              <p:nvPr/>
            </p:nvSpPr>
            <p:spPr bwMode="auto">
              <a:xfrm>
                <a:off x="2508" y="576"/>
                <a:ext cx="744" cy="384"/>
              </a:xfrm>
              <a:prstGeom prst="roundRect">
                <a:avLst>
                  <a:gd name="adj" fmla="val 16667"/>
                </a:avLst>
              </a:prstGeom>
              <a:grpFill/>
              <a:ln w="9525">
                <a:solidFill>
                  <a:schemeClr val="tx1"/>
                </a:solidFill>
                <a:round/>
                <a:headEnd/>
                <a:tailEnd/>
              </a:ln>
              <a:effectLst/>
            </p:spPr>
            <p:txBody>
              <a:bodyPr wrap="none" anchor="ctr"/>
              <a:lstStyle/>
              <a:p>
                <a:pPr fontAlgn="auto">
                  <a:spcBef>
                    <a:spcPts val="0"/>
                  </a:spcBef>
                  <a:spcAft>
                    <a:spcPts val="0"/>
                  </a:spcAft>
                  <a:defRPr/>
                </a:pPr>
                <a:endParaRPr lang="en-GB">
                  <a:latin typeface="+mn-lt"/>
                </a:endParaRPr>
              </a:p>
            </p:txBody>
          </p:sp>
          <p:sp>
            <p:nvSpPr>
              <p:cNvPr id="3087" name="Text Box 15"/>
              <p:cNvSpPr txBox="1">
                <a:spLocks noChangeArrowheads="1"/>
              </p:cNvSpPr>
              <p:nvPr/>
            </p:nvSpPr>
            <p:spPr bwMode="auto">
              <a:xfrm>
                <a:off x="2466" y="576"/>
                <a:ext cx="834" cy="320"/>
              </a:xfrm>
              <a:prstGeom prst="rect">
                <a:avLst/>
              </a:prstGeom>
              <a:grpFill/>
              <a:ln w="9525">
                <a:noFill/>
                <a:miter lim="800000"/>
                <a:headEnd/>
                <a:tailEnd/>
              </a:ln>
              <a:effectLst/>
            </p:spPr>
            <p:txBody>
              <a:bodyPr>
                <a:spAutoFit/>
              </a:bodyPr>
              <a:lstStyle/>
              <a:p>
                <a:pPr algn="ctr" fontAlgn="auto">
                  <a:lnSpc>
                    <a:spcPct val="75000"/>
                  </a:lnSpc>
                  <a:spcBef>
                    <a:spcPct val="50000"/>
                  </a:spcBef>
                  <a:spcAft>
                    <a:spcPts val="0"/>
                  </a:spcAft>
                  <a:defRPr/>
                </a:pPr>
                <a:r>
                  <a:rPr lang="en-GB" sz="1200">
                    <a:latin typeface="+mn-lt"/>
                  </a:rPr>
                  <a:t>Customer willing to invest in relationship</a:t>
                </a:r>
                <a:endParaRPr lang="en-US" sz="1200">
                  <a:latin typeface="+mn-lt"/>
                </a:endParaRPr>
              </a:p>
            </p:txBody>
          </p:sp>
        </p:grpSp>
        <p:sp>
          <p:nvSpPr>
            <p:cNvPr id="3088" name="Line 16"/>
            <p:cNvSpPr>
              <a:spLocks noChangeShapeType="1"/>
            </p:cNvSpPr>
            <p:nvPr/>
          </p:nvSpPr>
          <p:spPr bwMode="auto">
            <a:xfrm flipV="1">
              <a:off x="2880" y="1296"/>
              <a:ext cx="0" cy="144"/>
            </a:xfrm>
            <a:prstGeom prst="line">
              <a:avLst/>
            </a:prstGeom>
            <a:grpFill/>
            <a:ln w="19050">
              <a:solidFill>
                <a:schemeClr val="tx1"/>
              </a:solidFill>
              <a:round/>
              <a:headEnd/>
              <a:tailEnd type="triangle" w="med" len="med"/>
            </a:ln>
            <a:effectLst/>
          </p:spPr>
          <p:txBody>
            <a:bodyPr/>
            <a:lstStyle/>
            <a:p>
              <a:pPr fontAlgn="auto">
                <a:spcBef>
                  <a:spcPts val="0"/>
                </a:spcBef>
                <a:spcAft>
                  <a:spcPts val="0"/>
                </a:spcAft>
                <a:defRPr/>
              </a:pPr>
              <a:endParaRPr lang="en-GB">
                <a:latin typeface="+mn-lt"/>
              </a:endParaRPr>
            </a:p>
          </p:txBody>
        </p:sp>
      </p:grpSp>
      <p:grpSp>
        <p:nvGrpSpPr>
          <p:cNvPr id="8" name="Group 17"/>
          <p:cNvGrpSpPr>
            <a:grpSpLocks/>
          </p:cNvGrpSpPr>
          <p:nvPr/>
        </p:nvGrpSpPr>
        <p:grpSpPr bwMode="auto">
          <a:xfrm>
            <a:off x="3914775" y="224138"/>
            <a:ext cx="1343025" cy="762000"/>
            <a:chOff x="2466" y="432"/>
            <a:chExt cx="834" cy="480"/>
          </a:xfrm>
        </p:grpSpPr>
        <p:grpSp>
          <p:nvGrpSpPr>
            <p:cNvPr id="9" name="Group 18"/>
            <p:cNvGrpSpPr>
              <a:grpSpLocks/>
            </p:cNvGrpSpPr>
            <p:nvPr/>
          </p:nvGrpSpPr>
          <p:grpSpPr bwMode="auto">
            <a:xfrm>
              <a:off x="2466" y="432"/>
              <a:ext cx="834" cy="356"/>
              <a:chOff x="2466" y="432"/>
              <a:chExt cx="834" cy="356"/>
            </a:xfrm>
          </p:grpSpPr>
          <p:sp>
            <p:nvSpPr>
              <p:cNvPr id="17470" name="AutoShape 19"/>
              <p:cNvSpPr>
                <a:spLocks noChangeArrowheads="1"/>
              </p:cNvSpPr>
              <p:nvPr/>
            </p:nvSpPr>
            <p:spPr bwMode="auto">
              <a:xfrm>
                <a:off x="2508" y="432"/>
                <a:ext cx="744" cy="336"/>
              </a:xfrm>
              <a:prstGeom prst="roundRect">
                <a:avLst>
                  <a:gd name="adj" fmla="val 16667"/>
                </a:avLst>
              </a:prstGeom>
              <a:solidFill>
                <a:srgbClr val="66FFFF"/>
              </a:solidFill>
              <a:ln w="9525">
                <a:solidFill>
                  <a:schemeClr val="tx1"/>
                </a:solidFill>
                <a:round/>
                <a:headEnd/>
                <a:tailEnd/>
              </a:ln>
            </p:spPr>
            <p:txBody>
              <a:bodyPr wrap="none" anchor="ctr"/>
              <a:lstStyle/>
              <a:p>
                <a:endParaRPr lang="en-GB">
                  <a:latin typeface="Calibri" pitchFamily="34" charset="0"/>
                </a:endParaRPr>
              </a:p>
            </p:txBody>
          </p:sp>
          <p:sp>
            <p:nvSpPr>
              <p:cNvPr id="17471" name="Text Box 20"/>
              <p:cNvSpPr txBox="1">
                <a:spLocks noChangeArrowheads="1"/>
              </p:cNvSpPr>
              <p:nvPr/>
            </p:nvSpPr>
            <p:spPr bwMode="auto">
              <a:xfrm>
                <a:off x="2466" y="468"/>
                <a:ext cx="834" cy="320"/>
              </a:xfrm>
              <a:prstGeom prst="rect">
                <a:avLst/>
              </a:prstGeom>
              <a:noFill/>
              <a:ln w="9525">
                <a:noFill/>
                <a:miter lim="800000"/>
                <a:headEnd/>
                <a:tailEnd/>
              </a:ln>
            </p:spPr>
            <p:txBody>
              <a:bodyPr>
                <a:spAutoFit/>
              </a:bodyPr>
              <a:lstStyle/>
              <a:p>
                <a:pPr algn="ctr">
                  <a:lnSpc>
                    <a:spcPct val="75000"/>
                  </a:lnSpc>
                  <a:spcBef>
                    <a:spcPct val="50000"/>
                  </a:spcBef>
                </a:pPr>
                <a:r>
                  <a:rPr lang="en-GB" sz="1200">
                    <a:latin typeface="Calibri" pitchFamily="34" charset="0"/>
                  </a:rPr>
                  <a:t>Security of demand and revenue</a:t>
                </a:r>
                <a:endParaRPr lang="en-US" sz="1200">
                  <a:latin typeface="Calibri" pitchFamily="34" charset="0"/>
                </a:endParaRPr>
              </a:p>
            </p:txBody>
          </p:sp>
        </p:grpSp>
        <p:sp>
          <p:nvSpPr>
            <p:cNvPr id="17469" name="Line 21"/>
            <p:cNvSpPr>
              <a:spLocks noChangeShapeType="1"/>
            </p:cNvSpPr>
            <p:nvPr/>
          </p:nvSpPr>
          <p:spPr bwMode="auto">
            <a:xfrm flipV="1">
              <a:off x="2880" y="768"/>
              <a:ext cx="0" cy="144"/>
            </a:xfrm>
            <a:prstGeom prst="line">
              <a:avLst/>
            </a:prstGeom>
            <a:noFill/>
            <a:ln w="19050">
              <a:solidFill>
                <a:schemeClr val="tx1"/>
              </a:solidFill>
              <a:round/>
              <a:headEnd/>
              <a:tailEnd type="triangle" w="med" len="med"/>
            </a:ln>
          </p:spPr>
          <p:txBody>
            <a:bodyPr/>
            <a:lstStyle/>
            <a:p>
              <a:endParaRPr lang="en-US"/>
            </a:p>
          </p:txBody>
        </p:sp>
      </p:grpSp>
      <p:grpSp>
        <p:nvGrpSpPr>
          <p:cNvPr id="10" name="Group 22"/>
          <p:cNvGrpSpPr>
            <a:grpSpLocks/>
          </p:cNvGrpSpPr>
          <p:nvPr/>
        </p:nvGrpSpPr>
        <p:grpSpPr bwMode="auto">
          <a:xfrm>
            <a:off x="3914775" y="4033520"/>
            <a:ext cx="1323975" cy="1439863"/>
            <a:chOff x="2466" y="2832"/>
            <a:chExt cx="834" cy="907"/>
          </a:xfrm>
          <a:noFill/>
        </p:grpSpPr>
        <p:grpSp>
          <p:nvGrpSpPr>
            <p:cNvPr id="11" name="Group 23"/>
            <p:cNvGrpSpPr>
              <a:grpSpLocks/>
            </p:cNvGrpSpPr>
            <p:nvPr/>
          </p:nvGrpSpPr>
          <p:grpSpPr bwMode="auto">
            <a:xfrm>
              <a:off x="2466" y="3314"/>
              <a:ext cx="834" cy="425"/>
              <a:chOff x="2466" y="2978"/>
              <a:chExt cx="834" cy="425"/>
            </a:xfrm>
            <a:grpFill/>
          </p:grpSpPr>
          <p:sp>
            <p:nvSpPr>
              <p:cNvPr id="3096" name="AutoShape 24"/>
              <p:cNvSpPr>
                <a:spLocks noChangeArrowheads="1"/>
              </p:cNvSpPr>
              <p:nvPr/>
            </p:nvSpPr>
            <p:spPr bwMode="auto">
              <a:xfrm>
                <a:off x="2508" y="2978"/>
                <a:ext cx="744" cy="400"/>
              </a:xfrm>
              <a:prstGeom prst="roundRect">
                <a:avLst>
                  <a:gd name="adj" fmla="val 16667"/>
                </a:avLst>
              </a:prstGeom>
              <a:grpFill/>
              <a:ln w="9525">
                <a:solidFill>
                  <a:schemeClr val="tx1"/>
                </a:solidFill>
                <a:round/>
                <a:headEnd/>
                <a:tailEnd/>
              </a:ln>
              <a:effectLst/>
            </p:spPr>
            <p:txBody>
              <a:bodyPr wrap="none" anchor="ctr"/>
              <a:lstStyle/>
              <a:p>
                <a:pPr fontAlgn="auto">
                  <a:spcBef>
                    <a:spcPts val="0"/>
                  </a:spcBef>
                  <a:spcAft>
                    <a:spcPts val="0"/>
                  </a:spcAft>
                  <a:defRPr/>
                </a:pPr>
                <a:endParaRPr lang="en-GB">
                  <a:latin typeface="+mn-lt"/>
                </a:endParaRPr>
              </a:p>
            </p:txBody>
          </p:sp>
          <p:sp>
            <p:nvSpPr>
              <p:cNvPr id="3097" name="Text Box 25"/>
              <p:cNvSpPr txBox="1">
                <a:spLocks noChangeArrowheads="1"/>
              </p:cNvSpPr>
              <p:nvPr/>
            </p:nvSpPr>
            <p:spPr bwMode="auto">
              <a:xfrm>
                <a:off x="2466" y="2996"/>
                <a:ext cx="834" cy="407"/>
              </a:xfrm>
              <a:prstGeom prst="rect">
                <a:avLst/>
              </a:prstGeom>
              <a:grpFill/>
              <a:ln w="9525">
                <a:noFill/>
                <a:miter lim="800000"/>
                <a:headEnd/>
                <a:tailEnd/>
              </a:ln>
              <a:effectLst/>
            </p:spPr>
            <p:txBody>
              <a:bodyPr>
                <a:spAutoFit/>
              </a:bodyPr>
              <a:lstStyle/>
              <a:p>
                <a:pPr algn="ctr" fontAlgn="auto">
                  <a:lnSpc>
                    <a:spcPct val="75000"/>
                  </a:lnSpc>
                  <a:spcBef>
                    <a:spcPct val="50000"/>
                  </a:spcBef>
                  <a:spcAft>
                    <a:spcPts val="0"/>
                  </a:spcAft>
                  <a:defRPr/>
                </a:pPr>
                <a:r>
                  <a:rPr lang="en-GB" sz="1200">
                    <a:latin typeface="+mn-lt"/>
                  </a:rPr>
                  <a:t>Better understanding of process capabilities</a:t>
                </a:r>
                <a:endParaRPr lang="en-US" sz="1200">
                  <a:latin typeface="+mn-lt"/>
                </a:endParaRPr>
              </a:p>
            </p:txBody>
          </p:sp>
        </p:grpSp>
        <p:sp>
          <p:nvSpPr>
            <p:cNvPr id="3098" name="Line 26"/>
            <p:cNvSpPr>
              <a:spLocks noChangeShapeType="1"/>
            </p:cNvSpPr>
            <p:nvPr/>
          </p:nvSpPr>
          <p:spPr bwMode="auto">
            <a:xfrm>
              <a:off x="2880" y="2832"/>
              <a:ext cx="0" cy="432"/>
            </a:xfrm>
            <a:prstGeom prst="line">
              <a:avLst/>
            </a:prstGeom>
            <a:grpFill/>
            <a:ln w="9525">
              <a:solidFill>
                <a:schemeClr val="tx1"/>
              </a:solidFill>
              <a:round/>
              <a:headEnd/>
              <a:tailEnd type="triangle" w="med" len="med"/>
            </a:ln>
            <a:effectLst/>
          </p:spPr>
          <p:txBody>
            <a:bodyPr/>
            <a:lstStyle/>
            <a:p>
              <a:pPr fontAlgn="auto">
                <a:spcBef>
                  <a:spcPts val="0"/>
                </a:spcBef>
                <a:spcAft>
                  <a:spcPts val="0"/>
                </a:spcAft>
                <a:defRPr/>
              </a:pPr>
              <a:endParaRPr lang="en-GB">
                <a:latin typeface="+mn-lt"/>
              </a:endParaRPr>
            </a:p>
          </p:txBody>
        </p:sp>
      </p:grpSp>
      <p:grpSp>
        <p:nvGrpSpPr>
          <p:cNvPr id="12" name="Group 27"/>
          <p:cNvGrpSpPr>
            <a:grpSpLocks/>
          </p:cNvGrpSpPr>
          <p:nvPr/>
        </p:nvGrpSpPr>
        <p:grpSpPr bwMode="auto">
          <a:xfrm>
            <a:off x="3886200" y="3337226"/>
            <a:ext cx="1295400" cy="625475"/>
            <a:chOff x="2448" y="2393"/>
            <a:chExt cx="816" cy="394"/>
          </a:xfrm>
        </p:grpSpPr>
        <p:sp>
          <p:nvSpPr>
            <p:cNvPr id="17466" name="AutoShape 28"/>
            <p:cNvSpPr>
              <a:spLocks noChangeArrowheads="1"/>
            </p:cNvSpPr>
            <p:nvPr/>
          </p:nvSpPr>
          <p:spPr bwMode="auto">
            <a:xfrm>
              <a:off x="2448" y="2393"/>
              <a:ext cx="816" cy="384"/>
            </a:xfrm>
            <a:prstGeom prst="roundRect">
              <a:avLst>
                <a:gd name="adj" fmla="val 16667"/>
              </a:avLst>
            </a:prstGeom>
            <a:solidFill>
              <a:srgbClr val="FFFF00"/>
            </a:solidFill>
            <a:ln w="28575">
              <a:solidFill>
                <a:schemeClr val="tx1"/>
              </a:solidFill>
              <a:round/>
              <a:headEnd/>
              <a:tailEnd/>
            </a:ln>
          </p:spPr>
          <p:txBody>
            <a:bodyPr wrap="none" anchor="ctr"/>
            <a:lstStyle/>
            <a:p>
              <a:endParaRPr lang="en-GB">
                <a:latin typeface="Calibri" pitchFamily="34" charset="0"/>
              </a:endParaRPr>
            </a:p>
          </p:txBody>
        </p:sp>
        <p:sp>
          <p:nvSpPr>
            <p:cNvPr id="17467" name="Text Box 29"/>
            <p:cNvSpPr txBox="1">
              <a:spLocks noChangeArrowheads="1"/>
            </p:cNvSpPr>
            <p:nvPr/>
          </p:nvSpPr>
          <p:spPr bwMode="auto">
            <a:xfrm>
              <a:off x="2478" y="2423"/>
              <a:ext cx="768" cy="364"/>
            </a:xfrm>
            <a:prstGeom prst="rect">
              <a:avLst/>
            </a:prstGeom>
            <a:noFill/>
            <a:ln w="9525">
              <a:noFill/>
              <a:miter lim="800000"/>
              <a:headEnd/>
              <a:tailEnd/>
            </a:ln>
          </p:spPr>
          <p:txBody>
            <a:bodyPr>
              <a:spAutoFit/>
            </a:bodyPr>
            <a:lstStyle/>
            <a:p>
              <a:pPr algn="ctr">
                <a:lnSpc>
                  <a:spcPct val="75000"/>
                </a:lnSpc>
                <a:spcBef>
                  <a:spcPct val="50000"/>
                </a:spcBef>
              </a:pPr>
              <a:r>
                <a:rPr lang="en-GB" sz="1400" dirty="0">
                  <a:latin typeface="Calibri" pitchFamily="34" charset="0"/>
                </a:rPr>
                <a:t>Gain control of ‘run the operation’</a:t>
              </a:r>
              <a:endParaRPr lang="en-US" sz="1400" dirty="0">
                <a:latin typeface="Calibri" pitchFamily="34" charset="0"/>
              </a:endParaRPr>
            </a:p>
          </p:txBody>
        </p:sp>
      </p:grpSp>
      <p:grpSp>
        <p:nvGrpSpPr>
          <p:cNvPr id="13" name="Group 30"/>
          <p:cNvGrpSpPr>
            <a:grpSpLocks/>
          </p:cNvGrpSpPr>
          <p:nvPr/>
        </p:nvGrpSpPr>
        <p:grpSpPr bwMode="auto">
          <a:xfrm>
            <a:off x="2743200" y="3957318"/>
            <a:ext cx="1323975" cy="685800"/>
            <a:chOff x="1728" y="2784"/>
            <a:chExt cx="834" cy="464"/>
          </a:xfrm>
          <a:noFill/>
        </p:grpSpPr>
        <p:grpSp>
          <p:nvGrpSpPr>
            <p:cNvPr id="14" name="Group 31"/>
            <p:cNvGrpSpPr>
              <a:grpSpLocks/>
            </p:cNvGrpSpPr>
            <p:nvPr/>
          </p:nvGrpSpPr>
          <p:grpSpPr bwMode="auto">
            <a:xfrm>
              <a:off x="1728" y="2912"/>
              <a:ext cx="834" cy="336"/>
              <a:chOff x="2466" y="96"/>
              <a:chExt cx="834" cy="336"/>
            </a:xfrm>
            <a:grpFill/>
          </p:grpSpPr>
          <p:sp>
            <p:nvSpPr>
              <p:cNvPr id="3104" name="AutoShape 32"/>
              <p:cNvSpPr>
                <a:spLocks noChangeArrowheads="1"/>
              </p:cNvSpPr>
              <p:nvPr/>
            </p:nvSpPr>
            <p:spPr bwMode="auto">
              <a:xfrm>
                <a:off x="2508" y="96"/>
                <a:ext cx="744" cy="336"/>
              </a:xfrm>
              <a:prstGeom prst="roundRect">
                <a:avLst>
                  <a:gd name="adj" fmla="val 16667"/>
                </a:avLst>
              </a:prstGeom>
              <a:grpFill/>
              <a:ln w="9525">
                <a:solidFill>
                  <a:schemeClr val="tx1"/>
                </a:solidFill>
                <a:round/>
                <a:headEnd/>
                <a:tailEnd/>
              </a:ln>
              <a:effectLst/>
            </p:spPr>
            <p:txBody>
              <a:bodyPr wrap="none" anchor="ctr"/>
              <a:lstStyle/>
              <a:p>
                <a:pPr fontAlgn="auto">
                  <a:spcBef>
                    <a:spcPts val="0"/>
                  </a:spcBef>
                  <a:spcAft>
                    <a:spcPts val="0"/>
                  </a:spcAft>
                  <a:defRPr/>
                </a:pPr>
                <a:endParaRPr lang="en-GB">
                  <a:latin typeface="+mn-lt"/>
                </a:endParaRPr>
              </a:p>
            </p:txBody>
          </p:sp>
          <p:sp>
            <p:nvSpPr>
              <p:cNvPr id="3105" name="Text Box 33"/>
              <p:cNvSpPr txBox="1">
                <a:spLocks noChangeArrowheads="1"/>
              </p:cNvSpPr>
              <p:nvPr/>
            </p:nvSpPr>
            <p:spPr bwMode="auto">
              <a:xfrm>
                <a:off x="2466" y="132"/>
                <a:ext cx="834" cy="250"/>
              </a:xfrm>
              <a:prstGeom prst="rect">
                <a:avLst/>
              </a:prstGeom>
              <a:grpFill/>
              <a:ln w="9525">
                <a:noFill/>
                <a:miter lim="800000"/>
                <a:headEnd/>
                <a:tailEnd/>
              </a:ln>
              <a:effectLst/>
            </p:spPr>
            <p:txBody>
              <a:bodyPr>
                <a:spAutoFit/>
              </a:bodyPr>
              <a:lstStyle/>
              <a:p>
                <a:pPr algn="ctr" fontAlgn="auto">
                  <a:lnSpc>
                    <a:spcPct val="75000"/>
                  </a:lnSpc>
                  <a:spcBef>
                    <a:spcPct val="50000"/>
                  </a:spcBef>
                  <a:spcAft>
                    <a:spcPts val="0"/>
                  </a:spcAft>
                  <a:defRPr/>
                </a:pPr>
                <a:r>
                  <a:rPr lang="en-GB" sz="1200">
                    <a:latin typeface="+mn-lt"/>
                  </a:rPr>
                  <a:t>Less downtime and waste</a:t>
                </a:r>
                <a:endParaRPr lang="en-US" sz="1200">
                  <a:latin typeface="+mn-lt"/>
                </a:endParaRPr>
              </a:p>
            </p:txBody>
          </p:sp>
        </p:grpSp>
        <p:sp>
          <p:nvSpPr>
            <p:cNvPr id="3106" name="Line 34"/>
            <p:cNvSpPr>
              <a:spLocks noChangeShapeType="1"/>
            </p:cNvSpPr>
            <p:nvPr/>
          </p:nvSpPr>
          <p:spPr bwMode="auto">
            <a:xfrm flipH="1">
              <a:off x="2256" y="2784"/>
              <a:ext cx="192" cy="144"/>
            </a:xfrm>
            <a:prstGeom prst="line">
              <a:avLst/>
            </a:prstGeom>
            <a:grpFill/>
            <a:ln w="9525">
              <a:solidFill>
                <a:schemeClr val="tx1"/>
              </a:solidFill>
              <a:round/>
              <a:headEnd/>
              <a:tailEnd type="triangle" w="med" len="med"/>
            </a:ln>
            <a:effectLst/>
          </p:spPr>
          <p:txBody>
            <a:bodyPr/>
            <a:lstStyle/>
            <a:p>
              <a:pPr fontAlgn="auto">
                <a:spcBef>
                  <a:spcPts val="0"/>
                </a:spcBef>
                <a:spcAft>
                  <a:spcPts val="0"/>
                </a:spcAft>
                <a:defRPr/>
              </a:pPr>
              <a:endParaRPr lang="en-GB">
                <a:latin typeface="+mn-lt"/>
              </a:endParaRPr>
            </a:p>
          </p:txBody>
        </p:sp>
      </p:grpSp>
      <p:grpSp>
        <p:nvGrpSpPr>
          <p:cNvPr id="15" name="Group 35"/>
          <p:cNvGrpSpPr>
            <a:grpSpLocks/>
          </p:cNvGrpSpPr>
          <p:nvPr/>
        </p:nvGrpSpPr>
        <p:grpSpPr bwMode="auto">
          <a:xfrm>
            <a:off x="990600" y="4719318"/>
            <a:ext cx="2162175" cy="1498600"/>
            <a:chOff x="624" y="3264"/>
            <a:chExt cx="1362" cy="944"/>
          </a:xfrm>
          <a:noFill/>
        </p:grpSpPr>
        <p:grpSp>
          <p:nvGrpSpPr>
            <p:cNvPr id="16" name="Group 36"/>
            <p:cNvGrpSpPr>
              <a:grpSpLocks/>
            </p:cNvGrpSpPr>
            <p:nvPr/>
          </p:nvGrpSpPr>
          <p:grpSpPr bwMode="auto">
            <a:xfrm>
              <a:off x="624" y="3872"/>
              <a:ext cx="834" cy="336"/>
              <a:chOff x="624" y="3872"/>
              <a:chExt cx="834" cy="336"/>
            </a:xfrm>
            <a:grpFill/>
          </p:grpSpPr>
          <p:sp>
            <p:nvSpPr>
              <p:cNvPr id="3109" name="AutoShape 37"/>
              <p:cNvSpPr>
                <a:spLocks noChangeArrowheads="1"/>
              </p:cNvSpPr>
              <p:nvPr/>
            </p:nvSpPr>
            <p:spPr bwMode="auto">
              <a:xfrm>
                <a:off x="666" y="3872"/>
                <a:ext cx="744" cy="336"/>
              </a:xfrm>
              <a:prstGeom prst="roundRect">
                <a:avLst>
                  <a:gd name="adj" fmla="val 16667"/>
                </a:avLst>
              </a:prstGeom>
              <a:solidFill>
                <a:srgbClr val="66FFFF"/>
              </a:solidFill>
              <a:ln w="9525">
                <a:solidFill>
                  <a:schemeClr val="tx1"/>
                </a:solidFill>
                <a:round/>
                <a:headEnd/>
                <a:tailEnd/>
              </a:ln>
              <a:effectLst/>
            </p:spPr>
            <p:txBody>
              <a:bodyPr wrap="none" anchor="ctr"/>
              <a:lstStyle/>
              <a:p>
                <a:pPr fontAlgn="auto">
                  <a:spcBef>
                    <a:spcPts val="0"/>
                  </a:spcBef>
                  <a:spcAft>
                    <a:spcPts val="0"/>
                  </a:spcAft>
                  <a:defRPr/>
                </a:pPr>
                <a:endParaRPr lang="en-GB">
                  <a:latin typeface="+mn-lt"/>
                </a:endParaRPr>
              </a:p>
            </p:txBody>
          </p:sp>
          <p:sp>
            <p:nvSpPr>
              <p:cNvPr id="3110" name="Text Box 38"/>
              <p:cNvSpPr txBox="1">
                <a:spLocks noChangeArrowheads="1"/>
              </p:cNvSpPr>
              <p:nvPr/>
            </p:nvSpPr>
            <p:spPr bwMode="auto">
              <a:xfrm>
                <a:off x="624" y="3938"/>
                <a:ext cx="834" cy="145"/>
              </a:xfrm>
              <a:prstGeom prst="rect">
                <a:avLst/>
              </a:prstGeom>
              <a:grpFill/>
              <a:ln w="9525">
                <a:noFill/>
                <a:miter lim="800000"/>
                <a:headEnd/>
                <a:tailEnd/>
              </a:ln>
              <a:effectLst/>
            </p:spPr>
            <p:txBody>
              <a:bodyPr>
                <a:spAutoFit/>
              </a:bodyPr>
              <a:lstStyle/>
              <a:p>
                <a:pPr algn="ctr" fontAlgn="auto">
                  <a:lnSpc>
                    <a:spcPct val="75000"/>
                  </a:lnSpc>
                  <a:spcBef>
                    <a:spcPct val="50000"/>
                  </a:spcBef>
                  <a:spcAft>
                    <a:spcPts val="0"/>
                  </a:spcAft>
                  <a:defRPr/>
                </a:pPr>
                <a:r>
                  <a:rPr lang="en-GB" sz="1200">
                    <a:latin typeface="+mn-lt"/>
                  </a:rPr>
                  <a:t>Lower cost base</a:t>
                </a:r>
                <a:endParaRPr lang="en-US" sz="1200">
                  <a:latin typeface="+mn-lt"/>
                </a:endParaRPr>
              </a:p>
            </p:txBody>
          </p:sp>
        </p:grpSp>
        <p:grpSp>
          <p:nvGrpSpPr>
            <p:cNvPr id="17" name="Group 39"/>
            <p:cNvGrpSpPr>
              <a:grpSpLocks/>
            </p:cNvGrpSpPr>
            <p:nvPr/>
          </p:nvGrpSpPr>
          <p:grpSpPr bwMode="auto">
            <a:xfrm>
              <a:off x="1152" y="3264"/>
              <a:ext cx="834" cy="464"/>
              <a:chOff x="1152" y="3264"/>
              <a:chExt cx="834" cy="464"/>
            </a:xfrm>
            <a:grpFill/>
          </p:grpSpPr>
          <p:grpSp>
            <p:nvGrpSpPr>
              <p:cNvPr id="18" name="Group 40"/>
              <p:cNvGrpSpPr>
                <a:grpSpLocks/>
              </p:cNvGrpSpPr>
              <p:nvPr/>
            </p:nvGrpSpPr>
            <p:grpSpPr bwMode="auto">
              <a:xfrm>
                <a:off x="1152" y="3392"/>
                <a:ext cx="834" cy="336"/>
                <a:chOff x="2466" y="96"/>
                <a:chExt cx="834" cy="336"/>
              </a:xfrm>
              <a:grpFill/>
            </p:grpSpPr>
            <p:sp>
              <p:nvSpPr>
                <p:cNvPr id="3113" name="AutoShape 41"/>
                <p:cNvSpPr>
                  <a:spLocks noChangeArrowheads="1"/>
                </p:cNvSpPr>
                <p:nvPr/>
              </p:nvSpPr>
              <p:spPr bwMode="auto">
                <a:xfrm>
                  <a:off x="2508" y="96"/>
                  <a:ext cx="744" cy="336"/>
                </a:xfrm>
                <a:prstGeom prst="roundRect">
                  <a:avLst>
                    <a:gd name="adj" fmla="val 16667"/>
                  </a:avLst>
                </a:prstGeom>
                <a:grpFill/>
                <a:ln w="9525">
                  <a:solidFill>
                    <a:schemeClr val="tx1"/>
                  </a:solidFill>
                  <a:round/>
                  <a:headEnd/>
                  <a:tailEnd/>
                </a:ln>
                <a:effectLst/>
              </p:spPr>
              <p:txBody>
                <a:bodyPr wrap="none" anchor="ctr"/>
                <a:lstStyle/>
                <a:p>
                  <a:pPr fontAlgn="auto">
                    <a:spcBef>
                      <a:spcPts val="0"/>
                    </a:spcBef>
                    <a:spcAft>
                      <a:spcPts val="0"/>
                    </a:spcAft>
                    <a:defRPr/>
                  </a:pPr>
                  <a:endParaRPr lang="en-GB">
                    <a:latin typeface="+mn-lt"/>
                  </a:endParaRPr>
                </a:p>
              </p:txBody>
            </p:sp>
            <p:sp>
              <p:nvSpPr>
                <p:cNvPr id="3114" name="Text Box 42"/>
                <p:cNvSpPr txBox="1">
                  <a:spLocks noChangeArrowheads="1"/>
                </p:cNvSpPr>
                <p:nvPr/>
              </p:nvSpPr>
              <p:spPr bwMode="auto">
                <a:xfrm>
                  <a:off x="2466" y="132"/>
                  <a:ext cx="834" cy="233"/>
                </a:xfrm>
                <a:prstGeom prst="rect">
                  <a:avLst/>
                </a:prstGeom>
                <a:grpFill/>
                <a:ln w="9525">
                  <a:noFill/>
                  <a:miter lim="800000"/>
                  <a:headEnd/>
                  <a:tailEnd/>
                </a:ln>
                <a:effectLst/>
              </p:spPr>
              <p:txBody>
                <a:bodyPr>
                  <a:spAutoFit/>
                </a:bodyPr>
                <a:lstStyle/>
                <a:p>
                  <a:pPr algn="ctr" fontAlgn="auto">
                    <a:lnSpc>
                      <a:spcPct val="75000"/>
                    </a:lnSpc>
                    <a:spcBef>
                      <a:spcPct val="50000"/>
                    </a:spcBef>
                    <a:spcAft>
                      <a:spcPts val="0"/>
                    </a:spcAft>
                    <a:defRPr/>
                  </a:pPr>
                  <a:r>
                    <a:rPr lang="en-GB" sz="1200" dirty="0">
                      <a:latin typeface="+mn-lt"/>
                    </a:rPr>
                    <a:t>Higher capacity </a:t>
                  </a:r>
                  <a:r>
                    <a:rPr lang="en-GB" sz="1200" dirty="0" smtClean="0">
                      <a:latin typeface="+mn-lt"/>
                    </a:rPr>
                    <a:t>utilization</a:t>
                  </a:r>
                  <a:endParaRPr lang="en-US" sz="1200" dirty="0">
                    <a:latin typeface="+mn-lt"/>
                  </a:endParaRPr>
                </a:p>
              </p:txBody>
            </p:sp>
          </p:grpSp>
          <p:sp>
            <p:nvSpPr>
              <p:cNvPr id="3115" name="Line 43"/>
              <p:cNvSpPr>
                <a:spLocks noChangeShapeType="1"/>
              </p:cNvSpPr>
              <p:nvPr/>
            </p:nvSpPr>
            <p:spPr bwMode="auto">
              <a:xfrm flipH="1">
                <a:off x="1632" y="3264"/>
                <a:ext cx="192" cy="144"/>
              </a:xfrm>
              <a:prstGeom prst="line">
                <a:avLst/>
              </a:prstGeom>
              <a:grpFill/>
              <a:ln w="9525">
                <a:solidFill>
                  <a:schemeClr val="tx1"/>
                </a:solidFill>
                <a:round/>
                <a:headEnd/>
                <a:tailEnd type="triangle" w="med" len="med"/>
              </a:ln>
              <a:effectLst/>
            </p:spPr>
            <p:txBody>
              <a:bodyPr/>
              <a:lstStyle/>
              <a:p>
                <a:pPr fontAlgn="auto">
                  <a:spcBef>
                    <a:spcPts val="0"/>
                  </a:spcBef>
                  <a:spcAft>
                    <a:spcPts val="0"/>
                  </a:spcAft>
                  <a:defRPr/>
                </a:pPr>
                <a:endParaRPr lang="en-GB">
                  <a:latin typeface="+mn-lt"/>
                </a:endParaRPr>
              </a:p>
            </p:txBody>
          </p:sp>
        </p:grpSp>
        <p:sp>
          <p:nvSpPr>
            <p:cNvPr id="3116" name="Line 44"/>
            <p:cNvSpPr>
              <a:spLocks noChangeShapeType="1"/>
            </p:cNvSpPr>
            <p:nvPr/>
          </p:nvSpPr>
          <p:spPr bwMode="auto">
            <a:xfrm flipH="1">
              <a:off x="1056" y="3744"/>
              <a:ext cx="144" cy="96"/>
            </a:xfrm>
            <a:prstGeom prst="line">
              <a:avLst/>
            </a:prstGeom>
            <a:grpFill/>
            <a:ln w="9525">
              <a:solidFill>
                <a:schemeClr val="tx1"/>
              </a:solidFill>
              <a:round/>
              <a:headEnd/>
              <a:tailEnd type="triangle" w="med" len="med"/>
            </a:ln>
            <a:effectLst/>
          </p:spPr>
          <p:txBody>
            <a:bodyPr/>
            <a:lstStyle/>
            <a:p>
              <a:pPr fontAlgn="auto">
                <a:spcBef>
                  <a:spcPts val="0"/>
                </a:spcBef>
                <a:spcAft>
                  <a:spcPts val="0"/>
                </a:spcAft>
                <a:defRPr/>
              </a:pPr>
              <a:endParaRPr lang="en-GB">
                <a:latin typeface="+mn-lt"/>
              </a:endParaRPr>
            </a:p>
          </p:txBody>
        </p:sp>
      </p:grpSp>
      <p:grpSp>
        <p:nvGrpSpPr>
          <p:cNvPr id="19" name="Group 45"/>
          <p:cNvGrpSpPr>
            <a:grpSpLocks/>
          </p:cNvGrpSpPr>
          <p:nvPr/>
        </p:nvGrpSpPr>
        <p:grpSpPr bwMode="auto">
          <a:xfrm>
            <a:off x="2209800" y="3500118"/>
            <a:ext cx="1676400" cy="533400"/>
            <a:chOff x="1362" y="2496"/>
            <a:chExt cx="1086" cy="336"/>
          </a:xfrm>
          <a:noFill/>
        </p:grpSpPr>
        <p:grpSp>
          <p:nvGrpSpPr>
            <p:cNvPr id="20" name="Group 46"/>
            <p:cNvGrpSpPr>
              <a:grpSpLocks/>
            </p:cNvGrpSpPr>
            <p:nvPr/>
          </p:nvGrpSpPr>
          <p:grpSpPr bwMode="auto">
            <a:xfrm>
              <a:off x="1362" y="2496"/>
              <a:ext cx="834" cy="336"/>
              <a:chOff x="1392" y="2064"/>
              <a:chExt cx="834" cy="336"/>
            </a:xfrm>
            <a:grpFill/>
          </p:grpSpPr>
          <p:sp>
            <p:nvSpPr>
              <p:cNvPr id="3119" name="AutoShape 47"/>
              <p:cNvSpPr>
                <a:spLocks noChangeArrowheads="1"/>
              </p:cNvSpPr>
              <p:nvPr/>
            </p:nvSpPr>
            <p:spPr bwMode="auto">
              <a:xfrm>
                <a:off x="1434" y="2064"/>
                <a:ext cx="744" cy="336"/>
              </a:xfrm>
              <a:prstGeom prst="roundRect">
                <a:avLst>
                  <a:gd name="adj" fmla="val 16667"/>
                </a:avLst>
              </a:prstGeom>
              <a:grpFill/>
              <a:ln w="9525">
                <a:solidFill>
                  <a:schemeClr val="tx1"/>
                </a:solidFill>
                <a:round/>
                <a:headEnd/>
                <a:tailEnd/>
              </a:ln>
              <a:effectLst/>
            </p:spPr>
            <p:txBody>
              <a:bodyPr wrap="none" anchor="ctr"/>
              <a:lstStyle/>
              <a:p>
                <a:pPr fontAlgn="auto">
                  <a:spcBef>
                    <a:spcPts val="0"/>
                  </a:spcBef>
                  <a:spcAft>
                    <a:spcPts val="0"/>
                  </a:spcAft>
                  <a:defRPr/>
                </a:pPr>
                <a:endParaRPr lang="en-GB">
                  <a:latin typeface="+mn-lt"/>
                </a:endParaRPr>
              </a:p>
            </p:txBody>
          </p:sp>
          <p:sp>
            <p:nvSpPr>
              <p:cNvPr id="3120" name="Text Box 48"/>
              <p:cNvSpPr txBox="1">
                <a:spLocks noChangeArrowheads="1"/>
              </p:cNvSpPr>
              <p:nvPr/>
            </p:nvSpPr>
            <p:spPr bwMode="auto">
              <a:xfrm>
                <a:off x="1392" y="2123"/>
                <a:ext cx="834" cy="233"/>
              </a:xfrm>
              <a:prstGeom prst="rect">
                <a:avLst/>
              </a:prstGeom>
              <a:grpFill/>
              <a:ln w="9525">
                <a:noFill/>
                <a:miter lim="800000"/>
                <a:headEnd/>
                <a:tailEnd/>
              </a:ln>
              <a:effectLst/>
            </p:spPr>
            <p:txBody>
              <a:bodyPr>
                <a:spAutoFit/>
              </a:bodyPr>
              <a:lstStyle/>
              <a:p>
                <a:pPr algn="ctr" fontAlgn="auto">
                  <a:lnSpc>
                    <a:spcPct val="75000"/>
                  </a:lnSpc>
                  <a:spcBef>
                    <a:spcPct val="50000"/>
                  </a:spcBef>
                  <a:spcAft>
                    <a:spcPts val="0"/>
                  </a:spcAft>
                  <a:defRPr/>
                </a:pPr>
                <a:r>
                  <a:rPr lang="en-GB" sz="1200" dirty="0">
                    <a:latin typeface="+mn-lt"/>
                  </a:rPr>
                  <a:t>Internal process predictability</a:t>
                </a:r>
                <a:endParaRPr lang="en-US" sz="1200" dirty="0">
                  <a:latin typeface="+mn-lt"/>
                </a:endParaRPr>
              </a:p>
            </p:txBody>
          </p:sp>
        </p:grpSp>
        <p:sp>
          <p:nvSpPr>
            <p:cNvPr id="3121" name="Line 49"/>
            <p:cNvSpPr>
              <a:spLocks noChangeShapeType="1"/>
            </p:cNvSpPr>
            <p:nvPr/>
          </p:nvSpPr>
          <p:spPr bwMode="auto">
            <a:xfrm flipH="1">
              <a:off x="2160" y="2544"/>
              <a:ext cx="288" cy="48"/>
            </a:xfrm>
            <a:prstGeom prst="line">
              <a:avLst/>
            </a:prstGeom>
            <a:grpFill/>
            <a:ln w="9525">
              <a:solidFill>
                <a:schemeClr val="tx1"/>
              </a:solidFill>
              <a:round/>
              <a:headEnd/>
              <a:tailEnd type="triangle" w="med" len="med"/>
            </a:ln>
            <a:effectLst/>
          </p:spPr>
          <p:txBody>
            <a:bodyPr/>
            <a:lstStyle/>
            <a:p>
              <a:pPr fontAlgn="auto">
                <a:spcBef>
                  <a:spcPts val="0"/>
                </a:spcBef>
                <a:spcAft>
                  <a:spcPts val="0"/>
                </a:spcAft>
                <a:defRPr/>
              </a:pPr>
              <a:endParaRPr lang="en-GB">
                <a:latin typeface="+mn-lt"/>
              </a:endParaRPr>
            </a:p>
          </p:txBody>
        </p:sp>
      </p:grpSp>
      <p:grpSp>
        <p:nvGrpSpPr>
          <p:cNvPr id="21" name="Group 50"/>
          <p:cNvGrpSpPr>
            <a:grpSpLocks/>
          </p:cNvGrpSpPr>
          <p:nvPr/>
        </p:nvGrpSpPr>
        <p:grpSpPr bwMode="auto">
          <a:xfrm>
            <a:off x="5029200" y="2071368"/>
            <a:ext cx="1714500" cy="1276350"/>
            <a:chOff x="3168" y="1596"/>
            <a:chExt cx="1080" cy="804"/>
          </a:xfrm>
          <a:noFill/>
        </p:grpSpPr>
        <p:grpSp>
          <p:nvGrpSpPr>
            <p:cNvPr id="22" name="Group 51"/>
            <p:cNvGrpSpPr>
              <a:grpSpLocks/>
            </p:cNvGrpSpPr>
            <p:nvPr/>
          </p:nvGrpSpPr>
          <p:grpSpPr bwMode="auto">
            <a:xfrm>
              <a:off x="3414" y="1596"/>
              <a:ext cx="834" cy="407"/>
              <a:chOff x="2466" y="576"/>
              <a:chExt cx="834" cy="407"/>
            </a:xfrm>
            <a:grpFill/>
          </p:grpSpPr>
          <p:sp>
            <p:nvSpPr>
              <p:cNvPr id="3124" name="AutoShape 52"/>
              <p:cNvSpPr>
                <a:spLocks noChangeArrowheads="1"/>
              </p:cNvSpPr>
              <p:nvPr/>
            </p:nvSpPr>
            <p:spPr bwMode="auto">
              <a:xfrm>
                <a:off x="2508" y="576"/>
                <a:ext cx="744" cy="384"/>
              </a:xfrm>
              <a:prstGeom prst="roundRect">
                <a:avLst>
                  <a:gd name="adj" fmla="val 16667"/>
                </a:avLst>
              </a:prstGeom>
              <a:grpFill/>
              <a:ln w="9525">
                <a:solidFill>
                  <a:schemeClr val="tx1"/>
                </a:solidFill>
                <a:round/>
                <a:headEnd/>
                <a:tailEnd/>
              </a:ln>
              <a:effectLst/>
            </p:spPr>
            <p:txBody>
              <a:bodyPr wrap="none" anchor="ctr"/>
              <a:lstStyle/>
              <a:p>
                <a:pPr fontAlgn="auto">
                  <a:spcBef>
                    <a:spcPts val="0"/>
                  </a:spcBef>
                  <a:spcAft>
                    <a:spcPts val="0"/>
                  </a:spcAft>
                  <a:defRPr/>
                </a:pPr>
                <a:endParaRPr lang="en-GB">
                  <a:latin typeface="+mn-lt"/>
                </a:endParaRPr>
              </a:p>
            </p:txBody>
          </p:sp>
          <p:sp>
            <p:nvSpPr>
              <p:cNvPr id="3125" name="Text Box 53"/>
              <p:cNvSpPr txBox="1">
                <a:spLocks noChangeArrowheads="1"/>
              </p:cNvSpPr>
              <p:nvPr/>
            </p:nvSpPr>
            <p:spPr bwMode="auto">
              <a:xfrm>
                <a:off x="2466" y="576"/>
                <a:ext cx="834" cy="407"/>
              </a:xfrm>
              <a:prstGeom prst="rect">
                <a:avLst/>
              </a:prstGeom>
              <a:grpFill/>
              <a:ln w="9525">
                <a:noFill/>
                <a:miter lim="800000"/>
                <a:headEnd/>
                <a:tailEnd/>
              </a:ln>
              <a:effectLst/>
            </p:spPr>
            <p:txBody>
              <a:bodyPr>
                <a:spAutoFit/>
              </a:bodyPr>
              <a:lstStyle/>
              <a:p>
                <a:pPr algn="ctr" fontAlgn="auto">
                  <a:lnSpc>
                    <a:spcPct val="75000"/>
                  </a:lnSpc>
                  <a:spcBef>
                    <a:spcPct val="50000"/>
                  </a:spcBef>
                  <a:spcAft>
                    <a:spcPts val="0"/>
                  </a:spcAft>
                  <a:defRPr/>
                </a:pPr>
                <a:r>
                  <a:rPr lang="en-GB" sz="1200">
                    <a:latin typeface="+mn-lt"/>
                  </a:rPr>
                  <a:t>Control charts become focus of process discussions</a:t>
                </a:r>
                <a:endParaRPr lang="en-US" sz="1200">
                  <a:latin typeface="+mn-lt"/>
                </a:endParaRPr>
              </a:p>
            </p:txBody>
          </p:sp>
        </p:grpSp>
        <p:sp>
          <p:nvSpPr>
            <p:cNvPr id="3126" name="Line 54"/>
            <p:cNvSpPr>
              <a:spLocks noChangeShapeType="1"/>
            </p:cNvSpPr>
            <p:nvPr/>
          </p:nvSpPr>
          <p:spPr bwMode="auto">
            <a:xfrm flipV="1">
              <a:off x="3168" y="1968"/>
              <a:ext cx="432" cy="432"/>
            </a:xfrm>
            <a:prstGeom prst="line">
              <a:avLst/>
            </a:prstGeom>
            <a:grpFill/>
            <a:ln w="9525">
              <a:solidFill>
                <a:schemeClr val="tx1"/>
              </a:solidFill>
              <a:round/>
              <a:headEnd/>
              <a:tailEnd type="triangle" w="med" len="med"/>
            </a:ln>
            <a:effectLst/>
          </p:spPr>
          <p:txBody>
            <a:bodyPr/>
            <a:lstStyle/>
            <a:p>
              <a:pPr fontAlgn="auto">
                <a:spcBef>
                  <a:spcPts val="0"/>
                </a:spcBef>
                <a:spcAft>
                  <a:spcPts val="0"/>
                </a:spcAft>
                <a:defRPr/>
              </a:pPr>
              <a:endParaRPr lang="en-GB">
                <a:latin typeface="+mn-lt"/>
              </a:endParaRPr>
            </a:p>
          </p:txBody>
        </p:sp>
      </p:grpSp>
      <p:grpSp>
        <p:nvGrpSpPr>
          <p:cNvPr id="23" name="Group 55"/>
          <p:cNvGrpSpPr>
            <a:grpSpLocks/>
          </p:cNvGrpSpPr>
          <p:nvPr/>
        </p:nvGrpSpPr>
        <p:grpSpPr bwMode="auto">
          <a:xfrm>
            <a:off x="6019800" y="1350643"/>
            <a:ext cx="1323975" cy="701675"/>
            <a:chOff x="3792" y="1142"/>
            <a:chExt cx="834" cy="442"/>
          </a:xfrm>
          <a:noFill/>
        </p:grpSpPr>
        <p:grpSp>
          <p:nvGrpSpPr>
            <p:cNvPr id="24" name="Group 56"/>
            <p:cNvGrpSpPr>
              <a:grpSpLocks/>
            </p:cNvGrpSpPr>
            <p:nvPr/>
          </p:nvGrpSpPr>
          <p:grpSpPr bwMode="auto">
            <a:xfrm>
              <a:off x="3792" y="1142"/>
              <a:ext cx="834" cy="350"/>
              <a:chOff x="3726" y="720"/>
              <a:chExt cx="834" cy="350"/>
            </a:xfrm>
            <a:grpFill/>
          </p:grpSpPr>
          <p:sp>
            <p:nvSpPr>
              <p:cNvPr id="3129" name="AutoShape 57"/>
              <p:cNvSpPr>
                <a:spLocks noChangeArrowheads="1"/>
              </p:cNvSpPr>
              <p:nvPr/>
            </p:nvSpPr>
            <p:spPr bwMode="auto">
              <a:xfrm>
                <a:off x="3768" y="720"/>
                <a:ext cx="744" cy="336"/>
              </a:xfrm>
              <a:prstGeom prst="roundRect">
                <a:avLst>
                  <a:gd name="adj" fmla="val 16667"/>
                </a:avLst>
              </a:prstGeom>
              <a:grpFill/>
              <a:ln w="9525">
                <a:solidFill>
                  <a:schemeClr val="tx1"/>
                </a:solidFill>
                <a:round/>
                <a:headEnd/>
                <a:tailEnd/>
              </a:ln>
              <a:effectLst/>
            </p:spPr>
            <p:txBody>
              <a:bodyPr wrap="none" anchor="ctr"/>
              <a:lstStyle/>
              <a:p>
                <a:pPr fontAlgn="auto">
                  <a:spcBef>
                    <a:spcPts val="0"/>
                  </a:spcBef>
                  <a:spcAft>
                    <a:spcPts val="0"/>
                  </a:spcAft>
                  <a:defRPr/>
                </a:pPr>
                <a:endParaRPr lang="en-GB">
                  <a:latin typeface="+mn-lt"/>
                </a:endParaRPr>
              </a:p>
            </p:txBody>
          </p:sp>
          <p:sp>
            <p:nvSpPr>
              <p:cNvPr id="3130" name="Text Box 58"/>
              <p:cNvSpPr txBox="1">
                <a:spLocks noChangeArrowheads="1"/>
              </p:cNvSpPr>
              <p:nvPr/>
            </p:nvSpPr>
            <p:spPr bwMode="auto">
              <a:xfrm>
                <a:off x="3726" y="750"/>
                <a:ext cx="834" cy="320"/>
              </a:xfrm>
              <a:prstGeom prst="rect">
                <a:avLst/>
              </a:prstGeom>
              <a:grpFill/>
              <a:ln w="9525">
                <a:noFill/>
                <a:miter lim="800000"/>
                <a:headEnd/>
                <a:tailEnd/>
              </a:ln>
              <a:effectLst/>
            </p:spPr>
            <p:txBody>
              <a:bodyPr>
                <a:spAutoFit/>
              </a:bodyPr>
              <a:lstStyle/>
              <a:p>
                <a:pPr algn="ctr" fontAlgn="auto">
                  <a:lnSpc>
                    <a:spcPct val="75000"/>
                  </a:lnSpc>
                  <a:spcBef>
                    <a:spcPct val="50000"/>
                  </a:spcBef>
                  <a:spcAft>
                    <a:spcPts val="0"/>
                  </a:spcAft>
                  <a:defRPr/>
                </a:pPr>
                <a:r>
                  <a:rPr lang="en-GB" sz="1200" dirty="0">
                    <a:latin typeface="+mn-lt"/>
                  </a:rPr>
                  <a:t>Enhanced </a:t>
                </a:r>
                <a:r>
                  <a:rPr lang="en-GB" sz="1200" dirty="0" smtClean="0">
                    <a:latin typeface="+mn-lt"/>
                  </a:rPr>
                  <a:t>organizational </a:t>
                </a:r>
                <a:r>
                  <a:rPr lang="en-GB" sz="1200" dirty="0">
                    <a:latin typeface="+mn-lt"/>
                  </a:rPr>
                  <a:t>learning</a:t>
                </a:r>
                <a:endParaRPr lang="en-US" sz="1200" dirty="0">
                  <a:latin typeface="+mn-lt"/>
                </a:endParaRPr>
              </a:p>
            </p:txBody>
          </p:sp>
        </p:grpSp>
        <p:sp>
          <p:nvSpPr>
            <p:cNvPr id="3131" name="Line 59"/>
            <p:cNvSpPr>
              <a:spLocks noChangeShapeType="1"/>
            </p:cNvSpPr>
            <p:nvPr/>
          </p:nvSpPr>
          <p:spPr bwMode="auto">
            <a:xfrm flipV="1">
              <a:off x="3984" y="1488"/>
              <a:ext cx="96" cy="96"/>
            </a:xfrm>
            <a:prstGeom prst="line">
              <a:avLst/>
            </a:prstGeom>
            <a:grpFill/>
            <a:ln w="9525">
              <a:solidFill>
                <a:schemeClr val="tx1"/>
              </a:solidFill>
              <a:round/>
              <a:headEnd/>
              <a:tailEnd type="triangle" w="med" len="med"/>
            </a:ln>
            <a:effectLst/>
          </p:spPr>
          <p:txBody>
            <a:bodyPr/>
            <a:lstStyle/>
            <a:p>
              <a:pPr fontAlgn="auto">
                <a:spcBef>
                  <a:spcPts val="0"/>
                </a:spcBef>
                <a:spcAft>
                  <a:spcPts val="0"/>
                </a:spcAft>
                <a:defRPr/>
              </a:pPr>
              <a:endParaRPr lang="en-GB">
                <a:latin typeface="+mn-lt"/>
              </a:endParaRPr>
            </a:p>
          </p:txBody>
        </p:sp>
      </p:grpSp>
      <p:grpSp>
        <p:nvGrpSpPr>
          <p:cNvPr id="25" name="Group 60"/>
          <p:cNvGrpSpPr>
            <a:grpSpLocks/>
          </p:cNvGrpSpPr>
          <p:nvPr/>
        </p:nvGrpSpPr>
        <p:grpSpPr bwMode="auto">
          <a:xfrm>
            <a:off x="5181600" y="3881118"/>
            <a:ext cx="1600200" cy="1104900"/>
            <a:chOff x="3264" y="2736"/>
            <a:chExt cx="1008" cy="696"/>
          </a:xfrm>
          <a:noFill/>
        </p:grpSpPr>
        <p:grpSp>
          <p:nvGrpSpPr>
            <p:cNvPr id="26" name="Group 61"/>
            <p:cNvGrpSpPr>
              <a:grpSpLocks/>
            </p:cNvGrpSpPr>
            <p:nvPr/>
          </p:nvGrpSpPr>
          <p:grpSpPr bwMode="auto">
            <a:xfrm>
              <a:off x="3390" y="3032"/>
              <a:ext cx="882" cy="400"/>
              <a:chOff x="3390" y="2696"/>
              <a:chExt cx="882" cy="400"/>
            </a:xfrm>
            <a:grpFill/>
          </p:grpSpPr>
          <p:sp>
            <p:nvSpPr>
              <p:cNvPr id="3134" name="AutoShape 62"/>
              <p:cNvSpPr>
                <a:spLocks noChangeArrowheads="1"/>
              </p:cNvSpPr>
              <p:nvPr/>
            </p:nvSpPr>
            <p:spPr bwMode="auto">
              <a:xfrm>
                <a:off x="3434" y="2696"/>
                <a:ext cx="787" cy="400"/>
              </a:xfrm>
              <a:prstGeom prst="roundRect">
                <a:avLst>
                  <a:gd name="adj" fmla="val 16667"/>
                </a:avLst>
              </a:prstGeom>
              <a:grpFill/>
              <a:ln w="9525">
                <a:solidFill>
                  <a:schemeClr val="tx1"/>
                </a:solidFill>
                <a:round/>
                <a:headEnd/>
                <a:tailEnd/>
              </a:ln>
              <a:effectLst/>
            </p:spPr>
            <p:txBody>
              <a:bodyPr wrap="none" anchor="ctr"/>
              <a:lstStyle/>
              <a:p>
                <a:pPr fontAlgn="auto">
                  <a:spcBef>
                    <a:spcPts val="0"/>
                  </a:spcBef>
                  <a:spcAft>
                    <a:spcPts val="0"/>
                  </a:spcAft>
                  <a:defRPr/>
                </a:pPr>
                <a:endParaRPr lang="en-GB">
                  <a:latin typeface="+mn-lt"/>
                </a:endParaRPr>
              </a:p>
            </p:txBody>
          </p:sp>
          <p:sp>
            <p:nvSpPr>
              <p:cNvPr id="3135" name="Text Box 63"/>
              <p:cNvSpPr txBox="1">
                <a:spLocks noChangeArrowheads="1"/>
              </p:cNvSpPr>
              <p:nvPr/>
            </p:nvSpPr>
            <p:spPr bwMode="auto">
              <a:xfrm>
                <a:off x="3390" y="2708"/>
                <a:ext cx="882" cy="320"/>
              </a:xfrm>
              <a:prstGeom prst="rect">
                <a:avLst/>
              </a:prstGeom>
              <a:grpFill/>
              <a:ln w="9525">
                <a:noFill/>
                <a:miter lim="800000"/>
                <a:headEnd/>
                <a:tailEnd/>
              </a:ln>
              <a:effectLst/>
            </p:spPr>
            <p:txBody>
              <a:bodyPr>
                <a:spAutoFit/>
              </a:bodyPr>
              <a:lstStyle/>
              <a:p>
                <a:pPr algn="ctr" fontAlgn="auto">
                  <a:lnSpc>
                    <a:spcPct val="75000"/>
                  </a:lnSpc>
                  <a:spcBef>
                    <a:spcPct val="50000"/>
                  </a:spcBef>
                  <a:spcAft>
                    <a:spcPts val="0"/>
                  </a:spcAft>
                  <a:defRPr/>
                </a:pPr>
                <a:r>
                  <a:rPr lang="en-GB" sz="1200" dirty="0">
                    <a:latin typeface="+mn-lt"/>
                  </a:rPr>
                  <a:t>Sense of </a:t>
                </a:r>
                <a:r>
                  <a:rPr lang="en-GB" sz="1200" dirty="0" smtClean="0">
                    <a:latin typeface="+mn-lt"/>
                  </a:rPr>
                  <a:t>professionalism ‘being </a:t>
                </a:r>
                <a:r>
                  <a:rPr lang="en-GB" sz="1200" dirty="0">
                    <a:latin typeface="+mn-lt"/>
                  </a:rPr>
                  <a:t>in </a:t>
                </a:r>
                <a:r>
                  <a:rPr lang="en-GB" sz="1200" dirty="0" smtClean="0">
                    <a:latin typeface="+mn-lt"/>
                  </a:rPr>
                  <a:t>control’</a:t>
                </a:r>
                <a:endParaRPr lang="en-US" sz="1200" dirty="0">
                  <a:latin typeface="+mn-lt"/>
                </a:endParaRPr>
              </a:p>
            </p:txBody>
          </p:sp>
        </p:grpSp>
        <p:sp>
          <p:nvSpPr>
            <p:cNvPr id="3136" name="Line 64"/>
            <p:cNvSpPr>
              <a:spLocks noChangeShapeType="1"/>
            </p:cNvSpPr>
            <p:nvPr/>
          </p:nvSpPr>
          <p:spPr bwMode="auto">
            <a:xfrm>
              <a:off x="3264" y="2736"/>
              <a:ext cx="384" cy="288"/>
            </a:xfrm>
            <a:prstGeom prst="line">
              <a:avLst/>
            </a:prstGeom>
            <a:grpFill/>
            <a:ln w="9525">
              <a:solidFill>
                <a:schemeClr val="tx1"/>
              </a:solidFill>
              <a:round/>
              <a:headEnd/>
              <a:tailEnd type="triangle" w="med" len="med"/>
            </a:ln>
            <a:effectLst/>
          </p:spPr>
          <p:txBody>
            <a:bodyPr/>
            <a:lstStyle/>
            <a:p>
              <a:pPr fontAlgn="auto">
                <a:spcBef>
                  <a:spcPts val="0"/>
                </a:spcBef>
                <a:spcAft>
                  <a:spcPts val="0"/>
                </a:spcAft>
                <a:defRPr/>
              </a:pPr>
              <a:endParaRPr lang="en-GB">
                <a:latin typeface="+mn-lt"/>
              </a:endParaRPr>
            </a:p>
          </p:txBody>
        </p:sp>
      </p:grpSp>
      <p:grpSp>
        <p:nvGrpSpPr>
          <p:cNvPr id="27" name="Group 65"/>
          <p:cNvGrpSpPr>
            <a:grpSpLocks/>
          </p:cNvGrpSpPr>
          <p:nvPr/>
        </p:nvGrpSpPr>
        <p:grpSpPr bwMode="auto">
          <a:xfrm>
            <a:off x="6629400" y="5024118"/>
            <a:ext cx="1552575" cy="990600"/>
            <a:chOff x="4176" y="3456"/>
            <a:chExt cx="978" cy="624"/>
          </a:xfrm>
          <a:noFill/>
        </p:grpSpPr>
        <p:grpSp>
          <p:nvGrpSpPr>
            <p:cNvPr id="28" name="Group 66"/>
            <p:cNvGrpSpPr>
              <a:grpSpLocks/>
            </p:cNvGrpSpPr>
            <p:nvPr/>
          </p:nvGrpSpPr>
          <p:grpSpPr bwMode="auto">
            <a:xfrm>
              <a:off x="4224" y="3744"/>
              <a:ext cx="930" cy="336"/>
              <a:chOff x="4224" y="3408"/>
              <a:chExt cx="930" cy="336"/>
            </a:xfrm>
            <a:grpFill/>
          </p:grpSpPr>
          <p:sp>
            <p:nvSpPr>
              <p:cNvPr id="3139" name="AutoShape 67"/>
              <p:cNvSpPr>
                <a:spLocks noChangeArrowheads="1"/>
              </p:cNvSpPr>
              <p:nvPr/>
            </p:nvSpPr>
            <p:spPr bwMode="auto">
              <a:xfrm>
                <a:off x="4302" y="3408"/>
                <a:ext cx="768" cy="336"/>
              </a:xfrm>
              <a:prstGeom prst="roundRect">
                <a:avLst>
                  <a:gd name="adj" fmla="val 16667"/>
                </a:avLst>
              </a:prstGeom>
              <a:solidFill>
                <a:schemeClr val="bg1"/>
              </a:solidFill>
              <a:ln w="9525">
                <a:solidFill>
                  <a:schemeClr val="tx1"/>
                </a:solidFill>
                <a:round/>
                <a:headEnd/>
                <a:tailEnd/>
              </a:ln>
              <a:effectLst/>
            </p:spPr>
            <p:txBody>
              <a:bodyPr wrap="none" anchor="ctr"/>
              <a:lstStyle/>
              <a:p>
                <a:pPr fontAlgn="auto">
                  <a:spcBef>
                    <a:spcPts val="0"/>
                  </a:spcBef>
                  <a:spcAft>
                    <a:spcPts val="0"/>
                  </a:spcAft>
                  <a:defRPr/>
                </a:pPr>
                <a:endParaRPr lang="en-GB">
                  <a:latin typeface="+mn-lt"/>
                </a:endParaRPr>
              </a:p>
            </p:txBody>
          </p:sp>
          <p:sp>
            <p:nvSpPr>
              <p:cNvPr id="3140" name="Text Box 68"/>
              <p:cNvSpPr txBox="1">
                <a:spLocks noChangeArrowheads="1"/>
              </p:cNvSpPr>
              <p:nvPr/>
            </p:nvSpPr>
            <p:spPr bwMode="auto">
              <a:xfrm>
                <a:off x="4224" y="3474"/>
                <a:ext cx="930" cy="233"/>
              </a:xfrm>
              <a:prstGeom prst="rect">
                <a:avLst/>
              </a:prstGeom>
              <a:grpFill/>
              <a:ln w="9525">
                <a:noFill/>
                <a:miter lim="800000"/>
                <a:headEnd/>
                <a:tailEnd/>
              </a:ln>
              <a:effectLst/>
            </p:spPr>
            <p:txBody>
              <a:bodyPr>
                <a:spAutoFit/>
              </a:bodyPr>
              <a:lstStyle/>
              <a:p>
                <a:pPr algn="ctr" fontAlgn="auto">
                  <a:lnSpc>
                    <a:spcPct val="75000"/>
                  </a:lnSpc>
                  <a:spcBef>
                    <a:spcPct val="50000"/>
                  </a:spcBef>
                  <a:spcAft>
                    <a:spcPts val="0"/>
                  </a:spcAft>
                  <a:defRPr/>
                </a:pPr>
                <a:r>
                  <a:rPr lang="en-GB" sz="1200" dirty="0">
                    <a:latin typeface="+mn-lt"/>
                  </a:rPr>
                  <a:t>Staff confidence </a:t>
                </a:r>
                <a:r>
                  <a:rPr lang="en-GB" sz="1200" dirty="0" smtClean="0">
                    <a:latin typeface="+mn-lt"/>
                  </a:rPr>
                  <a:t/>
                </a:r>
                <a:br>
                  <a:rPr lang="en-GB" sz="1200" dirty="0" smtClean="0">
                    <a:latin typeface="+mn-lt"/>
                  </a:rPr>
                </a:br>
                <a:r>
                  <a:rPr lang="en-GB" sz="1200" dirty="0" smtClean="0">
                    <a:latin typeface="+mn-lt"/>
                  </a:rPr>
                  <a:t>in </a:t>
                </a:r>
                <a:r>
                  <a:rPr lang="en-GB" sz="1200" dirty="0">
                    <a:latin typeface="+mn-lt"/>
                  </a:rPr>
                  <a:t>own abilities</a:t>
                </a:r>
                <a:endParaRPr lang="en-US" sz="1200" dirty="0">
                  <a:latin typeface="+mn-lt"/>
                </a:endParaRPr>
              </a:p>
            </p:txBody>
          </p:sp>
        </p:grpSp>
        <p:sp>
          <p:nvSpPr>
            <p:cNvPr id="3141" name="Line 69"/>
            <p:cNvSpPr>
              <a:spLocks noChangeShapeType="1"/>
            </p:cNvSpPr>
            <p:nvPr/>
          </p:nvSpPr>
          <p:spPr bwMode="auto">
            <a:xfrm>
              <a:off x="4176" y="3456"/>
              <a:ext cx="384" cy="288"/>
            </a:xfrm>
            <a:prstGeom prst="line">
              <a:avLst/>
            </a:prstGeom>
            <a:grpFill/>
            <a:ln w="9525">
              <a:solidFill>
                <a:schemeClr val="tx1"/>
              </a:solidFill>
              <a:round/>
              <a:headEnd/>
              <a:tailEnd type="triangle" w="med" len="med"/>
            </a:ln>
            <a:effectLst/>
          </p:spPr>
          <p:txBody>
            <a:bodyPr/>
            <a:lstStyle/>
            <a:p>
              <a:pPr fontAlgn="auto">
                <a:spcBef>
                  <a:spcPts val="0"/>
                </a:spcBef>
                <a:spcAft>
                  <a:spcPts val="0"/>
                </a:spcAft>
                <a:defRPr/>
              </a:pPr>
              <a:endParaRPr lang="en-GB">
                <a:latin typeface="+mn-lt"/>
              </a:endParaRPr>
            </a:p>
          </p:txBody>
        </p:sp>
      </p:grpSp>
      <p:grpSp>
        <p:nvGrpSpPr>
          <p:cNvPr id="29" name="Group 70"/>
          <p:cNvGrpSpPr>
            <a:grpSpLocks/>
          </p:cNvGrpSpPr>
          <p:nvPr/>
        </p:nvGrpSpPr>
        <p:grpSpPr bwMode="auto">
          <a:xfrm>
            <a:off x="2257425" y="2280918"/>
            <a:ext cx="1628775" cy="1066800"/>
            <a:chOff x="1422" y="1728"/>
            <a:chExt cx="1026" cy="672"/>
          </a:xfrm>
          <a:noFill/>
        </p:grpSpPr>
        <p:grpSp>
          <p:nvGrpSpPr>
            <p:cNvPr id="30" name="Group 71"/>
            <p:cNvGrpSpPr>
              <a:grpSpLocks/>
            </p:cNvGrpSpPr>
            <p:nvPr/>
          </p:nvGrpSpPr>
          <p:grpSpPr bwMode="auto">
            <a:xfrm>
              <a:off x="1422" y="1728"/>
              <a:ext cx="834" cy="413"/>
              <a:chOff x="1440" y="1536"/>
              <a:chExt cx="834" cy="413"/>
            </a:xfrm>
            <a:grpFill/>
          </p:grpSpPr>
          <p:sp>
            <p:nvSpPr>
              <p:cNvPr id="3144" name="AutoShape 72"/>
              <p:cNvSpPr>
                <a:spLocks noChangeArrowheads="1"/>
              </p:cNvSpPr>
              <p:nvPr/>
            </p:nvSpPr>
            <p:spPr bwMode="auto">
              <a:xfrm>
                <a:off x="1482" y="1536"/>
                <a:ext cx="744" cy="384"/>
              </a:xfrm>
              <a:prstGeom prst="roundRect">
                <a:avLst>
                  <a:gd name="adj" fmla="val 16667"/>
                </a:avLst>
              </a:prstGeom>
              <a:grpFill/>
              <a:ln w="9525">
                <a:solidFill>
                  <a:schemeClr val="tx1"/>
                </a:solidFill>
                <a:round/>
                <a:headEnd/>
                <a:tailEnd/>
              </a:ln>
              <a:effectLst/>
            </p:spPr>
            <p:txBody>
              <a:bodyPr wrap="none" anchor="ctr"/>
              <a:lstStyle/>
              <a:p>
                <a:pPr fontAlgn="auto">
                  <a:spcBef>
                    <a:spcPts val="0"/>
                  </a:spcBef>
                  <a:spcAft>
                    <a:spcPts val="0"/>
                  </a:spcAft>
                  <a:defRPr/>
                </a:pPr>
                <a:endParaRPr lang="en-GB">
                  <a:latin typeface="+mn-lt"/>
                </a:endParaRPr>
              </a:p>
            </p:txBody>
          </p:sp>
          <p:sp>
            <p:nvSpPr>
              <p:cNvPr id="3145" name="Text Box 73"/>
              <p:cNvSpPr txBox="1">
                <a:spLocks noChangeArrowheads="1"/>
              </p:cNvSpPr>
              <p:nvPr/>
            </p:nvSpPr>
            <p:spPr bwMode="auto">
              <a:xfrm>
                <a:off x="1440" y="1542"/>
                <a:ext cx="834" cy="407"/>
              </a:xfrm>
              <a:prstGeom prst="rect">
                <a:avLst/>
              </a:prstGeom>
              <a:grpFill/>
              <a:ln w="9525">
                <a:noFill/>
                <a:miter lim="800000"/>
                <a:headEnd/>
                <a:tailEnd/>
              </a:ln>
              <a:effectLst/>
            </p:spPr>
            <p:txBody>
              <a:bodyPr>
                <a:spAutoFit/>
              </a:bodyPr>
              <a:lstStyle/>
              <a:p>
                <a:pPr algn="ctr" fontAlgn="auto">
                  <a:lnSpc>
                    <a:spcPct val="75000"/>
                  </a:lnSpc>
                  <a:spcBef>
                    <a:spcPct val="50000"/>
                  </a:spcBef>
                  <a:spcAft>
                    <a:spcPts val="0"/>
                  </a:spcAft>
                  <a:defRPr/>
                </a:pPr>
                <a:r>
                  <a:rPr lang="en-GB" sz="1200">
                    <a:latin typeface="+mn-lt"/>
                  </a:rPr>
                  <a:t>Can offer knowledge insights to suppliers</a:t>
                </a:r>
                <a:endParaRPr lang="en-US" sz="1200">
                  <a:latin typeface="+mn-lt"/>
                </a:endParaRPr>
              </a:p>
            </p:txBody>
          </p:sp>
        </p:grpSp>
        <p:sp>
          <p:nvSpPr>
            <p:cNvPr id="3146" name="Line 74"/>
            <p:cNvSpPr>
              <a:spLocks noChangeShapeType="1"/>
            </p:cNvSpPr>
            <p:nvPr/>
          </p:nvSpPr>
          <p:spPr bwMode="auto">
            <a:xfrm flipH="1" flipV="1">
              <a:off x="2160" y="2112"/>
              <a:ext cx="288" cy="288"/>
            </a:xfrm>
            <a:prstGeom prst="line">
              <a:avLst/>
            </a:prstGeom>
            <a:grpFill/>
            <a:ln w="9525">
              <a:solidFill>
                <a:schemeClr val="tx1"/>
              </a:solidFill>
              <a:round/>
              <a:headEnd/>
              <a:tailEnd type="triangle" w="med" len="med"/>
            </a:ln>
            <a:effectLst/>
          </p:spPr>
          <p:txBody>
            <a:bodyPr/>
            <a:lstStyle/>
            <a:p>
              <a:pPr fontAlgn="auto">
                <a:spcBef>
                  <a:spcPts val="0"/>
                </a:spcBef>
                <a:spcAft>
                  <a:spcPts val="0"/>
                </a:spcAft>
                <a:defRPr/>
              </a:pPr>
              <a:endParaRPr lang="en-GB">
                <a:latin typeface="+mn-lt"/>
              </a:endParaRPr>
            </a:p>
          </p:txBody>
        </p:sp>
      </p:grpSp>
      <p:grpSp>
        <p:nvGrpSpPr>
          <p:cNvPr id="31" name="Group 75"/>
          <p:cNvGrpSpPr>
            <a:grpSpLocks/>
          </p:cNvGrpSpPr>
          <p:nvPr/>
        </p:nvGrpSpPr>
        <p:grpSpPr bwMode="auto">
          <a:xfrm>
            <a:off x="5210175" y="3427093"/>
            <a:ext cx="1828800" cy="530225"/>
            <a:chOff x="3282" y="2450"/>
            <a:chExt cx="1152" cy="336"/>
          </a:xfrm>
          <a:noFill/>
        </p:grpSpPr>
        <p:grpSp>
          <p:nvGrpSpPr>
            <p:cNvPr id="3137" name="Group 76"/>
            <p:cNvGrpSpPr>
              <a:grpSpLocks/>
            </p:cNvGrpSpPr>
            <p:nvPr/>
          </p:nvGrpSpPr>
          <p:grpSpPr bwMode="auto">
            <a:xfrm>
              <a:off x="3504" y="2450"/>
              <a:ext cx="930" cy="336"/>
              <a:chOff x="3504" y="2114"/>
              <a:chExt cx="930" cy="336"/>
            </a:xfrm>
            <a:grpFill/>
          </p:grpSpPr>
          <p:sp>
            <p:nvSpPr>
              <p:cNvPr id="3149" name="AutoShape 77"/>
              <p:cNvSpPr>
                <a:spLocks noChangeArrowheads="1"/>
              </p:cNvSpPr>
              <p:nvPr/>
            </p:nvSpPr>
            <p:spPr bwMode="auto">
              <a:xfrm>
                <a:off x="3576" y="2114"/>
                <a:ext cx="792" cy="336"/>
              </a:xfrm>
              <a:prstGeom prst="roundRect">
                <a:avLst>
                  <a:gd name="adj" fmla="val 16667"/>
                </a:avLst>
              </a:prstGeom>
              <a:grpFill/>
              <a:ln w="9525">
                <a:solidFill>
                  <a:schemeClr val="tx1"/>
                </a:solidFill>
                <a:round/>
                <a:headEnd/>
                <a:tailEnd/>
              </a:ln>
              <a:effectLst/>
            </p:spPr>
            <p:txBody>
              <a:bodyPr wrap="none" anchor="ctr"/>
              <a:lstStyle/>
              <a:p>
                <a:pPr fontAlgn="auto">
                  <a:spcBef>
                    <a:spcPts val="0"/>
                  </a:spcBef>
                  <a:spcAft>
                    <a:spcPts val="0"/>
                  </a:spcAft>
                  <a:defRPr/>
                </a:pPr>
                <a:endParaRPr lang="en-GB">
                  <a:latin typeface="+mn-lt"/>
                </a:endParaRPr>
              </a:p>
            </p:txBody>
          </p:sp>
          <p:sp>
            <p:nvSpPr>
              <p:cNvPr id="3150" name="Text Box 78"/>
              <p:cNvSpPr txBox="1">
                <a:spLocks noChangeArrowheads="1"/>
              </p:cNvSpPr>
              <p:nvPr/>
            </p:nvSpPr>
            <p:spPr bwMode="auto">
              <a:xfrm>
                <a:off x="3504" y="2175"/>
                <a:ext cx="930" cy="234"/>
              </a:xfrm>
              <a:prstGeom prst="rect">
                <a:avLst/>
              </a:prstGeom>
              <a:grpFill/>
              <a:ln w="9525">
                <a:noFill/>
                <a:miter lim="800000"/>
                <a:headEnd/>
                <a:tailEnd/>
              </a:ln>
              <a:effectLst/>
            </p:spPr>
            <p:txBody>
              <a:bodyPr>
                <a:spAutoFit/>
              </a:bodyPr>
              <a:lstStyle/>
              <a:p>
                <a:pPr algn="ctr" fontAlgn="auto">
                  <a:lnSpc>
                    <a:spcPct val="75000"/>
                  </a:lnSpc>
                  <a:spcBef>
                    <a:spcPct val="50000"/>
                  </a:spcBef>
                  <a:spcAft>
                    <a:spcPts val="0"/>
                  </a:spcAft>
                  <a:defRPr/>
                </a:pPr>
                <a:r>
                  <a:rPr lang="en-GB" sz="1200" dirty="0">
                    <a:latin typeface="+mn-lt"/>
                  </a:rPr>
                  <a:t>Reduced decision making ambiguity</a:t>
                </a:r>
                <a:endParaRPr lang="en-US" sz="1200" dirty="0">
                  <a:latin typeface="+mn-lt"/>
                </a:endParaRPr>
              </a:p>
            </p:txBody>
          </p:sp>
        </p:grpSp>
        <p:sp>
          <p:nvSpPr>
            <p:cNvPr id="3151" name="Line 79"/>
            <p:cNvSpPr>
              <a:spLocks noChangeShapeType="1"/>
            </p:cNvSpPr>
            <p:nvPr/>
          </p:nvSpPr>
          <p:spPr bwMode="auto">
            <a:xfrm>
              <a:off x="3282" y="2592"/>
              <a:ext cx="288" cy="0"/>
            </a:xfrm>
            <a:prstGeom prst="line">
              <a:avLst/>
            </a:prstGeom>
            <a:grpFill/>
            <a:ln w="9525">
              <a:solidFill>
                <a:schemeClr val="tx1"/>
              </a:solidFill>
              <a:round/>
              <a:headEnd/>
              <a:tailEnd type="triangle" w="med" len="med"/>
            </a:ln>
            <a:effectLst/>
          </p:spPr>
          <p:txBody>
            <a:bodyPr/>
            <a:lstStyle/>
            <a:p>
              <a:pPr fontAlgn="auto">
                <a:spcBef>
                  <a:spcPts val="0"/>
                </a:spcBef>
                <a:spcAft>
                  <a:spcPts val="0"/>
                </a:spcAft>
                <a:defRPr/>
              </a:pPr>
              <a:endParaRPr lang="en-GB">
                <a:latin typeface="+mn-lt"/>
              </a:endParaRPr>
            </a:p>
          </p:txBody>
        </p:sp>
      </p:grpSp>
      <p:grpSp>
        <p:nvGrpSpPr>
          <p:cNvPr id="3138" name="Group 80"/>
          <p:cNvGrpSpPr>
            <a:grpSpLocks/>
          </p:cNvGrpSpPr>
          <p:nvPr/>
        </p:nvGrpSpPr>
        <p:grpSpPr bwMode="auto">
          <a:xfrm>
            <a:off x="6705600" y="2661918"/>
            <a:ext cx="1600200" cy="838200"/>
            <a:chOff x="4224" y="1968"/>
            <a:chExt cx="1026" cy="480"/>
          </a:xfrm>
          <a:noFill/>
        </p:grpSpPr>
        <p:grpSp>
          <p:nvGrpSpPr>
            <p:cNvPr id="3142" name="Group 81"/>
            <p:cNvGrpSpPr>
              <a:grpSpLocks/>
            </p:cNvGrpSpPr>
            <p:nvPr/>
          </p:nvGrpSpPr>
          <p:grpSpPr bwMode="auto">
            <a:xfrm>
              <a:off x="4320" y="1968"/>
              <a:ext cx="930" cy="336"/>
              <a:chOff x="3504" y="2114"/>
              <a:chExt cx="930" cy="336"/>
            </a:xfrm>
            <a:grpFill/>
          </p:grpSpPr>
          <p:sp>
            <p:nvSpPr>
              <p:cNvPr id="3154" name="AutoShape 82"/>
              <p:cNvSpPr>
                <a:spLocks noChangeArrowheads="1"/>
              </p:cNvSpPr>
              <p:nvPr/>
            </p:nvSpPr>
            <p:spPr bwMode="auto">
              <a:xfrm>
                <a:off x="3576" y="2114"/>
                <a:ext cx="792" cy="336"/>
              </a:xfrm>
              <a:prstGeom prst="roundRect">
                <a:avLst>
                  <a:gd name="adj" fmla="val 16667"/>
                </a:avLst>
              </a:prstGeom>
              <a:grpFill/>
              <a:ln w="9525">
                <a:solidFill>
                  <a:schemeClr val="tx1"/>
                </a:solidFill>
                <a:round/>
                <a:headEnd/>
                <a:tailEnd/>
              </a:ln>
              <a:effectLst/>
            </p:spPr>
            <p:txBody>
              <a:bodyPr wrap="none" anchor="ctr"/>
              <a:lstStyle/>
              <a:p>
                <a:pPr fontAlgn="auto">
                  <a:spcBef>
                    <a:spcPts val="0"/>
                  </a:spcBef>
                  <a:spcAft>
                    <a:spcPts val="0"/>
                  </a:spcAft>
                  <a:defRPr/>
                </a:pPr>
                <a:endParaRPr lang="en-GB">
                  <a:latin typeface="+mn-lt"/>
                </a:endParaRPr>
              </a:p>
            </p:txBody>
          </p:sp>
          <p:sp>
            <p:nvSpPr>
              <p:cNvPr id="3155" name="Text Box 83"/>
              <p:cNvSpPr txBox="1">
                <a:spLocks noChangeArrowheads="1"/>
              </p:cNvSpPr>
              <p:nvPr/>
            </p:nvSpPr>
            <p:spPr bwMode="auto">
              <a:xfrm>
                <a:off x="3504" y="2157"/>
                <a:ext cx="930" cy="212"/>
              </a:xfrm>
              <a:prstGeom prst="rect">
                <a:avLst/>
              </a:prstGeom>
              <a:grpFill/>
              <a:ln w="9525">
                <a:noFill/>
                <a:miter lim="800000"/>
                <a:headEnd/>
                <a:tailEnd/>
              </a:ln>
              <a:effectLst/>
            </p:spPr>
            <p:txBody>
              <a:bodyPr>
                <a:spAutoFit/>
              </a:bodyPr>
              <a:lstStyle/>
              <a:p>
                <a:pPr algn="ctr" fontAlgn="auto">
                  <a:lnSpc>
                    <a:spcPct val="75000"/>
                  </a:lnSpc>
                  <a:spcBef>
                    <a:spcPct val="50000"/>
                  </a:spcBef>
                  <a:spcAft>
                    <a:spcPts val="0"/>
                  </a:spcAft>
                  <a:defRPr/>
                </a:pPr>
                <a:r>
                  <a:rPr lang="en-GB" sz="1200" dirty="0">
                    <a:latin typeface="+mn-lt"/>
                  </a:rPr>
                  <a:t>Less chance of arbitrary decisions</a:t>
                </a:r>
                <a:endParaRPr lang="en-US" sz="1200" dirty="0">
                  <a:latin typeface="+mn-lt"/>
                </a:endParaRPr>
              </a:p>
            </p:txBody>
          </p:sp>
        </p:grpSp>
        <p:sp>
          <p:nvSpPr>
            <p:cNvPr id="3156" name="Line 84"/>
            <p:cNvSpPr>
              <a:spLocks noChangeShapeType="1"/>
            </p:cNvSpPr>
            <p:nvPr/>
          </p:nvSpPr>
          <p:spPr bwMode="auto">
            <a:xfrm flipV="1">
              <a:off x="4224" y="2304"/>
              <a:ext cx="192" cy="144"/>
            </a:xfrm>
            <a:prstGeom prst="line">
              <a:avLst/>
            </a:prstGeom>
            <a:grpFill/>
            <a:ln w="9525">
              <a:solidFill>
                <a:schemeClr val="tx1"/>
              </a:solidFill>
              <a:round/>
              <a:headEnd/>
              <a:tailEnd type="triangle" w="med" len="med"/>
            </a:ln>
            <a:effectLst/>
          </p:spPr>
          <p:txBody>
            <a:bodyPr/>
            <a:lstStyle/>
            <a:p>
              <a:pPr fontAlgn="auto">
                <a:spcBef>
                  <a:spcPts val="0"/>
                </a:spcBef>
                <a:spcAft>
                  <a:spcPts val="0"/>
                </a:spcAft>
                <a:defRPr/>
              </a:pPr>
              <a:endParaRPr lang="en-GB">
                <a:latin typeface="+mn-lt"/>
              </a:endParaRPr>
            </a:p>
          </p:txBody>
        </p:sp>
      </p:grpSp>
      <p:grpSp>
        <p:nvGrpSpPr>
          <p:cNvPr id="3143" name="Group 85"/>
          <p:cNvGrpSpPr>
            <a:grpSpLocks/>
          </p:cNvGrpSpPr>
          <p:nvPr/>
        </p:nvGrpSpPr>
        <p:grpSpPr bwMode="auto">
          <a:xfrm>
            <a:off x="7134225" y="3195318"/>
            <a:ext cx="1476375" cy="1219200"/>
            <a:chOff x="4494" y="2304"/>
            <a:chExt cx="930" cy="768"/>
          </a:xfrm>
          <a:noFill/>
        </p:grpSpPr>
        <p:grpSp>
          <p:nvGrpSpPr>
            <p:cNvPr id="3147" name="Group 86"/>
            <p:cNvGrpSpPr>
              <a:grpSpLocks/>
            </p:cNvGrpSpPr>
            <p:nvPr/>
          </p:nvGrpSpPr>
          <p:grpSpPr bwMode="auto">
            <a:xfrm>
              <a:off x="4494" y="2736"/>
              <a:ext cx="930" cy="336"/>
              <a:chOff x="4368" y="2496"/>
              <a:chExt cx="930" cy="336"/>
            </a:xfrm>
            <a:grpFill/>
          </p:grpSpPr>
          <p:sp>
            <p:nvSpPr>
              <p:cNvPr id="3159" name="AutoShape 87"/>
              <p:cNvSpPr>
                <a:spLocks noChangeArrowheads="1"/>
              </p:cNvSpPr>
              <p:nvPr/>
            </p:nvSpPr>
            <p:spPr bwMode="auto">
              <a:xfrm>
                <a:off x="4464" y="2496"/>
                <a:ext cx="714" cy="336"/>
              </a:xfrm>
              <a:prstGeom prst="roundRect">
                <a:avLst>
                  <a:gd name="adj" fmla="val 16667"/>
                </a:avLst>
              </a:prstGeom>
              <a:grpFill/>
              <a:ln w="9525">
                <a:solidFill>
                  <a:schemeClr val="tx1"/>
                </a:solidFill>
                <a:round/>
                <a:headEnd/>
                <a:tailEnd/>
              </a:ln>
              <a:effectLst/>
            </p:spPr>
            <p:txBody>
              <a:bodyPr wrap="none" anchor="ctr"/>
              <a:lstStyle/>
              <a:p>
                <a:pPr fontAlgn="auto">
                  <a:spcBef>
                    <a:spcPts val="0"/>
                  </a:spcBef>
                  <a:spcAft>
                    <a:spcPts val="0"/>
                  </a:spcAft>
                  <a:defRPr/>
                </a:pPr>
                <a:endParaRPr lang="en-GB">
                  <a:latin typeface="+mn-lt"/>
                </a:endParaRPr>
              </a:p>
            </p:txBody>
          </p:sp>
          <p:sp>
            <p:nvSpPr>
              <p:cNvPr id="3160" name="Text Box 88"/>
              <p:cNvSpPr txBox="1">
                <a:spLocks noChangeArrowheads="1"/>
              </p:cNvSpPr>
              <p:nvPr/>
            </p:nvSpPr>
            <p:spPr bwMode="auto">
              <a:xfrm>
                <a:off x="4368" y="2562"/>
                <a:ext cx="930" cy="233"/>
              </a:xfrm>
              <a:prstGeom prst="rect">
                <a:avLst/>
              </a:prstGeom>
              <a:grpFill/>
              <a:ln w="9525">
                <a:noFill/>
                <a:miter lim="800000"/>
                <a:headEnd/>
                <a:tailEnd/>
              </a:ln>
              <a:effectLst/>
            </p:spPr>
            <p:txBody>
              <a:bodyPr>
                <a:spAutoFit/>
              </a:bodyPr>
              <a:lstStyle/>
              <a:p>
                <a:pPr algn="ctr" fontAlgn="auto">
                  <a:lnSpc>
                    <a:spcPct val="75000"/>
                  </a:lnSpc>
                  <a:spcBef>
                    <a:spcPct val="50000"/>
                  </a:spcBef>
                  <a:spcAft>
                    <a:spcPts val="0"/>
                  </a:spcAft>
                  <a:defRPr/>
                </a:pPr>
                <a:r>
                  <a:rPr lang="en-GB" sz="1200">
                    <a:latin typeface="+mn-lt"/>
                  </a:rPr>
                  <a:t>Increased job satisfaction</a:t>
                </a:r>
                <a:endParaRPr lang="en-US" sz="1200">
                  <a:latin typeface="+mn-lt"/>
                </a:endParaRPr>
              </a:p>
            </p:txBody>
          </p:sp>
        </p:grpSp>
        <p:sp>
          <p:nvSpPr>
            <p:cNvPr id="3161" name="Line 89"/>
            <p:cNvSpPr>
              <a:spLocks noChangeShapeType="1"/>
            </p:cNvSpPr>
            <p:nvPr/>
          </p:nvSpPr>
          <p:spPr bwMode="auto">
            <a:xfrm>
              <a:off x="4752" y="2304"/>
              <a:ext cx="288" cy="432"/>
            </a:xfrm>
            <a:prstGeom prst="line">
              <a:avLst/>
            </a:prstGeom>
            <a:grpFill/>
            <a:ln w="9525">
              <a:solidFill>
                <a:schemeClr val="tx1"/>
              </a:solidFill>
              <a:round/>
              <a:headEnd/>
              <a:tailEnd type="triangle" w="med" len="med"/>
            </a:ln>
            <a:effectLst/>
          </p:spPr>
          <p:txBody>
            <a:bodyPr/>
            <a:lstStyle/>
            <a:p>
              <a:pPr fontAlgn="auto">
                <a:spcBef>
                  <a:spcPts val="0"/>
                </a:spcBef>
                <a:spcAft>
                  <a:spcPts val="0"/>
                </a:spcAft>
                <a:defRPr/>
              </a:pPr>
              <a:endParaRPr lang="en-GB">
                <a:latin typeface="+mn-lt"/>
              </a:endParaRPr>
            </a:p>
          </p:txBody>
        </p:sp>
      </p:grpSp>
      <p:grpSp>
        <p:nvGrpSpPr>
          <p:cNvPr id="3148" name="Group 90"/>
          <p:cNvGrpSpPr>
            <a:grpSpLocks/>
          </p:cNvGrpSpPr>
          <p:nvPr/>
        </p:nvGrpSpPr>
        <p:grpSpPr bwMode="auto">
          <a:xfrm>
            <a:off x="5181600" y="1900538"/>
            <a:ext cx="3817938" cy="4484688"/>
            <a:chOff x="3264" y="1488"/>
            <a:chExt cx="2405" cy="2825"/>
          </a:xfrm>
        </p:grpSpPr>
        <p:grpSp>
          <p:nvGrpSpPr>
            <p:cNvPr id="3152" name="Group 91"/>
            <p:cNvGrpSpPr>
              <a:grpSpLocks/>
            </p:cNvGrpSpPr>
            <p:nvPr/>
          </p:nvGrpSpPr>
          <p:grpSpPr bwMode="auto">
            <a:xfrm>
              <a:off x="3408" y="3888"/>
              <a:ext cx="834" cy="425"/>
              <a:chOff x="3408" y="3888"/>
              <a:chExt cx="834" cy="425"/>
            </a:xfrm>
          </p:grpSpPr>
          <p:sp>
            <p:nvSpPr>
              <p:cNvPr id="17464" name="AutoShape 92"/>
              <p:cNvSpPr>
                <a:spLocks noChangeArrowheads="1"/>
              </p:cNvSpPr>
              <p:nvPr/>
            </p:nvSpPr>
            <p:spPr bwMode="auto">
              <a:xfrm>
                <a:off x="3450" y="3888"/>
                <a:ext cx="744" cy="400"/>
              </a:xfrm>
              <a:prstGeom prst="roundRect">
                <a:avLst>
                  <a:gd name="adj" fmla="val 16667"/>
                </a:avLst>
              </a:prstGeom>
              <a:solidFill>
                <a:srgbClr val="66FFFF"/>
              </a:solidFill>
              <a:ln w="9525">
                <a:solidFill>
                  <a:schemeClr val="tx1"/>
                </a:solidFill>
                <a:round/>
                <a:headEnd/>
                <a:tailEnd/>
              </a:ln>
            </p:spPr>
            <p:txBody>
              <a:bodyPr wrap="none" anchor="ctr"/>
              <a:lstStyle/>
              <a:p>
                <a:endParaRPr lang="en-GB">
                  <a:latin typeface="Calibri" pitchFamily="34" charset="0"/>
                </a:endParaRPr>
              </a:p>
            </p:txBody>
          </p:sp>
          <p:sp>
            <p:nvSpPr>
              <p:cNvPr id="17465" name="Text Box 93"/>
              <p:cNvSpPr txBox="1">
                <a:spLocks noChangeArrowheads="1"/>
              </p:cNvSpPr>
              <p:nvPr/>
            </p:nvSpPr>
            <p:spPr bwMode="auto">
              <a:xfrm>
                <a:off x="3408" y="3906"/>
                <a:ext cx="834" cy="407"/>
              </a:xfrm>
              <a:prstGeom prst="rect">
                <a:avLst/>
              </a:prstGeom>
              <a:noFill/>
              <a:ln w="9525">
                <a:noFill/>
                <a:miter lim="800000"/>
                <a:headEnd/>
                <a:tailEnd/>
              </a:ln>
            </p:spPr>
            <p:txBody>
              <a:bodyPr>
                <a:spAutoFit/>
              </a:bodyPr>
              <a:lstStyle/>
              <a:p>
                <a:pPr algn="ctr">
                  <a:lnSpc>
                    <a:spcPct val="75000"/>
                  </a:lnSpc>
                  <a:spcBef>
                    <a:spcPct val="50000"/>
                  </a:spcBef>
                </a:pPr>
                <a:r>
                  <a:rPr lang="en-GB" sz="1200">
                    <a:latin typeface="Calibri" pitchFamily="34" charset="0"/>
                  </a:rPr>
                  <a:t>Develop basis for in-house product development</a:t>
                </a:r>
                <a:endParaRPr lang="en-US" sz="1200">
                  <a:latin typeface="Calibri" pitchFamily="34" charset="0"/>
                </a:endParaRPr>
              </a:p>
            </p:txBody>
          </p:sp>
        </p:grpSp>
        <p:sp>
          <p:nvSpPr>
            <p:cNvPr id="17460" name="Line 94"/>
            <p:cNvSpPr>
              <a:spLocks noChangeShapeType="1"/>
            </p:cNvSpPr>
            <p:nvPr/>
          </p:nvSpPr>
          <p:spPr bwMode="auto">
            <a:xfrm flipH="1">
              <a:off x="4176" y="3936"/>
              <a:ext cx="144" cy="192"/>
            </a:xfrm>
            <a:prstGeom prst="line">
              <a:avLst/>
            </a:prstGeom>
            <a:noFill/>
            <a:ln w="9525">
              <a:solidFill>
                <a:schemeClr val="tx1"/>
              </a:solidFill>
              <a:round/>
              <a:headEnd/>
              <a:tailEnd type="triangle" w="med" len="med"/>
            </a:ln>
          </p:spPr>
          <p:txBody>
            <a:bodyPr/>
            <a:lstStyle/>
            <a:p>
              <a:endParaRPr lang="en-US"/>
            </a:p>
          </p:txBody>
        </p:sp>
        <p:sp>
          <p:nvSpPr>
            <p:cNvPr id="17461" name="Line 95"/>
            <p:cNvSpPr>
              <a:spLocks noChangeShapeType="1"/>
            </p:cNvSpPr>
            <p:nvPr/>
          </p:nvSpPr>
          <p:spPr bwMode="auto">
            <a:xfrm>
              <a:off x="3264" y="3648"/>
              <a:ext cx="240" cy="240"/>
            </a:xfrm>
            <a:prstGeom prst="line">
              <a:avLst/>
            </a:prstGeom>
            <a:noFill/>
            <a:ln w="9525">
              <a:solidFill>
                <a:schemeClr val="tx1"/>
              </a:solidFill>
              <a:round/>
              <a:headEnd/>
              <a:tailEnd type="triangle" w="med" len="med"/>
            </a:ln>
          </p:spPr>
          <p:txBody>
            <a:bodyPr/>
            <a:lstStyle/>
            <a:p>
              <a:endParaRPr lang="en-US"/>
            </a:p>
          </p:txBody>
        </p:sp>
        <p:sp>
          <p:nvSpPr>
            <p:cNvPr id="17462" name="Line 96"/>
            <p:cNvSpPr>
              <a:spLocks noChangeShapeType="1"/>
            </p:cNvSpPr>
            <p:nvPr/>
          </p:nvSpPr>
          <p:spPr bwMode="auto">
            <a:xfrm>
              <a:off x="3264" y="4128"/>
              <a:ext cx="192" cy="0"/>
            </a:xfrm>
            <a:prstGeom prst="line">
              <a:avLst/>
            </a:prstGeom>
            <a:noFill/>
            <a:ln w="9525">
              <a:solidFill>
                <a:schemeClr val="tx1"/>
              </a:solidFill>
              <a:round/>
              <a:headEnd/>
              <a:tailEnd type="triangle" w="med" len="med"/>
            </a:ln>
          </p:spPr>
          <p:txBody>
            <a:bodyPr/>
            <a:lstStyle/>
            <a:p>
              <a:endParaRPr lang="en-US"/>
            </a:p>
          </p:txBody>
        </p:sp>
        <p:sp>
          <p:nvSpPr>
            <p:cNvPr id="17463" name="Freeform 97"/>
            <p:cNvSpPr>
              <a:spLocks/>
            </p:cNvSpPr>
            <p:nvPr/>
          </p:nvSpPr>
          <p:spPr bwMode="auto">
            <a:xfrm>
              <a:off x="4222" y="1488"/>
              <a:ext cx="1447" cy="2723"/>
            </a:xfrm>
            <a:custGeom>
              <a:avLst/>
              <a:gdLst>
                <a:gd name="T0" fmla="*/ 338 w 1447"/>
                <a:gd name="T1" fmla="*/ 0 h 2723"/>
                <a:gd name="T2" fmla="*/ 914 w 1447"/>
                <a:gd name="T3" fmla="*/ 336 h 2723"/>
                <a:gd name="T4" fmla="*/ 1202 w 1447"/>
                <a:gd name="T5" fmla="*/ 720 h 2723"/>
                <a:gd name="T6" fmla="*/ 1394 w 1447"/>
                <a:gd name="T7" fmla="*/ 1632 h 2723"/>
                <a:gd name="T8" fmla="*/ 1394 w 1447"/>
                <a:gd name="T9" fmla="*/ 2208 h 2723"/>
                <a:gd name="T10" fmla="*/ 1074 w 1447"/>
                <a:gd name="T11" fmla="*/ 2611 h 2723"/>
                <a:gd name="T12" fmla="*/ 0 w 1447"/>
                <a:gd name="T13" fmla="*/ 2723 h 2723"/>
                <a:gd name="T14" fmla="*/ 0 60000 65536"/>
                <a:gd name="T15" fmla="*/ 0 60000 65536"/>
                <a:gd name="T16" fmla="*/ 0 60000 65536"/>
                <a:gd name="T17" fmla="*/ 0 60000 65536"/>
                <a:gd name="T18" fmla="*/ 0 60000 65536"/>
                <a:gd name="T19" fmla="*/ 0 60000 65536"/>
                <a:gd name="T20" fmla="*/ 0 60000 65536"/>
                <a:gd name="T21" fmla="*/ 0 w 1447"/>
                <a:gd name="T22" fmla="*/ 0 h 2723"/>
                <a:gd name="T23" fmla="*/ 1447 w 1447"/>
                <a:gd name="T24" fmla="*/ 2723 h 272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447" h="2723">
                  <a:moveTo>
                    <a:pt x="338" y="0"/>
                  </a:moveTo>
                  <a:cubicBezTo>
                    <a:pt x="554" y="108"/>
                    <a:pt x="770" y="216"/>
                    <a:pt x="914" y="336"/>
                  </a:cubicBezTo>
                  <a:cubicBezTo>
                    <a:pt x="1058" y="456"/>
                    <a:pt x="1122" y="504"/>
                    <a:pt x="1202" y="720"/>
                  </a:cubicBezTo>
                  <a:cubicBezTo>
                    <a:pt x="1282" y="936"/>
                    <a:pt x="1362" y="1384"/>
                    <a:pt x="1394" y="1632"/>
                  </a:cubicBezTo>
                  <a:cubicBezTo>
                    <a:pt x="1426" y="1880"/>
                    <a:pt x="1447" y="2045"/>
                    <a:pt x="1394" y="2208"/>
                  </a:cubicBezTo>
                  <a:cubicBezTo>
                    <a:pt x="1341" y="2371"/>
                    <a:pt x="1306" y="2525"/>
                    <a:pt x="1074" y="2611"/>
                  </a:cubicBezTo>
                  <a:cubicBezTo>
                    <a:pt x="842" y="2697"/>
                    <a:pt x="224" y="2700"/>
                    <a:pt x="0" y="2723"/>
                  </a:cubicBezTo>
                </a:path>
              </a:pathLst>
            </a:custGeom>
            <a:noFill/>
            <a:ln w="9525">
              <a:solidFill>
                <a:schemeClr val="tx1"/>
              </a:solidFill>
              <a:round/>
              <a:headEnd type="none" w="med" len="med"/>
              <a:tailEnd type="triangle" w="med" len="med"/>
            </a:ln>
          </p:spPr>
          <p:txBody>
            <a:bodyPr/>
            <a:lstStyle/>
            <a:p>
              <a:endParaRPr lang="en-US"/>
            </a:p>
          </p:txBody>
        </p:sp>
      </p:grpSp>
      <p:grpSp>
        <p:nvGrpSpPr>
          <p:cNvPr id="3153" name="Group 98"/>
          <p:cNvGrpSpPr>
            <a:grpSpLocks/>
          </p:cNvGrpSpPr>
          <p:nvPr/>
        </p:nvGrpSpPr>
        <p:grpSpPr bwMode="auto">
          <a:xfrm>
            <a:off x="428625" y="3862688"/>
            <a:ext cx="2390775" cy="1847850"/>
            <a:chOff x="270" y="2724"/>
            <a:chExt cx="1506" cy="1164"/>
          </a:xfrm>
        </p:grpSpPr>
        <p:grpSp>
          <p:nvGrpSpPr>
            <p:cNvPr id="3157" name="Group 99"/>
            <p:cNvGrpSpPr>
              <a:grpSpLocks/>
            </p:cNvGrpSpPr>
            <p:nvPr/>
          </p:nvGrpSpPr>
          <p:grpSpPr bwMode="auto">
            <a:xfrm>
              <a:off x="270" y="2724"/>
              <a:ext cx="1506" cy="384"/>
              <a:chOff x="270" y="2724"/>
              <a:chExt cx="1506" cy="384"/>
            </a:xfrm>
          </p:grpSpPr>
          <p:grpSp>
            <p:nvGrpSpPr>
              <p:cNvPr id="3158" name="Group 100"/>
              <p:cNvGrpSpPr>
                <a:grpSpLocks/>
              </p:cNvGrpSpPr>
              <p:nvPr/>
            </p:nvGrpSpPr>
            <p:grpSpPr bwMode="auto">
              <a:xfrm>
                <a:off x="270" y="2724"/>
                <a:ext cx="834" cy="384"/>
                <a:chOff x="270" y="2724"/>
                <a:chExt cx="834" cy="384"/>
              </a:xfrm>
            </p:grpSpPr>
            <p:sp>
              <p:nvSpPr>
                <p:cNvPr id="17457" name="AutoShape 101"/>
                <p:cNvSpPr>
                  <a:spLocks noChangeArrowheads="1"/>
                </p:cNvSpPr>
                <p:nvPr/>
              </p:nvSpPr>
              <p:spPr bwMode="auto">
                <a:xfrm>
                  <a:off x="312" y="2724"/>
                  <a:ext cx="744" cy="384"/>
                </a:xfrm>
                <a:prstGeom prst="roundRect">
                  <a:avLst>
                    <a:gd name="adj" fmla="val 16667"/>
                  </a:avLst>
                </a:prstGeom>
                <a:solidFill>
                  <a:srgbClr val="66FFFF"/>
                </a:solidFill>
                <a:ln w="9525">
                  <a:solidFill>
                    <a:schemeClr val="tx1"/>
                  </a:solidFill>
                  <a:round/>
                  <a:headEnd/>
                  <a:tailEnd/>
                </a:ln>
              </p:spPr>
              <p:txBody>
                <a:bodyPr wrap="none" anchor="ctr"/>
                <a:lstStyle/>
                <a:p>
                  <a:endParaRPr lang="en-GB">
                    <a:latin typeface="Calibri" pitchFamily="34" charset="0"/>
                  </a:endParaRPr>
                </a:p>
              </p:txBody>
            </p:sp>
            <p:sp>
              <p:nvSpPr>
                <p:cNvPr id="17458" name="Text Box 102"/>
                <p:cNvSpPr txBox="1">
                  <a:spLocks noChangeArrowheads="1"/>
                </p:cNvSpPr>
                <p:nvPr/>
              </p:nvSpPr>
              <p:spPr bwMode="auto">
                <a:xfrm>
                  <a:off x="270" y="2768"/>
                  <a:ext cx="834" cy="320"/>
                </a:xfrm>
                <a:prstGeom prst="rect">
                  <a:avLst/>
                </a:prstGeom>
                <a:noFill/>
                <a:ln w="9525">
                  <a:noFill/>
                  <a:miter lim="800000"/>
                  <a:headEnd/>
                  <a:tailEnd/>
                </a:ln>
              </p:spPr>
              <p:txBody>
                <a:bodyPr>
                  <a:spAutoFit/>
                </a:bodyPr>
                <a:lstStyle/>
                <a:p>
                  <a:pPr algn="ctr">
                    <a:lnSpc>
                      <a:spcPct val="75000"/>
                    </a:lnSpc>
                    <a:spcBef>
                      <a:spcPct val="50000"/>
                    </a:spcBef>
                  </a:pPr>
                  <a:r>
                    <a:rPr lang="en-GB" sz="1200">
                      <a:latin typeface="Calibri" pitchFamily="34" charset="0"/>
                    </a:rPr>
                    <a:t>Forms basis of continuous improvement</a:t>
                  </a:r>
                  <a:endParaRPr lang="en-US" sz="1200">
                    <a:latin typeface="Calibri" pitchFamily="34" charset="0"/>
                  </a:endParaRPr>
                </a:p>
              </p:txBody>
            </p:sp>
          </p:grpSp>
          <p:sp>
            <p:nvSpPr>
              <p:cNvPr id="17455" name="Line 103"/>
              <p:cNvSpPr>
                <a:spLocks noChangeShapeType="1"/>
              </p:cNvSpPr>
              <p:nvPr/>
            </p:nvSpPr>
            <p:spPr bwMode="auto">
              <a:xfrm flipH="1">
                <a:off x="1056" y="2736"/>
                <a:ext cx="336" cy="96"/>
              </a:xfrm>
              <a:prstGeom prst="line">
                <a:avLst/>
              </a:prstGeom>
              <a:noFill/>
              <a:ln w="9525">
                <a:solidFill>
                  <a:schemeClr val="tx1"/>
                </a:solidFill>
                <a:round/>
                <a:headEnd/>
                <a:tailEnd type="triangle" w="med" len="med"/>
              </a:ln>
            </p:spPr>
            <p:txBody>
              <a:bodyPr/>
              <a:lstStyle/>
              <a:p>
                <a:endParaRPr lang="en-US"/>
              </a:p>
            </p:txBody>
          </p:sp>
          <p:sp>
            <p:nvSpPr>
              <p:cNvPr id="17456" name="Line 104"/>
              <p:cNvSpPr>
                <a:spLocks noChangeShapeType="1"/>
              </p:cNvSpPr>
              <p:nvPr/>
            </p:nvSpPr>
            <p:spPr bwMode="auto">
              <a:xfrm>
                <a:off x="1584" y="2832"/>
                <a:ext cx="192" cy="240"/>
              </a:xfrm>
              <a:prstGeom prst="line">
                <a:avLst/>
              </a:prstGeom>
              <a:noFill/>
              <a:ln w="9525">
                <a:solidFill>
                  <a:schemeClr val="tx1"/>
                </a:solidFill>
                <a:round/>
                <a:headEnd/>
                <a:tailEnd type="triangle" w="med" len="med"/>
              </a:ln>
            </p:spPr>
            <p:txBody>
              <a:bodyPr/>
              <a:lstStyle/>
              <a:p>
                <a:endParaRPr lang="en-US"/>
              </a:p>
            </p:txBody>
          </p:sp>
        </p:grpSp>
        <p:sp>
          <p:nvSpPr>
            <p:cNvPr id="17453" name="Line 105"/>
            <p:cNvSpPr>
              <a:spLocks noChangeShapeType="1"/>
            </p:cNvSpPr>
            <p:nvPr/>
          </p:nvSpPr>
          <p:spPr bwMode="auto">
            <a:xfrm>
              <a:off x="816" y="3120"/>
              <a:ext cx="144" cy="768"/>
            </a:xfrm>
            <a:prstGeom prst="line">
              <a:avLst/>
            </a:prstGeom>
            <a:noFill/>
            <a:ln w="9525">
              <a:solidFill>
                <a:schemeClr val="tx1"/>
              </a:solidFill>
              <a:round/>
              <a:headEnd/>
              <a:tailEnd type="triangle" w="med" len="med"/>
            </a:ln>
          </p:spPr>
          <p:txBody>
            <a:bodyPr/>
            <a:lstStyle/>
            <a:p>
              <a:endParaRPr lang="en-US"/>
            </a:p>
          </p:txBody>
        </p:sp>
      </p:grpSp>
      <p:grpSp>
        <p:nvGrpSpPr>
          <p:cNvPr id="3162" name="Group 112"/>
          <p:cNvGrpSpPr>
            <a:grpSpLocks/>
          </p:cNvGrpSpPr>
          <p:nvPr/>
        </p:nvGrpSpPr>
        <p:grpSpPr bwMode="auto">
          <a:xfrm>
            <a:off x="1524000" y="528938"/>
            <a:ext cx="2438400" cy="1752600"/>
            <a:chOff x="960" y="624"/>
            <a:chExt cx="1536" cy="1104"/>
          </a:xfrm>
        </p:grpSpPr>
        <p:grpSp>
          <p:nvGrpSpPr>
            <p:cNvPr id="3163" name="Group 113"/>
            <p:cNvGrpSpPr>
              <a:grpSpLocks/>
            </p:cNvGrpSpPr>
            <p:nvPr/>
          </p:nvGrpSpPr>
          <p:grpSpPr bwMode="auto">
            <a:xfrm>
              <a:off x="960" y="1008"/>
              <a:ext cx="814" cy="413"/>
              <a:chOff x="960" y="1008"/>
              <a:chExt cx="814" cy="413"/>
            </a:xfrm>
          </p:grpSpPr>
          <p:sp>
            <p:nvSpPr>
              <p:cNvPr id="17450" name="AutoShape 114"/>
              <p:cNvSpPr>
                <a:spLocks noChangeArrowheads="1"/>
              </p:cNvSpPr>
              <p:nvPr/>
            </p:nvSpPr>
            <p:spPr bwMode="auto">
              <a:xfrm>
                <a:off x="1004" y="1008"/>
                <a:ext cx="770" cy="384"/>
              </a:xfrm>
              <a:prstGeom prst="roundRect">
                <a:avLst>
                  <a:gd name="adj" fmla="val 16667"/>
                </a:avLst>
              </a:prstGeom>
              <a:solidFill>
                <a:srgbClr val="66FFFF"/>
              </a:solidFill>
              <a:ln w="9525">
                <a:solidFill>
                  <a:schemeClr val="tx1"/>
                </a:solidFill>
                <a:round/>
                <a:headEnd/>
                <a:tailEnd/>
              </a:ln>
            </p:spPr>
            <p:txBody>
              <a:bodyPr wrap="none" anchor="ctr"/>
              <a:lstStyle/>
              <a:p>
                <a:endParaRPr lang="en-GB">
                  <a:latin typeface="Calibri" pitchFamily="34" charset="0"/>
                </a:endParaRPr>
              </a:p>
            </p:txBody>
          </p:sp>
          <p:sp>
            <p:nvSpPr>
              <p:cNvPr id="17451" name="Text Box 115"/>
              <p:cNvSpPr txBox="1">
                <a:spLocks noChangeArrowheads="1"/>
              </p:cNvSpPr>
              <p:nvPr/>
            </p:nvSpPr>
            <p:spPr bwMode="auto">
              <a:xfrm>
                <a:off x="960" y="1014"/>
                <a:ext cx="800" cy="407"/>
              </a:xfrm>
              <a:prstGeom prst="rect">
                <a:avLst/>
              </a:prstGeom>
              <a:noFill/>
              <a:ln w="9525">
                <a:noFill/>
                <a:miter lim="800000"/>
                <a:headEnd/>
                <a:tailEnd/>
              </a:ln>
            </p:spPr>
            <p:txBody>
              <a:bodyPr>
                <a:spAutoFit/>
              </a:bodyPr>
              <a:lstStyle/>
              <a:p>
                <a:pPr algn="ctr">
                  <a:lnSpc>
                    <a:spcPct val="75000"/>
                  </a:lnSpc>
                  <a:spcBef>
                    <a:spcPct val="50000"/>
                  </a:spcBef>
                </a:pPr>
                <a:r>
                  <a:rPr lang="en-GB" sz="1200">
                    <a:latin typeface="Calibri" pitchFamily="34" charset="0"/>
                  </a:rPr>
                  <a:t>Partnerships notwithstanding  power imbalance</a:t>
                </a:r>
                <a:endParaRPr lang="en-US" sz="1200">
                  <a:latin typeface="Calibri" pitchFamily="34" charset="0"/>
                </a:endParaRPr>
              </a:p>
            </p:txBody>
          </p:sp>
        </p:grpSp>
        <p:sp>
          <p:nvSpPr>
            <p:cNvPr id="17448" name="Line 116"/>
            <p:cNvSpPr>
              <a:spLocks noChangeShapeType="1"/>
            </p:cNvSpPr>
            <p:nvPr/>
          </p:nvSpPr>
          <p:spPr bwMode="auto">
            <a:xfrm flipH="1" flipV="1">
              <a:off x="1488" y="1392"/>
              <a:ext cx="288" cy="336"/>
            </a:xfrm>
            <a:prstGeom prst="line">
              <a:avLst/>
            </a:prstGeom>
            <a:noFill/>
            <a:ln w="9525">
              <a:solidFill>
                <a:schemeClr val="tx1"/>
              </a:solidFill>
              <a:round/>
              <a:headEnd/>
              <a:tailEnd type="triangle" w="med" len="med"/>
            </a:ln>
          </p:spPr>
          <p:txBody>
            <a:bodyPr/>
            <a:lstStyle/>
            <a:p>
              <a:endParaRPr lang="en-US"/>
            </a:p>
          </p:txBody>
        </p:sp>
        <p:sp>
          <p:nvSpPr>
            <p:cNvPr id="17449" name="Line 117"/>
            <p:cNvSpPr>
              <a:spLocks noChangeShapeType="1"/>
            </p:cNvSpPr>
            <p:nvPr/>
          </p:nvSpPr>
          <p:spPr bwMode="auto">
            <a:xfrm flipH="1">
              <a:off x="1776" y="624"/>
              <a:ext cx="720" cy="528"/>
            </a:xfrm>
            <a:prstGeom prst="line">
              <a:avLst/>
            </a:prstGeom>
            <a:noFill/>
            <a:ln w="9525">
              <a:solidFill>
                <a:schemeClr val="tx1"/>
              </a:solidFill>
              <a:round/>
              <a:headEnd/>
              <a:tailEnd type="triangle" w="med" len="med"/>
            </a:ln>
          </p:spPr>
          <p:txBody>
            <a:bodyPr/>
            <a:lstStyle/>
            <a:p>
              <a:endParaRPr lang="en-US"/>
            </a:p>
          </p:txBody>
        </p:sp>
      </p:grpSp>
      <p:grpSp>
        <p:nvGrpSpPr>
          <p:cNvPr id="3164" name="Group 120"/>
          <p:cNvGrpSpPr>
            <a:grpSpLocks/>
          </p:cNvGrpSpPr>
          <p:nvPr/>
        </p:nvGrpSpPr>
        <p:grpSpPr bwMode="auto">
          <a:xfrm>
            <a:off x="2266950" y="5481938"/>
            <a:ext cx="2971800" cy="928688"/>
            <a:chOff x="1428" y="3738"/>
            <a:chExt cx="1872" cy="591"/>
          </a:xfrm>
        </p:grpSpPr>
        <p:sp>
          <p:nvSpPr>
            <p:cNvPr id="17443" name="AutoShape 121"/>
            <p:cNvSpPr>
              <a:spLocks noChangeArrowheads="1"/>
            </p:cNvSpPr>
            <p:nvPr/>
          </p:nvSpPr>
          <p:spPr bwMode="auto">
            <a:xfrm>
              <a:off x="2508" y="3896"/>
              <a:ext cx="744" cy="400"/>
            </a:xfrm>
            <a:prstGeom prst="roundRect">
              <a:avLst>
                <a:gd name="adj" fmla="val 16667"/>
              </a:avLst>
            </a:prstGeom>
            <a:solidFill>
              <a:srgbClr val="66FFFF"/>
            </a:solidFill>
            <a:ln w="9525">
              <a:solidFill>
                <a:schemeClr val="tx1"/>
              </a:solidFill>
              <a:round/>
              <a:headEnd/>
              <a:tailEnd/>
            </a:ln>
          </p:spPr>
          <p:txBody>
            <a:bodyPr wrap="none" anchor="ctr"/>
            <a:lstStyle/>
            <a:p>
              <a:endParaRPr lang="en-GB">
                <a:latin typeface="Calibri" pitchFamily="34" charset="0"/>
              </a:endParaRPr>
            </a:p>
          </p:txBody>
        </p:sp>
        <p:sp>
          <p:nvSpPr>
            <p:cNvPr id="17444" name="Text Box 122"/>
            <p:cNvSpPr txBox="1">
              <a:spLocks noChangeArrowheads="1"/>
            </p:cNvSpPr>
            <p:nvPr/>
          </p:nvSpPr>
          <p:spPr bwMode="auto">
            <a:xfrm>
              <a:off x="2466" y="3918"/>
              <a:ext cx="834" cy="411"/>
            </a:xfrm>
            <a:prstGeom prst="rect">
              <a:avLst/>
            </a:prstGeom>
            <a:noFill/>
            <a:ln w="9525">
              <a:noFill/>
              <a:miter lim="800000"/>
              <a:headEnd/>
              <a:tailEnd/>
            </a:ln>
          </p:spPr>
          <p:txBody>
            <a:bodyPr>
              <a:spAutoFit/>
            </a:bodyPr>
            <a:lstStyle/>
            <a:p>
              <a:pPr algn="ctr">
                <a:lnSpc>
                  <a:spcPct val="75000"/>
                </a:lnSpc>
                <a:spcBef>
                  <a:spcPct val="50000"/>
                </a:spcBef>
              </a:pPr>
              <a:r>
                <a:rPr lang="en-GB" sz="1200">
                  <a:latin typeface="Calibri" pitchFamily="34" charset="0"/>
                </a:rPr>
                <a:t>Ability to cope with variety without excess cost</a:t>
              </a:r>
              <a:endParaRPr lang="en-US" sz="1200">
                <a:latin typeface="Calibri" pitchFamily="34" charset="0"/>
              </a:endParaRPr>
            </a:p>
          </p:txBody>
        </p:sp>
        <p:sp>
          <p:nvSpPr>
            <p:cNvPr id="17445" name="Line 123"/>
            <p:cNvSpPr>
              <a:spLocks noChangeShapeType="1"/>
            </p:cNvSpPr>
            <p:nvPr/>
          </p:nvSpPr>
          <p:spPr bwMode="auto">
            <a:xfrm>
              <a:off x="2880" y="3738"/>
              <a:ext cx="0" cy="144"/>
            </a:xfrm>
            <a:prstGeom prst="line">
              <a:avLst/>
            </a:prstGeom>
            <a:noFill/>
            <a:ln w="9525">
              <a:solidFill>
                <a:schemeClr val="tx1"/>
              </a:solidFill>
              <a:round/>
              <a:headEnd/>
              <a:tailEnd type="triangle" w="med" len="med"/>
            </a:ln>
          </p:spPr>
          <p:txBody>
            <a:bodyPr/>
            <a:lstStyle/>
            <a:p>
              <a:endParaRPr lang="en-US"/>
            </a:p>
          </p:txBody>
        </p:sp>
        <p:sp>
          <p:nvSpPr>
            <p:cNvPr id="17446" name="Line 124"/>
            <p:cNvSpPr>
              <a:spLocks noChangeShapeType="1"/>
            </p:cNvSpPr>
            <p:nvPr/>
          </p:nvSpPr>
          <p:spPr bwMode="auto">
            <a:xfrm flipH="1" flipV="1">
              <a:off x="1428" y="4032"/>
              <a:ext cx="1056" cy="96"/>
            </a:xfrm>
            <a:prstGeom prst="line">
              <a:avLst/>
            </a:prstGeom>
            <a:noFill/>
            <a:ln w="9525">
              <a:solidFill>
                <a:schemeClr val="tx1"/>
              </a:solidFill>
              <a:round/>
              <a:headEnd/>
              <a:tailEnd type="triangle" w="med" len="med"/>
            </a:ln>
          </p:spPr>
          <p:txBody>
            <a:bodyPr/>
            <a:lstStyle/>
            <a:p>
              <a:endParaRPr lang="en-US"/>
            </a:p>
          </p:txBody>
        </p:sp>
      </p:grpSp>
      <p:grpSp>
        <p:nvGrpSpPr>
          <p:cNvPr id="3165" name="Group 125"/>
          <p:cNvGrpSpPr>
            <a:grpSpLocks/>
          </p:cNvGrpSpPr>
          <p:nvPr/>
        </p:nvGrpSpPr>
        <p:grpSpPr bwMode="auto">
          <a:xfrm>
            <a:off x="5181600" y="528938"/>
            <a:ext cx="3381375" cy="838200"/>
            <a:chOff x="3264" y="624"/>
            <a:chExt cx="2130" cy="528"/>
          </a:xfrm>
        </p:grpSpPr>
        <p:grpSp>
          <p:nvGrpSpPr>
            <p:cNvPr id="3166" name="Group 126"/>
            <p:cNvGrpSpPr>
              <a:grpSpLocks/>
            </p:cNvGrpSpPr>
            <p:nvPr/>
          </p:nvGrpSpPr>
          <p:grpSpPr bwMode="auto">
            <a:xfrm>
              <a:off x="4560" y="624"/>
              <a:ext cx="834" cy="407"/>
              <a:chOff x="4560" y="624"/>
              <a:chExt cx="834" cy="407"/>
            </a:xfrm>
          </p:grpSpPr>
          <p:sp>
            <p:nvSpPr>
              <p:cNvPr id="17441" name="AutoShape 127"/>
              <p:cNvSpPr>
                <a:spLocks noChangeArrowheads="1"/>
              </p:cNvSpPr>
              <p:nvPr/>
            </p:nvSpPr>
            <p:spPr bwMode="auto">
              <a:xfrm>
                <a:off x="4602" y="624"/>
                <a:ext cx="744" cy="384"/>
              </a:xfrm>
              <a:prstGeom prst="roundRect">
                <a:avLst>
                  <a:gd name="adj" fmla="val 16667"/>
                </a:avLst>
              </a:prstGeom>
              <a:solidFill>
                <a:srgbClr val="66FFFF"/>
              </a:solidFill>
              <a:ln w="9525">
                <a:solidFill>
                  <a:schemeClr val="tx1"/>
                </a:solidFill>
                <a:round/>
                <a:headEnd/>
                <a:tailEnd/>
              </a:ln>
            </p:spPr>
            <p:txBody>
              <a:bodyPr wrap="none" anchor="ctr"/>
              <a:lstStyle/>
              <a:p>
                <a:endParaRPr lang="en-GB">
                  <a:latin typeface="Calibri" pitchFamily="34" charset="0"/>
                </a:endParaRPr>
              </a:p>
            </p:txBody>
          </p:sp>
          <p:sp>
            <p:nvSpPr>
              <p:cNvPr id="17442" name="Text Box 128"/>
              <p:cNvSpPr txBox="1">
                <a:spLocks noChangeArrowheads="1"/>
              </p:cNvSpPr>
              <p:nvPr/>
            </p:nvSpPr>
            <p:spPr bwMode="auto">
              <a:xfrm>
                <a:off x="4560" y="624"/>
                <a:ext cx="834" cy="407"/>
              </a:xfrm>
              <a:prstGeom prst="rect">
                <a:avLst/>
              </a:prstGeom>
              <a:noFill/>
              <a:ln w="9525">
                <a:noFill/>
                <a:miter lim="800000"/>
                <a:headEnd/>
                <a:tailEnd/>
              </a:ln>
            </p:spPr>
            <p:txBody>
              <a:bodyPr>
                <a:spAutoFit/>
              </a:bodyPr>
              <a:lstStyle/>
              <a:p>
                <a:pPr algn="ctr">
                  <a:lnSpc>
                    <a:spcPct val="75000"/>
                  </a:lnSpc>
                  <a:spcBef>
                    <a:spcPct val="50000"/>
                  </a:spcBef>
                </a:pPr>
                <a:r>
                  <a:rPr lang="en-GB" sz="1200">
                    <a:latin typeface="Calibri" pitchFamily="34" charset="0"/>
                  </a:rPr>
                  <a:t>Develop customer relationship skills</a:t>
                </a:r>
                <a:endParaRPr lang="en-US" sz="1200">
                  <a:latin typeface="Calibri" pitchFamily="34" charset="0"/>
                </a:endParaRPr>
              </a:p>
            </p:txBody>
          </p:sp>
        </p:grpSp>
        <p:sp>
          <p:nvSpPr>
            <p:cNvPr id="17439" name="Line 129"/>
            <p:cNvSpPr>
              <a:spLocks noChangeShapeType="1"/>
            </p:cNvSpPr>
            <p:nvPr/>
          </p:nvSpPr>
          <p:spPr bwMode="auto">
            <a:xfrm flipV="1">
              <a:off x="4464" y="1008"/>
              <a:ext cx="144" cy="144"/>
            </a:xfrm>
            <a:prstGeom prst="line">
              <a:avLst/>
            </a:prstGeom>
            <a:noFill/>
            <a:ln w="9525">
              <a:solidFill>
                <a:schemeClr val="tx1"/>
              </a:solidFill>
              <a:round/>
              <a:headEnd/>
              <a:tailEnd type="triangle" w="med" len="med"/>
            </a:ln>
          </p:spPr>
          <p:txBody>
            <a:bodyPr/>
            <a:lstStyle/>
            <a:p>
              <a:endParaRPr lang="en-US"/>
            </a:p>
          </p:txBody>
        </p:sp>
        <p:sp>
          <p:nvSpPr>
            <p:cNvPr id="17440" name="Line 130"/>
            <p:cNvSpPr>
              <a:spLocks noChangeShapeType="1"/>
            </p:cNvSpPr>
            <p:nvPr/>
          </p:nvSpPr>
          <p:spPr bwMode="auto">
            <a:xfrm flipH="1" flipV="1">
              <a:off x="3264" y="624"/>
              <a:ext cx="1344" cy="192"/>
            </a:xfrm>
            <a:prstGeom prst="line">
              <a:avLst/>
            </a:prstGeom>
            <a:noFill/>
            <a:ln w="9525">
              <a:solidFill>
                <a:schemeClr val="tx1"/>
              </a:solidFill>
              <a:round/>
              <a:headEnd/>
              <a:tailEnd type="triangle" w="med" len="med"/>
            </a:ln>
          </p:spPr>
          <p:txBody>
            <a:bodyPr/>
            <a:lstStyle/>
            <a:p>
              <a:endParaRPr lang="en-US"/>
            </a:p>
          </p:txBody>
        </p:sp>
      </p:grpSp>
      <p:grpSp>
        <p:nvGrpSpPr>
          <p:cNvPr id="3167" name="Group 131"/>
          <p:cNvGrpSpPr>
            <a:grpSpLocks/>
          </p:cNvGrpSpPr>
          <p:nvPr/>
        </p:nvGrpSpPr>
        <p:grpSpPr bwMode="auto">
          <a:xfrm>
            <a:off x="6724650" y="4443713"/>
            <a:ext cx="2301875" cy="974725"/>
            <a:chOff x="4236" y="3090"/>
            <a:chExt cx="1476" cy="558"/>
          </a:xfrm>
        </p:grpSpPr>
        <p:grpSp>
          <p:nvGrpSpPr>
            <p:cNvPr id="17408" name="Group 132"/>
            <p:cNvGrpSpPr>
              <a:grpSpLocks/>
            </p:cNvGrpSpPr>
            <p:nvPr/>
          </p:nvGrpSpPr>
          <p:grpSpPr bwMode="auto">
            <a:xfrm>
              <a:off x="4782" y="3312"/>
              <a:ext cx="930" cy="336"/>
              <a:chOff x="4782" y="3312"/>
              <a:chExt cx="930" cy="336"/>
            </a:xfrm>
          </p:grpSpPr>
          <p:sp>
            <p:nvSpPr>
              <p:cNvPr id="17436" name="AutoShape 133"/>
              <p:cNvSpPr>
                <a:spLocks noChangeArrowheads="1"/>
              </p:cNvSpPr>
              <p:nvPr/>
            </p:nvSpPr>
            <p:spPr bwMode="auto">
              <a:xfrm>
                <a:off x="4878" y="3312"/>
                <a:ext cx="714" cy="336"/>
              </a:xfrm>
              <a:prstGeom prst="roundRect">
                <a:avLst>
                  <a:gd name="adj" fmla="val 16667"/>
                </a:avLst>
              </a:prstGeom>
              <a:solidFill>
                <a:srgbClr val="66FFFF"/>
              </a:solidFill>
              <a:ln w="9525">
                <a:solidFill>
                  <a:schemeClr val="tx1"/>
                </a:solidFill>
                <a:round/>
                <a:headEnd/>
                <a:tailEnd/>
              </a:ln>
            </p:spPr>
            <p:txBody>
              <a:bodyPr wrap="none" anchor="ctr"/>
              <a:lstStyle/>
              <a:p>
                <a:endParaRPr lang="en-GB">
                  <a:latin typeface="Calibri" pitchFamily="34" charset="0"/>
                </a:endParaRPr>
              </a:p>
            </p:txBody>
          </p:sp>
          <p:sp>
            <p:nvSpPr>
              <p:cNvPr id="17437" name="Text Box 134"/>
              <p:cNvSpPr txBox="1">
                <a:spLocks noChangeArrowheads="1"/>
              </p:cNvSpPr>
              <p:nvPr/>
            </p:nvSpPr>
            <p:spPr bwMode="auto">
              <a:xfrm>
                <a:off x="4782" y="3378"/>
                <a:ext cx="930" cy="211"/>
              </a:xfrm>
              <a:prstGeom prst="rect">
                <a:avLst/>
              </a:prstGeom>
              <a:noFill/>
              <a:ln w="9525">
                <a:noFill/>
                <a:miter lim="800000"/>
                <a:headEnd/>
                <a:tailEnd/>
              </a:ln>
            </p:spPr>
            <p:txBody>
              <a:bodyPr>
                <a:spAutoFit/>
              </a:bodyPr>
              <a:lstStyle/>
              <a:p>
                <a:pPr algn="ctr">
                  <a:lnSpc>
                    <a:spcPct val="75000"/>
                  </a:lnSpc>
                  <a:spcBef>
                    <a:spcPct val="50000"/>
                  </a:spcBef>
                </a:pPr>
                <a:r>
                  <a:rPr lang="en-GB" sz="1200">
                    <a:latin typeface="Calibri" pitchFamily="34" charset="0"/>
                  </a:rPr>
                  <a:t>Enhanced staff retention</a:t>
                </a:r>
                <a:endParaRPr lang="en-US" sz="1200">
                  <a:latin typeface="Calibri" pitchFamily="34" charset="0"/>
                </a:endParaRPr>
              </a:p>
            </p:txBody>
          </p:sp>
        </p:grpSp>
        <p:sp>
          <p:nvSpPr>
            <p:cNvPr id="17434" name="Line 135"/>
            <p:cNvSpPr>
              <a:spLocks noChangeShapeType="1"/>
            </p:cNvSpPr>
            <p:nvPr/>
          </p:nvSpPr>
          <p:spPr bwMode="auto">
            <a:xfrm>
              <a:off x="5184" y="3090"/>
              <a:ext cx="192" cy="192"/>
            </a:xfrm>
            <a:prstGeom prst="line">
              <a:avLst/>
            </a:prstGeom>
            <a:noFill/>
            <a:ln w="9525">
              <a:solidFill>
                <a:schemeClr val="tx1"/>
              </a:solidFill>
              <a:round/>
              <a:headEnd/>
              <a:tailEnd type="triangle" w="med" len="med"/>
            </a:ln>
          </p:spPr>
          <p:txBody>
            <a:bodyPr/>
            <a:lstStyle/>
            <a:p>
              <a:endParaRPr lang="en-US"/>
            </a:p>
          </p:txBody>
        </p:sp>
        <p:sp>
          <p:nvSpPr>
            <p:cNvPr id="17435" name="Line 136"/>
            <p:cNvSpPr>
              <a:spLocks noChangeShapeType="1"/>
            </p:cNvSpPr>
            <p:nvPr/>
          </p:nvSpPr>
          <p:spPr bwMode="auto">
            <a:xfrm>
              <a:off x="4236" y="3264"/>
              <a:ext cx="624" cy="192"/>
            </a:xfrm>
            <a:prstGeom prst="line">
              <a:avLst/>
            </a:prstGeom>
            <a:noFill/>
            <a:ln w="9525">
              <a:solidFill>
                <a:schemeClr val="tx1"/>
              </a:solidFill>
              <a:round/>
              <a:headEnd/>
              <a:tailEnd type="triangle" w="med" len="med"/>
            </a:ln>
          </p:spPr>
          <p:txBody>
            <a:bodyPr/>
            <a:lstStyle/>
            <a:p>
              <a:endParaRPr lang="en-US"/>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par>
                          <p:cTn id="8" fill="hold">
                            <p:stCondLst>
                              <p:cond delay="500"/>
                            </p:stCondLst>
                            <p:childTnLst>
                              <p:par>
                                <p:cTn id="9" presetID="22" presetClass="entr" presetSubtype="4" fill="hold" nodeType="afterEffect">
                                  <p:stCondLst>
                                    <p:cond delay="1000"/>
                                  </p:stCondLst>
                                  <p:childTnLst>
                                    <p:set>
                                      <p:cBhvr>
                                        <p:cTn id="10" dur="1" fill="hold">
                                          <p:stCondLst>
                                            <p:cond delay="0"/>
                                          </p:stCondLst>
                                        </p:cTn>
                                        <p:tgtEl>
                                          <p:spTgt spid="4"/>
                                        </p:tgtEl>
                                        <p:attrNameLst>
                                          <p:attrName>style.visibility</p:attrName>
                                        </p:attrNameLst>
                                      </p:cBhvr>
                                      <p:to>
                                        <p:strVal val="visible"/>
                                      </p:to>
                                    </p:set>
                                    <p:animEffect transition="in" filter="wipe(down)">
                                      <p:cBhvr>
                                        <p:cTn id="11" dur="500"/>
                                        <p:tgtEl>
                                          <p:spTgt spid="4"/>
                                        </p:tgtEl>
                                      </p:cBhvr>
                                    </p:animEffect>
                                  </p:childTnLst>
                                </p:cTn>
                              </p:par>
                            </p:childTnLst>
                          </p:cTn>
                        </p:par>
                        <p:par>
                          <p:cTn id="12" fill="hold">
                            <p:stCondLst>
                              <p:cond delay="2000"/>
                            </p:stCondLst>
                            <p:childTnLst>
                              <p:par>
                                <p:cTn id="13" presetID="22" presetClass="entr" presetSubtype="4" fill="hold" nodeType="afterEffect">
                                  <p:stCondLst>
                                    <p:cond delay="1000"/>
                                  </p:stCondLst>
                                  <p:childTnLst>
                                    <p:set>
                                      <p:cBhvr>
                                        <p:cTn id="14" dur="1" fill="hold">
                                          <p:stCondLst>
                                            <p:cond delay="0"/>
                                          </p:stCondLst>
                                        </p:cTn>
                                        <p:tgtEl>
                                          <p:spTgt spid="6"/>
                                        </p:tgtEl>
                                        <p:attrNameLst>
                                          <p:attrName>style.visibility</p:attrName>
                                        </p:attrNameLst>
                                      </p:cBhvr>
                                      <p:to>
                                        <p:strVal val="visible"/>
                                      </p:to>
                                    </p:set>
                                    <p:animEffect transition="in" filter="wipe(down)">
                                      <p:cBhvr>
                                        <p:cTn id="15" dur="500"/>
                                        <p:tgtEl>
                                          <p:spTgt spid="6"/>
                                        </p:tgtEl>
                                      </p:cBhvr>
                                    </p:animEffect>
                                  </p:childTnLst>
                                </p:cTn>
                              </p:par>
                            </p:childTnLst>
                          </p:cTn>
                        </p:par>
                        <p:par>
                          <p:cTn id="16" fill="hold">
                            <p:stCondLst>
                              <p:cond delay="3500"/>
                            </p:stCondLst>
                            <p:childTnLst>
                              <p:par>
                                <p:cTn id="17" presetID="22" presetClass="entr" presetSubtype="4" fill="hold" nodeType="afterEffect">
                                  <p:stCondLst>
                                    <p:cond delay="1000"/>
                                  </p:stCondLst>
                                  <p:childTnLst>
                                    <p:set>
                                      <p:cBhvr>
                                        <p:cTn id="18" dur="1" fill="hold">
                                          <p:stCondLst>
                                            <p:cond delay="0"/>
                                          </p:stCondLst>
                                        </p:cTn>
                                        <p:tgtEl>
                                          <p:spTgt spid="8"/>
                                        </p:tgtEl>
                                        <p:attrNameLst>
                                          <p:attrName>style.visibility</p:attrName>
                                        </p:attrNameLst>
                                      </p:cBhvr>
                                      <p:to>
                                        <p:strVal val="visible"/>
                                      </p:to>
                                    </p:set>
                                    <p:animEffect transition="in" filter="wipe(down)">
                                      <p:cBhvr>
                                        <p:cTn id="19" dur="500"/>
                                        <p:tgtEl>
                                          <p:spTgt spid="8"/>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1" fill="hold" nodeType="clickEffect">
                                  <p:stCondLst>
                                    <p:cond delay="0"/>
                                  </p:stCondLst>
                                  <p:childTnLst>
                                    <p:set>
                                      <p:cBhvr>
                                        <p:cTn id="23" dur="1" fill="hold">
                                          <p:stCondLst>
                                            <p:cond delay="0"/>
                                          </p:stCondLst>
                                        </p:cTn>
                                        <p:tgtEl>
                                          <p:spTgt spid="13"/>
                                        </p:tgtEl>
                                        <p:attrNameLst>
                                          <p:attrName>style.visibility</p:attrName>
                                        </p:attrNameLst>
                                      </p:cBhvr>
                                      <p:to>
                                        <p:strVal val="visible"/>
                                      </p:to>
                                    </p:set>
                                    <p:animEffect transition="in" filter="wipe(up)">
                                      <p:cBhvr>
                                        <p:cTn id="24" dur="500"/>
                                        <p:tgtEl>
                                          <p:spTgt spid="13"/>
                                        </p:tgtEl>
                                      </p:cBhvr>
                                    </p:animEffect>
                                  </p:childTnLst>
                                </p:cTn>
                              </p:par>
                            </p:childTnLst>
                          </p:cTn>
                        </p:par>
                        <p:par>
                          <p:cTn id="25" fill="hold">
                            <p:stCondLst>
                              <p:cond delay="500"/>
                            </p:stCondLst>
                            <p:childTnLst>
                              <p:par>
                                <p:cTn id="26" presetID="22" presetClass="entr" presetSubtype="1" fill="hold" nodeType="afterEffect">
                                  <p:stCondLst>
                                    <p:cond delay="1000"/>
                                  </p:stCondLst>
                                  <p:childTnLst>
                                    <p:set>
                                      <p:cBhvr>
                                        <p:cTn id="27" dur="1" fill="hold">
                                          <p:stCondLst>
                                            <p:cond delay="0"/>
                                          </p:stCondLst>
                                        </p:cTn>
                                        <p:tgtEl>
                                          <p:spTgt spid="15"/>
                                        </p:tgtEl>
                                        <p:attrNameLst>
                                          <p:attrName>style.visibility</p:attrName>
                                        </p:attrNameLst>
                                      </p:cBhvr>
                                      <p:to>
                                        <p:strVal val="visible"/>
                                      </p:to>
                                    </p:set>
                                    <p:animEffect transition="in" filter="wipe(up)">
                                      <p:cBhvr>
                                        <p:cTn id="28" dur="500"/>
                                        <p:tgtEl>
                                          <p:spTgt spid="15"/>
                                        </p:tgtEl>
                                      </p:cBhvr>
                                    </p:animEffect>
                                  </p:childTnLst>
                                </p:cTn>
                              </p:par>
                            </p:childTnLst>
                          </p:cTn>
                        </p:par>
                      </p:childTnLst>
                    </p:cTn>
                  </p:par>
                  <p:par>
                    <p:cTn id="29" fill="hold">
                      <p:stCondLst>
                        <p:cond delay="indefinite"/>
                      </p:stCondLst>
                      <p:childTnLst>
                        <p:par>
                          <p:cTn id="30" fill="hold">
                            <p:stCondLst>
                              <p:cond delay="0"/>
                            </p:stCondLst>
                            <p:childTnLst>
                              <p:par>
                                <p:cTn id="31" presetID="22" presetClass="entr" presetSubtype="8" fill="hold" nodeType="clickEffect">
                                  <p:stCondLst>
                                    <p:cond delay="0"/>
                                  </p:stCondLst>
                                  <p:childTnLst>
                                    <p:set>
                                      <p:cBhvr>
                                        <p:cTn id="32" dur="1" fill="hold">
                                          <p:stCondLst>
                                            <p:cond delay="0"/>
                                          </p:stCondLst>
                                        </p:cTn>
                                        <p:tgtEl>
                                          <p:spTgt spid="21"/>
                                        </p:tgtEl>
                                        <p:attrNameLst>
                                          <p:attrName>style.visibility</p:attrName>
                                        </p:attrNameLst>
                                      </p:cBhvr>
                                      <p:to>
                                        <p:strVal val="visible"/>
                                      </p:to>
                                    </p:set>
                                    <p:animEffect transition="in" filter="wipe(left)">
                                      <p:cBhvr>
                                        <p:cTn id="33" dur="500"/>
                                        <p:tgtEl>
                                          <p:spTgt spid="21"/>
                                        </p:tgtEl>
                                      </p:cBhvr>
                                    </p:animEffect>
                                  </p:childTnLst>
                                </p:cTn>
                              </p:par>
                            </p:childTnLst>
                          </p:cTn>
                        </p:par>
                        <p:par>
                          <p:cTn id="34" fill="hold">
                            <p:stCondLst>
                              <p:cond delay="500"/>
                            </p:stCondLst>
                            <p:childTnLst>
                              <p:par>
                                <p:cTn id="35" presetID="22" presetClass="entr" presetSubtype="8" fill="hold" nodeType="afterEffect">
                                  <p:stCondLst>
                                    <p:cond delay="1000"/>
                                  </p:stCondLst>
                                  <p:childTnLst>
                                    <p:set>
                                      <p:cBhvr>
                                        <p:cTn id="36" dur="1" fill="hold">
                                          <p:stCondLst>
                                            <p:cond delay="0"/>
                                          </p:stCondLst>
                                        </p:cTn>
                                        <p:tgtEl>
                                          <p:spTgt spid="23"/>
                                        </p:tgtEl>
                                        <p:attrNameLst>
                                          <p:attrName>style.visibility</p:attrName>
                                        </p:attrNameLst>
                                      </p:cBhvr>
                                      <p:to>
                                        <p:strVal val="visible"/>
                                      </p:to>
                                    </p:set>
                                    <p:animEffect transition="in" filter="wipe(left)">
                                      <p:cBhvr>
                                        <p:cTn id="37" dur="500"/>
                                        <p:tgtEl>
                                          <p:spTgt spid="23"/>
                                        </p:tgtEl>
                                      </p:cBhvr>
                                    </p:animEffect>
                                  </p:childTnLst>
                                </p:cTn>
                              </p:par>
                            </p:childTnLst>
                          </p:cTn>
                        </p:par>
                        <p:par>
                          <p:cTn id="38" fill="hold">
                            <p:stCondLst>
                              <p:cond delay="2000"/>
                            </p:stCondLst>
                            <p:childTnLst>
                              <p:par>
                                <p:cTn id="39" presetID="22" presetClass="entr" presetSubtype="4" fill="hold" nodeType="afterEffect">
                                  <p:stCondLst>
                                    <p:cond delay="1000"/>
                                  </p:stCondLst>
                                  <p:childTnLst>
                                    <p:set>
                                      <p:cBhvr>
                                        <p:cTn id="40" dur="1" fill="hold">
                                          <p:stCondLst>
                                            <p:cond delay="0"/>
                                          </p:stCondLst>
                                        </p:cTn>
                                        <p:tgtEl>
                                          <p:spTgt spid="3165"/>
                                        </p:tgtEl>
                                        <p:attrNameLst>
                                          <p:attrName>style.visibility</p:attrName>
                                        </p:attrNameLst>
                                      </p:cBhvr>
                                      <p:to>
                                        <p:strVal val="visible"/>
                                      </p:to>
                                    </p:set>
                                    <p:animEffect transition="in" filter="wipe(down)">
                                      <p:cBhvr>
                                        <p:cTn id="41" dur="500"/>
                                        <p:tgtEl>
                                          <p:spTgt spid="3165"/>
                                        </p:tgtEl>
                                      </p:cBhvr>
                                    </p:animEffect>
                                  </p:childTnLst>
                                </p:cTn>
                              </p:par>
                            </p:childTnLst>
                          </p:cTn>
                        </p:par>
                      </p:childTnLst>
                    </p:cTn>
                  </p:par>
                  <p:par>
                    <p:cTn id="42" fill="hold">
                      <p:stCondLst>
                        <p:cond delay="indefinite"/>
                      </p:stCondLst>
                      <p:childTnLst>
                        <p:par>
                          <p:cTn id="43" fill="hold">
                            <p:stCondLst>
                              <p:cond delay="0"/>
                            </p:stCondLst>
                            <p:childTnLst>
                              <p:par>
                                <p:cTn id="44" presetID="22" presetClass="entr" presetSubtype="1" fill="hold" nodeType="clickEffect">
                                  <p:stCondLst>
                                    <p:cond delay="0"/>
                                  </p:stCondLst>
                                  <p:childTnLst>
                                    <p:set>
                                      <p:cBhvr>
                                        <p:cTn id="45" dur="1" fill="hold">
                                          <p:stCondLst>
                                            <p:cond delay="0"/>
                                          </p:stCondLst>
                                        </p:cTn>
                                        <p:tgtEl>
                                          <p:spTgt spid="10"/>
                                        </p:tgtEl>
                                        <p:attrNameLst>
                                          <p:attrName>style.visibility</p:attrName>
                                        </p:attrNameLst>
                                      </p:cBhvr>
                                      <p:to>
                                        <p:strVal val="visible"/>
                                      </p:to>
                                    </p:set>
                                    <p:animEffect transition="in" filter="wipe(up)">
                                      <p:cBhvr>
                                        <p:cTn id="46" dur="500"/>
                                        <p:tgtEl>
                                          <p:spTgt spid="10"/>
                                        </p:tgtEl>
                                      </p:cBhvr>
                                    </p:animEffect>
                                  </p:childTnLst>
                                </p:cTn>
                              </p:par>
                            </p:childTnLst>
                          </p:cTn>
                        </p:par>
                        <p:par>
                          <p:cTn id="47" fill="hold">
                            <p:stCondLst>
                              <p:cond delay="500"/>
                            </p:stCondLst>
                            <p:childTnLst>
                              <p:par>
                                <p:cTn id="48" presetID="22" presetClass="entr" presetSubtype="1" fill="hold" nodeType="afterEffect">
                                  <p:stCondLst>
                                    <p:cond delay="1000"/>
                                  </p:stCondLst>
                                  <p:childTnLst>
                                    <p:set>
                                      <p:cBhvr>
                                        <p:cTn id="49" dur="1" fill="hold">
                                          <p:stCondLst>
                                            <p:cond delay="0"/>
                                          </p:stCondLst>
                                        </p:cTn>
                                        <p:tgtEl>
                                          <p:spTgt spid="3164"/>
                                        </p:tgtEl>
                                        <p:attrNameLst>
                                          <p:attrName>style.visibility</p:attrName>
                                        </p:attrNameLst>
                                      </p:cBhvr>
                                      <p:to>
                                        <p:strVal val="visible"/>
                                      </p:to>
                                    </p:set>
                                    <p:animEffect transition="in" filter="wipe(up)">
                                      <p:cBhvr>
                                        <p:cTn id="50" dur="500"/>
                                        <p:tgtEl>
                                          <p:spTgt spid="3164"/>
                                        </p:tgtEl>
                                      </p:cBhvr>
                                    </p:animEffect>
                                  </p:childTnLst>
                                </p:cTn>
                              </p:par>
                            </p:childTnLst>
                          </p:cTn>
                        </p:par>
                      </p:childTnLst>
                    </p:cTn>
                  </p:par>
                  <p:par>
                    <p:cTn id="51" fill="hold">
                      <p:stCondLst>
                        <p:cond delay="indefinite"/>
                      </p:stCondLst>
                      <p:childTnLst>
                        <p:par>
                          <p:cTn id="52" fill="hold">
                            <p:stCondLst>
                              <p:cond delay="0"/>
                            </p:stCondLst>
                            <p:childTnLst>
                              <p:par>
                                <p:cTn id="53" presetID="22" presetClass="entr" presetSubtype="8" fill="hold" nodeType="clickEffect">
                                  <p:stCondLst>
                                    <p:cond delay="0"/>
                                  </p:stCondLst>
                                  <p:childTnLst>
                                    <p:set>
                                      <p:cBhvr>
                                        <p:cTn id="54" dur="1" fill="hold">
                                          <p:stCondLst>
                                            <p:cond delay="0"/>
                                          </p:stCondLst>
                                        </p:cTn>
                                        <p:tgtEl>
                                          <p:spTgt spid="25"/>
                                        </p:tgtEl>
                                        <p:attrNameLst>
                                          <p:attrName>style.visibility</p:attrName>
                                        </p:attrNameLst>
                                      </p:cBhvr>
                                      <p:to>
                                        <p:strVal val="visible"/>
                                      </p:to>
                                    </p:set>
                                    <p:animEffect transition="in" filter="wipe(left)">
                                      <p:cBhvr>
                                        <p:cTn id="55" dur="500"/>
                                        <p:tgtEl>
                                          <p:spTgt spid="25"/>
                                        </p:tgtEl>
                                      </p:cBhvr>
                                    </p:animEffect>
                                  </p:childTnLst>
                                </p:cTn>
                              </p:par>
                            </p:childTnLst>
                          </p:cTn>
                        </p:par>
                        <p:par>
                          <p:cTn id="56" fill="hold">
                            <p:stCondLst>
                              <p:cond delay="500"/>
                            </p:stCondLst>
                            <p:childTnLst>
                              <p:par>
                                <p:cTn id="57" presetID="22" presetClass="entr" presetSubtype="1" fill="hold" nodeType="afterEffect">
                                  <p:stCondLst>
                                    <p:cond delay="1000"/>
                                  </p:stCondLst>
                                  <p:childTnLst>
                                    <p:set>
                                      <p:cBhvr>
                                        <p:cTn id="58" dur="1" fill="hold">
                                          <p:stCondLst>
                                            <p:cond delay="0"/>
                                          </p:stCondLst>
                                        </p:cTn>
                                        <p:tgtEl>
                                          <p:spTgt spid="27"/>
                                        </p:tgtEl>
                                        <p:attrNameLst>
                                          <p:attrName>style.visibility</p:attrName>
                                        </p:attrNameLst>
                                      </p:cBhvr>
                                      <p:to>
                                        <p:strVal val="visible"/>
                                      </p:to>
                                    </p:set>
                                    <p:animEffect transition="in" filter="wipe(up)">
                                      <p:cBhvr>
                                        <p:cTn id="59" dur="500"/>
                                        <p:tgtEl>
                                          <p:spTgt spid="27"/>
                                        </p:tgtEl>
                                      </p:cBhvr>
                                    </p:animEffect>
                                  </p:childTnLst>
                                </p:cTn>
                              </p:par>
                            </p:childTnLst>
                          </p:cTn>
                        </p:par>
                        <p:par>
                          <p:cTn id="60" fill="hold">
                            <p:stCondLst>
                              <p:cond delay="2000"/>
                            </p:stCondLst>
                            <p:childTnLst>
                              <p:par>
                                <p:cTn id="61" presetID="22" presetClass="entr" presetSubtype="8" fill="hold" nodeType="afterEffect">
                                  <p:stCondLst>
                                    <p:cond delay="1000"/>
                                  </p:stCondLst>
                                  <p:childTnLst>
                                    <p:set>
                                      <p:cBhvr>
                                        <p:cTn id="62" dur="1" fill="hold">
                                          <p:stCondLst>
                                            <p:cond delay="0"/>
                                          </p:stCondLst>
                                        </p:cTn>
                                        <p:tgtEl>
                                          <p:spTgt spid="31"/>
                                        </p:tgtEl>
                                        <p:attrNameLst>
                                          <p:attrName>style.visibility</p:attrName>
                                        </p:attrNameLst>
                                      </p:cBhvr>
                                      <p:to>
                                        <p:strVal val="visible"/>
                                      </p:to>
                                    </p:set>
                                    <p:animEffect transition="in" filter="wipe(left)">
                                      <p:cBhvr>
                                        <p:cTn id="63" dur="500"/>
                                        <p:tgtEl>
                                          <p:spTgt spid="31"/>
                                        </p:tgtEl>
                                      </p:cBhvr>
                                    </p:animEffect>
                                  </p:childTnLst>
                                </p:cTn>
                              </p:par>
                            </p:childTnLst>
                          </p:cTn>
                        </p:par>
                        <p:par>
                          <p:cTn id="64" fill="hold">
                            <p:stCondLst>
                              <p:cond delay="3500"/>
                            </p:stCondLst>
                            <p:childTnLst>
                              <p:par>
                                <p:cTn id="65" presetID="22" presetClass="entr" presetSubtype="8" fill="hold" nodeType="afterEffect">
                                  <p:stCondLst>
                                    <p:cond delay="1000"/>
                                  </p:stCondLst>
                                  <p:childTnLst>
                                    <p:set>
                                      <p:cBhvr>
                                        <p:cTn id="66" dur="1" fill="hold">
                                          <p:stCondLst>
                                            <p:cond delay="0"/>
                                          </p:stCondLst>
                                        </p:cTn>
                                        <p:tgtEl>
                                          <p:spTgt spid="3138"/>
                                        </p:tgtEl>
                                        <p:attrNameLst>
                                          <p:attrName>style.visibility</p:attrName>
                                        </p:attrNameLst>
                                      </p:cBhvr>
                                      <p:to>
                                        <p:strVal val="visible"/>
                                      </p:to>
                                    </p:set>
                                    <p:animEffect transition="in" filter="wipe(left)">
                                      <p:cBhvr>
                                        <p:cTn id="67" dur="500"/>
                                        <p:tgtEl>
                                          <p:spTgt spid="3138"/>
                                        </p:tgtEl>
                                      </p:cBhvr>
                                    </p:animEffect>
                                  </p:childTnLst>
                                </p:cTn>
                              </p:par>
                            </p:childTnLst>
                          </p:cTn>
                        </p:par>
                        <p:par>
                          <p:cTn id="68" fill="hold">
                            <p:stCondLst>
                              <p:cond delay="5000"/>
                            </p:stCondLst>
                            <p:childTnLst>
                              <p:par>
                                <p:cTn id="69" presetID="22" presetClass="entr" presetSubtype="1" fill="hold" nodeType="afterEffect">
                                  <p:stCondLst>
                                    <p:cond delay="1000"/>
                                  </p:stCondLst>
                                  <p:childTnLst>
                                    <p:set>
                                      <p:cBhvr>
                                        <p:cTn id="70" dur="1" fill="hold">
                                          <p:stCondLst>
                                            <p:cond delay="0"/>
                                          </p:stCondLst>
                                        </p:cTn>
                                        <p:tgtEl>
                                          <p:spTgt spid="3143"/>
                                        </p:tgtEl>
                                        <p:attrNameLst>
                                          <p:attrName>style.visibility</p:attrName>
                                        </p:attrNameLst>
                                      </p:cBhvr>
                                      <p:to>
                                        <p:strVal val="visible"/>
                                      </p:to>
                                    </p:set>
                                    <p:animEffect transition="in" filter="wipe(up)">
                                      <p:cBhvr>
                                        <p:cTn id="71" dur="500"/>
                                        <p:tgtEl>
                                          <p:spTgt spid="3143"/>
                                        </p:tgtEl>
                                      </p:cBhvr>
                                    </p:animEffect>
                                  </p:childTnLst>
                                </p:cTn>
                              </p:par>
                            </p:childTnLst>
                          </p:cTn>
                        </p:par>
                        <p:par>
                          <p:cTn id="72" fill="hold">
                            <p:stCondLst>
                              <p:cond delay="6500"/>
                            </p:stCondLst>
                            <p:childTnLst>
                              <p:par>
                                <p:cTn id="73" presetID="22" presetClass="entr" presetSubtype="8" fill="hold" nodeType="afterEffect">
                                  <p:stCondLst>
                                    <p:cond delay="1000"/>
                                  </p:stCondLst>
                                  <p:childTnLst>
                                    <p:set>
                                      <p:cBhvr>
                                        <p:cTn id="74" dur="1" fill="hold">
                                          <p:stCondLst>
                                            <p:cond delay="0"/>
                                          </p:stCondLst>
                                        </p:cTn>
                                        <p:tgtEl>
                                          <p:spTgt spid="3167"/>
                                        </p:tgtEl>
                                        <p:attrNameLst>
                                          <p:attrName>style.visibility</p:attrName>
                                        </p:attrNameLst>
                                      </p:cBhvr>
                                      <p:to>
                                        <p:strVal val="visible"/>
                                      </p:to>
                                    </p:set>
                                    <p:animEffect transition="in" filter="wipe(left)">
                                      <p:cBhvr>
                                        <p:cTn id="75" dur="500"/>
                                        <p:tgtEl>
                                          <p:spTgt spid="3167"/>
                                        </p:tgtEl>
                                      </p:cBhvr>
                                    </p:animEffect>
                                  </p:childTnLst>
                                </p:cTn>
                              </p:par>
                            </p:childTnLst>
                          </p:cTn>
                        </p:par>
                        <p:par>
                          <p:cTn id="76" fill="hold">
                            <p:stCondLst>
                              <p:cond delay="8000"/>
                            </p:stCondLst>
                            <p:childTnLst>
                              <p:par>
                                <p:cTn id="77" presetID="22" presetClass="entr" presetSubtype="8" fill="hold" nodeType="afterEffect">
                                  <p:stCondLst>
                                    <p:cond delay="1000"/>
                                  </p:stCondLst>
                                  <p:childTnLst>
                                    <p:set>
                                      <p:cBhvr>
                                        <p:cTn id="78" dur="1" fill="hold">
                                          <p:stCondLst>
                                            <p:cond delay="0"/>
                                          </p:stCondLst>
                                        </p:cTn>
                                        <p:tgtEl>
                                          <p:spTgt spid="3148"/>
                                        </p:tgtEl>
                                        <p:attrNameLst>
                                          <p:attrName>style.visibility</p:attrName>
                                        </p:attrNameLst>
                                      </p:cBhvr>
                                      <p:to>
                                        <p:strVal val="visible"/>
                                      </p:to>
                                    </p:set>
                                    <p:animEffect transition="in" filter="wipe(left)">
                                      <p:cBhvr>
                                        <p:cTn id="79" dur="500"/>
                                        <p:tgtEl>
                                          <p:spTgt spid="3148"/>
                                        </p:tgtEl>
                                      </p:cBhvr>
                                    </p:animEffect>
                                  </p:childTnLst>
                                </p:cTn>
                              </p:par>
                            </p:childTnLst>
                          </p:cTn>
                        </p:par>
                      </p:childTnLst>
                    </p:cTn>
                  </p:par>
                  <p:par>
                    <p:cTn id="80" fill="hold">
                      <p:stCondLst>
                        <p:cond delay="indefinite"/>
                      </p:stCondLst>
                      <p:childTnLst>
                        <p:par>
                          <p:cTn id="81" fill="hold">
                            <p:stCondLst>
                              <p:cond delay="0"/>
                            </p:stCondLst>
                            <p:childTnLst>
                              <p:par>
                                <p:cTn id="82" presetID="22" presetClass="entr" presetSubtype="2" fill="hold" nodeType="clickEffect">
                                  <p:stCondLst>
                                    <p:cond delay="0"/>
                                  </p:stCondLst>
                                  <p:childTnLst>
                                    <p:set>
                                      <p:cBhvr>
                                        <p:cTn id="83" dur="1" fill="hold">
                                          <p:stCondLst>
                                            <p:cond delay="0"/>
                                          </p:stCondLst>
                                        </p:cTn>
                                        <p:tgtEl>
                                          <p:spTgt spid="19"/>
                                        </p:tgtEl>
                                        <p:attrNameLst>
                                          <p:attrName>style.visibility</p:attrName>
                                        </p:attrNameLst>
                                      </p:cBhvr>
                                      <p:to>
                                        <p:strVal val="visible"/>
                                      </p:to>
                                    </p:set>
                                    <p:animEffect transition="in" filter="wipe(right)">
                                      <p:cBhvr>
                                        <p:cTn id="84" dur="500"/>
                                        <p:tgtEl>
                                          <p:spTgt spid="19"/>
                                        </p:tgtEl>
                                      </p:cBhvr>
                                    </p:animEffect>
                                  </p:childTnLst>
                                </p:cTn>
                              </p:par>
                            </p:childTnLst>
                          </p:cTn>
                        </p:par>
                        <p:par>
                          <p:cTn id="85" fill="hold">
                            <p:stCondLst>
                              <p:cond delay="500"/>
                            </p:stCondLst>
                            <p:childTnLst>
                              <p:par>
                                <p:cTn id="86" presetID="22" presetClass="entr" presetSubtype="2" fill="hold" nodeType="afterEffect">
                                  <p:stCondLst>
                                    <p:cond delay="1000"/>
                                  </p:stCondLst>
                                  <p:childTnLst>
                                    <p:set>
                                      <p:cBhvr>
                                        <p:cTn id="87" dur="1" fill="hold">
                                          <p:stCondLst>
                                            <p:cond delay="0"/>
                                          </p:stCondLst>
                                        </p:cTn>
                                        <p:tgtEl>
                                          <p:spTgt spid="3153"/>
                                        </p:tgtEl>
                                        <p:attrNameLst>
                                          <p:attrName>style.visibility</p:attrName>
                                        </p:attrNameLst>
                                      </p:cBhvr>
                                      <p:to>
                                        <p:strVal val="visible"/>
                                      </p:to>
                                    </p:set>
                                    <p:animEffect transition="in" filter="wipe(right)">
                                      <p:cBhvr>
                                        <p:cTn id="88" dur="500"/>
                                        <p:tgtEl>
                                          <p:spTgt spid="3153"/>
                                        </p:tgtEl>
                                      </p:cBhvr>
                                    </p:animEffect>
                                  </p:childTnLst>
                                </p:cTn>
                              </p:par>
                            </p:childTnLst>
                          </p:cTn>
                        </p:par>
                        <p:par>
                          <p:cTn id="89" fill="hold">
                            <p:stCondLst>
                              <p:cond delay="2000"/>
                            </p:stCondLst>
                            <p:childTnLst>
                              <p:par>
                                <p:cTn id="90" presetID="22" presetClass="entr" presetSubtype="2" fill="hold" nodeType="afterEffect">
                                  <p:stCondLst>
                                    <p:cond delay="1000"/>
                                  </p:stCondLst>
                                  <p:childTnLst>
                                    <p:set>
                                      <p:cBhvr>
                                        <p:cTn id="91" dur="1" fill="hold">
                                          <p:stCondLst>
                                            <p:cond delay="0"/>
                                          </p:stCondLst>
                                        </p:cTn>
                                        <p:tgtEl>
                                          <p:spTgt spid="29"/>
                                        </p:tgtEl>
                                        <p:attrNameLst>
                                          <p:attrName>style.visibility</p:attrName>
                                        </p:attrNameLst>
                                      </p:cBhvr>
                                      <p:to>
                                        <p:strVal val="visible"/>
                                      </p:to>
                                    </p:set>
                                    <p:animEffect transition="in" filter="wipe(right)">
                                      <p:cBhvr>
                                        <p:cTn id="92" dur="500"/>
                                        <p:tgtEl>
                                          <p:spTgt spid="29"/>
                                        </p:tgtEl>
                                      </p:cBhvr>
                                    </p:animEffect>
                                  </p:childTnLst>
                                </p:cTn>
                              </p:par>
                            </p:childTnLst>
                          </p:cTn>
                        </p:par>
                        <p:par>
                          <p:cTn id="93" fill="hold">
                            <p:stCondLst>
                              <p:cond delay="3500"/>
                            </p:stCondLst>
                            <p:childTnLst>
                              <p:par>
                                <p:cTn id="94" presetID="22" presetClass="entr" presetSubtype="4" fill="hold" nodeType="afterEffect">
                                  <p:stCondLst>
                                    <p:cond delay="1000"/>
                                  </p:stCondLst>
                                  <p:childTnLst>
                                    <p:set>
                                      <p:cBhvr>
                                        <p:cTn id="95" dur="1" fill="hold">
                                          <p:stCondLst>
                                            <p:cond delay="0"/>
                                          </p:stCondLst>
                                        </p:cTn>
                                        <p:tgtEl>
                                          <p:spTgt spid="3162"/>
                                        </p:tgtEl>
                                        <p:attrNameLst>
                                          <p:attrName>style.visibility</p:attrName>
                                        </p:attrNameLst>
                                      </p:cBhvr>
                                      <p:to>
                                        <p:strVal val="visible"/>
                                      </p:to>
                                    </p:set>
                                    <p:animEffect transition="in" filter="wipe(down)">
                                      <p:cBhvr>
                                        <p:cTn id="96" dur="500"/>
                                        <p:tgtEl>
                                          <p:spTgt spid="316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6"/>
          <p:cNvGrpSpPr>
            <a:grpSpLocks/>
          </p:cNvGrpSpPr>
          <p:nvPr/>
        </p:nvGrpSpPr>
        <p:grpSpPr bwMode="auto">
          <a:xfrm>
            <a:off x="4190399" y="1735010"/>
            <a:ext cx="3743325" cy="3773488"/>
            <a:chOff x="975" y="3109"/>
            <a:chExt cx="1134" cy="1102"/>
          </a:xfrm>
        </p:grpSpPr>
        <p:pic>
          <p:nvPicPr>
            <p:cNvPr id="19462" name="Picture 7" descr="cog"/>
            <p:cNvPicPr>
              <a:picLocks noChangeAspect="1" noChangeArrowheads="1"/>
            </p:cNvPicPr>
            <p:nvPr/>
          </p:nvPicPr>
          <p:blipFill>
            <a:blip r:embed="rId3" cstate="print"/>
            <a:srcRect/>
            <a:stretch>
              <a:fillRect/>
            </a:stretch>
          </p:blipFill>
          <p:spPr bwMode="auto">
            <a:xfrm>
              <a:off x="975" y="3109"/>
              <a:ext cx="1134" cy="1102"/>
            </a:xfrm>
            <a:prstGeom prst="rect">
              <a:avLst/>
            </a:prstGeom>
            <a:noFill/>
            <a:ln w="9525">
              <a:noFill/>
              <a:miter lim="800000"/>
              <a:headEnd/>
              <a:tailEnd/>
            </a:ln>
          </p:spPr>
        </p:pic>
        <p:sp>
          <p:nvSpPr>
            <p:cNvPr id="19463" name="WordArt 8"/>
            <p:cNvSpPr>
              <a:spLocks noChangeArrowheads="1" noChangeShapeType="1" noTextEdit="1"/>
            </p:cNvSpPr>
            <p:nvPr/>
          </p:nvSpPr>
          <p:spPr bwMode="auto">
            <a:xfrm>
              <a:off x="1265" y="3382"/>
              <a:ext cx="608" cy="540"/>
            </a:xfrm>
            <a:prstGeom prst="rect">
              <a:avLst/>
            </a:prstGeom>
          </p:spPr>
          <p:txBody>
            <a:bodyPr spcFirstLastPara="1" wrap="none" fromWordArt="1">
              <a:prstTxWarp prst="textArchUp">
                <a:avLst>
                  <a:gd name="adj" fmla="val 10044516"/>
                </a:avLst>
              </a:prstTxWarp>
            </a:bodyPr>
            <a:lstStyle/>
            <a:p>
              <a:pPr algn="ctr"/>
              <a:r>
                <a:rPr lang="en-US" sz="3200" kern="10">
                  <a:ln w="9525">
                    <a:solidFill>
                      <a:srgbClr val="FFFF99"/>
                    </a:solidFill>
                    <a:round/>
                    <a:headEnd/>
                    <a:tailEnd/>
                  </a:ln>
                  <a:solidFill>
                    <a:srgbClr val="FFFF99"/>
                  </a:solidFill>
                  <a:latin typeface="Arial Black"/>
                </a:rPr>
                <a:t>Change the operationk</a:t>
              </a:r>
            </a:p>
          </p:txBody>
        </p:sp>
      </p:grpSp>
      <p:grpSp>
        <p:nvGrpSpPr>
          <p:cNvPr id="3" name="Group 21"/>
          <p:cNvGrpSpPr>
            <a:grpSpLocks/>
          </p:cNvGrpSpPr>
          <p:nvPr/>
        </p:nvGrpSpPr>
        <p:grpSpPr bwMode="auto">
          <a:xfrm rot="2843124">
            <a:off x="810612" y="1395285"/>
            <a:ext cx="3795712" cy="3722688"/>
            <a:chOff x="478" y="1819"/>
            <a:chExt cx="1642" cy="1620"/>
          </a:xfrm>
        </p:grpSpPr>
        <p:pic>
          <p:nvPicPr>
            <p:cNvPr id="19460" name="Picture 13" descr="cog"/>
            <p:cNvPicPr>
              <a:picLocks noChangeAspect="1" noChangeArrowheads="1"/>
            </p:cNvPicPr>
            <p:nvPr/>
          </p:nvPicPr>
          <p:blipFill>
            <a:blip r:embed="rId3" cstate="print"/>
            <a:srcRect/>
            <a:stretch>
              <a:fillRect/>
            </a:stretch>
          </p:blipFill>
          <p:spPr bwMode="auto">
            <a:xfrm rot="-3078132">
              <a:off x="489" y="1808"/>
              <a:ext cx="1620" cy="1642"/>
            </a:xfrm>
            <a:prstGeom prst="rect">
              <a:avLst/>
            </a:prstGeom>
            <a:noFill/>
            <a:ln w="9525">
              <a:noFill/>
              <a:miter lim="800000"/>
              <a:headEnd/>
              <a:tailEnd/>
            </a:ln>
          </p:spPr>
        </p:pic>
        <p:sp>
          <p:nvSpPr>
            <p:cNvPr id="19461" name="WordArt 14"/>
            <p:cNvSpPr>
              <a:spLocks noChangeArrowheads="1" noChangeShapeType="1" noTextEdit="1"/>
            </p:cNvSpPr>
            <p:nvPr/>
          </p:nvSpPr>
          <p:spPr bwMode="auto">
            <a:xfrm rot="-3078132">
              <a:off x="860" y="2196"/>
              <a:ext cx="971" cy="804"/>
            </a:xfrm>
            <a:prstGeom prst="rect">
              <a:avLst/>
            </a:prstGeom>
          </p:spPr>
          <p:txBody>
            <a:bodyPr spcFirstLastPara="1" wrap="none" fromWordArt="1">
              <a:prstTxWarp prst="textArchUp">
                <a:avLst>
                  <a:gd name="adj" fmla="val 10886508"/>
                </a:avLst>
              </a:prstTxWarp>
            </a:bodyPr>
            <a:lstStyle/>
            <a:p>
              <a:pPr algn="ctr"/>
              <a:r>
                <a:rPr lang="en-US" sz="2400" kern="10">
                  <a:ln w="9525">
                    <a:solidFill>
                      <a:srgbClr val="FFFF99"/>
                    </a:solidFill>
                    <a:round/>
                    <a:headEnd/>
                    <a:tailEnd/>
                  </a:ln>
                  <a:solidFill>
                    <a:srgbClr val="FFFF99"/>
                  </a:solidFill>
                  <a:latin typeface="Arial Black"/>
                </a:rPr>
                <a:t>Run the Operation</a:t>
              </a:r>
            </a:p>
          </p:txBody>
        </p:sp>
      </p:grpSp>
      <p:sp>
        <p:nvSpPr>
          <p:cNvPr id="19459" name="Text Box 2"/>
          <p:cNvSpPr txBox="1">
            <a:spLocks noChangeArrowheads="1"/>
          </p:cNvSpPr>
          <p:nvPr/>
        </p:nvSpPr>
        <p:spPr bwMode="auto">
          <a:xfrm>
            <a:off x="11756" y="90530"/>
            <a:ext cx="8899525" cy="522288"/>
          </a:xfrm>
          <a:prstGeom prst="rect">
            <a:avLst/>
          </a:prstGeom>
          <a:noFill/>
          <a:ln w="9525">
            <a:noFill/>
            <a:miter lim="800000"/>
            <a:headEnd/>
            <a:tailEnd/>
          </a:ln>
        </p:spPr>
        <p:txBody>
          <a:bodyPr>
            <a:spAutoFit/>
          </a:bodyPr>
          <a:lstStyle/>
          <a:p>
            <a:pPr>
              <a:spcBef>
                <a:spcPct val="50000"/>
              </a:spcBef>
            </a:pPr>
            <a:r>
              <a:rPr lang="en-GB" sz="2800">
                <a:solidFill>
                  <a:schemeClr val="tx1">
                    <a:lumMod val="65000"/>
                    <a:lumOff val="35000"/>
                  </a:schemeClr>
                </a:solidFill>
              </a:rPr>
              <a:t>RTO and CTO are not mutually exclusive activities</a:t>
            </a:r>
            <a:endParaRPr lang="en-US" sz="2800">
              <a:solidFill>
                <a:schemeClr val="tx1">
                  <a:lumMod val="65000"/>
                  <a:lumOff val="35000"/>
                </a:schemeClr>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dissolv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8" presetClass="emph" presetSubtype="0" fill="hold" nodeType="clickEffect">
                                  <p:stCondLst>
                                    <p:cond delay="0"/>
                                  </p:stCondLst>
                                  <p:childTnLst>
                                    <p:animRot by="43200000">
                                      <p:cBhvr>
                                        <p:cTn id="16" dur="5000" fill="hold"/>
                                        <p:tgtEl>
                                          <p:spTgt spid="2"/>
                                        </p:tgtEl>
                                        <p:attrNameLst>
                                          <p:attrName>r</p:attrName>
                                        </p:attrNameLst>
                                      </p:cBhvr>
                                    </p:animRot>
                                  </p:childTnLst>
                                </p:cTn>
                              </p:par>
                              <p:par>
                                <p:cTn id="17" presetID="8" presetClass="emph" presetSubtype="0" fill="hold" nodeType="withEffect">
                                  <p:stCondLst>
                                    <p:cond delay="0"/>
                                  </p:stCondLst>
                                  <p:childTnLst>
                                    <p:animRot by="-43200000">
                                      <p:cBhvr>
                                        <p:cTn id="18" dur="5000" fill="hold"/>
                                        <p:tgtEl>
                                          <p:spTgt spid="3"/>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WordArt 8"/>
          <p:cNvSpPr>
            <a:spLocks noChangeArrowheads="1" noChangeShapeType="1" noTextEdit="1"/>
          </p:cNvSpPr>
          <p:nvPr/>
        </p:nvSpPr>
        <p:spPr bwMode="auto">
          <a:xfrm>
            <a:off x="4794250" y="1569695"/>
            <a:ext cx="2786063" cy="1849437"/>
          </a:xfrm>
          <a:prstGeom prst="rect">
            <a:avLst/>
          </a:prstGeom>
        </p:spPr>
        <p:txBody>
          <a:bodyPr spcFirstLastPara="1" wrap="none" fromWordArt="1">
            <a:prstTxWarp prst="textArchUp">
              <a:avLst>
                <a:gd name="adj" fmla="val 10044180"/>
              </a:avLst>
            </a:prstTxWarp>
          </a:bodyPr>
          <a:lstStyle/>
          <a:p>
            <a:pPr algn="ctr"/>
            <a:r>
              <a:rPr lang="en-US" sz="3200" kern="10">
                <a:ln w="9525">
                  <a:solidFill>
                    <a:srgbClr val="FFFF99"/>
                  </a:solidFill>
                  <a:round/>
                  <a:headEnd/>
                  <a:tailEnd/>
                </a:ln>
                <a:solidFill>
                  <a:srgbClr val="FF0000"/>
                </a:solidFill>
                <a:latin typeface="Arial Black"/>
              </a:rPr>
              <a:t>Change the operation</a:t>
            </a:r>
          </a:p>
        </p:txBody>
      </p:sp>
      <p:sp>
        <p:nvSpPr>
          <p:cNvPr id="21506" name="WordArt 14"/>
          <p:cNvSpPr>
            <a:spLocks noChangeArrowheads="1" noChangeShapeType="1" noTextEdit="1"/>
          </p:cNvSpPr>
          <p:nvPr/>
        </p:nvSpPr>
        <p:spPr bwMode="auto">
          <a:xfrm rot="-235008">
            <a:off x="996950" y="1560170"/>
            <a:ext cx="2878138" cy="1806575"/>
          </a:xfrm>
          <a:prstGeom prst="rect">
            <a:avLst/>
          </a:prstGeom>
        </p:spPr>
        <p:txBody>
          <a:bodyPr spcFirstLastPara="1" wrap="none" fromWordArt="1">
            <a:prstTxWarp prst="textArchUp">
              <a:avLst>
                <a:gd name="adj" fmla="val 10972212"/>
              </a:avLst>
            </a:prstTxWarp>
          </a:bodyPr>
          <a:lstStyle/>
          <a:p>
            <a:pPr algn="ctr"/>
            <a:r>
              <a:rPr lang="en-US" sz="2400" kern="10">
                <a:ln w="9525">
                  <a:solidFill>
                    <a:srgbClr val="FFFF99"/>
                  </a:solidFill>
                  <a:round/>
                  <a:headEnd/>
                  <a:tailEnd/>
                </a:ln>
                <a:solidFill>
                  <a:srgbClr val="FF0000"/>
                </a:solidFill>
                <a:latin typeface="Arial Black"/>
              </a:rPr>
              <a:t>Run the operation</a:t>
            </a:r>
          </a:p>
        </p:txBody>
      </p:sp>
      <p:pic>
        <p:nvPicPr>
          <p:cNvPr id="21507" name="Picture 13" descr="cog"/>
          <p:cNvPicPr>
            <a:picLocks noChangeAspect="1" noChangeArrowheads="1"/>
          </p:cNvPicPr>
          <p:nvPr/>
        </p:nvPicPr>
        <p:blipFill>
          <a:blip r:embed="rId3" cstate="print"/>
          <a:srcRect/>
          <a:stretch>
            <a:fillRect/>
          </a:stretch>
        </p:blipFill>
        <p:spPr bwMode="auto">
          <a:xfrm rot="-235008">
            <a:off x="774700" y="2153895"/>
            <a:ext cx="3722688" cy="3756025"/>
          </a:xfrm>
          <a:prstGeom prst="rect">
            <a:avLst/>
          </a:prstGeom>
          <a:noFill/>
          <a:ln w="9525">
            <a:noFill/>
            <a:miter lim="800000"/>
            <a:headEnd/>
            <a:tailEnd/>
          </a:ln>
        </p:spPr>
      </p:pic>
      <p:sp>
        <p:nvSpPr>
          <p:cNvPr id="9" name="Oval 8"/>
          <p:cNvSpPr/>
          <p:nvPr/>
        </p:nvSpPr>
        <p:spPr>
          <a:xfrm>
            <a:off x="1860550" y="3317532"/>
            <a:ext cx="1644650" cy="1452563"/>
          </a:xfrm>
          <a:prstGeom prst="ellipse">
            <a:avLst/>
          </a:prstGeom>
          <a:solidFill>
            <a:srgbClr val="333399"/>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8" name="TextBox 7"/>
          <p:cNvSpPr txBox="1">
            <a:spLocks noChangeArrowheads="1"/>
          </p:cNvSpPr>
          <p:nvPr/>
        </p:nvSpPr>
        <p:spPr bwMode="auto">
          <a:xfrm>
            <a:off x="2616200" y="3801720"/>
            <a:ext cx="1644650" cy="365125"/>
          </a:xfrm>
          <a:prstGeom prst="rect">
            <a:avLst/>
          </a:prstGeom>
          <a:noFill/>
          <a:ln w="9525">
            <a:noFill/>
            <a:miter lim="800000"/>
            <a:headEnd/>
            <a:tailEnd/>
          </a:ln>
        </p:spPr>
        <p:txBody>
          <a:bodyPr>
            <a:spAutoFit/>
          </a:bodyPr>
          <a:lstStyle/>
          <a:p>
            <a:pPr algn="ctr"/>
            <a:r>
              <a:rPr lang="en-GB" b="1">
                <a:solidFill>
                  <a:schemeClr val="bg1"/>
                </a:solidFill>
                <a:latin typeface="Calibri" pitchFamily="34" charset="0"/>
              </a:rPr>
              <a:t>Intervention</a:t>
            </a:r>
          </a:p>
        </p:txBody>
      </p:sp>
      <p:grpSp>
        <p:nvGrpSpPr>
          <p:cNvPr id="2" name="Group 23"/>
          <p:cNvGrpSpPr>
            <a:grpSpLocks/>
          </p:cNvGrpSpPr>
          <p:nvPr/>
        </p:nvGrpSpPr>
        <p:grpSpPr bwMode="auto">
          <a:xfrm>
            <a:off x="1416050" y="3054007"/>
            <a:ext cx="2311400" cy="1584325"/>
            <a:chOff x="1416050" y="3108621"/>
            <a:chExt cx="2311400" cy="1583505"/>
          </a:xfrm>
        </p:grpSpPr>
        <p:sp>
          <p:nvSpPr>
            <p:cNvPr id="21526" name="TextBox 10"/>
            <p:cNvSpPr txBox="1">
              <a:spLocks noChangeArrowheads="1"/>
            </p:cNvSpPr>
            <p:nvPr/>
          </p:nvSpPr>
          <p:spPr bwMode="auto">
            <a:xfrm>
              <a:off x="1416050" y="3108621"/>
              <a:ext cx="1644650" cy="365479"/>
            </a:xfrm>
            <a:prstGeom prst="rect">
              <a:avLst/>
            </a:prstGeom>
            <a:noFill/>
            <a:ln w="9525">
              <a:noFill/>
              <a:miter lim="800000"/>
              <a:headEnd/>
              <a:tailEnd/>
            </a:ln>
          </p:spPr>
          <p:txBody>
            <a:bodyPr>
              <a:spAutoFit/>
            </a:bodyPr>
            <a:lstStyle/>
            <a:p>
              <a:pPr algn="ctr"/>
              <a:r>
                <a:rPr lang="en-GB" b="1">
                  <a:solidFill>
                    <a:schemeClr val="bg1"/>
                  </a:solidFill>
                  <a:latin typeface="Calibri" pitchFamily="34" charset="0"/>
                </a:rPr>
                <a:t>learning</a:t>
              </a:r>
            </a:p>
          </p:txBody>
        </p:sp>
        <p:sp>
          <p:nvSpPr>
            <p:cNvPr id="13" name="Arc 12"/>
            <p:cNvSpPr/>
            <p:nvPr/>
          </p:nvSpPr>
          <p:spPr>
            <a:xfrm>
              <a:off x="1860550" y="3108621"/>
              <a:ext cx="1866900" cy="1583505"/>
            </a:xfrm>
            <a:prstGeom prst="arc">
              <a:avLst>
                <a:gd name="adj1" fmla="val 14350608"/>
                <a:gd name="adj2" fmla="val 253354"/>
              </a:avLst>
            </a:prstGeom>
            <a:ln w="57150">
              <a:solidFill>
                <a:schemeClr val="bg1"/>
              </a:solidFill>
              <a:headEnd type="triangle" w="med" len="med"/>
              <a:tailEnd type="none" w="med" len="med"/>
            </a:ln>
          </p:spPr>
          <p:style>
            <a:lnRef idx="1">
              <a:schemeClr val="accent1"/>
            </a:lnRef>
            <a:fillRef idx="0">
              <a:schemeClr val="accent1"/>
            </a:fillRef>
            <a:effectRef idx="0">
              <a:schemeClr val="accent1"/>
            </a:effectRef>
            <a:fontRef idx="minor">
              <a:schemeClr val="tx1"/>
            </a:fontRef>
          </p:style>
          <p:txBody>
            <a:bodyPr anchor="ctr"/>
            <a:lstStyle/>
            <a:p>
              <a:pPr algn="ctr" fontAlgn="auto">
                <a:spcBef>
                  <a:spcPts val="0"/>
                </a:spcBef>
                <a:spcAft>
                  <a:spcPts val="0"/>
                </a:spcAft>
                <a:defRPr/>
              </a:pPr>
              <a:endParaRPr lang="en-GB"/>
            </a:p>
          </p:txBody>
        </p:sp>
      </p:grpSp>
      <p:grpSp>
        <p:nvGrpSpPr>
          <p:cNvPr id="3" name="Group 24"/>
          <p:cNvGrpSpPr>
            <a:grpSpLocks/>
          </p:cNvGrpSpPr>
          <p:nvPr/>
        </p:nvGrpSpPr>
        <p:grpSpPr bwMode="auto">
          <a:xfrm>
            <a:off x="1638300" y="3098457"/>
            <a:ext cx="1644650" cy="1914525"/>
            <a:chOff x="1638300" y="3152607"/>
            <a:chExt cx="1644650" cy="1915190"/>
          </a:xfrm>
        </p:grpSpPr>
        <p:sp>
          <p:nvSpPr>
            <p:cNvPr id="21524" name="TextBox 11"/>
            <p:cNvSpPr txBox="1">
              <a:spLocks noChangeArrowheads="1"/>
            </p:cNvSpPr>
            <p:nvPr/>
          </p:nvSpPr>
          <p:spPr bwMode="auto">
            <a:xfrm>
              <a:off x="1638300" y="4428209"/>
              <a:ext cx="1644650" cy="639588"/>
            </a:xfrm>
            <a:prstGeom prst="rect">
              <a:avLst/>
            </a:prstGeom>
            <a:noFill/>
            <a:ln w="9525">
              <a:noFill/>
              <a:miter lim="800000"/>
              <a:headEnd/>
              <a:tailEnd/>
            </a:ln>
          </p:spPr>
          <p:txBody>
            <a:bodyPr>
              <a:spAutoFit/>
            </a:bodyPr>
            <a:lstStyle/>
            <a:p>
              <a:pPr algn="ctr"/>
              <a:r>
                <a:rPr lang="en-GB" b="1">
                  <a:solidFill>
                    <a:schemeClr val="bg1"/>
                  </a:solidFill>
                  <a:latin typeface="Calibri" pitchFamily="34" charset="0"/>
                </a:rPr>
                <a:t>Process knowledge</a:t>
              </a:r>
            </a:p>
          </p:txBody>
        </p:sp>
        <p:sp>
          <p:nvSpPr>
            <p:cNvPr id="15" name="Arc 14"/>
            <p:cNvSpPr/>
            <p:nvPr/>
          </p:nvSpPr>
          <p:spPr>
            <a:xfrm>
              <a:off x="1682750" y="3152607"/>
              <a:ext cx="1511300" cy="1715096"/>
            </a:xfrm>
            <a:prstGeom prst="arc">
              <a:avLst>
                <a:gd name="adj1" fmla="val 8157631"/>
                <a:gd name="adj2" fmla="val 13426630"/>
              </a:avLst>
            </a:prstGeom>
            <a:ln w="57150">
              <a:solidFill>
                <a:schemeClr val="bg1"/>
              </a:solidFill>
              <a:headEnd type="triangle" w="med" len="med"/>
              <a:tailEnd type="none" w="med" len="med"/>
            </a:ln>
          </p:spPr>
          <p:style>
            <a:lnRef idx="1">
              <a:schemeClr val="accent1"/>
            </a:lnRef>
            <a:fillRef idx="0">
              <a:schemeClr val="accent1"/>
            </a:fillRef>
            <a:effectRef idx="0">
              <a:schemeClr val="accent1"/>
            </a:effectRef>
            <a:fontRef idx="minor">
              <a:schemeClr val="tx1"/>
            </a:fontRef>
          </p:style>
          <p:txBody>
            <a:bodyPr anchor="ctr"/>
            <a:lstStyle/>
            <a:p>
              <a:pPr algn="ctr" fontAlgn="auto">
                <a:spcBef>
                  <a:spcPts val="0"/>
                </a:spcBef>
                <a:spcAft>
                  <a:spcPts val="0"/>
                </a:spcAft>
                <a:defRPr/>
              </a:pPr>
              <a:endParaRPr lang="en-GB"/>
            </a:p>
          </p:txBody>
        </p:sp>
      </p:grpSp>
      <p:sp>
        <p:nvSpPr>
          <p:cNvPr id="17" name="Arc 16"/>
          <p:cNvSpPr/>
          <p:nvPr/>
        </p:nvSpPr>
        <p:spPr>
          <a:xfrm>
            <a:off x="1860550" y="3317532"/>
            <a:ext cx="1866900" cy="1584325"/>
          </a:xfrm>
          <a:prstGeom prst="arc">
            <a:avLst>
              <a:gd name="adj1" fmla="val 295341"/>
              <a:gd name="adj2" fmla="val 4365570"/>
            </a:avLst>
          </a:prstGeom>
          <a:ln w="57150">
            <a:solidFill>
              <a:schemeClr val="bg1"/>
            </a:solidFill>
            <a:headEnd type="triangle" w="med" len="med"/>
            <a:tailEnd type="none" w="med" len="med"/>
          </a:ln>
        </p:spPr>
        <p:style>
          <a:lnRef idx="1">
            <a:schemeClr val="accent1"/>
          </a:lnRef>
          <a:fillRef idx="0">
            <a:schemeClr val="accent1"/>
          </a:fillRef>
          <a:effectRef idx="0">
            <a:schemeClr val="accent1"/>
          </a:effectRef>
          <a:fontRef idx="minor">
            <a:schemeClr val="tx1"/>
          </a:fontRef>
        </p:style>
        <p:txBody>
          <a:bodyPr anchor="ctr"/>
          <a:lstStyle/>
          <a:p>
            <a:pPr algn="ctr" fontAlgn="auto">
              <a:spcBef>
                <a:spcPts val="0"/>
              </a:spcBef>
              <a:spcAft>
                <a:spcPts val="0"/>
              </a:spcAft>
              <a:defRPr/>
            </a:pPr>
            <a:endParaRPr lang="en-GB"/>
          </a:p>
        </p:txBody>
      </p:sp>
      <p:pic>
        <p:nvPicPr>
          <p:cNvPr id="21513" name="Picture 7" descr="cog"/>
          <p:cNvPicPr>
            <a:picLocks noChangeAspect="1" noChangeArrowheads="1"/>
          </p:cNvPicPr>
          <p:nvPr/>
        </p:nvPicPr>
        <p:blipFill>
          <a:blip r:embed="rId3" cstate="print"/>
          <a:srcRect/>
          <a:stretch>
            <a:fillRect/>
          </a:stretch>
        </p:blipFill>
        <p:spPr bwMode="auto">
          <a:xfrm>
            <a:off x="4117975" y="2530132"/>
            <a:ext cx="3743325" cy="3733800"/>
          </a:xfrm>
          <a:prstGeom prst="rect">
            <a:avLst/>
          </a:prstGeom>
          <a:noFill/>
          <a:ln w="9525">
            <a:noFill/>
            <a:miter lim="800000"/>
            <a:headEnd/>
            <a:tailEnd/>
          </a:ln>
        </p:spPr>
      </p:pic>
      <p:sp>
        <p:nvSpPr>
          <p:cNvPr id="10" name="Oval 9"/>
          <p:cNvSpPr/>
          <p:nvPr/>
        </p:nvSpPr>
        <p:spPr>
          <a:xfrm>
            <a:off x="5283200" y="3673132"/>
            <a:ext cx="1644650" cy="1452563"/>
          </a:xfrm>
          <a:prstGeom prst="ellipse">
            <a:avLst/>
          </a:prstGeom>
          <a:solidFill>
            <a:srgbClr val="333399"/>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20" name="TextBox 19"/>
          <p:cNvSpPr txBox="1">
            <a:spLocks noChangeArrowheads="1"/>
          </p:cNvSpPr>
          <p:nvPr/>
        </p:nvSpPr>
        <p:spPr bwMode="auto">
          <a:xfrm>
            <a:off x="5016500" y="4749457"/>
            <a:ext cx="1644650" cy="639763"/>
          </a:xfrm>
          <a:prstGeom prst="rect">
            <a:avLst/>
          </a:prstGeom>
          <a:noFill/>
          <a:ln w="9525">
            <a:noFill/>
            <a:miter lim="800000"/>
            <a:headEnd/>
            <a:tailEnd/>
          </a:ln>
        </p:spPr>
        <p:txBody>
          <a:bodyPr>
            <a:spAutoFit/>
          </a:bodyPr>
          <a:lstStyle/>
          <a:p>
            <a:pPr algn="ctr"/>
            <a:r>
              <a:rPr lang="en-GB" b="1">
                <a:solidFill>
                  <a:schemeClr val="bg1"/>
                </a:solidFill>
                <a:latin typeface="Calibri" pitchFamily="34" charset="0"/>
              </a:rPr>
              <a:t>Process knowledge</a:t>
            </a:r>
          </a:p>
        </p:txBody>
      </p:sp>
      <p:grpSp>
        <p:nvGrpSpPr>
          <p:cNvPr id="4" name="Group 27"/>
          <p:cNvGrpSpPr>
            <a:grpSpLocks/>
          </p:cNvGrpSpPr>
          <p:nvPr/>
        </p:nvGrpSpPr>
        <p:grpSpPr bwMode="auto">
          <a:xfrm>
            <a:off x="4762500" y="3430245"/>
            <a:ext cx="2343150" cy="1582737"/>
            <a:chOff x="4762718" y="3484381"/>
            <a:chExt cx="2342932" cy="1583505"/>
          </a:xfrm>
        </p:grpSpPr>
        <p:sp>
          <p:nvSpPr>
            <p:cNvPr id="21522" name="TextBox 18"/>
            <p:cNvSpPr txBox="1">
              <a:spLocks noChangeArrowheads="1"/>
            </p:cNvSpPr>
            <p:nvPr/>
          </p:nvSpPr>
          <p:spPr bwMode="auto">
            <a:xfrm>
              <a:off x="4762718" y="3515584"/>
              <a:ext cx="1644650" cy="365479"/>
            </a:xfrm>
            <a:prstGeom prst="rect">
              <a:avLst/>
            </a:prstGeom>
            <a:noFill/>
            <a:ln w="9525">
              <a:noFill/>
              <a:miter lim="800000"/>
              <a:headEnd/>
              <a:tailEnd/>
            </a:ln>
          </p:spPr>
          <p:txBody>
            <a:bodyPr>
              <a:spAutoFit/>
            </a:bodyPr>
            <a:lstStyle/>
            <a:p>
              <a:pPr algn="ctr"/>
              <a:r>
                <a:rPr lang="en-GB" b="1">
                  <a:solidFill>
                    <a:schemeClr val="bg1"/>
                  </a:solidFill>
                  <a:latin typeface="Calibri" pitchFamily="34" charset="0"/>
                </a:rPr>
                <a:t>Innovation</a:t>
              </a:r>
            </a:p>
          </p:txBody>
        </p:sp>
        <p:sp>
          <p:nvSpPr>
            <p:cNvPr id="21" name="Arc 20"/>
            <p:cNvSpPr/>
            <p:nvPr/>
          </p:nvSpPr>
          <p:spPr>
            <a:xfrm>
              <a:off x="5238924" y="3484381"/>
              <a:ext cx="1866726" cy="1583505"/>
            </a:xfrm>
            <a:prstGeom prst="arc">
              <a:avLst>
                <a:gd name="adj1" fmla="val 14350608"/>
                <a:gd name="adj2" fmla="val 253354"/>
              </a:avLst>
            </a:prstGeom>
            <a:ln w="57150">
              <a:solidFill>
                <a:schemeClr val="bg1"/>
              </a:solidFill>
              <a:headEnd type="triangle" w="med" len="med"/>
              <a:tailEnd type="none" w="med" len="med"/>
            </a:ln>
          </p:spPr>
          <p:style>
            <a:lnRef idx="1">
              <a:schemeClr val="accent1"/>
            </a:lnRef>
            <a:fillRef idx="0">
              <a:schemeClr val="accent1"/>
            </a:fillRef>
            <a:effectRef idx="0">
              <a:schemeClr val="accent1"/>
            </a:effectRef>
            <a:fontRef idx="minor">
              <a:schemeClr val="tx1"/>
            </a:fontRef>
          </p:style>
          <p:txBody>
            <a:bodyPr anchor="ctr"/>
            <a:lstStyle/>
            <a:p>
              <a:pPr algn="ctr" fontAlgn="auto">
                <a:spcBef>
                  <a:spcPts val="0"/>
                </a:spcBef>
                <a:spcAft>
                  <a:spcPts val="0"/>
                </a:spcAft>
                <a:defRPr/>
              </a:pPr>
              <a:endParaRPr lang="en-GB"/>
            </a:p>
          </p:txBody>
        </p:sp>
      </p:grpSp>
      <p:sp>
        <p:nvSpPr>
          <p:cNvPr id="22" name="Arc 21"/>
          <p:cNvSpPr/>
          <p:nvPr/>
        </p:nvSpPr>
        <p:spPr>
          <a:xfrm>
            <a:off x="5060950" y="3474695"/>
            <a:ext cx="1511300" cy="1714500"/>
          </a:xfrm>
          <a:prstGeom prst="arc">
            <a:avLst>
              <a:gd name="adj1" fmla="val 8157631"/>
              <a:gd name="adj2" fmla="val 13426630"/>
            </a:avLst>
          </a:prstGeom>
          <a:ln w="57150">
            <a:solidFill>
              <a:schemeClr val="bg1"/>
            </a:solidFill>
            <a:headEnd type="triangle" w="med" len="med"/>
            <a:tailEnd type="none" w="med" len="med"/>
          </a:ln>
        </p:spPr>
        <p:style>
          <a:lnRef idx="1">
            <a:schemeClr val="accent1"/>
          </a:lnRef>
          <a:fillRef idx="0">
            <a:schemeClr val="accent1"/>
          </a:fillRef>
          <a:effectRef idx="0">
            <a:schemeClr val="accent1"/>
          </a:effectRef>
          <a:fontRef idx="minor">
            <a:schemeClr val="tx1"/>
          </a:fontRef>
        </p:style>
        <p:txBody>
          <a:bodyPr anchor="ctr"/>
          <a:lstStyle/>
          <a:p>
            <a:pPr algn="ctr" fontAlgn="auto">
              <a:spcBef>
                <a:spcPts val="0"/>
              </a:spcBef>
              <a:spcAft>
                <a:spcPts val="0"/>
              </a:spcAft>
              <a:defRPr/>
            </a:pPr>
            <a:endParaRPr lang="en-GB"/>
          </a:p>
        </p:txBody>
      </p:sp>
      <p:grpSp>
        <p:nvGrpSpPr>
          <p:cNvPr id="5" name="Group 25"/>
          <p:cNvGrpSpPr>
            <a:grpSpLocks/>
          </p:cNvGrpSpPr>
          <p:nvPr/>
        </p:nvGrpSpPr>
        <p:grpSpPr bwMode="auto">
          <a:xfrm>
            <a:off x="5238750" y="3693770"/>
            <a:ext cx="2525713" cy="1584325"/>
            <a:chOff x="5238750" y="3748299"/>
            <a:chExt cx="2526428" cy="1583505"/>
          </a:xfrm>
        </p:grpSpPr>
        <p:sp>
          <p:nvSpPr>
            <p:cNvPr id="21520" name="TextBox 17"/>
            <p:cNvSpPr txBox="1">
              <a:spLocks noChangeArrowheads="1"/>
            </p:cNvSpPr>
            <p:nvPr/>
          </p:nvSpPr>
          <p:spPr bwMode="auto">
            <a:xfrm>
              <a:off x="6120528" y="4294554"/>
              <a:ext cx="1644650" cy="365479"/>
            </a:xfrm>
            <a:prstGeom prst="rect">
              <a:avLst/>
            </a:prstGeom>
            <a:noFill/>
            <a:ln w="9525">
              <a:noFill/>
              <a:miter lim="800000"/>
              <a:headEnd/>
              <a:tailEnd/>
            </a:ln>
          </p:spPr>
          <p:txBody>
            <a:bodyPr>
              <a:spAutoFit/>
            </a:bodyPr>
            <a:lstStyle/>
            <a:p>
              <a:pPr algn="ctr"/>
              <a:r>
                <a:rPr lang="en-GB" b="1">
                  <a:solidFill>
                    <a:schemeClr val="bg1"/>
                  </a:solidFill>
                  <a:latin typeface="Calibri" pitchFamily="34" charset="0"/>
                </a:rPr>
                <a:t>Capability</a:t>
              </a:r>
            </a:p>
          </p:txBody>
        </p:sp>
        <p:sp>
          <p:nvSpPr>
            <p:cNvPr id="23" name="Arc 22"/>
            <p:cNvSpPr/>
            <p:nvPr/>
          </p:nvSpPr>
          <p:spPr>
            <a:xfrm>
              <a:off x="5238750" y="3748299"/>
              <a:ext cx="1867428" cy="1583505"/>
            </a:xfrm>
            <a:prstGeom prst="arc">
              <a:avLst>
                <a:gd name="adj1" fmla="val 295341"/>
                <a:gd name="adj2" fmla="val 4365570"/>
              </a:avLst>
            </a:prstGeom>
            <a:ln w="57150">
              <a:solidFill>
                <a:schemeClr val="bg1"/>
              </a:solidFill>
              <a:headEnd type="triangle" w="med" len="med"/>
              <a:tailEnd type="none" w="med" len="med"/>
            </a:ln>
          </p:spPr>
          <p:style>
            <a:lnRef idx="1">
              <a:schemeClr val="accent1"/>
            </a:lnRef>
            <a:fillRef idx="0">
              <a:schemeClr val="accent1"/>
            </a:fillRef>
            <a:effectRef idx="0">
              <a:schemeClr val="accent1"/>
            </a:effectRef>
            <a:fontRef idx="minor">
              <a:schemeClr val="tx1"/>
            </a:fontRef>
          </p:style>
          <p:txBody>
            <a:bodyPr anchor="ctr"/>
            <a:lstStyle/>
            <a:p>
              <a:pPr algn="ctr" fontAlgn="auto">
                <a:spcBef>
                  <a:spcPts val="0"/>
                </a:spcBef>
                <a:spcAft>
                  <a:spcPts val="0"/>
                </a:spcAft>
                <a:defRPr/>
              </a:pPr>
              <a:endParaRPr lang="en-GB"/>
            </a:p>
          </p:txBody>
        </p:sp>
      </p:grpSp>
      <p:sp>
        <p:nvSpPr>
          <p:cNvPr id="21519" name="Text Box 2"/>
          <p:cNvSpPr txBox="1">
            <a:spLocks noChangeArrowheads="1"/>
          </p:cNvSpPr>
          <p:nvPr/>
        </p:nvSpPr>
        <p:spPr bwMode="auto">
          <a:xfrm>
            <a:off x="11756" y="86411"/>
            <a:ext cx="8899525" cy="946150"/>
          </a:xfrm>
          <a:prstGeom prst="rect">
            <a:avLst/>
          </a:prstGeom>
          <a:noFill/>
          <a:ln w="9525">
            <a:noFill/>
            <a:miter lim="800000"/>
            <a:headEnd/>
            <a:tailEnd/>
          </a:ln>
        </p:spPr>
        <p:txBody>
          <a:bodyPr>
            <a:spAutoFit/>
          </a:bodyPr>
          <a:lstStyle/>
          <a:p>
            <a:pPr>
              <a:spcBef>
                <a:spcPct val="50000"/>
              </a:spcBef>
            </a:pPr>
            <a:r>
              <a:rPr lang="en-GB" sz="2800">
                <a:solidFill>
                  <a:schemeClr val="tx1">
                    <a:lumMod val="65000"/>
                    <a:lumOff val="35000"/>
                  </a:schemeClr>
                </a:solidFill>
              </a:rPr>
              <a:t>RTO and CTO are not mutually exclusive activities (Continued)</a:t>
            </a:r>
            <a:endParaRPr lang="en-US" sz="2800">
              <a:solidFill>
                <a:schemeClr val="tx1">
                  <a:lumMod val="65000"/>
                  <a:lumOff val="35000"/>
                </a:schemeClr>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dissolv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dissolve">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dissolve">
                                      <p:cBhvr>
                                        <p:cTn id="17" dur="500"/>
                                        <p:tgtEl>
                                          <p:spTgt spid="3"/>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17"/>
                                        </p:tgtEl>
                                        <p:attrNameLst>
                                          <p:attrName>style.visibility</p:attrName>
                                        </p:attrNameLst>
                                      </p:cBhvr>
                                      <p:to>
                                        <p:strVal val="visible"/>
                                      </p:to>
                                    </p:set>
                                    <p:animEffect transition="in" filter="dissolve">
                                      <p:cBhvr>
                                        <p:cTn id="22" dur="500"/>
                                        <p:tgtEl>
                                          <p:spTgt spid="17"/>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20"/>
                                        </p:tgtEl>
                                        <p:attrNameLst>
                                          <p:attrName>style.visibility</p:attrName>
                                        </p:attrNameLst>
                                      </p:cBhvr>
                                      <p:to>
                                        <p:strVal val="visible"/>
                                      </p:to>
                                    </p:set>
                                    <p:animEffect transition="in" filter="dissolve">
                                      <p:cBhvr>
                                        <p:cTn id="27" dur="500"/>
                                        <p:tgtEl>
                                          <p:spTgt spid="20"/>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nodeType="clickEffect">
                                  <p:stCondLst>
                                    <p:cond delay="0"/>
                                  </p:stCondLst>
                                  <p:childTnLst>
                                    <p:set>
                                      <p:cBhvr>
                                        <p:cTn id="31" dur="1" fill="hold">
                                          <p:stCondLst>
                                            <p:cond delay="0"/>
                                          </p:stCondLst>
                                        </p:cTn>
                                        <p:tgtEl>
                                          <p:spTgt spid="5"/>
                                        </p:tgtEl>
                                        <p:attrNameLst>
                                          <p:attrName>style.visibility</p:attrName>
                                        </p:attrNameLst>
                                      </p:cBhvr>
                                      <p:to>
                                        <p:strVal val="visible"/>
                                      </p:to>
                                    </p:set>
                                    <p:animEffect transition="in" filter="dissolve">
                                      <p:cBhvr>
                                        <p:cTn id="32" dur="500"/>
                                        <p:tgtEl>
                                          <p:spTgt spid="5"/>
                                        </p:tgtEl>
                                      </p:cBhvr>
                                    </p:animEffect>
                                  </p:childTnLst>
                                </p:cTn>
                              </p:par>
                            </p:childTnLst>
                          </p:cTn>
                        </p:par>
                      </p:childTnLst>
                    </p:cTn>
                  </p:par>
                  <p:par>
                    <p:cTn id="33" fill="hold">
                      <p:stCondLst>
                        <p:cond delay="indefinite"/>
                      </p:stCondLst>
                      <p:childTnLst>
                        <p:par>
                          <p:cTn id="34" fill="hold">
                            <p:stCondLst>
                              <p:cond delay="0"/>
                            </p:stCondLst>
                            <p:childTnLst>
                              <p:par>
                                <p:cTn id="35" presetID="9" presetClass="entr" presetSubtype="0" fill="hold" nodeType="clickEffect">
                                  <p:stCondLst>
                                    <p:cond delay="0"/>
                                  </p:stCondLst>
                                  <p:childTnLst>
                                    <p:set>
                                      <p:cBhvr>
                                        <p:cTn id="36" dur="1" fill="hold">
                                          <p:stCondLst>
                                            <p:cond delay="0"/>
                                          </p:stCondLst>
                                        </p:cTn>
                                        <p:tgtEl>
                                          <p:spTgt spid="4"/>
                                        </p:tgtEl>
                                        <p:attrNameLst>
                                          <p:attrName>style.visibility</p:attrName>
                                        </p:attrNameLst>
                                      </p:cBhvr>
                                      <p:to>
                                        <p:strVal val="visible"/>
                                      </p:to>
                                    </p:set>
                                    <p:animEffect transition="in" filter="dissolve">
                                      <p:cBhvr>
                                        <p:cTn id="37" dur="500"/>
                                        <p:tgtEl>
                                          <p:spTgt spid="4"/>
                                        </p:tgtEl>
                                      </p:cBhvr>
                                    </p:animEffect>
                                  </p:childTnLst>
                                </p:cTn>
                              </p:par>
                            </p:childTnLst>
                          </p:cTn>
                        </p:par>
                      </p:childTnLst>
                    </p:cTn>
                  </p:par>
                  <p:par>
                    <p:cTn id="38" fill="hold">
                      <p:stCondLst>
                        <p:cond delay="indefinite"/>
                      </p:stCondLst>
                      <p:childTnLst>
                        <p:par>
                          <p:cTn id="39" fill="hold">
                            <p:stCondLst>
                              <p:cond delay="0"/>
                            </p:stCondLst>
                            <p:childTnLst>
                              <p:par>
                                <p:cTn id="40" presetID="9" presetClass="entr" presetSubtype="0" fill="hold" nodeType="clickEffect">
                                  <p:stCondLst>
                                    <p:cond delay="0"/>
                                  </p:stCondLst>
                                  <p:childTnLst>
                                    <p:set>
                                      <p:cBhvr>
                                        <p:cTn id="41" dur="1" fill="hold">
                                          <p:stCondLst>
                                            <p:cond delay="0"/>
                                          </p:stCondLst>
                                        </p:cTn>
                                        <p:tgtEl>
                                          <p:spTgt spid="22"/>
                                        </p:tgtEl>
                                        <p:attrNameLst>
                                          <p:attrName>style.visibility</p:attrName>
                                        </p:attrNameLst>
                                      </p:cBhvr>
                                      <p:to>
                                        <p:strVal val="visible"/>
                                      </p:to>
                                    </p:set>
                                    <p:animEffect transition="in" filter="dissolve">
                                      <p:cBhvr>
                                        <p:cTn id="42"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20" grpId="0"/>
    </p:bldLst>
  </p:timing>
</p:sld>
</file>

<file path=ppt/tags/tag1.xml><?xml version="1.0" encoding="utf-8"?>
<p:tagLst xmlns:a="http://schemas.openxmlformats.org/drawingml/2006/main" xmlns:r="http://schemas.openxmlformats.org/officeDocument/2006/relationships" xmlns:p="http://schemas.openxmlformats.org/presentationml/2006/main">
  <p:tag name="MMPROD_NEXTUNIQUEID" val="10010"/>
  <p:tag name="MMPROD_UIDATA" val="&lt;database version=&quot;6.0&quot;&gt;&lt;object type=&quot;1&quot; unique_id=&quot;10001&quot;&gt;&lt;object type=&quot;8&quot; unique_id=&quot;106007&quot;&gt;&lt;/object&gt;&lt;object type=&quot;2&quot; unique_id=&quot;106008&quot;&gt;&lt;object type=&quot;3&quot; unique_id=&quot;106009&quot;&gt;&lt;property id=&quot;20148&quot; value=&quot;5&quot;/&gt;&lt;property id=&quot;20300&quot; value=&quot;Slide 1&quot;/&gt;&lt;property id=&quot;20307&quot; value=&quot;324&quot;/&gt;&lt;/object&gt;&lt;object type=&quot;3&quot; unique_id=&quot;106010&quot;&gt;&lt;property id=&quot;20148&quot; value=&quot;5&quot;/&gt;&lt;property id=&quot;20300&quot; value=&quot;Slide 2&quot;/&gt;&lt;property id=&quot;20307&quot; value=&quot;354&quot;/&gt;&lt;/object&gt;&lt;object type=&quot;3&quot; unique_id=&quot;106011&quot;&gt;&lt;property id=&quot;20148&quot; value=&quot;5&quot;/&gt;&lt;property id=&quot;20300&quot; value=&quot;Slide 3&quot;/&gt;&lt;property id=&quot;20307&quot; value=&quot;353&quot;/&gt;&lt;/object&gt;&lt;object type=&quot;3&quot; unique_id=&quot;106012&quot;&gt;&lt;property id=&quot;20148&quot; value=&quot;5&quot;/&gt;&lt;property id=&quot;20300&quot; value=&quot;Slide 4&quot;/&gt;&lt;property id=&quot;20307&quot; value=&quot;296&quot;/&gt;&lt;/object&gt;&lt;object type=&quot;3&quot; unique_id=&quot;106013&quot;&gt;&lt;property id=&quot;20148&quot; value=&quot;5&quot;/&gt;&lt;property id=&quot;20300&quot; value=&quot;Slide 5&quot;/&gt;&lt;property id=&quot;20307&quot; value=&quot;297&quot;/&gt;&lt;/object&gt;&lt;object type=&quot;3&quot; unique_id=&quot;106014&quot;&gt;&lt;property id=&quot;20148&quot; value=&quot;5&quot;/&gt;&lt;property id=&quot;20300&quot; value=&quot;Slide 6&quot;/&gt;&lt;property id=&quot;20307&quot; value=&quot;356&quot;/&gt;&lt;/object&gt;&lt;object type=&quot;3&quot; unique_id=&quot;106015&quot;&gt;&lt;property id=&quot;20148&quot; value=&quot;5&quot;/&gt;&lt;property id=&quot;20300&quot; value=&quot;Slide 7&quot;/&gt;&lt;property id=&quot;20307&quot; value=&quot;320&quot;/&gt;&lt;/object&gt;&lt;object type=&quot;3&quot; unique_id=&quot;106016&quot;&gt;&lt;property id=&quot;20148&quot; value=&quot;5&quot;/&gt;&lt;property id=&quot;20300&quot; value=&quot;Slide 8&quot;/&gt;&lt;property id=&quot;20307&quot; value=&quot;322&quot;/&gt;&lt;/object&gt;&lt;object type=&quot;3&quot; unique_id=&quot;106017&quot;&gt;&lt;property id=&quot;20148&quot; value=&quot;5&quot;/&gt;&lt;property id=&quot;20300&quot; value=&quot;Slide 9&quot;/&gt;&lt;property id=&quot;20307&quot; value=&quot;321&quot;/&gt;&lt;/object&gt;&lt;object type=&quot;3&quot; unique_id=&quot;106018&quot;&gt;&lt;property id=&quot;20148&quot; value=&quot;5&quot;/&gt;&lt;property id=&quot;20300&quot; value=&quot;Slide 10&quot;/&gt;&lt;property id=&quot;20307&quot; value=&quot;299&quot;/&gt;&lt;/object&gt;&lt;object type=&quot;3&quot; unique_id=&quot;106019&quot;&gt;&lt;property id=&quot;20148&quot; value=&quot;5&quot;/&gt;&lt;property id=&quot;20300&quot; value=&quot;Slide 11&quot;/&gt;&lt;property id=&quot;20307&quot; value=&quot;344&quot;/&gt;&lt;/object&gt;&lt;object type=&quot;3&quot; unique_id=&quot;106020&quot;&gt;&lt;property id=&quot;20148&quot; value=&quot;5&quot;/&gt;&lt;property id=&quot;20300&quot; value=&quot;Slide 12&quot;/&gt;&lt;property id=&quot;20307&quot; value=&quot;332&quot;/&gt;&lt;/object&gt;&lt;object type=&quot;3&quot; unique_id=&quot;106021&quot;&gt;&lt;property id=&quot;20148&quot; value=&quot;5&quot;/&gt;&lt;property id=&quot;20300&quot; value=&quot;Slide 13&quot;/&gt;&lt;property id=&quot;20307&quot; value=&quot;333&quot;/&gt;&lt;/object&gt;&lt;object type=&quot;3&quot; unique_id=&quot;106022&quot;&gt;&lt;property id=&quot;20148&quot; value=&quot;5&quot;/&gt;&lt;property id=&quot;20300&quot; value=&quot;Slide 14&quot;/&gt;&lt;property id=&quot;20307&quot; value=&quot;355&quot;/&gt;&lt;/object&gt;&lt;object type=&quot;3&quot; unique_id=&quot;106023&quot;&gt;&lt;property id=&quot;20148&quot; value=&quot;5&quot;/&gt;&lt;property id=&quot;20300&quot; value=&quot;Slide 15&quot;/&gt;&lt;property id=&quot;20307&quot; value=&quot;334&quot;/&gt;&lt;/object&gt;&lt;object type=&quot;3&quot; unique_id=&quot;106024&quot;&gt;&lt;property id=&quot;20148&quot; value=&quot;5&quot;/&gt;&lt;property id=&quot;20300&quot; value=&quot;Slide 16&quot;/&gt;&lt;property id=&quot;20307&quot; value=&quot;343&quot;/&gt;&lt;/object&gt;&lt;object type=&quot;3&quot; unique_id=&quot;106025&quot;&gt;&lt;property id=&quot;20148&quot; value=&quot;5&quot;/&gt;&lt;property id=&quot;20300&quot; value=&quot;Slide 17&quot;/&gt;&lt;property id=&quot;20307&quot; value=&quot;336&quot;/&gt;&lt;/object&gt;&lt;object type=&quot;3&quot; unique_id=&quot;106026&quot;&gt;&lt;property id=&quot;20148&quot; value=&quot;5&quot;/&gt;&lt;property id=&quot;20300&quot; value=&quot;Slide 18&quot;/&gt;&lt;property id=&quot;20307&quot; value=&quot;339&quot;/&gt;&lt;/object&gt;&lt;object type=&quot;3&quot; unique_id=&quot;106027&quot;&gt;&lt;property id=&quot;20148&quot; value=&quot;5&quot;/&gt;&lt;property id=&quot;20300&quot; value=&quot;Slide 19&quot;/&gt;&lt;property id=&quot;20307&quot; value=&quot;340&quot;/&gt;&lt;/object&gt;&lt;object type=&quot;3&quot; unique_id=&quot;106028&quot;&gt;&lt;property id=&quot;20148&quot; value=&quot;5&quot;/&gt;&lt;property id=&quot;20300&quot; value=&quot;Slide 20&quot;/&gt;&lt;property id=&quot;20307&quot; value=&quot;300&quot;/&gt;&lt;/object&gt;&lt;object type=&quot;3&quot; unique_id=&quot;106029&quot;&gt;&lt;property id=&quot;20148&quot; value=&quot;5&quot;/&gt;&lt;property id=&quot;20300&quot; value=&quot;Slide 21&quot;/&gt;&lt;property id=&quot;20307&quot; value=&quot;345&quot;/&gt;&lt;/object&gt;&lt;object type=&quot;3&quot; unique_id=&quot;106030&quot;&gt;&lt;property id=&quot;20148&quot; value=&quot;5&quot;/&gt;&lt;property id=&quot;20300&quot; value=&quot;Slide 22&quot;/&gt;&lt;property id=&quot;20307&quot; value=&quot;346&quot;/&gt;&lt;/object&gt;&lt;object type=&quot;3&quot; unique_id=&quot;106031&quot;&gt;&lt;property id=&quot;20148&quot; value=&quot;5&quot;/&gt;&lt;property id=&quot;20300&quot; value=&quot;Slide 23&quot;/&gt;&lt;property id=&quot;20307&quot; value=&quot;303&quot;/&gt;&lt;/object&gt;&lt;object type=&quot;3&quot; unique_id=&quot;106032&quot;&gt;&lt;property id=&quot;20148&quot; value=&quot;5&quot;/&gt;&lt;property id=&quot;20300&quot; value=&quot;Slide 24&quot;/&gt;&lt;property id=&quot;20307&quot; value=&quot;325&quot;/&gt;&lt;/object&gt;&lt;object type=&quot;3&quot; unique_id=&quot;106033&quot;&gt;&lt;property id=&quot;20148&quot; value=&quot;5&quot;/&gt;&lt;property id=&quot;20300&quot; value=&quot;Slide 25&quot;/&gt;&lt;property id=&quot;20307&quot; value=&quot;326&quot;/&gt;&lt;/object&gt;&lt;object type=&quot;3&quot; unique_id=&quot;106034&quot;&gt;&lt;property id=&quot;20148&quot; value=&quot;5&quot;/&gt;&lt;property id=&quot;20300&quot; value=&quot;Slide 26&quot;/&gt;&lt;property id=&quot;20307&quot; value=&quot;308&quot;/&gt;&lt;/object&gt;&lt;object type=&quot;3&quot; unique_id=&quot;106035&quot;&gt;&lt;property id=&quot;20148&quot; value=&quot;5&quot;/&gt;&lt;property id=&quot;20300&quot; value=&quot;Slide 27&quot;/&gt;&lt;property id=&quot;20307&quot; value=&quot;352&quot;/&gt;&lt;/object&gt;&lt;object type=&quot;3&quot; unique_id=&quot;106036&quot;&gt;&lt;property id=&quot;20148&quot; value=&quot;5&quot;/&gt;&lt;property id=&quot;20300&quot; value=&quot;Slide 28 - &amp;quot;Process control charting&amp;quot;&quot;/&gt;&lt;property id=&quot;20307&quot; value=&quot;309&quot;/&gt;&lt;/object&gt;&lt;object type=&quot;3&quot; unique_id=&quot;106037&quot;&gt;&lt;property id=&quot;20148&quot; value=&quot;5&quot;/&gt;&lt;property id=&quot;20300&quot; value=&quot;Slide 29 - &amp;quot;Process control charting&amp;quot;&quot;/&gt;&lt;property id=&quot;20307&quot; value=&quot;347&quot;/&gt;&lt;/object&gt;&lt;object type=&quot;3&quot; unique_id=&quot;106038&quot;&gt;&lt;property id=&quot;20148&quot; value=&quot;5&quot;/&gt;&lt;property id=&quot;20300&quot; value=&quot;Slide 30 - &amp;quot;Process control charting&amp;quot;&quot;/&gt;&lt;property id=&quot;20307&quot; value=&quot;348&quot;/&gt;&lt;/object&gt;&lt;object type=&quot;3&quot; unique_id=&quot;106039&quot;&gt;&lt;property id=&quot;20148&quot; value=&quot;5&quot;/&gt;&lt;property id=&quot;20300&quot; value=&quot;Slide 31 - &amp;quot;Process control charting&amp;quot;&quot;/&gt;&lt;property id=&quot;20307&quot; value=&quot;349&quot;/&gt;&lt;/object&gt;&lt;object type=&quot;3&quot; unique_id=&quot;106040&quot;&gt;&lt;property id=&quot;20148&quot; value=&quot;5&quot;/&gt;&lt;property id=&quot;20300&quot; value=&quot;Slide 32 - &amp;quot;Process control charting&amp;quot;&quot;/&gt;&lt;property id=&quot;20307&quot; value=&quot;350&quot;/&gt;&lt;/object&gt;&lt;object type=&quot;3&quot; unique_id=&quot;106041&quot;&gt;&lt;property id=&quot;20148&quot; value=&quot;5&quot;/&gt;&lt;property id=&quot;20300&quot; value=&quot;Slide 33 - &amp;quot;Process control charting&amp;quot;&quot;/&gt;&lt;property id=&quot;20307&quot; value=&quot;351&quot;/&gt;&lt;/object&gt;&lt;object type=&quot;3&quot; unique_id=&quot;106042&quot;&gt;&lt;property id=&quot;20148&quot; value=&quot;5&quot;/&gt;&lt;property id=&quot;20300&quot; value=&quot;Slide 34&quot;/&gt;&lt;property id=&quot;20307&quot; value=&quot;312&quot;/&gt;&lt;/object&gt;&lt;object type=&quot;3&quot; unique_id=&quot;106403&quot;&gt;&lt;property id=&quot;20148&quot; value=&quot;5&quot;/&gt;&lt;property id=&quot;20300&quot; value=&quot;Slide 35&quot;/&gt;&lt;property id=&quot;20307&quot; value=&quot;357&quot;/&gt;&lt;/object&gt;&lt;object type=&quot;3&quot; unique_id=&quot;106404&quot;&gt;&lt;property id=&quot;20148&quot; value=&quot;5&quot;/&gt;&lt;property id=&quot;20300&quot; value=&quot;Slide 36&quot;/&gt;&lt;property id=&quot;20307&quot; value=&quot;358&quot;/&gt;&lt;/object&gt;&lt;object type=&quot;3&quot; unique_id=&quot;106405&quot;&gt;&lt;property id=&quot;20148&quot; value=&quot;5&quot;/&gt;&lt;property id=&quot;20300&quot; value=&quot;Slide 37&quot;/&gt;&lt;property id=&quot;20307&quot; value=&quot;359&quot;/&gt;&lt;/object&gt;&lt;object type=&quot;3&quot; unique_id=&quot;106406&quot;&gt;&lt;property id=&quot;20148&quot; value=&quot;5&quot;/&gt;&lt;property id=&quot;20300&quot; value=&quot;Slide 38&quot;/&gt;&lt;property id=&quot;20307&quot; value=&quot;360&quot;/&gt;&lt;/object&gt;&lt;object type=&quot;3&quot; unique_id=&quot;106407&quot;&gt;&lt;property id=&quot;20148&quot; value=&quot;5&quot;/&gt;&lt;property id=&quot;20300&quot; value=&quot;Slide 39&quot;/&gt;&lt;property id=&quot;20307&quot; value=&quot;361&quot;/&gt;&lt;/object&gt;&lt;/object&gt;&lt;/object&gt;&lt;/database&gt;"/>
</p:tagLst>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2400</TotalTime>
  <Words>2442</Words>
  <Application>Microsoft Office PowerPoint</Application>
  <PresentationFormat>On-screen Show (4:3)</PresentationFormat>
  <Paragraphs>465</Paragraphs>
  <Slides>39</Slides>
  <Notes>37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39</vt:i4>
      </vt:variant>
    </vt:vector>
  </HeadingPairs>
  <TitlesOfParts>
    <vt:vector size="47" baseType="lpstr">
      <vt:lpstr>Arial</vt:lpstr>
      <vt:lpstr>Arial Black</vt:lpstr>
      <vt:lpstr>Calibri</vt:lpstr>
      <vt:lpstr>Monotype Sorts</vt:lpstr>
      <vt:lpstr>Symbol</vt:lpstr>
      <vt:lpstr>Times New Roman</vt:lpstr>
      <vt:lpstr>Wingdings</vt:lpstr>
      <vt:lpstr>Default Design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Process control charting</vt:lpstr>
      <vt:lpstr>Process control charting</vt:lpstr>
      <vt:lpstr>Process control charting</vt:lpstr>
      <vt:lpstr>Process control charting</vt:lpstr>
      <vt:lpstr>Process control charting</vt:lpstr>
      <vt:lpstr>Process control charting</vt:lpstr>
      <vt:lpstr>PowerPoint Presentation</vt:lpstr>
      <vt:lpstr>PowerPoint Presentation</vt:lpstr>
      <vt:lpstr>PowerPoint Presentation</vt:lpstr>
      <vt:lpstr>PowerPoint Presentation</vt:lpstr>
      <vt:lpstr>PowerPoint Presentation</vt:lpstr>
      <vt:lpstr>PowerPoint Presentation</vt:lpstr>
    </vt:vector>
  </TitlesOfParts>
  <Company>warwick uni</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nigel slack</dc:creator>
  <cp:lastModifiedBy>Irina Neaga</cp:lastModifiedBy>
  <cp:revision>100</cp:revision>
  <dcterms:created xsi:type="dcterms:W3CDTF">2006-04-13T13:31:26Z</dcterms:created>
  <dcterms:modified xsi:type="dcterms:W3CDTF">2018-03-06T10:33:16Z</dcterms:modified>
</cp:coreProperties>
</file>