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1"/>
  </p:notesMasterIdLst>
  <p:handoutMasterIdLst>
    <p:handoutMasterId r:id="rId12"/>
  </p:handoutMasterIdLst>
  <p:sldIdLst>
    <p:sldId id="256" r:id="rId9"/>
    <p:sldId id="261" r:id="rId10"/>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A18616"/>
    <a:srgbClr val="F3F5FA"/>
    <a:srgbClr val="F1D906"/>
    <a:srgbClr val="107A74"/>
    <a:srgbClr val="143161"/>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11" autoAdjust="0"/>
    <p:restoredTop sz="94601" autoAdjust="0"/>
  </p:normalViewPr>
  <p:slideViewPr>
    <p:cSldViewPr snapToGrid="0" snapToObjects="1" showGuides="1">
      <p:cViewPr>
        <p:scale>
          <a:sx n="22" d="100"/>
          <a:sy n="22" d="100"/>
        </p:scale>
        <p:origin x="104" y="-181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commentAuthors" Target="commentAuthors.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viewProps" Target="viewProps.xml"/><Relationship Id="rId10" Type="http://schemas.openxmlformats.org/officeDocument/2006/relationships/slide" Target="slides/slide2.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7/21/2026</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dirty="0"/>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7/21/2026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456799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dirty="0"/>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21/07/2026</a:t>
            </a:fld>
            <a:endParaRPr lang="en-GB" dirty="0"/>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21/07/2026</a:t>
            </a:fld>
            <a:endParaRPr lang="en-GB" dirty="0"/>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dirty="0"/>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nhs.uk/mental-health" TargetMode="External"/><Relationship Id="rId13" Type="http://schemas.openxmlformats.org/officeDocument/2006/relationships/image" Target="../media/image14.jpeg"/><Relationship Id="rId18" Type="http://schemas.openxmlformats.org/officeDocument/2006/relationships/image" Target="../media/image18.png"/><Relationship Id="rId26" Type="http://schemas.openxmlformats.org/officeDocument/2006/relationships/image" Target="../media/image26.png"/><Relationship Id="rId3" Type="http://schemas.openxmlformats.org/officeDocument/2006/relationships/image" Target="../media/image9.jpeg"/><Relationship Id="rId21" Type="http://schemas.openxmlformats.org/officeDocument/2006/relationships/image" Target="../media/image21.jpg"/><Relationship Id="rId7" Type="http://schemas.openxmlformats.org/officeDocument/2006/relationships/hyperlink" Target="https://www.nice.org.uk/guidance" TargetMode="External"/><Relationship Id="rId12" Type="http://schemas.openxmlformats.org/officeDocument/2006/relationships/image" Target="../media/image13.png"/><Relationship Id="rId17" Type="http://schemas.openxmlformats.org/officeDocument/2006/relationships/hyperlink" Target="https://sundayindependent.co.za/lifestyle/health/2026-07-08-south-africas-mental-health-organisations-unite-ahead-of-panic-awareness-day-on-july-10/" TargetMode="External"/><Relationship Id="rId25" Type="http://schemas.openxmlformats.org/officeDocument/2006/relationships/image" Target="../media/image25.png"/><Relationship Id="rId2" Type="http://schemas.openxmlformats.org/officeDocument/2006/relationships/notesSlide" Target="../notesSlides/notesSlide1.xml"/><Relationship Id="rId16" Type="http://schemas.openxmlformats.org/officeDocument/2006/relationships/image" Target="../media/image17.png"/><Relationship Id="rId20"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hyperlink" Target="https://psycnet.apa.org/doi/10.1001/archpsyc.1993.01820160076009" TargetMode="External"/><Relationship Id="rId11" Type="http://schemas.openxmlformats.org/officeDocument/2006/relationships/image" Target="../media/image12.png"/><Relationship Id="rId24" Type="http://schemas.openxmlformats.org/officeDocument/2006/relationships/image" Target="../media/image24.jpg"/><Relationship Id="rId5" Type="http://schemas.openxmlformats.org/officeDocument/2006/relationships/hyperlink" Target="https://doi.org/10.1001/archpsyc.62.6.593" TargetMode="External"/><Relationship Id="rId15" Type="http://schemas.openxmlformats.org/officeDocument/2006/relationships/image" Target="../media/image16.png"/><Relationship Id="rId23" Type="http://schemas.openxmlformats.org/officeDocument/2006/relationships/image" Target="../media/image23.jpeg"/><Relationship Id="rId10" Type="http://schemas.openxmlformats.org/officeDocument/2006/relationships/hyperlink" Target="https://manochikitsa.com/understanding-the-difference-between-anxiety-and-panic-disorder/" TargetMode="External"/><Relationship Id="rId19" Type="http://schemas.openxmlformats.org/officeDocument/2006/relationships/image" Target="../media/image19.jpeg"/><Relationship Id="rId4" Type="http://schemas.openxmlformats.org/officeDocument/2006/relationships/hyperlink" Target="https://doi.org/10.1007/s10608-012-9476-1" TargetMode="External"/><Relationship Id="rId9" Type="http://schemas.openxmlformats.org/officeDocument/2006/relationships/image" Target="../media/image11.png"/><Relationship Id="rId14" Type="http://schemas.openxmlformats.org/officeDocument/2006/relationships/image" Target="../media/image15.png"/><Relationship Id="rId22"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28799" y="11935326"/>
            <a:ext cx="40811117" cy="4957011"/>
          </a:xfrm>
        </p:spPr>
        <p:txBody>
          <a:bodyPr>
            <a:normAutofit fontScale="90000"/>
          </a:bodyPr>
          <a:lstStyle/>
          <a:p>
            <a:pPr algn="l"/>
            <a:r>
              <a:rPr lang="en-GB" sz="3200" b="1" dirty="0">
                <a:effectLst/>
                <a:ea typeface="Aptos" panose="020B0004020202020204" pitchFamily="34" charset="0"/>
              </a:rPr>
              <a:t>  </a:t>
            </a:r>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EDWINA KADIE KAMARA</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   2339763</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t>Lecturer:                         OLUWADAMILOLA TAYO   </a:t>
            </a:r>
            <a:br>
              <a:rPr lang="en-GB" sz="5400" dirty="0"/>
            </a:br>
            <a:r>
              <a:rPr lang="en-GB" sz="5400" dirty="0"/>
              <a:t>     </a:t>
            </a:r>
            <a:br>
              <a:rPr lang="en-GB" sz="5400" dirty="0"/>
            </a:br>
            <a:r>
              <a:rPr lang="en-GB" sz="5400" dirty="0"/>
              <a:t>Module:                           BMHP6029</a:t>
            </a:r>
            <a:br>
              <a:rPr lang="en-GB" sz="5400" dirty="0"/>
            </a:br>
            <a:br>
              <a:rPr lang="en-GB" sz="5400" dirty="0"/>
            </a:br>
            <a:r>
              <a:rPr lang="en-GB" sz="5400" dirty="0"/>
              <a:t>Level:                               5/6 Term 1   </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862" y="4566882"/>
            <a:ext cx="10023269" cy="17668768"/>
          </a:xfrm>
        </p:spPr>
        <p:txBody>
          <a:bodyPr/>
          <a:lstStyle/>
          <a:p>
            <a:r>
              <a:rPr lang="en-GB" sz="2800" kern="100" dirty="0">
                <a:latin typeface="Aptos" panose="020B0004020202020204" pitchFamily="34" charset="0"/>
                <a:ea typeface="Aptos" panose="020B0004020202020204" pitchFamily="34" charset="0"/>
              </a:rPr>
              <a:t>Panic disorder</a:t>
            </a:r>
            <a:r>
              <a:rPr lang="en-US" sz="2800" kern="100" dirty="0">
                <a:latin typeface="Aptos" panose="020B0004020202020204" pitchFamily="34" charset="0"/>
                <a:ea typeface="Aptos" panose="020B0004020202020204" pitchFamily="34" charset="0"/>
              </a:rPr>
              <a:t> defined as a discrete period of intense fear or discomfort accompanied by corporal  and psychic symptoms, which may or may not be precipitated by exposure to a phobic stimulus (APA, 1994, WHO , 1993). Panic disorder is a severe and persistent mental disorder, associated with a high degree of subjective distress, occupational and social disability  (Klerman et al., 1991).</a:t>
            </a:r>
            <a:r>
              <a:rPr lang="en-GB" sz="2800" kern="100" dirty="0">
                <a:latin typeface="Aptos" panose="020B0004020202020204" pitchFamily="34" charset="0"/>
                <a:ea typeface="Aptos" panose="020B0004020202020204" pitchFamily="34" charset="0"/>
              </a:rPr>
              <a:t> Panic attack is a core syndrome panic disorder with  symptoms which can involves -</a:t>
            </a: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r>
              <a:rPr lang="en-GB" sz="2400" b="1" kern="100" dirty="0">
                <a:latin typeface="Aptos" panose="020B0004020202020204" pitchFamily="34" charset="0"/>
                <a:ea typeface="Aptos" panose="020B0004020202020204" pitchFamily="34" charset="0"/>
              </a:rPr>
              <a:t>                                       </a:t>
            </a:r>
            <a:r>
              <a:rPr lang="en-GB" sz="3200" b="1" kern="100" dirty="0">
                <a:latin typeface="Aptos" panose="020B0004020202020204" pitchFamily="34" charset="0"/>
                <a:ea typeface="Aptos" panose="020B0004020202020204" pitchFamily="34" charset="0"/>
              </a:rPr>
              <a:t>Prevalence and Statistics</a:t>
            </a:r>
          </a:p>
          <a:p>
            <a:r>
              <a:rPr lang="en-GB" sz="2800" kern="100" dirty="0">
                <a:latin typeface="Aptos" panose="020B0004020202020204" pitchFamily="34" charset="0"/>
                <a:ea typeface="Aptos" panose="020B0004020202020204" pitchFamily="34" charset="0"/>
              </a:rPr>
              <a:t>Panic disorder affect approximately 2-3%  of the population worldwide at some point in their lifetime..  It can occur at any age but tends to manifest in late adolescent or early adulthood, with women being diagnosed twice as often than men.(APA, 2013). Key  statistics of panic disorder are lifetime prevalence -2-3%, 12-month prevalence 1,5%, onset commonly between age 20-24 years (Kessler et al ., 2006). Panic disorder  is among the most common anxiety disorders and pose a significant mental health challenge, with lifetime prevalence ranging between 1-5% Europe-wide (Asmundson et al., 2014).</a:t>
            </a: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613510" y="4065835"/>
            <a:ext cx="10048875" cy="677100"/>
          </a:xfrm>
        </p:spPr>
        <p:txBody>
          <a:bodyPr/>
          <a:lstStyle/>
          <a:p>
            <a:r>
              <a:rPr lang="en-GB" sz="3200" dirty="0">
                <a:latin typeface="Aptos" panose="020B0004020202020204" pitchFamily="34" charset="0"/>
              </a:rPr>
              <a:t>          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62909" y="16577850"/>
            <a:ext cx="10038660" cy="3357378"/>
          </a:xfrm>
        </p:spPr>
        <p:txBody>
          <a:bodyPr/>
          <a:lstStyle/>
          <a:p>
            <a:endParaRPr lang="en-GB" sz="4800" dirty="0">
              <a:latin typeface="Aptos" panose="020B0004020202020204" pitchFamily="34" charset="0"/>
            </a:endParaRPr>
          </a:p>
          <a:p>
            <a:endParaRPr lang="en-GB" sz="4800" dirty="0">
              <a:latin typeface="Aptos" panose="020B0004020202020204" pitchFamily="34" charset="0"/>
            </a:endParaRPr>
          </a:p>
          <a:p>
            <a:endParaRPr lang="en-GB" sz="4800" dirty="0">
              <a:latin typeface="Aptos" panose="020B0004020202020204" pitchFamily="34" charset="0"/>
            </a:endParaRPr>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43363" y="4785842"/>
            <a:ext cx="10062365" cy="27773748"/>
          </a:xfrm>
        </p:spPr>
        <p:txBody>
          <a:bodyPr/>
          <a:lstStyle/>
          <a:p>
            <a:r>
              <a:rPr lang="en-GB" sz="2800" b="1" kern="100" dirty="0">
                <a:effectLst/>
                <a:latin typeface="Aptos" panose="020B0004020202020204" pitchFamily="34" charset="0"/>
                <a:ea typeface="Aptos" panose="020B0004020202020204" pitchFamily="34" charset="0"/>
                <a:cs typeface="Times New Roman" panose="02020603050405020304" pitchFamily="18" charset="0"/>
              </a:rPr>
              <a:t>Historicall</a:t>
            </a:r>
            <a:r>
              <a:rPr lang="en-GB" sz="2800" b="1" kern="100" dirty="0">
                <a:latin typeface="Aptos" panose="020B0004020202020204" pitchFamily="34" charset="0"/>
                <a:ea typeface="Aptos" panose="020B0004020202020204" pitchFamily="34" charset="0"/>
              </a:rPr>
              <a:t>y, </a:t>
            </a:r>
            <a:r>
              <a:rPr lang="en-GB" sz="2800" kern="100" dirty="0">
                <a:latin typeface="Aptos" panose="020B0004020202020204" pitchFamily="34" charset="0"/>
                <a:ea typeface="Aptos" panose="020B0004020202020204" pitchFamily="34" charset="0"/>
              </a:rPr>
              <a:t>panic attack were  misunderstood as purely physical illness, stigmatized  or misdiagnosed . Their symptoms are viewed as sign of physical  illness and admitted to psychiatric hospital. </a:t>
            </a:r>
          </a:p>
          <a:p>
            <a:r>
              <a:rPr lang="en-GB" sz="2800" kern="100" dirty="0">
                <a:latin typeface="Aptos" panose="020B0004020202020204" pitchFamily="34" charset="0"/>
                <a:ea typeface="Aptos" panose="020B0004020202020204" pitchFamily="34" charset="0"/>
              </a:rPr>
              <a:t>In </a:t>
            </a:r>
            <a:r>
              <a:rPr lang="en-GB" sz="2800" b="1" kern="100" dirty="0">
                <a:latin typeface="Aptos" panose="020B0004020202020204" pitchFamily="34" charset="0"/>
                <a:ea typeface="Aptos" panose="020B0004020202020204" pitchFamily="34" charset="0"/>
              </a:rPr>
              <a:t>ancient times</a:t>
            </a:r>
            <a:r>
              <a:rPr lang="en-GB" sz="2800" kern="100" dirty="0">
                <a:latin typeface="Aptos" panose="020B0004020202020204" pitchFamily="34" charset="0"/>
                <a:ea typeface="Aptos" panose="020B0004020202020204" pitchFamily="34" charset="0"/>
              </a:rPr>
              <a:t>, panic disorder was often attributed to demonic possession, or spiritual affliction (Sullivan, 2016). Sudden episodes of the symptoms were frequently attributed to supernatural causes , like evil spirit possession, divine punishment or witchcraft. Many individuals were isolated from society or treated harshly.</a:t>
            </a: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endParaRPr lang="en-GB" sz="2400" kern="100" dirty="0">
              <a:latin typeface="Aptos" panose="020B0004020202020204" pitchFamily="34" charset="0"/>
              <a:ea typeface="Aptos" panose="020B0004020202020204" pitchFamily="34" charset="0"/>
            </a:endParaRPr>
          </a:p>
          <a:p>
            <a:r>
              <a:rPr lang="en-GB" sz="2800" kern="100" dirty="0">
                <a:latin typeface="Aptos" panose="020B0004020202020204" pitchFamily="34" charset="0"/>
                <a:ea typeface="Aptos" panose="020B0004020202020204" pitchFamily="34" charset="0"/>
              </a:rPr>
              <a:t>By the </a:t>
            </a:r>
            <a:r>
              <a:rPr lang="en-GB" sz="2800" b="1" kern="100" dirty="0">
                <a:latin typeface="Aptos" panose="020B0004020202020204" pitchFamily="34" charset="0"/>
                <a:ea typeface="Aptos" panose="020B0004020202020204" pitchFamily="34" charset="0"/>
              </a:rPr>
              <a:t>18</a:t>
            </a:r>
            <a:r>
              <a:rPr lang="en-GB" sz="2800" b="1" kern="100" baseline="30000" dirty="0">
                <a:latin typeface="Aptos" panose="020B0004020202020204" pitchFamily="34" charset="0"/>
                <a:ea typeface="Aptos" panose="020B0004020202020204" pitchFamily="34" charset="0"/>
              </a:rPr>
              <a:t>th</a:t>
            </a:r>
            <a:r>
              <a:rPr lang="en-GB" sz="2800" b="1" kern="100" dirty="0">
                <a:latin typeface="Aptos" panose="020B0004020202020204" pitchFamily="34" charset="0"/>
                <a:ea typeface="Aptos" panose="020B0004020202020204" pitchFamily="34" charset="0"/>
              </a:rPr>
              <a:t> and 19</a:t>
            </a:r>
            <a:r>
              <a:rPr lang="en-GB" sz="2800" b="1" kern="100" baseline="30000" dirty="0">
                <a:latin typeface="Aptos" panose="020B0004020202020204" pitchFamily="34" charset="0"/>
                <a:ea typeface="Aptos" panose="020B0004020202020204" pitchFamily="34" charset="0"/>
              </a:rPr>
              <a:t>th</a:t>
            </a:r>
            <a:r>
              <a:rPr lang="en-GB" sz="2800" b="1" kern="100" dirty="0">
                <a:latin typeface="Aptos" panose="020B0004020202020204" pitchFamily="34" charset="0"/>
                <a:ea typeface="Aptos" panose="020B0004020202020204" pitchFamily="34" charset="0"/>
              </a:rPr>
              <a:t> centuries</a:t>
            </a:r>
            <a:r>
              <a:rPr lang="en-GB" sz="2800" kern="100" dirty="0">
                <a:latin typeface="Aptos" panose="020B0004020202020204" pitchFamily="34" charset="0"/>
                <a:ea typeface="Aptos" panose="020B0004020202020204" pitchFamily="34" charset="0"/>
              </a:rPr>
              <a:t>, the physicians began using the diagnosis of ‘nervous disorders or anxiety-related symptoms, depression or heart disease rather than a separate mental disorder. Although this signified a shift towards medical description, treatment are still limited and ineffective. Many patient underwent extensive medical investigation before receiving appropriate mental care (Barlow, 2002).</a:t>
            </a:r>
          </a:p>
          <a:p>
            <a:r>
              <a:rPr lang="en-GB" sz="2800" b="1" kern="100" dirty="0">
                <a:latin typeface="Aptos" panose="020B0004020202020204" pitchFamily="34" charset="0"/>
                <a:ea typeface="Aptos" panose="020B0004020202020204" pitchFamily="34" charset="0"/>
              </a:rPr>
              <a:t>Healthcare Professionals </a:t>
            </a:r>
            <a:r>
              <a:rPr lang="en-GB" sz="2800" kern="100" dirty="0">
                <a:latin typeface="Aptos" panose="020B0004020202020204" pitchFamily="34" charset="0"/>
                <a:ea typeface="Aptos" panose="020B0004020202020204" pitchFamily="34" charset="0"/>
              </a:rPr>
              <a:t>now use recognised diagnostic criteria to assess panic disorder. Professionals now adopt Early diagnosis, and treatment can signicantly improve quality of life (NICE, 2O20). </a:t>
            </a:r>
          </a:p>
          <a:p>
            <a:r>
              <a:rPr lang="en-GB" sz="2800" b="1" kern="100" dirty="0">
                <a:latin typeface="Aptos" panose="020B0004020202020204" pitchFamily="34" charset="0"/>
                <a:ea typeface="Aptos" panose="020B0004020202020204" pitchFamily="34" charset="0"/>
              </a:rPr>
              <a:t>Historical Treatments</a:t>
            </a:r>
            <a:r>
              <a:rPr lang="en-GB" sz="2800" kern="100" dirty="0">
                <a:latin typeface="Aptos" panose="020B0004020202020204" pitchFamily="34" charset="0"/>
                <a:ea typeface="Aptos" panose="020B0004020202020204" pitchFamily="34" charset="0"/>
              </a:rPr>
              <a:t>: Religious rituals and prayer, dispossession, isolation in institutions or asylum, sedatives and alcohol and rest cures (Porter, 1997). Earlier treatment were based on the beliefs of the time and included religious rituals and prayer, isolation in institutions or asylum, elimination, sedative and alcohol. These approaches rarely addresses the underlying causes and sometimes worsened patients' distress (Shorter, 1997).</a:t>
            </a: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1" kern="100" dirty="0">
              <a:latin typeface="Aptos" panose="020B0004020202020204" pitchFamily="34" charset="0"/>
              <a:ea typeface="Aptos" panose="020B0004020202020204" pitchFamily="34" charset="0"/>
            </a:endParaRPr>
          </a:p>
          <a:p>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latin typeface="Aptos" panose="020B0004020202020204" pitchFamily="34" charset="0"/>
              <a:ea typeface="Aptos" panose="020B0004020202020204" pitchFamily="34"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2800" b="1" kern="100" dirty="0">
                <a:effectLst/>
                <a:latin typeface="Aptos" panose="020B0004020202020204" pitchFamily="34" charset="0"/>
                <a:ea typeface="Aptos" panose="020B0004020202020204" pitchFamily="34" charset="0"/>
                <a:cs typeface="Times New Roman" panose="02020603050405020304" pitchFamily="18" charset="0"/>
              </a:rPr>
              <a:t>Modern Treatments</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Cognitive behavioural therapy, medications, exposure or social therapy, psycho- education to improve understanding of the condition and relaxation techniques and breathing retraining (NICE, 2020). Current evidence-based treatments:</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These treatments significantly reduces symptoms and improve quality of life for many people with panic disorder (Craske &amp; Barlow, 2008).</a:t>
            </a:r>
          </a:p>
          <a:p>
            <a:r>
              <a:rPr lang="en-GB" sz="2800" kern="100" dirty="0">
                <a:latin typeface="Aptos" panose="020B0004020202020204" pitchFamily="34" charset="0"/>
                <a:ea typeface="Aptos" panose="020B0004020202020204" pitchFamily="34" charset="0"/>
              </a:rPr>
              <a:t>          </a:t>
            </a: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latin typeface="Aptos" panose="020B0004020202020204" pitchFamily="34" charset="0"/>
              <a:ea typeface="Aptos" panose="020B0004020202020204" pitchFamily="34"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b="1" kern="100" dirty="0">
              <a:latin typeface="Aptos" panose="020B0004020202020204" pitchFamily="34" charset="0"/>
              <a:ea typeface="Aptos" panose="020B0004020202020204" pitchFamily="34" charset="0"/>
            </a:endParaRPr>
          </a:p>
          <a:p>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3688606"/>
            <a:ext cx="10048875" cy="1206476"/>
          </a:xfrm>
        </p:spPr>
        <p:txBody>
          <a:bodyPr/>
          <a:lstStyle/>
          <a:p>
            <a:endParaRPr lang="en-GB" sz="2800" dirty="0">
              <a:latin typeface="Aptos" panose="020B0004020202020204" pitchFamily="34" charset="0"/>
            </a:endParaRPr>
          </a:p>
          <a:p>
            <a:r>
              <a:rPr lang="en-GB" sz="3200" dirty="0">
                <a:latin typeface="Aptos" panose="020B0004020202020204" pitchFamily="34" charset="0"/>
              </a:rPr>
              <a:t>Historical perspectives and treatments </a:t>
            </a:r>
          </a:p>
        </p:txBody>
      </p:sp>
      <p:sp useBgFill="1">
        <p:nvSpPr>
          <p:cNvPr id="8" name="Text Placeholder 7">
            <a:extLst>
              <a:ext uri="{FF2B5EF4-FFF2-40B4-BE49-F238E27FC236}">
                <a16:creationId xmlns:a16="http://schemas.microsoft.com/office/drawing/2014/main" id="{F39F00D5-5C38-D6F2-6606-6A41E051B19F}"/>
              </a:ext>
            </a:extLst>
          </p:cNvPr>
          <p:cNvSpPr>
            <a:spLocks noGrp="1" noRot="1" noMove="1" noResize="1" noEditPoints="1" noAdjustHandles="1" noChangeArrowheads="1" noChangeShapeType="1"/>
          </p:cNvSpPr>
          <p:nvPr>
            <p:ph type="body" sz="quarter" idx="24"/>
          </p:nvPr>
        </p:nvSpPr>
        <p:spPr>
          <a:xfrm>
            <a:off x="22465960" y="5006340"/>
            <a:ext cx="10016646" cy="27773749"/>
          </a:xfrm>
        </p:spPr>
        <p:txBody>
          <a:bodyPr/>
          <a:lstStyle/>
          <a:p>
            <a:pPr algn="l"/>
            <a:r>
              <a:rPr lang="en-US" sz="2800" u="none" kern="100" dirty="0">
                <a:latin typeface="Aptos" panose="020B0004020202020204" pitchFamily="34" charset="0"/>
                <a:ea typeface="Aptos" panose="020B0004020202020204" pitchFamily="34" charset="0"/>
              </a:rPr>
              <a:t>Current Services and Treatments </a:t>
            </a:r>
            <a:r>
              <a:rPr lang="en-US" sz="2800" b="0" u="none" kern="100" dirty="0">
                <a:latin typeface="Aptos" panose="020B0004020202020204" pitchFamily="34" charset="0"/>
                <a:ea typeface="Aptos" panose="020B0004020202020204" pitchFamily="34" charset="0"/>
              </a:rPr>
              <a:t>- People with panic disorder can access a range of healthcare services designed to provide assessment, treatment, and ongoing support. Services are delivered through NHS, primary care and specialist mental health team. There are greater awareness, less stigma, and more evidence- based treatment available (NHS, 2024).         </a:t>
            </a:r>
            <a:r>
              <a:rPr lang="en-GB" sz="2800" b="0" u="none" kern="100" dirty="0">
                <a:latin typeface="Aptos" panose="020B0004020202020204" pitchFamily="34" charset="0"/>
                <a:ea typeface="Aptos" panose="020B0004020202020204" pitchFamily="34" charset="0"/>
              </a:rPr>
              <a:t>Panic disorder is highly treatable with the primary first-line interventions being psychotherapy, and prescribed medications. The ultimate goals of treatment are to reduce the frequency and severity of panic attacks, eliminate anticipatory anxiety, and help you return to your normal daily activities. It is recognised as a genuine anxiety disorder. There are greater awareness, less stigma, and more evidence- based treatment available (NHS, 2024). Medical and psychological understanding of panic disorder shifted towards recognizing it as a legitimate mental health condition. Modern perspective emphasize evidence-based treatments such as cognitive behavioural therapy  (CBT) a medication, reflecting a more compassionate and scientific understanding.</a:t>
            </a: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r>
              <a:rPr lang="en-GB" sz="2800" b="0" u="none" dirty="0">
                <a:latin typeface="Aptos" panose="020B0004020202020204" pitchFamily="34" charset="0"/>
              </a:rPr>
              <a:t>With appropriate treatment, many individuals experience significant symptom reduction and improve quality of life. However, untreated panic disorder can lead to frequent episodes, increase anxiety, avoidance of everyday situations, social isolation, depression, reduced work performance and a poorer overall quality of life (NICE, 2020).</a:t>
            </a:r>
          </a:p>
          <a:p>
            <a:pPr algn="l"/>
            <a:r>
              <a:rPr lang="en-GB" sz="2800" b="0" u="none" dirty="0">
                <a:latin typeface="Aptos" panose="020B0004020202020204" pitchFamily="34" charset="0"/>
              </a:rPr>
              <a:t>                                              </a:t>
            </a:r>
            <a:r>
              <a:rPr lang="en-GB" sz="2800" u="none" dirty="0">
                <a:latin typeface="Aptos" panose="020B0004020202020204" pitchFamily="34" charset="0"/>
              </a:rPr>
              <a:t>Recommendations -                                 </a:t>
            </a:r>
            <a:r>
              <a:rPr lang="en-GB" sz="2800" b="0" u="none" dirty="0">
                <a:latin typeface="Aptos" panose="020B0004020202020204" pitchFamily="34" charset="0"/>
              </a:rPr>
              <a:t>Early, comprehensive treatment improves quality of life and progress. Combining psychotherapy and medication yields the best outcomes.</a:t>
            </a:r>
          </a:p>
          <a:p>
            <a:pPr algn="l"/>
            <a:r>
              <a:rPr lang="en-GB" sz="2800" b="0" u="none" dirty="0">
                <a:latin typeface="Aptos" panose="020B0004020202020204" pitchFamily="34" charset="0"/>
              </a:rPr>
              <a:t>There are several evidence-based recommendations for the management and treatment of panic disorder: </a:t>
            </a:r>
          </a:p>
          <a:p>
            <a:pPr algn="l"/>
            <a:r>
              <a:rPr lang="en-GB" sz="2800" b="0" u="none" dirty="0">
                <a:latin typeface="Aptos" panose="020B0004020202020204" pitchFamily="34" charset="0"/>
              </a:rPr>
              <a:t>Cognitive-behavoural therapy (CBT), - non medication treatment, most effective in behaviours  related to panic disorder(Hofmann et al., 2012).</a:t>
            </a:r>
          </a:p>
          <a:p>
            <a:pPr algn="l"/>
            <a:r>
              <a:rPr lang="en-GB" sz="2800" b="0" u="none" dirty="0">
                <a:latin typeface="Aptos" panose="020B0004020202020204" pitchFamily="34" charset="0"/>
              </a:rPr>
              <a:t>Pharmacotherapy like medication can be beneficial, mainly individual with severe symptoms</a:t>
            </a:r>
          </a:p>
          <a:p>
            <a:pPr algn="l"/>
            <a:r>
              <a:rPr lang="en-GB" sz="2800" b="0" u="none" dirty="0">
                <a:latin typeface="Aptos" panose="020B0004020202020204" pitchFamily="34" charset="0"/>
              </a:rPr>
              <a:t>Psychoeducation  - empower self-management, reduce fear, inform patients about PA.</a:t>
            </a:r>
          </a:p>
          <a:p>
            <a:pPr algn="l"/>
            <a:r>
              <a:rPr lang="en-GB" sz="2800" b="0" u="none" dirty="0">
                <a:latin typeface="Aptos" panose="020B0004020202020204" pitchFamily="34" charset="0"/>
              </a:rPr>
              <a:t>Lifestyle like exercise and sleep, stress reduction techniques, limit intake like caffeine.</a:t>
            </a:r>
          </a:p>
          <a:p>
            <a:pPr algn="l"/>
            <a:endParaRPr lang="en-GB" sz="2400" b="0" u="none" dirty="0">
              <a:latin typeface="Aptos" panose="020B0004020202020204" pitchFamily="34" charset="0"/>
            </a:endParaRPr>
          </a:p>
          <a:p>
            <a:pPr algn="l"/>
            <a:endParaRPr lang="en-GB" sz="2400" b="0" u="none" dirty="0">
              <a:latin typeface="Aptos" panose="020B0004020202020204" pitchFamily="34" charset="0"/>
            </a:endParaRPr>
          </a:p>
          <a:p>
            <a:pPr algn="l"/>
            <a:endParaRPr lang="en-GB" sz="2400" b="0" u="none" dirty="0">
              <a:latin typeface="Aptos" panose="020B0004020202020204" pitchFamily="34" charset="0"/>
            </a:endParaRPr>
          </a:p>
          <a:p>
            <a:pPr algn="l"/>
            <a:endParaRPr lang="en-GB" sz="2000" b="0" u="none" dirty="0">
              <a:latin typeface="Aptos" panose="020B0004020202020204" pitchFamily="34" charset="0"/>
            </a:endParaRPr>
          </a:p>
          <a:p>
            <a:pPr algn="l"/>
            <a:endParaRPr lang="en-GB" sz="2000" b="0" u="none" dirty="0">
              <a:latin typeface="Aptos" panose="020B0004020202020204" pitchFamily="34" charset="0"/>
            </a:endParaRPr>
          </a:p>
          <a:p>
            <a:pPr algn="l"/>
            <a:r>
              <a:rPr lang="en-GB" sz="2000" b="0" u="none" dirty="0">
                <a:latin typeface="Aptos" panose="020B0004020202020204" pitchFamily="34" charset="0"/>
              </a:rPr>
              <a:t>                                                                    </a:t>
            </a:r>
          </a:p>
          <a:p>
            <a:pPr algn="l"/>
            <a:endParaRPr lang="en-GB" sz="2000" b="0" u="none" dirty="0">
              <a:latin typeface="Aptos" panose="020B0004020202020204" pitchFamily="34" charset="0"/>
            </a:endParaRPr>
          </a:p>
          <a:p>
            <a:pPr algn="l"/>
            <a:r>
              <a:rPr lang="en-GB" sz="2800" u="none" dirty="0">
                <a:latin typeface="Aptos" panose="020B0004020202020204" pitchFamily="34" charset="0"/>
              </a:rPr>
              <a:t>                                        Conclusion</a:t>
            </a:r>
            <a:endParaRPr lang="en-GB" sz="2000" b="0" u="none" dirty="0">
              <a:latin typeface="Aptos" panose="020B0004020202020204" pitchFamily="34" charset="0"/>
            </a:endParaRPr>
          </a:p>
          <a:p>
            <a:pPr algn="l"/>
            <a:r>
              <a:rPr lang="en-GB" sz="2800" u="none" dirty="0">
                <a:latin typeface="Aptos" panose="020B0004020202020204" pitchFamily="34" charset="0"/>
              </a:rPr>
              <a:t> </a:t>
            </a:r>
            <a:r>
              <a:rPr lang="en-US" sz="2800" b="0" u="none" dirty="0">
                <a:latin typeface="Aptos" panose="020B0004020202020204" pitchFamily="34" charset="0"/>
              </a:rPr>
              <a:t>Panic disorder is a complex condition with complicated origin and a significant clinical implication. Although the major societal burden of panic is caused by panic disorder and PA-AG, isolated PAs also have high prevalence and meaningful role impairment. There appears to be no obvious threshold for the diagnosis of panic disorder. Panic disorder and agoraphobia, although highly comorbid, also occur separately</a:t>
            </a:r>
            <a:r>
              <a:rPr lang="en-US" sz="2000" b="0" u="none" dirty="0">
                <a:latin typeface="Aptos" panose="020B0004020202020204" pitchFamily="34" charset="0"/>
              </a:rPr>
              <a:t>.</a:t>
            </a:r>
            <a:r>
              <a:rPr lang="en-US" sz="2800" b="0" u="none"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58078" y="4566883"/>
            <a:ext cx="10065303" cy="32550427"/>
          </a:xfrm>
        </p:spPr>
        <p:txBody>
          <a:bodyPr/>
          <a:lstStyle/>
          <a:p>
            <a:pPr>
              <a:spcAft>
                <a:spcPts val="1100"/>
              </a:spcAft>
            </a:pPr>
            <a:r>
              <a:rPr lang="en-US" sz="3200" b="1" dirty="0">
                <a:effectLst/>
                <a:latin typeface="Aptos" panose="020B0004020202020204" pitchFamily="34" charset="0"/>
                <a:ea typeface="Century Schoolbook" panose="02040604050505020304" pitchFamily="18" charset="0"/>
              </a:rPr>
              <a:t> </a:t>
            </a:r>
            <a:r>
              <a:rPr lang="en-US" sz="2800" dirty="0">
                <a:latin typeface="Aptos" panose="020B0004020202020204" pitchFamily="34" charset="0"/>
                <a:ea typeface="Century Schoolbook" panose="02040604050505020304" pitchFamily="18" charset="0"/>
              </a:rPr>
              <a:t>Historical understanding of panic disorder has progressed from supernatural and moral  explanations to a scientific, evidence-based understanding. Medical professionals  now recognize panic disorder as a distinct and treatable  mental illness. Advances in research, diagnosis, and psychological therapies have greatly improved outcomes and reduced the stigma  experienced by people living with the disorder. Future research continues to explore biological markers and novel therapeutic approaches to improve outcomes. Overall, panic disorder represents a significant global mental‑health concern, but one where evidence‑based interventions offer clear and effective routes to recovery. Understanding its multifaceted nature, biological, psychological, and social remains essential for improving outcomes and supporting individuals in both clinical and community settings.</a:t>
            </a:r>
          </a:p>
          <a:p>
            <a:pPr>
              <a:spcAft>
                <a:spcPts val="1100"/>
              </a:spcAft>
            </a:pPr>
            <a:r>
              <a:rPr lang="en-US" sz="2800" b="1" dirty="0">
                <a:latin typeface="Aptos" panose="020B0004020202020204" pitchFamily="34" charset="0"/>
                <a:ea typeface="Century Schoolbook" panose="02040604050505020304" pitchFamily="18" charset="0"/>
              </a:rPr>
              <a:t>                                                References</a:t>
            </a:r>
          </a:p>
          <a:p>
            <a:pPr>
              <a:spcAft>
                <a:spcPts val="1100"/>
              </a:spcAft>
            </a:pPr>
            <a:r>
              <a:rPr lang="en-US" sz="2400" dirty="0">
                <a:latin typeface="Aptos" panose="020B0004020202020204" pitchFamily="34" charset="0"/>
                <a:ea typeface="Century Schoolbook" panose="02040604050505020304" pitchFamily="18" charset="0"/>
              </a:rPr>
              <a:t>American Psychological Association (1994</a:t>
            </a:r>
            <a:r>
              <a:rPr lang="en-US" sz="2400" i="1" dirty="0">
                <a:latin typeface="Aptos" panose="020B0004020202020204" pitchFamily="34" charset="0"/>
                <a:ea typeface="Century Schoolbook" panose="02040604050505020304" pitchFamily="18" charset="0"/>
              </a:rPr>
              <a:t>) Publication manual of the American Psychological Association</a:t>
            </a:r>
            <a:r>
              <a:rPr lang="en-US" sz="2400" dirty="0">
                <a:latin typeface="Aptos" panose="020B0004020202020204" pitchFamily="34" charset="0"/>
                <a:ea typeface="Century Schoolbook" panose="02040604050505020304" pitchFamily="18" charset="0"/>
              </a:rPr>
              <a:t>. 4th ed. Washington, DC: American Psychological Association.</a:t>
            </a:r>
          </a:p>
          <a:p>
            <a:pPr>
              <a:spcAft>
                <a:spcPts val="1100"/>
              </a:spcAft>
            </a:pPr>
            <a:r>
              <a:rPr lang="en-US" sz="2400" dirty="0">
                <a:latin typeface="Aptos" panose="020B0004020202020204" pitchFamily="34" charset="0"/>
                <a:ea typeface="Century Schoolbook" panose="02040604050505020304" pitchFamily="18" charset="0"/>
              </a:rPr>
              <a:t>American Psychological Association (2013) </a:t>
            </a:r>
            <a:r>
              <a:rPr lang="en-US" sz="2400" i="1" dirty="0">
                <a:latin typeface="Aptos" panose="020B0004020202020204" pitchFamily="34" charset="0"/>
                <a:ea typeface="Century Schoolbook" panose="02040604050505020304" pitchFamily="18" charset="0"/>
              </a:rPr>
              <a:t>Publication manual of the American Psychological Association</a:t>
            </a:r>
            <a:r>
              <a:rPr lang="en-US" sz="2400" dirty="0">
                <a:latin typeface="Aptos" panose="020B0004020202020204" pitchFamily="34" charset="0"/>
                <a:ea typeface="Century Schoolbook" panose="02040604050505020304" pitchFamily="18" charset="0"/>
              </a:rPr>
              <a:t>. 6th ed. Washington, DC: American Psychological Association.</a:t>
            </a:r>
          </a:p>
          <a:p>
            <a:pPr>
              <a:spcAft>
                <a:spcPts val="1100"/>
              </a:spcAft>
            </a:pPr>
            <a:r>
              <a:rPr lang="en-US" sz="2400" dirty="0">
                <a:latin typeface="Aptos" panose="020B0004020202020204" pitchFamily="34" charset="0"/>
                <a:ea typeface="Century Schoolbook" panose="02040604050505020304" pitchFamily="18" charset="0"/>
              </a:rPr>
              <a:t>Asmundson, G.J.G., Taylor, S. and Cox, B.J. (2014) </a:t>
            </a:r>
            <a:r>
              <a:rPr lang="en-US" sz="2400" i="1" dirty="0">
                <a:latin typeface="Aptos" panose="020B0004020202020204" pitchFamily="34" charset="0"/>
                <a:ea typeface="Century Schoolbook" panose="02040604050505020304" pitchFamily="18" charset="0"/>
              </a:rPr>
              <a:t>Health anxiety</a:t>
            </a:r>
            <a:r>
              <a:rPr lang="en-US" sz="2400" dirty="0">
                <a:latin typeface="Aptos" panose="020B0004020202020204" pitchFamily="34" charset="0"/>
                <a:ea typeface="Century Schoolbook" panose="02040604050505020304" pitchFamily="18" charset="0"/>
              </a:rPr>
              <a:t>: </a:t>
            </a:r>
            <a:r>
              <a:rPr lang="en-US" sz="2400" i="1" dirty="0">
                <a:latin typeface="Aptos" panose="020B0004020202020204" pitchFamily="34" charset="0"/>
                <a:ea typeface="Century Schoolbook" panose="02040604050505020304" pitchFamily="18" charset="0"/>
              </a:rPr>
              <a:t>Clinical</a:t>
            </a:r>
            <a:r>
              <a:rPr lang="en-US" sz="2400" dirty="0">
                <a:latin typeface="Aptos" panose="020B0004020202020204" pitchFamily="34" charset="0"/>
                <a:ea typeface="Century Schoolbook" panose="02040604050505020304" pitchFamily="18" charset="0"/>
              </a:rPr>
              <a:t> </a:t>
            </a:r>
            <a:r>
              <a:rPr lang="en-US" sz="2400" i="1" dirty="0">
                <a:latin typeface="Aptos" panose="020B0004020202020204" pitchFamily="34" charset="0"/>
                <a:ea typeface="Century Schoolbook" panose="02040604050505020304" pitchFamily="18" charset="0"/>
              </a:rPr>
              <a:t>and research perspectives. In: Asmundson</a:t>
            </a:r>
            <a:r>
              <a:rPr lang="en-US" sz="2400" dirty="0">
                <a:latin typeface="Aptos" panose="020B0004020202020204" pitchFamily="34" charset="0"/>
                <a:ea typeface="Century Schoolbook" panose="02040604050505020304" pitchFamily="18" charset="0"/>
              </a:rPr>
              <a:t>, G.J.G., Taylor, S. and Cox, B.J. (eds.) </a:t>
            </a:r>
            <a:r>
              <a:rPr lang="en-US" sz="2400" i="1" dirty="0">
                <a:latin typeface="Aptos" panose="020B0004020202020204" pitchFamily="34" charset="0"/>
                <a:ea typeface="Century Schoolbook" panose="02040604050505020304" pitchFamily="18" charset="0"/>
              </a:rPr>
              <a:t>Health anxiety</a:t>
            </a:r>
            <a:r>
              <a:rPr lang="en-US" sz="2400" dirty="0">
                <a:latin typeface="Aptos" panose="020B0004020202020204" pitchFamily="34" charset="0"/>
                <a:ea typeface="Century Schoolbook" panose="02040604050505020304" pitchFamily="18" charset="0"/>
              </a:rPr>
              <a:t>: </a:t>
            </a:r>
            <a:r>
              <a:rPr lang="en-US" sz="2400" i="1" dirty="0">
                <a:latin typeface="Aptos" panose="020B0004020202020204" pitchFamily="34" charset="0"/>
                <a:ea typeface="Century Schoolbook" panose="02040604050505020304" pitchFamily="18" charset="0"/>
              </a:rPr>
              <a:t>Clinical and research perspectives</a:t>
            </a:r>
            <a:r>
              <a:rPr lang="en-US" sz="2400" dirty="0">
                <a:latin typeface="Aptos" panose="020B0004020202020204" pitchFamily="34" charset="0"/>
                <a:ea typeface="Century Schoolbook" panose="02040604050505020304" pitchFamily="18" charset="0"/>
              </a:rPr>
              <a:t>. Chichester: Wiley‑Blackwell.</a:t>
            </a:r>
          </a:p>
          <a:p>
            <a:pPr>
              <a:spcAft>
                <a:spcPts val="1100"/>
              </a:spcAft>
            </a:pPr>
            <a:r>
              <a:rPr lang="en-US" sz="2400" dirty="0">
                <a:latin typeface="Aptos" panose="020B0004020202020204" pitchFamily="34" charset="0"/>
                <a:ea typeface="Century Schoolbook" panose="02040604050505020304" pitchFamily="18" charset="0"/>
              </a:rPr>
              <a:t>Barlow, D.H. (2002). </a:t>
            </a:r>
            <a:r>
              <a:rPr lang="en-US" sz="2400" i="1" dirty="0">
                <a:latin typeface="Aptos" panose="020B0004020202020204" pitchFamily="34" charset="0"/>
                <a:ea typeface="Century Schoolbook" panose="02040604050505020304" pitchFamily="18" charset="0"/>
              </a:rPr>
              <a:t>Anxiety and its disorders: The nature and treatment of anxiety and panic</a:t>
            </a:r>
            <a:r>
              <a:rPr lang="en-US" sz="2400" dirty="0">
                <a:latin typeface="Aptos" panose="020B0004020202020204" pitchFamily="34" charset="0"/>
                <a:ea typeface="Century Schoolbook" panose="02040604050505020304" pitchFamily="18" charset="0"/>
              </a:rPr>
              <a:t>. 2nd ed. New York: Guilford Press.</a:t>
            </a:r>
          </a:p>
          <a:p>
            <a:pPr>
              <a:spcAft>
                <a:spcPts val="1100"/>
              </a:spcAft>
            </a:pPr>
            <a:r>
              <a:rPr lang="en-US" sz="2400" dirty="0">
                <a:latin typeface="Aptos" panose="020B0004020202020204" pitchFamily="34" charset="0"/>
                <a:ea typeface="Century Schoolbook" panose="02040604050505020304" pitchFamily="18" charset="0"/>
              </a:rPr>
              <a:t>Craske, M.G. and Barlow, D.H. (2008) </a:t>
            </a:r>
            <a:r>
              <a:rPr lang="en-US" sz="2400" i="1" dirty="0">
                <a:latin typeface="Aptos" panose="020B0004020202020204" pitchFamily="34" charset="0"/>
                <a:ea typeface="Century Schoolbook" panose="02040604050505020304" pitchFamily="18" charset="0"/>
              </a:rPr>
              <a:t>Panic disorder and agoraphobia</a:t>
            </a:r>
            <a:r>
              <a:rPr lang="en-US" sz="2400" dirty="0">
                <a:latin typeface="Aptos" panose="020B0004020202020204" pitchFamily="34" charset="0"/>
                <a:ea typeface="Century Schoolbook" panose="02040604050505020304" pitchFamily="18" charset="0"/>
              </a:rPr>
              <a:t>. In: Barlow, D.H. (ed.) </a:t>
            </a:r>
            <a:r>
              <a:rPr lang="en-US" sz="2400" i="1" dirty="0">
                <a:latin typeface="Aptos" panose="020B0004020202020204" pitchFamily="34" charset="0"/>
                <a:ea typeface="Century Schoolbook" panose="02040604050505020304" pitchFamily="18" charset="0"/>
              </a:rPr>
              <a:t>Clinical handbook of psychological disorders</a:t>
            </a:r>
            <a:r>
              <a:rPr lang="en-US" sz="2400" dirty="0">
                <a:latin typeface="Aptos" panose="020B0004020202020204" pitchFamily="34" charset="0"/>
                <a:ea typeface="Century Schoolbook" panose="02040604050505020304" pitchFamily="18" charset="0"/>
              </a:rPr>
              <a:t>: A step‑by‑step treatment manual. 4th ed. New York: Guilford Press, pp. 1–64.                                                                                                                                           Hofmann, S.G., Asnaani, A., Vonk, I.J.J., Sawyer, A.T. and Fang, A. (2012) ‘The efficacy of cognitive behavoural therapy: A review of meta‑analyses’, </a:t>
            </a:r>
            <a:r>
              <a:rPr lang="en-US" sz="2400" i="1" dirty="0">
                <a:latin typeface="Aptos" panose="020B0004020202020204" pitchFamily="34" charset="0"/>
                <a:ea typeface="Century Schoolbook" panose="02040604050505020304" pitchFamily="18" charset="0"/>
              </a:rPr>
              <a:t>Cognitive Therapy and Research</a:t>
            </a:r>
            <a:r>
              <a:rPr lang="en-US" sz="2400" dirty="0">
                <a:latin typeface="Aptos" panose="020B0004020202020204" pitchFamily="34" charset="0"/>
                <a:ea typeface="Century Schoolbook" panose="02040604050505020304" pitchFamily="18" charset="0"/>
              </a:rPr>
              <a:t>, 36(5), pp. 427–440 </a:t>
            </a:r>
            <a:r>
              <a:rPr lang="en-US" sz="2400" dirty="0">
                <a:latin typeface="Aptos" panose="020B0004020202020204" pitchFamily="34" charset="0"/>
                <a:ea typeface="Century Schoolbook" panose="02040604050505020304" pitchFamily="18" charset="0"/>
                <a:hlinkClick r:id="rId4"/>
              </a:rPr>
              <a:t>https://doi.org/10.1007/s10608-012-9476-1</a:t>
            </a:r>
            <a:r>
              <a:rPr lang="en-US" sz="2400" dirty="0">
                <a:latin typeface="Aptos" panose="020B0004020202020204" pitchFamily="34" charset="0"/>
                <a:ea typeface="Century Schoolbook" panose="02040604050505020304" pitchFamily="18" charset="0"/>
              </a:rPr>
              <a:t> . ( Accessed:25</a:t>
            </a:r>
            <a:r>
              <a:rPr lang="en-US" sz="2400" baseline="30000" dirty="0">
                <a:latin typeface="Aptos" panose="020B0004020202020204" pitchFamily="34" charset="0"/>
                <a:ea typeface="Century Schoolbook" panose="02040604050505020304" pitchFamily="18" charset="0"/>
              </a:rPr>
              <a:t>th</a:t>
            </a:r>
            <a:r>
              <a:rPr lang="en-US" sz="2400" dirty="0">
                <a:latin typeface="Aptos" panose="020B0004020202020204" pitchFamily="34" charset="0"/>
                <a:ea typeface="Century Schoolbook" panose="02040604050505020304" pitchFamily="18" charset="0"/>
              </a:rPr>
              <a:t> July 2026).</a:t>
            </a:r>
          </a:p>
          <a:p>
            <a:pPr>
              <a:spcAft>
                <a:spcPts val="1100"/>
              </a:spcAft>
            </a:pPr>
            <a:r>
              <a:rPr lang="en-US" sz="2400" dirty="0">
                <a:latin typeface="Aptos" panose="020B0004020202020204" pitchFamily="34" charset="0"/>
                <a:ea typeface="Century Schoolbook" panose="02040604050505020304" pitchFamily="18" charset="0"/>
              </a:rPr>
              <a:t>Kessler, R.C., Berglund, P., Demler, O., Jin, R., Merikangas, K.R. and Walters, E.E. (2006) ‘Lifetime prevalence and age‑of‑onset distributions of DSM‑IV disorders in the National Comorbidity Survey Replication’, </a:t>
            </a:r>
            <a:r>
              <a:rPr lang="en-US" sz="2400" i="1" dirty="0">
                <a:latin typeface="Aptos" panose="020B0004020202020204" pitchFamily="34" charset="0"/>
                <a:ea typeface="Century Schoolbook" panose="02040604050505020304" pitchFamily="18" charset="0"/>
              </a:rPr>
              <a:t>Archives of General Psychiatry</a:t>
            </a:r>
            <a:r>
              <a:rPr lang="en-US" sz="2400" dirty="0">
                <a:latin typeface="Aptos" panose="020B0004020202020204" pitchFamily="34" charset="0"/>
                <a:ea typeface="Century Schoolbook" panose="02040604050505020304" pitchFamily="18" charset="0"/>
              </a:rPr>
              <a:t>, 62(6), pp. 593–602. </a:t>
            </a:r>
            <a:r>
              <a:rPr lang="en-US" sz="2400" dirty="0">
                <a:latin typeface="Aptos" panose="020B0004020202020204" pitchFamily="34" charset="0"/>
                <a:ea typeface="Century Schoolbook" panose="02040604050505020304" pitchFamily="18" charset="0"/>
                <a:hlinkClick r:id="rId5"/>
              </a:rPr>
              <a:t>https://doi.org/10.1001/archpsyc.62.6.593</a:t>
            </a:r>
            <a:r>
              <a:rPr lang="en-US" sz="2400" dirty="0">
                <a:latin typeface="Aptos" panose="020B0004020202020204" pitchFamily="34" charset="0"/>
                <a:ea typeface="Century Schoolbook" panose="02040604050505020304" pitchFamily="18" charset="0"/>
              </a:rPr>
              <a:t> . (Accessed: 27</a:t>
            </a:r>
            <a:r>
              <a:rPr lang="en-US" sz="2400" baseline="30000" dirty="0">
                <a:latin typeface="Aptos" panose="020B0004020202020204" pitchFamily="34" charset="0"/>
                <a:ea typeface="Century Schoolbook" panose="02040604050505020304" pitchFamily="18" charset="0"/>
              </a:rPr>
              <a:t>th</a:t>
            </a:r>
            <a:r>
              <a:rPr lang="en-US" sz="2400" dirty="0">
                <a:latin typeface="Aptos" panose="020B0004020202020204" pitchFamily="34" charset="0"/>
                <a:ea typeface="Century Schoolbook" panose="02040604050505020304" pitchFamily="18" charset="0"/>
              </a:rPr>
              <a:t> July 2026).</a:t>
            </a:r>
          </a:p>
          <a:p>
            <a:pPr>
              <a:spcAft>
                <a:spcPts val="1100"/>
              </a:spcAft>
            </a:pPr>
            <a:r>
              <a:rPr lang="en-US" sz="2200" dirty="0">
                <a:latin typeface="Aptos" panose="020B0004020202020204" pitchFamily="34" charset="0"/>
                <a:ea typeface="Century Schoolbook" panose="02040604050505020304" pitchFamily="18" charset="0"/>
              </a:rPr>
              <a:t>Klein, D.F. (1993) ‘False suffocation alarm theory of panic disorder’, </a:t>
            </a:r>
            <a:r>
              <a:rPr lang="en-US" sz="2200" i="1" dirty="0">
                <a:latin typeface="Aptos" panose="020B0004020202020204" pitchFamily="34" charset="0"/>
                <a:ea typeface="Century Schoolbook" panose="02040604050505020304" pitchFamily="18" charset="0"/>
              </a:rPr>
              <a:t>Archives of General Psychiatry</a:t>
            </a:r>
            <a:r>
              <a:rPr lang="en-US" sz="2200" dirty="0">
                <a:latin typeface="Aptos" panose="020B0004020202020204" pitchFamily="34" charset="0"/>
                <a:ea typeface="Century Schoolbook" panose="02040604050505020304" pitchFamily="18" charset="0"/>
              </a:rPr>
              <a:t>, 50(4), pp. 306–317. </a:t>
            </a:r>
            <a:r>
              <a:rPr lang="en-US" sz="2200" dirty="0">
                <a:latin typeface="Aptos" panose="020B0004020202020204" pitchFamily="34" charset="0"/>
                <a:ea typeface="Century Schoolbook" panose="02040604050505020304" pitchFamily="18" charset="0"/>
                <a:hlinkClick r:id="rId6"/>
              </a:rPr>
              <a:t>https://psycnet.apa.org/doi/10.1001/archpsyc.1993.01820160076009</a:t>
            </a:r>
            <a:r>
              <a:rPr lang="en-US" sz="2200" dirty="0">
                <a:latin typeface="Aptos" panose="020B0004020202020204" pitchFamily="34" charset="0"/>
                <a:ea typeface="Century Schoolbook" panose="02040604050505020304" pitchFamily="18" charset="0"/>
              </a:rPr>
              <a:t>.. (Accessed: 27</a:t>
            </a:r>
            <a:r>
              <a:rPr lang="en-US" sz="2200" baseline="30000" dirty="0">
                <a:latin typeface="Aptos" panose="020B0004020202020204" pitchFamily="34" charset="0"/>
                <a:ea typeface="Century Schoolbook" panose="02040604050505020304" pitchFamily="18" charset="0"/>
              </a:rPr>
              <a:t>th</a:t>
            </a:r>
            <a:r>
              <a:rPr lang="en-US" sz="2200" dirty="0">
                <a:latin typeface="Aptos" panose="020B0004020202020204" pitchFamily="34" charset="0"/>
                <a:ea typeface="Century Schoolbook" panose="02040604050505020304" pitchFamily="18" charset="0"/>
              </a:rPr>
              <a:t> July 2026).</a:t>
            </a:r>
          </a:p>
          <a:p>
            <a:pPr>
              <a:spcAft>
                <a:spcPts val="1100"/>
              </a:spcAft>
            </a:pPr>
            <a:r>
              <a:rPr lang="en-US" sz="2200" dirty="0">
                <a:latin typeface="Aptos" panose="020B0004020202020204" pitchFamily="34" charset="0"/>
                <a:ea typeface="Century Schoolbook" panose="02040604050505020304" pitchFamily="18" charset="0"/>
              </a:rPr>
              <a:t>National Institute for Health and Care Excellence (2020). </a:t>
            </a:r>
            <a:r>
              <a:rPr lang="en-US" sz="2200" i="1" dirty="0">
                <a:latin typeface="Aptos" panose="020B0004020202020204" pitchFamily="34" charset="0"/>
                <a:ea typeface="Century Schoolbook" panose="02040604050505020304" pitchFamily="18" charset="0"/>
              </a:rPr>
              <a:t>Depression in adults: recognition and management. </a:t>
            </a:r>
            <a:r>
              <a:rPr lang="en-US" sz="2200" dirty="0">
                <a:latin typeface="Aptos" panose="020B0004020202020204" pitchFamily="34" charset="0"/>
                <a:ea typeface="Century Schoolbook" panose="02040604050505020304" pitchFamily="18" charset="0"/>
              </a:rPr>
              <a:t>London: National Institute for Health and Care Excellence.</a:t>
            </a:r>
          </a:p>
          <a:p>
            <a:pPr>
              <a:spcAft>
                <a:spcPts val="1100"/>
              </a:spcAft>
            </a:pPr>
            <a:r>
              <a:rPr lang="en-US" sz="2200" dirty="0">
                <a:latin typeface="Aptos" panose="020B0004020202020204" pitchFamily="34" charset="0"/>
                <a:ea typeface="Century Schoolbook" panose="02040604050505020304" pitchFamily="18" charset="0"/>
              </a:rPr>
              <a:t>National Institute for Health and Care Excellence (2020). </a:t>
            </a:r>
            <a:r>
              <a:rPr lang="en-US" sz="2200" i="1" dirty="0">
                <a:latin typeface="Aptos" panose="020B0004020202020204" pitchFamily="34" charset="0"/>
                <a:ea typeface="Century Schoolbook" panose="02040604050505020304" pitchFamily="18" charset="0"/>
              </a:rPr>
              <a:t>Generalized anxiety disorder and panic disorder in adults. </a:t>
            </a:r>
            <a:r>
              <a:rPr lang="en-US" sz="2200" dirty="0">
                <a:latin typeface="Aptos" panose="020B0004020202020204" pitchFamily="34" charset="0"/>
                <a:ea typeface="Century Schoolbook" panose="02040604050505020304" pitchFamily="18" charset="0"/>
              </a:rPr>
              <a:t>Clinical guideline CG113. London: National Institute for Health and Care Excellence.</a:t>
            </a:r>
          </a:p>
          <a:p>
            <a:pPr>
              <a:spcAft>
                <a:spcPts val="1100"/>
              </a:spcAft>
            </a:pPr>
            <a:r>
              <a:rPr lang="en-US" sz="2200" dirty="0">
                <a:latin typeface="Aptos" panose="020B0004020202020204" pitchFamily="34" charset="0"/>
                <a:ea typeface="Century Schoolbook" panose="02040604050505020304" pitchFamily="18" charset="0"/>
              </a:rPr>
              <a:t>National Institute for Health and Care Excellence (2024</a:t>
            </a:r>
            <a:r>
              <a:rPr lang="en-US" sz="2200" i="1" dirty="0">
                <a:latin typeface="Aptos" panose="020B0004020202020204" pitchFamily="34" charset="0"/>
                <a:ea typeface="Century Schoolbook" panose="02040604050505020304" pitchFamily="18" charset="0"/>
              </a:rPr>
              <a:t>) .Guidance and pathways</a:t>
            </a:r>
            <a:r>
              <a:rPr lang="en-US" sz="2200" dirty="0">
                <a:latin typeface="Aptos" panose="020B0004020202020204" pitchFamily="34" charset="0"/>
                <a:ea typeface="Century Schoolbook" panose="02040604050505020304" pitchFamily="18" charset="0"/>
              </a:rPr>
              <a:t>. Available at: </a:t>
            </a:r>
            <a:r>
              <a:rPr lang="en-US" sz="2200" dirty="0">
                <a:latin typeface="Aptos" panose="020B0004020202020204" pitchFamily="34" charset="0"/>
                <a:ea typeface="Century Schoolbook" panose="02040604050505020304" pitchFamily="18" charset="0"/>
                <a:hlinkClick r:id="rId7"/>
              </a:rPr>
              <a:t>https://www.nice.org.uk/guidance</a:t>
            </a:r>
            <a:r>
              <a:rPr lang="en-US" sz="2200" dirty="0">
                <a:latin typeface="Aptos" panose="020B0004020202020204" pitchFamily="34" charset="0"/>
                <a:ea typeface="Century Schoolbook" panose="02040604050505020304" pitchFamily="18" charset="0"/>
              </a:rPr>
              <a:t>  (Accessed: 13 July 2026).</a:t>
            </a:r>
          </a:p>
          <a:p>
            <a:pPr>
              <a:spcAft>
                <a:spcPts val="1100"/>
              </a:spcAft>
            </a:pPr>
            <a:r>
              <a:rPr lang="en-US" sz="2200" dirty="0">
                <a:latin typeface="Aptos" panose="020B0004020202020204" pitchFamily="34" charset="0"/>
                <a:ea typeface="Century Schoolbook" panose="02040604050505020304" pitchFamily="18" charset="0"/>
              </a:rPr>
              <a:t> NHS (2024) Mental health and wellbeing. Available at: </a:t>
            </a:r>
            <a:r>
              <a:rPr lang="en-US" sz="2200" dirty="0">
                <a:latin typeface="Aptos" panose="020B0004020202020204" pitchFamily="34" charset="0"/>
                <a:ea typeface="Century Schoolbook" panose="02040604050505020304" pitchFamily="18" charset="0"/>
                <a:hlinkClick r:id="rId8"/>
              </a:rPr>
              <a:t>https://www.nhs.uk/mental-health</a:t>
            </a:r>
            <a:r>
              <a:rPr lang="en-US" sz="2200" dirty="0">
                <a:latin typeface="Aptos" panose="020B0004020202020204" pitchFamily="34" charset="0"/>
                <a:ea typeface="Century Schoolbook" panose="02040604050505020304" pitchFamily="18" charset="0"/>
              </a:rPr>
              <a:t> (Accessed: 13 July 2026).</a:t>
            </a:r>
          </a:p>
          <a:p>
            <a:pPr>
              <a:spcAft>
                <a:spcPts val="1100"/>
              </a:spcAft>
            </a:pPr>
            <a:r>
              <a:rPr lang="en-US" sz="2000" dirty="0">
                <a:latin typeface="Aptos" panose="020B0004020202020204" pitchFamily="34" charset="0"/>
                <a:ea typeface="Century Schoolbook" panose="02040604050505020304" pitchFamily="18" charset="0"/>
              </a:rPr>
              <a:t>Porter, R. (1997) The greatest benefit to mankind: A medical history of humanity from antiquity to the present. London: Harper Collins.</a:t>
            </a:r>
          </a:p>
          <a:p>
            <a:pPr>
              <a:spcAft>
                <a:spcPts val="1100"/>
              </a:spcAft>
            </a:pPr>
            <a:r>
              <a:rPr lang="en-US" sz="2000" dirty="0">
                <a:latin typeface="Aptos" panose="020B0004020202020204" pitchFamily="34" charset="0"/>
                <a:ea typeface="Century Schoolbook" panose="02040604050505020304" pitchFamily="18" charset="0"/>
              </a:rPr>
              <a:t>Shorter, E. (1997) A history of psychiatry: From the era of the asylum to the age of Prozac. New York: John Wiley &amp; Sons.</a:t>
            </a:r>
          </a:p>
          <a:p>
            <a:pPr>
              <a:spcAft>
                <a:spcPts val="1100"/>
              </a:spcAft>
            </a:pPr>
            <a:r>
              <a:rPr lang="en-US" sz="2200" dirty="0">
                <a:latin typeface="Aptos" panose="020B0004020202020204" pitchFamily="34" charset="0"/>
                <a:ea typeface="Century Schoolbook" panose="02040604050505020304" pitchFamily="18" charset="0"/>
              </a:rPr>
              <a:t>Sullivan, G.M. (2016) ‘A primer on the validity of assessment instruments’, Journal of Graduate Medical Education, 8(3), pp. 297–298.</a:t>
            </a:r>
          </a:p>
          <a:p>
            <a:pPr>
              <a:spcAft>
                <a:spcPts val="1100"/>
              </a:spcAft>
            </a:pPr>
            <a:r>
              <a:rPr lang="en-US" sz="2200" dirty="0">
                <a:latin typeface="Aptos" panose="020B0004020202020204" pitchFamily="34" charset="0"/>
                <a:ea typeface="Century Schoolbook" panose="02040604050505020304" pitchFamily="18" charset="0"/>
              </a:rPr>
              <a:t>World Health Organization (1993) The ICD‑10 classification of mental and behavioral disorders: diagnostic criteria for research. Geneva: World Health Organization.</a:t>
            </a: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latin typeface="Aptos" panose="020B0004020202020204" pitchFamily="34" charset="0"/>
              <a:ea typeface="Century Schoolbook" panose="02040604050505020304" pitchFamily="18" charset="0"/>
            </a:endParaRPr>
          </a:p>
          <a:p>
            <a:pPr>
              <a:spcAft>
                <a:spcPts val="1100"/>
              </a:spcAft>
            </a:pPr>
            <a:endParaRPr lang="en-US" sz="2200" dirty="0">
              <a:effectLst/>
              <a:latin typeface="Aptos" panose="020B0004020202020204" pitchFamily="34" charset="0"/>
              <a:ea typeface="Century Schoolbook" panose="02040604050505020304" pitchFamily="18" charset="0"/>
            </a:endParaRPr>
          </a:p>
          <a:p>
            <a:pPr>
              <a:spcAft>
                <a:spcPts val="1100"/>
              </a:spcAft>
            </a:pPr>
            <a:endParaRPr lang="en-US" sz="2200" dirty="0">
              <a:effectLst/>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59862" y="17400123"/>
            <a:ext cx="10169124" cy="11455421"/>
          </a:xfrm>
        </p:spPr>
        <p:txBody>
          <a:bodyPr/>
          <a:lstStyle/>
          <a:p>
            <a:endParaRPr lang="en-GB" sz="2400" dirty="0">
              <a:latin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400" b="1" kern="100" dirty="0">
              <a:latin typeface="Aptos" panose="020B0004020202020204" pitchFamily="34" charset="0"/>
              <a:ea typeface="Aptos" panose="020B0004020202020204" pitchFamily="34" charset="0"/>
            </a:endParaRPr>
          </a:p>
          <a:p>
            <a:endParaRPr lang="en-GB" sz="2000" b="1" kern="100" dirty="0">
              <a:latin typeface="Aptos" panose="020B0004020202020204" pitchFamily="34" charset="0"/>
              <a:ea typeface="Aptos" panose="020B0004020202020204" pitchFamily="34" charset="0"/>
            </a:endParaRPr>
          </a:p>
          <a:p>
            <a:endParaRPr lang="en-GB" sz="2000" b="1" kern="100" dirty="0">
              <a:latin typeface="Aptos" panose="020B0004020202020204" pitchFamily="34" charset="0"/>
              <a:ea typeface="Aptos" panose="020B0004020202020204" pitchFamily="34" charset="0"/>
            </a:endParaRPr>
          </a:p>
          <a:p>
            <a:endParaRPr lang="en-GB" sz="2800" b="1" kern="100" dirty="0">
              <a:latin typeface="Aptos" panose="020B0004020202020204" pitchFamily="34" charset="0"/>
              <a:ea typeface="Aptos" panose="020B0004020202020204" pitchFamily="34" charset="0"/>
            </a:endParaRPr>
          </a:p>
          <a:p>
            <a:r>
              <a:rPr lang="en-GB" sz="2800" b="1" kern="100" dirty="0">
                <a:latin typeface="Aptos" panose="020B0004020202020204" pitchFamily="34" charset="0"/>
                <a:ea typeface="Aptos" panose="020B0004020202020204" pitchFamily="34" charset="0"/>
              </a:rPr>
              <a:t>CAUSES: P</a:t>
            </a:r>
            <a:r>
              <a:rPr lang="en-GB" sz="2800" kern="100" dirty="0">
                <a:latin typeface="Aptos" panose="020B0004020202020204" pitchFamily="34" charset="0"/>
                <a:ea typeface="Aptos" panose="020B0004020202020204" pitchFamily="34" charset="0"/>
              </a:rPr>
              <a:t>anic disorder have a multifactorial causes like biological, psychological, genetic and environmental factors. Stressful life events, trauma, or significant changes can trigger panic episodes in susceptible individual. </a:t>
            </a:r>
            <a:endParaRPr lang="en-GB" sz="2800" kern="100" dirty="0">
              <a:latin typeface="Arial" panose="020B0604020202020204" pitchFamily="34" charset="0"/>
              <a:ea typeface="Aptos" panose="020B0004020202020204" pitchFamily="34" charset="0"/>
              <a:cs typeface="Arial" panose="020B0604020202020204" pitchFamily="34" charset="0"/>
            </a:endParaRPr>
          </a:p>
          <a:p>
            <a:r>
              <a:rPr lang="en-GB" sz="2800" b="1" kern="100" dirty="0">
                <a:latin typeface="Arial" panose="020B0604020202020204" pitchFamily="34" charset="0"/>
                <a:ea typeface="Aptos" panose="020B0004020202020204" pitchFamily="34" charset="0"/>
                <a:cs typeface="Arial" panose="020B0604020202020204" pitchFamily="34" charset="0"/>
              </a:rPr>
              <a:t>Symptoms:-</a:t>
            </a:r>
            <a:r>
              <a:rPr lang="en-GB" sz="2800" kern="100" dirty="0">
                <a:latin typeface="Arial" panose="020B0604020202020204" pitchFamily="34" charset="0"/>
                <a:ea typeface="Aptos" panose="020B0004020202020204" pitchFamily="34" charset="0"/>
                <a:cs typeface="Arial" panose="020B0604020202020204" pitchFamily="34" charset="0"/>
              </a:rPr>
              <a:t>Combination of physical and psychological signs: Rapid heartbeat, Sweating, Shortness of breath, Discomfort, Fear of losing control (APA, 2013). Panic attack typically reach peak intensity within minutes which includes symptoms such as palpitations, sweating, trembling, shortness of breath, derealization and chest pain(Klein,1993).</a:t>
            </a:r>
          </a:p>
          <a:p>
            <a:r>
              <a:rPr lang="en-GB" sz="2800" b="1" kern="100" dirty="0">
                <a:latin typeface="Arial" panose="020B0604020202020204" pitchFamily="34" charset="0"/>
                <a:ea typeface="Aptos" panose="020B0004020202020204" pitchFamily="34" charset="0"/>
                <a:cs typeface="Arial" panose="020B0604020202020204" pitchFamily="34" charset="0"/>
              </a:rPr>
              <a:t>Diagnosis:-</a:t>
            </a:r>
            <a:r>
              <a:rPr lang="en-GB" sz="2800" kern="100" dirty="0">
                <a:latin typeface="Arial" panose="020B0604020202020204" pitchFamily="34" charset="0"/>
                <a:ea typeface="Aptos" panose="020B0004020202020204" pitchFamily="34" charset="0"/>
                <a:cs typeface="Arial" panose="020B0604020202020204" pitchFamily="34" charset="0"/>
              </a:rPr>
              <a:t>The occurrence of at least one attack followed by at least one month of persistent worry about having another attack or significant behavoural changes to avoid future attacks (APA, 2013). Different diagnosis includes cardiovascular issues, hyperthyroidism, and other anxiety disorders.</a:t>
            </a:r>
          </a:p>
          <a:p>
            <a:endParaRPr lang="en-GB" sz="4800" b="1" kern="100" dirty="0">
              <a:solidFill>
                <a:srgbClr val="FF0000"/>
              </a:solidFill>
              <a:latin typeface="Arial" panose="020B0604020202020204" pitchFamily="34" charset="0"/>
              <a:ea typeface="Aptos" panose="020B00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1580787" y="389601"/>
            <a:ext cx="22519504" cy="3299004"/>
          </a:xfrm>
        </p:spPr>
        <p:txBody>
          <a:bodyPr/>
          <a:lstStyle/>
          <a:p>
            <a:r>
              <a:rPr lang="en-GB" sz="8000" dirty="0"/>
              <a:t>Anxiety or fear related disorder</a:t>
            </a:r>
          </a:p>
          <a:p>
            <a:r>
              <a:rPr lang="en-GB" sz="8000" dirty="0"/>
              <a:t>Title -  PANIC DISORDER 6B01</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34" name="Picture 33">
            <a:extLst>
              <a:ext uri="{FF2B5EF4-FFF2-40B4-BE49-F238E27FC236}">
                <a16:creationId xmlns:a16="http://schemas.microsoft.com/office/drawing/2014/main" id="{EB0DE047-1ED0-834D-389D-6253F926AC5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4100291" y="-61834"/>
            <a:ext cx="9665142" cy="4065835"/>
          </a:xfrm>
          <a:prstGeom prst="rect">
            <a:avLst/>
          </a:prstGeom>
        </p:spPr>
      </p:pic>
      <p:pic>
        <p:nvPicPr>
          <p:cNvPr id="7" name="Picture 6" descr="Panic Disorders – Bridges to Recovery">
            <a:extLst>
              <a:ext uri="{FF2B5EF4-FFF2-40B4-BE49-F238E27FC236}">
                <a16:creationId xmlns:a16="http://schemas.microsoft.com/office/drawing/2014/main" id="{7713D29A-26A5-E849-2DE0-D3AB15973955}"/>
              </a:ext>
            </a:extLst>
          </p:cNvPr>
          <p:cNvPicPr>
            <a:picLocks noChangeAspect="1"/>
          </p:cNvPicPr>
          <p:nvPr/>
        </p:nvPicPr>
        <p:blipFill>
          <a:blip r:embed="rId11"/>
          <a:stretch>
            <a:fillRect/>
          </a:stretch>
        </p:blipFill>
        <p:spPr>
          <a:xfrm>
            <a:off x="417498" y="8187158"/>
            <a:ext cx="5846934" cy="4065835"/>
          </a:xfrm>
          <a:prstGeom prst="rect">
            <a:avLst/>
          </a:prstGeom>
        </p:spPr>
      </p:pic>
      <p:pic>
        <p:nvPicPr>
          <p:cNvPr id="42" name="Picture 41">
            <a:extLst>
              <a:ext uri="{FF2B5EF4-FFF2-40B4-BE49-F238E27FC236}">
                <a16:creationId xmlns:a16="http://schemas.microsoft.com/office/drawing/2014/main" id="{A63B1939-2DD2-E00A-D33E-E673CC8B684B}"/>
              </a:ext>
            </a:extLst>
          </p:cNvPr>
          <p:cNvPicPr>
            <a:picLocks noChangeAspect="1"/>
          </p:cNvPicPr>
          <p:nvPr/>
        </p:nvPicPr>
        <p:blipFill>
          <a:blip r:embed="rId12"/>
          <a:stretch>
            <a:fillRect/>
          </a:stretch>
        </p:blipFill>
        <p:spPr>
          <a:xfrm>
            <a:off x="5671347" y="27187996"/>
            <a:ext cx="4887416" cy="5269912"/>
          </a:xfrm>
          <a:prstGeom prst="rect">
            <a:avLst/>
          </a:prstGeom>
        </p:spPr>
      </p:pic>
      <p:pic>
        <p:nvPicPr>
          <p:cNvPr id="43" name="Picture 42">
            <a:extLst>
              <a:ext uri="{FF2B5EF4-FFF2-40B4-BE49-F238E27FC236}">
                <a16:creationId xmlns:a16="http://schemas.microsoft.com/office/drawing/2014/main" id="{0E819333-EC78-5AF8-2A81-C1F613BCBE69}"/>
              </a:ext>
            </a:extLst>
          </p:cNvPr>
          <p:cNvPicPr>
            <a:picLocks noChangeAspect="1"/>
          </p:cNvPicPr>
          <p:nvPr/>
        </p:nvPicPr>
        <p:blipFill>
          <a:blip r:embed="rId13"/>
          <a:stretch>
            <a:fillRect/>
          </a:stretch>
        </p:blipFill>
        <p:spPr>
          <a:xfrm>
            <a:off x="522706" y="17526000"/>
            <a:ext cx="5115241" cy="3036717"/>
          </a:xfrm>
          <a:prstGeom prst="rect">
            <a:avLst/>
          </a:prstGeom>
        </p:spPr>
      </p:pic>
      <p:pic>
        <p:nvPicPr>
          <p:cNvPr id="44" name="Picture 43" descr="Prevalence of Diagnostic and Statistical Manual of Mental Disorders, Revised Third Edition (DSM-III-R) disorders in an outpatient sample (n=1271). NA, not available. Adapted from reference 14: Lepine JP, Lellouch J. Etude épidémiologique des troubles dépressifs et anxieux dans une population générale. Ann Med Psychol. 1993;151:618-623. ">
            <a:extLst>
              <a:ext uri="{FF2B5EF4-FFF2-40B4-BE49-F238E27FC236}">
                <a16:creationId xmlns:a16="http://schemas.microsoft.com/office/drawing/2014/main" id="{86FE47E2-B7AD-6CFA-6358-2E5EB7826818}"/>
              </a:ext>
            </a:extLst>
          </p:cNvPr>
          <p:cNvPicPr>
            <a:picLocks noChangeAspect="1"/>
          </p:cNvPicPr>
          <p:nvPr/>
        </p:nvPicPr>
        <p:blipFill>
          <a:blip r:embed="rId14"/>
          <a:stretch>
            <a:fillRect/>
          </a:stretch>
        </p:blipFill>
        <p:spPr>
          <a:xfrm>
            <a:off x="5481822" y="17205337"/>
            <a:ext cx="5115241" cy="3296319"/>
          </a:xfrm>
          <a:prstGeom prst="rect">
            <a:avLst/>
          </a:prstGeom>
        </p:spPr>
      </p:pic>
      <p:pic>
        <p:nvPicPr>
          <p:cNvPr id="47" name="Picture 46">
            <a:extLst>
              <a:ext uri="{FF2B5EF4-FFF2-40B4-BE49-F238E27FC236}">
                <a16:creationId xmlns:a16="http://schemas.microsoft.com/office/drawing/2014/main" id="{5923C938-A119-CD72-8F86-3D09457F1C51}"/>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264432" y="8279537"/>
            <a:ext cx="4137137" cy="3973456"/>
          </a:xfrm>
          <a:prstGeom prst="rect">
            <a:avLst/>
          </a:prstGeom>
        </p:spPr>
      </p:pic>
      <p:pic>
        <p:nvPicPr>
          <p:cNvPr id="49" name="Picture 48">
            <a:extLst>
              <a:ext uri="{FF2B5EF4-FFF2-40B4-BE49-F238E27FC236}">
                <a16:creationId xmlns:a16="http://schemas.microsoft.com/office/drawing/2014/main" id="{95F5947A-52D2-1D4C-300A-0EB4CE8C05C8}"/>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125767" y="49612"/>
            <a:ext cx="11302644" cy="4065835"/>
          </a:xfrm>
          <a:prstGeom prst="rect">
            <a:avLst/>
          </a:prstGeom>
        </p:spPr>
      </p:pic>
      <p:pic>
        <p:nvPicPr>
          <p:cNvPr id="50" name="Picture 49" descr="A History of Panic Disorder — Spectrum CBT">
            <a:extLst>
              <a:ext uri="{FF2B5EF4-FFF2-40B4-BE49-F238E27FC236}">
                <a16:creationId xmlns:a16="http://schemas.microsoft.com/office/drawing/2014/main" id="{78FC5383-8CEC-DD80-6B60-0C56250601EF}"/>
              </a:ext>
            </a:extLst>
          </p:cNvPr>
          <p:cNvPicPr>
            <a:picLocks noChangeAspect="1"/>
          </p:cNvPicPr>
          <p:nvPr/>
        </p:nvPicPr>
        <p:blipFill>
          <a:blip r:embed="rId18"/>
          <a:stretch>
            <a:fillRect/>
          </a:stretch>
        </p:blipFill>
        <p:spPr>
          <a:xfrm>
            <a:off x="11673525" y="9398000"/>
            <a:ext cx="4964803" cy="3468914"/>
          </a:xfrm>
          <a:prstGeom prst="rect">
            <a:avLst/>
          </a:prstGeom>
        </p:spPr>
      </p:pic>
      <p:pic>
        <p:nvPicPr>
          <p:cNvPr id="52" name="Picture 51" descr="Panic attack, 2022, 40×50×1 cm by Sophia Sergeevna Sablukova: History, Analysis &amp; Facts | Arthive">
            <a:extLst>
              <a:ext uri="{FF2B5EF4-FFF2-40B4-BE49-F238E27FC236}">
                <a16:creationId xmlns:a16="http://schemas.microsoft.com/office/drawing/2014/main" id="{6F742CA6-3C33-AB9E-E9D5-16DB3F0730C7}"/>
              </a:ext>
            </a:extLst>
          </p:cNvPr>
          <p:cNvPicPr>
            <a:picLocks noChangeAspect="1"/>
          </p:cNvPicPr>
          <p:nvPr/>
        </p:nvPicPr>
        <p:blipFill>
          <a:blip r:embed="rId19"/>
          <a:stretch>
            <a:fillRect/>
          </a:stretch>
        </p:blipFill>
        <p:spPr>
          <a:xfrm>
            <a:off x="16765423" y="9274629"/>
            <a:ext cx="4782670" cy="3592286"/>
          </a:xfrm>
          <a:prstGeom prst="rect">
            <a:avLst/>
          </a:prstGeom>
        </p:spPr>
      </p:pic>
      <p:pic>
        <p:nvPicPr>
          <p:cNvPr id="53" name="Picture 52" descr="Once you learn to recognize the signs of an oncoming panic attack, you can  find ways to stop it - learn more by tapping the link in our bio.">
            <a:extLst>
              <a:ext uri="{FF2B5EF4-FFF2-40B4-BE49-F238E27FC236}">
                <a16:creationId xmlns:a16="http://schemas.microsoft.com/office/drawing/2014/main" id="{23345739-CC08-8F89-C97D-46A9CA289904}"/>
              </a:ext>
            </a:extLst>
          </p:cNvPr>
          <p:cNvPicPr>
            <a:picLocks noChangeAspect="1"/>
          </p:cNvPicPr>
          <p:nvPr/>
        </p:nvPicPr>
        <p:blipFill>
          <a:blip r:embed="rId20"/>
          <a:stretch>
            <a:fillRect/>
          </a:stretch>
        </p:blipFill>
        <p:spPr>
          <a:xfrm>
            <a:off x="459861" y="27618268"/>
            <a:ext cx="5178085" cy="4839640"/>
          </a:xfrm>
          <a:prstGeom prst="rect">
            <a:avLst/>
          </a:prstGeom>
        </p:spPr>
      </p:pic>
      <p:pic>
        <p:nvPicPr>
          <p:cNvPr id="54" name="Picture 53" descr="PANIC DISORDER | Musculoskeletal Key">
            <a:extLst>
              <a:ext uri="{FF2B5EF4-FFF2-40B4-BE49-F238E27FC236}">
                <a16:creationId xmlns:a16="http://schemas.microsoft.com/office/drawing/2014/main" id="{614CFD15-F681-1F62-1B3E-47E7C41DC6CC}"/>
              </a:ext>
            </a:extLst>
          </p:cNvPr>
          <p:cNvPicPr>
            <a:picLocks noChangeAspect="1"/>
          </p:cNvPicPr>
          <p:nvPr/>
        </p:nvPicPr>
        <p:blipFill>
          <a:blip r:embed="rId21"/>
          <a:stretch>
            <a:fillRect/>
          </a:stretch>
        </p:blipFill>
        <p:spPr>
          <a:xfrm>
            <a:off x="28205410" y="25702590"/>
            <a:ext cx="3971253" cy="3702379"/>
          </a:xfrm>
          <a:prstGeom prst="rect">
            <a:avLst/>
          </a:prstGeom>
        </p:spPr>
      </p:pic>
      <p:pic>
        <p:nvPicPr>
          <p:cNvPr id="56" name="Picture 55" descr="Treatment for Panic disorder - MEDizzy">
            <a:extLst>
              <a:ext uri="{FF2B5EF4-FFF2-40B4-BE49-F238E27FC236}">
                <a16:creationId xmlns:a16="http://schemas.microsoft.com/office/drawing/2014/main" id="{A3586CC3-D48B-6056-2113-63FC30412AB2}"/>
              </a:ext>
            </a:extLst>
          </p:cNvPr>
          <p:cNvPicPr>
            <a:picLocks noChangeAspect="1"/>
          </p:cNvPicPr>
          <p:nvPr/>
        </p:nvPicPr>
        <p:blipFill>
          <a:blip r:embed="rId22"/>
          <a:stretch>
            <a:fillRect/>
          </a:stretch>
        </p:blipFill>
        <p:spPr>
          <a:xfrm>
            <a:off x="27311145" y="12875471"/>
            <a:ext cx="5209762" cy="3702380"/>
          </a:xfrm>
          <a:prstGeom prst="rect">
            <a:avLst/>
          </a:prstGeom>
        </p:spPr>
      </p:pic>
      <p:pic>
        <p:nvPicPr>
          <p:cNvPr id="59" name="Picture 58" descr="Emerging Treatments for Panic Disorder | Panic Disorder Treatment">
            <a:extLst>
              <a:ext uri="{FF2B5EF4-FFF2-40B4-BE49-F238E27FC236}">
                <a16:creationId xmlns:a16="http://schemas.microsoft.com/office/drawing/2014/main" id="{DF0217CA-48A8-DCA5-D20C-B5C91CB25E1A}"/>
              </a:ext>
            </a:extLst>
          </p:cNvPr>
          <p:cNvPicPr>
            <a:picLocks noChangeAspect="1"/>
          </p:cNvPicPr>
          <p:nvPr/>
        </p:nvPicPr>
        <p:blipFill>
          <a:blip r:embed="rId23"/>
          <a:stretch>
            <a:fillRect/>
          </a:stretch>
        </p:blipFill>
        <p:spPr>
          <a:xfrm>
            <a:off x="22607382" y="26060400"/>
            <a:ext cx="5598027" cy="2941983"/>
          </a:xfrm>
          <a:prstGeom prst="rect">
            <a:avLst/>
          </a:prstGeom>
        </p:spPr>
      </p:pic>
      <p:pic>
        <p:nvPicPr>
          <p:cNvPr id="63" name="Picture 62" descr="Panic Disorder (Panic Attacks): 16 Signs, Causes, Ways To Deal">
            <a:extLst>
              <a:ext uri="{FF2B5EF4-FFF2-40B4-BE49-F238E27FC236}">
                <a16:creationId xmlns:a16="http://schemas.microsoft.com/office/drawing/2014/main" id="{0FDB2D1B-B0EA-1DE6-C09C-8EC8A7AA9988}"/>
              </a:ext>
            </a:extLst>
          </p:cNvPr>
          <p:cNvPicPr>
            <a:picLocks noChangeAspect="1"/>
          </p:cNvPicPr>
          <p:nvPr/>
        </p:nvPicPr>
        <p:blipFill>
          <a:blip r:embed="rId24"/>
          <a:stretch>
            <a:fillRect/>
          </a:stretch>
        </p:blipFill>
        <p:spPr>
          <a:xfrm>
            <a:off x="11137420" y="28507800"/>
            <a:ext cx="10048875" cy="4272289"/>
          </a:xfrm>
          <a:prstGeom prst="rect">
            <a:avLst/>
          </a:prstGeom>
        </p:spPr>
      </p:pic>
      <p:pic>
        <p:nvPicPr>
          <p:cNvPr id="66" name="Picture 65">
            <a:extLst>
              <a:ext uri="{FF2B5EF4-FFF2-40B4-BE49-F238E27FC236}">
                <a16:creationId xmlns:a16="http://schemas.microsoft.com/office/drawing/2014/main" id="{FFEC408E-D75D-344A-B868-B49E73B0607F}"/>
              </a:ext>
            </a:extLst>
          </p:cNvPr>
          <p:cNvPicPr>
            <a:picLocks noChangeAspect="1"/>
          </p:cNvPicPr>
          <p:nvPr/>
        </p:nvPicPr>
        <p:blipFill>
          <a:blip r:embed="rId25"/>
          <a:stretch>
            <a:fillRect/>
          </a:stretch>
        </p:blipFill>
        <p:spPr>
          <a:xfrm>
            <a:off x="11580787" y="21335999"/>
            <a:ext cx="9883348" cy="3322238"/>
          </a:xfrm>
          <a:prstGeom prst="rect">
            <a:avLst/>
          </a:prstGeom>
        </p:spPr>
      </p:pic>
      <p:pic>
        <p:nvPicPr>
          <p:cNvPr id="72" name="Picture 71" descr="Panic Disorder Treatment">
            <a:extLst>
              <a:ext uri="{FF2B5EF4-FFF2-40B4-BE49-F238E27FC236}">
                <a16:creationId xmlns:a16="http://schemas.microsoft.com/office/drawing/2014/main" id="{C71A416E-765A-624E-7BC7-3C6F6840191F}"/>
              </a:ext>
            </a:extLst>
          </p:cNvPr>
          <p:cNvPicPr>
            <a:picLocks noChangeAspect="1"/>
          </p:cNvPicPr>
          <p:nvPr/>
        </p:nvPicPr>
        <p:blipFill>
          <a:blip r:embed="rId26"/>
          <a:stretch>
            <a:fillRect/>
          </a:stretch>
        </p:blipFill>
        <p:spPr>
          <a:xfrm>
            <a:off x="22471462" y="13248769"/>
            <a:ext cx="4865289" cy="3329081"/>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74F9AC8A53AC34BAF7C2C36A66B8887" ma:contentTypeVersion="11" ma:contentTypeDescription="Create a new document." ma:contentTypeScope="" ma:versionID="23eb3da8573db96dbc480013c20381b4">
  <xsd:schema xmlns:xsd="http://www.w3.org/2001/XMLSchema" xmlns:xs="http://www.w3.org/2001/XMLSchema" xmlns:p="http://schemas.microsoft.com/office/2006/metadata/properties" xmlns:ns3="9c9529bf-c7ef-4b08-96bb-bac4f53910d7" targetNamespace="http://schemas.microsoft.com/office/2006/metadata/properties" ma:root="true" ma:fieldsID="42c37a587f9f0c2a7fff9a31b345d9ad" ns3:_="">
    <xsd:import namespace="9c9529bf-c7ef-4b08-96bb-bac4f53910d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ServiceOCR" minOccurs="0"/>
                <xsd:element ref="ns3:_activity"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9529bf-c7ef-4b08-96bb-bac4f53910d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c9529bf-c7ef-4b08-96bb-bac4f53910d7" xsi:nil="true"/>
  </documentManagement>
</p:properties>
</file>

<file path=customXml/itemProps1.xml><?xml version="1.0" encoding="utf-8"?>
<ds:datastoreItem xmlns:ds="http://schemas.openxmlformats.org/officeDocument/2006/customXml" ds:itemID="{E4FE58EC-294D-4AE8-8D9E-403D174B64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9529bf-c7ef-4b08-96bb-bac4f53910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06294DC-F295-4BF8-889E-976BD88534ED}">
  <ds:schemaRefs>
    <ds:schemaRef ds:uri="http://schemas.microsoft.com/sharepoint/v3/contenttype/forms"/>
  </ds:schemaRefs>
</ds:datastoreItem>
</file>

<file path=customXml/itemProps3.xml><?xml version="1.0" encoding="utf-8"?>
<ds:datastoreItem xmlns:ds="http://schemas.openxmlformats.org/officeDocument/2006/customXml" ds:itemID="{0FF9D450-7F7D-4600-B52F-2E3CB37FB6BF}">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9c9529bf-c7ef-4b08-96bb-bac4f53910d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36x48-Template-V2b</Template>
  <TotalTime>54092</TotalTime>
  <Words>1988</Words>
  <Application>Microsoft Office PowerPoint</Application>
  <PresentationFormat>Custom</PresentationFormat>
  <Paragraphs>120</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EDWINA KADIE KAMARA  Student number :   2339763  Lecturer:                         OLUWADAMILOLA TAYO          Module:                           BMHP6029  Level:                               5/6 Term 1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Edwina Kadie Kamara (2336793)</cp:lastModifiedBy>
  <cp:revision>96</cp:revision>
  <cp:lastPrinted>2015-06-29T17:31:11Z</cp:lastPrinted>
  <dcterms:created xsi:type="dcterms:W3CDTF">2012-02-03T19:11:35Z</dcterms:created>
  <dcterms:modified xsi:type="dcterms:W3CDTF">2026-08-03T13:35:09Z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0x010100174F9AC8A53AC34BAF7C2C36A66B8887</vt:lpwstr>
  </property>
</Properties>
</file>