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5"/>
  </p:notesMasterIdLst>
  <p:sldIdLst>
    <p:sldId id="257" r:id="rId2"/>
    <p:sldId id="30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8" r:id="rId52"/>
    <p:sldId id="306" r:id="rId53"/>
    <p:sldId id="309"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p:cViewPr varScale="1">
        <p:scale>
          <a:sx n="91" d="100"/>
          <a:sy n="91" d="100"/>
        </p:scale>
        <p:origin x="738" y="5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F517F9-1972-4AE3-881D-BE6D3E790A43}" type="doc">
      <dgm:prSet loTypeId="urn:microsoft.com/office/officeart/2008/layout/RadialCluster" loCatId="cycle" qsTypeId="urn:microsoft.com/office/officeart/2005/8/quickstyle/simple1" qsCatId="simple" csTypeId="urn:microsoft.com/office/officeart/2005/8/colors/colorful4" csCatId="colorful" phldr="1"/>
      <dgm:spPr/>
      <dgm:t>
        <a:bodyPr/>
        <a:lstStyle/>
        <a:p>
          <a:endParaRPr lang="en-US"/>
        </a:p>
      </dgm:t>
    </dgm:pt>
    <dgm:pt modelId="{3769B087-77E4-4956-AC2E-20EAC5961650}">
      <dgm:prSet phldrT="[Text]"/>
      <dgm:spPr/>
      <dgm:t>
        <a:bodyPr/>
        <a:lstStyle/>
        <a:p>
          <a:r>
            <a:rPr lang="en-US" dirty="0"/>
            <a:t>Sustainable Development</a:t>
          </a:r>
        </a:p>
      </dgm:t>
    </dgm:pt>
    <dgm:pt modelId="{27D4DE36-CE3F-4B6D-AA78-C97D8B9D3CD2}" type="parTrans" cxnId="{93AE75D7-BDEF-4F21-912C-DCB334CEE215}">
      <dgm:prSet/>
      <dgm:spPr/>
      <dgm:t>
        <a:bodyPr/>
        <a:lstStyle/>
        <a:p>
          <a:endParaRPr lang="en-US"/>
        </a:p>
      </dgm:t>
    </dgm:pt>
    <dgm:pt modelId="{94FC9216-604C-4B13-A4F9-D86ECDF5AB76}" type="sibTrans" cxnId="{93AE75D7-BDEF-4F21-912C-DCB334CEE215}">
      <dgm:prSet/>
      <dgm:spPr/>
      <dgm:t>
        <a:bodyPr/>
        <a:lstStyle/>
        <a:p>
          <a:endParaRPr lang="en-US"/>
        </a:p>
      </dgm:t>
    </dgm:pt>
    <dgm:pt modelId="{6F911242-BC4D-4CD0-85F9-7100745D6993}">
      <dgm:prSet phldrT="[Text]"/>
      <dgm:spPr/>
      <dgm:t>
        <a:bodyPr/>
        <a:lstStyle/>
        <a:p>
          <a:r>
            <a:rPr lang="en-US" dirty="0"/>
            <a:t>Economic Security</a:t>
          </a:r>
        </a:p>
      </dgm:t>
    </dgm:pt>
    <dgm:pt modelId="{AE8942CF-C011-4D63-BAD7-9B8B623305F0}" type="parTrans" cxnId="{D1C9EA3F-425D-445D-9EB7-4A5E74ABB264}">
      <dgm:prSet/>
      <dgm:spPr/>
      <dgm:t>
        <a:bodyPr/>
        <a:lstStyle/>
        <a:p>
          <a:endParaRPr lang="en-US"/>
        </a:p>
      </dgm:t>
    </dgm:pt>
    <dgm:pt modelId="{B2A4AFBA-8F48-4956-9D3B-91638B0613FC}" type="sibTrans" cxnId="{D1C9EA3F-425D-445D-9EB7-4A5E74ABB264}">
      <dgm:prSet/>
      <dgm:spPr/>
      <dgm:t>
        <a:bodyPr/>
        <a:lstStyle/>
        <a:p>
          <a:endParaRPr lang="en-US"/>
        </a:p>
      </dgm:t>
    </dgm:pt>
    <dgm:pt modelId="{500391B5-19CE-49B6-AB7B-92359DDA60CB}">
      <dgm:prSet phldrT="[Text]"/>
      <dgm:spPr/>
      <dgm:t>
        <a:bodyPr/>
        <a:lstStyle/>
        <a:p>
          <a:r>
            <a:rPr lang="en-US" dirty="0"/>
            <a:t>Social Justice</a:t>
          </a:r>
        </a:p>
      </dgm:t>
    </dgm:pt>
    <dgm:pt modelId="{5A493216-528B-40B6-86B8-650D0CBEBEDD}" type="parTrans" cxnId="{BD95C8E4-CADA-4CCF-A40D-848A95F05241}">
      <dgm:prSet/>
      <dgm:spPr/>
      <dgm:t>
        <a:bodyPr/>
        <a:lstStyle/>
        <a:p>
          <a:endParaRPr lang="en-US"/>
        </a:p>
      </dgm:t>
    </dgm:pt>
    <dgm:pt modelId="{1D9A23C6-C127-43C2-A045-449AC6229912}" type="sibTrans" cxnId="{BD95C8E4-CADA-4CCF-A40D-848A95F05241}">
      <dgm:prSet/>
      <dgm:spPr/>
      <dgm:t>
        <a:bodyPr/>
        <a:lstStyle/>
        <a:p>
          <a:endParaRPr lang="en-US"/>
        </a:p>
      </dgm:t>
    </dgm:pt>
    <dgm:pt modelId="{7EFBD026-0E17-4DDC-B65D-40F7B8DEF189}">
      <dgm:prSet phldrT="[Text]"/>
      <dgm:spPr/>
      <dgm:t>
        <a:bodyPr/>
        <a:lstStyle/>
        <a:p>
          <a:r>
            <a:rPr lang="en-US" dirty="0"/>
            <a:t>Environmental Quality</a:t>
          </a:r>
        </a:p>
      </dgm:t>
    </dgm:pt>
    <dgm:pt modelId="{838F879D-0797-4486-83D2-8DE17448175F}" type="parTrans" cxnId="{61BCFA22-F234-4A1D-B494-FF14A1464083}">
      <dgm:prSet/>
      <dgm:spPr/>
      <dgm:t>
        <a:bodyPr/>
        <a:lstStyle/>
        <a:p>
          <a:endParaRPr lang="en-US"/>
        </a:p>
      </dgm:t>
    </dgm:pt>
    <dgm:pt modelId="{D3971C68-B3FC-4955-B1EF-04FB80EAFFBA}" type="sibTrans" cxnId="{61BCFA22-F234-4A1D-B494-FF14A1464083}">
      <dgm:prSet/>
      <dgm:spPr/>
      <dgm:t>
        <a:bodyPr/>
        <a:lstStyle/>
        <a:p>
          <a:endParaRPr lang="en-US"/>
        </a:p>
      </dgm:t>
    </dgm:pt>
    <dgm:pt modelId="{5CFB7567-0177-49BD-A789-0BAF1D061219}" type="pres">
      <dgm:prSet presAssocID="{15F517F9-1972-4AE3-881D-BE6D3E790A43}" presName="Name0" presStyleCnt="0">
        <dgm:presLayoutVars>
          <dgm:chMax val="1"/>
          <dgm:chPref val="1"/>
          <dgm:dir/>
          <dgm:animOne val="branch"/>
          <dgm:animLvl val="lvl"/>
        </dgm:presLayoutVars>
      </dgm:prSet>
      <dgm:spPr/>
    </dgm:pt>
    <dgm:pt modelId="{327E23D5-8A3B-4981-9CCB-D1DD037AA839}" type="pres">
      <dgm:prSet presAssocID="{3769B087-77E4-4956-AC2E-20EAC5961650}" presName="singleCycle" presStyleCnt="0"/>
      <dgm:spPr/>
    </dgm:pt>
    <dgm:pt modelId="{BE11AC9A-7B4F-49AB-910F-3CB59E1D1458}" type="pres">
      <dgm:prSet presAssocID="{3769B087-77E4-4956-AC2E-20EAC5961650}" presName="singleCenter" presStyleLbl="node1" presStyleIdx="0" presStyleCnt="4">
        <dgm:presLayoutVars>
          <dgm:chMax val="7"/>
          <dgm:chPref val="7"/>
        </dgm:presLayoutVars>
      </dgm:prSet>
      <dgm:spPr/>
    </dgm:pt>
    <dgm:pt modelId="{EBB01D2C-0A3F-4FF0-829B-74908B4041CA}" type="pres">
      <dgm:prSet presAssocID="{AE8942CF-C011-4D63-BAD7-9B8B623305F0}" presName="Name56" presStyleLbl="parChTrans1D2" presStyleIdx="0" presStyleCnt="3"/>
      <dgm:spPr/>
    </dgm:pt>
    <dgm:pt modelId="{D4CD4C77-B50C-4C25-BE57-13752C7A1A7C}" type="pres">
      <dgm:prSet presAssocID="{6F911242-BC4D-4CD0-85F9-7100745D6993}" presName="text0" presStyleLbl="node1" presStyleIdx="1" presStyleCnt="4" custScaleX="156274" custScaleY="156223" custRadScaleRad="85936" custRadScaleInc="0">
        <dgm:presLayoutVars>
          <dgm:bulletEnabled val="1"/>
        </dgm:presLayoutVars>
      </dgm:prSet>
      <dgm:spPr/>
    </dgm:pt>
    <dgm:pt modelId="{4FEF7289-E31C-430B-AE07-89010578E425}" type="pres">
      <dgm:prSet presAssocID="{5A493216-528B-40B6-86B8-650D0CBEBEDD}" presName="Name56" presStyleLbl="parChTrans1D2" presStyleIdx="1" presStyleCnt="3"/>
      <dgm:spPr/>
    </dgm:pt>
    <dgm:pt modelId="{336C2021-D59E-47DD-8E0F-84DAE17AAEA1}" type="pres">
      <dgm:prSet presAssocID="{500391B5-19CE-49B6-AB7B-92359DDA60CB}" presName="text0" presStyleLbl="node1" presStyleIdx="2" presStyleCnt="4" custScaleX="158008" custScaleY="141001" custRadScaleRad="99342" custRadScaleInc="-11055">
        <dgm:presLayoutVars>
          <dgm:bulletEnabled val="1"/>
        </dgm:presLayoutVars>
      </dgm:prSet>
      <dgm:spPr/>
    </dgm:pt>
    <dgm:pt modelId="{3CDDB666-6690-46FF-AC2E-74E0C3132F61}" type="pres">
      <dgm:prSet presAssocID="{838F879D-0797-4486-83D2-8DE17448175F}" presName="Name56" presStyleLbl="parChTrans1D2" presStyleIdx="2" presStyleCnt="3"/>
      <dgm:spPr/>
    </dgm:pt>
    <dgm:pt modelId="{90E36D66-C9D9-4C6E-8105-9F1E9810D9CB}" type="pres">
      <dgm:prSet presAssocID="{7EFBD026-0E17-4DDC-B65D-40F7B8DEF189}" presName="text0" presStyleLbl="node1" presStyleIdx="3" presStyleCnt="4" custScaleX="169735" custScaleY="135722" custRadScaleRad="101478" custRadScaleInc="10517">
        <dgm:presLayoutVars>
          <dgm:bulletEnabled val="1"/>
        </dgm:presLayoutVars>
      </dgm:prSet>
      <dgm:spPr/>
    </dgm:pt>
  </dgm:ptLst>
  <dgm:cxnLst>
    <dgm:cxn modelId="{61BCFA22-F234-4A1D-B494-FF14A1464083}" srcId="{3769B087-77E4-4956-AC2E-20EAC5961650}" destId="{7EFBD026-0E17-4DDC-B65D-40F7B8DEF189}" srcOrd="2" destOrd="0" parTransId="{838F879D-0797-4486-83D2-8DE17448175F}" sibTransId="{D3971C68-B3FC-4955-B1EF-04FB80EAFFBA}"/>
    <dgm:cxn modelId="{D1C9EA3F-425D-445D-9EB7-4A5E74ABB264}" srcId="{3769B087-77E4-4956-AC2E-20EAC5961650}" destId="{6F911242-BC4D-4CD0-85F9-7100745D6993}" srcOrd="0" destOrd="0" parTransId="{AE8942CF-C011-4D63-BAD7-9B8B623305F0}" sibTransId="{B2A4AFBA-8F48-4956-9D3B-91638B0613FC}"/>
    <dgm:cxn modelId="{2D761C61-AC5B-4232-93D6-4FD19DFF3746}" type="presOf" srcId="{3769B087-77E4-4956-AC2E-20EAC5961650}" destId="{BE11AC9A-7B4F-49AB-910F-3CB59E1D1458}" srcOrd="0" destOrd="0" presId="urn:microsoft.com/office/officeart/2008/layout/RadialCluster"/>
    <dgm:cxn modelId="{9AD59C52-5AE7-477D-8816-A1D0846EB875}" type="presOf" srcId="{5A493216-528B-40B6-86B8-650D0CBEBEDD}" destId="{4FEF7289-E31C-430B-AE07-89010578E425}" srcOrd="0" destOrd="0" presId="urn:microsoft.com/office/officeart/2008/layout/RadialCluster"/>
    <dgm:cxn modelId="{E15CEB53-CCEE-4592-9E57-389A6760AAA6}" type="presOf" srcId="{500391B5-19CE-49B6-AB7B-92359DDA60CB}" destId="{336C2021-D59E-47DD-8E0F-84DAE17AAEA1}" srcOrd="0" destOrd="0" presId="urn:microsoft.com/office/officeart/2008/layout/RadialCluster"/>
    <dgm:cxn modelId="{F1E7D374-6773-40D9-BB14-70BD173339A2}" type="presOf" srcId="{AE8942CF-C011-4D63-BAD7-9B8B623305F0}" destId="{EBB01D2C-0A3F-4FF0-829B-74908B4041CA}" srcOrd="0" destOrd="0" presId="urn:microsoft.com/office/officeart/2008/layout/RadialCluster"/>
    <dgm:cxn modelId="{92A0C4C8-76BE-4489-A3C9-4EE71010A7B3}" type="presOf" srcId="{6F911242-BC4D-4CD0-85F9-7100745D6993}" destId="{D4CD4C77-B50C-4C25-BE57-13752C7A1A7C}" srcOrd="0" destOrd="0" presId="urn:microsoft.com/office/officeart/2008/layout/RadialCluster"/>
    <dgm:cxn modelId="{93AE75D7-BDEF-4F21-912C-DCB334CEE215}" srcId="{15F517F9-1972-4AE3-881D-BE6D3E790A43}" destId="{3769B087-77E4-4956-AC2E-20EAC5961650}" srcOrd="0" destOrd="0" parTransId="{27D4DE36-CE3F-4B6D-AA78-C97D8B9D3CD2}" sibTransId="{94FC9216-604C-4B13-A4F9-D86ECDF5AB76}"/>
    <dgm:cxn modelId="{491898DD-264E-48E7-A1AB-F97AA4795053}" type="presOf" srcId="{15F517F9-1972-4AE3-881D-BE6D3E790A43}" destId="{5CFB7567-0177-49BD-A789-0BAF1D061219}" srcOrd="0" destOrd="0" presId="urn:microsoft.com/office/officeart/2008/layout/RadialCluster"/>
    <dgm:cxn modelId="{BD95C8E4-CADA-4CCF-A40D-848A95F05241}" srcId="{3769B087-77E4-4956-AC2E-20EAC5961650}" destId="{500391B5-19CE-49B6-AB7B-92359DDA60CB}" srcOrd="1" destOrd="0" parTransId="{5A493216-528B-40B6-86B8-650D0CBEBEDD}" sibTransId="{1D9A23C6-C127-43C2-A045-449AC6229912}"/>
    <dgm:cxn modelId="{C8DDDAF7-5FBD-4A18-8F54-5C59FF8F906F}" type="presOf" srcId="{838F879D-0797-4486-83D2-8DE17448175F}" destId="{3CDDB666-6690-46FF-AC2E-74E0C3132F61}" srcOrd="0" destOrd="0" presId="urn:microsoft.com/office/officeart/2008/layout/RadialCluster"/>
    <dgm:cxn modelId="{027388FC-CBD3-4818-B983-328DD92E26EC}" type="presOf" srcId="{7EFBD026-0E17-4DDC-B65D-40F7B8DEF189}" destId="{90E36D66-C9D9-4C6E-8105-9F1E9810D9CB}" srcOrd="0" destOrd="0" presId="urn:microsoft.com/office/officeart/2008/layout/RadialCluster"/>
    <dgm:cxn modelId="{31270F2C-66B5-4A25-9BC8-BFAC721F600A}" type="presParOf" srcId="{5CFB7567-0177-49BD-A789-0BAF1D061219}" destId="{327E23D5-8A3B-4981-9CCB-D1DD037AA839}" srcOrd="0" destOrd="0" presId="urn:microsoft.com/office/officeart/2008/layout/RadialCluster"/>
    <dgm:cxn modelId="{43D344B8-55A4-4BDF-8156-EDDB1E923BA8}" type="presParOf" srcId="{327E23D5-8A3B-4981-9CCB-D1DD037AA839}" destId="{BE11AC9A-7B4F-49AB-910F-3CB59E1D1458}" srcOrd="0" destOrd="0" presId="urn:microsoft.com/office/officeart/2008/layout/RadialCluster"/>
    <dgm:cxn modelId="{EC6792F7-71FF-4849-B26E-3E52D1D32E27}" type="presParOf" srcId="{327E23D5-8A3B-4981-9CCB-D1DD037AA839}" destId="{EBB01D2C-0A3F-4FF0-829B-74908B4041CA}" srcOrd="1" destOrd="0" presId="urn:microsoft.com/office/officeart/2008/layout/RadialCluster"/>
    <dgm:cxn modelId="{757313E8-1F1C-4166-B8DD-DDB05BC25A2C}" type="presParOf" srcId="{327E23D5-8A3B-4981-9CCB-D1DD037AA839}" destId="{D4CD4C77-B50C-4C25-BE57-13752C7A1A7C}" srcOrd="2" destOrd="0" presId="urn:microsoft.com/office/officeart/2008/layout/RadialCluster"/>
    <dgm:cxn modelId="{F88DC7D2-05CC-4646-97B3-7436B56F080D}" type="presParOf" srcId="{327E23D5-8A3B-4981-9CCB-D1DD037AA839}" destId="{4FEF7289-E31C-430B-AE07-89010578E425}" srcOrd="3" destOrd="0" presId="urn:microsoft.com/office/officeart/2008/layout/RadialCluster"/>
    <dgm:cxn modelId="{5F089884-8A3D-4733-8279-1A79ADA32792}" type="presParOf" srcId="{327E23D5-8A3B-4981-9CCB-D1DD037AA839}" destId="{336C2021-D59E-47DD-8E0F-84DAE17AAEA1}" srcOrd="4" destOrd="0" presId="urn:microsoft.com/office/officeart/2008/layout/RadialCluster"/>
    <dgm:cxn modelId="{C9C9C287-C6B0-4E4D-9838-0484807B746C}" type="presParOf" srcId="{327E23D5-8A3B-4981-9CCB-D1DD037AA839}" destId="{3CDDB666-6690-46FF-AC2E-74E0C3132F61}" srcOrd="5" destOrd="0" presId="urn:microsoft.com/office/officeart/2008/layout/RadialCluster"/>
    <dgm:cxn modelId="{D082F910-F49D-4400-932F-37F6A78E6F7B}" type="presParOf" srcId="{327E23D5-8A3B-4981-9CCB-D1DD037AA839}" destId="{90E36D66-C9D9-4C6E-8105-9F1E9810D9CB}"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11AC9A-7B4F-49AB-910F-3CB59E1D1458}">
      <dsp:nvSpPr>
        <dsp:cNvPr id="0" name=""/>
        <dsp:cNvSpPr/>
      </dsp:nvSpPr>
      <dsp:spPr>
        <a:xfrm>
          <a:off x="3500077" y="2928419"/>
          <a:ext cx="1857806" cy="1857806"/>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977900">
            <a:lnSpc>
              <a:spcPct val="90000"/>
            </a:lnSpc>
            <a:spcBef>
              <a:spcPct val="0"/>
            </a:spcBef>
            <a:spcAft>
              <a:spcPct val="35000"/>
            </a:spcAft>
            <a:buNone/>
          </a:pPr>
          <a:r>
            <a:rPr lang="en-US" sz="2200" kern="1200" dirty="0"/>
            <a:t>Sustainable Development</a:t>
          </a:r>
        </a:p>
      </dsp:txBody>
      <dsp:txXfrm>
        <a:off x="3590768" y="3019110"/>
        <a:ext cx="1676424" cy="1676424"/>
      </dsp:txXfrm>
    </dsp:sp>
    <dsp:sp modelId="{EBB01D2C-0A3F-4FF0-829B-74908B4041CA}">
      <dsp:nvSpPr>
        <dsp:cNvPr id="0" name=""/>
        <dsp:cNvSpPr/>
      </dsp:nvSpPr>
      <dsp:spPr>
        <a:xfrm rot="16200000">
          <a:off x="4153074" y="2652513"/>
          <a:ext cx="551812" cy="0"/>
        </a:xfrm>
        <a:custGeom>
          <a:avLst/>
          <a:gdLst/>
          <a:ahLst/>
          <a:cxnLst/>
          <a:rect l="0" t="0" r="0" b="0"/>
          <a:pathLst>
            <a:path>
              <a:moveTo>
                <a:pt x="0" y="0"/>
              </a:moveTo>
              <a:lnTo>
                <a:pt x="551812" y="0"/>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4CD4C77-B50C-4C25-BE57-13752C7A1A7C}">
      <dsp:nvSpPr>
        <dsp:cNvPr id="0" name=""/>
        <dsp:cNvSpPr/>
      </dsp:nvSpPr>
      <dsp:spPr>
        <a:xfrm>
          <a:off x="3456385" y="432051"/>
          <a:ext cx="1945189" cy="1944554"/>
        </a:xfrm>
        <a:prstGeom prst="roundRect">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740" tIns="78740" rIns="78740" bIns="78740" numCol="1" spcCol="1270" anchor="ctr" anchorCtr="0">
          <a:noAutofit/>
        </a:bodyPr>
        <a:lstStyle/>
        <a:p>
          <a:pPr marL="0" lvl="0" indent="0" algn="ctr" defTabSz="1377950">
            <a:lnSpc>
              <a:spcPct val="90000"/>
            </a:lnSpc>
            <a:spcBef>
              <a:spcPct val="0"/>
            </a:spcBef>
            <a:spcAft>
              <a:spcPct val="35000"/>
            </a:spcAft>
            <a:buNone/>
          </a:pPr>
          <a:r>
            <a:rPr lang="en-US" sz="3100" kern="1200" dirty="0"/>
            <a:t>Economic Security</a:t>
          </a:r>
        </a:p>
      </dsp:txBody>
      <dsp:txXfrm>
        <a:off x="3551310" y="526976"/>
        <a:ext cx="1755339" cy="1754704"/>
      </dsp:txXfrm>
    </dsp:sp>
    <dsp:sp modelId="{4FEF7289-E31C-430B-AE07-89010578E425}">
      <dsp:nvSpPr>
        <dsp:cNvPr id="0" name=""/>
        <dsp:cNvSpPr/>
      </dsp:nvSpPr>
      <dsp:spPr>
        <a:xfrm rot="1402020">
          <a:off x="5327024" y="4407891"/>
          <a:ext cx="752517" cy="0"/>
        </a:xfrm>
        <a:custGeom>
          <a:avLst/>
          <a:gdLst/>
          <a:ahLst/>
          <a:cxnLst/>
          <a:rect l="0" t="0" r="0" b="0"/>
          <a:pathLst>
            <a:path>
              <a:moveTo>
                <a:pt x="0" y="0"/>
              </a:moveTo>
              <a:lnTo>
                <a:pt x="752517" y="0"/>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6C2021-D59E-47DD-8E0F-84DAE17AAEA1}">
      <dsp:nvSpPr>
        <dsp:cNvPr id="0" name=""/>
        <dsp:cNvSpPr/>
      </dsp:nvSpPr>
      <dsp:spPr>
        <a:xfrm>
          <a:off x="6048681" y="4104458"/>
          <a:ext cx="1966773" cy="1755082"/>
        </a:xfrm>
        <a:prstGeom prst="roundRect">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88900" rIns="88900" bIns="88900" numCol="1" spcCol="1270" anchor="ctr" anchorCtr="0">
          <a:noAutofit/>
        </a:bodyPr>
        <a:lstStyle/>
        <a:p>
          <a:pPr marL="0" lvl="0" indent="0" algn="ctr" defTabSz="1555750">
            <a:lnSpc>
              <a:spcPct val="90000"/>
            </a:lnSpc>
            <a:spcBef>
              <a:spcPct val="0"/>
            </a:spcBef>
            <a:spcAft>
              <a:spcPct val="35000"/>
            </a:spcAft>
            <a:buNone/>
          </a:pPr>
          <a:r>
            <a:rPr lang="en-US" sz="3500" kern="1200" dirty="0"/>
            <a:t>Social Justice</a:t>
          </a:r>
        </a:p>
      </dsp:txBody>
      <dsp:txXfrm>
        <a:off x="6134357" y="4190134"/>
        <a:ext cx="1795421" cy="1583730"/>
      </dsp:txXfrm>
    </dsp:sp>
    <dsp:sp modelId="{3CDDB666-6690-46FF-AC2E-74E0C3132F61}">
      <dsp:nvSpPr>
        <dsp:cNvPr id="0" name=""/>
        <dsp:cNvSpPr/>
      </dsp:nvSpPr>
      <dsp:spPr>
        <a:xfrm rot="9378612">
          <a:off x="2802107" y="4411269"/>
          <a:ext cx="728671" cy="0"/>
        </a:xfrm>
        <a:custGeom>
          <a:avLst/>
          <a:gdLst/>
          <a:ahLst/>
          <a:cxnLst/>
          <a:rect l="0" t="0" r="0" b="0"/>
          <a:pathLst>
            <a:path>
              <a:moveTo>
                <a:pt x="0" y="0"/>
              </a:moveTo>
              <a:lnTo>
                <a:pt x="728671" y="0"/>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0E36D66-C9D9-4C6E-8105-9F1E9810D9CB}">
      <dsp:nvSpPr>
        <dsp:cNvPr id="0" name=""/>
        <dsp:cNvSpPr/>
      </dsp:nvSpPr>
      <dsp:spPr>
        <a:xfrm>
          <a:off x="720065" y="4176458"/>
          <a:ext cx="2112742" cy="1689372"/>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US" sz="2400" kern="1200" dirty="0"/>
            <a:t>Environmental Quality</a:t>
          </a:r>
        </a:p>
      </dsp:txBody>
      <dsp:txXfrm>
        <a:off x="802533" y="4258926"/>
        <a:ext cx="1947806" cy="1524436"/>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4AC990-6196-484F-8A51-DCB44C9CBF00}" type="datetimeFigureOut">
              <a:rPr lang="en-GB" smtClean="0"/>
              <a:t>14/11/2024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3582E-9962-482F-8B5B-F0C2894C2B61}" type="slidenum">
              <a:rPr lang="en-GB" smtClean="0"/>
              <a:t>‹#›</a:t>
            </a:fld>
            <a:endParaRPr lang="en-GB"/>
          </a:p>
        </p:txBody>
      </p:sp>
    </p:spTree>
    <p:extLst>
      <p:ext uri="{BB962C8B-B14F-4D97-AF65-F5344CB8AC3E}">
        <p14:creationId xmlns:p14="http://schemas.microsoft.com/office/powerpoint/2010/main" val="2498814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5"/>
          <p:cNvSpPr>
            <a:spLocks noGrp="1" noChangeArrowheads="1"/>
          </p:cNvSpPr>
          <p:nvPr>
            <p:ph type="sldNum" sz="quarter" idx="5"/>
          </p:nvPr>
        </p:nvSpPr>
        <p:spPr>
          <a:ln/>
        </p:spPr>
        <p:txBody>
          <a:bodyPr/>
          <a:lstStyle/>
          <a:p>
            <a:fld id="{4EA57089-36CE-41C8-A94E-7F6628E09C72}" type="slidenum">
              <a:rPr lang="en-US" altLang="en-US"/>
              <a:pPr/>
              <a:t>3</a:t>
            </a:fld>
            <a:endParaRPr lang="en-US" altLang="en-US"/>
          </a:p>
        </p:txBody>
      </p:sp>
      <p:sp>
        <p:nvSpPr>
          <p:cNvPr id="9218" name="Rectangle 2"/>
          <p:cNvSpPr>
            <a:spLocks noGrp="1" noRot="1" noChangeAspect="1" noChangeArrowheads="1" noTextEdit="1"/>
          </p:cNvSpPr>
          <p:nvPr>
            <p:ph type="sldImg"/>
          </p:nvPr>
        </p:nvSpPr>
        <p:spPr>
          <a:xfrm>
            <a:off x="1144588" y="687388"/>
            <a:ext cx="4568825" cy="3425825"/>
          </a:xfrm>
          <a:ln cap="flat"/>
        </p:spPr>
      </p:sp>
      <p:sp>
        <p:nvSpPr>
          <p:cNvPr id="9219" name="Rectangle 3"/>
          <p:cNvSpPr>
            <a:spLocks noGrp="1" noChangeArrowheads="1"/>
          </p:cNvSpPr>
          <p:nvPr>
            <p:ph type="body" idx="1"/>
          </p:nvPr>
        </p:nvSpPr>
        <p:spPr>
          <a:ln/>
        </p:spPr>
        <p:txBody>
          <a:bodyPr/>
          <a:lstStyle/>
          <a:p>
            <a:endParaRPr lang="en-CA" altLang="en-US"/>
          </a:p>
        </p:txBody>
      </p:sp>
    </p:spTree>
    <p:extLst>
      <p:ext uri="{BB962C8B-B14F-4D97-AF65-F5344CB8AC3E}">
        <p14:creationId xmlns:p14="http://schemas.microsoft.com/office/powerpoint/2010/main" val="3741970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5"/>
          <p:cNvSpPr>
            <a:spLocks noGrp="1" noChangeArrowheads="1"/>
          </p:cNvSpPr>
          <p:nvPr>
            <p:ph type="sldNum" sz="quarter" idx="5"/>
          </p:nvPr>
        </p:nvSpPr>
        <p:spPr>
          <a:ln/>
        </p:spPr>
        <p:txBody>
          <a:bodyPr/>
          <a:lstStyle/>
          <a:p>
            <a:fld id="{4EA57089-36CE-41C8-A94E-7F6628E09C72}" type="slidenum">
              <a:rPr lang="en-US" altLang="en-US"/>
              <a:pPr/>
              <a:t>4</a:t>
            </a:fld>
            <a:endParaRPr lang="en-US" altLang="en-US"/>
          </a:p>
        </p:txBody>
      </p:sp>
      <p:sp>
        <p:nvSpPr>
          <p:cNvPr id="9218" name="Rectangle 2"/>
          <p:cNvSpPr>
            <a:spLocks noGrp="1" noRot="1" noChangeAspect="1" noChangeArrowheads="1" noTextEdit="1"/>
          </p:cNvSpPr>
          <p:nvPr>
            <p:ph type="sldImg"/>
          </p:nvPr>
        </p:nvSpPr>
        <p:spPr>
          <a:xfrm>
            <a:off x="1144588" y="687388"/>
            <a:ext cx="4568825" cy="3425825"/>
          </a:xfrm>
          <a:ln cap="flat"/>
        </p:spPr>
      </p:sp>
      <p:sp>
        <p:nvSpPr>
          <p:cNvPr id="9219" name="Rectangle 3"/>
          <p:cNvSpPr>
            <a:spLocks noGrp="1" noChangeArrowheads="1"/>
          </p:cNvSpPr>
          <p:nvPr>
            <p:ph type="body" idx="1"/>
          </p:nvPr>
        </p:nvSpPr>
        <p:spPr>
          <a:ln/>
        </p:spPr>
        <p:txBody>
          <a:bodyPr/>
          <a:lstStyle/>
          <a:p>
            <a:endParaRPr lang="en-CA" altLang="en-US"/>
          </a:p>
        </p:txBody>
      </p:sp>
    </p:spTree>
    <p:extLst>
      <p:ext uri="{BB962C8B-B14F-4D97-AF65-F5344CB8AC3E}">
        <p14:creationId xmlns:p14="http://schemas.microsoft.com/office/powerpoint/2010/main" val="36605608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5037F3-17A5-429D-A7E4-87EB52649D68}" type="slidenum">
              <a:rPr lang="en-GB" smtClean="0"/>
              <a:t>21</a:t>
            </a:fld>
            <a:endParaRPr lang="en-GB"/>
          </a:p>
        </p:txBody>
      </p:sp>
    </p:spTree>
    <p:extLst>
      <p:ext uri="{BB962C8B-B14F-4D97-AF65-F5344CB8AC3E}">
        <p14:creationId xmlns:p14="http://schemas.microsoft.com/office/powerpoint/2010/main" val="31080487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5"/>
          <p:cNvSpPr>
            <a:spLocks noGrp="1" noChangeArrowheads="1"/>
          </p:cNvSpPr>
          <p:nvPr>
            <p:ph type="sldNum" sz="quarter" idx="5"/>
          </p:nvPr>
        </p:nvSpPr>
        <p:spPr>
          <a:ln/>
        </p:spPr>
        <p:txBody>
          <a:bodyPr/>
          <a:lstStyle/>
          <a:p>
            <a:fld id="{4EA57089-36CE-41C8-A94E-7F6628E09C72}" type="slidenum">
              <a:rPr lang="en-US" altLang="en-US"/>
              <a:pPr/>
              <a:t>24</a:t>
            </a:fld>
            <a:endParaRPr lang="en-US" altLang="en-US"/>
          </a:p>
        </p:txBody>
      </p:sp>
      <p:sp>
        <p:nvSpPr>
          <p:cNvPr id="9218" name="Rectangle 2"/>
          <p:cNvSpPr>
            <a:spLocks noGrp="1" noRot="1" noChangeAspect="1" noChangeArrowheads="1" noTextEdit="1"/>
          </p:cNvSpPr>
          <p:nvPr>
            <p:ph type="sldImg"/>
          </p:nvPr>
        </p:nvSpPr>
        <p:spPr>
          <a:xfrm>
            <a:off x="1144588" y="687388"/>
            <a:ext cx="4568825" cy="3425825"/>
          </a:xfrm>
          <a:ln cap="flat"/>
        </p:spPr>
      </p:sp>
      <p:sp>
        <p:nvSpPr>
          <p:cNvPr id="9219" name="Rectangle 3"/>
          <p:cNvSpPr>
            <a:spLocks noGrp="1" noChangeArrowheads="1"/>
          </p:cNvSpPr>
          <p:nvPr>
            <p:ph type="body" idx="1"/>
          </p:nvPr>
        </p:nvSpPr>
        <p:spPr>
          <a:ln/>
        </p:spPr>
        <p:txBody>
          <a:bodyPr/>
          <a:lstStyle/>
          <a:p>
            <a:endParaRPr lang="en-CA" altLang="en-US"/>
          </a:p>
        </p:txBody>
      </p:sp>
    </p:spTree>
    <p:extLst>
      <p:ext uri="{BB962C8B-B14F-4D97-AF65-F5344CB8AC3E}">
        <p14:creationId xmlns:p14="http://schemas.microsoft.com/office/powerpoint/2010/main" val="38794612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14/11/2024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14/11/2024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14/11/2024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14/11/2024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hyperlink" Target="mailto:ken.dicks@uwtsd.ac.uk" TargetMode="External"/><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hyperlink" Target="https://www.bbc.co.uk/news/business-52350082"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un-documents.net/our-common-future.pdf"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gov.wales/topics/people-and-communities/people/future-generations-act/future-generations-act-video/?skip=1&amp;lang=en" TargetMode="External"/><Relationship Id="rId1" Type="http://schemas.openxmlformats.org/officeDocument/2006/relationships/slideLayout" Target="../slideLayouts/slideLayout2.xml"/><Relationship Id="rId4" Type="http://schemas.openxmlformats.org/officeDocument/2006/relationships/hyperlink" Target="https://gov.wales/well-being-future-generations-wales-act-2015-guidance"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gov.uk/government/speeches/pm-speech-on-wellbeing"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www.un-documents.net/our-common-future.pdf"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portals.iucn.org/library/efiles/documents/cfe-003.pdf"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hyperlink" Target="http://www.un-documents.net/wced-ocf.htm" TargetMode="External"/><Relationship Id="rId7" Type="http://schemas.openxmlformats.org/officeDocument/2006/relationships/hyperlink" Target="https://www-jstor-org.ezproxy.uwtsd.ac.uk/stable/3486126?sid=primo" TargetMode="External"/><Relationship Id="rId2" Type="http://schemas.openxmlformats.org/officeDocument/2006/relationships/hyperlink" Target="https://www-vlebooks-com.ezproxy.uwtsd.ac.uk/Product/Index/67348?page=0&amp;startBookmarkId=-1" TargetMode="External"/><Relationship Id="rId1" Type="http://schemas.openxmlformats.org/officeDocument/2006/relationships/slideLayout" Target="../slideLayouts/slideLayout2.xml"/><Relationship Id="rId6" Type="http://schemas.openxmlformats.org/officeDocument/2006/relationships/hyperlink" Target="https://www.jstor.org/stable/1822328" TargetMode="External"/><Relationship Id="rId5" Type="http://schemas.openxmlformats.org/officeDocument/2006/relationships/hyperlink" Target="https://www.researchgate.net/publication/292480684_State_building_in_Solomon_Islands" TargetMode="External"/><Relationship Id="rId4" Type="http://schemas.openxmlformats.org/officeDocument/2006/relationships/hyperlink" Target="https://research-ebsco-com.ezproxy.uwtsd.ac.uk/c/onvpsy/viewer/pdf/sd2ihgx52b?route=details"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www.proquest.com/docview/1537421428?accountid=130472&amp;parentSessionId=Bqthnl0o7%2Fa8LzMlUjPIJlQKBAjqXxtvpp1uqztBTfo%3D&amp;pq-origsite=primo&amp;sourcetype=Scholarly%20Journals" TargetMode="External"/><Relationship Id="rId7" Type="http://schemas.openxmlformats.org/officeDocument/2006/relationships/hyperlink" Target="https://www.proquest.com/docview/232565204?accountid=130472&amp;parentSessionId=F1xbcpAVYtFB7BW279OhagLPJ0AcOOsw70fL16aTJdA%3D&amp;pq-origsite=primo&amp;sourcetype=Scholarly%20Journals" TargetMode="External"/><Relationship Id="rId2" Type="http://schemas.openxmlformats.org/officeDocument/2006/relationships/hyperlink" Target="https://papers.ssrn.com/sol3/papers.cfm?abstract_id=4466031#:~:text=Those%20who%20wish%20governments%20to%20take%20into%20account,on%20allowing%20people%20to%20benefit%20from%20economic%20growth." TargetMode="External"/><Relationship Id="rId1" Type="http://schemas.openxmlformats.org/officeDocument/2006/relationships/slideLayout" Target="../slideLayouts/slideLayout2.xml"/><Relationship Id="rId6" Type="http://schemas.openxmlformats.org/officeDocument/2006/relationships/hyperlink" Target="https://www-sciencedirect-com.ezproxy.uwtsd.ac.uk/science/article/pii/S0167880906003872" TargetMode="External"/><Relationship Id="rId5" Type="http://schemas.openxmlformats.org/officeDocument/2006/relationships/hyperlink" Target="https://www.researchgate.net/publication/39015804_Blueprint_for_a_Green_Economy" TargetMode="External"/><Relationship Id="rId4" Type="http://schemas.openxmlformats.org/officeDocument/2006/relationships/hyperlink" Target="http://www.esdtoolkit.org/"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digitallibrary.un.org/record/245092?v=pdf" TargetMode="External"/><Relationship Id="rId2" Type="http://schemas.openxmlformats.org/officeDocument/2006/relationships/hyperlink" Target="https://www-sciencedirect-com.ezproxy.uwtsd.ac.uk/science/article/pii/S092180099700092X" TargetMode="External"/><Relationship Id="rId1" Type="http://schemas.openxmlformats.org/officeDocument/2006/relationships/slideLayout" Target="../slideLayouts/slideLayout2.xml"/><Relationship Id="rId5" Type="http://schemas.openxmlformats.org/officeDocument/2006/relationships/hyperlink" Target="https://onlinelibrary.wiley.com/doi/book/10.1002/9780470939338?msockid=114015e0d01561b1154400f2d1ee60d8" TargetMode="External"/><Relationship Id="rId4" Type="http://schemas.openxmlformats.org/officeDocument/2006/relationships/hyperlink" Target="https://unesdoc.unesco.org/ark:/48223/pf0000141629"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digitallibrary.un.org/record/139811?v=pdf" TargetMode="External"/><Relationship Id="rId2" Type="http://schemas.openxmlformats.org/officeDocument/2006/relationships/hyperlink" Target="https://www.proquest.com/docview/759258105?accountid=130472&amp;parentSessionId=41e08cMpGqzY3lwwESLLfftuq4UAbreE4pfIPC%2FM2TE%3D&amp;pq-origsite=primo&amp;sourcetype=Scholarly%20Journa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p:cNvSpPr/>
          <p:nvPr/>
        </p:nvSpPr>
        <p:spPr>
          <a:xfrm>
            <a:off x="5724128" y="332656"/>
            <a:ext cx="2808312" cy="2088232"/>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3347864" y="332656"/>
            <a:ext cx="2088232" cy="504056"/>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5724128" y="2636912"/>
            <a:ext cx="2808312" cy="1224136"/>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611560" y="332656"/>
            <a:ext cx="2448272" cy="17281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611560" y="2204864"/>
            <a:ext cx="2448272" cy="1656184"/>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3347864" y="980728"/>
            <a:ext cx="2088232" cy="2880320"/>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251520" y="4005065"/>
            <a:ext cx="8640960" cy="720080"/>
          </a:xfrm>
        </p:spPr>
        <p:txBody>
          <a:bodyPr>
            <a:normAutofit fontScale="90000"/>
          </a:bodyPr>
          <a:lstStyle/>
          <a:p>
            <a:pPr algn="l"/>
            <a:r>
              <a:rPr lang="en-US" sz="3600" b="1" dirty="0"/>
              <a:t>ECSO6004: Sustainable Communities &amp; Global Development</a:t>
            </a:r>
          </a:p>
        </p:txBody>
      </p:sp>
      <p:sp>
        <p:nvSpPr>
          <p:cNvPr id="7" name="Subtitle 6"/>
          <p:cNvSpPr>
            <a:spLocks noGrp="1"/>
          </p:cNvSpPr>
          <p:nvPr>
            <p:ph type="subTitle" idx="1"/>
          </p:nvPr>
        </p:nvSpPr>
        <p:spPr>
          <a:xfrm>
            <a:off x="179512" y="4948740"/>
            <a:ext cx="9144000" cy="694882"/>
          </a:xfrm>
        </p:spPr>
        <p:txBody>
          <a:bodyPr>
            <a:normAutofit/>
          </a:bodyPr>
          <a:lstStyle/>
          <a:p>
            <a:r>
              <a:rPr lang="en-GB" b="1" dirty="0">
                <a:solidFill>
                  <a:schemeClr val="tx1"/>
                </a:solidFill>
              </a:rPr>
              <a:t>Theme 2: Key Concepts and Context</a:t>
            </a:r>
          </a:p>
        </p:txBody>
      </p:sp>
      <p:pic>
        <p:nvPicPr>
          <p:cNvPr id="3" name="Picture 2"/>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755576" y="2320718"/>
            <a:ext cx="2231266" cy="1378687"/>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5576" y="476672"/>
            <a:ext cx="2149582" cy="1437533"/>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68144" y="472868"/>
            <a:ext cx="2466975" cy="1847850"/>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74072" y="1119320"/>
            <a:ext cx="1781175" cy="2562225"/>
          </a:xfrm>
          <a:prstGeom prst="rect">
            <a:avLst/>
          </a:prstGeom>
        </p:spPr>
      </p:pic>
      <p:sp>
        <p:nvSpPr>
          <p:cNvPr id="18" name="TextBox 17"/>
          <p:cNvSpPr txBox="1"/>
          <p:nvPr/>
        </p:nvSpPr>
        <p:spPr>
          <a:xfrm>
            <a:off x="3779912" y="6237312"/>
            <a:ext cx="3672408" cy="369332"/>
          </a:xfrm>
          <a:prstGeom prst="rect">
            <a:avLst/>
          </a:prstGeom>
          <a:noFill/>
        </p:spPr>
        <p:txBody>
          <a:bodyPr wrap="square" rtlCol="0">
            <a:spAutoFit/>
          </a:bodyPr>
          <a:lstStyle/>
          <a:p>
            <a:r>
              <a:rPr lang="en-GB" dirty="0"/>
              <a:t>Ken Dicks </a:t>
            </a:r>
            <a:r>
              <a:rPr lang="en-GB" dirty="0">
                <a:hlinkClick r:id="rId6"/>
              </a:rPr>
              <a:t>ken.dicks@uwtsd.ac.uk</a:t>
            </a:r>
            <a:r>
              <a:rPr lang="en-GB" dirty="0"/>
              <a:t> </a:t>
            </a:r>
          </a:p>
        </p:txBody>
      </p:sp>
    </p:spTree>
    <p:extLst>
      <p:ext uri="{BB962C8B-B14F-4D97-AF65-F5344CB8AC3E}">
        <p14:creationId xmlns:p14="http://schemas.microsoft.com/office/powerpoint/2010/main" val="4933229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7504" y="332656"/>
            <a:ext cx="8712968"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Calibri"/>
                <a:ea typeface="+mn-ea"/>
                <a:cs typeface="+mn-cs"/>
              </a:rPr>
              <a:t>Guided Study Activity - Discussion</a:t>
            </a:r>
          </a:p>
        </p:txBody>
      </p:sp>
      <p:sp>
        <p:nvSpPr>
          <p:cNvPr id="3" name="TextBox 2"/>
          <p:cNvSpPr txBox="1"/>
          <p:nvPr/>
        </p:nvSpPr>
        <p:spPr>
          <a:xfrm>
            <a:off x="539552" y="1196752"/>
            <a:ext cx="7992888"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i="1" dirty="0">
                <a:solidFill>
                  <a:prstClr val="black"/>
                </a:solidFill>
                <a:latin typeface="Calibri"/>
              </a:rPr>
              <a:t>Having researched the following phrases what do you understand each of these to mean</a:t>
            </a:r>
            <a:r>
              <a:rPr kumimoji="0" lang="en-GB" sz="2800" b="0" i="1" u="none" strike="noStrike" kern="1200" cap="none" spc="0" normalizeH="0" baseline="0" noProof="0" dirty="0">
                <a:ln>
                  <a:noFill/>
                </a:ln>
                <a:solidFill>
                  <a:prstClr val="black"/>
                </a:solidFill>
                <a:effectLst/>
                <a:uLnTx/>
                <a:uFillTx/>
                <a:latin typeface="Calibri"/>
                <a:ea typeface="+mn-ea"/>
                <a:cs typeface="+mn-cs"/>
              </a:rPr>
              <a:t>;</a:t>
            </a:r>
          </a:p>
        </p:txBody>
      </p:sp>
      <p:sp>
        <p:nvSpPr>
          <p:cNvPr id="4" name="TextBox 3"/>
          <p:cNvSpPr txBox="1"/>
          <p:nvPr/>
        </p:nvSpPr>
        <p:spPr>
          <a:xfrm>
            <a:off x="2477747" y="2908104"/>
            <a:ext cx="6048672" cy="2277547"/>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a:ea typeface="+mn-ea"/>
                <a:cs typeface="+mn-cs"/>
              </a:rPr>
              <a:t>Cognitive dissonance</a:t>
            </a:r>
          </a:p>
          <a:p>
            <a:pPr marL="457200" marR="0" lvl="0" indent="-45720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a:ea typeface="+mn-ea"/>
                <a:cs typeface="+mn-cs"/>
              </a:rPr>
              <a:t>Built-in obsolescence</a:t>
            </a:r>
          </a:p>
          <a:p>
            <a:pPr marL="457200" marR="0" lvl="0" indent="-45720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a:ea typeface="+mn-ea"/>
                <a:cs typeface="+mn-cs"/>
              </a:rPr>
              <a:t>Ethical consumerism</a:t>
            </a:r>
          </a:p>
          <a:p>
            <a:pPr marL="457200" marR="0" lvl="0" indent="-45720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a:ea typeface="+mn-ea"/>
                <a:cs typeface="+mn-cs"/>
              </a:rPr>
              <a:t>Instant gratification</a:t>
            </a:r>
          </a:p>
        </p:txBody>
      </p:sp>
    </p:spTree>
    <p:extLst>
      <p:ext uri="{BB962C8B-B14F-4D97-AF65-F5344CB8AC3E}">
        <p14:creationId xmlns:p14="http://schemas.microsoft.com/office/powerpoint/2010/main" val="3620949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95536" y="476672"/>
            <a:ext cx="8320888" cy="864096"/>
          </a:xfrm>
        </p:spPr>
        <p:txBody>
          <a:bodyPr>
            <a:normAutofit fontScale="90000"/>
          </a:bodyPr>
          <a:lstStyle/>
          <a:p>
            <a:r>
              <a:rPr lang="en-US" altLang="en-US" b="1" dirty="0"/>
              <a:t>What do we mean by Sustainability?</a:t>
            </a:r>
          </a:p>
        </p:txBody>
      </p:sp>
      <p:pic>
        <p:nvPicPr>
          <p:cNvPr id="5" name="Picture 4"/>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855590" y="2102603"/>
            <a:ext cx="1400780" cy="1054704"/>
          </a:xfrm>
          <a:prstGeom prst="rect">
            <a:avLst/>
          </a:prstGeom>
        </p:spPr>
      </p:pic>
      <p:sp>
        <p:nvSpPr>
          <p:cNvPr id="2" name="TextBox 1"/>
          <p:cNvSpPr txBox="1"/>
          <p:nvPr/>
        </p:nvSpPr>
        <p:spPr>
          <a:xfrm>
            <a:off x="651528" y="3789040"/>
            <a:ext cx="8064896" cy="954107"/>
          </a:xfrm>
          <a:prstGeom prst="rect">
            <a:avLst/>
          </a:prstGeom>
          <a:noFill/>
        </p:spPr>
        <p:txBody>
          <a:bodyPr wrap="square" rtlCol="0">
            <a:spAutoFit/>
          </a:bodyPr>
          <a:lstStyle/>
          <a:p>
            <a:pPr algn="ctr"/>
            <a:r>
              <a:rPr lang="en-GB" sz="2800" i="1" dirty="0"/>
              <a:t>Take some time to consider this and then share your thoughts with the whole group.</a:t>
            </a:r>
          </a:p>
        </p:txBody>
      </p:sp>
    </p:spTree>
    <p:extLst>
      <p:ext uri="{BB962C8B-B14F-4D97-AF65-F5344CB8AC3E}">
        <p14:creationId xmlns:p14="http://schemas.microsoft.com/office/powerpoint/2010/main" val="4032323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95536" y="476672"/>
            <a:ext cx="8320888" cy="864096"/>
          </a:xfrm>
        </p:spPr>
        <p:txBody>
          <a:bodyPr>
            <a:normAutofit fontScale="90000"/>
          </a:bodyPr>
          <a:lstStyle/>
          <a:p>
            <a:r>
              <a:rPr lang="en-GB" b="1" dirty="0"/>
              <a:t>What is the connection between Sustainability and Equality</a:t>
            </a:r>
            <a:r>
              <a:rPr lang="en-US" altLang="en-US" b="1" dirty="0"/>
              <a:t>?</a:t>
            </a:r>
          </a:p>
        </p:txBody>
      </p:sp>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855590" y="2102603"/>
            <a:ext cx="1400780" cy="1054704"/>
          </a:xfrm>
          <a:prstGeom prst="rect">
            <a:avLst/>
          </a:prstGeom>
        </p:spPr>
      </p:pic>
      <p:sp>
        <p:nvSpPr>
          <p:cNvPr id="7" name="TextBox 6"/>
          <p:cNvSpPr txBox="1"/>
          <p:nvPr/>
        </p:nvSpPr>
        <p:spPr>
          <a:xfrm>
            <a:off x="651528" y="3789040"/>
            <a:ext cx="8064896" cy="954107"/>
          </a:xfrm>
          <a:prstGeom prst="rect">
            <a:avLst/>
          </a:prstGeom>
          <a:noFill/>
        </p:spPr>
        <p:txBody>
          <a:bodyPr wrap="square" rtlCol="0">
            <a:spAutoFit/>
          </a:bodyPr>
          <a:lstStyle/>
          <a:p>
            <a:pPr algn="ctr"/>
            <a:r>
              <a:rPr lang="en-GB" sz="2800" i="1" dirty="0"/>
              <a:t>Take some time to consider this and then share your thoughts with the whole group</a:t>
            </a:r>
          </a:p>
        </p:txBody>
      </p:sp>
    </p:spTree>
    <p:extLst>
      <p:ext uri="{BB962C8B-B14F-4D97-AF65-F5344CB8AC3E}">
        <p14:creationId xmlns:p14="http://schemas.microsoft.com/office/powerpoint/2010/main" val="2530841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a:xfrm>
            <a:off x="380111" y="393797"/>
            <a:ext cx="8320888" cy="1143000"/>
          </a:xfrm>
        </p:spPr>
        <p:txBody>
          <a:bodyPr/>
          <a:lstStyle/>
          <a:p>
            <a:r>
              <a:rPr lang="en-US" altLang="en-US" b="1" dirty="0"/>
              <a:t>Some Definitions of Environment</a:t>
            </a:r>
          </a:p>
        </p:txBody>
      </p:sp>
      <p:sp>
        <p:nvSpPr>
          <p:cNvPr id="165891" name="Rectangle 3"/>
          <p:cNvSpPr>
            <a:spLocks noGrp="1" noChangeArrowheads="1"/>
          </p:cNvSpPr>
          <p:nvPr>
            <p:ph idx="1"/>
          </p:nvPr>
        </p:nvSpPr>
        <p:spPr>
          <a:xfrm>
            <a:off x="179512" y="1885971"/>
            <a:ext cx="8712968" cy="3508977"/>
          </a:xfrm>
        </p:spPr>
        <p:txBody>
          <a:bodyPr>
            <a:noAutofit/>
          </a:bodyPr>
          <a:lstStyle/>
          <a:p>
            <a:pPr marL="514350" indent="-457200"/>
            <a:r>
              <a:rPr lang="en-US" altLang="en-US" sz="2800" dirty="0"/>
              <a:t>[noun] 1 : the circumstances, objects, or conditions by which one is surrounded</a:t>
            </a:r>
          </a:p>
          <a:p>
            <a:pPr marL="514350" indent="-457200"/>
            <a:r>
              <a:rPr lang="en-US" altLang="en-US" sz="2800" dirty="0"/>
              <a:t>2 a : the complex of physical, chemical, and biotic factors (such as climate, soil, and living things) that act upon an organism or an ecological community and ultimately determine its form and survival </a:t>
            </a:r>
          </a:p>
          <a:p>
            <a:pPr marL="514350" indent="-457200"/>
            <a:r>
              <a:rPr lang="en-US" altLang="en-US" sz="2800" dirty="0"/>
              <a:t>2 b : the aggregate of social and cultural conditions that influence the life of an individual or community.</a:t>
            </a:r>
          </a:p>
        </p:txBody>
      </p:sp>
      <p:sp>
        <p:nvSpPr>
          <p:cNvPr id="2" name="TextBox 1"/>
          <p:cNvSpPr txBox="1"/>
          <p:nvPr/>
        </p:nvSpPr>
        <p:spPr>
          <a:xfrm>
            <a:off x="2915816" y="6093296"/>
            <a:ext cx="5760640" cy="461665"/>
          </a:xfrm>
          <a:prstGeom prst="rect">
            <a:avLst/>
          </a:prstGeom>
          <a:noFill/>
        </p:spPr>
        <p:txBody>
          <a:bodyPr wrap="square" rtlCol="0">
            <a:spAutoFit/>
          </a:bodyPr>
          <a:lstStyle/>
          <a:p>
            <a:pPr marL="0" lvl="1"/>
            <a:r>
              <a:rPr lang="en-US" altLang="en-US" sz="2400" i="1" dirty="0"/>
              <a:t>(Merriam-Webster Online Dictionary, 2004)</a:t>
            </a:r>
          </a:p>
        </p:txBody>
      </p:sp>
    </p:spTree>
    <p:extLst>
      <p:ext uri="{BB962C8B-B14F-4D97-AF65-F5344CB8AC3E}">
        <p14:creationId xmlns:p14="http://schemas.microsoft.com/office/powerpoint/2010/main" val="1474883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58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58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58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5891" grpId="0" build="p"/>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a:xfrm>
            <a:off x="360786" y="350658"/>
            <a:ext cx="8320888" cy="1143000"/>
          </a:xfrm>
        </p:spPr>
        <p:txBody>
          <a:bodyPr/>
          <a:lstStyle/>
          <a:p>
            <a:r>
              <a:rPr lang="en-US" altLang="en-US" b="1" dirty="0"/>
              <a:t>Different Environments</a:t>
            </a:r>
          </a:p>
        </p:txBody>
      </p:sp>
      <p:sp>
        <p:nvSpPr>
          <p:cNvPr id="165891" name="Rectangle 3"/>
          <p:cNvSpPr>
            <a:spLocks noGrp="1" noChangeArrowheads="1"/>
          </p:cNvSpPr>
          <p:nvPr>
            <p:ph idx="1"/>
          </p:nvPr>
        </p:nvSpPr>
        <p:spPr>
          <a:xfrm>
            <a:off x="323528" y="1493658"/>
            <a:ext cx="8712968" cy="1182989"/>
          </a:xfrm>
        </p:spPr>
        <p:txBody>
          <a:bodyPr>
            <a:noAutofit/>
          </a:bodyPr>
          <a:lstStyle/>
          <a:p>
            <a:pPr marL="514350" indent="-457200">
              <a:spcBef>
                <a:spcPts val="600"/>
              </a:spcBef>
              <a:spcAft>
                <a:spcPts val="600"/>
              </a:spcAft>
            </a:pPr>
            <a:r>
              <a:rPr lang="en-US" altLang="en-US" dirty="0"/>
              <a:t>Throughout this Module we will be exploring these different concepts of ‘environment’</a:t>
            </a:r>
          </a:p>
          <a:p>
            <a:pPr marL="514350" indent="-457200">
              <a:spcBef>
                <a:spcPts val="600"/>
              </a:spcBef>
              <a:spcAft>
                <a:spcPts val="600"/>
              </a:spcAft>
            </a:pPr>
            <a:r>
              <a:rPr lang="en-US" altLang="en-US" dirty="0"/>
              <a:t>This will include what we sometimes call the ‘natural’ environment</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27784" y="3807042"/>
            <a:ext cx="3600400" cy="2700300"/>
          </a:xfrm>
          <a:prstGeom prst="rect">
            <a:avLst/>
          </a:prstGeom>
        </p:spPr>
      </p:pic>
    </p:spTree>
    <p:extLst>
      <p:ext uri="{BB962C8B-B14F-4D97-AF65-F5344CB8AC3E}">
        <p14:creationId xmlns:p14="http://schemas.microsoft.com/office/powerpoint/2010/main" val="3079687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58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58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589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1490"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331640" y="976596"/>
            <a:ext cx="6480720" cy="49048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623758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25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260648"/>
            <a:ext cx="6972300" cy="5219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411760" y="5805264"/>
            <a:ext cx="6336704" cy="523220"/>
          </a:xfrm>
          <a:prstGeom prst="rect">
            <a:avLst/>
          </a:prstGeom>
          <a:noFill/>
        </p:spPr>
        <p:txBody>
          <a:bodyPr wrap="square" rtlCol="0">
            <a:spAutoFit/>
          </a:bodyPr>
          <a:lstStyle/>
          <a:p>
            <a:r>
              <a:rPr lang="en-GB" sz="2800" dirty="0"/>
              <a:t>Including ‘privileged’ urban environments</a:t>
            </a:r>
          </a:p>
        </p:txBody>
      </p:sp>
    </p:spTree>
    <p:extLst>
      <p:ext uri="{BB962C8B-B14F-4D97-AF65-F5344CB8AC3E}">
        <p14:creationId xmlns:p14="http://schemas.microsoft.com/office/powerpoint/2010/main" val="3751106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35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188640"/>
            <a:ext cx="6962775" cy="5200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2411760" y="5805264"/>
            <a:ext cx="6336704" cy="523220"/>
          </a:xfrm>
          <a:prstGeom prst="rect">
            <a:avLst/>
          </a:prstGeom>
          <a:noFill/>
        </p:spPr>
        <p:txBody>
          <a:bodyPr wrap="square" rtlCol="0">
            <a:spAutoFit/>
          </a:bodyPr>
          <a:lstStyle/>
          <a:p>
            <a:r>
              <a:rPr lang="en-GB" sz="2800" dirty="0"/>
              <a:t>As well as ‘deprived’ urban environments</a:t>
            </a:r>
          </a:p>
        </p:txBody>
      </p:sp>
    </p:spTree>
    <p:extLst>
      <p:ext uri="{BB962C8B-B14F-4D97-AF65-F5344CB8AC3E}">
        <p14:creationId xmlns:p14="http://schemas.microsoft.com/office/powerpoint/2010/main" val="2681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5375" y="838200"/>
            <a:ext cx="6953250" cy="518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833664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55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404663"/>
            <a:ext cx="7484032" cy="55589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395658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2420888"/>
            <a:ext cx="7416824" cy="1200329"/>
          </a:xfrm>
          <a:prstGeom prst="rect">
            <a:avLst/>
          </a:prstGeom>
          <a:noFill/>
        </p:spPr>
        <p:txBody>
          <a:bodyPr wrap="square" rtlCol="0">
            <a:spAutoFit/>
          </a:bodyPr>
          <a:lstStyle/>
          <a:p>
            <a:pPr algn="ctr"/>
            <a:r>
              <a:rPr lang="en-GB" sz="3600" b="1" dirty="0"/>
              <a:t>“But what do you mean by ‘anthropogenic’ Ken”?</a:t>
            </a:r>
          </a:p>
        </p:txBody>
      </p:sp>
    </p:spTree>
    <p:extLst>
      <p:ext uri="{BB962C8B-B14F-4D97-AF65-F5344CB8AC3E}">
        <p14:creationId xmlns:p14="http://schemas.microsoft.com/office/powerpoint/2010/main" val="7796342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476672"/>
            <a:ext cx="8064896" cy="954107"/>
          </a:xfrm>
          <a:prstGeom prst="rect">
            <a:avLst/>
          </a:prstGeom>
          <a:noFill/>
        </p:spPr>
        <p:txBody>
          <a:bodyPr wrap="square" rtlCol="0">
            <a:spAutoFit/>
          </a:bodyPr>
          <a:lstStyle/>
          <a:p>
            <a:r>
              <a:rPr lang="en-GB" sz="2800" dirty="0"/>
              <a:t>Anthropogenic - (chiefly of environmental pollution and pollutants) originating in human activity.</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7359" y="1574794"/>
            <a:ext cx="3197267" cy="2070230"/>
          </a:xfrm>
          <a:prstGeom prst="rect">
            <a:avLst/>
          </a:prstGeom>
          <a:ln>
            <a:noFill/>
          </a:ln>
          <a:effectLst>
            <a:softEdge rad="112500"/>
          </a:effectLst>
        </p:spPr>
      </p:pic>
      <p:pic>
        <p:nvPicPr>
          <p:cNvPr id="4" name="Picture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881656" y="2996952"/>
            <a:ext cx="3278176" cy="2132147"/>
          </a:xfrm>
          <a:prstGeom prst="rect">
            <a:avLst/>
          </a:prstGeom>
          <a:ln>
            <a:noFill/>
          </a:ln>
          <a:effectLst>
            <a:softEdge rad="112500"/>
          </a:effectLst>
        </p:spPr>
      </p:pic>
      <p:pic>
        <p:nvPicPr>
          <p:cNvPr id="5" name="Picture 4"/>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a:xfrm>
            <a:off x="5473943" y="4581128"/>
            <a:ext cx="3202513" cy="1800200"/>
          </a:xfrm>
          <a:prstGeom prst="rect">
            <a:avLst/>
          </a:prstGeom>
          <a:ln>
            <a:noFill/>
          </a:ln>
          <a:effectLst>
            <a:softEdge rad="112500"/>
          </a:effectLst>
        </p:spPr>
      </p:pic>
    </p:spTree>
    <p:extLst>
      <p:ext uri="{BB962C8B-B14F-4D97-AF65-F5344CB8AC3E}">
        <p14:creationId xmlns:p14="http://schemas.microsoft.com/office/powerpoint/2010/main" val="3602577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1844824"/>
            <a:ext cx="7560840" cy="2862322"/>
          </a:xfrm>
          <a:prstGeom prst="rect">
            <a:avLst/>
          </a:prstGeom>
          <a:noFill/>
        </p:spPr>
        <p:txBody>
          <a:bodyPr wrap="square" rtlCol="0">
            <a:spAutoFit/>
          </a:bodyPr>
          <a:lstStyle/>
          <a:p>
            <a:pPr algn="ctr"/>
            <a:r>
              <a:rPr lang="en-GB" sz="3600" dirty="0"/>
              <a:t>We will also be exploring the way in which Government and other </a:t>
            </a:r>
            <a:r>
              <a:rPr lang="en-GB" sz="3600" u="sng" dirty="0"/>
              <a:t>policy</a:t>
            </a:r>
            <a:r>
              <a:rPr lang="en-GB" sz="3600" dirty="0"/>
              <a:t> can contribute to sustainability and equality – both positively and negatively </a:t>
            </a:r>
          </a:p>
        </p:txBody>
      </p:sp>
    </p:spTree>
    <p:extLst>
      <p:ext uri="{BB962C8B-B14F-4D97-AF65-F5344CB8AC3E}">
        <p14:creationId xmlns:p14="http://schemas.microsoft.com/office/powerpoint/2010/main" val="39942739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548680"/>
            <a:ext cx="7024744" cy="1143000"/>
          </a:xfrm>
        </p:spPr>
        <p:txBody>
          <a:bodyPr/>
          <a:lstStyle/>
          <a:p>
            <a:r>
              <a:rPr lang="en-GB" b="1" dirty="0"/>
              <a:t>Definitions - Policy</a:t>
            </a:r>
          </a:p>
        </p:txBody>
      </p:sp>
      <p:sp>
        <p:nvSpPr>
          <p:cNvPr id="3" name="Content Placeholder 2"/>
          <p:cNvSpPr>
            <a:spLocks noGrp="1"/>
          </p:cNvSpPr>
          <p:nvPr>
            <p:ph idx="1"/>
          </p:nvPr>
        </p:nvSpPr>
        <p:spPr>
          <a:xfrm>
            <a:off x="251520" y="1700809"/>
            <a:ext cx="8568952" cy="1728192"/>
          </a:xfrm>
        </p:spPr>
        <p:txBody>
          <a:bodyPr/>
          <a:lstStyle/>
          <a:p>
            <a:pPr marL="0" indent="0">
              <a:buNone/>
            </a:pPr>
            <a:r>
              <a:rPr lang="en-GB" dirty="0"/>
              <a:t>‘a course or general plan of action to be adopted by a government, party, person, </a:t>
            </a:r>
            <a:r>
              <a:rPr lang="en-GB" dirty="0" err="1"/>
              <a:t>etc</a:t>
            </a:r>
            <a:r>
              <a:rPr lang="en-GB" dirty="0"/>
              <a:t>’.</a:t>
            </a:r>
          </a:p>
          <a:p>
            <a:pPr marL="0" indent="0" algn="r">
              <a:buNone/>
            </a:pPr>
            <a:r>
              <a:rPr lang="en-GB" sz="2400" i="1" dirty="0"/>
              <a:t>Concise Oxford Dictionary</a:t>
            </a:r>
          </a:p>
        </p:txBody>
      </p:sp>
      <p:sp>
        <p:nvSpPr>
          <p:cNvPr id="4" name="Content Placeholder 2"/>
          <p:cNvSpPr txBox="1">
            <a:spLocks/>
          </p:cNvSpPr>
          <p:nvPr/>
        </p:nvSpPr>
        <p:spPr>
          <a:xfrm>
            <a:off x="251520" y="3429000"/>
            <a:ext cx="8424936" cy="2520280"/>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dirty="0"/>
              <a:t>‘a set of ideas or a plan of what to do in particular situations that has been agreed to officially by a group of people, a business organization, a government, or a political party’</a:t>
            </a:r>
          </a:p>
          <a:p>
            <a:pPr marL="0" indent="0" algn="r">
              <a:buNone/>
            </a:pPr>
            <a:r>
              <a:rPr lang="en-GB" sz="2400" i="1" dirty="0"/>
              <a:t>Cambridge English Dictionary</a:t>
            </a:r>
          </a:p>
        </p:txBody>
      </p:sp>
    </p:spTree>
    <p:extLst>
      <p:ext uri="{BB962C8B-B14F-4D97-AF65-F5344CB8AC3E}">
        <p14:creationId xmlns:p14="http://schemas.microsoft.com/office/powerpoint/2010/main" val="2147261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332656"/>
            <a:ext cx="7024744" cy="817160"/>
          </a:xfrm>
        </p:spPr>
        <p:txBody>
          <a:bodyPr/>
          <a:lstStyle/>
          <a:p>
            <a:r>
              <a:rPr lang="en-US" b="1" dirty="0"/>
              <a:t>Issues to Consider</a:t>
            </a:r>
          </a:p>
        </p:txBody>
      </p:sp>
      <p:sp>
        <p:nvSpPr>
          <p:cNvPr id="3" name="Content Placeholder 2"/>
          <p:cNvSpPr>
            <a:spLocks noGrp="1"/>
          </p:cNvSpPr>
          <p:nvPr>
            <p:ph idx="1"/>
          </p:nvPr>
        </p:nvSpPr>
        <p:spPr>
          <a:xfrm>
            <a:off x="251520" y="1196752"/>
            <a:ext cx="8640960" cy="1152128"/>
          </a:xfrm>
        </p:spPr>
        <p:txBody>
          <a:bodyPr/>
          <a:lstStyle/>
          <a:p>
            <a:r>
              <a:rPr lang="en-GB" dirty="0"/>
              <a:t>How sustainability and its historical development relate to;</a:t>
            </a:r>
          </a:p>
        </p:txBody>
      </p:sp>
      <p:sp>
        <p:nvSpPr>
          <p:cNvPr id="5" name="TextBox 4"/>
          <p:cNvSpPr txBox="1"/>
          <p:nvPr/>
        </p:nvSpPr>
        <p:spPr>
          <a:xfrm>
            <a:off x="1619672" y="2564904"/>
            <a:ext cx="6768752" cy="3046988"/>
          </a:xfrm>
          <a:prstGeom prst="rect">
            <a:avLst/>
          </a:prstGeom>
          <a:noFill/>
        </p:spPr>
        <p:txBody>
          <a:bodyPr wrap="square" rtlCol="0">
            <a:spAutoFit/>
          </a:bodyPr>
          <a:lstStyle/>
          <a:p>
            <a:pPr marL="457200" indent="-457200">
              <a:buFont typeface="Arial" panose="020B0604020202020204" pitchFamily="34" charset="0"/>
              <a:buChar char="•"/>
            </a:pPr>
            <a:r>
              <a:rPr lang="en-GB" sz="3200" dirty="0"/>
              <a:t>Social change</a:t>
            </a:r>
          </a:p>
          <a:p>
            <a:pPr marL="457200" indent="-457200">
              <a:buFont typeface="Arial" panose="020B0604020202020204" pitchFamily="34" charset="0"/>
              <a:buChar char="•"/>
            </a:pPr>
            <a:r>
              <a:rPr lang="en-GB" sz="3200" dirty="0"/>
              <a:t>Social mobility</a:t>
            </a:r>
          </a:p>
          <a:p>
            <a:pPr marL="457200" indent="-457200">
              <a:buFont typeface="Arial" panose="020B0604020202020204" pitchFamily="34" charset="0"/>
              <a:buChar char="•"/>
            </a:pPr>
            <a:r>
              <a:rPr lang="en-GB" sz="3200" dirty="0"/>
              <a:t>Power</a:t>
            </a:r>
          </a:p>
          <a:p>
            <a:pPr marL="457200" indent="-457200">
              <a:buFont typeface="Arial" panose="020B0604020202020204" pitchFamily="34" charset="0"/>
              <a:buChar char="•"/>
            </a:pPr>
            <a:r>
              <a:rPr lang="en-GB" sz="3200" dirty="0"/>
              <a:t>Social capital</a:t>
            </a:r>
          </a:p>
          <a:p>
            <a:pPr marL="457200" indent="-457200">
              <a:buFont typeface="Arial" panose="020B0604020202020204" pitchFamily="34" charset="0"/>
              <a:buChar char="•"/>
            </a:pPr>
            <a:r>
              <a:rPr lang="en-GB" sz="3200" dirty="0"/>
              <a:t>Inequality</a:t>
            </a:r>
          </a:p>
          <a:p>
            <a:pPr marL="457200" indent="-457200">
              <a:buFont typeface="Arial" panose="020B0604020202020204" pitchFamily="34" charset="0"/>
              <a:buChar char="•"/>
            </a:pPr>
            <a:r>
              <a:rPr lang="en-GB" sz="3200" dirty="0"/>
              <a:t>Social justice</a:t>
            </a:r>
          </a:p>
        </p:txBody>
      </p:sp>
    </p:spTree>
    <p:extLst>
      <p:ext uri="{BB962C8B-B14F-4D97-AF65-F5344CB8AC3E}">
        <p14:creationId xmlns:p14="http://schemas.microsoft.com/office/powerpoint/2010/main" val="1274923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260648"/>
            <a:ext cx="7024744" cy="792088"/>
          </a:xfrm>
        </p:spPr>
        <p:txBody>
          <a:bodyPr>
            <a:normAutofit/>
          </a:bodyPr>
          <a:lstStyle/>
          <a:p>
            <a:r>
              <a:rPr lang="en-GB" b="1" dirty="0"/>
              <a:t>Defining sustainability</a:t>
            </a:r>
          </a:p>
        </p:txBody>
      </p:sp>
      <p:sp>
        <p:nvSpPr>
          <p:cNvPr id="5" name="TextBox 4"/>
          <p:cNvSpPr txBox="1"/>
          <p:nvPr/>
        </p:nvSpPr>
        <p:spPr>
          <a:xfrm>
            <a:off x="395536" y="1270501"/>
            <a:ext cx="7200800" cy="646331"/>
          </a:xfrm>
          <a:prstGeom prst="rect">
            <a:avLst/>
          </a:prstGeom>
          <a:noFill/>
        </p:spPr>
        <p:txBody>
          <a:bodyPr wrap="square" rtlCol="0">
            <a:spAutoFit/>
          </a:bodyPr>
          <a:lstStyle/>
          <a:p>
            <a:r>
              <a:rPr lang="en-GB" sz="3600" dirty="0"/>
              <a:t>Sustainability is concerned with the;</a:t>
            </a:r>
          </a:p>
        </p:txBody>
      </p:sp>
      <p:sp>
        <p:nvSpPr>
          <p:cNvPr id="6" name="TextBox 5"/>
          <p:cNvSpPr txBox="1"/>
          <p:nvPr/>
        </p:nvSpPr>
        <p:spPr>
          <a:xfrm>
            <a:off x="251520" y="2349455"/>
            <a:ext cx="8568952" cy="3416320"/>
          </a:xfrm>
          <a:prstGeom prst="rect">
            <a:avLst/>
          </a:prstGeom>
          <a:noFill/>
        </p:spPr>
        <p:txBody>
          <a:bodyPr wrap="square" rtlCol="0">
            <a:spAutoFit/>
          </a:bodyPr>
          <a:lstStyle/>
          <a:p>
            <a:pPr marL="457200" indent="-457200">
              <a:buFont typeface="Arial" panose="020B0604020202020204" pitchFamily="34" charset="0"/>
              <a:buChar char="•"/>
            </a:pPr>
            <a:r>
              <a:rPr lang="en-GB" sz="3200" dirty="0"/>
              <a:t>The welfare of future generations*</a:t>
            </a:r>
          </a:p>
          <a:p>
            <a:pPr marL="457200" indent="-457200">
              <a:buFont typeface="Arial" panose="020B0604020202020204" pitchFamily="34" charset="0"/>
              <a:buChar char="•"/>
            </a:pPr>
            <a:r>
              <a:rPr lang="en-GB" sz="3200" dirty="0"/>
              <a:t>Including the management of irreplaceable natural resources</a:t>
            </a:r>
          </a:p>
          <a:p>
            <a:pPr marL="457200" indent="-457200">
              <a:buFont typeface="Arial" panose="020B0604020202020204" pitchFamily="34" charset="0"/>
              <a:buChar char="•"/>
            </a:pPr>
            <a:r>
              <a:rPr lang="en-GB" sz="3200" dirty="0"/>
              <a:t>As opposed to the gratification of present needs</a:t>
            </a:r>
          </a:p>
          <a:p>
            <a:endParaRPr lang="en-GB" sz="3200" dirty="0"/>
          </a:p>
          <a:p>
            <a:pPr algn="r"/>
            <a:r>
              <a:rPr lang="en-GB" sz="2400" i="1" dirty="0"/>
              <a:t>Kuhlman &amp; Farrington (2010)</a:t>
            </a:r>
          </a:p>
        </p:txBody>
      </p:sp>
    </p:spTree>
    <p:extLst>
      <p:ext uri="{BB962C8B-B14F-4D97-AF65-F5344CB8AC3E}">
        <p14:creationId xmlns:p14="http://schemas.microsoft.com/office/powerpoint/2010/main" val="386488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0648"/>
            <a:ext cx="8352928" cy="1143000"/>
          </a:xfrm>
        </p:spPr>
        <p:txBody>
          <a:bodyPr/>
          <a:lstStyle/>
          <a:p>
            <a:r>
              <a:rPr lang="en-GB" sz="4000" b="1" dirty="0"/>
              <a:t>The contested nature of sustainability</a:t>
            </a:r>
          </a:p>
        </p:txBody>
      </p:sp>
      <p:sp>
        <p:nvSpPr>
          <p:cNvPr id="4" name="TextBox 3"/>
          <p:cNvSpPr txBox="1"/>
          <p:nvPr/>
        </p:nvSpPr>
        <p:spPr>
          <a:xfrm>
            <a:off x="395536" y="1322765"/>
            <a:ext cx="8352928" cy="954107"/>
          </a:xfrm>
          <a:prstGeom prst="rect">
            <a:avLst/>
          </a:prstGeom>
          <a:noFill/>
        </p:spPr>
        <p:txBody>
          <a:bodyPr wrap="square" rtlCol="0">
            <a:spAutoFit/>
          </a:bodyPr>
          <a:lstStyle/>
          <a:p>
            <a:r>
              <a:rPr lang="en-GB" sz="2800" dirty="0"/>
              <a:t>Two opposing views of the relation between humankind and nature:</a:t>
            </a:r>
          </a:p>
        </p:txBody>
      </p:sp>
      <p:sp>
        <p:nvSpPr>
          <p:cNvPr id="5" name="TextBox 4"/>
          <p:cNvSpPr txBox="1"/>
          <p:nvPr/>
        </p:nvSpPr>
        <p:spPr>
          <a:xfrm>
            <a:off x="755576" y="2477214"/>
            <a:ext cx="7704856"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a:t>One stresses adaptation to and harmony with nature</a:t>
            </a:r>
          </a:p>
          <a:p>
            <a:pPr marL="457200" indent="-457200">
              <a:buFont typeface="Arial" panose="020B0604020202020204" pitchFamily="34" charset="0"/>
              <a:buChar char="•"/>
            </a:pPr>
            <a:r>
              <a:rPr lang="en-GB" sz="2800" dirty="0"/>
              <a:t>The other sees nature as something to be conquered or exploited</a:t>
            </a:r>
          </a:p>
        </p:txBody>
      </p:sp>
      <p:sp>
        <p:nvSpPr>
          <p:cNvPr id="6" name="TextBox 5"/>
          <p:cNvSpPr txBox="1"/>
          <p:nvPr/>
        </p:nvSpPr>
        <p:spPr>
          <a:xfrm>
            <a:off x="395536" y="4437112"/>
            <a:ext cx="8352928" cy="1384995"/>
          </a:xfrm>
          <a:prstGeom prst="rect">
            <a:avLst/>
          </a:prstGeom>
          <a:noFill/>
        </p:spPr>
        <p:txBody>
          <a:bodyPr wrap="square" rtlCol="0">
            <a:spAutoFit/>
          </a:bodyPr>
          <a:lstStyle/>
          <a:p>
            <a:r>
              <a:rPr lang="en-GB" sz="2800" dirty="0"/>
              <a:t>The latter view has been dominant in Western society, at least in recent centuries but its counterpoint has never been absent.</a:t>
            </a:r>
          </a:p>
        </p:txBody>
      </p:sp>
    </p:spTree>
    <p:extLst>
      <p:ext uri="{BB962C8B-B14F-4D97-AF65-F5344CB8AC3E}">
        <p14:creationId xmlns:p14="http://schemas.microsoft.com/office/powerpoint/2010/main" val="419195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265501"/>
            <a:ext cx="8064896" cy="769441"/>
          </a:xfrm>
          <a:prstGeom prst="rect">
            <a:avLst/>
          </a:prstGeom>
          <a:noFill/>
        </p:spPr>
        <p:txBody>
          <a:bodyPr wrap="square" rtlCol="0">
            <a:spAutoFit/>
          </a:bodyPr>
          <a:lstStyle/>
          <a:p>
            <a:pPr algn="ctr"/>
            <a:r>
              <a:rPr lang="en-GB" sz="4400" b="1" dirty="0"/>
              <a:t>A short history of sustainability</a:t>
            </a:r>
          </a:p>
        </p:txBody>
      </p:sp>
      <p:sp>
        <p:nvSpPr>
          <p:cNvPr id="3" name="TextBox 2"/>
          <p:cNvSpPr txBox="1"/>
          <p:nvPr/>
        </p:nvSpPr>
        <p:spPr>
          <a:xfrm>
            <a:off x="467544" y="1330890"/>
            <a:ext cx="8208912" cy="3970318"/>
          </a:xfrm>
          <a:prstGeom prst="rect">
            <a:avLst/>
          </a:prstGeom>
          <a:noFill/>
        </p:spPr>
        <p:txBody>
          <a:bodyPr wrap="square" rtlCol="0">
            <a:spAutoFit/>
          </a:bodyPr>
          <a:lstStyle/>
          <a:p>
            <a:pPr marL="285750" indent="-285750">
              <a:buFont typeface="Arial" panose="020B0604020202020204" pitchFamily="34" charset="0"/>
              <a:buChar char="•"/>
            </a:pPr>
            <a:r>
              <a:rPr lang="en-GB" sz="2800" dirty="0"/>
              <a:t>It is argued that Palaeolithic peoples worried about their prey becoming extinct</a:t>
            </a:r>
          </a:p>
          <a:p>
            <a:pPr marL="285750" indent="-285750">
              <a:buFont typeface="Arial" panose="020B0604020202020204" pitchFamily="34" charset="0"/>
              <a:buChar char="•"/>
            </a:pPr>
            <a:r>
              <a:rPr lang="en-GB" sz="2800" dirty="0"/>
              <a:t>Early farmers must have been apprehensive about maintaining soil fertility</a:t>
            </a:r>
          </a:p>
          <a:p>
            <a:pPr marL="285750" indent="-285750">
              <a:buFont typeface="Arial" panose="020B0604020202020204" pitchFamily="34" charset="0"/>
              <a:buChar char="•"/>
            </a:pPr>
            <a:r>
              <a:rPr lang="en-GB" sz="2800" dirty="0"/>
              <a:t>Traditional beliefs enjoined thinking in terms of stewardship and concern for future generations, </a:t>
            </a:r>
          </a:p>
          <a:p>
            <a:pPr marL="285750" indent="-285750">
              <a:buFont typeface="Arial" panose="020B0604020202020204" pitchFamily="34" charset="0"/>
              <a:buChar char="•"/>
            </a:pPr>
            <a:r>
              <a:rPr lang="en-GB" sz="2800" dirty="0"/>
              <a:t>As expressed in the oft-quoted Native American saying “we do not inherit the earth from our ancestors, we borrow it from our children”.</a:t>
            </a:r>
          </a:p>
        </p:txBody>
      </p:sp>
      <p:sp>
        <p:nvSpPr>
          <p:cNvPr id="4" name="TextBox 3"/>
          <p:cNvSpPr txBox="1"/>
          <p:nvPr/>
        </p:nvSpPr>
        <p:spPr>
          <a:xfrm>
            <a:off x="5940152" y="5559623"/>
            <a:ext cx="2304256" cy="461665"/>
          </a:xfrm>
          <a:prstGeom prst="rect">
            <a:avLst/>
          </a:prstGeom>
          <a:noFill/>
        </p:spPr>
        <p:txBody>
          <a:bodyPr wrap="square" rtlCol="0">
            <a:spAutoFit/>
          </a:bodyPr>
          <a:lstStyle/>
          <a:p>
            <a:pPr marL="0" lvl="1"/>
            <a:r>
              <a:rPr lang="en-GB" sz="2400" dirty="0"/>
              <a:t>(</a:t>
            </a:r>
            <a:r>
              <a:rPr lang="en-GB" sz="2400" dirty="0" err="1"/>
              <a:t>Wilderer</a:t>
            </a:r>
            <a:r>
              <a:rPr lang="en-GB" sz="2400" dirty="0"/>
              <a:t>, 2007)</a:t>
            </a:r>
          </a:p>
        </p:txBody>
      </p:sp>
    </p:spTree>
    <p:extLst>
      <p:ext uri="{BB962C8B-B14F-4D97-AF65-F5344CB8AC3E}">
        <p14:creationId xmlns:p14="http://schemas.microsoft.com/office/powerpoint/2010/main" val="4188090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74706"/>
            <a:ext cx="8229600" cy="1143000"/>
          </a:xfrm>
        </p:spPr>
        <p:txBody>
          <a:bodyPr/>
          <a:lstStyle/>
          <a:p>
            <a:r>
              <a:rPr lang="en-GB" dirty="0"/>
              <a:t>1713</a:t>
            </a:r>
          </a:p>
        </p:txBody>
      </p:sp>
      <p:sp>
        <p:nvSpPr>
          <p:cNvPr id="4" name="TextBox 3"/>
          <p:cNvSpPr txBox="1"/>
          <p:nvPr/>
        </p:nvSpPr>
        <p:spPr>
          <a:xfrm>
            <a:off x="467544" y="265501"/>
            <a:ext cx="8064896" cy="769441"/>
          </a:xfrm>
          <a:prstGeom prst="rect">
            <a:avLst/>
          </a:prstGeom>
          <a:noFill/>
        </p:spPr>
        <p:txBody>
          <a:bodyPr wrap="square" rtlCol="0">
            <a:spAutoFit/>
          </a:bodyPr>
          <a:lstStyle/>
          <a:p>
            <a:pPr algn="ctr"/>
            <a:r>
              <a:rPr lang="en-GB" sz="4400" b="1" dirty="0"/>
              <a:t>A short history of sustainability</a:t>
            </a:r>
          </a:p>
        </p:txBody>
      </p:sp>
      <p:sp>
        <p:nvSpPr>
          <p:cNvPr id="5" name="TextBox 4"/>
          <p:cNvSpPr txBox="1"/>
          <p:nvPr/>
        </p:nvSpPr>
        <p:spPr>
          <a:xfrm>
            <a:off x="657728" y="2708920"/>
            <a:ext cx="8162743" cy="2708434"/>
          </a:xfrm>
          <a:prstGeom prst="rect">
            <a:avLst/>
          </a:prstGeom>
          <a:noFill/>
        </p:spPr>
        <p:txBody>
          <a:bodyPr wrap="square" rtlCol="0">
            <a:spAutoFit/>
          </a:bodyPr>
          <a:lstStyle/>
          <a:p>
            <a:pPr marL="914400" lvl="1" indent="-457200">
              <a:spcBef>
                <a:spcPts val="600"/>
              </a:spcBef>
              <a:spcAft>
                <a:spcPts val="600"/>
              </a:spcAft>
              <a:buFont typeface="Arial" panose="020B0604020202020204" pitchFamily="34" charset="0"/>
              <a:buChar char="•"/>
            </a:pPr>
            <a:r>
              <a:rPr lang="en-GB" sz="2800" dirty="0"/>
              <a:t>German term for sustainability</a:t>
            </a:r>
          </a:p>
          <a:p>
            <a:pPr marL="914400" lvl="1" indent="-457200">
              <a:spcBef>
                <a:spcPts val="600"/>
              </a:spcBef>
              <a:spcAft>
                <a:spcPts val="600"/>
              </a:spcAft>
              <a:buFont typeface="Arial" panose="020B0604020202020204" pitchFamily="34" charset="0"/>
              <a:buChar char="•"/>
            </a:pPr>
            <a:r>
              <a:rPr lang="en-GB" sz="2800" dirty="0"/>
              <a:t>Originally coined in forestry industry</a:t>
            </a:r>
          </a:p>
          <a:p>
            <a:pPr marL="914400" lvl="1" indent="-457200">
              <a:spcBef>
                <a:spcPts val="600"/>
              </a:spcBef>
              <a:spcAft>
                <a:spcPts val="600"/>
              </a:spcAft>
              <a:buFont typeface="Arial" panose="020B0604020202020204" pitchFamily="34" charset="0"/>
              <a:buChar char="•"/>
            </a:pPr>
            <a:r>
              <a:rPr lang="en-GB" sz="2800" dirty="0"/>
              <a:t>Concept of not harvesting more than what the forest yields in new growth</a:t>
            </a:r>
          </a:p>
          <a:p>
            <a:pPr marL="914400" lvl="1" indent="-457200">
              <a:spcBef>
                <a:spcPts val="600"/>
              </a:spcBef>
              <a:spcAft>
                <a:spcPts val="600"/>
              </a:spcAft>
              <a:buFont typeface="Arial" panose="020B0604020202020204" pitchFamily="34" charset="0"/>
              <a:buChar char="•"/>
            </a:pPr>
            <a:r>
              <a:rPr lang="en-GB" sz="2800" dirty="0"/>
              <a:t>Preserving natural resources is perennial</a:t>
            </a:r>
          </a:p>
        </p:txBody>
      </p:sp>
      <p:sp>
        <p:nvSpPr>
          <p:cNvPr id="7" name="TextBox 6"/>
          <p:cNvSpPr txBox="1"/>
          <p:nvPr/>
        </p:nvSpPr>
        <p:spPr>
          <a:xfrm>
            <a:off x="745169" y="1988840"/>
            <a:ext cx="4042855" cy="584775"/>
          </a:xfrm>
          <a:prstGeom prst="rect">
            <a:avLst/>
          </a:prstGeom>
          <a:noFill/>
        </p:spPr>
        <p:txBody>
          <a:bodyPr wrap="square" rtlCol="0">
            <a:spAutoFit/>
          </a:bodyPr>
          <a:lstStyle/>
          <a:p>
            <a:r>
              <a:rPr lang="en-GB" sz="3200" dirty="0" err="1"/>
              <a:t>Nachhaltigkeit</a:t>
            </a:r>
            <a:endParaRPr lang="en-GB" sz="3200" dirty="0"/>
          </a:p>
        </p:txBody>
      </p:sp>
      <p:sp>
        <p:nvSpPr>
          <p:cNvPr id="8" name="TextBox 7"/>
          <p:cNvSpPr txBox="1"/>
          <p:nvPr/>
        </p:nvSpPr>
        <p:spPr>
          <a:xfrm>
            <a:off x="5940152" y="5559623"/>
            <a:ext cx="2304256" cy="461665"/>
          </a:xfrm>
          <a:prstGeom prst="rect">
            <a:avLst/>
          </a:prstGeom>
          <a:noFill/>
        </p:spPr>
        <p:txBody>
          <a:bodyPr wrap="square" rtlCol="0">
            <a:spAutoFit/>
          </a:bodyPr>
          <a:lstStyle/>
          <a:p>
            <a:pPr marL="0" lvl="1"/>
            <a:r>
              <a:rPr lang="en-GB" sz="2400" dirty="0"/>
              <a:t>(</a:t>
            </a:r>
            <a:r>
              <a:rPr lang="en-GB" sz="2400" dirty="0" err="1"/>
              <a:t>Wilderer</a:t>
            </a:r>
            <a:r>
              <a:rPr lang="en-GB" sz="2400" dirty="0"/>
              <a:t>, 2007)</a:t>
            </a:r>
          </a:p>
        </p:txBody>
      </p:sp>
    </p:spTree>
    <p:extLst>
      <p:ext uri="{BB962C8B-B14F-4D97-AF65-F5344CB8AC3E}">
        <p14:creationId xmlns:p14="http://schemas.microsoft.com/office/powerpoint/2010/main" val="1602538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p:bldP spid="8"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041" y="764704"/>
            <a:ext cx="8229600" cy="1143000"/>
          </a:xfrm>
        </p:spPr>
        <p:txBody>
          <a:bodyPr>
            <a:normAutofit/>
          </a:bodyPr>
          <a:lstStyle/>
          <a:p>
            <a:r>
              <a:rPr lang="en-GB" dirty="0"/>
              <a:t>1798 Thomas Malthus</a:t>
            </a:r>
          </a:p>
        </p:txBody>
      </p:sp>
      <p:sp>
        <p:nvSpPr>
          <p:cNvPr id="3" name="Content Placeholder 2"/>
          <p:cNvSpPr>
            <a:spLocks noGrp="1"/>
          </p:cNvSpPr>
          <p:nvPr>
            <p:ph idx="1"/>
          </p:nvPr>
        </p:nvSpPr>
        <p:spPr>
          <a:xfrm>
            <a:off x="209328" y="2060848"/>
            <a:ext cx="8928992" cy="2952328"/>
          </a:xfrm>
        </p:spPr>
        <p:txBody>
          <a:bodyPr>
            <a:noAutofit/>
          </a:bodyPr>
          <a:lstStyle/>
          <a:p>
            <a:pPr marL="514350" indent="-457200"/>
            <a:r>
              <a:rPr lang="en-GB" sz="3000" dirty="0"/>
              <a:t>Theory regarding the inevitability of mass starvation</a:t>
            </a:r>
          </a:p>
          <a:p>
            <a:pPr marL="514350" indent="-457200"/>
            <a:r>
              <a:rPr lang="en-GB" sz="3000" dirty="0"/>
              <a:t>Food production increases arithmetically but population increases geometrically</a:t>
            </a:r>
          </a:p>
          <a:p>
            <a:pPr marL="514350" indent="-457200"/>
            <a:r>
              <a:rPr lang="en-GB" sz="3000" dirty="0"/>
              <a:t>More and more agricultural land needed to feed an expanding population</a:t>
            </a:r>
          </a:p>
          <a:p>
            <a:pPr marL="514350" indent="-457200"/>
            <a:r>
              <a:rPr lang="en-GB" sz="3000" dirty="0"/>
              <a:t>Although this theory is now outdated it does highlight an important issue of sustainability</a:t>
            </a:r>
          </a:p>
        </p:txBody>
      </p:sp>
      <p:sp>
        <p:nvSpPr>
          <p:cNvPr id="4" name="TextBox 3"/>
          <p:cNvSpPr txBox="1"/>
          <p:nvPr/>
        </p:nvSpPr>
        <p:spPr>
          <a:xfrm>
            <a:off x="461359" y="188640"/>
            <a:ext cx="8064896" cy="769441"/>
          </a:xfrm>
          <a:prstGeom prst="rect">
            <a:avLst/>
          </a:prstGeom>
          <a:noFill/>
        </p:spPr>
        <p:txBody>
          <a:bodyPr wrap="square" rtlCol="0">
            <a:spAutoFit/>
          </a:bodyPr>
          <a:lstStyle/>
          <a:p>
            <a:pPr algn="ctr"/>
            <a:r>
              <a:rPr lang="en-GB" sz="4400" b="1" dirty="0"/>
              <a:t>A short history of sustainability</a:t>
            </a:r>
          </a:p>
        </p:txBody>
      </p:sp>
    </p:spTree>
    <p:extLst>
      <p:ext uri="{BB962C8B-B14F-4D97-AF65-F5344CB8AC3E}">
        <p14:creationId xmlns:p14="http://schemas.microsoft.com/office/powerpoint/2010/main" val="2457399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260648"/>
            <a:ext cx="8608797" cy="5782242"/>
          </a:xfrm>
          <a:prstGeom prst="rect">
            <a:avLst/>
          </a:prstGeom>
        </p:spPr>
      </p:pic>
    </p:spTree>
    <p:extLst>
      <p:ext uri="{BB962C8B-B14F-4D97-AF65-F5344CB8AC3E}">
        <p14:creationId xmlns:p14="http://schemas.microsoft.com/office/powerpoint/2010/main" val="31940028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608" y="1142360"/>
            <a:ext cx="7024744" cy="817160"/>
          </a:xfrm>
        </p:spPr>
        <p:txBody>
          <a:bodyPr/>
          <a:lstStyle/>
          <a:p>
            <a:r>
              <a:rPr lang="en-GB" dirty="0"/>
              <a:t>1931 Harold </a:t>
            </a:r>
            <a:r>
              <a:rPr lang="en-GB" dirty="0" err="1"/>
              <a:t>Hotelling</a:t>
            </a:r>
            <a:endParaRPr lang="en-GB" dirty="0"/>
          </a:p>
        </p:txBody>
      </p:sp>
      <p:sp>
        <p:nvSpPr>
          <p:cNvPr id="4" name="TextBox 3"/>
          <p:cNvSpPr txBox="1"/>
          <p:nvPr/>
        </p:nvSpPr>
        <p:spPr>
          <a:xfrm>
            <a:off x="467544" y="265501"/>
            <a:ext cx="8064896" cy="769441"/>
          </a:xfrm>
          <a:prstGeom prst="rect">
            <a:avLst/>
          </a:prstGeom>
          <a:noFill/>
        </p:spPr>
        <p:txBody>
          <a:bodyPr wrap="square" rtlCol="0">
            <a:spAutoFit/>
          </a:bodyPr>
          <a:lstStyle/>
          <a:p>
            <a:pPr algn="ctr"/>
            <a:r>
              <a:rPr lang="en-GB" sz="4400" b="1" dirty="0"/>
              <a:t>A short history of sustainability</a:t>
            </a:r>
          </a:p>
        </p:txBody>
      </p:sp>
      <p:sp>
        <p:nvSpPr>
          <p:cNvPr id="5" name="TextBox 4"/>
          <p:cNvSpPr txBox="1"/>
          <p:nvPr/>
        </p:nvSpPr>
        <p:spPr>
          <a:xfrm>
            <a:off x="251520" y="2276872"/>
            <a:ext cx="8280920" cy="2246769"/>
          </a:xfrm>
          <a:prstGeom prst="rect">
            <a:avLst/>
          </a:prstGeom>
          <a:noFill/>
        </p:spPr>
        <p:txBody>
          <a:bodyPr wrap="square" rtlCol="0">
            <a:spAutoFit/>
          </a:bodyPr>
          <a:lstStyle/>
          <a:p>
            <a:pPr marL="457200" indent="-457200">
              <a:buFont typeface="Arial" panose="020B0604020202020204" pitchFamily="34" charset="0"/>
              <a:buChar char="•"/>
            </a:pPr>
            <a:r>
              <a:rPr lang="en-GB" sz="2800" dirty="0"/>
              <a:t>There is an optimal rate of exploitation of non-renewable resource (e.g. oil, iron, steel)</a:t>
            </a:r>
          </a:p>
          <a:p>
            <a:pPr marL="457200" indent="-457200">
              <a:buFont typeface="Arial" panose="020B0604020202020204" pitchFamily="34" charset="0"/>
              <a:buChar char="•"/>
            </a:pPr>
            <a:r>
              <a:rPr lang="en-GB" sz="2800" dirty="0"/>
              <a:t>Owners of these resources will only produce them if it is profitable to do so</a:t>
            </a:r>
          </a:p>
          <a:p>
            <a:pPr marL="457200" indent="-457200">
              <a:buFont typeface="Arial" panose="020B0604020202020204" pitchFamily="34" charset="0"/>
              <a:buChar char="•"/>
            </a:pPr>
            <a:endParaRPr lang="en-GB" sz="2800" dirty="0"/>
          </a:p>
        </p:txBody>
      </p:sp>
      <p:sp>
        <p:nvSpPr>
          <p:cNvPr id="6" name="TextBox 5"/>
          <p:cNvSpPr txBox="1"/>
          <p:nvPr/>
        </p:nvSpPr>
        <p:spPr>
          <a:xfrm>
            <a:off x="5940152" y="4061976"/>
            <a:ext cx="2304256" cy="461665"/>
          </a:xfrm>
          <a:prstGeom prst="rect">
            <a:avLst/>
          </a:prstGeom>
          <a:noFill/>
        </p:spPr>
        <p:txBody>
          <a:bodyPr wrap="square" rtlCol="0">
            <a:spAutoFit/>
          </a:bodyPr>
          <a:lstStyle/>
          <a:p>
            <a:pPr marL="0" lvl="1"/>
            <a:r>
              <a:rPr lang="en-GB" sz="2400" dirty="0" err="1"/>
              <a:t>Hotelling</a:t>
            </a:r>
            <a:r>
              <a:rPr lang="en-GB" sz="2400" dirty="0"/>
              <a:t> 1931</a:t>
            </a:r>
          </a:p>
        </p:txBody>
      </p:sp>
      <p:sp>
        <p:nvSpPr>
          <p:cNvPr id="9" name="TextBox 8"/>
          <p:cNvSpPr txBox="1"/>
          <p:nvPr/>
        </p:nvSpPr>
        <p:spPr>
          <a:xfrm>
            <a:off x="539552" y="4941168"/>
            <a:ext cx="8280920" cy="523220"/>
          </a:xfrm>
          <a:prstGeom prst="rect">
            <a:avLst/>
          </a:prstGeom>
          <a:noFill/>
        </p:spPr>
        <p:txBody>
          <a:bodyPr wrap="square" rtlCol="0">
            <a:spAutoFit/>
          </a:bodyPr>
          <a:lstStyle/>
          <a:p>
            <a:r>
              <a:rPr lang="en-GB" sz="2800" dirty="0"/>
              <a:t>“US oil prices turn negative as demand dries up”</a:t>
            </a:r>
          </a:p>
        </p:txBody>
      </p:sp>
      <p:sp>
        <p:nvSpPr>
          <p:cNvPr id="10" name="TextBox 9">
            <a:hlinkClick r:id="rId2"/>
          </p:cNvPr>
          <p:cNvSpPr txBox="1"/>
          <p:nvPr/>
        </p:nvSpPr>
        <p:spPr>
          <a:xfrm>
            <a:off x="4860032" y="5649317"/>
            <a:ext cx="3168352" cy="461665"/>
          </a:xfrm>
          <a:prstGeom prst="rect">
            <a:avLst/>
          </a:prstGeom>
          <a:noFill/>
        </p:spPr>
        <p:txBody>
          <a:bodyPr wrap="square" rtlCol="0">
            <a:spAutoFit/>
          </a:bodyPr>
          <a:lstStyle/>
          <a:p>
            <a:pPr marL="0" lvl="1"/>
            <a:r>
              <a:rPr lang="en-GB" sz="2400" b="1" u="sng" dirty="0">
                <a:solidFill>
                  <a:srgbClr val="0000FF"/>
                </a:solidFill>
              </a:rPr>
              <a:t>BBC 21/04/2020</a:t>
            </a:r>
          </a:p>
        </p:txBody>
      </p:sp>
    </p:spTree>
    <p:extLst>
      <p:ext uri="{BB962C8B-B14F-4D97-AF65-F5344CB8AC3E}">
        <p14:creationId xmlns:p14="http://schemas.microsoft.com/office/powerpoint/2010/main" val="2361884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P spid="9" grpId="0"/>
      <p:bldP spid="10"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95536" y="476672"/>
            <a:ext cx="8320888" cy="864096"/>
          </a:xfrm>
        </p:spPr>
        <p:txBody>
          <a:bodyPr>
            <a:normAutofit fontScale="90000"/>
          </a:bodyPr>
          <a:lstStyle/>
          <a:p>
            <a:r>
              <a:rPr lang="en-GB" b="1" dirty="0"/>
              <a:t>What do we mean by ‘non-renewable’ resource</a:t>
            </a:r>
            <a:r>
              <a:rPr lang="en-US" altLang="en-US" b="1" dirty="0"/>
              <a:t>?</a:t>
            </a:r>
          </a:p>
        </p:txBody>
      </p:sp>
      <p:pic>
        <p:nvPicPr>
          <p:cNvPr id="6" name="Picture 5"/>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855590" y="2102603"/>
            <a:ext cx="1400780" cy="1054704"/>
          </a:xfrm>
          <a:prstGeom prst="rect">
            <a:avLst/>
          </a:prstGeom>
        </p:spPr>
      </p:pic>
      <p:sp>
        <p:nvSpPr>
          <p:cNvPr id="7" name="TextBox 6"/>
          <p:cNvSpPr txBox="1"/>
          <p:nvPr/>
        </p:nvSpPr>
        <p:spPr>
          <a:xfrm>
            <a:off x="651528" y="3789040"/>
            <a:ext cx="8064896" cy="954107"/>
          </a:xfrm>
          <a:prstGeom prst="rect">
            <a:avLst/>
          </a:prstGeom>
          <a:noFill/>
        </p:spPr>
        <p:txBody>
          <a:bodyPr wrap="square" rtlCol="0">
            <a:spAutoFit/>
          </a:bodyPr>
          <a:lstStyle/>
          <a:p>
            <a:pPr algn="ctr"/>
            <a:r>
              <a:rPr lang="en-GB" sz="2800" i="1" dirty="0"/>
              <a:t>Take some time to consider this and then share your thoughts with the whole group</a:t>
            </a:r>
          </a:p>
        </p:txBody>
      </p:sp>
    </p:spTree>
    <p:extLst>
      <p:ext uri="{BB962C8B-B14F-4D97-AF65-F5344CB8AC3E}">
        <p14:creationId xmlns:p14="http://schemas.microsoft.com/office/powerpoint/2010/main" val="3111077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7620" y="1124744"/>
            <a:ext cx="7024744" cy="817160"/>
          </a:xfrm>
        </p:spPr>
        <p:txBody>
          <a:bodyPr>
            <a:normAutofit/>
          </a:bodyPr>
          <a:lstStyle/>
          <a:p>
            <a:r>
              <a:rPr lang="en-GB" dirty="0" err="1"/>
              <a:t>Brundtland</a:t>
            </a:r>
            <a:r>
              <a:rPr lang="en-GB" dirty="0"/>
              <a:t> Report - 1987</a:t>
            </a:r>
          </a:p>
        </p:txBody>
      </p:sp>
      <p:sp>
        <p:nvSpPr>
          <p:cNvPr id="4" name="TextBox 3"/>
          <p:cNvSpPr txBox="1"/>
          <p:nvPr/>
        </p:nvSpPr>
        <p:spPr>
          <a:xfrm>
            <a:off x="467544" y="265501"/>
            <a:ext cx="8064896" cy="769441"/>
          </a:xfrm>
          <a:prstGeom prst="rect">
            <a:avLst/>
          </a:prstGeom>
          <a:noFill/>
        </p:spPr>
        <p:txBody>
          <a:bodyPr wrap="square" rtlCol="0">
            <a:spAutoFit/>
          </a:bodyPr>
          <a:lstStyle/>
          <a:p>
            <a:pPr algn="ctr"/>
            <a:r>
              <a:rPr lang="en-GB" sz="4400" b="1" dirty="0"/>
              <a:t>A short history of sustainability</a:t>
            </a:r>
          </a:p>
        </p:txBody>
      </p:sp>
      <p:sp>
        <p:nvSpPr>
          <p:cNvPr id="5" name="TextBox 4"/>
          <p:cNvSpPr txBox="1"/>
          <p:nvPr/>
        </p:nvSpPr>
        <p:spPr>
          <a:xfrm>
            <a:off x="467544" y="2060848"/>
            <a:ext cx="8064896" cy="3416320"/>
          </a:xfrm>
          <a:prstGeom prst="rect">
            <a:avLst/>
          </a:prstGeom>
          <a:noFill/>
        </p:spPr>
        <p:txBody>
          <a:bodyPr wrap="square" rtlCol="0">
            <a:spAutoFit/>
          </a:bodyPr>
          <a:lstStyle/>
          <a:p>
            <a:pPr marL="457200" indent="-457200">
              <a:buFont typeface="Arial" panose="020B0604020202020204" pitchFamily="34" charset="0"/>
              <a:buChar char="•"/>
            </a:pPr>
            <a:r>
              <a:rPr lang="en-GB" sz="2400" dirty="0"/>
              <a:t>Growing concern that natural resources crucial to our survival would be exhausted in one or two generations</a:t>
            </a:r>
          </a:p>
          <a:p>
            <a:pPr marL="457200" indent="-457200">
              <a:buFont typeface="Arial" panose="020B0604020202020204" pitchFamily="34" charset="0"/>
              <a:buChar char="•"/>
            </a:pPr>
            <a:r>
              <a:rPr lang="en-GB" sz="2400" dirty="0"/>
              <a:t>This situation is caused by public policy which </a:t>
            </a:r>
            <a:r>
              <a:rPr lang="en-GB" sz="2400" u="sng" dirty="0"/>
              <a:t>should</a:t>
            </a:r>
            <a:r>
              <a:rPr lang="en-GB" sz="2400" dirty="0"/>
              <a:t> exist to improve things</a:t>
            </a:r>
          </a:p>
          <a:p>
            <a:pPr marL="457200" indent="-457200">
              <a:buFont typeface="Arial" panose="020B0604020202020204" pitchFamily="34" charset="0"/>
              <a:buChar char="•"/>
            </a:pPr>
            <a:r>
              <a:rPr lang="en-GB" sz="2400" dirty="0"/>
              <a:t>The UN World Commission on Environment &amp; Development (</a:t>
            </a:r>
            <a:r>
              <a:rPr lang="en-GB" sz="2400" dirty="0" err="1"/>
              <a:t>WCED</a:t>
            </a:r>
            <a:r>
              <a:rPr lang="en-GB" sz="2400" dirty="0"/>
              <a:t>) produced the </a:t>
            </a:r>
            <a:r>
              <a:rPr lang="en-GB" sz="2400" dirty="0" err="1"/>
              <a:t>Brundtland</a:t>
            </a:r>
            <a:r>
              <a:rPr lang="en-GB" sz="2400" dirty="0"/>
              <a:t> Report ‘Our Common Future’ which;</a:t>
            </a:r>
          </a:p>
          <a:p>
            <a:pPr marL="914400" lvl="1" indent="-457200">
              <a:buFont typeface="Arial" panose="020B0604020202020204" pitchFamily="34" charset="0"/>
              <a:buChar char="•"/>
            </a:pPr>
            <a:r>
              <a:rPr lang="en-GB" sz="2400" dirty="0"/>
              <a:t>Identified a way out of the impending crisis</a:t>
            </a:r>
          </a:p>
          <a:p>
            <a:pPr marL="914400" lvl="1" indent="-457200">
              <a:buFont typeface="Arial" panose="020B0604020202020204" pitchFamily="34" charset="0"/>
              <a:buChar char="•"/>
            </a:pPr>
            <a:r>
              <a:rPr lang="en-GB" sz="2400" dirty="0"/>
              <a:t>Adopted the concept of sustainable development</a:t>
            </a:r>
          </a:p>
        </p:txBody>
      </p:sp>
      <p:sp>
        <p:nvSpPr>
          <p:cNvPr id="10" name="TextBox 9"/>
          <p:cNvSpPr txBox="1"/>
          <p:nvPr/>
        </p:nvSpPr>
        <p:spPr>
          <a:xfrm>
            <a:off x="2555776" y="6102964"/>
            <a:ext cx="6480720" cy="400110"/>
          </a:xfrm>
          <a:prstGeom prst="rect">
            <a:avLst/>
          </a:prstGeom>
          <a:noFill/>
        </p:spPr>
        <p:txBody>
          <a:bodyPr wrap="square" rtlCol="0">
            <a:spAutoFit/>
          </a:bodyPr>
          <a:lstStyle/>
          <a:p>
            <a:r>
              <a:rPr lang="en-GB" sz="2000" b="1" dirty="0">
                <a:hlinkClick r:id="rId2"/>
              </a:rPr>
              <a:t>http://www.un-documents.net/our-common-future.pdf</a:t>
            </a:r>
            <a:r>
              <a:rPr lang="en-GB" sz="2000" b="1" dirty="0"/>
              <a:t> </a:t>
            </a:r>
          </a:p>
        </p:txBody>
      </p:sp>
      <p:sp>
        <p:nvSpPr>
          <p:cNvPr id="3" name="TextBox 2"/>
          <p:cNvSpPr txBox="1"/>
          <p:nvPr/>
        </p:nvSpPr>
        <p:spPr>
          <a:xfrm>
            <a:off x="6516216" y="5564469"/>
            <a:ext cx="2016224" cy="369332"/>
          </a:xfrm>
          <a:prstGeom prst="rect">
            <a:avLst/>
          </a:prstGeom>
          <a:noFill/>
        </p:spPr>
        <p:txBody>
          <a:bodyPr wrap="square" rtlCol="0">
            <a:spAutoFit/>
          </a:bodyPr>
          <a:lstStyle/>
          <a:p>
            <a:r>
              <a:rPr lang="en-GB" dirty="0" err="1"/>
              <a:t>Brundtland</a:t>
            </a:r>
            <a:r>
              <a:rPr lang="en-GB" dirty="0"/>
              <a:t> (1987)</a:t>
            </a:r>
          </a:p>
        </p:txBody>
      </p:sp>
    </p:spTree>
    <p:extLst>
      <p:ext uri="{BB962C8B-B14F-4D97-AF65-F5344CB8AC3E}">
        <p14:creationId xmlns:p14="http://schemas.microsoft.com/office/powerpoint/2010/main" val="1101772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10" grpId="0"/>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1196752"/>
            <a:ext cx="7024744" cy="817160"/>
          </a:xfrm>
        </p:spPr>
        <p:txBody>
          <a:bodyPr/>
          <a:lstStyle/>
          <a:p>
            <a:r>
              <a:rPr lang="en-GB" dirty="0"/>
              <a:t>‘People, Planet, Profit’</a:t>
            </a:r>
          </a:p>
        </p:txBody>
      </p:sp>
      <p:sp>
        <p:nvSpPr>
          <p:cNvPr id="3" name="Content Placeholder 2"/>
          <p:cNvSpPr>
            <a:spLocks noGrp="1"/>
          </p:cNvSpPr>
          <p:nvPr>
            <p:ph idx="1"/>
          </p:nvPr>
        </p:nvSpPr>
        <p:spPr>
          <a:xfrm>
            <a:off x="474324" y="2132856"/>
            <a:ext cx="8064896" cy="3508977"/>
          </a:xfrm>
        </p:spPr>
        <p:txBody>
          <a:bodyPr>
            <a:normAutofit/>
          </a:bodyPr>
          <a:lstStyle/>
          <a:p>
            <a:pPr marL="0" indent="0" algn="ctr">
              <a:buNone/>
            </a:pPr>
            <a:r>
              <a:rPr lang="en-GB" dirty="0"/>
              <a:t>“Development is a multidimensional undertaking to achieve a higher quality of life for all people. Economic development, social development and environmental protection are interdependent and mutually reinforcing components of sustainable development”</a:t>
            </a:r>
          </a:p>
        </p:txBody>
      </p:sp>
      <p:sp>
        <p:nvSpPr>
          <p:cNvPr id="5" name="TextBox 4"/>
          <p:cNvSpPr txBox="1"/>
          <p:nvPr/>
        </p:nvSpPr>
        <p:spPr>
          <a:xfrm>
            <a:off x="4211960" y="5229200"/>
            <a:ext cx="4320480" cy="461665"/>
          </a:xfrm>
          <a:prstGeom prst="rect">
            <a:avLst/>
          </a:prstGeom>
          <a:noFill/>
        </p:spPr>
        <p:txBody>
          <a:bodyPr wrap="square" rtlCol="0">
            <a:spAutoFit/>
          </a:bodyPr>
          <a:lstStyle/>
          <a:p>
            <a:r>
              <a:rPr lang="en-GB" sz="2400" dirty="0"/>
              <a:t>United Nations  (1997)</a:t>
            </a:r>
          </a:p>
        </p:txBody>
      </p:sp>
      <p:sp>
        <p:nvSpPr>
          <p:cNvPr id="7" name="TextBox 6"/>
          <p:cNvSpPr txBox="1"/>
          <p:nvPr/>
        </p:nvSpPr>
        <p:spPr>
          <a:xfrm>
            <a:off x="467544" y="332656"/>
            <a:ext cx="8208912" cy="769441"/>
          </a:xfrm>
          <a:prstGeom prst="rect">
            <a:avLst/>
          </a:prstGeom>
          <a:noFill/>
        </p:spPr>
        <p:txBody>
          <a:bodyPr wrap="square" rtlCol="0">
            <a:spAutoFit/>
          </a:bodyPr>
          <a:lstStyle/>
          <a:p>
            <a:r>
              <a:rPr lang="en-GB" sz="4400" b="1" dirty="0"/>
              <a:t>Defining sustainable development</a:t>
            </a:r>
          </a:p>
        </p:txBody>
      </p:sp>
    </p:spTree>
    <p:extLst>
      <p:ext uri="{BB962C8B-B14F-4D97-AF65-F5344CB8AC3E}">
        <p14:creationId xmlns:p14="http://schemas.microsoft.com/office/powerpoint/2010/main" val="1905570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96" y="1340768"/>
            <a:ext cx="8928992" cy="673144"/>
          </a:xfrm>
        </p:spPr>
        <p:txBody>
          <a:bodyPr>
            <a:noAutofit/>
          </a:bodyPr>
          <a:lstStyle/>
          <a:p>
            <a:r>
              <a:rPr lang="en-GB" sz="4000" dirty="0"/>
              <a:t>Happiness, Well-being and Welfare</a:t>
            </a:r>
          </a:p>
        </p:txBody>
      </p:sp>
      <p:sp>
        <p:nvSpPr>
          <p:cNvPr id="5" name="Content Placeholder 4"/>
          <p:cNvSpPr>
            <a:spLocks noGrp="1"/>
          </p:cNvSpPr>
          <p:nvPr>
            <p:ph idx="1"/>
          </p:nvPr>
        </p:nvSpPr>
        <p:spPr>
          <a:xfrm>
            <a:off x="1043608" y="2276872"/>
            <a:ext cx="7776864" cy="2140825"/>
          </a:xfrm>
        </p:spPr>
        <p:txBody>
          <a:bodyPr>
            <a:normAutofit/>
          </a:bodyPr>
          <a:lstStyle/>
          <a:p>
            <a:r>
              <a:rPr lang="en-GB" dirty="0"/>
              <a:t>A primary goal of government policy is to improve people’s lives</a:t>
            </a:r>
          </a:p>
          <a:p>
            <a:r>
              <a:rPr lang="en-GB" dirty="0"/>
              <a:t>In this context well-being, welfare and happiness are commonly seen as synonyms</a:t>
            </a:r>
          </a:p>
        </p:txBody>
      </p:sp>
      <p:sp>
        <p:nvSpPr>
          <p:cNvPr id="3" name="TextBox 2"/>
          <p:cNvSpPr txBox="1"/>
          <p:nvPr/>
        </p:nvSpPr>
        <p:spPr>
          <a:xfrm>
            <a:off x="6660232" y="4535416"/>
            <a:ext cx="2232248" cy="461665"/>
          </a:xfrm>
          <a:prstGeom prst="rect">
            <a:avLst/>
          </a:prstGeom>
          <a:noFill/>
        </p:spPr>
        <p:txBody>
          <a:bodyPr wrap="square" rtlCol="0">
            <a:spAutoFit/>
          </a:bodyPr>
          <a:lstStyle/>
          <a:p>
            <a:r>
              <a:rPr lang="en-GB" sz="2400" dirty="0" err="1"/>
              <a:t>Ormerod</a:t>
            </a:r>
            <a:r>
              <a:rPr lang="en-GB" sz="2400" dirty="0"/>
              <a:t> (2007)</a:t>
            </a:r>
          </a:p>
        </p:txBody>
      </p:sp>
      <p:sp>
        <p:nvSpPr>
          <p:cNvPr id="10" name="TextBox 9"/>
          <p:cNvSpPr txBox="1"/>
          <p:nvPr/>
        </p:nvSpPr>
        <p:spPr>
          <a:xfrm>
            <a:off x="467544" y="332656"/>
            <a:ext cx="8208912" cy="769441"/>
          </a:xfrm>
          <a:prstGeom prst="rect">
            <a:avLst/>
          </a:prstGeom>
          <a:noFill/>
        </p:spPr>
        <p:txBody>
          <a:bodyPr wrap="square" rtlCol="0">
            <a:spAutoFit/>
          </a:bodyPr>
          <a:lstStyle/>
          <a:p>
            <a:r>
              <a:rPr lang="en-GB" sz="4400" b="1" dirty="0"/>
              <a:t>Defining sustainable development</a:t>
            </a:r>
          </a:p>
        </p:txBody>
      </p:sp>
      <p:sp>
        <p:nvSpPr>
          <p:cNvPr id="4" name="TextBox 3"/>
          <p:cNvSpPr txBox="1"/>
          <p:nvPr/>
        </p:nvSpPr>
        <p:spPr>
          <a:xfrm>
            <a:off x="683568" y="5114801"/>
            <a:ext cx="7776864" cy="1077218"/>
          </a:xfrm>
          <a:prstGeom prst="rect">
            <a:avLst/>
          </a:prstGeom>
          <a:noFill/>
        </p:spPr>
        <p:txBody>
          <a:bodyPr wrap="square" rtlCol="0">
            <a:spAutoFit/>
          </a:bodyPr>
          <a:lstStyle/>
          <a:p>
            <a:pPr algn="ctr"/>
            <a:r>
              <a:rPr lang="en-GB" sz="3200" dirty="0"/>
              <a:t>However, as we will see this can become problematic.</a:t>
            </a:r>
          </a:p>
        </p:txBody>
      </p:sp>
    </p:spTree>
    <p:extLst>
      <p:ext uri="{BB962C8B-B14F-4D97-AF65-F5344CB8AC3E}">
        <p14:creationId xmlns:p14="http://schemas.microsoft.com/office/powerpoint/2010/main" val="2285383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P spid="3" grpId="0"/>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58509"/>
            <a:ext cx="8229600" cy="1143000"/>
          </a:xfrm>
        </p:spPr>
        <p:txBody>
          <a:bodyPr/>
          <a:lstStyle/>
          <a:p>
            <a:r>
              <a:rPr lang="en-GB" dirty="0"/>
              <a:t>Happiness</a:t>
            </a:r>
          </a:p>
        </p:txBody>
      </p:sp>
      <p:sp>
        <p:nvSpPr>
          <p:cNvPr id="3" name="Content Placeholder 2"/>
          <p:cNvSpPr>
            <a:spLocks noGrp="1"/>
          </p:cNvSpPr>
          <p:nvPr>
            <p:ph idx="1"/>
          </p:nvPr>
        </p:nvSpPr>
        <p:spPr>
          <a:xfrm>
            <a:off x="1043608" y="1916832"/>
            <a:ext cx="6777317" cy="3508977"/>
          </a:xfrm>
        </p:spPr>
        <p:txBody>
          <a:bodyPr>
            <a:noAutofit/>
          </a:bodyPr>
          <a:lstStyle/>
          <a:p>
            <a:r>
              <a:rPr lang="en-GB" sz="2400" dirty="0"/>
              <a:t>Happiness is the broadest concept</a:t>
            </a:r>
          </a:p>
          <a:p>
            <a:r>
              <a:rPr lang="en-GB" sz="2400" dirty="0"/>
              <a:t>Difficult to design a ‘Happiness Policy’</a:t>
            </a:r>
          </a:p>
          <a:p>
            <a:pPr lvl="1"/>
            <a:r>
              <a:rPr lang="en-GB" sz="2400" dirty="0"/>
              <a:t>Happiness is a subjective state of mind</a:t>
            </a:r>
          </a:p>
          <a:p>
            <a:r>
              <a:rPr lang="en-GB" sz="2400" dirty="0"/>
              <a:t>Happiness as a basic goal of human behaviour</a:t>
            </a:r>
          </a:p>
          <a:p>
            <a:r>
              <a:rPr lang="en-GB" sz="2400" dirty="0"/>
              <a:t>Can governments ‘make’ people happy?</a:t>
            </a:r>
          </a:p>
          <a:p>
            <a:r>
              <a:rPr lang="en-GB" sz="2400" dirty="0"/>
              <a:t>Can governments ‘promote’ happiness?</a:t>
            </a:r>
          </a:p>
          <a:p>
            <a:r>
              <a:rPr lang="en-GB" sz="2400" dirty="0"/>
              <a:t>What are the ‘conditions’ which create/promote happiness?</a:t>
            </a:r>
          </a:p>
          <a:p>
            <a:endParaRPr lang="en-GB" sz="2400" dirty="0"/>
          </a:p>
          <a:p>
            <a:endParaRPr lang="en-GB" sz="2400" dirty="0"/>
          </a:p>
        </p:txBody>
      </p:sp>
      <p:sp>
        <p:nvSpPr>
          <p:cNvPr id="4" name="TextBox 3"/>
          <p:cNvSpPr txBox="1"/>
          <p:nvPr/>
        </p:nvSpPr>
        <p:spPr>
          <a:xfrm>
            <a:off x="467544" y="332656"/>
            <a:ext cx="8208912" cy="769441"/>
          </a:xfrm>
          <a:prstGeom prst="rect">
            <a:avLst/>
          </a:prstGeom>
          <a:noFill/>
        </p:spPr>
        <p:txBody>
          <a:bodyPr wrap="square" rtlCol="0">
            <a:spAutoFit/>
          </a:bodyPr>
          <a:lstStyle/>
          <a:p>
            <a:r>
              <a:rPr lang="en-GB" sz="4400" b="1" dirty="0"/>
              <a:t>Defining sustainable development</a:t>
            </a:r>
          </a:p>
        </p:txBody>
      </p:sp>
      <p:sp>
        <p:nvSpPr>
          <p:cNvPr id="5" name="TextBox 4"/>
          <p:cNvSpPr txBox="1"/>
          <p:nvPr/>
        </p:nvSpPr>
        <p:spPr>
          <a:xfrm>
            <a:off x="5508104" y="5517232"/>
            <a:ext cx="2952328" cy="461665"/>
          </a:xfrm>
          <a:prstGeom prst="rect">
            <a:avLst/>
          </a:prstGeom>
          <a:noFill/>
        </p:spPr>
        <p:txBody>
          <a:bodyPr wrap="square" rtlCol="0">
            <a:spAutoFit/>
          </a:bodyPr>
          <a:lstStyle/>
          <a:p>
            <a:r>
              <a:rPr lang="en-GB" sz="2400" dirty="0" err="1"/>
              <a:t>Ormerod</a:t>
            </a:r>
            <a:r>
              <a:rPr lang="en-GB" sz="2400" dirty="0"/>
              <a:t> (2007)</a:t>
            </a:r>
          </a:p>
        </p:txBody>
      </p:sp>
    </p:spTree>
    <p:extLst>
      <p:ext uri="{BB962C8B-B14F-4D97-AF65-F5344CB8AC3E}">
        <p14:creationId xmlns:p14="http://schemas.microsoft.com/office/powerpoint/2010/main" val="967208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96752"/>
            <a:ext cx="7920880" cy="817160"/>
          </a:xfrm>
        </p:spPr>
        <p:txBody>
          <a:bodyPr>
            <a:noAutofit/>
          </a:bodyPr>
          <a:lstStyle/>
          <a:p>
            <a:r>
              <a:rPr lang="en-GB" sz="4000" dirty="0"/>
              <a:t>Happiness &amp; Subjective Well-Being</a:t>
            </a:r>
          </a:p>
        </p:txBody>
      </p:sp>
      <p:sp>
        <p:nvSpPr>
          <p:cNvPr id="4" name="TextBox 3"/>
          <p:cNvSpPr txBox="1"/>
          <p:nvPr/>
        </p:nvSpPr>
        <p:spPr>
          <a:xfrm>
            <a:off x="467544" y="332656"/>
            <a:ext cx="8208912" cy="769441"/>
          </a:xfrm>
          <a:prstGeom prst="rect">
            <a:avLst/>
          </a:prstGeom>
          <a:noFill/>
        </p:spPr>
        <p:txBody>
          <a:bodyPr wrap="square" rtlCol="0">
            <a:spAutoFit/>
          </a:bodyPr>
          <a:lstStyle/>
          <a:p>
            <a:r>
              <a:rPr lang="en-GB" sz="4400" b="1" dirty="0"/>
              <a:t>Defining sustainable development</a:t>
            </a:r>
          </a:p>
        </p:txBody>
      </p:sp>
      <p:sp>
        <p:nvSpPr>
          <p:cNvPr id="5" name="TextBox 4"/>
          <p:cNvSpPr txBox="1"/>
          <p:nvPr/>
        </p:nvSpPr>
        <p:spPr>
          <a:xfrm>
            <a:off x="496741" y="2013306"/>
            <a:ext cx="8352928" cy="3970318"/>
          </a:xfrm>
          <a:prstGeom prst="rect">
            <a:avLst/>
          </a:prstGeom>
          <a:noFill/>
        </p:spPr>
        <p:txBody>
          <a:bodyPr wrap="square" rtlCol="0">
            <a:spAutoFit/>
          </a:bodyPr>
          <a:lstStyle/>
          <a:p>
            <a:pPr marL="342900" indent="-342900">
              <a:buFont typeface="Arial" panose="020B0604020202020204" pitchFamily="34" charset="0"/>
              <a:buChar char="•"/>
            </a:pPr>
            <a:r>
              <a:rPr lang="en-GB" sz="2800" dirty="0" err="1"/>
              <a:t>Ruut</a:t>
            </a:r>
            <a:r>
              <a:rPr lang="en-GB" sz="2800" dirty="0"/>
              <a:t> </a:t>
            </a:r>
            <a:r>
              <a:rPr lang="en-GB" sz="2800" dirty="0" err="1"/>
              <a:t>Veenhoven</a:t>
            </a:r>
            <a:r>
              <a:rPr lang="en-GB" sz="2800" dirty="0"/>
              <a:t> developed a scheme of ‘qualities of life’</a:t>
            </a:r>
          </a:p>
          <a:p>
            <a:pPr marL="342900" indent="-342900">
              <a:buFont typeface="Arial" panose="020B0604020202020204" pitchFamily="34" charset="0"/>
              <a:buChar char="•"/>
            </a:pPr>
            <a:r>
              <a:rPr lang="en-GB" sz="2800" dirty="0"/>
              <a:t>Concept of the ‘</a:t>
            </a:r>
            <a:r>
              <a:rPr lang="en-GB" sz="2800" dirty="0" err="1"/>
              <a:t>livability</a:t>
            </a:r>
            <a:r>
              <a:rPr lang="en-GB" sz="2800" dirty="0"/>
              <a:t> of the environment’</a:t>
            </a:r>
          </a:p>
          <a:p>
            <a:pPr marL="342900" indent="-342900">
              <a:buFont typeface="Arial" panose="020B0604020202020204" pitchFamily="34" charset="0"/>
              <a:buChar char="•"/>
            </a:pPr>
            <a:r>
              <a:rPr lang="en-GB" sz="2800" dirty="0"/>
              <a:t>Asks ‘what can Policy do to advance happiness?’</a:t>
            </a:r>
          </a:p>
          <a:p>
            <a:pPr marL="342900" indent="-342900">
              <a:buFont typeface="Arial" panose="020B0604020202020204" pitchFamily="34" charset="0"/>
              <a:buChar char="•"/>
            </a:pPr>
            <a:r>
              <a:rPr lang="en-GB" sz="2800" dirty="0"/>
              <a:t>It is not just about;</a:t>
            </a:r>
          </a:p>
          <a:p>
            <a:pPr marL="800100" lvl="1" indent="-342900">
              <a:buFont typeface="Arial" panose="020B0604020202020204" pitchFamily="34" charset="0"/>
              <a:buChar char="•"/>
            </a:pPr>
            <a:r>
              <a:rPr lang="en-GB" sz="2800" dirty="0"/>
              <a:t>‘Basic needs’ (e.g. food, shelter etc.)</a:t>
            </a:r>
          </a:p>
          <a:p>
            <a:pPr marL="800100" lvl="1" indent="-342900">
              <a:buFont typeface="Arial" panose="020B0604020202020204" pitchFamily="34" charset="0"/>
              <a:buChar char="•"/>
            </a:pPr>
            <a:r>
              <a:rPr lang="en-GB" sz="2800" dirty="0"/>
              <a:t>Material goods (e.g. luxuries)</a:t>
            </a:r>
          </a:p>
          <a:p>
            <a:pPr marL="342900" indent="-342900">
              <a:buFont typeface="Arial" panose="020B0604020202020204" pitchFamily="34" charset="0"/>
              <a:buChar char="•"/>
            </a:pPr>
            <a:r>
              <a:rPr lang="en-GB" sz="2800" dirty="0"/>
              <a:t>But also supporting the individual’s capability to achieve their potential</a:t>
            </a:r>
          </a:p>
        </p:txBody>
      </p:sp>
      <p:sp>
        <p:nvSpPr>
          <p:cNvPr id="6" name="TextBox 5"/>
          <p:cNvSpPr txBox="1"/>
          <p:nvPr/>
        </p:nvSpPr>
        <p:spPr>
          <a:xfrm>
            <a:off x="5508104" y="5752791"/>
            <a:ext cx="2952328" cy="461665"/>
          </a:xfrm>
          <a:prstGeom prst="rect">
            <a:avLst/>
          </a:prstGeom>
          <a:noFill/>
        </p:spPr>
        <p:txBody>
          <a:bodyPr wrap="square" rtlCol="0">
            <a:spAutoFit/>
          </a:bodyPr>
          <a:lstStyle/>
          <a:p>
            <a:r>
              <a:rPr lang="en-GB" sz="2400" dirty="0" err="1"/>
              <a:t>Veenhoven</a:t>
            </a:r>
            <a:r>
              <a:rPr lang="en-GB" sz="2400" dirty="0"/>
              <a:t> (2004)</a:t>
            </a:r>
          </a:p>
        </p:txBody>
      </p:sp>
    </p:spTree>
    <p:extLst>
      <p:ext uri="{BB962C8B-B14F-4D97-AF65-F5344CB8AC3E}">
        <p14:creationId xmlns:p14="http://schemas.microsoft.com/office/powerpoint/2010/main" val="1024131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7833" y="692160"/>
            <a:ext cx="8229600" cy="1143000"/>
          </a:xfrm>
        </p:spPr>
        <p:txBody>
          <a:bodyPr/>
          <a:lstStyle/>
          <a:p>
            <a:r>
              <a:rPr lang="en-GB" dirty="0"/>
              <a:t>Well-Being and Policy </a:t>
            </a:r>
          </a:p>
        </p:txBody>
      </p:sp>
      <p:sp>
        <p:nvSpPr>
          <p:cNvPr id="3" name="Content Placeholder 2"/>
          <p:cNvSpPr>
            <a:spLocks noGrp="1"/>
          </p:cNvSpPr>
          <p:nvPr>
            <p:ph idx="1"/>
          </p:nvPr>
        </p:nvSpPr>
        <p:spPr>
          <a:xfrm>
            <a:off x="1043608" y="1844824"/>
            <a:ext cx="6777317" cy="3265588"/>
          </a:xfrm>
        </p:spPr>
        <p:txBody>
          <a:bodyPr>
            <a:normAutofit/>
          </a:bodyPr>
          <a:lstStyle/>
          <a:p>
            <a:r>
              <a:rPr lang="en-GB" sz="2400" dirty="0"/>
              <a:t>Concepts include:</a:t>
            </a:r>
          </a:p>
          <a:p>
            <a:pPr lvl="1"/>
            <a:r>
              <a:rPr lang="en-GB" sz="2400" dirty="0"/>
              <a:t>Freedom</a:t>
            </a:r>
          </a:p>
          <a:p>
            <a:pPr lvl="1"/>
            <a:r>
              <a:rPr lang="en-GB" sz="2400" dirty="0"/>
              <a:t>Education</a:t>
            </a:r>
          </a:p>
          <a:p>
            <a:pPr lvl="1"/>
            <a:r>
              <a:rPr lang="en-GB" sz="2400" dirty="0"/>
              <a:t>Security</a:t>
            </a:r>
          </a:p>
          <a:p>
            <a:pPr lvl="1"/>
            <a:r>
              <a:rPr lang="en-GB" sz="2400" dirty="0"/>
              <a:t>Democracy</a:t>
            </a:r>
          </a:p>
          <a:p>
            <a:pPr lvl="1"/>
            <a:r>
              <a:rPr lang="en-GB" sz="2400" dirty="0"/>
              <a:t>Justice</a:t>
            </a:r>
          </a:p>
        </p:txBody>
      </p:sp>
      <p:sp>
        <p:nvSpPr>
          <p:cNvPr id="4" name="TextBox 3"/>
          <p:cNvSpPr txBox="1"/>
          <p:nvPr/>
        </p:nvSpPr>
        <p:spPr>
          <a:xfrm>
            <a:off x="467544" y="188640"/>
            <a:ext cx="8208912" cy="769441"/>
          </a:xfrm>
          <a:prstGeom prst="rect">
            <a:avLst/>
          </a:prstGeom>
          <a:noFill/>
        </p:spPr>
        <p:txBody>
          <a:bodyPr wrap="square" rtlCol="0">
            <a:spAutoFit/>
          </a:bodyPr>
          <a:lstStyle/>
          <a:p>
            <a:r>
              <a:rPr lang="en-GB" sz="4400" b="1" dirty="0"/>
              <a:t>Defining sustainable development</a:t>
            </a:r>
          </a:p>
        </p:txBody>
      </p:sp>
      <p:sp>
        <p:nvSpPr>
          <p:cNvPr id="7" name="TextBox 6"/>
          <p:cNvSpPr txBox="1"/>
          <p:nvPr/>
        </p:nvSpPr>
        <p:spPr>
          <a:xfrm>
            <a:off x="5364088" y="4149080"/>
            <a:ext cx="2448272" cy="461665"/>
          </a:xfrm>
          <a:prstGeom prst="rect">
            <a:avLst/>
          </a:prstGeom>
          <a:noFill/>
        </p:spPr>
        <p:txBody>
          <a:bodyPr wrap="square" rtlCol="0">
            <a:spAutoFit/>
          </a:bodyPr>
          <a:lstStyle/>
          <a:p>
            <a:pPr marL="365760" lvl="1" indent="0" algn="r">
              <a:buNone/>
            </a:pPr>
            <a:r>
              <a:rPr lang="en-GB" sz="2400" dirty="0"/>
              <a:t>Sen(1993)</a:t>
            </a:r>
          </a:p>
        </p:txBody>
      </p:sp>
      <p:sp>
        <p:nvSpPr>
          <p:cNvPr id="8" name="TextBox 7"/>
          <p:cNvSpPr txBox="1"/>
          <p:nvPr/>
        </p:nvSpPr>
        <p:spPr>
          <a:xfrm>
            <a:off x="1079612" y="4758243"/>
            <a:ext cx="7128792"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Concept is now discernible in the ‘Wellbeing of Future Generations Act’ (2015)</a:t>
            </a:r>
          </a:p>
        </p:txBody>
      </p:sp>
      <p:pic>
        <p:nvPicPr>
          <p:cNvPr id="9" name="Picture 8">
            <a:hlinkClick r:id="rId2"/>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894160" y="5661248"/>
            <a:ext cx="844511" cy="890786"/>
          </a:xfrm>
          <a:prstGeom prst="rect">
            <a:avLst/>
          </a:prstGeom>
        </p:spPr>
      </p:pic>
      <p:sp>
        <p:nvSpPr>
          <p:cNvPr id="10" name="TextBox 9"/>
          <p:cNvSpPr txBox="1"/>
          <p:nvPr/>
        </p:nvSpPr>
        <p:spPr>
          <a:xfrm>
            <a:off x="2627784" y="5689167"/>
            <a:ext cx="4824536" cy="646331"/>
          </a:xfrm>
          <a:prstGeom prst="rect">
            <a:avLst/>
          </a:prstGeom>
          <a:noFill/>
        </p:spPr>
        <p:txBody>
          <a:bodyPr wrap="square" rtlCol="0">
            <a:spAutoFit/>
          </a:bodyPr>
          <a:lstStyle/>
          <a:p>
            <a:r>
              <a:rPr lang="en-GB" b="1" dirty="0">
                <a:hlinkClick r:id="rId4"/>
              </a:rPr>
              <a:t>https://gov.wales/well-being-future-generations-wales-act-2015-guidance</a:t>
            </a:r>
            <a:r>
              <a:rPr lang="en-GB" b="1" dirty="0"/>
              <a:t> </a:t>
            </a:r>
          </a:p>
        </p:txBody>
      </p:sp>
    </p:spTree>
    <p:extLst>
      <p:ext uri="{BB962C8B-B14F-4D97-AF65-F5344CB8AC3E}">
        <p14:creationId xmlns:p14="http://schemas.microsoft.com/office/powerpoint/2010/main" val="1965365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8" grpId="0"/>
      <p:bldP spid="10"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817160"/>
          </a:xfrm>
        </p:spPr>
        <p:txBody>
          <a:bodyPr/>
          <a:lstStyle/>
          <a:p>
            <a:r>
              <a:rPr lang="en-GB" dirty="0"/>
              <a:t>Welfare</a:t>
            </a:r>
          </a:p>
        </p:txBody>
      </p:sp>
      <p:sp>
        <p:nvSpPr>
          <p:cNvPr id="4" name="TextBox 3"/>
          <p:cNvSpPr txBox="1"/>
          <p:nvPr/>
        </p:nvSpPr>
        <p:spPr>
          <a:xfrm>
            <a:off x="467544" y="188640"/>
            <a:ext cx="8208912" cy="769441"/>
          </a:xfrm>
          <a:prstGeom prst="rect">
            <a:avLst/>
          </a:prstGeom>
          <a:noFill/>
        </p:spPr>
        <p:txBody>
          <a:bodyPr wrap="square" rtlCol="0">
            <a:spAutoFit/>
          </a:bodyPr>
          <a:lstStyle/>
          <a:p>
            <a:r>
              <a:rPr lang="en-GB" sz="4400" b="1" dirty="0"/>
              <a:t>Defining sustainable development</a:t>
            </a:r>
          </a:p>
        </p:txBody>
      </p:sp>
      <p:sp>
        <p:nvSpPr>
          <p:cNvPr id="5" name="TextBox 4"/>
          <p:cNvSpPr txBox="1"/>
          <p:nvPr/>
        </p:nvSpPr>
        <p:spPr>
          <a:xfrm>
            <a:off x="683568" y="1868631"/>
            <a:ext cx="8280920"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A more limited concept which views prosperity in terms of material needs such as;</a:t>
            </a:r>
          </a:p>
        </p:txBody>
      </p:sp>
      <p:sp>
        <p:nvSpPr>
          <p:cNvPr id="7" name="TextBox 6"/>
          <p:cNvSpPr txBox="1"/>
          <p:nvPr/>
        </p:nvSpPr>
        <p:spPr>
          <a:xfrm>
            <a:off x="1115616" y="2699628"/>
            <a:ext cx="7200800"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Food</a:t>
            </a:r>
          </a:p>
          <a:p>
            <a:pPr marL="342900" indent="-342900">
              <a:buFont typeface="Arial" panose="020B0604020202020204" pitchFamily="34" charset="0"/>
              <a:buChar char="•"/>
            </a:pPr>
            <a:r>
              <a:rPr lang="en-GB" sz="2400" dirty="0"/>
              <a:t>Water</a:t>
            </a:r>
          </a:p>
          <a:p>
            <a:pPr marL="342900" indent="-342900">
              <a:buFont typeface="Arial" panose="020B0604020202020204" pitchFamily="34" charset="0"/>
              <a:buChar char="•"/>
            </a:pPr>
            <a:r>
              <a:rPr lang="en-GB" sz="2400" dirty="0"/>
              <a:t>Health</a:t>
            </a:r>
          </a:p>
          <a:p>
            <a:pPr marL="342900" indent="-342900">
              <a:buFont typeface="Arial" panose="020B0604020202020204" pitchFamily="34" charset="0"/>
              <a:buChar char="•"/>
            </a:pPr>
            <a:r>
              <a:rPr lang="en-GB" sz="2400" dirty="0"/>
              <a:t>Shelter</a:t>
            </a:r>
          </a:p>
        </p:txBody>
      </p:sp>
      <p:sp>
        <p:nvSpPr>
          <p:cNvPr id="8" name="TextBox 7"/>
          <p:cNvSpPr txBox="1"/>
          <p:nvPr/>
        </p:nvSpPr>
        <p:spPr>
          <a:xfrm>
            <a:off x="683568" y="4388911"/>
            <a:ext cx="8208912"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t>As such it is easier to measure than ‘well-being’</a:t>
            </a:r>
          </a:p>
          <a:p>
            <a:pPr marL="285750" indent="-285750">
              <a:buFont typeface="Arial" panose="020B0604020202020204" pitchFamily="34" charset="0"/>
              <a:buChar char="•"/>
            </a:pPr>
            <a:r>
              <a:rPr lang="en-GB" sz="2400" dirty="0"/>
              <a:t>Therefore it is often used by policy makers as it is easier to measure</a:t>
            </a:r>
          </a:p>
        </p:txBody>
      </p:sp>
      <p:sp>
        <p:nvSpPr>
          <p:cNvPr id="10" name="TextBox 9"/>
          <p:cNvSpPr txBox="1"/>
          <p:nvPr/>
        </p:nvSpPr>
        <p:spPr>
          <a:xfrm>
            <a:off x="6372200" y="5628278"/>
            <a:ext cx="2016224" cy="461665"/>
          </a:xfrm>
          <a:prstGeom prst="rect">
            <a:avLst/>
          </a:prstGeom>
          <a:noFill/>
        </p:spPr>
        <p:txBody>
          <a:bodyPr wrap="square" rtlCol="0">
            <a:spAutoFit/>
          </a:bodyPr>
          <a:lstStyle/>
          <a:p>
            <a:r>
              <a:rPr lang="en-GB" sz="2400" dirty="0" err="1"/>
              <a:t>Slee</a:t>
            </a:r>
            <a:r>
              <a:rPr lang="en-GB" sz="2400" dirty="0"/>
              <a:t> (2007)</a:t>
            </a:r>
          </a:p>
        </p:txBody>
      </p:sp>
    </p:spTree>
    <p:extLst>
      <p:ext uri="{BB962C8B-B14F-4D97-AF65-F5344CB8AC3E}">
        <p14:creationId xmlns:p14="http://schemas.microsoft.com/office/powerpoint/2010/main" val="1408508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1" end="1"/>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build="p"/>
      <p:bldP spid="8" grpId="0" build="p"/>
      <p:bldP spid="10"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92696"/>
            <a:ext cx="8229600" cy="1143000"/>
          </a:xfrm>
        </p:spPr>
        <p:txBody>
          <a:bodyPr>
            <a:normAutofit/>
          </a:bodyPr>
          <a:lstStyle/>
          <a:p>
            <a:r>
              <a:rPr lang="en-GB" dirty="0"/>
              <a:t>Dimensions of Sustainability</a:t>
            </a:r>
          </a:p>
        </p:txBody>
      </p:sp>
      <p:sp>
        <p:nvSpPr>
          <p:cNvPr id="3" name="Content Placeholder 2"/>
          <p:cNvSpPr>
            <a:spLocks noGrp="1"/>
          </p:cNvSpPr>
          <p:nvPr>
            <p:ph idx="1"/>
          </p:nvPr>
        </p:nvSpPr>
        <p:spPr>
          <a:xfrm>
            <a:off x="323528" y="1916832"/>
            <a:ext cx="8424936" cy="3508977"/>
          </a:xfrm>
        </p:spPr>
        <p:txBody>
          <a:bodyPr>
            <a:normAutofit/>
          </a:bodyPr>
          <a:lstStyle/>
          <a:p>
            <a:r>
              <a:rPr lang="en-GB" sz="2800" dirty="0"/>
              <a:t>Well-being  could replace Social and Economic measures</a:t>
            </a:r>
          </a:p>
          <a:p>
            <a:r>
              <a:rPr lang="en-GB" sz="2800" dirty="0"/>
              <a:t>It is a policy goal that must be balanced with sustainability</a:t>
            </a:r>
          </a:p>
          <a:p>
            <a:r>
              <a:rPr lang="en-GB" sz="2800" dirty="0"/>
              <a:t>Measuring well-being and sustainability separately will allow for clear choices to be made by individuals, society and policy makers</a:t>
            </a:r>
          </a:p>
          <a:p>
            <a:pPr marL="68580" indent="0" algn="r">
              <a:buNone/>
            </a:pPr>
            <a:endParaRPr lang="en-GB" sz="2800" dirty="0"/>
          </a:p>
          <a:p>
            <a:endParaRPr lang="en-GB" sz="2800" dirty="0"/>
          </a:p>
          <a:p>
            <a:endParaRPr lang="en-GB" sz="2800" dirty="0"/>
          </a:p>
        </p:txBody>
      </p:sp>
      <p:sp>
        <p:nvSpPr>
          <p:cNvPr id="4" name="TextBox 3"/>
          <p:cNvSpPr txBox="1"/>
          <p:nvPr/>
        </p:nvSpPr>
        <p:spPr>
          <a:xfrm>
            <a:off x="467544" y="188640"/>
            <a:ext cx="8208912" cy="769441"/>
          </a:xfrm>
          <a:prstGeom prst="rect">
            <a:avLst/>
          </a:prstGeom>
          <a:noFill/>
        </p:spPr>
        <p:txBody>
          <a:bodyPr wrap="square" rtlCol="0">
            <a:spAutoFit/>
          </a:bodyPr>
          <a:lstStyle/>
          <a:p>
            <a:r>
              <a:rPr lang="en-GB" sz="4400" b="1" dirty="0"/>
              <a:t>Defining sustainable development</a:t>
            </a:r>
          </a:p>
        </p:txBody>
      </p:sp>
      <p:sp>
        <p:nvSpPr>
          <p:cNvPr id="5" name="TextBox 4"/>
          <p:cNvSpPr txBox="1"/>
          <p:nvPr/>
        </p:nvSpPr>
        <p:spPr>
          <a:xfrm>
            <a:off x="6652980" y="5166612"/>
            <a:ext cx="2016224" cy="461665"/>
          </a:xfrm>
          <a:prstGeom prst="rect">
            <a:avLst/>
          </a:prstGeom>
          <a:noFill/>
        </p:spPr>
        <p:txBody>
          <a:bodyPr wrap="square" rtlCol="0">
            <a:spAutoFit/>
          </a:bodyPr>
          <a:lstStyle/>
          <a:p>
            <a:r>
              <a:rPr lang="en-GB" sz="2400" dirty="0" err="1"/>
              <a:t>Slee</a:t>
            </a:r>
            <a:r>
              <a:rPr lang="en-GB" sz="2400" dirty="0"/>
              <a:t> (2007)</a:t>
            </a:r>
          </a:p>
        </p:txBody>
      </p:sp>
      <p:sp>
        <p:nvSpPr>
          <p:cNvPr id="6" name="TextBox 5"/>
          <p:cNvSpPr txBox="1"/>
          <p:nvPr/>
        </p:nvSpPr>
        <p:spPr>
          <a:xfrm>
            <a:off x="2627784" y="5877271"/>
            <a:ext cx="6185436" cy="646331"/>
          </a:xfrm>
          <a:prstGeom prst="rect">
            <a:avLst/>
          </a:prstGeom>
          <a:noFill/>
        </p:spPr>
        <p:txBody>
          <a:bodyPr wrap="square" rtlCol="0">
            <a:spAutoFit/>
          </a:bodyPr>
          <a:lstStyle/>
          <a:p>
            <a:r>
              <a:rPr lang="en-GB" dirty="0">
                <a:hlinkClick r:id="rId2"/>
              </a:rPr>
              <a:t>https://www.gov.uk/government/speeches/pm-speech-on-wellbeing</a:t>
            </a:r>
            <a:r>
              <a:rPr lang="en-GB" dirty="0"/>
              <a:t> </a:t>
            </a:r>
          </a:p>
        </p:txBody>
      </p:sp>
    </p:spTree>
    <p:extLst>
      <p:ext uri="{BB962C8B-B14F-4D97-AF65-F5344CB8AC3E}">
        <p14:creationId xmlns:p14="http://schemas.microsoft.com/office/powerpoint/2010/main" val="1424862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279" y="1052736"/>
            <a:ext cx="8640960" cy="673144"/>
          </a:xfrm>
        </p:spPr>
        <p:txBody>
          <a:bodyPr>
            <a:noAutofit/>
          </a:bodyPr>
          <a:lstStyle/>
          <a:p>
            <a:r>
              <a:rPr lang="en-GB" sz="3600" dirty="0"/>
              <a:t>Sustainability: Resources and the Future</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4581128"/>
            <a:ext cx="7372350" cy="1400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467544" y="188640"/>
            <a:ext cx="8208912" cy="769441"/>
          </a:xfrm>
          <a:prstGeom prst="rect">
            <a:avLst/>
          </a:prstGeom>
          <a:noFill/>
        </p:spPr>
        <p:txBody>
          <a:bodyPr wrap="square" rtlCol="0">
            <a:spAutoFit/>
          </a:bodyPr>
          <a:lstStyle/>
          <a:p>
            <a:r>
              <a:rPr lang="en-GB" sz="4400" b="1" dirty="0"/>
              <a:t>Defining sustainable development</a:t>
            </a:r>
          </a:p>
        </p:txBody>
      </p:sp>
      <p:sp>
        <p:nvSpPr>
          <p:cNvPr id="4" name="TextBox 3"/>
          <p:cNvSpPr txBox="1"/>
          <p:nvPr/>
        </p:nvSpPr>
        <p:spPr>
          <a:xfrm>
            <a:off x="467544" y="1772816"/>
            <a:ext cx="8208912" cy="2246769"/>
          </a:xfrm>
          <a:prstGeom prst="rect">
            <a:avLst/>
          </a:prstGeom>
          <a:noFill/>
        </p:spPr>
        <p:txBody>
          <a:bodyPr wrap="square" rtlCol="0">
            <a:spAutoFit/>
          </a:bodyPr>
          <a:lstStyle/>
          <a:p>
            <a:pPr marL="342900" indent="-342900">
              <a:buFont typeface="Arial" panose="020B0604020202020204" pitchFamily="34" charset="0"/>
              <a:buChar char="•"/>
            </a:pPr>
            <a:r>
              <a:rPr lang="en-GB" sz="2800" dirty="0"/>
              <a:t>Some resources are non-renewable and others are renewable</a:t>
            </a:r>
          </a:p>
          <a:p>
            <a:pPr marL="342900" indent="-342900">
              <a:buFont typeface="Arial" panose="020B0604020202020204" pitchFamily="34" charset="0"/>
              <a:buChar char="•"/>
            </a:pPr>
            <a:r>
              <a:rPr lang="en-GB" sz="2800" dirty="0"/>
              <a:t>Some resources are natural and others man-made</a:t>
            </a:r>
          </a:p>
          <a:p>
            <a:pPr marL="342900" indent="-342900">
              <a:buFont typeface="Arial" panose="020B0604020202020204" pitchFamily="34" charset="0"/>
              <a:buChar char="•"/>
            </a:pPr>
            <a:r>
              <a:rPr lang="en-GB" sz="2800" dirty="0"/>
              <a:t>The main man-made renewable is ‘capital’ which is produced by exploiting other resources</a:t>
            </a:r>
          </a:p>
        </p:txBody>
      </p:sp>
      <p:sp>
        <p:nvSpPr>
          <p:cNvPr id="6" name="TextBox 5"/>
          <p:cNvSpPr txBox="1"/>
          <p:nvPr/>
        </p:nvSpPr>
        <p:spPr>
          <a:xfrm>
            <a:off x="6084168" y="4017579"/>
            <a:ext cx="2448272" cy="461665"/>
          </a:xfrm>
          <a:prstGeom prst="rect">
            <a:avLst/>
          </a:prstGeom>
          <a:noFill/>
        </p:spPr>
        <p:txBody>
          <a:bodyPr wrap="square" rtlCol="0">
            <a:spAutoFit/>
          </a:bodyPr>
          <a:lstStyle/>
          <a:p>
            <a:r>
              <a:rPr lang="en-GB" sz="2400" dirty="0"/>
              <a:t>Solow (1992)</a:t>
            </a:r>
          </a:p>
        </p:txBody>
      </p:sp>
    </p:spTree>
    <p:extLst>
      <p:ext uri="{BB962C8B-B14F-4D97-AF65-F5344CB8AC3E}">
        <p14:creationId xmlns:p14="http://schemas.microsoft.com/office/powerpoint/2010/main" val="583333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04233"/>
            <a:ext cx="8229600" cy="1143000"/>
          </a:xfrm>
        </p:spPr>
        <p:txBody>
          <a:bodyPr>
            <a:normAutofit/>
          </a:bodyPr>
          <a:lstStyle/>
          <a:p>
            <a:r>
              <a:rPr lang="en-GB" dirty="0"/>
              <a:t>Weak and Strong Sustainability</a:t>
            </a:r>
          </a:p>
        </p:txBody>
      </p:sp>
      <p:sp>
        <p:nvSpPr>
          <p:cNvPr id="4" name="TextBox 3"/>
          <p:cNvSpPr txBox="1"/>
          <p:nvPr/>
        </p:nvSpPr>
        <p:spPr>
          <a:xfrm>
            <a:off x="467544" y="188640"/>
            <a:ext cx="8208912" cy="769441"/>
          </a:xfrm>
          <a:prstGeom prst="rect">
            <a:avLst/>
          </a:prstGeom>
          <a:noFill/>
        </p:spPr>
        <p:txBody>
          <a:bodyPr wrap="square" rtlCol="0">
            <a:spAutoFit/>
          </a:bodyPr>
          <a:lstStyle/>
          <a:p>
            <a:r>
              <a:rPr lang="en-GB" sz="4400" b="1" dirty="0"/>
              <a:t>Defining sustainable development</a:t>
            </a:r>
          </a:p>
        </p:txBody>
      </p:sp>
      <p:sp>
        <p:nvSpPr>
          <p:cNvPr id="3" name="TextBox 2"/>
          <p:cNvSpPr txBox="1"/>
          <p:nvPr/>
        </p:nvSpPr>
        <p:spPr>
          <a:xfrm>
            <a:off x="611560" y="1988840"/>
            <a:ext cx="8064896" cy="523220"/>
          </a:xfrm>
          <a:prstGeom prst="rect">
            <a:avLst/>
          </a:prstGeom>
          <a:noFill/>
        </p:spPr>
        <p:txBody>
          <a:bodyPr wrap="square" rtlCol="0">
            <a:spAutoFit/>
          </a:bodyPr>
          <a:lstStyle/>
          <a:p>
            <a:pPr marL="342900" indent="-342900">
              <a:buFont typeface="Arial" panose="020B0604020202020204" pitchFamily="34" charset="0"/>
              <a:buChar char="•"/>
            </a:pPr>
            <a:r>
              <a:rPr lang="en-GB" sz="2800" dirty="0"/>
              <a:t>What are we measuring?</a:t>
            </a:r>
          </a:p>
        </p:txBody>
      </p:sp>
      <p:sp>
        <p:nvSpPr>
          <p:cNvPr id="6" name="TextBox 5"/>
          <p:cNvSpPr txBox="1"/>
          <p:nvPr/>
        </p:nvSpPr>
        <p:spPr>
          <a:xfrm>
            <a:off x="467544" y="4221088"/>
            <a:ext cx="7848872"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Is sustainability what we bequeath to coming generations?</a:t>
            </a:r>
          </a:p>
        </p:txBody>
      </p:sp>
      <p:sp>
        <p:nvSpPr>
          <p:cNvPr id="7" name="TextBox 6"/>
          <p:cNvSpPr txBox="1"/>
          <p:nvPr/>
        </p:nvSpPr>
        <p:spPr>
          <a:xfrm>
            <a:off x="2987824" y="5301208"/>
            <a:ext cx="4896544" cy="461665"/>
          </a:xfrm>
          <a:prstGeom prst="rect">
            <a:avLst/>
          </a:prstGeom>
          <a:noFill/>
        </p:spPr>
        <p:txBody>
          <a:bodyPr wrap="square" rtlCol="0">
            <a:spAutoFit/>
          </a:bodyPr>
          <a:lstStyle/>
          <a:p>
            <a:pPr marL="365760" lvl="1" indent="0" algn="r">
              <a:buNone/>
            </a:pPr>
            <a:r>
              <a:rPr lang="en-GB" sz="2400" dirty="0"/>
              <a:t>(Solow, 1992; Pearce </a:t>
            </a:r>
            <a:r>
              <a:rPr lang="en-GB" sz="2400" i="1" dirty="0"/>
              <a:t>et al</a:t>
            </a:r>
            <a:r>
              <a:rPr lang="en-GB" sz="2400" dirty="0"/>
              <a:t>, 1989)</a:t>
            </a:r>
          </a:p>
        </p:txBody>
      </p:sp>
      <p:sp>
        <p:nvSpPr>
          <p:cNvPr id="9" name="TextBox 8"/>
          <p:cNvSpPr txBox="1"/>
          <p:nvPr/>
        </p:nvSpPr>
        <p:spPr>
          <a:xfrm>
            <a:off x="935596" y="2533198"/>
            <a:ext cx="7416824" cy="1384995"/>
          </a:xfrm>
          <a:prstGeom prst="rect">
            <a:avLst/>
          </a:prstGeom>
          <a:noFill/>
        </p:spPr>
        <p:txBody>
          <a:bodyPr wrap="square" rtlCol="0">
            <a:spAutoFit/>
          </a:bodyPr>
          <a:lstStyle/>
          <a:p>
            <a:pPr marL="342900" indent="-342900">
              <a:buFont typeface="Arial" panose="020B0604020202020204" pitchFamily="34" charset="0"/>
              <a:buChar char="•"/>
            </a:pPr>
            <a:r>
              <a:rPr lang="en-GB" sz="2800" dirty="0"/>
              <a:t>The sustainability of natural resources</a:t>
            </a:r>
          </a:p>
          <a:p>
            <a:pPr marL="342900" indent="-342900">
              <a:buFont typeface="Arial" panose="020B0604020202020204" pitchFamily="34" charset="0"/>
              <a:buChar char="•"/>
            </a:pPr>
            <a:r>
              <a:rPr lang="en-GB" sz="2800" dirty="0"/>
              <a:t>The quality of the environment</a:t>
            </a:r>
          </a:p>
          <a:p>
            <a:pPr marL="342900" indent="-342900">
              <a:buFont typeface="Arial" panose="020B0604020202020204" pitchFamily="34" charset="0"/>
              <a:buChar char="•"/>
            </a:pPr>
            <a:r>
              <a:rPr lang="en-GB" sz="2800" dirty="0"/>
              <a:t>Capital growth</a:t>
            </a:r>
          </a:p>
        </p:txBody>
      </p:sp>
    </p:spTree>
    <p:extLst>
      <p:ext uri="{BB962C8B-B14F-4D97-AF65-F5344CB8AC3E}">
        <p14:creationId xmlns:p14="http://schemas.microsoft.com/office/powerpoint/2010/main" val="2532600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P spid="9"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958081"/>
            <a:ext cx="7024744" cy="1143000"/>
          </a:xfrm>
        </p:spPr>
        <p:txBody>
          <a:bodyPr/>
          <a:lstStyle/>
          <a:p>
            <a:r>
              <a:rPr lang="en-GB" dirty="0"/>
              <a:t>The Sustainability Tensions</a:t>
            </a:r>
          </a:p>
        </p:txBody>
      </p:sp>
      <p:sp>
        <p:nvSpPr>
          <p:cNvPr id="3" name="Content Placeholder 2"/>
          <p:cNvSpPr>
            <a:spLocks noGrp="1"/>
          </p:cNvSpPr>
          <p:nvPr>
            <p:ph idx="1"/>
          </p:nvPr>
        </p:nvSpPr>
        <p:spPr>
          <a:xfrm>
            <a:off x="298030" y="1916832"/>
            <a:ext cx="8208912" cy="3508977"/>
          </a:xfrm>
        </p:spPr>
        <p:txBody>
          <a:bodyPr>
            <a:noAutofit/>
          </a:bodyPr>
          <a:lstStyle/>
          <a:p>
            <a:pPr marL="0" indent="0">
              <a:spcBef>
                <a:spcPts val="600"/>
              </a:spcBef>
              <a:spcAft>
                <a:spcPts val="600"/>
              </a:spcAft>
              <a:buNone/>
            </a:pPr>
            <a:r>
              <a:rPr lang="en-GB" sz="2800" i="1" dirty="0"/>
              <a:t>(</a:t>
            </a:r>
            <a:r>
              <a:rPr lang="en-GB" sz="2800" i="1" dirty="0" err="1"/>
              <a:t>i</a:t>
            </a:r>
            <a:r>
              <a:rPr lang="en-GB" sz="2800" i="1" dirty="0"/>
              <a:t>) That the next generation should inherit a stock of wealth, comprising man-made assets and environmental assets, no less than the stock inherited by the previous generation;</a:t>
            </a:r>
          </a:p>
          <a:p>
            <a:pPr marL="0" indent="0">
              <a:spcBef>
                <a:spcPts val="600"/>
              </a:spcBef>
              <a:spcAft>
                <a:spcPts val="600"/>
              </a:spcAft>
              <a:buNone/>
            </a:pPr>
            <a:r>
              <a:rPr lang="en-GB" sz="2800" i="1" dirty="0"/>
              <a:t>(ii) That the next generation should inherit a stock of environmental assets no less than the stock inherited by the previous generation.</a:t>
            </a:r>
            <a:r>
              <a:rPr lang="en-GB" sz="2800" dirty="0"/>
              <a:t> </a:t>
            </a:r>
            <a:endParaRPr lang="en-GB" sz="2800" b="1" dirty="0"/>
          </a:p>
        </p:txBody>
      </p:sp>
      <p:sp>
        <p:nvSpPr>
          <p:cNvPr id="4" name="TextBox 3"/>
          <p:cNvSpPr txBox="1"/>
          <p:nvPr/>
        </p:nvSpPr>
        <p:spPr>
          <a:xfrm>
            <a:off x="467544" y="188640"/>
            <a:ext cx="8208912" cy="769441"/>
          </a:xfrm>
          <a:prstGeom prst="rect">
            <a:avLst/>
          </a:prstGeom>
          <a:noFill/>
        </p:spPr>
        <p:txBody>
          <a:bodyPr wrap="square" rtlCol="0">
            <a:spAutoFit/>
          </a:bodyPr>
          <a:lstStyle/>
          <a:p>
            <a:r>
              <a:rPr lang="en-GB" sz="4400" b="1" dirty="0"/>
              <a:t>Defining sustainable development</a:t>
            </a:r>
          </a:p>
        </p:txBody>
      </p:sp>
      <p:sp>
        <p:nvSpPr>
          <p:cNvPr id="5" name="TextBox 4"/>
          <p:cNvSpPr txBox="1"/>
          <p:nvPr/>
        </p:nvSpPr>
        <p:spPr>
          <a:xfrm>
            <a:off x="5436096" y="4889229"/>
            <a:ext cx="2664296" cy="461665"/>
          </a:xfrm>
          <a:prstGeom prst="rect">
            <a:avLst/>
          </a:prstGeom>
          <a:noFill/>
        </p:spPr>
        <p:txBody>
          <a:bodyPr wrap="square" rtlCol="0">
            <a:spAutoFit/>
          </a:bodyPr>
          <a:lstStyle/>
          <a:p>
            <a:r>
              <a:rPr lang="en-GB" sz="2400" dirty="0"/>
              <a:t>Pearce </a:t>
            </a:r>
            <a:r>
              <a:rPr lang="en-GB" sz="2400" i="1" dirty="0"/>
              <a:t>et al.(1989)</a:t>
            </a:r>
            <a:endParaRPr lang="en-GB" sz="2400" b="1" dirty="0"/>
          </a:p>
        </p:txBody>
      </p:sp>
      <p:sp>
        <p:nvSpPr>
          <p:cNvPr id="6" name="TextBox 5"/>
          <p:cNvSpPr txBox="1"/>
          <p:nvPr/>
        </p:nvSpPr>
        <p:spPr>
          <a:xfrm>
            <a:off x="2555776" y="5589240"/>
            <a:ext cx="5544616" cy="1200329"/>
          </a:xfrm>
          <a:prstGeom prst="rect">
            <a:avLst/>
          </a:prstGeom>
          <a:noFill/>
        </p:spPr>
        <p:txBody>
          <a:bodyPr wrap="square" rtlCol="0">
            <a:spAutoFit/>
          </a:bodyPr>
          <a:lstStyle/>
          <a:p>
            <a:r>
              <a:rPr lang="en-GB" sz="2400" i="1" dirty="0"/>
              <a:t>But what is the difference between these two concepts? Share your ideas with the group.</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84368" y="5805264"/>
            <a:ext cx="638801" cy="638801"/>
          </a:xfrm>
          <a:prstGeom prst="rect">
            <a:avLst/>
          </a:prstGeom>
        </p:spPr>
      </p:pic>
    </p:spTree>
    <p:extLst>
      <p:ext uri="{BB962C8B-B14F-4D97-AF65-F5344CB8AC3E}">
        <p14:creationId xmlns:p14="http://schemas.microsoft.com/office/powerpoint/2010/main" val="3646355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908720"/>
            <a:ext cx="7024744" cy="745152"/>
          </a:xfrm>
        </p:spPr>
        <p:txBody>
          <a:bodyPr>
            <a:normAutofit fontScale="90000"/>
          </a:bodyPr>
          <a:lstStyle/>
          <a:p>
            <a:r>
              <a:rPr lang="en-GB" dirty="0"/>
              <a:t>Strong Sustainability</a:t>
            </a:r>
          </a:p>
        </p:txBody>
      </p:sp>
      <p:sp>
        <p:nvSpPr>
          <p:cNvPr id="4" name="TextBox 3"/>
          <p:cNvSpPr txBox="1"/>
          <p:nvPr/>
        </p:nvSpPr>
        <p:spPr>
          <a:xfrm>
            <a:off x="467544" y="188640"/>
            <a:ext cx="8208912" cy="769441"/>
          </a:xfrm>
          <a:prstGeom prst="rect">
            <a:avLst/>
          </a:prstGeom>
          <a:noFill/>
        </p:spPr>
        <p:txBody>
          <a:bodyPr wrap="square" rtlCol="0">
            <a:spAutoFit/>
          </a:bodyPr>
          <a:lstStyle/>
          <a:p>
            <a:r>
              <a:rPr lang="en-GB" sz="4400" b="1" dirty="0"/>
              <a:t>Defining sustainable development</a:t>
            </a:r>
          </a:p>
        </p:txBody>
      </p:sp>
      <p:sp>
        <p:nvSpPr>
          <p:cNvPr id="5" name="TextBox 4"/>
          <p:cNvSpPr txBox="1"/>
          <p:nvPr/>
        </p:nvSpPr>
        <p:spPr>
          <a:xfrm>
            <a:off x="395536" y="1700808"/>
            <a:ext cx="6552728" cy="523220"/>
          </a:xfrm>
          <a:prstGeom prst="rect">
            <a:avLst/>
          </a:prstGeom>
          <a:noFill/>
        </p:spPr>
        <p:txBody>
          <a:bodyPr wrap="square" rtlCol="0">
            <a:spAutoFit/>
          </a:bodyPr>
          <a:lstStyle/>
          <a:p>
            <a:r>
              <a:rPr lang="en-GB" sz="2800" dirty="0"/>
              <a:t>Two principle arguments</a:t>
            </a:r>
          </a:p>
        </p:txBody>
      </p:sp>
      <p:sp>
        <p:nvSpPr>
          <p:cNvPr id="7" name="TextBox 6"/>
          <p:cNvSpPr txBox="1"/>
          <p:nvPr/>
        </p:nvSpPr>
        <p:spPr>
          <a:xfrm>
            <a:off x="539552" y="2276872"/>
            <a:ext cx="8136904" cy="1938992"/>
          </a:xfrm>
          <a:prstGeom prst="rect">
            <a:avLst/>
          </a:prstGeom>
          <a:noFill/>
        </p:spPr>
        <p:txBody>
          <a:bodyPr wrap="square" rtlCol="0">
            <a:spAutoFit/>
          </a:bodyPr>
          <a:lstStyle/>
          <a:p>
            <a:r>
              <a:rPr lang="en-GB" sz="2400" b="1" dirty="0"/>
              <a:t>Provision of ‘services’ </a:t>
            </a:r>
            <a:r>
              <a:rPr lang="en-GB" sz="2400" dirty="0"/>
              <a:t>– grouped into 4 broad categories;</a:t>
            </a:r>
          </a:p>
          <a:p>
            <a:pPr marL="342900" indent="-342900">
              <a:buFont typeface="Arial" panose="020B0604020202020204" pitchFamily="34" charset="0"/>
              <a:buChar char="•"/>
            </a:pPr>
            <a:r>
              <a:rPr lang="en-GB" sz="2400" dirty="0"/>
              <a:t>provisioning, such as the production of food and water;</a:t>
            </a:r>
          </a:p>
          <a:p>
            <a:pPr marL="342900" indent="-342900">
              <a:buFont typeface="Arial" panose="020B0604020202020204" pitchFamily="34" charset="0"/>
              <a:buChar char="•"/>
            </a:pPr>
            <a:r>
              <a:rPr lang="en-GB" sz="2400" dirty="0"/>
              <a:t>regulating, such as the control of climate and disease;</a:t>
            </a:r>
          </a:p>
          <a:p>
            <a:pPr marL="342900" indent="-342900">
              <a:buFont typeface="Arial" panose="020B0604020202020204" pitchFamily="34" charset="0"/>
              <a:buChar char="•"/>
            </a:pPr>
            <a:r>
              <a:rPr lang="en-GB" sz="2400" dirty="0"/>
              <a:t>supporting, such as nutrient cycles and crop pollination; and,</a:t>
            </a:r>
          </a:p>
          <a:p>
            <a:pPr marL="342900" indent="-342900">
              <a:buFont typeface="Arial" panose="020B0604020202020204" pitchFamily="34" charset="0"/>
              <a:buChar char="•"/>
            </a:pPr>
            <a:r>
              <a:rPr lang="en-GB" sz="2400" dirty="0"/>
              <a:t>cultural, such as spiritual and recreational benefits.</a:t>
            </a:r>
          </a:p>
        </p:txBody>
      </p:sp>
      <p:sp>
        <p:nvSpPr>
          <p:cNvPr id="9" name="TextBox 8"/>
          <p:cNvSpPr txBox="1"/>
          <p:nvPr/>
        </p:nvSpPr>
        <p:spPr>
          <a:xfrm>
            <a:off x="4932040" y="6021288"/>
            <a:ext cx="3744416" cy="461665"/>
          </a:xfrm>
          <a:prstGeom prst="rect">
            <a:avLst/>
          </a:prstGeom>
          <a:noFill/>
        </p:spPr>
        <p:txBody>
          <a:bodyPr wrap="square" rtlCol="0">
            <a:spAutoFit/>
          </a:bodyPr>
          <a:lstStyle/>
          <a:p>
            <a:pPr marL="0" lvl="1"/>
            <a:r>
              <a:rPr lang="en-GB" sz="2400" dirty="0"/>
              <a:t>Solow (1997); Stiglitz(1997)</a:t>
            </a:r>
          </a:p>
        </p:txBody>
      </p:sp>
      <p:sp>
        <p:nvSpPr>
          <p:cNvPr id="11" name="TextBox 10"/>
          <p:cNvSpPr txBox="1"/>
          <p:nvPr/>
        </p:nvSpPr>
        <p:spPr>
          <a:xfrm>
            <a:off x="539552" y="4470211"/>
            <a:ext cx="7776864" cy="1200329"/>
          </a:xfrm>
          <a:prstGeom prst="rect">
            <a:avLst/>
          </a:prstGeom>
          <a:noFill/>
        </p:spPr>
        <p:txBody>
          <a:bodyPr wrap="square" rtlCol="0">
            <a:spAutoFit/>
          </a:bodyPr>
          <a:lstStyle/>
          <a:p>
            <a:r>
              <a:rPr lang="en-GB" sz="2400" b="1" dirty="0"/>
              <a:t>Stewardship of resources</a:t>
            </a:r>
            <a:r>
              <a:rPr lang="en-GB" sz="2400" dirty="0"/>
              <a:t> – ethical and responsible  planning and the ethical and responsible management and use of resources</a:t>
            </a:r>
          </a:p>
        </p:txBody>
      </p:sp>
    </p:spTree>
    <p:extLst>
      <p:ext uri="{BB962C8B-B14F-4D97-AF65-F5344CB8AC3E}">
        <p14:creationId xmlns:p14="http://schemas.microsoft.com/office/powerpoint/2010/main" val="3862934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build="p"/>
      <p:bldP spid="9" grpId="0"/>
      <p:bldP spid="11"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77875"/>
            <a:ext cx="8229600" cy="1143000"/>
          </a:xfrm>
        </p:spPr>
        <p:txBody>
          <a:bodyPr/>
          <a:lstStyle/>
          <a:p>
            <a:r>
              <a:rPr lang="en-US" dirty="0"/>
              <a:t>Sustainability….</a:t>
            </a:r>
          </a:p>
        </p:txBody>
      </p:sp>
      <p:sp>
        <p:nvSpPr>
          <p:cNvPr id="3" name="Content Placeholder 2"/>
          <p:cNvSpPr>
            <a:spLocks noGrp="1"/>
          </p:cNvSpPr>
          <p:nvPr>
            <p:ph idx="1"/>
          </p:nvPr>
        </p:nvSpPr>
        <p:spPr>
          <a:xfrm>
            <a:off x="457200" y="2503437"/>
            <a:ext cx="8229600" cy="4525963"/>
          </a:xfrm>
        </p:spPr>
        <p:txBody>
          <a:bodyPr>
            <a:normAutofit/>
          </a:bodyPr>
          <a:lstStyle/>
          <a:p>
            <a:r>
              <a:rPr lang="en-US" dirty="0"/>
              <a:t>“A Sustainable society is one that persists over generations, one that is far-seeing enough, and wise enough not to undermine either its physical or social systems of support”</a:t>
            </a:r>
          </a:p>
          <a:p>
            <a:pPr marL="68580" indent="0" algn="r">
              <a:buNone/>
            </a:pPr>
            <a:r>
              <a:rPr lang="en-US" dirty="0"/>
              <a:t>(Sterling, 2009)</a:t>
            </a:r>
          </a:p>
          <a:p>
            <a:endParaRPr lang="en-US" dirty="0"/>
          </a:p>
        </p:txBody>
      </p:sp>
      <p:sp>
        <p:nvSpPr>
          <p:cNvPr id="4" name="TextBox 3"/>
          <p:cNvSpPr txBox="1"/>
          <p:nvPr/>
        </p:nvSpPr>
        <p:spPr>
          <a:xfrm>
            <a:off x="467544" y="188640"/>
            <a:ext cx="8208912" cy="769441"/>
          </a:xfrm>
          <a:prstGeom prst="rect">
            <a:avLst/>
          </a:prstGeom>
          <a:noFill/>
        </p:spPr>
        <p:txBody>
          <a:bodyPr wrap="square" rtlCol="0">
            <a:spAutoFit/>
          </a:bodyPr>
          <a:lstStyle/>
          <a:p>
            <a:r>
              <a:rPr lang="en-GB" sz="4400" b="1" dirty="0"/>
              <a:t>Defining sustainable development</a:t>
            </a:r>
          </a:p>
        </p:txBody>
      </p:sp>
    </p:spTree>
    <p:extLst>
      <p:ext uri="{BB962C8B-B14F-4D97-AF65-F5344CB8AC3E}">
        <p14:creationId xmlns:p14="http://schemas.microsoft.com/office/powerpoint/2010/main" val="834482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2323653"/>
            <a:ext cx="6777317" cy="2041452"/>
          </a:xfrm>
        </p:spPr>
        <p:txBody>
          <a:bodyPr>
            <a:normAutofit lnSpcReduction="10000"/>
          </a:bodyPr>
          <a:lstStyle/>
          <a:p>
            <a:r>
              <a:rPr lang="en-US" dirty="0"/>
              <a:t>“development that meets the needs of the present without compromising the ability of future generations to meet their own needs”</a:t>
            </a:r>
          </a:p>
          <a:p>
            <a:pPr marL="0" indent="0">
              <a:buNone/>
            </a:pPr>
            <a:endParaRPr lang="en-US" dirty="0"/>
          </a:p>
        </p:txBody>
      </p:sp>
      <p:sp>
        <p:nvSpPr>
          <p:cNvPr id="4" name="TextBox 3"/>
          <p:cNvSpPr txBox="1"/>
          <p:nvPr/>
        </p:nvSpPr>
        <p:spPr>
          <a:xfrm>
            <a:off x="467544" y="188640"/>
            <a:ext cx="8208912" cy="769441"/>
          </a:xfrm>
          <a:prstGeom prst="rect">
            <a:avLst/>
          </a:prstGeom>
          <a:noFill/>
        </p:spPr>
        <p:txBody>
          <a:bodyPr wrap="square" rtlCol="0">
            <a:spAutoFit/>
          </a:bodyPr>
          <a:lstStyle/>
          <a:p>
            <a:r>
              <a:rPr lang="en-GB" sz="4400" b="1" dirty="0"/>
              <a:t>Defining sustainable development</a:t>
            </a:r>
          </a:p>
        </p:txBody>
      </p:sp>
      <p:sp>
        <p:nvSpPr>
          <p:cNvPr id="5" name="TextBox 4"/>
          <p:cNvSpPr txBox="1"/>
          <p:nvPr/>
        </p:nvSpPr>
        <p:spPr>
          <a:xfrm>
            <a:off x="2555776" y="5733256"/>
            <a:ext cx="6480720" cy="400110"/>
          </a:xfrm>
          <a:prstGeom prst="rect">
            <a:avLst/>
          </a:prstGeom>
          <a:noFill/>
        </p:spPr>
        <p:txBody>
          <a:bodyPr wrap="square" rtlCol="0">
            <a:spAutoFit/>
          </a:bodyPr>
          <a:lstStyle/>
          <a:p>
            <a:r>
              <a:rPr lang="en-GB" sz="2000" b="1" dirty="0">
                <a:hlinkClick r:id="rId2"/>
              </a:rPr>
              <a:t>http://www.un-documents.net/our-common-future.pdf</a:t>
            </a:r>
            <a:r>
              <a:rPr lang="en-GB" sz="2000" b="1" dirty="0"/>
              <a:t> </a:t>
            </a:r>
          </a:p>
        </p:txBody>
      </p:sp>
      <p:sp>
        <p:nvSpPr>
          <p:cNvPr id="6" name="TextBox 5"/>
          <p:cNvSpPr txBox="1"/>
          <p:nvPr/>
        </p:nvSpPr>
        <p:spPr>
          <a:xfrm>
            <a:off x="5940152" y="4507150"/>
            <a:ext cx="2016224" cy="369332"/>
          </a:xfrm>
          <a:prstGeom prst="rect">
            <a:avLst/>
          </a:prstGeom>
          <a:noFill/>
        </p:spPr>
        <p:txBody>
          <a:bodyPr wrap="square" rtlCol="0">
            <a:spAutoFit/>
          </a:bodyPr>
          <a:lstStyle/>
          <a:p>
            <a:r>
              <a:rPr lang="en-GB" dirty="0" err="1"/>
              <a:t>Brundtland</a:t>
            </a:r>
            <a:r>
              <a:rPr lang="en-GB" dirty="0"/>
              <a:t> (1987)</a:t>
            </a:r>
          </a:p>
        </p:txBody>
      </p:sp>
    </p:spTree>
    <p:extLst>
      <p:ext uri="{BB962C8B-B14F-4D97-AF65-F5344CB8AC3E}">
        <p14:creationId xmlns:p14="http://schemas.microsoft.com/office/powerpoint/2010/main" val="2555493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5170" y="765456"/>
            <a:ext cx="8229600" cy="1143000"/>
          </a:xfrm>
        </p:spPr>
        <p:txBody>
          <a:bodyPr/>
          <a:lstStyle/>
          <a:p>
            <a:r>
              <a:rPr lang="en-US" dirty="0"/>
              <a:t>‘Our Common Future’ 1987</a:t>
            </a:r>
          </a:p>
        </p:txBody>
      </p:sp>
      <p:sp>
        <p:nvSpPr>
          <p:cNvPr id="4" name="TextBox 3"/>
          <p:cNvSpPr txBox="1"/>
          <p:nvPr/>
        </p:nvSpPr>
        <p:spPr>
          <a:xfrm>
            <a:off x="467544" y="188640"/>
            <a:ext cx="8208912" cy="769441"/>
          </a:xfrm>
          <a:prstGeom prst="rect">
            <a:avLst/>
          </a:prstGeom>
          <a:noFill/>
        </p:spPr>
        <p:txBody>
          <a:bodyPr wrap="square" rtlCol="0">
            <a:spAutoFit/>
          </a:bodyPr>
          <a:lstStyle/>
          <a:p>
            <a:r>
              <a:rPr lang="en-GB" sz="4400" b="1" dirty="0"/>
              <a:t>Defining sustainable development</a:t>
            </a:r>
          </a:p>
        </p:txBody>
      </p:sp>
      <p:sp>
        <p:nvSpPr>
          <p:cNvPr id="5" name="TextBox 4"/>
          <p:cNvSpPr txBox="1"/>
          <p:nvPr/>
        </p:nvSpPr>
        <p:spPr>
          <a:xfrm>
            <a:off x="467544" y="1974709"/>
            <a:ext cx="7920880" cy="523220"/>
          </a:xfrm>
          <a:prstGeom prst="rect">
            <a:avLst/>
          </a:prstGeom>
          <a:noFill/>
        </p:spPr>
        <p:txBody>
          <a:bodyPr wrap="square" rtlCol="0">
            <a:spAutoFit/>
          </a:bodyPr>
          <a:lstStyle/>
          <a:p>
            <a:r>
              <a:rPr lang="en-GB" sz="2800" dirty="0"/>
              <a:t>Contains within it two key concepts:</a:t>
            </a:r>
          </a:p>
        </p:txBody>
      </p:sp>
      <p:sp>
        <p:nvSpPr>
          <p:cNvPr id="6" name="TextBox 5"/>
          <p:cNvSpPr txBox="1"/>
          <p:nvPr/>
        </p:nvSpPr>
        <p:spPr>
          <a:xfrm>
            <a:off x="755576" y="2497929"/>
            <a:ext cx="8064896" cy="3108543"/>
          </a:xfrm>
          <a:prstGeom prst="rect">
            <a:avLst/>
          </a:prstGeom>
          <a:noFill/>
        </p:spPr>
        <p:txBody>
          <a:bodyPr wrap="square" rtlCol="0">
            <a:spAutoFit/>
          </a:bodyPr>
          <a:lstStyle/>
          <a:p>
            <a:pPr marL="285750" indent="-285750">
              <a:buFont typeface="Arial" panose="020B0604020202020204" pitchFamily="34" charset="0"/>
              <a:buChar char="•"/>
            </a:pPr>
            <a:r>
              <a:rPr lang="en-GB" sz="2800" dirty="0"/>
              <a:t>the concept of 'needs', in particular the essential needs of the world's poor, to which overriding priority should be given; </a:t>
            </a:r>
          </a:p>
          <a:p>
            <a:pPr marL="285750" indent="-285750">
              <a:buFont typeface="Arial" panose="020B0604020202020204" pitchFamily="34" charset="0"/>
              <a:buChar char="•"/>
            </a:pPr>
            <a:r>
              <a:rPr lang="en-GB" sz="2800" dirty="0"/>
              <a:t>the idea of limitations imposed by the state on technology and social organization on the environment's ability to meet present and future needs</a:t>
            </a:r>
          </a:p>
        </p:txBody>
      </p:sp>
      <p:sp>
        <p:nvSpPr>
          <p:cNvPr id="8" name="TextBox 7"/>
          <p:cNvSpPr txBox="1"/>
          <p:nvPr/>
        </p:nvSpPr>
        <p:spPr>
          <a:xfrm>
            <a:off x="5580112" y="5610430"/>
            <a:ext cx="2160240" cy="461665"/>
          </a:xfrm>
          <a:prstGeom prst="rect">
            <a:avLst/>
          </a:prstGeom>
          <a:noFill/>
        </p:spPr>
        <p:txBody>
          <a:bodyPr wrap="square" rtlCol="0">
            <a:spAutoFit/>
          </a:bodyPr>
          <a:lstStyle/>
          <a:p>
            <a:r>
              <a:rPr lang="en-GB" sz="2400" dirty="0" err="1"/>
              <a:t>WCED</a:t>
            </a:r>
            <a:r>
              <a:rPr lang="en-GB" sz="2400" dirty="0"/>
              <a:t> (1987)</a:t>
            </a:r>
          </a:p>
        </p:txBody>
      </p:sp>
    </p:spTree>
    <p:extLst>
      <p:ext uri="{BB962C8B-B14F-4D97-AF65-F5344CB8AC3E}">
        <p14:creationId xmlns:p14="http://schemas.microsoft.com/office/powerpoint/2010/main" val="2158151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P spid="8"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1043490" y="1027664"/>
            <a:ext cx="7024744" cy="1143000"/>
          </a:xfrm>
        </p:spPr>
        <p:txBody>
          <a:bodyPr/>
          <a:lstStyle/>
          <a:p>
            <a:r>
              <a:rPr lang="en-US" dirty="0"/>
              <a:t>‘Our Common Future’ 1987</a:t>
            </a:r>
          </a:p>
        </p:txBody>
      </p:sp>
      <p:sp>
        <p:nvSpPr>
          <p:cNvPr id="6" name="TextBox 5"/>
          <p:cNvSpPr txBox="1"/>
          <p:nvPr/>
        </p:nvSpPr>
        <p:spPr>
          <a:xfrm>
            <a:off x="467544" y="188640"/>
            <a:ext cx="8208912" cy="769441"/>
          </a:xfrm>
          <a:prstGeom prst="rect">
            <a:avLst/>
          </a:prstGeom>
          <a:noFill/>
        </p:spPr>
        <p:txBody>
          <a:bodyPr wrap="square" rtlCol="0">
            <a:spAutoFit/>
          </a:bodyPr>
          <a:lstStyle/>
          <a:p>
            <a:r>
              <a:rPr lang="en-GB" sz="4400" b="1" dirty="0"/>
              <a:t>Defining sustainable development</a:t>
            </a:r>
          </a:p>
        </p:txBody>
      </p:sp>
      <p:sp>
        <p:nvSpPr>
          <p:cNvPr id="7" name="TextBox 6"/>
          <p:cNvSpPr txBox="1"/>
          <p:nvPr/>
        </p:nvSpPr>
        <p:spPr>
          <a:xfrm>
            <a:off x="611560" y="2084655"/>
            <a:ext cx="806489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goals of economic and social development must be defined in terms of sustainability in all countries: developed or developing; market-oriented or centrally planned</a:t>
            </a:r>
          </a:p>
        </p:txBody>
      </p:sp>
      <p:sp>
        <p:nvSpPr>
          <p:cNvPr id="8" name="TextBox 7"/>
          <p:cNvSpPr txBox="1"/>
          <p:nvPr/>
        </p:nvSpPr>
        <p:spPr>
          <a:xfrm>
            <a:off x="611560" y="3573016"/>
            <a:ext cx="7848872"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Interpretations taken by governments will vary but must share certain general features and must flow from a consensus on the basic concept of sustainable development and on a broad strategic framework for achieving it</a:t>
            </a:r>
          </a:p>
        </p:txBody>
      </p:sp>
      <p:sp>
        <p:nvSpPr>
          <p:cNvPr id="9" name="TextBox 8"/>
          <p:cNvSpPr txBox="1"/>
          <p:nvPr/>
        </p:nvSpPr>
        <p:spPr>
          <a:xfrm>
            <a:off x="6516216" y="5564469"/>
            <a:ext cx="2016224" cy="369332"/>
          </a:xfrm>
          <a:prstGeom prst="rect">
            <a:avLst/>
          </a:prstGeom>
          <a:noFill/>
        </p:spPr>
        <p:txBody>
          <a:bodyPr wrap="square" rtlCol="0">
            <a:spAutoFit/>
          </a:bodyPr>
          <a:lstStyle/>
          <a:p>
            <a:r>
              <a:rPr lang="en-GB" dirty="0" err="1"/>
              <a:t>Brundtland</a:t>
            </a:r>
            <a:r>
              <a:rPr lang="en-GB" dirty="0"/>
              <a:t> (1987)</a:t>
            </a:r>
          </a:p>
        </p:txBody>
      </p:sp>
    </p:spTree>
    <p:extLst>
      <p:ext uri="{BB962C8B-B14F-4D97-AF65-F5344CB8AC3E}">
        <p14:creationId xmlns:p14="http://schemas.microsoft.com/office/powerpoint/2010/main" val="2702930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916832"/>
            <a:ext cx="8568952" cy="3508977"/>
          </a:xfrm>
        </p:spPr>
        <p:txBody>
          <a:bodyPr>
            <a:noAutofit/>
          </a:bodyPr>
          <a:lstStyle/>
          <a:p>
            <a:pPr>
              <a:spcBef>
                <a:spcPts val="0"/>
              </a:spcBef>
            </a:pPr>
            <a:r>
              <a:rPr lang="en-US" sz="2400" dirty="0"/>
              <a:t>Places a duty on the state to hold environmental resources in trust for the benefit of the public</a:t>
            </a:r>
          </a:p>
          <a:p>
            <a:pPr>
              <a:spcBef>
                <a:spcPts val="0"/>
              </a:spcBef>
            </a:pPr>
            <a:r>
              <a:rPr lang="en-US" sz="2400" dirty="0"/>
              <a:t>Where there are threats of serious or reversible damage, lack of scientific certainty should not be used as a reason […]not acting to prevent environmental degradation </a:t>
            </a:r>
          </a:p>
          <a:p>
            <a:pPr>
              <a:spcBef>
                <a:spcPts val="0"/>
              </a:spcBef>
            </a:pPr>
            <a:r>
              <a:rPr lang="en-US" sz="2400" dirty="0"/>
              <a:t>All people currently alive should have an equal right to benefit from the use of resources…within and between countries</a:t>
            </a:r>
          </a:p>
          <a:p>
            <a:pPr>
              <a:spcBef>
                <a:spcPts val="0"/>
              </a:spcBef>
            </a:pPr>
            <a:r>
              <a:rPr lang="en-US" sz="2400" dirty="0"/>
              <a:t>Decisions should be made at the lowest appropriate level</a:t>
            </a:r>
          </a:p>
          <a:p>
            <a:pPr>
              <a:spcBef>
                <a:spcPts val="0"/>
              </a:spcBef>
            </a:pPr>
            <a:r>
              <a:rPr lang="en-US" sz="2400" dirty="0"/>
              <a:t>Costs of environmental damage should </a:t>
            </a:r>
            <a:r>
              <a:rPr lang="en-US" sz="2400" b="1" dirty="0"/>
              <a:t>be borne by those who cause it</a:t>
            </a:r>
            <a:r>
              <a:rPr lang="en-US" sz="2400" dirty="0"/>
              <a:t>…</a:t>
            </a:r>
          </a:p>
          <a:p>
            <a:pPr>
              <a:spcBef>
                <a:spcPts val="0"/>
              </a:spcBef>
            </a:pPr>
            <a:endParaRPr lang="en-US" sz="2400" dirty="0"/>
          </a:p>
          <a:p>
            <a:pPr>
              <a:spcBef>
                <a:spcPts val="0"/>
              </a:spcBef>
            </a:pPr>
            <a:endParaRPr lang="en-US" sz="2400" dirty="0"/>
          </a:p>
        </p:txBody>
      </p:sp>
      <p:sp>
        <p:nvSpPr>
          <p:cNvPr id="5" name="Title 1"/>
          <p:cNvSpPr>
            <a:spLocks noGrp="1"/>
          </p:cNvSpPr>
          <p:nvPr>
            <p:ph type="title"/>
          </p:nvPr>
        </p:nvSpPr>
        <p:spPr>
          <a:xfrm>
            <a:off x="1043490" y="1027664"/>
            <a:ext cx="7024744" cy="1143000"/>
          </a:xfrm>
        </p:spPr>
        <p:txBody>
          <a:bodyPr/>
          <a:lstStyle/>
          <a:p>
            <a:r>
              <a:rPr lang="en-US" dirty="0"/>
              <a:t>‘Our Common Future’ 1987</a:t>
            </a:r>
          </a:p>
        </p:txBody>
      </p:sp>
      <p:sp>
        <p:nvSpPr>
          <p:cNvPr id="6" name="TextBox 5"/>
          <p:cNvSpPr txBox="1"/>
          <p:nvPr/>
        </p:nvSpPr>
        <p:spPr>
          <a:xfrm>
            <a:off x="467544" y="188640"/>
            <a:ext cx="8208912" cy="769441"/>
          </a:xfrm>
          <a:prstGeom prst="rect">
            <a:avLst/>
          </a:prstGeom>
          <a:noFill/>
        </p:spPr>
        <p:txBody>
          <a:bodyPr wrap="square" rtlCol="0">
            <a:spAutoFit/>
          </a:bodyPr>
          <a:lstStyle/>
          <a:p>
            <a:r>
              <a:rPr lang="en-GB" sz="4400" b="1" dirty="0"/>
              <a:t>Defining sustainable development</a:t>
            </a:r>
          </a:p>
        </p:txBody>
      </p:sp>
      <p:sp>
        <p:nvSpPr>
          <p:cNvPr id="8" name="TextBox 7"/>
          <p:cNvSpPr txBox="1"/>
          <p:nvPr/>
        </p:nvSpPr>
        <p:spPr>
          <a:xfrm>
            <a:off x="6444208" y="5877272"/>
            <a:ext cx="2016224" cy="369332"/>
          </a:xfrm>
          <a:prstGeom prst="rect">
            <a:avLst/>
          </a:prstGeom>
          <a:noFill/>
        </p:spPr>
        <p:txBody>
          <a:bodyPr wrap="square" rtlCol="0">
            <a:spAutoFit/>
          </a:bodyPr>
          <a:lstStyle/>
          <a:p>
            <a:r>
              <a:rPr lang="en-GB" dirty="0" err="1"/>
              <a:t>Brundtland</a:t>
            </a:r>
            <a:r>
              <a:rPr lang="en-GB" dirty="0"/>
              <a:t> (1987)</a:t>
            </a:r>
          </a:p>
        </p:txBody>
      </p:sp>
    </p:spTree>
    <p:extLst>
      <p:ext uri="{BB962C8B-B14F-4D97-AF65-F5344CB8AC3E}">
        <p14:creationId xmlns:p14="http://schemas.microsoft.com/office/powerpoint/2010/main" val="2317258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043490" y="908720"/>
            <a:ext cx="7024744" cy="745152"/>
          </a:xfrm>
        </p:spPr>
        <p:txBody>
          <a:bodyPr>
            <a:normAutofit fontScale="90000"/>
          </a:bodyPr>
          <a:lstStyle/>
          <a:p>
            <a:r>
              <a:rPr lang="en-GB" dirty="0"/>
              <a:t>A set of guidelines </a:t>
            </a:r>
          </a:p>
        </p:txBody>
      </p:sp>
      <p:sp>
        <p:nvSpPr>
          <p:cNvPr id="3" name="Content Placeholder 2"/>
          <p:cNvSpPr>
            <a:spLocks noGrp="1"/>
          </p:cNvSpPr>
          <p:nvPr>
            <p:ph idx="1"/>
          </p:nvPr>
        </p:nvSpPr>
        <p:spPr>
          <a:xfrm>
            <a:off x="467544" y="1720223"/>
            <a:ext cx="8208912" cy="3508977"/>
          </a:xfrm>
        </p:spPr>
        <p:txBody>
          <a:bodyPr>
            <a:noAutofit/>
          </a:bodyPr>
          <a:lstStyle/>
          <a:p>
            <a:r>
              <a:rPr lang="en-GB" sz="2400" dirty="0"/>
              <a:t>People must share with each other and care for the Earth</a:t>
            </a:r>
          </a:p>
          <a:p>
            <a:r>
              <a:rPr lang="en-GB" sz="2400" dirty="0"/>
              <a:t>Humanity must take no more from nature than nature can replenish</a:t>
            </a:r>
          </a:p>
          <a:p>
            <a:r>
              <a:rPr lang="en-GB" sz="2400" dirty="0"/>
              <a:t>This in turn means </a:t>
            </a:r>
          </a:p>
          <a:p>
            <a:pPr lvl="1"/>
            <a:r>
              <a:rPr lang="en-GB" sz="2400" dirty="0"/>
              <a:t>adopting lifestyles and development paths that respect and work within nature's limits</a:t>
            </a:r>
          </a:p>
          <a:p>
            <a:r>
              <a:rPr lang="en-GB" sz="2400" dirty="0"/>
              <a:t>It can be done without rejecting the many benefits that modern technology has brought provided that technology also works within those limits </a:t>
            </a:r>
          </a:p>
          <a:p>
            <a:pPr marL="365760" lvl="1" indent="0">
              <a:buNone/>
            </a:pPr>
            <a:endParaRPr lang="en-GB" sz="2400" dirty="0"/>
          </a:p>
        </p:txBody>
      </p:sp>
      <p:sp>
        <p:nvSpPr>
          <p:cNvPr id="4" name="TextBox 3"/>
          <p:cNvSpPr txBox="1"/>
          <p:nvPr/>
        </p:nvSpPr>
        <p:spPr>
          <a:xfrm>
            <a:off x="467544" y="188640"/>
            <a:ext cx="8208912" cy="769441"/>
          </a:xfrm>
          <a:prstGeom prst="rect">
            <a:avLst/>
          </a:prstGeom>
          <a:noFill/>
        </p:spPr>
        <p:txBody>
          <a:bodyPr wrap="square" rtlCol="0">
            <a:spAutoFit/>
          </a:bodyPr>
          <a:lstStyle/>
          <a:p>
            <a:r>
              <a:rPr lang="en-GB" sz="4400" b="1" dirty="0"/>
              <a:t>Defining sustainable development</a:t>
            </a:r>
          </a:p>
        </p:txBody>
      </p:sp>
      <p:sp>
        <p:nvSpPr>
          <p:cNvPr id="2" name="TextBox 1">
            <a:hlinkClick r:id="rId2"/>
          </p:cNvPr>
          <p:cNvSpPr txBox="1"/>
          <p:nvPr/>
        </p:nvSpPr>
        <p:spPr>
          <a:xfrm>
            <a:off x="2776914" y="5879013"/>
            <a:ext cx="4531390" cy="646331"/>
          </a:xfrm>
          <a:prstGeom prst="rect">
            <a:avLst/>
          </a:prstGeom>
          <a:noFill/>
        </p:spPr>
        <p:txBody>
          <a:bodyPr wrap="square" rtlCol="0">
            <a:spAutoFit/>
          </a:bodyPr>
          <a:lstStyle/>
          <a:p>
            <a:pPr marL="0" lvl="1"/>
            <a:r>
              <a:rPr lang="en-GB" dirty="0"/>
              <a:t>‘Caring for the Earth’, International Union for Conservation of Nature (1997), p8)</a:t>
            </a:r>
            <a:endParaRPr lang="en-US" dirty="0"/>
          </a:p>
        </p:txBody>
      </p:sp>
      <p:pic>
        <p:nvPicPr>
          <p:cNvPr id="6" name="Picture 5">
            <a:hlinkClick r:id="rId2"/>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452320" y="5680369"/>
            <a:ext cx="902215" cy="896119"/>
          </a:xfrm>
          <a:prstGeom prst="rect">
            <a:avLst/>
          </a:prstGeom>
        </p:spPr>
      </p:pic>
    </p:spTree>
    <p:extLst>
      <p:ext uri="{BB962C8B-B14F-4D97-AF65-F5344CB8AC3E}">
        <p14:creationId xmlns:p14="http://schemas.microsoft.com/office/powerpoint/2010/main" val="543462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23528" y="1027664"/>
            <a:ext cx="8496944" cy="1143000"/>
          </a:xfrm>
        </p:spPr>
        <p:txBody>
          <a:bodyPr>
            <a:normAutofit/>
          </a:bodyPr>
          <a:lstStyle/>
          <a:p>
            <a:r>
              <a:rPr lang="en-GB" dirty="0"/>
              <a:t>What is Sustainable Development?</a:t>
            </a:r>
          </a:p>
        </p:txBody>
      </p:sp>
      <p:sp>
        <p:nvSpPr>
          <p:cNvPr id="3" name="Content Placeholder 2"/>
          <p:cNvSpPr>
            <a:spLocks noGrp="1"/>
          </p:cNvSpPr>
          <p:nvPr>
            <p:ph idx="1"/>
          </p:nvPr>
        </p:nvSpPr>
        <p:spPr>
          <a:xfrm>
            <a:off x="827584" y="1916833"/>
            <a:ext cx="7560840" cy="1008112"/>
          </a:xfrm>
        </p:spPr>
        <p:txBody>
          <a:bodyPr/>
          <a:lstStyle/>
          <a:p>
            <a:r>
              <a:rPr lang="en-GB" sz="2800" dirty="0"/>
              <a:t>Sustainable development is often thought to have three components, namely:</a:t>
            </a:r>
          </a:p>
        </p:txBody>
      </p:sp>
      <p:sp>
        <p:nvSpPr>
          <p:cNvPr id="4" name="TextBox 3"/>
          <p:cNvSpPr txBox="1"/>
          <p:nvPr/>
        </p:nvSpPr>
        <p:spPr>
          <a:xfrm>
            <a:off x="467544" y="188640"/>
            <a:ext cx="8208912" cy="769441"/>
          </a:xfrm>
          <a:prstGeom prst="rect">
            <a:avLst/>
          </a:prstGeom>
          <a:noFill/>
        </p:spPr>
        <p:txBody>
          <a:bodyPr wrap="square" rtlCol="0">
            <a:spAutoFit/>
          </a:bodyPr>
          <a:lstStyle/>
          <a:p>
            <a:r>
              <a:rPr lang="en-GB" sz="4400" b="1" dirty="0"/>
              <a:t>Defining sustainable development</a:t>
            </a:r>
          </a:p>
        </p:txBody>
      </p:sp>
      <p:sp>
        <p:nvSpPr>
          <p:cNvPr id="2" name="TextBox 1"/>
          <p:cNvSpPr txBox="1"/>
          <p:nvPr/>
        </p:nvSpPr>
        <p:spPr>
          <a:xfrm>
            <a:off x="5724128" y="5815551"/>
            <a:ext cx="2520280" cy="461665"/>
          </a:xfrm>
          <a:prstGeom prst="rect">
            <a:avLst/>
          </a:prstGeom>
          <a:noFill/>
        </p:spPr>
        <p:txBody>
          <a:bodyPr wrap="square" rtlCol="0">
            <a:spAutoFit/>
          </a:bodyPr>
          <a:lstStyle/>
          <a:p>
            <a:r>
              <a:rPr lang="en-GB" sz="2400" dirty="0"/>
              <a:t>McKeown (2002)</a:t>
            </a:r>
          </a:p>
        </p:txBody>
      </p:sp>
      <p:sp>
        <p:nvSpPr>
          <p:cNvPr id="8" name="TextBox 7"/>
          <p:cNvSpPr txBox="1"/>
          <p:nvPr/>
        </p:nvSpPr>
        <p:spPr>
          <a:xfrm>
            <a:off x="2195736" y="3059833"/>
            <a:ext cx="5472608" cy="1384995"/>
          </a:xfrm>
          <a:prstGeom prst="rect">
            <a:avLst/>
          </a:prstGeom>
          <a:noFill/>
        </p:spPr>
        <p:txBody>
          <a:bodyPr wrap="square" rtlCol="0">
            <a:spAutoFit/>
          </a:bodyPr>
          <a:lstStyle/>
          <a:p>
            <a:pPr marL="914400" lvl="1" indent="-457200">
              <a:buFont typeface="Arial" panose="020B0604020202020204" pitchFamily="34" charset="0"/>
              <a:buChar char="•"/>
            </a:pPr>
            <a:r>
              <a:rPr lang="en-GB" sz="2800" dirty="0"/>
              <a:t>The Environment</a:t>
            </a:r>
          </a:p>
          <a:p>
            <a:pPr marL="914400" lvl="1" indent="-457200">
              <a:buFont typeface="Arial" panose="020B0604020202020204" pitchFamily="34" charset="0"/>
              <a:buChar char="•"/>
            </a:pPr>
            <a:r>
              <a:rPr lang="en-GB" sz="2800" dirty="0"/>
              <a:t>Society</a:t>
            </a:r>
          </a:p>
          <a:p>
            <a:pPr marL="914400" lvl="1" indent="-457200">
              <a:buFont typeface="Arial" panose="020B0604020202020204" pitchFamily="34" charset="0"/>
              <a:buChar char="•"/>
            </a:pPr>
            <a:r>
              <a:rPr lang="en-GB" sz="2800" dirty="0"/>
              <a:t>The Economy</a:t>
            </a:r>
          </a:p>
        </p:txBody>
      </p:sp>
      <p:sp>
        <p:nvSpPr>
          <p:cNvPr id="9" name="TextBox 8"/>
          <p:cNvSpPr txBox="1"/>
          <p:nvPr/>
        </p:nvSpPr>
        <p:spPr>
          <a:xfrm>
            <a:off x="827584" y="4653136"/>
            <a:ext cx="8136904" cy="954107"/>
          </a:xfrm>
          <a:prstGeom prst="rect">
            <a:avLst/>
          </a:prstGeom>
          <a:noFill/>
        </p:spPr>
        <p:txBody>
          <a:bodyPr wrap="square" rtlCol="0">
            <a:spAutoFit/>
          </a:bodyPr>
          <a:lstStyle/>
          <a:p>
            <a:pPr marL="285750" indent="-285750">
              <a:buFont typeface="Arial" panose="020B0604020202020204" pitchFamily="34" charset="0"/>
              <a:buChar char="•"/>
            </a:pPr>
            <a:r>
              <a:rPr lang="en-GB" sz="2800" dirty="0"/>
              <a:t>The maintenance of these three areas is intertwined, not separate</a:t>
            </a:r>
          </a:p>
        </p:txBody>
      </p:sp>
    </p:spTree>
    <p:extLst>
      <p:ext uri="{BB962C8B-B14F-4D97-AF65-F5344CB8AC3E}">
        <p14:creationId xmlns:p14="http://schemas.microsoft.com/office/powerpoint/2010/main" val="2883224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P spid="8" grpId="0" build="p"/>
      <p:bldP spid="9"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32763" y="836712"/>
            <a:ext cx="8229600" cy="1143000"/>
          </a:xfrm>
        </p:spPr>
        <p:txBody>
          <a:bodyPr/>
          <a:lstStyle/>
          <a:p>
            <a:r>
              <a:rPr lang="en-GB" dirty="0"/>
              <a:t>UNESCO</a:t>
            </a:r>
          </a:p>
        </p:txBody>
      </p:sp>
      <p:sp>
        <p:nvSpPr>
          <p:cNvPr id="3" name="Content Placeholder 2"/>
          <p:cNvSpPr>
            <a:spLocks noGrp="1"/>
          </p:cNvSpPr>
          <p:nvPr>
            <p:ph idx="1"/>
          </p:nvPr>
        </p:nvSpPr>
        <p:spPr>
          <a:xfrm>
            <a:off x="647564" y="2132857"/>
            <a:ext cx="7848872" cy="1152128"/>
          </a:xfrm>
        </p:spPr>
        <p:txBody>
          <a:bodyPr>
            <a:normAutofit/>
          </a:bodyPr>
          <a:lstStyle/>
          <a:p>
            <a:r>
              <a:rPr lang="en-GB" sz="2800" dirty="0"/>
              <a:t>Other authors and organisations, however, use other terms</a:t>
            </a:r>
          </a:p>
        </p:txBody>
      </p:sp>
      <p:sp>
        <p:nvSpPr>
          <p:cNvPr id="4" name="TextBox 3"/>
          <p:cNvSpPr txBox="1"/>
          <p:nvPr/>
        </p:nvSpPr>
        <p:spPr>
          <a:xfrm>
            <a:off x="467544" y="188640"/>
            <a:ext cx="8208912" cy="769441"/>
          </a:xfrm>
          <a:prstGeom prst="rect">
            <a:avLst/>
          </a:prstGeom>
          <a:noFill/>
        </p:spPr>
        <p:txBody>
          <a:bodyPr wrap="square" rtlCol="0">
            <a:spAutoFit/>
          </a:bodyPr>
          <a:lstStyle/>
          <a:p>
            <a:r>
              <a:rPr lang="en-GB" sz="4400" b="1" dirty="0"/>
              <a:t>Defining sustainable development</a:t>
            </a:r>
          </a:p>
        </p:txBody>
      </p:sp>
      <p:sp>
        <p:nvSpPr>
          <p:cNvPr id="2" name="TextBox 1"/>
          <p:cNvSpPr txBox="1"/>
          <p:nvPr/>
        </p:nvSpPr>
        <p:spPr>
          <a:xfrm>
            <a:off x="5652120" y="5949280"/>
            <a:ext cx="2664296" cy="461665"/>
          </a:xfrm>
          <a:prstGeom prst="rect">
            <a:avLst/>
          </a:prstGeom>
          <a:noFill/>
        </p:spPr>
        <p:txBody>
          <a:bodyPr wrap="square" rtlCol="0">
            <a:spAutoFit/>
          </a:bodyPr>
          <a:lstStyle/>
          <a:p>
            <a:pPr marL="0" lvl="1"/>
            <a:r>
              <a:rPr lang="en-GB" sz="2400" dirty="0"/>
              <a:t>UNESCO (2005)</a:t>
            </a:r>
          </a:p>
        </p:txBody>
      </p:sp>
      <p:sp>
        <p:nvSpPr>
          <p:cNvPr id="6" name="TextBox 5"/>
          <p:cNvSpPr txBox="1"/>
          <p:nvPr/>
        </p:nvSpPr>
        <p:spPr>
          <a:xfrm>
            <a:off x="626190" y="3270167"/>
            <a:ext cx="8064896" cy="2308324"/>
          </a:xfrm>
          <a:prstGeom prst="rect">
            <a:avLst/>
          </a:prstGeom>
          <a:noFill/>
        </p:spPr>
        <p:txBody>
          <a:bodyPr wrap="square" rtlCol="0">
            <a:spAutoFit/>
          </a:bodyPr>
          <a:lstStyle/>
          <a:p>
            <a:pPr marL="285750" indent="-285750">
              <a:buFont typeface="Arial" panose="020B0604020202020204" pitchFamily="34" charset="0"/>
              <a:buChar char="•"/>
            </a:pPr>
            <a:r>
              <a:rPr lang="en-GB" sz="2400" dirty="0"/>
              <a:t>For example, UNESCO promotes international resource development that is;</a:t>
            </a:r>
          </a:p>
          <a:p>
            <a:pPr marL="742950" lvl="1" indent="-285750">
              <a:buFont typeface="Arial" panose="020B0604020202020204" pitchFamily="34" charset="0"/>
              <a:buChar char="•"/>
            </a:pPr>
            <a:r>
              <a:rPr lang="en-GB" sz="2400" dirty="0"/>
              <a:t>socially desirable and culturally appropriate</a:t>
            </a:r>
          </a:p>
          <a:p>
            <a:pPr marL="742950" lvl="1" indent="-285750">
              <a:buFont typeface="Arial" panose="020B0604020202020204" pitchFamily="34" charset="0"/>
              <a:buChar char="•"/>
            </a:pPr>
            <a:r>
              <a:rPr lang="en-GB" sz="2400" dirty="0"/>
              <a:t>economically viable</a:t>
            </a:r>
          </a:p>
          <a:p>
            <a:pPr marL="742950" lvl="1" indent="-285750">
              <a:buFont typeface="Arial" panose="020B0604020202020204" pitchFamily="34" charset="0"/>
              <a:buChar char="•"/>
            </a:pPr>
            <a:r>
              <a:rPr lang="en-GB" sz="2400" dirty="0"/>
              <a:t>and ecologically sustainable</a:t>
            </a:r>
          </a:p>
          <a:p>
            <a:pPr marL="342900" indent="-342900">
              <a:buFont typeface="Arial" panose="020B0604020202020204" pitchFamily="34" charset="0"/>
              <a:buChar char="•"/>
            </a:pPr>
            <a:endParaRPr lang="en-GB" sz="2400" dirty="0"/>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28184" y="1130302"/>
            <a:ext cx="566793" cy="566793"/>
          </a:xfrm>
          <a:prstGeom prst="rect">
            <a:avLst/>
          </a:prstGeom>
        </p:spPr>
      </p:pic>
      <p:sp>
        <p:nvSpPr>
          <p:cNvPr id="8" name="TextBox 7"/>
          <p:cNvSpPr txBox="1"/>
          <p:nvPr/>
        </p:nvSpPr>
        <p:spPr>
          <a:xfrm>
            <a:off x="6876256" y="1085046"/>
            <a:ext cx="2196244" cy="646331"/>
          </a:xfrm>
          <a:prstGeom prst="rect">
            <a:avLst/>
          </a:prstGeom>
          <a:noFill/>
        </p:spPr>
        <p:txBody>
          <a:bodyPr wrap="square" rtlCol="0">
            <a:spAutoFit/>
          </a:bodyPr>
          <a:lstStyle/>
          <a:p>
            <a:r>
              <a:rPr lang="en-GB" dirty="0"/>
              <a:t>What does UNESCO stand for?</a:t>
            </a:r>
          </a:p>
        </p:txBody>
      </p:sp>
    </p:spTree>
    <p:extLst>
      <p:ext uri="{BB962C8B-B14F-4D97-AF65-F5344CB8AC3E}">
        <p14:creationId xmlns:p14="http://schemas.microsoft.com/office/powerpoint/2010/main" val="3538569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P spid="6" grpId="0"/>
      <p:bldP spid="8"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04664"/>
            <a:ext cx="8064896" cy="707886"/>
          </a:xfrm>
          <a:prstGeom prst="rect">
            <a:avLst/>
          </a:prstGeom>
          <a:noFill/>
        </p:spPr>
        <p:txBody>
          <a:bodyPr wrap="square" rtlCol="0">
            <a:spAutoFit/>
          </a:bodyPr>
          <a:lstStyle/>
          <a:p>
            <a:pPr algn="ctr"/>
            <a:r>
              <a:rPr lang="en-GB" sz="4000" b="1" dirty="0"/>
              <a:t>Environment, Society, Economy</a:t>
            </a:r>
          </a:p>
        </p:txBody>
      </p:sp>
      <p:sp>
        <p:nvSpPr>
          <p:cNvPr id="3" name="TextBox 2"/>
          <p:cNvSpPr txBox="1"/>
          <p:nvPr/>
        </p:nvSpPr>
        <p:spPr>
          <a:xfrm>
            <a:off x="251520" y="1988840"/>
            <a:ext cx="8712968" cy="3016210"/>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3600" dirty="0"/>
              <a:t>These are know as the three pillars of sustainability</a:t>
            </a:r>
          </a:p>
          <a:p>
            <a:pPr marL="285750" indent="-285750">
              <a:spcBef>
                <a:spcPts val="600"/>
              </a:spcBef>
              <a:spcAft>
                <a:spcPts val="600"/>
              </a:spcAft>
              <a:buFont typeface="Arial" panose="020B0604020202020204" pitchFamily="34" charset="0"/>
              <a:buChar char="•"/>
            </a:pPr>
            <a:r>
              <a:rPr lang="en-GB" sz="3600" dirty="0"/>
              <a:t>And although they are often given different names these 3 pillars are considered vital to sustainable planning</a:t>
            </a:r>
          </a:p>
        </p:txBody>
      </p:sp>
    </p:spTree>
    <p:extLst>
      <p:ext uri="{BB962C8B-B14F-4D97-AF65-F5344CB8AC3E}">
        <p14:creationId xmlns:p14="http://schemas.microsoft.com/office/powerpoint/2010/main" val="18217983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093296"/>
            <a:ext cx="1872208" cy="648072"/>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Content Placeholder 5"/>
          <p:cNvPicPr>
            <a:picLocks noGrp="1" noChangeAspect="1"/>
          </p:cNvPicPr>
          <p:nvPr>
            <p:ph idx="1"/>
          </p:nvPr>
        </p:nvPicPr>
        <p:blipFill>
          <a:blip r:embed="rId2" cstate="email">
            <a:extLst>
              <a:ext uri="{28A0092B-C50C-407E-A947-70E740481C1C}">
                <a14:useLocalDpi xmlns:a14="http://schemas.microsoft.com/office/drawing/2010/main" val="0"/>
              </a:ext>
            </a:extLst>
          </a:blip>
          <a:stretch>
            <a:fillRect/>
          </a:stretch>
        </p:blipFill>
        <p:spPr>
          <a:xfrm>
            <a:off x="1396954" y="224644"/>
            <a:ext cx="6192688" cy="6192688"/>
          </a:xfrm>
        </p:spPr>
      </p:pic>
    </p:spTree>
    <p:extLst>
      <p:ext uri="{BB962C8B-B14F-4D97-AF65-F5344CB8AC3E}">
        <p14:creationId xmlns:p14="http://schemas.microsoft.com/office/powerpoint/2010/main" val="62200984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384867881"/>
              </p:ext>
            </p:extLst>
          </p:nvPr>
        </p:nvGraphicFramePr>
        <p:xfrm>
          <a:off x="107504" y="44624"/>
          <a:ext cx="8784976" cy="6192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764664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67544" y="6093296"/>
            <a:ext cx="1872208" cy="648072"/>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2"/>
          <a:stretch>
            <a:fillRect/>
          </a:stretch>
        </p:blipFill>
        <p:spPr>
          <a:xfrm>
            <a:off x="1043608" y="226059"/>
            <a:ext cx="6480719" cy="6173333"/>
          </a:xfrm>
          <a:prstGeom prst="rect">
            <a:avLst/>
          </a:prstGeom>
        </p:spPr>
      </p:pic>
    </p:spTree>
    <p:extLst>
      <p:ext uri="{BB962C8B-B14F-4D97-AF65-F5344CB8AC3E}">
        <p14:creationId xmlns:p14="http://schemas.microsoft.com/office/powerpoint/2010/main" val="8384192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332656"/>
            <a:ext cx="7848872" cy="707886"/>
          </a:xfrm>
          <a:prstGeom prst="rect">
            <a:avLst/>
          </a:prstGeom>
          <a:noFill/>
        </p:spPr>
        <p:txBody>
          <a:bodyPr wrap="square" rtlCol="0">
            <a:spAutoFit/>
          </a:bodyPr>
          <a:lstStyle/>
          <a:p>
            <a:pPr algn="ctr"/>
            <a:r>
              <a:rPr lang="en-GB" sz="4000" b="1" dirty="0"/>
              <a:t>The Triple Bottom Line</a:t>
            </a:r>
          </a:p>
        </p:txBody>
      </p:sp>
      <p:sp>
        <p:nvSpPr>
          <p:cNvPr id="3" name="TextBox 2"/>
          <p:cNvSpPr txBox="1"/>
          <p:nvPr/>
        </p:nvSpPr>
        <p:spPr>
          <a:xfrm>
            <a:off x="107504" y="1268760"/>
            <a:ext cx="8856984" cy="2831544"/>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These three aspects; environment/planet, society/people and economy/profit have been labelled the Triple Bottom line by economists and business analysts such as John </a:t>
            </a:r>
            <a:r>
              <a:rPr lang="en-GB" sz="2800" dirty="0" err="1"/>
              <a:t>Elkington</a:t>
            </a:r>
            <a:r>
              <a:rPr lang="en-GB" sz="2800" dirty="0"/>
              <a:t> as far back as 1998</a:t>
            </a:r>
          </a:p>
          <a:p>
            <a:pPr marL="457200" indent="-457200">
              <a:spcBef>
                <a:spcPts val="600"/>
              </a:spcBef>
              <a:spcAft>
                <a:spcPts val="600"/>
              </a:spcAft>
              <a:buFont typeface="Arial" panose="020B0604020202020204" pitchFamily="34" charset="0"/>
              <a:buChar char="•"/>
            </a:pPr>
            <a:r>
              <a:rPr lang="en-GB" sz="2800" dirty="0"/>
              <a:t>They have argued that all three aspects need to be balanced in order for sustainable growth to be possible</a:t>
            </a:r>
          </a:p>
        </p:txBody>
      </p:sp>
      <p:sp>
        <p:nvSpPr>
          <p:cNvPr id="4" name="TextBox 3"/>
          <p:cNvSpPr txBox="1"/>
          <p:nvPr/>
        </p:nvSpPr>
        <p:spPr>
          <a:xfrm>
            <a:off x="6876256" y="4221088"/>
            <a:ext cx="1872208" cy="400110"/>
          </a:xfrm>
          <a:prstGeom prst="rect">
            <a:avLst/>
          </a:prstGeom>
          <a:noFill/>
        </p:spPr>
        <p:txBody>
          <a:bodyPr wrap="square" rtlCol="0">
            <a:spAutoFit/>
          </a:bodyPr>
          <a:lstStyle/>
          <a:p>
            <a:r>
              <a:rPr lang="en-GB" sz="2000" dirty="0" err="1"/>
              <a:t>Elkington</a:t>
            </a:r>
            <a:r>
              <a:rPr lang="en-GB" sz="2000" dirty="0"/>
              <a:t> (1998)</a:t>
            </a:r>
          </a:p>
        </p:txBody>
      </p:sp>
      <p:sp>
        <p:nvSpPr>
          <p:cNvPr id="6" name="TextBox 5"/>
          <p:cNvSpPr txBox="1"/>
          <p:nvPr/>
        </p:nvSpPr>
        <p:spPr>
          <a:xfrm>
            <a:off x="141610" y="4797152"/>
            <a:ext cx="8856984" cy="95410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This concept will be a continuous theme throughout this Module</a:t>
            </a:r>
          </a:p>
        </p:txBody>
      </p:sp>
    </p:spTree>
    <p:extLst>
      <p:ext uri="{BB962C8B-B14F-4D97-AF65-F5344CB8AC3E}">
        <p14:creationId xmlns:p14="http://schemas.microsoft.com/office/powerpoint/2010/main" val="1149492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023624" y="44624"/>
            <a:ext cx="7024744" cy="648072"/>
          </a:xfrm>
        </p:spPr>
        <p:txBody>
          <a:bodyPr>
            <a:normAutofit fontScale="90000"/>
          </a:bodyPr>
          <a:lstStyle/>
          <a:p>
            <a:r>
              <a:rPr lang="en-GB" dirty="0"/>
              <a:t>References</a:t>
            </a:r>
          </a:p>
        </p:txBody>
      </p:sp>
      <p:sp>
        <p:nvSpPr>
          <p:cNvPr id="66563" name="Rectangle 3"/>
          <p:cNvSpPr>
            <a:spLocks noGrp="1" noChangeArrowheads="1"/>
          </p:cNvSpPr>
          <p:nvPr>
            <p:ph idx="1"/>
          </p:nvPr>
        </p:nvSpPr>
        <p:spPr>
          <a:xfrm>
            <a:off x="215516" y="764704"/>
            <a:ext cx="8712968" cy="4752528"/>
          </a:xfrm>
        </p:spPr>
        <p:txBody>
          <a:bodyPr>
            <a:noAutofit/>
          </a:bodyPr>
          <a:lstStyle/>
          <a:p>
            <a:pPr>
              <a:spcBef>
                <a:spcPts val="600"/>
              </a:spcBef>
              <a:spcAft>
                <a:spcPts val="600"/>
              </a:spcAft>
            </a:pPr>
            <a:r>
              <a:rPr lang="en-GB" sz="1600" dirty="0"/>
              <a:t> Adams W.M. (2001) </a:t>
            </a:r>
            <a:r>
              <a:rPr lang="en-GB" sz="1600" i="1" dirty="0"/>
              <a:t>Green Development </a:t>
            </a:r>
            <a:r>
              <a:rPr lang="en-GB" sz="1600" dirty="0"/>
              <a:t>(2nd edition) London: Routledge. Available at: </a:t>
            </a:r>
            <a:r>
              <a:rPr lang="en-GB" sz="1600" dirty="0">
                <a:hlinkClick r:id="rId2"/>
              </a:rPr>
              <a:t>Full details and actions for Green Development: Environment and Sustainability in a Developing World</a:t>
            </a:r>
            <a:r>
              <a:rPr lang="en-GB" sz="1600" dirty="0"/>
              <a:t> {Accessed 14/11/2024]</a:t>
            </a:r>
          </a:p>
          <a:p>
            <a:pPr>
              <a:spcBef>
                <a:spcPts val="600"/>
              </a:spcBef>
              <a:spcAft>
                <a:spcPts val="600"/>
              </a:spcAft>
            </a:pPr>
            <a:r>
              <a:rPr lang="en-GB" sz="1600" dirty="0"/>
              <a:t> Brundtland  (1987) </a:t>
            </a:r>
            <a:r>
              <a:rPr lang="en-GB" sz="1600" i="1" dirty="0"/>
              <a:t>Report of the World Commission on Environment and Development: Our Common Future</a:t>
            </a:r>
            <a:r>
              <a:rPr lang="en-GB" sz="1600" dirty="0"/>
              <a:t> , at </a:t>
            </a:r>
            <a:r>
              <a:rPr lang="en-GB" sz="1600" dirty="0">
                <a:hlinkClick r:id="rId3"/>
              </a:rPr>
              <a:t>http://www.un-documents.net/wced-ocf.htm</a:t>
            </a:r>
            <a:r>
              <a:rPr lang="en-GB" sz="1600" dirty="0"/>
              <a:t> [Accessed 14/11/2024]</a:t>
            </a:r>
          </a:p>
          <a:p>
            <a:pPr>
              <a:spcBef>
                <a:spcPts val="600"/>
              </a:spcBef>
              <a:spcAft>
                <a:spcPts val="600"/>
              </a:spcAft>
            </a:pPr>
            <a:r>
              <a:rPr lang="en-GB" sz="1600" dirty="0" err="1"/>
              <a:t>Cudworth</a:t>
            </a:r>
            <a:r>
              <a:rPr lang="en-GB" sz="1600" dirty="0"/>
              <a:t> E. (2002) </a:t>
            </a:r>
            <a:r>
              <a:rPr lang="en-GB" sz="1600" i="1" dirty="0"/>
              <a:t>Environment and Society, </a:t>
            </a:r>
            <a:r>
              <a:rPr lang="en-GB" sz="1600" dirty="0"/>
              <a:t>London: Routledge.</a:t>
            </a:r>
          </a:p>
          <a:p>
            <a:pPr>
              <a:spcBef>
                <a:spcPts val="600"/>
              </a:spcBef>
              <a:spcAft>
                <a:spcPts val="600"/>
              </a:spcAft>
            </a:pPr>
            <a:r>
              <a:rPr lang="en-GB" sz="1600" dirty="0" err="1"/>
              <a:t>Elkington</a:t>
            </a:r>
            <a:r>
              <a:rPr lang="en-GB" sz="1600" dirty="0"/>
              <a:t>, J. (1998). Partnerships from cannibals with forks: The triple bottom line of 21st‐century business. </a:t>
            </a:r>
            <a:r>
              <a:rPr lang="en-GB" sz="1600" i="1" dirty="0"/>
              <a:t>Environmental Quality Management</a:t>
            </a:r>
            <a:r>
              <a:rPr lang="en-GB" sz="1600" dirty="0"/>
              <a:t>, 8(1), 37-51. Available at: </a:t>
            </a:r>
            <a:r>
              <a:rPr lang="en-GB" sz="1600" dirty="0">
                <a:hlinkClick r:id="rId4"/>
              </a:rPr>
              <a:t>Partnerships from Cannibals with Forks: The Triple Bottom Line of 21st-Century Business. – EBSCO</a:t>
            </a:r>
            <a:r>
              <a:rPr lang="en-GB" sz="1600" dirty="0"/>
              <a:t> [Accessed [14/11/2024]</a:t>
            </a:r>
          </a:p>
          <a:p>
            <a:pPr>
              <a:spcBef>
                <a:spcPts val="600"/>
              </a:spcBef>
              <a:spcAft>
                <a:spcPts val="600"/>
              </a:spcAft>
            </a:pPr>
            <a:r>
              <a:rPr lang="en-GB" sz="1600" dirty="0"/>
              <a:t>Fukuyama, F. (2008) ‘State building in the Solomon Islands’. </a:t>
            </a:r>
            <a:r>
              <a:rPr lang="en-GB" sz="1600" i="1" dirty="0"/>
              <a:t>Pac. Econ.</a:t>
            </a:r>
            <a:r>
              <a:rPr lang="en-GB" sz="1600" dirty="0"/>
              <a:t> Bull. 23, 1-17. Available at: </a:t>
            </a:r>
            <a:r>
              <a:rPr lang="en-GB" sz="1600" dirty="0">
                <a:hlinkClick r:id="rId5"/>
              </a:rPr>
              <a:t>State building in Solomon Islands | Request PDF</a:t>
            </a:r>
            <a:r>
              <a:rPr lang="en-GB" sz="1600" dirty="0"/>
              <a:t> [Accessed 14/11/2024]</a:t>
            </a:r>
          </a:p>
          <a:p>
            <a:pPr>
              <a:spcBef>
                <a:spcPts val="600"/>
              </a:spcBef>
              <a:spcAft>
                <a:spcPts val="600"/>
              </a:spcAft>
            </a:pPr>
            <a:r>
              <a:rPr lang="en-GB" sz="1600" dirty="0" err="1"/>
              <a:t>Hotelling</a:t>
            </a:r>
            <a:r>
              <a:rPr lang="en-GB" sz="1600" dirty="0"/>
              <a:t>, H. (1931) ‘The economics of exhaustible resources’. J</a:t>
            </a:r>
            <a:r>
              <a:rPr lang="en-GB" sz="1600" i="1" dirty="0"/>
              <a:t>. Polit. Econ</a:t>
            </a:r>
            <a:r>
              <a:rPr lang="en-GB" sz="1600" dirty="0"/>
              <a:t>. 1931, 39, 137-175. Available at: </a:t>
            </a:r>
            <a:r>
              <a:rPr lang="en-GB" sz="1600" dirty="0">
                <a:hlinkClick r:id="rId6"/>
              </a:rPr>
              <a:t>The Economics of Exhaustible Resources on JSTOR</a:t>
            </a:r>
            <a:r>
              <a:rPr lang="en-GB" sz="1600" dirty="0"/>
              <a:t> [Accessed 14/11/2024]</a:t>
            </a:r>
          </a:p>
          <a:p>
            <a:pPr>
              <a:spcBef>
                <a:spcPts val="600"/>
              </a:spcBef>
              <a:spcAft>
                <a:spcPts val="600"/>
              </a:spcAft>
            </a:pPr>
            <a:r>
              <a:rPr lang="en-GB" sz="1600" dirty="0"/>
              <a:t>Ike, D.N. (1984) ‘The System of Land Rights in Nigerian Agriculture’. </a:t>
            </a:r>
            <a:r>
              <a:rPr lang="en-GB" sz="1600" i="1" dirty="0"/>
              <a:t>Amer. J. Econ. </a:t>
            </a:r>
            <a:r>
              <a:rPr lang="en-GB" sz="1600" i="1" dirty="0" err="1"/>
              <a:t>Sociol</a:t>
            </a:r>
            <a:r>
              <a:rPr lang="en-GB" sz="1600" i="1" dirty="0"/>
              <a:t>.</a:t>
            </a:r>
            <a:r>
              <a:rPr lang="en-GB" sz="1600" dirty="0"/>
              <a:t>, </a:t>
            </a:r>
            <a:r>
              <a:rPr lang="en-GB" sz="1600" i="1" dirty="0"/>
              <a:t>43</a:t>
            </a:r>
            <a:r>
              <a:rPr lang="en-GB" sz="1600" dirty="0"/>
              <a:t>, 469-480. Available at: </a:t>
            </a:r>
            <a:r>
              <a:rPr lang="en-GB" sz="1600" dirty="0">
                <a:hlinkClick r:id="rId7"/>
              </a:rPr>
              <a:t>The System of Land Rights in Nigerian Agriculture on JSTOR</a:t>
            </a:r>
            <a:r>
              <a:rPr lang="en-GB" sz="1600" dirty="0"/>
              <a:t> [Accessed 14/11/2024]</a:t>
            </a:r>
          </a:p>
          <a:p>
            <a:pPr>
              <a:spcBef>
                <a:spcPts val="600"/>
              </a:spcBef>
              <a:spcAft>
                <a:spcPts val="600"/>
              </a:spcAft>
            </a:pPr>
            <a:endParaRPr lang="en-GB" sz="1600" dirty="0"/>
          </a:p>
          <a:p>
            <a:pPr>
              <a:spcBef>
                <a:spcPts val="600"/>
              </a:spcBef>
              <a:spcAft>
                <a:spcPts val="600"/>
              </a:spcAft>
            </a:pPr>
            <a:endParaRPr lang="en-GB" sz="1600" dirty="0"/>
          </a:p>
        </p:txBody>
      </p:sp>
    </p:spTree>
    <p:extLst>
      <p:ext uri="{BB962C8B-B14F-4D97-AF65-F5344CB8AC3E}">
        <p14:creationId xmlns:p14="http://schemas.microsoft.com/office/powerpoint/2010/main" val="12991279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023624" y="44624"/>
            <a:ext cx="7024744" cy="648072"/>
          </a:xfrm>
        </p:spPr>
        <p:txBody>
          <a:bodyPr>
            <a:normAutofit fontScale="90000"/>
          </a:bodyPr>
          <a:lstStyle/>
          <a:p>
            <a:r>
              <a:rPr lang="en-GB" dirty="0"/>
              <a:t>References</a:t>
            </a:r>
          </a:p>
        </p:txBody>
      </p:sp>
      <p:sp>
        <p:nvSpPr>
          <p:cNvPr id="66563" name="Rectangle 3"/>
          <p:cNvSpPr>
            <a:spLocks noGrp="1" noChangeArrowheads="1"/>
          </p:cNvSpPr>
          <p:nvPr>
            <p:ph idx="1"/>
          </p:nvPr>
        </p:nvSpPr>
        <p:spPr>
          <a:xfrm>
            <a:off x="251520" y="836712"/>
            <a:ext cx="8712968" cy="4752528"/>
          </a:xfrm>
        </p:spPr>
        <p:txBody>
          <a:bodyPr>
            <a:noAutofit/>
          </a:bodyPr>
          <a:lstStyle/>
          <a:p>
            <a:pPr>
              <a:spcBef>
                <a:spcPts val="600"/>
              </a:spcBef>
              <a:spcAft>
                <a:spcPts val="600"/>
              </a:spcAft>
            </a:pPr>
            <a:r>
              <a:rPr lang="en-GB" sz="1600" dirty="0"/>
              <a:t>Johns, H. &amp; </a:t>
            </a:r>
            <a:r>
              <a:rPr lang="en-GB" sz="1600" dirty="0" err="1"/>
              <a:t>Ormerod</a:t>
            </a:r>
            <a:r>
              <a:rPr lang="en-GB" sz="1600" dirty="0"/>
              <a:t>, P. (2007) </a:t>
            </a:r>
            <a:r>
              <a:rPr lang="en-GB" sz="1600" i="1" dirty="0"/>
              <a:t>Happiness, Economics and Public Policy; </a:t>
            </a:r>
            <a:r>
              <a:rPr lang="en-GB" sz="1600" dirty="0"/>
              <a:t>London: Institute of Economic Affairs. Available at: </a:t>
            </a:r>
            <a:r>
              <a:rPr lang="en-GB" sz="1600" dirty="0">
                <a:hlinkClick r:id="rId2"/>
              </a:rPr>
              <a:t>Happiness, Economics and Public Policy by Helen Claire Johnson, Paul Ormerod :: SSRN</a:t>
            </a:r>
            <a:r>
              <a:rPr lang="en-GB" sz="1600" dirty="0"/>
              <a:t> [Accessed 14/11/2024]</a:t>
            </a:r>
          </a:p>
          <a:p>
            <a:pPr>
              <a:spcBef>
                <a:spcPts val="600"/>
              </a:spcBef>
              <a:spcAft>
                <a:spcPts val="600"/>
              </a:spcAft>
            </a:pPr>
            <a:r>
              <a:rPr lang="en-GB" sz="1600" dirty="0"/>
              <a:t>Kuhlman, T. &amp; Farrington, J. (2010) ‘What is Sustainability?’ </a:t>
            </a:r>
            <a:r>
              <a:rPr lang="en-GB" sz="1600" i="1" dirty="0"/>
              <a:t>Sustainability</a:t>
            </a:r>
            <a:r>
              <a:rPr lang="en-GB" sz="1600" dirty="0"/>
              <a:t> Vol. 2 Issue 11 p.p. 3436-3448 Available at: </a:t>
            </a:r>
            <a:r>
              <a:rPr lang="en-GB" sz="1600" dirty="0">
                <a:hlinkClick r:id="rId3"/>
              </a:rPr>
              <a:t>What is Sustainability? – ProQuest</a:t>
            </a:r>
            <a:r>
              <a:rPr lang="en-GB" sz="1600" dirty="0"/>
              <a:t> [Accessed 14/11/2024]</a:t>
            </a:r>
          </a:p>
          <a:p>
            <a:pPr>
              <a:spcBef>
                <a:spcPts val="600"/>
              </a:spcBef>
              <a:spcAft>
                <a:spcPts val="600"/>
              </a:spcAft>
            </a:pPr>
            <a:r>
              <a:rPr lang="en-GB" sz="1600" dirty="0" err="1"/>
              <a:t>McKeown</a:t>
            </a:r>
            <a:r>
              <a:rPr lang="en-GB" sz="1600" dirty="0"/>
              <a:t>, R. (2002). </a:t>
            </a:r>
            <a:r>
              <a:rPr lang="en-GB" sz="1600" i="1" dirty="0"/>
              <a:t>The ESD Toolkit 2.0</a:t>
            </a:r>
            <a:r>
              <a:rPr lang="en-GB" sz="1600" dirty="0"/>
              <a:t>. Web-published document. Available at: </a:t>
            </a:r>
            <a:r>
              <a:rPr lang="en-GB" sz="1600" dirty="0">
                <a:hlinkClick r:id="rId4"/>
              </a:rPr>
              <a:t>Untitled Document</a:t>
            </a:r>
            <a:r>
              <a:rPr lang="en-GB" sz="1600" dirty="0"/>
              <a:t> [Accessed 14/11/2024]</a:t>
            </a:r>
          </a:p>
          <a:p>
            <a:pPr>
              <a:spcBef>
                <a:spcPts val="600"/>
              </a:spcBef>
              <a:spcAft>
                <a:spcPts val="600"/>
              </a:spcAft>
            </a:pPr>
            <a:r>
              <a:rPr lang="en-GB" sz="1600" dirty="0"/>
              <a:t>Pearce, D.W.; </a:t>
            </a:r>
            <a:r>
              <a:rPr lang="en-GB" sz="1600" dirty="0" err="1"/>
              <a:t>Markandya</a:t>
            </a:r>
            <a:r>
              <a:rPr lang="en-GB" sz="1600" dirty="0"/>
              <a:t>, A. &amp; </a:t>
            </a:r>
            <a:r>
              <a:rPr lang="en-GB" sz="1600" dirty="0" err="1"/>
              <a:t>Barbier</a:t>
            </a:r>
            <a:r>
              <a:rPr lang="en-GB" sz="1600" dirty="0"/>
              <a:t>, E.P. (1989)</a:t>
            </a:r>
            <a:r>
              <a:rPr lang="en-GB" sz="1600" i="1" dirty="0"/>
              <a:t> Blueprint for a Green Economy;</a:t>
            </a:r>
            <a:r>
              <a:rPr lang="en-GB" sz="1600" dirty="0"/>
              <a:t> London, UK: Earthscan Publications. Available at </a:t>
            </a:r>
            <a:r>
              <a:rPr lang="en-GB" sz="1600" dirty="0">
                <a:hlinkClick r:id="rId5"/>
              </a:rPr>
              <a:t>(PDF) Blueprint for a Green Economy</a:t>
            </a:r>
            <a:r>
              <a:rPr lang="en-GB" sz="1600" dirty="0"/>
              <a:t> [Accessed 14/11/2024]</a:t>
            </a:r>
          </a:p>
          <a:p>
            <a:pPr>
              <a:spcBef>
                <a:spcPts val="600"/>
              </a:spcBef>
              <a:spcAft>
                <a:spcPts val="600"/>
              </a:spcAft>
            </a:pPr>
            <a:r>
              <a:rPr lang="en-GB" sz="1600" dirty="0"/>
              <a:t>Scott W. and Gough S.  (2003) </a:t>
            </a:r>
            <a:r>
              <a:rPr lang="en-GB" sz="1600" i="1" dirty="0"/>
              <a:t>Sustainable Development  Framing the Issues</a:t>
            </a:r>
            <a:r>
              <a:rPr lang="en-GB" sz="1600" dirty="0"/>
              <a:t>. London: Routledge Falmer.</a:t>
            </a:r>
          </a:p>
          <a:p>
            <a:pPr>
              <a:spcBef>
                <a:spcPts val="600"/>
              </a:spcBef>
              <a:spcAft>
                <a:spcPts val="600"/>
              </a:spcAft>
            </a:pPr>
            <a:r>
              <a:rPr lang="en-GB" sz="1600" dirty="0" err="1"/>
              <a:t>Slee</a:t>
            </a:r>
            <a:r>
              <a:rPr lang="en-GB" sz="1600" dirty="0"/>
              <a:t>, B.  (2007) ‘Social indicators of multifunctional rural land use: The case of forestry in the UK’. </a:t>
            </a:r>
            <a:r>
              <a:rPr lang="en-GB" sz="1600" dirty="0" err="1"/>
              <a:t>Agr</a:t>
            </a:r>
            <a:r>
              <a:rPr lang="en-GB" sz="1600" dirty="0"/>
              <a:t>. </a:t>
            </a:r>
            <a:r>
              <a:rPr lang="en-GB" sz="1600" dirty="0" err="1"/>
              <a:t>Ecosyst</a:t>
            </a:r>
            <a:r>
              <a:rPr lang="en-GB" sz="1600" dirty="0"/>
              <a:t>. Environ. 2007, 120, 31-40. Available at: </a:t>
            </a:r>
            <a:r>
              <a:rPr lang="en-GB" sz="1600" dirty="0">
                <a:hlinkClick r:id="rId6"/>
              </a:rPr>
              <a:t>Social indicators of multifunctional rural land use: The case of forestry in the UK – ScienceDirect</a:t>
            </a:r>
            <a:r>
              <a:rPr lang="en-GB" sz="1600" dirty="0"/>
              <a:t> [Accessed 14/11/2024]</a:t>
            </a:r>
          </a:p>
          <a:p>
            <a:pPr>
              <a:spcBef>
                <a:spcPts val="600"/>
              </a:spcBef>
              <a:spcAft>
                <a:spcPts val="600"/>
              </a:spcAft>
            </a:pPr>
            <a:r>
              <a:rPr lang="en-GB" sz="1600" dirty="0"/>
              <a:t>Solow, R. (1995) ‘An almost practical step toward sustainability’, Ekistics, 62 (370/371/372), pp. 15–20. Available at: </a:t>
            </a:r>
            <a:r>
              <a:rPr lang="en-GB" sz="1600" dirty="0">
                <a:hlinkClick r:id="rId7"/>
              </a:rPr>
              <a:t>An almost practical step toward sustainability – ProQuest</a:t>
            </a:r>
            <a:r>
              <a:rPr lang="en-GB" sz="1600" dirty="0"/>
              <a:t> [Accessed 14/11/2024]</a:t>
            </a:r>
          </a:p>
          <a:p>
            <a:pPr>
              <a:spcBef>
                <a:spcPts val="600"/>
              </a:spcBef>
              <a:spcAft>
                <a:spcPts val="600"/>
              </a:spcAft>
            </a:pPr>
            <a:endParaRPr lang="en-GB" sz="1600" dirty="0"/>
          </a:p>
          <a:p>
            <a:pPr>
              <a:spcBef>
                <a:spcPts val="600"/>
              </a:spcBef>
              <a:spcAft>
                <a:spcPts val="600"/>
              </a:spcAft>
            </a:pPr>
            <a:endParaRPr lang="en-GB" sz="1600" dirty="0"/>
          </a:p>
        </p:txBody>
      </p:sp>
    </p:spTree>
    <p:extLst>
      <p:ext uri="{BB962C8B-B14F-4D97-AF65-F5344CB8AC3E}">
        <p14:creationId xmlns:p14="http://schemas.microsoft.com/office/powerpoint/2010/main" val="292899716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340768"/>
            <a:ext cx="8784976" cy="3508977"/>
          </a:xfrm>
        </p:spPr>
        <p:txBody>
          <a:bodyPr>
            <a:noAutofit/>
          </a:bodyPr>
          <a:lstStyle/>
          <a:p>
            <a:pPr>
              <a:spcBef>
                <a:spcPts val="600"/>
              </a:spcBef>
              <a:spcAft>
                <a:spcPts val="600"/>
              </a:spcAft>
            </a:pPr>
            <a:r>
              <a:rPr lang="en-AU" sz="1600" dirty="0"/>
              <a:t>Sterling, S. (2009) </a:t>
            </a:r>
            <a:r>
              <a:rPr lang="en-AU" sz="1600" i="1" dirty="0"/>
              <a:t>Sustainable Education</a:t>
            </a:r>
            <a:r>
              <a:rPr lang="en-AU" sz="1600" dirty="0"/>
              <a:t>. Totnes: Green Books</a:t>
            </a:r>
            <a:endParaRPr lang="en-GB" sz="1600" dirty="0"/>
          </a:p>
          <a:p>
            <a:pPr>
              <a:spcBef>
                <a:spcPts val="600"/>
              </a:spcBef>
              <a:spcAft>
                <a:spcPts val="600"/>
              </a:spcAft>
            </a:pPr>
            <a:r>
              <a:rPr lang="en-GB" sz="1600" dirty="0" err="1"/>
              <a:t>Stiglitz</a:t>
            </a:r>
            <a:r>
              <a:rPr lang="en-GB" sz="1600" dirty="0"/>
              <a:t>, J.E. (1997) ‘Reply-Georgescu-</a:t>
            </a:r>
            <a:r>
              <a:rPr lang="en-GB" sz="1600" dirty="0" err="1"/>
              <a:t>Roegen</a:t>
            </a:r>
            <a:r>
              <a:rPr lang="en-GB" sz="1600" dirty="0"/>
              <a:t> versus Solow/Stiglitz’.</a:t>
            </a:r>
            <a:r>
              <a:rPr lang="en-GB" sz="1600" i="1" dirty="0"/>
              <a:t> Ecol. Econ</a:t>
            </a:r>
            <a:r>
              <a:rPr lang="en-GB" sz="1600" dirty="0"/>
              <a:t>. 22, 269-270. Available at </a:t>
            </a:r>
            <a:r>
              <a:rPr lang="en-GB" sz="1600" dirty="0">
                <a:hlinkClick r:id="rId2"/>
              </a:rPr>
              <a:t>Georgescu-</a:t>
            </a:r>
            <a:r>
              <a:rPr lang="en-GB" sz="1600" dirty="0" err="1">
                <a:hlinkClick r:id="rId2"/>
              </a:rPr>
              <a:t>Roegen</a:t>
            </a:r>
            <a:r>
              <a:rPr lang="en-GB" sz="1600" dirty="0">
                <a:hlinkClick r:id="rId2"/>
              </a:rPr>
              <a:t> versus Solow/Stiglitz – ScienceDirect</a:t>
            </a:r>
            <a:r>
              <a:rPr lang="en-GB" sz="1600" dirty="0"/>
              <a:t> [</a:t>
            </a:r>
            <a:r>
              <a:rPr lang="en-GB" sz="1600" dirty="0" err="1"/>
              <a:t>Accessd</a:t>
            </a:r>
            <a:r>
              <a:rPr lang="en-GB" sz="1600" dirty="0"/>
              <a:t> 14/11/2024]</a:t>
            </a:r>
          </a:p>
          <a:p>
            <a:pPr>
              <a:spcBef>
                <a:spcPts val="600"/>
              </a:spcBef>
              <a:spcAft>
                <a:spcPts val="600"/>
              </a:spcAft>
            </a:pPr>
            <a:r>
              <a:rPr lang="en-AU" sz="1600" dirty="0"/>
              <a:t>Timothy </a:t>
            </a:r>
            <a:r>
              <a:rPr lang="en-AU" sz="1600" dirty="0" err="1"/>
              <a:t>O’Riordon</a:t>
            </a:r>
            <a:r>
              <a:rPr lang="en-AU" sz="1600" dirty="0"/>
              <a:t> (1989) in </a:t>
            </a:r>
            <a:r>
              <a:rPr lang="en-AU" sz="1600" i="1" dirty="0"/>
              <a:t>The Challenge for Environmentalism From New Models in Geograph</a:t>
            </a:r>
            <a:r>
              <a:rPr lang="en-AU" sz="1600" dirty="0"/>
              <a:t>y Volume 1 eds. (R. </a:t>
            </a:r>
            <a:r>
              <a:rPr lang="en-AU" sz="1600" dirty="0" err="1"/>
              <a:t>Peet</a:t>
            </a:r>
            <a:r>
              <a:rPr lang="en-AU" sz="1600" dirty="0"/>
              <a:t> and N. Thrift, 1989)</a:t>
            </a:r>
            <a:endParaRPr lang="en-GB" sz="1600" dirty="0"/>
          </a:p>
          <a:p>
            <a:pPr>
              <a:spcBef>
                <a:spcPts val="600"/>
              </a:spcBef>
              <a:spcAft>
                <a:spcPts val="600"/>
              </a:spcAft>
            </a:pPr>
            <a:r>
              <a:rPr lang="en-GB" sz="1600" dirty="0"/>
              <a:t>UN (1997) </a:t>
            </a:r>
            <a:r>
              <a:rPr lang="en-GB" sz="1600" i="1" dirty="0"/>
              <a:t>Agenda for Development; </a:t>
            </a:r>
            <a:r>
              <a:rPr lang="en-GB" sz="1600" dirty="0"/>
              <a:t>New York, NY, USA: UN. Available at </a:t>
            </a:r>
            <a:r>
              <a:rPr lang="en-GB" sz="1600" dirty="0">
                <a:hlinkClick r:id="rId3"/>
              </a:rPr>
              <a:t>Agenda for Development :</a:t>
            </a:r>
            <a:r>
              <a:rPr lang="en-GB" sz="1600" dirty="0"/>
              <a:t> [Accessed 14/11/2024]</a:t>
            </a:r>
          </a:p>
          <a:p>
            <a:pPr>
              <a:spcBef>
                <a:spcPts val="600"/>
              </a:spcBef>
              <a:spcAft>
                <a:spcPts val="600"/>
              </a:spcAft>
            </a:pPr>
            <a:r>
              <a:rPr lang="en-GB" sz="1600" dirty="0"/>
              <a:t>UNESCO (2005) </a:t>
            </a:r>
            <a:r>
              <a:rPr lang="en-GB" sz="1600" i="1" dirty="0"/>
              <a:t>UN Decade of Education for Sustainable Development 2005 – 2014,</a:t>
            </a:r>
            <a:r>
              <a:rPr lang="en-GB" sz="1600" dirty="0"/>
              <a:t> France: UNESCO. Available at </a:t>
            </a:r>
            <a:r>
              <a:rPr lang="en-GB" sz="1600" dirty="0">
                <a:hlinkClick r:id="rId4"/>
              </a:rPr>
              <a:t>UN Decade of Education for Sustainable Development, 2005-2014: the DESD at a glance - UNESCO Digital Library</a:t>
            </a:r>
            <a:r>
              <a:rPr lang="en-GB" sz="1600" dirty="0"/>
              <a:t> [Accessed 14/11/2024]</a:t>
            </a:r>
          </a:p>
          <a:p>
            <a:pPr>
              <a:spcBef>
                <a:spcPts val="600"/>
              </a:spcBef>
              <a:spcAft>
                <a:spcPts val="600"/>
              </a:spcAft>
            </a:pPr>
            <a:r>
              <a:rPr lang="en-GB" sz="1600" dirty="0" err="1"/>
              <a:t>Veenhoven</a:t>
            </a:r>
            <a:r>
              <a:rPr lang="en-GB" sz="1600" dirty="0"/>
              <a:t>, R. (2004) ‘Happiness as an aim in public policy. The greatest happiness principle’. In </a:t>
            </a:r>
            <a:r>
              <a:rPr lang="en-GB" sz="1600" i="1" dirty="0"/>
              <a:t>Positive Psychology in Practice;</a:t>
            </a:r>
            <a:r>
              <a:rPr lang="en-GB" sz="1600" dirty="0"/>
              <a:t> Linley, A., Joseph, S., Eds.; John Wiley and Sons: Hoboken, NJ, USA, pp. 658-678. Available at </a:t>
            </a:r>
            <a:r>
              <a:rPr lang="en-GB" sz="1600" dirty="0">
                <a:hlinkClick r:id="rId5"/>
              </a:rPr>
              <a:t>Positive Psychology in Practice | Wiley Online Books</a:t>
            </a:r>
            <a:r>
              <a:rPr lang="en-GB" sz="1600" dirty="0"/>
              <a:t> [Accessed 14/11/2024]</a:t>
            </a:r>
          </a:p>
          <a:p>
            <a:pPr>
              <a:spcBef>
                <a:spcPts val="600"/>
              </a:spcBef>
              <a:spcAft>
                <a:spcPts val="600"/>
              </a:spcAft>
            </a:pPr>
            <a:endParaRPr lang="en-GB" sz="1600" dirty="0"/>
          </a:p>
          <a:p>
            <a:pPr>
              <a:spcBef>
                <a:spcPts val="600"/>
              </a:spcBef>
              <a:spcAft>
                <a:spcPts val="600"/>
              </a:spcAft>
            </a:pPr>
            <a:endParaRPr lang="en-GB" sz="1600" dirty="0"/>
          </a:p>
        </p:txBody>
      </p:sp>
      <p:sp>
        <p:nvSpPr>
          <p:cNvPr id="5" name="Rectangle 2"/>
          <p:cNvSpPr>
            <a:spLocks noGrp="1" noChangeArrowheads="1"/>
          </p:cNvSpPr>
          <p:nvPr>
            <p:ph type="title"/>
          </p:nvPr>
        </p:nvSpPr>
        <p:spPr>
          <a:xfrm>
            <a:off x="1043608" y="260648"/>
            <a:ext cx="7024744" cy="1143000"/>
          </a:xfrm>
        </p:spPr>
        <p:txBody>
          <a:bodyPr/>
          <a:lstStyle/>
          <a:p>
            <a:r>
              <a:rPr lang="en-GB" dirty="0"/>
              <a:t>References</a:t>
            </a:r>
          </a:p>
        </p:txBody>
      </p:sp>
    </p:spTree>
    <p:extLst>
      <p:ext uri="{BB962C8B-B14F-4D97-AF65-F5344CB8AC3E}">
        <p14:creationId xmlns:p14="http://schemas.microsoft.com/office/powerpoint/2010/main" val="58424230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340768"/>
            <a:ext cx="8784976" cy="3508977"/>
          </a:xfrm>
        </p:spPr>
        <p:txBody>
          <a:bodyPr>
            <a:noAutofit/>
          </a:bodyPr>
          <a:lstStyle/>
          <a:p>
            <a:pPr>
              <a:spcBef>
                <a:spcPts val="600"/>
              </a:spcBef>
              <a:spcAft>
                <a:spcPts val="600"/>
              </a:spcAft>
            </a:pPr>
            <a:r>
              <a:rPr lang="en-GB" sz="1600" dirty="0" err="1"/>
              <a:t>Wilderer</a:t>
            </a:r>
            <a:r>
              <a:rPr lang="en-GB" sz="1600" dirty="0"/>
              <a:t>, P.A. (2007) ‘Sustainable water resource management: The science behind the scene’. </a:t>
            </a:r>
            <a:r>
              <a:rPr lang="en-GB" sz="1600" i="1" dirty="0"/>
              <a:t>Sustain. Sci. </a:t>
            </a:r>
            <a:r>
              <a:rPr lang="en-GB" sz="1600" dirty="0"/>
              <a:t> </a:t>
            </a:r>
            <a:r>
              <a:rPr lang="en-GB" sz="1600" i="1" dirty="0"/>
              <a:t>2</a:t>
            </a:r>
            <a:r>
              <a:rPr lang="en-GB" sz="1600" dirty="0"/>
              <a:t>, 1-4. Available at </a:t>
            </a:r>
            <a:r>
              <a:rPr lang="en-GB" sz="1600" dirty="0">
                <a:hlinkClick r:id="rId2"/>
              </a:rPr>
              <a:t>Sustainable water resource management: the science behind the scene – ProQuest</a:t>
            </a:r>
            <a:r>
              <a:rPr lang="en-GB" sz="1600" dirty="0"/>
              <a:t> [Accessed 14/11/2024]</a:t>
            </a:r>
          </a:p>
          <a:p>
            <a:pPr>
              <a:spcBef>
                <a:spcPts val="600"/>
              </a:spcBef>
              <a:spcAft>
                <a:spcPts val="600"/>
              </a:spcAft>
            </a:pPr>
            <a:r>
              <a:rPr lang="en-GB" sz="1600" dirty="0"/>
              <a:t>World Commission on Environment and Development (WCED). (</a:t>
            </a:r>
            <a:r>
              <a:rPr lang="en-GB" sz="1600" i="1" dirty="0"/>
              <a:t>1987)Our Common Future; </a:t>
            </a:r>
            <a:r>
              <a:rPr lang="en-GB" sz="1600" dirty="0"/>
              <a:t>Oxford University Press: New York, NY, USA, 1987. Available at </a:t>
            </a:r>
            <a:r>
              <a:rPr lang="en-GB" sz="1600" dirty="0">
                <a:hlinkClick r:id="rId3"/>
              </a:rPr>
              <a:t>Report of the World Commission on Environment and Development :</a:t>
            </a:r>
            <a:r>
              <a:rPr lang="en-GB" sz="1600" dirty="0"/>
              <a:t> [Accessed 14/11/2024]</a:t>
            </a:r>
          </a:p>
          <a:p>
            <a:pPr>
              <a:spcBef>
                <a:spcPts val="600"/>
              </a:spcBef>
              <a:spcAft>
                <a:spcPts val="600"/>
              </a:spcAft>
            </a:pPr>
            <a:endParaRPr lang="en-GB" sz="1600" dirty="0"/>
          </a:p>
          <a:p>
            <a:pPr>
              <a:spcBef>
                <a:spcPts val="600"/>
              </a:spcBef>
              <a:spcAft>
                <a:spcPts val="600"/>
              </a:spcAft>
            </a:pPr>
            <a:endParaRPr lang="en-GB" sz="1600" dirty="0"/>
          </a:p>
        </p:txBody>
      </p:sp>
      <p:sp>
        <p:nvSpPr>
          <p:cNvPr id="5" name="Rectangle 2"/>
          <p:cNvSpPr>
            <a:spLocks noGrp="1" noChangeArrowheads="1"/>
          </p:cNvSpPr>
          <p:nvPr>
            <p:ph type="title"/>
          </p:nvPr>
        </p:nvSpPr>
        <p:spPr>
          <a:xfrm>
            <a:off x="1043608" y="260648"/>
            <a:ext cx="7024744" cy="1143000"/>
          </a:xfrm>
        </p:spPr>
        <p:txBody>
          <a:bodyPr/>
          <a:lstStyle/>
          <a:p>
            <a:r>
              <a:rPr lang="en-GB" dirty="0"/>
              <a:t>References</a:t>
            </a:r>
          </a:p>
        </p:txBody>
      </p:sp>
    </p:spTree>
    <p:extLst>
      <p:ext uri="{BB962C8B-B14F-4D97-AF65-F5344CB8AC3E}">
        <p14:creationId xmlns:p14="http://schemas.microsoft.com/office/powerpoint/2010/main" val="2302381117"/>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64</TotalTime>
  <Words>2930</Words>
  <Application>Microsoft Office PowerPoint</Application>
  <PresentationFormat>On-screen Show (4:3)</PresentationFormat>
  <Paragraphs>272</Paragraphs>
  <Slides>53</Slides>
  <Notes>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53</vt:i4>
      </vt:variant>
    </vt:vector>
  </HeadingPairs>
  <TitlesOfParts>
    <vt:vector size="56" baseType="lpstr">
      <vt:lpstr>Arial</vt:lpstr>
      <vt:lpstr>Calibri</vt:lpstr>
      <vt:lpstr>UWTSD blue background</vt:lpstr>
      <vt:lpstr>ECSO6004: Sustainable Communities &amp; Global Development</vt:lpstr>
      <vt:lpstr>PowerPoint Presentation</vt:lpstr>
      <vt:lpstr>What do we mean by Sustainability?</vt:lpstr>
      <vt:lpstr>What is the connection between Sustainability and Equality?</vt:lpstr>
      <vt:lpstr>Some Definitions of Environment</vt:lpstr>
      <vt:lpstr>Different Environments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Definitions - Policy</vt:lpstr>
      <vt:lpstr>Issues to Consider</vt:lpstr>
      <vt:lpstr>Defining sustainability</vt:lpstr>
      <vt:lpstr>The contested nature of sustainability</vt:lpstr>
      <vt:lpstr>PowerPoint Presentation</vt:lpstr>
      <vt:lpstr>1713</vt:lpstr>
      <vt:lpstr>1798 Thomas Malthus</vt:lpstr>
      <vt:lpstr>PowerPoint Presentation</vt:lpstr>
      <vt:lpstr>1931 Harold Hotelling</vt:lpstr>
      <vt:lpstr>What do we mean by ‘non-renewable’ resource?</vt:lpstr>
      <vt:lpstr>Brundtland Report - 1987</vt:lpstr>
      <vt:lpstr>‘People, Planet, Profit’</vt:lpstr>
      <vt:lpstr>Happiness, Well-being and Welfare</vt:lpstr>
      <vt:lpstr>Happiness</vt:lpstr>
      <vt:lpstr>Happiness &amp; Subjective Well-Being</vt:lpstr>
      <vt:lpstr>Well-Being and Policy </vt:lpstr>
      <vt:lpstr>Welfare</vt:lpstr>
      <vt:lpstr>Dimensions of Sustainability</vt:lpstr>
      <vt:lpstr>Sustainability: Resources and the Future</vt:lpstr>
      <vt:lpstr>Weak and Strong Sustainability</vt:lpstr>
      <vt:lpstr>The Sustainability Tensions</vt:lpstr>
      <vt:lpstr>Strong Sustainability</vt:lpstr>
      <vt:lpstr>Sustainability….</vt:lpstr>
      <vt:lpstr>PowerPoint Presentation</vt:lpstr>
      <vt:lpstr>‘Our Common Future’ 1987</vt:lpstr>
      <vt:lpstr>‘Our Common Future’ 1987</vt:lpstr>
      <vt:lpstr>‘Our Common Future’ 1987</vt:lpstr>
      <vt:lpstr>A set of guidelines </vt:lpstr>
      <vt:lpstr>What is Sustainable Development?</vt:lpstr>
      <vt:lpstr>UNESCO</vt:lpstr>
      <vt:lpstr>PowerPoint Presentation</vt:lpstr>
      <vt:lpstr>PowerPoint Presentation</vt:lpstr>
      <vt:lpstr>PowerPoint Presentation</vt:lpstr>
      <vt:lpstr>PowerPoint Presentation</vt:lpstr>
      <vt:lpstr>PowerPoint Presentation</vt:lpstr>
      <vt:lpstr>References</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12</cp:revision>
  <dcterms:created xsi:type="dcterms:W3CDTF">2020-09-17T13:13:55Z</dcterms:created>
  <dcterms:modified xsi:type="dcterms:W3CDTF">2024-11-14T12:50:37Z</dcterms:modified>
</cp:coreProperties>
</file>