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37"/>
  </p:notesMasterIdLst>
  <p:sldIdLst>
    <p:sldId id="256" r:id="rId2"/>
    <p:sldId id="257" r:id="rId3"/>
    <p:sldId id="268" r:id="rId4"/>
    <p:sldId id="269" r:id="rId5"/>
    <p:sldId id="258" r:id="rId6"/>
    <p:sldId id="263" r:id="rId7"/>
    <p:sldId id="270" r:id="rId8"/>
    <p:sldId id="260" r:id="rId9"/>
    <p:sldId id="271" r:id="rId10"/>
    <p:sldId id="273" r:id="rId11"/>
    <p:sldId id="259" r:id="rId12"/>
    <p:sldId id="274" r:id="rId13"/>
    <p:sldId id="291" r:id="rId14"/>
    <p:sldId id="275" r:id="rId15"/>
    <p:sldId id="261" r:id="rId16"/>
    <p:sldId id="262" r:id="rId17"/>
    <p:sldId id="276" r:id="rId18"/>
    <p:sldId id="279" r:id="rId19"/>
    <p:sldId id="277" r:id="rId20"/>
    <p:sldId id="278" r:id="rId21"/>
    <p:sldId id="280" r:id="rId22"/>
    <p:sldId id="281" r:id="rId23"/>
    <p:sldId id="282" r:id="rId24"/>
    <p:sldId id="283" r:id="rId25"/>
    <p:sldId id="284" r:id="rId26"/>
    <p:sldId id="264" r:id="rId27"/>
    <p:sldId id="285" r:id="rId28"/>
    <p:sldId id="286" r:id="rId29"/>
    <p:sldId id="265" r:id="rId30"/>
    <p:sldId id="266" r:id="rId31"/>
    <p:sldId id="267" r:id="rId32"/>
    <p:sldId id="287" r:id="rId33"/>
    <p:sldId id="288" r:id="rId34"/>
    <p:sldId id="289" r:id="rId35"/>
    <p:sldId id="29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163896-AC5B-43AE-92E2-B2E97EBD7331}" v="37" dt="2025-09-03T19:49:21.1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Hilaire" userId="f3c21d3c-bb53-40bd-a083-1d41bed23441" providerId="ADAL" clId="{BE163896-AC5B-43AE-92E2-B2E97EBD7331}"/>
    <pc:docChg chg="custSel addSld modSld">
      <pc:chgData name="Sabrina Hilaire" userId="f3c21d3c-bb53-40bd-a083-1d41bed23441" providerId="ADAL" clId="{BE163896-AC5B-43AE-92E2-B2E97EBD7331}" dt="2025-09-03T19:52:33.795" v="709" actId="255"/>
      <pc:docMkLst>
        <pc:docMk/>
      </pc:docMkLst>
      <pc:sldChg chg="modSp mod">
        <pc:chgData name="Sabrina Hilaire" userId="f3c21d3c-bb53-40bd-a083-1d41bed23441" providerId="ADAL" clId="{BE163896-AC5B-43AE-92E2-B2E97EBD7331}" dt="2025-09-03T19:51:04.662" v="704" actId="255"/>
        <pc:sldMkLst>
          <pc:docMk/>
          <pc:sldMk cId="3126246641" sldId="259"/>
        </pc:sldMkLst>
        <pc:spChg chg="mod">
          <ac:chgData name="Sabrina Hilaire" userId="f3c21d3c-bb53-40bd-a083-1d41bed23441" providerId="ADAL" clId="{BE163896-AC5B-43AE-92E2-B2E97EBD7331}" dt="2025-09-03T19:51:04.662" v="704" actId="255"/>
          <ac:spMkLst>
            <pc:docMk/>
            <pc:sldMk cId="3126246641" sldId="259"/>
            <ac:spMk id="3" creationId="{2D482644-CBA8-D3DA-E888-A70F8D1A9FF3}"/>
          </ac:spMkLst>
        </pc:spChg>
      </pc:sldChg>
      <pc:sldChg chg="modSp mod">
        <pc:chgData name="Sabrina Hilaire" userId="f3c21d3c-bb53-40bd-a083-1d41bed23441" providerId="ADAL" clId="{BE163896-AC5B-43AE-92E2-B2E97EBD7331}" dt="2025-09-03T19:52:05.160" v="708" actId="27636"/>
        <pc:sldMkLst>
          <pc:docMk/>
          <pc:sldMk cId="1842536232" sldId="260"/>
        </pc:sldMkLst>
        <pc:spChg chg="mod">
          <ac:chgData name="Sabrina Hilaire" userId="f3c21d3c-bb53-40bd-a083-1d41bed23441" providerId="ADAL" clId="{BE163896-AC5B-43AE-92E2-B2E97EBD7331}" dt="2025-09-03T19:15:17.022" v="81" actId="20577"/>
          <ac:spMkLst>
            <pc:docMk/>
            <pc:sldMk cId="1842536232" sldId="260"/>
            <ac:spMk id="2" creationId="{22D46547-7A49-804A-CF4E-DC056244BDA3}"/>
          </ac:spMkLst>
        </pc:spChg>
        <pc:spChg chg="mod">
          <ac:chgData name="Sabrina Hilaire" userId="f3c21d3c-bb53-40bd-a083-1d41bed23441" providerId="ADAL" clId="{BE163896-AC5B-43AE-92E2-B2E97EBD7331}" dt="2025-09-03T19:52:05.160" v="708" actId="27636"/>
          <ac:spMkLst>
            <pc:docMk/>
            <pc:sldMk cId="1842536232" sldId="260"/>
            <ac:spMk id="3" creationId="{48B075A2-7EF7-19EC-09D9-71B9B89961B2}"/>
          </ac:spMkLst>
        </pc:spChg>
      </pc:sldChg>
      <pc:sldChg chg="modSp mod">
        <pc:chgData name="Sabrina Hilaire" userId="f3c21d3c-bb53-40bd-a083-1d41bed23441" providerId="ADAL" clId="{BE163896-AC5B-43AE-92E2-B2E97EBD7331}" dt="2025-09-03T19:48:52.765" v="690" actId="27636"/>
        <pc:sldMkLst>
          <pc:docMk/>
          <pc:sldMk cId="368740579" sldId="261"/>
        </pc:sldMkLst>
        <pc:spChg chg="mod">
          <ac:chgData name="Sabrina Hilaire" userId="f3c21d3c-bb53-40bd-a083-1d41bed23441" providerId="ADAL" clId="{BE163896-AC5B-43AE-92E2-B2E97EBD7331}" dt="2025-09-03T19:48:52.765" v="690" actId="27636"/>
          <ac:spMkLst>
            <pc:docMk/>
            <pc:sldMk cId="368740579" sldId="261"/>
            <ac:spMk id="3" creationId="{33F18DE3-6D81-82FA-8A9D-98C88C1E14FF}"/>
          </ac:spMkLst>
        </pc:spChg>
      </pc:sldChg>
      <pc:sldChg chg="modSp mod">
        <pc:chgData name="Sabrina Hilaire" userId="f3c21d3c-bb53-40bd-a083-1d41bed23441" providerId="ADAL" clId="{BE163896-AC5B-43AE-92E2-B2E97EBD7331}" dt="2025-09-03T19:48:28.662" v="686" actId="14100"/>
        <pc:sldMkLst>
          <pc:docMk/>
          <pc:sldMk cId="651550337" sldId="262"/>
        </pc:sldMkLst>
        <pc:spChg chg="mod">
          <ac:chgData name="Sabrina Hilaire" userId="f3c21d3c-bb53-40bd-a083-1d41bed23441" providerId="ADAL" clId="{BE163896-AC5B-43AE-92E2-B2E97EBD7331}" dt="2025-09-03T19:48:24.712" v="685" actId="14100"/>
          <ac:spMkLst>
            <pc:docMk/>
            <pc:sldMk cId="651550337" sldId="262"/>
            <ac:spMk id="3" creationId="{86C60776-9621-E88B-CCE6-10E06130701A}"/>
          </ac:spMkLst>
        </pc:spChg>
        <pc:picChg chg="mod">
          <ac:chgData name="Sabrina Hilaire" userId="f3c21d3c-bb53-40bd-a083-1d41bed23441" providerId="ADAL" clId="{BE163896-AC5B-43AE-92E2-B2E97EBD7331}" dt="2025-09-03T19:48:28.662" v="686" actId="14100"/>
          <ac:picMkLst>
            <pc:docMk/>
            <pc:sldMk cId="651550337" sldId="262"/>
            <ac:picMk id="6" creationId="{0522270A-ABD7-C860-5C6C-922BF81AB7D3}"/>
          </ac:picMkLst>
        </pc:picChg>
      </pc:sldChg>
      <pc:sldChg chg="modSp mod">
        <pc:chgData name="Sabrina Hilaire" userId="f3c21d3c-bb53-40bd-a083-1d41bed23441" providerId="ADAL" clId="{BE163896-AC5B-43AE-92E2-B2E97EBD7331}" dt="2025-09-03T19:10:52.803" v="70" actId="20577"/>
        <pc:sldMkLst>
          <pc:docMk/>
          <pc:sldMk cId="3768018488" sldId="263"/>
        </pc:sldMkLst>
        <pc:spChg chg="mod">
          <ac:chgData name="Sabrina Hilaire" userId="f3c21d3c-bb53-40bd-a083-1d41bed23441" providerId="ADAL" clId="{BE163896-AC5B-43AE-92E2-B2E97EBD7331}" dt="2025-09-03T19:10:52.803" v="70" actId="20577"/>
          <ac:spMkLst>
            <pc:docMk/>
            <pc:sldMk cId="3768018488" sldId="263"/>
            <ac:spMk id="12" creationId="{8CCA5637-C292-1D43-7CED-37A77B43E96B}"/>
          </ac:spMkLst>
        </pc:spChg>
      </pc:sldChg>
      <pc:sldChg chg="modSp mod">
        <pc:chgData name="Sabrina Hilaire" userId="f3c21d3c-bb53-40bd-a083-1d41bed23441" providerId="ADAL" clId="{BE163896-AC5B-43AE-92E2-B2E97EBD7331}" dt="2025-09-03T19:42:48.389" v="669" actId="255"/>
        <pc:sldMkLst>
          <pc:docMk/>
          <pc:sldMk cId="766281570" sldId="264"/>
        </pc:sldMkLst>
        <pc:spChg chg="mod">
          <ac:chgData name="Sabrina Hilaire" userId="f3c21d3c-bb53-40bd-a083-1d41bed23441" providerId="ADAL" clId="{BE163896-AC5B-43AE-92E2-B2E97EBD7331}" dt="2025-09-03T19:42:48.389" v="669" actId="255"/>
          <ac:spMkLst>
            <pc:docMk/>
            <pc:sldMk cId="766281570" sldId="264"/>
            <ac:spMk id="3" creationId="{FAA168F6-303C-E245-1DF8-D3C661711DDF}"/>
          </ac:spMkLst>
        </pc:spChg>
      </pc:sldChg>
      <pc:sldChg chg="modSp mod">
        <pc:chgData name="Sabrina Hilaire" userId="f3c21d3c-bb53-40bd-a083-1d41bed23441" providerId="ADAL" clId="{BE163896-AC5B-43AE-92E2-B2E97EBD7331}" dt="2025-09-03T19:09:57.280" v="19"/>
        <pc:sldMkLst>
          <pc:docMk/>
          <pc:sldMk cId="3374008879" sldId="269"/>
        </pc:sldMkLst>
        <pc:spChg chg="mod">
          <ac:chgData name="Sabrina Hilaire" userId="f3c21d3c-bb53-40bd-a083-1d41bed23441" providerId="ADAL" clId="{BE163896-AC5B-43AE-92E2-B2E97EBD7331}" dt="2025-09-03T19:09:57.280" v="19"/>
          <ac:spMkLst>
            <pc:docMk/>
            <pc:sldMk cId="3374008879" sldId="269"/>
            <ac:spMk id="3" creationId="{9040ED76-730A-BCB6-AB5A-65CA4B36EA84}"/>
          </ac:spMkLst>
        </pc:spChg>
      </pc:sldChg>
      <pc:sldChg chg="modSp mod">
        <pc:chgData name="Sabrina Hilaire" userId="f3c21d3c-bb53-40bd-a083-1d41bed23441" providerId="ADAL" clId="{BE163896-AC5B-43AE-92E2-B2E97EBD7331}" dt="2025-09-03T19:52:33.795" v="709" actId="255"/>
        <pc:sldMkLst>
          <pc:docMk/>
          <pc:sldMk cId="3845849518" sldId="270"/>
        </pc:sldMkLst>
        <pc:spChg chg="mod">
          <ac:chgData name="Sabrina Hilaire" userId="f3c21d3c-bb53-40bd-a083-1d41bed23441" providerId="ADAL" clId="{BE163896-AC5B-43AE-92E2-B2E97EBD7331}" dt="2025-09-03T19:52:33.795" v="709" actId="255"/>
          <ac:spMkLst>
            <pc:docMk/>
            <pc:sldMk cId="3845849518" sldId="270"/>
            <ac:spMk id="5" creationId="{54AC8B18-A4DD-4242-E31C-E1CCC875CAE2}"/>
          </ac:spMkLst>
        </pc:spChg>
      </pc:sldChg>
      <pc:sldChg chg="modSp mod">
        <pc:chgData name="Sabrina Hilaire" userId="f3c21d3c-bb53-40bd-a083-1d41bed23441" providerId="ADAL" clId="{BE163896-AC5B-43AE-92E2-B2E97EBD7331}" dt="2025-09-03T19:51:33.829" v="705" actId="255"/>
        <pc:sldMkLst>
          <pc:docMk/>
          <pc:sldMk cId="3838586233" sldId="271"/>
        </pc:sldMkLst>
        <pc:spChg chg="mod">
          <ac:chgData name="Sabrina Hilaire" userId="f3c21d3c-bb53-40bd-a083-1d41bed23441" providerId="ADAL" clId="{BE163896-AC5B-43AE-92E2-B2E97EBD7331}" dt="2025-09-03T19:15:37.850" v="98" actId="20577"/>
          <ac:spMkLst>
            <pc:docMk/>
            <pc:sldMk cId="3838586233" sldId="271"/>
            <ac:spMk id="2" creationId="{1C93189E-C2F9-A807-375D-5424FFB0F35C}"/>
          </ac:spMkLst>
        </pc:spChg>
        <pc:spChg chg="mod">
          <ac:chgData name="Sabrina Hilaire" userId="f3c21d3c-bb53-40bd-a083-1d41bed23441" providerId="ADAL" clId="{BE163896-AC5B-43AE-92E2-B2E97EBD7331}" dt="2025-09-03T19:51:33.829" v="705" actId="255"/>
          <ac:spMkLst>
            <pc:docMk/>
            <pc:sldMk cId="3838586233" sldId="271"/>
            <ac:spMk id="3" creationId="{E108F0BF-BC0A-FD19-76F5-0CF01A6909EA}"/>
          </ac:spMkLst>
        </pc:spChg>
      </pc:sldChg>
      <pc:sldChg chg="modSp mod">
        <pc:chgData name="Sabrina Hilaire" userId="f3c21d3c-bb53-40bd-a083-1d41bed23441" providerId="ADAL" clId="{BE163896-AC5B-43AE-92E2-B2E97EBD7331}" dt="2025-09-03T19:15:55.919" v="106" actId="20577"/>
        <pc:sldMkLst>
          <pc:docMk/>
          <pc:sldMk cId="1329335560" sldId="273"/>
        </pc:sldMkLst>
        <pc:spChg chg="mod">
          <ac:chgData name="Sabrina Hilaire" userId="f3c21d3c-bb53-40bd-a083-1d41bed23441" providerId="ADAL" clId="{BE163896-AC5B-43AE-92E2-B2E97EBD7331}" dt="2025-09-03T19:15:55.919" v="106" actId="20577"/>
          <ac:spMkLst>
            <pc:docMk/>
            <pc:sldMk cId="1329335560" sldId="273"/>
            <ac:spMk id="2" creationId="{38DCC375-974D-7674-1300-CD730C40A6C6}"/>
          </ac:spMkLst>
        </pc:spChg>
        <pc:spChg chg="mod">
          <ac:chgData name="Sabrina Hilaire" userId="f3c21d3c-bb53-40bd-a083-1d41bed23441" providerId="ADAL" clId="{BE163896-AC5B-43AE-92E2-B2E97EBD7331}" dt="2025-09-03T19:14:56.678" v="74" actId="27636"/>
          <ac:spMkLst>
            <pc:docMk/>
            <pc:sldMk cId="1329335560" sldId="273"/>
            <ac:spMk id="3" creationId="{6E125AA1-8247-804E-73CE-54FA07A41E1F}"/>
          </ac:spMkLst>
        </pc:spChg>
      </pc:sldChg>
      <pc:sldChg chg="modSp mod">
        <pc:chgData name="Sabrina Hilaire" userId="f3c21d3c-bb53-40bd-a083-1d41bed23441" providerId="ADAL" clId="{BE163896-AC5B-43AE-92E2-B2E97EBD7331}" dt="2025-09-03T19:19:56.423" v="226" actId="2711"/>
        <pc:sldMkLst>
          <pc:docMk/>
          <pc:sldMk cId="629980873" sldId="274"/>
        </pc:sldMkLst>
        <pc:spChg chg="mod">
          <ac:chgData name="Sabrina Hilaire" userId="f3c21d3c-bb53-40bd-a083-1d41bed23441" providerId="ADAL" clId="{BE163896-AC5B-43AE-92E2-B2E97EBD7331}" dt="2025-09-03T19:19:56.423" v="226" actId="2711"/>
          <ac:spMkLst>
            <pc:docMk/>
            <pc:sldMk cId="629980873" sldId="274"/>
            <ac:spMk id="3" creationId="{E30F10D1-4AC3-2A4C-45B4-98A21A1D0EBF}"/>
          </ac:spMkLst>
        </pc:spChg>
      </pc:sldChg>
      <pc:sldChg chg="modSp">
        <pc:chgData name="Sabrina Hilaire" userId="f3c21d3c-bb53-40bd-a083-1d41bed23441" providerId="ADAL" clId="{BE163896-AC5B-43AE-92E2-B2E97EBD7331}" dt="2025-09-03T19:49:21.119" v="692" actId="2711"/>
        <pc:sldMkLst>
          <pc:docMk/>
          <pc:sldMk cId="2336270283" sldId="275"/>
        </pc:sldMkLst>
        <pc:graphicFrameChg chg="mod">
          <ac:chgData name="Sabrina Hilaire" userId="f3c21d3c-bb53-40bd-a083-1d41bed23441" providerId="ADAL" clId="{BE163896-AC5B-43AE-92E2-B2E97EBD7331}" dt="2025-09-03T19:49:21.119" v="692" actId="2711"/>
          <ac:graphicFrameMkLst>
            <pc:docMk/>
            <pc:sldMk cId="2336270283" sldId="275"/>
            <ac:graphicFrameMk id="5" creationId="{956A0591-2F0B-419B-2ADF-9A87809F9651}"/>
          </ac:graphicFrameMkLst>
        </pc:graphicFrameChg>
      </pc:sldChg>
      <pc:sldChg chg="modSp mod">
        <pc:chgData name="Sabrina Hilaire" userId="f3c21d3c-bb53-40bd-a083-1d41bed23441" providerId="ADAL" clId="{BE163896-AC5B-43AE-92E2-B2E97EBD7331}" dt="2025-09-03T19:48:01.211" v="683" actId="27636"/>
        <pc:sldMkLst>
          <pc:docMk/>
          <pc:sldMk cId="138457596" sldId="276"/>
        </pc:sldMkLst>
        <pc:spChg chg="mod">
          <ac:chgData name="Sabrina Hilaire" userId="f3c21d3c-bb53-40bd-a083-1d41bed23441" providerId="ADAL" clId="{BE163896-AC5B-43AE-92E2-B2E97EBD7331}" dt="2025-09-03T19:48:01.211" v="683" actId="27636"/>
          <ac:spMkLst>
            <pc:docMk/>
            <pc:sldMk cId="138457596" sldId="276"/>
            <ac:spMk id="8" creationId="{57F37472-DF0C-4696-E44F-2D0E0A25B3DD}"/>
          </ac:spMkLst>
        </pc:spChg>
      </pc:sldChg>
      <pc:sldChg chg="modSp mod">
        <pc:chgData name="Sabrina Hilaire" userId="f3c21d3c-bb53-40bd-a083-1d41bed23441" providerId="ADAL" clId="{BE163896-AC5B-43AE-92E2-B2E97EBD7331}" dt="2025-09-03T19:47:00.747" v="678" actId="2711"/>
        <pc:sldMkLst>
          <pc:docMk/>
          <pc:sldMk cId="379075822" sldId="277"/>
        </pc:sldMkLst>
        <pc:spChg chg="mod">
          <ac:chgData name="Sabrina Hilaire" userId="f3c21d3c-bb53-40bd-a083-1d41bed23441" providerId="ADAL" clId="{BE163896-AC5B-43AE-92E2-B2E97EBD7331}" dt="2025-09-03T19:47:00.747" v="678" actId="2711"/>
          <ac:spMkLst>
            <pc:docMk/>
            <pc:sldMk cId="379075822" sldId="277"/>
            <ac:spMk id="3" creationId="{8B61B9B4-E124-E537-9465-71E8C8C7270E}"/>
          </ac:spMkLst>
        </pc:spChg>
      </pc:sldChg>
      <pc:sldChg chg="modSp mod">
        <pc:chgData name="Sabrina Hilaire" userId="f3c21d3c-bb53-40bd-a083-1d41bed23441" providerId="ADAL" clId="{BE163896-AC5B-43AE-92E2-B2E97EBD7331}" dt="2025-09-03T19:46:03.355" v="676" actId="2711"/>
        <pc:sldMkLst>
          <pc:docMk/>
          <pc:sldMk cId="1376817704" sldId="278"/>
        </pc:sldMkLst>
        <pc:spChg chg="mod">
          <ac:chgData name="Sabrina Hilaire" userId="f3c21d3c-bb53-40bd-a083-1d41bed23441" providerId="ADAL" clId="{BE163896-AC5B-43AE-92E2-B2E97EBD7331}" dt="2025-09-03T19:46:03.355" v="676" actId="2711"/>
          <ac:spMkLst>
            <pc:docMk/>
            <pc:sldMk cId="1376817704" sldId="278"/>
            <ac:spMk id="3" creationId="{2F63FCFD-CE22-DD64-F891-F5DE05499F49}"/>
          </ac:spMkLst>
        </pc:spChg>
      </pc:sldChg>
      <pc:sldChg chg="modSp mod">
        <pc:chgData name="Sabrina Hilaire" userId="f3c21d3c-bb53-40bd-a083-1d41bed23441" providerId="ADAL" clId="{BE163896-AC5B-43AE-92E2-B2E97EBD7331}" dt="2025-09-03T19:47:37.853" v="680" actId="255"/>
        <pc:sldMkLst>
          <pc:docMk/>
          <pc:sldMk cId="3680604437" sldId="279"/>
        </pc:sldMkLst>
        <pc:spChg chg="mod">
          <ac:chgData name="Sabrina Hilaire" userId="f3c21d3c-bb53-40bd-a083-1d41bed23441" providerId="ADAL" clId="{BE163896-AC5B-43AE-92E2-B2E97EBD7331}" dt="2025-09-03T19:47:37.853" v="680" actId="255"/>
          <ac:spMkLst>
            <pc:docMk/>
            <pc:sldMk cId="3680604437" sldId="279"/>
            <ac:spMk id="3" creationId="{BD7AF778-2B24-8520-F67D-2352A3232AA9}"/>
          </ac:spMkLst>
        </pc:spChg>
      </pc:sldChg>
      <pc:sldChg chg="modSp mod">
        <pc:chgData name="Sabrina Hilaire" userId="f3c21d3c-bb53-40bd-a083-1d41bed23441" providerId="ADAL" clId="{BE163896-AC5B-43AE-92E2-B2E97EBD7331}" dt="2025-09-03T19:45:46.797" v="675" actId="2711"/>
        <pc:sldMkLst>
          <pc:docMk/>
          <pc:sldMk cId="496842524" sldId="280"/>
        </pc:sldMkLst>
        <pc:spChg chg="mod">
          <ac:chgData name="Sabrina Hilaire" userId="f3c21d3c-bb53-40bd-a083-1d41bed23441" providerId="ADAL" clId="{BE163896-AC5B-43AE-92E2-B2E97EBD7331}" dt="2025-09-03T19:45:46.797" v="675" actId="2711"/>
          <ac:spMkLst>
            <pc:docMk/>
            <pc:sldMk cId="496842524" sldId="280"/>
            <ac:spMk id="9" creationId="{EAE2B4C3-43D4-E69B-7320-1ED3F22CC4A4}"/>
          </ac:spMkLst>
        </pc:spChg>
        <pc:picChg chg="mod">
          <ac:chgData name="Sabrina Hilaire" userId="f3c21d3c-bb53-40bd-a083-1d41bed23441" providerId="ADAL" clId="{BE163896-AC5B-43AE-92E2-B2E97EBD7331}" dt="2025-09-03T19:35:21.425" v="576" actId="14100"/>
          <ac:picMkLst>
            <pc:docMk/>
            <pc:sldMk cId="496842524" sldId="280"/>
            <ac:picMk id="4" creationId="{9D560B0C-51F1-F3D9-87A5-AE00393B228A}"/>
          </ac:picMkLst>
        </pc:picChg>
        <pc:picChg chg="mod">
          <ac:chgData name="Sabrina Hilaire" userId="f3c21d3c-bb53-40bd-a083-1d41bed23441" providerId="ADAL" clId="{BE163896-AC5B-43AE-92E2-B2E97EBD7331}" dt="2025-09-03T19:35:25.394" v="577" actId="14100"/>
          <ac:picMkLst>
            <pc:docMk/>
            <pc:sldMk cId="496842524" sldId="280"/>
            <ac:picMk id="5" creationId="{FD52AF32-96FA-FAEE-B927-2BCF018E0A61}"/>
          </ac:picMkLst>
        </pc:picChg>
      </pc:sldChg>
      <pc:sldChg chg="modSp mod">
        <pc:chgData name="Sabrina Hilaire" userId="f3c21d3c-bb53-40bd-a083-1d41bed23441" providerId="ADAL" clId="{BE163896-AC5B-43AE-92E2-B2E97EBD7331}" dt="2025-09-03T19:45:31.739" v="674" actId="14100"/>
        <pc:sldMkLst>
          <pc:docMk/>
          <pc:sldMk cId="2440667158" sldId="281"/>
        </pc:sldMkLst>
        <pc:spChg chg="mod">
          <ac:chgData name="Sabrina Hilaire" userId="f3c21d3c-bb53-40bd-a083-1d41bed23441" providerId="ADAL" clId="{BE163896-AC5B-43AE-92E2-B2E97EBD7331}" dt="2025-09-03T19:45:23.954" v="673" actId="2711"/>
          <ac:spMkLst>
            <pc:docMk/>
            <pc:sldMk cId="2440667158" sldId="281"/>
            <ac:spMk id="8" creationId="{A6C75557-FF2A-5056-D60C-1BCF12173AFC}"/>
          </ac:spMkLst>
        </pc:spChg>
        <pc:picChg chg="mod">
          <ac:chgData name="Sabrina Hilaire" userId="f3c21d3c-bb53-40bd-a083-1d41bed23441" providerId="ADAL" clId="{BE163896-AC5B-43AE-92E2-B2E97EBD7331}" dt="2025-09-03T19:45:31.739" v="674" actId="14100"/>
          <ac:picMkLst>
            <pc:docMk/>
            <pc:sldMk cId="2440667158" sldId="281"/>
            <ac:picMk id="4" creationId="{689F77B4-EBCA-C498-3A7A-1554206B808E}"/>
          </ac:picMkLst>
        </pc:picChg>
      </pc:sldChg>
      <pc:sldChg chg="modSp mod">
        <pc:chgData name="Sabrina Hilaire" userId="f3c21d3c-bb53-40bd-a083-1d41bed23441" providerId="ADAL" clId="{BE163896-AC5B-43AE-92E2-B2E97EBD7331}" dt="2025-09-03T19:45:05.986" v="672" actId="2711"/>
        <pc:sldMkLst>
          <pc:docMk/>
          <pc:sldMk cId="1861816827" sldId="282"/>
        </pc:sldMkLst>
        <pc:spChg chg="mod">
          <ac:chgData name="Sabrina Hilaire" userId="f3c21d3c-bb53-40bd-a083-1d41bed23441" providerId="ADAL" clId="{BE163896-AC5B-43AE-92E2-B2E97EBD7331}" dt="2025-09-03T19:45:05.986" v="672" actId="2711"/>
          <ac:spMkLst>
            <pc:docMk/>
            <pc:sldMk cId="1861816827" sldId="282"/>
            <ac:spMk id="3" creationId="{59E38CEA-8C9D-1A6D-85C7-FC261E3044C9}"/>
          </ac:spMkLst>
        </pc:spChg>
      </pc:sldChg>
      <pc:sldChg chg="modSp mod">
        <pc:chgData name="Sabrina Hilaire" userId="f3c21d3c-bb53-40bd-a083-1d41bed23441" providerId="ADAL" clId="{BE163896-AC5B-43AE-92E2-B2E97EBD7331}" dt="2025-09-03T19:44:50.573" v="671" actId="255"/>
        <pc:sldMkLst>
          <pc:docMk/>
          <pc:sldMk cId="1499203503" sldId="283"/>
        </pc:sldMkLst>
        <pc:spChg chg="mod">
          <ac:chgData name="Sabrina Hilaire" userId="f3c21d3c-bb53-40bd-a083-1d41bed23441" providerId="ADAL" clId="{BE163896-AC5B-43AE-92E2-B2E97EBD7331}" dt="2025-09-03T19:44:50.573" v="671" actId="255"/>
          <ac:spMkLst>
            <pc:docMk/>
            <pc:sldMk cId="1499203503" sldId="283"/>
            <ac:spMk id="3" creationId="{14CB720B-57E4-6E85-71CC-C029A8237D0B}"/>
          </ac:spMkLst>
        </pc:spChg>
      </pc:sldChg>
      <pc:sldChg chg="modSp mod">
        <pc:chgData name="Sabrina Hilaire" userId="f3c21d3c-bb53-40bd-a083-1d41bed23441" providerId="ADAL" clId="{BE163896-AC5B-43AE-92E2-B2E97EBD7331}" dt="2025-09-03T19:42:28.670" v="667" actId="255"/>
        <pc:sldMkLst>
          <pc:docMk/>
          <pc:sldMk cId="3981321658" sldId="285"/>
        </pc:sldMkLst>
        <pc:spChg chg="mod">
          <ac:chgData name="Sabrina Hilaire" userId="f3c21d3c-bb53-40bd-a083-1d41bed23441" providerId="ADAL" clId="{BE163896-AC5B-43AE-92E2-B2E97EBD7331}" dt="2025-09-03T19:42:28.670" v="667" actId="255"/>
          <ac:spMkLst>
            <pc:docMk/>
            <pc:sldMk cId="3981321658" sldId="285"/>
            <ac:spMk id="3" creationId="{1D94D81E-2483-4992-FE8A-553F744FB501}"/>
          </ac:spMkLst>
        </pc:spChg>
      </pc:sldChg>
      <pc:sldChg chg="modSp mod">
        <pc:chgData name="Sabrina Hilaire" userId="f3c21d3c-bb53-40bd-a083-1d41bed23441" providerId="ADAL" clId="{BE163896-AC5B-43AE-92E2-B2E97EBD7331}" dt="2025-09-03T19:41:10.853" v="665" actId="2711"/>
        <pc:sldMkLst>
          <pc:docMk/>
          <pc:sldMk cId="3118159314" sldId="286"/>
        </pc:sldMkLst>
        <pc:spChg chg="mod">
          <ac:chgData name="Sabrina Hilaire" userId="f3c21d3c-bb53-40bd-a083-1d41bed23441" providerId="ADAL" clId="{BE163896-AC5B-43AE-92E2-B2E97EBD7331}" dt="2025-09-03T19:41:10.853" v="665" actId="2711"/>
          <ac:spMkLst>
            <pc:docMk/>
            <pc:sldMk cId="3118159314" sldId="286"/>
            <ac:spMk id="3" creationId="{A965DE49-6D79-72C0-7BBD-D0009E0A3ED7}"/>
          </ac:spMkLst>
        </pc:spChg>
      </pc:sldChg>
      <pc:sldChg chg="modSp add mod">
        <pc:chgData name="Sabrina Hilaire" userId="f3c21d3c-bb53-40bd-a083-1d41bed23441" providerId="ADAL" clId="{BE163896-AC5B-43AE-92E2-B2E97EBD7331}" dt="2025-09-03T19:49:59.380" v="697" actId="14100"/>
        <pc:sldMkLst>
          <pc:docMk/>
          <pc:sldMk cId="3069244132" sldId="291"/>
        </pc:sldMkLst>
        <pc:spChg chg="mod">
          <ac:chgData name="Sabrina Hilaire" userId="f3c21d3c-bb53-40bd-a083-1d41bed23441" providerId="ADAL" clId="{BE163896-AC5B-43AE-92E2-B2E97EBD7331}" dt="2025-09-03T19:49:59.380" v="697" actId="14100"/>
          <ac:spMkLst>
            <pc:docMk/>
            <pc:sldMk cId="3069244132" sldId="291"/>
            <ac:spMk id="3" creationId="{A748E4AC-9832-51B9-CC8E-CEDBF69E8D2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6D61D7-3D51-4702-A5D5-196032B2D656}" type="doc">
      <dgm:prSet loTypeId="urn:microsoft.com/office/officeart/2018/5/layout/IconLeafLabelList" loCatId="icon" qsTypeId="urn:microsoft.com/office/officeart/2005/8/quickstyle/simple1" qsCatId="simple" csTypeId="urn:microsoft.com/office/officeart/2018/5/colors/Iconchunking_neutralicon_accent3_2" csCatId="accent3" phldr="1"/>
      <dgm:spPr/>
      <dgm:t>
        <a:bodyPr/>
        <a:lstStyle/>
        <a:p>
          <a:endParaRPr lang="en-US"/>
        </a:p>
      </dgm:t>
    </dgm:pt>
    <dgm:pt modelId="{2A64BBDC-E710-4160-9A75-6836D070A4B6}">
      <dgm:prSet/>
      <dgm:spPr/>
      <dgm:t>
        <a:bodyPr/>
        <a:lstStyle/>
        <a:p>
          <a:pPr>
            <a:lnSpc>
              <a:spcPct val="100000"/>
            </a:lnSpc>
            <a:defRPr cap="all"/>
          </a:pPr>
          <a:r>
            <a:rPr lang="en-GB" dirty="0"/>
            <a:t> </a:t>
          </a:r>
          <a:r>
            <a:rPr lang="en-GB" dirty="0">
              <a:latin typeface="Arial" panose="020B0604020202020204" pitchFamily="34" charset="0"/>
              <a:cs typeface="Arial" panose="020B0604020202020204" pitchFamily="34" charset="0"/>
            </a:rPr>
            <a:t>Qualitative methods focused on meaning in context and was conducted in a way that is intuitive to the interpretation of underlying connotations in the collected data (Tisdell, 2016). </a:t>
          </a:r>
          <a:endParaRPr lang="en-US" dirty="0">
            <a:latin typeface="Arial" panose="020B0604020202020204" pitchFamily="34" charset="0"/>
            <a:cs typeface="Arial" panose="020B0604020202020204" pitchFamily="34" charset="0"/>
          </a:endParaRPr>
        </a:p>
      </dgm:t>
    </dgm:pt>
    <dgm:pt modelId="{9724A4A5-D1F7-4B80-81C0-15F16F5CAF14}" type="parTrans" cxnId="{44B7C20B-C130-4E03-A9FF-A860AF5F0DDC}">
      <dgm:prSet/>
      <dgm:spPr/>
      <dgm:t>
        <a:bodyPr/>
        <a:lstStyle/>
        <a:p>
          <a:endParaRPr lang="en-US"/>
        </a:p>
      </dgm:t>
    </dgm:pt>
    <dgm:pt modelId="{8C6B298D-015D-489E-A35D-15054C3631CC}" type="sibTrans" cxnId="{44B7C20B-C130-4E03-A9FF-A860AF5F0DDC}">
      <dgm:prSet/>
      <dgm:spPr/>
      <dgm:t>
        <a:bodyPr/>
        <a:lstStyle/>
        <a:p>
          <a:pPr>
            <a:lnSpc>
              <a:spcPct val="100000"/>
            </a:lnSpc>
          </a:pPr>
          <a:endParaRPr lang="en-US"/>
        </a:p>
      </dgm:t>
    </dgm:pt>
    <dgm:pt modelId="{4202DBBF-A010-4829-B5AA-8156EF0B48E7}">
      <dgm:prSet/>
      <dgm:spPr/>
      <dgm:t>
        <a:bodyPr/>
        <a:lstStyle/>
        <a:p>
          <a:pPr>
            <a:lnSpc>
              <a:spcPct val="100000"/>
            </a:lnSpc>
            <a:defRPr cap="all"/>
          </a:pPr>
          <a:r>
            <a:rPr lang="en-GB" dirty="0">
              <a:latin typeface="Arial" panose="020B0604020202020204" pitchFamily="34" charset="0"/>
              <a:cs typeface="Arial" panose="020B0604020202020204" pitchFamily="34" charset="0"/>
            </a:rPr>
            <a:t>Using inductive analysis, words and descriptions were analysed to present my findings (Tisdell, 2016</a:t>
          </a:r>
          <a:r>
            <a:rPr lang="en-GB" dirty="0"/>
            <a:t>). </a:t>
          </a:r>
          <a:endParaRPr lang="en-US" dirty="0"/>
        </a:p>
      </dgm:t>
    </dgm:pt>
    <dgm:pt modelId="{D88AA3DC-42EA-4BF4-B5B5-1D66F0E80941}" type="parTrans" cxnId="{BE0A08A7-7484-4C6C-88D0-D7C9F4581450}">
      <dgm:prSet/>
      <dgm:spPr/>
      <dgm:t>
        <a:bodyPr/>
        <a:lstStyle/>
        <a:p>
          <a:endParaRPr lang="en-US"/>
        </a:p>
      </dgm:t>
    </dgm:pt>
    <dgm:pt modelId="{DB01E758-F6CF-4664-A3AC-EE2A7CE775E9}" type="sibTrans" cxnId="{BE0A08A7-7484-4C6C-88D0-D7C9F4581450}">
      <dgm:prSet/>
      <dgm:spPr/>
      <dgm:t>
        <a:bodyPr/>
        <a:lstStyle/>
        <a:p>
          <a:endParaRPr lang="en-US"/>
        </a:p>
      </dgm:t>
    </dgm:pt>
    <dgm:pt modelId="{32952924-FD73-4661-8032-C20D4C398FD8}" type="pres">
      <dgm:prSet presAssocID="{0D6D61D7-3D51-4702-A5D5-196032B2D656}" presName="root" presStyleCnt="0">
        <dgm:presLayoutVars>
          <dgm:dir/>
          <dgm:resizeHandles val="exact"/>
        </dgm:presLayoutVars>
      </dgm:prSet>
      <dgm:spPr/>
    </dgm:pt>
    <dgm:pt modelId="{42E31FA2-7D1A-4FD0-8820-97071A43757B}" type="pres">
      <dgm:prSet presAssocID="{2A64BBDC-E710-4160-9A75-6836D070A4B6}" presName="compNode" presStyleCnt="0"/>
      <dgm:spPr/>
    </dgm:pt>
    <dgm:pt modelId="{0059840D-CC06-4992-9D9C-115675BAEDA3}" type="pres">
      <dgm:prSet presAssocID="{2A64BBDC-E710-4160-9A75-6836D070A4B6}" presName="iconBgRect" presStyleLbl="bgShp" presStyleIdx="0" presStyleCnt="2"/>
      <dgm:spPr>
        <a:prstGeom prst="round2DiagRect">
          <a:avLst>
            <a:gd name="adj1" fmla="val 29727"/>
            <a:gd name="adj2" fmla="val 0"/>
          </a:avLst>
        </a:prstGeom>
      </dgm:spPr>
    </dgm:pt>
    <dgm:pt modelId="{3A3FA526-B3C5-4A8D-980B-35B90AE4AC61}" type="pres">
      <dgm:prSet presAssocID="{2A64BBDC-E710-4160-9A75-6836D070A4B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EEA37009-AF0C-4669-B67B-49DB259B8BDE}" type="pres">
      <dgm:prSet presAssocID="{2A64BBDC-E710-4160-9A75-6836D070A4B6}" presName="spaceRect" presStyleCnt="0"/>
      <dgm:spPr/>
    </dgm:pt>
    <dgm:pt modelId="{BA77C842-9BC0-47FC-8D84-F8BADC4B5791}" type="pres">
      <dgm:prSet presAssocID="{2A64BBDC-E710-4160-9A75-6836D070A4B6}" presName="textRect" presStyleLbl="revTx" presStyleIdx="0" presStyleCnt="2">
        <dgm:presLayoutVars>
          <dgm:chMax val="1"/>
          <dgm:chPref val="1"/>
        </dgm:presLayoutVars>
      </dgm:prSet>
      <dgm:spPr/>
    </dgm:pt>
    <dgm:pt modelId="{C7F6917F-6127-4223-B70D-680A3619CF27}" type="pres">
      <dgm:prSet presAssocID="{8C6B298D-015D-489E-A35D-15054C3631CC}" presName="sibTrans" presStyleCnt="0"/>
      <dgm:spPr/>
    </dgm:pt>
    <dgm:pt modelId="{393519BD-49A9-4109-9DCE-AD1F058A4C77}" type="pres">
      <dgm:prSet presAssocID="{4202DBBF-A010-4829-B5AA-8156EF0B48E7}" presName="compNode" presStyleCnt="0"/>
      <dgm:spPr/>
    </dgm:pt>
    <dgm:pt modelId="{208233E1-8035-4F8A-AE97-04AF2DF277B8}" type="pres">
      <dgm:prSet presAssocID="{4202DBBF-A010-4829-B5AA-8156EF0B48E7}" presName="iconBgRect" presStyleLbl="bgShp" presStyleIdx="1" presStyleCnt="2"/>
      <dgm:spPr>
        <a:prstGeom prst="round2DiagRect">
          <a:avLst>
            <a:gd name="adj1" fmla="val 29727"/>
            <a:gd name="adj2" fmla="val 0"/>
          </a:avLst>
        </a:prstGeom>
      </dgm:spPr>
    </dgm:pt>
    <dgm:pt modelId="{84108E70-C52B-41A9-B34B-B8DA23F66048}" type="pres">
      <dgm:prSet presAssocID="{4202DBBF-A010-4829-B5AA-8156EF0B48E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ipboard"/>
        </a:ext>
      </dgm:extLst>
    </dgm:pt>
    <dgm:pt modelId="{AE11DAB1-32A9-4FB6-B6BF-843EE25B5AEC}" type="pres">
      <dgm:prSet presAssocID="{4202DBBF-A010-4829-B5AA-8156EF0B48E7}" presName="spaceRect" presStyleCnt="0"/>
      <dgm:spPr/>
    </dgm:pt>
    <dgm:pt modelId="{FDDEF956-78E9-4CB9-AC99-1C0393602256}" type="pres">
      <dgm:prSet presAssocID="{4202DBBF-A010-4829-B5AA-8156EF0B48E7}" presName="textRect" presStyleLbl="revTx" presStyleIdx="1" presStyleCnt="2">
        <dgm:presLayoutVars>
          <dgm:chMax val="1"/>
          <dgm:chPref val="1"/>
        </dgm:presLayoutVars>
      </dgm:prSet>
      <dgm:spPr/>
    </dgm:pt>
  </dgm:ptLst>
  <dgm:cxnLst>
    <dgm:cxn modelId="{44B7C20B-C130-4E03-A9FF-A860AF5F0DDC}" srcId="{0D6D61D7-3D51-4702-A5D5-196032B2D656}" destId="{2A64BBDC-E710-4160-9A75-6836D070A4B6}" srcOrd="0" destOrd="0" parTransId="{9724A4A5-D1F7-4B80-81C0-15F16F5CAF14}" sibTransId="{8C6B298D-015D-489E-A35D-15054C3631CC}"/>
    <dgm:cxn modelId="{B8910049-1A1F-4EF2-9995-18E227768733}" type="presOf" srcId="{4202DBBF-A010-4829-B5AA-8156EF0B48E7}" destId="{FDDEF956-78E9-4CB9-AC99-1C0393602256}" srcOrd="0" destOrd="0" presId="urn:microsoft.com/office/officeart/2018/5/layout/IconLeafLabelList"/>
    <dgm:cxn modelId="{7158A07E-FD15-4E66-92A6-82786ABC075F}" type="presOf" srcId="{0D6D61D7-3D51-4702-A5D5-196032B2D656}" destId="{32952924-FD73-4661-8032-C20D4C398FD8}" srcOrd="0" destOrd="0" presId="urn:microsoft.com/office/officeart/2018/5/layout/IconLeafLabelList"/>
    <dgm:cxn modelId="{245DAF86-972E-4164-BEDB-454F76BE53A7}" type="presOf" srcId="{2A64BBDC-E710-4160-9A75-6836D070A4B6}" destId="{BA77C842-9BC0-47FC-8D84-F8BADC4B5791}" srcOrd="0" destOrd="0" presId="urn:microsoft.com/office/officeart/2018/5/layout/IconLeafLabelList"/>
    <dgm:cxn modelId="{BE0A08A7-7484-4C6C-88D0-D7C9F4581450}" srcId="{0D6D61D7-3D51-4702-A5D5-196032B2D656}" destId="{4202DBBF-A010-4829-B5AA-8156EF0B48E7}" srcOrd="1" destOrd="0" parTransId="{D88AA3DC-42EA-4BF4-B5B5-1D66F0E80941}" sibTransId="{DB01E758-F6CF-4664-A3AC-EE2A7CE775E9}"/>
    <dgm:cxn modelId="{BE823FD9-B225-490A-B2BF-CA0226ECE146}" type="presParOf" srcId="{32952924-FD73-4661-8032-C20D4C398FD8}" destId="{42E31FA2-7D1A-4FD0-8820-97071A43757B}" srcOrd="0" destOrd="0" presId="urn:microsoft.com/office/officeart/2018/5/layout/IconLeafLabelList"/>
    <dgm:cxn modelId="{2C086BBE-BE3C-488E-A4EE-ECC3829A2F4F}" type="presParOf" srcId="{42E31FA2-7D1A-4FD0-8820-97071A43757B}" destId="{0059840D-CC06-4992-9D9C-115675BAEDA3}" srcOrd="0" destOrd="0" presId="urn:microsoft.com/office/officeart/2018/5/layout/IconLeafLabelList"/>
    <dgm:cxn modelId="{710DBDC2-A9F1-4917-8E53-47886C22223F}" type="presParOf" srcId="{42E31FA2-7D1A-4FD0-8820-97071A43757B}" destId="{3A3FA526-B3C5-4A8D-980B-35B90AE4AC61}" srcOrd="1" destOrd="0" presId="urn:microsoft.com/office/officeart/2018/5/layout/IconLeafLabelList"/>
    <dgm:cxn modelId="{4D00A1CA-0947-407F-A2F6-8655023F7754}" type="presParOf" srcId="{42E31FA2-7D1A-4FD0-8820-97071A43757B}" destId="{EEA37009-AF0C-4669-B67B-49DB259B8BDE}" srcOrd="2" destOrd="0" presId="urn:microsoft.com/office/officeart/2018/5/layout/IconLeafLabelList"/>
    <dgm:cxn modelId="{5C602499-C93D-447E-AFBA-6001612C1F1C}" type="presParOf" srcId="{42E31FA2-7D1A-4FD0-8820-97071A43757B}" destId="{BA77C842-9BC0-47FC-8D84-F8BADC4B5791}" srcOrd="3" destOrd="0" presId="urn:microsoft.com/office/officeart/2018/5/layout/IconLeafLabelList"/>
    <dgm:cxn modelId="{E4C7F68B-A256-4AB2-A69B-36CF610AEA73}" type="presParOf" srcId="{32952924-FD73-4661-8032-C20D4C398FD8}" destId="{C7F6917F-6127-4223-B70D-680A3619CF27}" srcOrd="1" destOrd="0" presId="urn:microsoft.com/office/officeart/2018/5/layout/IconLeafLabelList"/>
    <dgm:cxn modelId="{81F7CA10-28EB-4F6F-9F16-9AA99C7ED5F7}" type="presParOf" srcId="{32952924-FD73-4661-8032-C20D4C398FD8}" destId="{393519BD-49A9-4109-9DCE-AD1F058A4C77}" srcOrd="2" destOrd="0" presId="urn:microsoft.com/office/officeart/2018/5/layout/IconLeafLabelList"/>
    <dgm:cxn modelId="{7D76A1A1-7D4D-43C1-823F-82A7F8C08B82}" type="presParOf" srcId="{393519BD-49A9-4109-9DCE-AD1F058A4C77}" destId="{208233E1-8035-4F8A-AE97-04AF2DF277B8}" srcOrd="0" destOrd="0" presId="urn:microsoft.com/office/officeart/2018/5/layout/IconLeafLabelList"/>
    <dgm:cxn modelId="{2A41FA02-AAE6-4DF9-8660-92278B8F1ABD}" type="presParOf" srcId="{393519BD-49A9-4109-9DCE-AD1F058A4C77}" destId="{84108E70-C52B-41A9-B34B-B8DA23F66048}" srcOrd="1" destOrd="0" presId="urn:microsoft.com/office/officeart/2018/5/layout/IconLeafLabelList"/>
    <dgm:cxn modelId="{DE97358B-3565-446F-A949-8559CE03D35D}" type="presParOf" srcId="{393519BD-49A9-4109-9DCE-AD1F058A4C77}" destId="{AE11DAB1-32A9-4FB6-B6BF-843EE25B5AEC}" srcOrd="2" destOrd="0" presId="urn:microsoft.com/office/officeart/2018/5/layout/IconLeafLabelList"/>
    <dgm:cxn modelId="{CE36641A-AF4E-4611-AF3B-30159CBCA1EB}" type="presParOf" srcId="{393519BD-49A9-4109-9DCE-AD1F058A4C77}" destId="{FDDEF956-78E9-4CB9-AC99-1C0393602256}"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9D5971-585B-4E49-8ABA-8C6486DA8334}" type="doc">
      <dgm:prSet loTypeId="urn:microsoft.com/office/officeart/2005/8/layout/matrix3" loCatId="matrix" qsTypeId="urn:microsoft.com/office/officeart/2005/8/quickstyle/simple5" qsCatId="simple" csTypeId="urn:microsoft.com/office/officeart/2005/8/colors/accent5_2" csCatId="accent5"/>
      <dgm:spPr/>
      <dgm:t>
        <a:bodyPr/>
        <a:lstStyle/>
        <a:p>
          <a:endParaRPr lang="en-US"/>
        </a:p>
      </dgm:t>
    </dgm:pt>
    <dgm:pt modelId="{E145E9FF-F1AA-4D10-A0BD-944E96DD303A}">
      <dgm:prSet/>
      <dgm:spPr/>
      <dgm:t>
        <a:bodyPr/>
        <a:lstStyle/>
        <a:p>
          <a:r>
            <a:rPr lang="en-GB"/>
            <a:t>Sample quotes for this theme include;</a:t>
          </a:r>
          <a:endParaRPr lang="en-US"/>
        </a:p>
      </dgm:t>
    </dgm:pt>
    <dgm:pt modelId="{04997A12-6FCB-41B1-A6F6-6AC8CD73BBDC}" type="parTrans" cxnId="{502DCAE3-D3ED-4D3D-9A04-B302DCDA6DBF}">
      <dgm:prSet/>
      <dgm:spPr/>
      <dgm:t>
        <a:bodyPr/>
        <a:lstStyle/>
        <a:p>
          <a:endParaRPr lang="en-US"/>
        </a:p>
      </dgm:t>
    </dgm:pt>
    <dgm:pt modelId="{A0B292CF-05E5-4C0D-979D-EA9E7AED77FA}" type="sibTrans" cxnId="{502DCAE3-D3ED-4D3D-9A04-B302DCDA6DBF}">
      <dgm:prSet/>
      <dgm:spPr/>
      <dgm:t>
        <a:bodyPr/>
        <a:lstStyle/>
        <a:p>
          <a:endParaRPr lang="en-US"/>
        </a:p>
      </dgm:t>
    </dgm:pt>
    <dgm:pt modelId="{F19B86D0-4F37-49C7-A1C4-511FB6A69ED7}">
      <dgm:prSet/>
      <dgm:spPr/>
      <dgm:t>
        <a:bodyPr/>
        <a:lstStyle/>
        <a:p>
          <a:r>
            <a:rPr lang="en-GB" i="1"/>
            <a:t>“We need something like that… to feel like it’s a safe place.”</a:t>
          </a:r>
          <a:endParaRPr lang="en-US"/>
        </a:p>
      </dgm:t>
    </dgm:pt>
    <dgm:pt modelId="{6B46E765-CAB4-4BC2-BA10-680300BD880E}" type="parTrans" cxnId="{904CC3A3-77B5-47AE-A295-1089BAE1E7DE}">
      <dgm:prSet/>
      <dgm:spPr/>
      <dgm:t>
        <a:bodyPr/>
        <a:lstStyle/>
        <a:p>
          <a:endParaRPr lang="en-US"/>
        </a:p>
      </dgm:t>
    </dgm:pt>
    <dgm:pt modelId="{97132A37-B3FB-454F-A202-D33BB97D7C27}" type="sibTrans" cxnId="{904CC3A3-77B5-47AE-A295-1089BAE1E7DE}">
      <dgm:prSet/>
      <dgm:spPr/>
      <dgm:t>
        <a:bodyPr/>
        <a:lstStyle/>
        <a:p>
          <a:endParaRPr lang="en-US"/>
        </a:p>
      </dgm:t>
    </dgm:pt>
    <dgm:pt modelId="{585839A4-F200-409D-A0FA-D32053B77E18}">
      <dgm:prSet/>
      <dgm:spPr/>
      <dgm:t>
        <a:bodyPr/>
        <a:lstStyle/>
        <a:p>
          <a:r>
            <a:rPr lang="en-GB" i="1"/>
            <a:t>“It’s a journey… not that we do a course and it just ends.”</a:t>
          </a:r>
          <a:endParaRPr lang="en-US"/>
        </a:p>
      </dgm:t>
    </dgm:pt>
    <dgm:pt modelId="{171EA43F-D919-4B43-B549-DD707761527C}" type="parTrans" cxnId="{3EB474F7-650B-48CD-9042-F8ECB9412BBC}">
      <dgm:prSet/>
      <dgm:spPr/>
      <dgm:t>
        <a:bodyPr/>
        <a:lstStyle/>
        <a:p>
          <a:endParaRPr lang="en-US"/>
        </a:p>
      </dgm:t>
    </dgm:pt>
    <dgm:pt modelId="{EB4EF5A1-9025-4411-A9A4-3A3E7C63987D}" type="sibTrans" cxnId="{3EB474F7-650B-48CD-9042-F8ECB9412BBC}">
      <dgm:prSet/>
      <dgm:spPr/>
      <dgm:t>
        <a:bodyPr/>
        <a:lstStyle/>
        <a:p>
          <a:endParaRPr lang="en-US"/>
        </a:p>
      </dgm:t>
    </dgm:pt>
    <dgm:pt modelId="{C7C1DFE3-A84D-4BA6-8B48-7502C81F5951}">
      <dgm:prSet/>
      <dgm:spPr/>
      <dgm:t>
        <a:bodyPr/>
        <a:lstStyle/>
        <a:p>
          <a:r>
            <a:rPr lang="en-GB" i="1"/>
            <a:t>“I would have been in a position to do this every week…”</a:t>
          </a:r>
          <a:endParaRPr lang="en-US"/>
        </a:p>
      </dgm:t>
    </dgm:pt>
    <dgm:pt modelId="{7996158D-9519-4829-812F-CF6A0AC521AD}" type="parTrans" cxnId="{211F0796-31C1-483B-8EE3-406CEACCB8F1}">
      <dgm:prSet/>
      <dgm:spPr/>
      <dgm:t>
        <a:bodyPr/>
        <a:lstStyle/>
        <a:p>
          <a:endParaRPr lang="en-US"/>
        </a:p>
      </dgm:t>
    </dgm:pt>
    <dgm:pt modelId="{96ED69AA-C467-4558-BCC8-18603FE67C45}" type="sibTrans" cxnId="{211F0796-31C1-483B-8EE3-406CEACCB8F1}">
      <dgm:prSet/>
      <dgm:spPr/>
      <dgm:t>
        <a:bodyPr/>
        <a:lstStyle/>
        <a:p>
          <a:endParaRPr lang="en-US"/>
        </a:p>
      </dgm:t>
    </dgm:pt>
    <dgm:pt modelId="{84247E2F-45EB-4B02-BABD-8B291E50EFC4}" type="pres">
      <dgm:prSet presAssocID="{C89D5971-585B-4E49-8ABA-8C6486DA8334}" presName="matrix" presStyleCnt="0">
        <dgm:presLayoutVars>
          <dgm:chMax val="1"/>
          <dgm:dir/>
          <dgm:resizeHandles val="exact"/>
        </dgm:presLayoutVars>
      </dgm:prSet>
      <dgm:spPr/>
    </dgm:pt>
    <dgm:pt modelId="{C527ECEF-2646-4B16-9D5E-3376DF198C8E}" type="pres">
      <dgm:prSet presAssocID="{C89D5971-585B-4E49-8ABA-8C6486DA8334}" presName="diamond" presStyleLbl="bgShp" presStyleIdx="0" presStyleCnt="1"/>
      <dgm:spPr/>
    </dgm:pt>
    <dgm:pt modelId="{92A82620-145F-49F7-8505-9414929992F8}" type="pres">
      <dgm:prSet presAssocID="{C89D5971-585B-4E49-8ABA-8C6486DA8334}" presName="quad1" presStyleLbl="node1" presStyleIdx="0" presStyleCnt="4">
        <dgm:presLayoutVars>
          <dgm:chMax val="0"/>
          <dgm:chPref val="0"/>
          <dgm:bulletEnabled val="1"/>
        </dgm:presLayoutVars>
      </dgm:prSet>
      <dgm:spPr/>
    </dgm:pt>
    <dgm:pt modelId="{B0625B2F-DD18-4E05-99C9-4122D8AFC2B7}" type="pres">
      <dgm:prSet presAssocID="{C89D5971-585B-4E49-8ABA-8C6486DA8334}" presName="quad2" presStyleLbl="node1" presStyleIdx="1" presStyleCnt="4">
        <dgm:presLayoutVars>
          <dgm:chMax val="0"/>
          <dgm:chPref val="0"/>
          <dgm:bulletEnabled val="1"/>
        </dgm:presLayoutVars>
      </dgm:prSet>
      <dgm:spPr/>
    </dgm:pt>
    <dgm:pt modelId="{4920914B-773B-4D3A-937C-849DE9DD6DEC}" type="pres">
      <dgm:prSet presAssocID="{C89D5971-585B-4E49-8ABA-8C6486DA8334}" presName="quad3" presStyleLbl="node1" presStyleIdx="2" presStyleCnt="4">
        <dgm:presLayoutVars>
          <dgm:chMax val="0"/>
          <dgm:chPref val="0"/>
          <dgm:bulletEnabled val="1"/>
        </dgm:presLayoutVars>
      </dgm:prSet>
      <dgm:spPr/>
    </dgm:pt>
    <dgm:pt modelId="{69BF9C96-58CA-4012-BA56-450D7DBFA226}" type="pres">
      <dgm:prSet presAssocID="{C89D5971-585B-4E49-8ABA-8C6486DA8334}" presName="quad4" presStyleLbl="node1" presStyleIdx="3" presStyleCnt="4">
        <dgm:presLayoutVars>
          <dgm:chMax val="0"/>
          <dgm:chPref val="0"/>
          <dgm:bulletEnabled val="1"/>
        </dgm:presLayoutVars>
      </dgm:prSet>
      <dgm:spPr/>
    </dgm:pt>
  </dgm:ptLst>
  <dgm:cxnLst>
    <dgm:cxn modelId="{C7AF685D-3911-4D05-8034-34FB6E1955D6}" type="presOf" srcId="{E145E9FF-F1AA-4D10-A0BD-944E96DD303A}" destId="{92A82620-145F-49F7-8505-9414929992F8}" srcOrd="0" destOrd="0" presId="urn:microsoft.com/office/officeart/2005/8/layout/matrix3"/>
    <dgm:cxn modelId="{7A2D9867-CC02-4534-B3C6-D9AFFE5C2026}" type="presOf" srcId="{585839A4-F200-409D-A0FA-D32053B77E18}" destId="{4920914B-773B-4D3A-937C-849DE9DD6DEC}" srcOrd="0" destOrd="0" presId="urn:microsoft.com/office/officeart/2005/8/layout/matrix3"/>
    <dgm:cxn modelId="{6A689989-89FD-47B2-A62E-0E6790110333}" type="presOf" srcId="{C89D5971-585B-4E49-8ABA-8C6486DA8334}" destId="{84247E2F-45EB-4B02-BABD-8B291E50EFC4}" srcOrd="0" destOrd="0" presId="urn:microsoft.com/office/officeart/2005/8/layout/matrix3"/>
    <dgm:cxn modelId="{211F0796-31C1-483B-8EE3-406CEACCB8F1}" srcId="{C89D5971-585B-4E49-8ABA-8C6486DA8334}" destId="{C7C1DFE3-A84D-4BA6-8B48-7502C81F5951}" srcOrd="3" destOrd="0" parTransId="{7996158D-9519-4829-812F-CF6A0AC521AD}" sibTransId="{96ED69AA-C467-4558-BCC8-18603FE67C45}"/>
    <dgm:cxn modelId="{904CC3A3-77B5-47AE-A295-1089BAE1E7DE}" srcId="{C89D5971-585B-4E49-8ABA-8C6486DA8334}" destId="{F19B86D0-4F37-49C7-A1C4-511FB6A69ED7}" srcOrd="1" destOrd="0" parTransId="{6B46E765-CAB4-4BC2-BA10-680300BD880E}" sibTransId="{97132A37-B3FB-454F-A202-D33BB97D7C27}"/>
    <dgm:cxn modelId="{502DCAE3-D3ED-4D3D-9A04-B302DCDA6DBF}" srcId="{C89D5971-585B-4E49-8ABA-8C6486DA8334}" destId="{E145E9FF-F1AA-4D10-A0BD-944E96DD303A}" srcOrd="0" destOrd="0" parTransId="{04997A12-6FCB-41B1-A6F6-6AC8CD73BBDC}" sibTransId="{A0B292CF-05E5-4C0D-979D-EA9E7AED77FA}"/>
    <dgm:cxn modelId="{0FF7BBEB-D803-42DD-A5E0-9D67B68E34CA}" type="presOf" srcId="{F19B86D0-4F37-49C7-A1C4-511FB6A69ED7}" destId="{B0625B2F-DD18-4E05-99C9-4122D8AFC2B7}" srcOrd="0" destOrd="0" presId="urn:microsoft.com/office/officeart/2005/8/layout/matrix3"/>
    <dgm:cxn modelId="{3EB474F7-650B-48CD-9042-F8ECB9412BBC}" srcId="{C89D5971-585B-4E49-8ABA-8C6486DA8334}" destId="{585839A4-F200-409D-A0FA-D32053B77E18}" srcOrd="2" destOrd="0" parTransId="{171EA43F-D919-4B43-B549-DD707761527C}" sibTransId="{EB4EF5A1-9025-4411-A9A4-3A3E7C63987D}"/>
    <dgm:cxn modelId="{00C2F6FD-3DCE-418C-B348-61AD646D0268}" type="presOf" srcId="{C7C1DFE3-A84D-4BA6-8B48-7502C81F5951}" destId="{69BF9C96-58CA-4012-BA56-450D7DBFA226}" srcOrd="0" destOrd="0" presId="urn:microsoft.com/office/officeart/2005/8/layout/matrix3"/>
    <dgm:cxn modelId="{2E267A92-68C9-443F-B505-6069192B8DB0}" type="presParOf" srcId="{84247E2F-45EB-4B02-BABD-8B291E50EFC4}" destId="{C527ECEF-2646-4B16-9D5E-3376DF198C8E}" srcOrd="0" destOrd="0" presId="urn:microsoft.com/office/officeart/2005/8/layout/matrix3"/>
    <dgm:cxn modelId="{C7DA453D-B6C9-4423-B1C7-1AC85405D5CA}" type="presParOf" srcId="{84247E2F-45EB-4B02-BABD-8B291E50EFC4}" destId="{92A82620-145F-49F7-8505-9414929992F8}" srcOrd="1" destOrd="0" presId="urn:microsoft.com/office/officeart/2005/8/layout/matrix3"/>
    <dgm:cxn modelId="{D9A9DD74-AD0A-4B21-8DB9-0D9706F2F34B}" type="presParOf" srcId="{84247E2F-45EB-4B02-BABD-8B291E50EFC4}" destId="{B0625B2F-DD18-4E05-99C9-4122D8AFC2B7}" srcOrd="2" destOrd="0" presId="urn:microsoft.com/office/officeart/2005/8/layout/matrix3"/>
    <dgm:cxn modelId="{3BDE99B1-E542-4F0D-95EC-9CD4FF6711EA}" type="presParOf" srcId="{84247E2F-45EB-4B02-BABD-8B291E50EFC4}" destId="{4920914B-773B-4D3A-937C-849DE9DD6DEC}" srcOrd="3" destOrd="0" presId="urn:microsoft.com/office/officeart/2005/8/layout/matrix3"/>
    <dgm:cxn modelId="{1E09A880-5CBA-4CE4-8028-E4ABFAD29515}" type="presParOf" srcId="{84247E2F-45EB-4B02-BABD-8B291E50EFC4}" destId="{69BF9C96-58CA-4012-BA56-450D7DBFA226}"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59840D-CC06-4992-9D9C-115675BAEDA3}">
      <dsp:nvSpPr>
        <dsp:cNvPr id="0" name=""/>
        <dsp:cNvSpPr/>
      </dsp:nvSpPr>
      <dsp:spPr>
        <a:xfrm>
          <a:off x="480478" y="160813"/>
          <a:ext cx="1338187" cy="1338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FA526-B3C5-4A8D-980B-35B90AE4AC61}">
      <dsp:nvSpPr>
        <dsp:cNvPr id="0" name=""/>
        <dsp:cNvSpPr/>
      </dsp:nvSpPr>
      <dsp:spPr>
        <a:xfrm>
          <a:off x="765665" y="446001"/>
          <a:ext cx="767812" cy="767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77C842-9BC0-47FC-8D84-F8BADC4B5791}">
      <dsp:nvSpPr>
        <dsp:cNvPr id="0" name=""/>
        <dsp:cNvSpPr/>
      </dsp:nvSpPr>
      <dsp:spPr>
        <a:xfrm>
          <a:off x="52696" y="1915814"/>
          <a:ext cx="2193750" cy="1456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 </a:t>
          </a:r>
          <a:r>
            <a:rPr lang="en-GB" sz="1100" kern="1200" dirty="0">
              <a:latin typeface="Arial" panose="020B0604020202020204" pitchFamily="34" charset="0"/>
              <a:cs typeface="Arial" panose="020B0604020202020204" pitchFamily="34" charset="0"/>
            </a:rPr>
            <a:t>Qualitative methods focused on meaning in context and was conducted in a way that is intuitive to the interpretation of underlying connotations in the collected data (Tisdell, 2016). </a:t>
          </a:r>
          <a:endParaRPr lang="en-US" sz="1100" kern="1200" dirty="0">
            <a:latin typeface="Arial" panose="020B0604020202020204" pitchFamily="34" charset="0"/>
            <a:cs typeface="Arial" panose="020B0604020202020204" pitchFamily="34" charset="0"/>
          </a:endParaRPr>
        </a:p>
      </dsp:txBody>
      <dsp:txXfrm>
        <a:off x="52696" y="1915814"/>
        <a:ext cx="2193750" cy="1456875"/>
      </dsp:txXfrm>
    </dsp:sp>
    <dsp:sp modelId="{208233E1-8035-4F8A-AE97-04AF2DF277B8}">
      <dsp:nvSpPr>
        <dsp:cNvPr id="0" name=""/>
        <dsp:cNvSpPr/>
      </dsp:nvSpPr>
      <dsp:spPr>
        <a:xfrm>
          <a:off x="3058134" y="160813"/>
          <a:ext cx="1338187" cy="1338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108E70-C52B-41A9-B34B-B8DA23F66048}">
      <dsp:nvSpPr>
        <dsp:cNvPr id="0" name=""/>
        <dsp:cNvSpPr/>
      </dsp:nvSpPr>
      <dsp:spPr>
        <a:xfrm>
          <a:off x="3343321" y="446001"/>
          <a:ext cx="767812" cy="767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DEF956-78E9-4CB9-AC99-1C0393602256}">
      <dsp:nvSpPr>
        <dsp:cNvPr id="0" name=""/>
        <dsp:cNvSpPr/>
      </dsp:nvSpPr>
      <dsp:spPr>
        <a:xfrm>
          <a:off x="2630353" y="1915814"/>
          <a:ext cx="2193750" cy="1456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latin typeface="Arial" panose="020B0604020202020204" pitchFamily="34" charset="0"/>
              <a:cs typeface="Arial" panose="020B0604020202020204" pitchFamily="34" charset="0"/>
            </a:rPr>
            <a:t>Using inductive analysis, words and descriptions were analysed to present my findings (Tisdell, 2016</a:t>
          </a:r>
          <a:r>
            <a:rPr lang="en-GB" sz="1100" kern="1200" dirty="0"/>
            <a:t>). </a:t>
          </a:r>
          <a:endParaRPr lang="en-US" sz="1100" kern="1200" dirty="0"/>
        </a:p>
      </dsp:txBody>
      <dsp:txXfrm>
        <a:off x="2630353" y="1915814"/>
        <a:ext cx="2193750" cy="14568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7ECEF-2646-4B16-9D5E-3376DF198C8E}">
      <dsp:nvSpPr>
        <dsp:cNvPr id="0" name=""/>
        <dsp:cNvSpPr/>
      </dsp:nvSpPr>
      <dsp:spPr>
        <a:xfrm>
          <a:off x="0" y="303116"/>
          <a:ext cx="4902626" cy="4902626"/>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2A82620-145F-49F7-8505-9414929992F8}">
      <dsp:nvSpPr>
        <dsp:cNvPr id="0" name=""/>
        <dsp:cNvSpPr/>
      </dsp:nvSpPr>
      <dsp:spPr>
        <a:xfrm>
          <a:off x="465749" y="768865"/>
          <a:ext cx="1912024" cy="191202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Sample quotes for this theme include;</a:t>
          </a:r>
          <a:endParaRPr lang="en-US" sz="2000" kern="1200"/>
        </a:p>
      </dsp:txBody>
      <dsp:txXfrm>
        <a:off x="559086" y="862202"/>
        <a:ext cx="1725350" cy="1725350"/>
      </dsp:txXfrm>
    </dsp:sp>
    <dsp:sp modelId="{B0625B2F-DD18-4E05-99C9-4122D8AFC2B7}">
      <dsp:nvSpPr>
        <dsp:cNvPr id="0" name=""/>
        <dsp:cNvSpPr/>
      </dsp:nvSpPr>
      <dsp:spPr>
        <a:xfrm>
          <a:off x="2524852" y="768865"/>
          <a:ext cx="1912024" cy="191202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i="1" kern="1200"/>
            <a:t>“We need something like that… to feel like it’s a safe place.”</a:t>
          </a:r>
          <a:endParaRPr lang="en-US" sz="2000" kern="1200"/>
        </a:p>
      </dsp:txBody>
      <dsp:txXfrm>
        <a:off x="2618189" y="862202"/>
        <a:ext cx="1725350" cy="1725350"/>
      </dsp:txXfrm>
    </dsp:sp>
    <dsp:sp modelId="{4920914B-773B-4D3A-937C-849DE9DD6DEC}">
      <dsp:nvSpPr>
        <dsp:cNvPr id="0" name=""/>
        <dsp:cNvSpPr/>
      </dsp:nvSpPr>
      <dsp:spPr>
        <a:xfrm>
          <a:off x="465749" y="2827968"/>
          <a:ext cx="1912024" cy="191202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i="1" kern="1200"/>
            <a:t>“It’s a journey… not that we do a course and it just ends.”</a:t>
          </a:r>
          <a:endParaRPr lang="en-US" sz="2000" kern="1200"/>
        </a:p>
      </dsp:txBody>
      <dsp:txXfrm>
        <a:off x="559086" y="2921305"/>
        <a:ext cx="1725350" cy="1725350"/>
      </dsp:txXfrm>
    </dsp:sp>
    <dsp:sp modelId="{69BF9C96-58CA-4012-BA56-450D7DBFA226}">
      <dsp:nvSpPr>
        <dsp:cNvPr id="0" name=""/>
        <dsp:cNvSpPr/>
      </dsp:nvSpPr>
      <dsp:spPr>
        <a:xfrm>
          <a:off x="2524852" y="2827968"/>
          <a:ext cx="1912024" cy="191202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i="1" kern="1200"/>
            <a:t>“I would have been in a position to do this every week…”</a:t>
          </a:r>
          <a:endParaRPr lang="en-US" sz="2000" kern="1200"/>
        </a:p>
      </dsp:txBody>
      <dsp:txXfrm>
        <a:off x="2618189" y="2921305"/>
        <a:ext cx="1725350" cy="172535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15B803-CA80-4E16-A208-19DAF557EF77}" type="datetimeFigureOut">
              <a:rPr lang="en-GB" smtClean="0"/>
              <a:t>03/09/2025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A87A05-8BE7-4233-97D3-4966771C8B18}" type="slidenum">
              <a:rPr lang="en-GB" smtClean="0"/>
              <a:t>‹#›</a:t>
            </a:fld>
            <a:endParaRPr lang="en-GB"/>
          </a:p>
        </p:txBody>
      </p:sp>
    </p:spTree>
    <p:extLst>
      <p:ext uri="{BB962C8B-B14F-4D97-AF65-F5344CB8AC3E}">
        <p14:creationId xmlns:p14="http://schemas.microsoft.com/office/powerpoint/2010/main" val="309912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A87A05-8BE7-4233-97D3-4966771C8B18}" type="slidenum">
              <a:rPr lang="en-GB" smtClean="0"/>
              <a:t>1</a:t>
            </a:fld>
            <a:endParaRPr lang="en-GB"/>
          </a:p>
        </p:txBody>
      </p:sp>
    </p:spTree>
    <p:extLst>
      <p:ext uri="{BB962C8B-B14F-4D97-AF65-F5344CB8AC3E}">
        <p14:creationId xmlns:p14="http://schemas.microsoft.com/office/powerpoint/2010/main" val="310263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A6A15-6E39-4FFA-B5DC-89EB633E6DC2}"/>
              </a:ext>
            </a:extLst>
          </p:cNvPr>
          <p:cNvSpPr>
            <a:spLocks noGrp="1"/>
          </p:cNvSpPr>
          <p:nvPr>
            <p:ph type="ctrTitle"/>
          </p:nvPr>
        </p:nvSpPr>
        <p:spPr>
          <a:xfrm>
            <a:off x="1638300" y="1371600"/>
            <a:ext cx="8127574" cy="2736443"/>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9A169311-3201-45EC-B973-82EC27DA529A}"/>
              </a:ext>
            </a:extLst>
          </p:cNvPr>
          <p:cNvSpPr>
            <a:spLocks noGrp="1"/>
          </p:cNvSpPr>
          <p:nvPr>
            <p:ph type="subTitle" idx="1"/>
          </p:nvPr>
        </p:nvSpPr>
        <p:spPr>
          <a:xfrm>
            <a:off x="1638300" y="4299358"/>
            <a:ext cx="8127574" cy="1187042"/>
          </a:xfrm>
        </p:spPr>
        <p:txBody>
          <a:bodyPr>
            <a:normAutofit/>
          </a:bodyPr>
          <a:lstStyle>
            <a:lvl1pPr marL="0" indent="0" algn="l">
              <a:buNone/>
              <a:defRPr sz="1800" cap="all" spc="2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29AE4B9-EDEF-4A2C-B464-332C5C624F1D}"/>
              </a:ext>
            </a:extLst>
          </p:cNvPr>
          <p:cNvSpPr>
            <a:spLocks noGrp="1"/>
          </p:cNvSpPr>
          <p:nvPr>
            <p:ph type="dt" sz="half" idx="10"/>
          </p:nvPr>
        </p:nvSpPr>
        <p:spPr/>
        <p:txBody>
          <a:bodyPr/>
          <a:lstStyle/>
          <a:p>
            <a:fld id="{B6D41BCC-AD73-4203-A5A6-E62EB28B0FE6}" type="datetimeFigureOut">
              <a:rPr lang="en-US" smtClean="0"/>
              <a:t>9/3/2025</a:t>
            </a:fld>
            <a:endParaRPr lang="en-US"/>
          </a:p>
        </p:txBody>
      </p:sp>
      <p:sp>
        <p:nvSpPr>
          <p:cNvPr id="5" name="Footer Placeholder 4">
            <a:extLst>
              <a:ext uri="{FF2B5EF4-FFF2-40B4-BE49-F238E27FC236}">
                <a16:creationId xmlns:a16="http://schemas.microsoft.com/office/drawing/2014/main" id="{62B4C951-4861-4549-8E72-CEECA89E4D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E1401-5637-41BC-AC21-891056450A2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4079524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B3747-9ADB-4FCC-89CE-6E84D13475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AEC9C6-5D7D-4249-8820-D4C99D0AE82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21F35F7-46A1-40A9-ACD7-C4923992674A}"/>
              </a:ext>
            </a:extLst>
          </p:cNvPr>
          <p:cNvSpPr>
            <a:spLocks noGrp="1"/>
          </p:cNvSpPr>
          <p:nvPr>
            <p:ph type="dt" sz="half" idx="10"/>
          </p:nvPr>
        </p:nvSpPr>
        <p:spPr/>
        <p:txBody>
          <a:bodyPr/>
          <a:lstStyle/>
          <a:p>
            <a:fld id="{B6D41BCC-AD73-4203-A5A6-E62EB28B0FE6}" type="datetimeFigureOut">
              <a:rPr lang="en-US" smtClean="0"/>
              <a:t>9/3/2025</a:t>
            </a:fld>
            <a:endParaRPr lang="en-US"/>
          </a:p>
        </p:txBody>
      </p:sp>
      <p:sp>
        <p:nvSpPr>
          <p:cNvPr id="5" name="Footer Placeholder 4">
            <a:extLst>
              <a:ext uri="{FF2B5EF4-FFF2-40B4-BE49-F238E27FC236}">
                <a16:creationId xmlns:a16="http://schemas.microsoft.com/office/drawing/2014/main" id="{FA345637-B780-4999-A87D-0039BC5A94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D9777F-E471-4CC5-B27B-137CB061E2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143409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CB1D-064E-46DE-B533-7CDA331EEB61}"/>
              </a:ext>
            </a:extLst>
          </p:cNvPr>
          <p:cNvSpPr>
            <a:spLocks noGrp="1"/>
          </p:cNvSpPr>
          <p:nvPr>
            <p:ph type="title"/>
          </p:nvPr>
        </p:nvSpPr>
        <p:spPr>
          <a:xfrm>
            <a:off x="1638300" y="2748406"/>
            <a:ext cx="8115300" cy="2737994"/>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5FD222C0-D002-4A94-BAFF-FD1A1CCA64CE}"/>
              </a:ext>
            </a:extLst>
          </p:cNvPr>
          <p:cNvSpPr>
            <a:spLocks noGrp="1"/>
          </p:cNvSpPr>
          <p:nvPr>
            <p:ph type="body" idx="1"/>
          </p:nvPr>
        </p:nvSpPr>
        <p:spPr>
          <a:xfrm>
            <a:off x="1638300" y="1371600"/>
            <a:ext cx="8115300" cy="1333272"/>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353E7D7E-EC9F-4AA5-A559-EF556C6AD5EE}"/>
              </a:ext>
            </a:extLst>
          </p:cNvPr>
          <p:cNvSpPr>
            <a:spLocks noGrp="1"/>
          </p:cNvSpPr>
          <p:nvPr>
            <p:ph type="dt" sz="half" idx="10"/>
          </p:nvPr>
        </p:nvSpPr>
        <p:spPr/>
        <p:txBody>
          <a:bodyPr/>
          <a:lstStyle/>
          <a:p>
            <a:fld id="{B6D41BCC-AD73-4203-A5A6-E62EB28B0FE6}" type="datetimeFigureOut">
              <a:rPr lang="en-US" smtClean="0"/>
              <a:t>9/3/2025</a:t>
            </a:fld>
            <a:endParaRPr lang="en-US"/>
          </a:p>
        </p:txBody>
      </p:sp>
      <p:sp>
        <p:nvSpPr>
          <p:cNvPr id="5" name="Footer Placeholder 4">
            <a:extLst>
              <a:ext uri="{FF2B5EF4-FFF2-40B4-BE49-F238E27FC236}">
                <a16:creationId xmlns:a16="http://schemas.microsoft.com/office/drawing/2014/main" id="{2677A8EE-88C1-400C-A23F-656DC76B95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C245A4-F9C6-44E9-929F-78C657C8B651}"/>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966067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F34F-B65E-4FA0-87E8-8890F482B383}"/>
              </a:ext>
            </a:extLst>
          </p:cNvPr>
          <p:cNvSpPr>
            <a:spLocks noGrp="1"/>
          </p:cNvSpPr>
          <p:nvPr>
            <p:ph type="title"/>
          </p:nvPr>
        </p:nvSpPr>
        <p:spPr>
          <a:xfrm>
            <a:off x="1638299" y="685800"/>
            <a:ext cx="9382348" cy="137160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D625A67-10CA-4531-93E1-39892C087E0B}"/>
              </a:ext>
            </a:extLst>
          </p:cNvPr>
          <p:cNvSpPr>
            <a:spLocks noGrp="1"/>
          </p:cNvSpPr>
          <p:nvPr>
            <p:ph sz="half" idx="1"/>
          </p:nvPr>
        </p:nvSpPr>
        <p:spPr>
          <a:xfrm>
            <a:off x="1638297" y="2057400"/>
            <a:ext cx="4553103" cy="41250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2BE36-0CAF-4D92-9AC2-9249276B96F2}"/>
              </a:ext>
            </a:extLst>
          </p:cNvPr>
          <p:cNvSpPr>
            <a:spLocks noGrp="1"/>
          </p:cNvSpPr>
          <p:nvPr>
            <p:ph sz="half" idx="2"/>
          </p:nvPr>
        </p:nvSpPr>
        <p:spPr>
          <a:xfrm>
            <a:off x="6477000" y="2057400"/>
            <a:ext cx="4543647" cy="41250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3C36479-3B04-43BD-9B59-DBF6CA2BF814}"/>
              </a:ext>
            </a:extLst>
          </p:cNvPr>
          <p:cNvSpPr>
            <a:spLocks noGrp="1"/>
          </p:cNvSpPr>
          <p:nvPr>
            <p:ph type="dt" sz="half" idx="10"/>
          </p:nvPr>
        </p:nvSpPr>
        <p:spPr/>
        <p:txBody>
          <a:bodyPr/>
          <a:lstStyle/>
          <a:p>
            <a:fld id="{B6D41BCC-AD73-4203-A5A6-E62EB28B0FE6}" type="datetimeFigureOut">
              <a:rPr lang="en-US" smtClean="0"/>
              <a:t>9/3/2025</a:t>
            </a:fld>
            <a:endParaRPr lang="en-US"/>
          </a:p>
        </p:txBody>
      </p:sp>
      <p:sp>
        <p:nvSpPr>
          <p:cNvPr id="6" name="Footer Placeholder 5">
            <a:extLst>
              <a:ext uri="{FF2B5EF4-FFF2-40B4-BE49-F238E27FC236}">
                <a16:creationId xmlns:a16="http://schemas.microsoft.com/office/drawing/2014/main" id="{0CFD4449-57DB-41D2-B49E-694E7C13FA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60CC2C-E50B-47D2-B62F-D5C4C9CDA7E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4256473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530B-D0F2-4FC4-A10F-1E54EF82C877}"/>
              </a:ext>
            </a:extLst>
          </p:cNvPr>
          <p:cNvSpPr>
            <a:spLocks noGrp="1"/>
          </p:cNvSpPr>
          <p:nvPr>
            <p:ph type="title"/>
          </p:nvPr>
        </p:nvSpPr>
        <p:spPr>
          <a:xfrm>
            <a:off x="1638300" y="755118"/>
            <a:ext cx="9378304" cy="122276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868865C-9D06-4FA3-BA3D-7187BB41B576}"/>
              </a:ext>
            </a:extLst>
          </p:cNvPr>
          <p:cNvSpPr>
            <a:spLocks noGrp="1"/>
          </p:cNvSpPr>
          <p:nvPr>
            <p:ph type="body" idx="1"/>
          </p:nvPr>
        </p:nvSpPr>
        <p:spPr>
          <a:xfrm>
            <a:off x="1638300"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F656570-8F97-4B7E-A805-96925AC4781F}"/>
              </a:ext>
            </a:extLst>
          </p:cNvPr>
          <p:cNvSpPr>
            <a:spLocks noGrp="1"/>
          </p:cNvSpPr>
          <p:nvPr>
            <p:ph sz="half" idx="2"/>
          </p:nvPr>
        </p:nvSpPr>
        <p:spPr>
          <a:xfrm>
            <a:off x="1638300"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4057EF54-F63F-4730-99EE-0E472578F512}"/>
              </a:ext>
            </a:extLst>
          </p:cNvPr>
          <p:cNvSpPr>
            <a:spLocks noGrp="1"/>
          </p:cNvSpPr>
          <p:nvPr>
            <p:ph type="body" sz="quarter" idx="3"/>
          </p:nvPr>
        </p:nvSpPr>
        <p:spPr>
          <a:xfrm>
            <a:off x="6487213"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908453E-B012-4889-9F49-E1351532ADF2}"/>
              </a:ext>
            </a:extLst>
          </p:cNvPr>
          <p:cNvSpPr>
            <a:spLocks noGrp="1"/>
          </p:cNvSpPr>
          <p:nvPr>
            <p:ph sz="quarter" idx="4"/>
          </p:nvPr>
        </p:nvSpPr>
        <p:spPr>
          <a:xfrm>
            <a:off x="6487213"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89FC47A-8514-4C98-B1BE-FF6CC666C580}"/>
              </a:ext>
            </a:extLst>
          </p:cNvPr>
          <p:cNvSpPr>
            <a:spLocks noGrp="1"/>
          </p:cNvSpPr>
          <p:nvPr>
            <p:ph type="dt" sz="half" idx="10"/>
          </p:nvPr>
        </p:nvSpPr>
        <p:spPr/>
        <p:txBody>
          <a:bodyPr/>
          <a:lstStyle/>
          <a:p>
            <a:fld id="{B6D41BCC-AD73-4203-A5A6-E62EB28B0FE6}" type="datetimeFigureOut">
              <a:rPr lang="en-US" smtClean="0"/>
              <a:t>9/3/2025</a:t>
            </a:fld>
            <a:endParaRPr lang="en-US"/>
          </a:p>
        </p:txBody>
      </p:sp>
      <p:sp>
        <p:nvSpPr>
          <p:cNvPr id="8" name="Footer Placeholder 7">
            <a:extLst>
              <a:ext uri="{FF2B5EF4-FFF2-40B4-BE49-F238E27FC236}">
                <a16:creationId xmlns:a16="http://schemas.microsoft.com/office/drawing/2014/main" id="{CED4301A-D375-4163-9488-27A9CDC6FD3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ED6105-4A37-4D4B-9BE8-715FB732C92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909554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007F-6649-4D23-8869-C1CC29D0096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8B85A1-41F9-4BC1-9C40-3E5D5C0425BF}"/>
              </a:ext>
            </a:extLst>
          </p:cNvPr>
          <p:cNvSpPr>
            <a:spLocks noGrp="1"/>
          </p:cNvSpPr>
          <p:nvPr>
            <p:ph type="dt" sz="half" idx="10"/>
          </p:nvPr>
        </p:nvSpPr>
        <p:spPr/>
        <p:txBody>
          <a:bodyPr/>
          <a:lstStyle/>
          <a:p>
            <a:fld id="{B6D41BCC-AD73-4203-A5A6-E62EB28B0FE6}" type="datetimeFigureOut">
              <a:rPr lang="en-US" smtClean="0"/>
              <a:t>9/3/2025</a:t>
            </a:fld>
            <a:endParaRPr lang="en-US"/>
          </a:p>
        </p:txBody>
      </p:sp>
      <p:sp>
        <p:nvSpPr>
          <p:cNvPr id="4" name="Footer Placeholder 3">
            <a:extLst>
              <a:ext uri="{FF2B5EF4-FFF2-40B4-BE49-F238E27FC236}">
                <a16:creationId xmlns:a16="http://schemas.microsoft.com/office/drawing/2014/main" id="{97B23774-EAA9-47ED-87EF-EE2B29A2580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526550-DD4D-45E2-8916-8314C5D0680D}"/>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4068541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35FACD-1A4D-49F3-8EA8-21B5C1A6A258}"/>
              </a:ext>
            </a:extLst>
          </p:cNvPr>
          <p:cNvSpPr>
            <a:spLocks noGrp="1"/>
          </p:cNvSpPr>
          <p:nvPr>
            <p:ph type="dt" sz="half" idx="10"/>
          </p:nvPr>
        </p:nvSpPr>
        <p:spPr/>
        <p:txBody>
          <a:bodyPr/>
          <a:lstStyle/>
          <a:p>
            <a:fld id="{B6D41BCC-AD73-4203-A5A6-E62EB28B0FE6}" type="datetimeFigureOut">
              <a:rPr lang="en-US" smtClean="0"/>
              <a:t>9/3/2025</a:t>
            </a:fld>
            <a:endParaRPr lang="en-US"/>
          </a:p>
        </p:txBody>
      </p:sp>
      <p:sp>
        <p:nvSpPr>
          <p:cNvPr id="3" name="Footer Placeholder 2">
            <a:extLst>
              <a:ext uri="{FF2B5EF4-FFF2-40B4-BE49-F238E27FC236}">
                <a16:creationId xmlns:a16="http://schemas.microsoft.com/office/drawing/2014/main" id="{C4FFD9DD-0E4E-4C36-AF85-B3EAD7FE613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E6F4C8-14FA-4405-85EE-ABF53FB0377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805203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7C28-5DEE-493D-ABAD-38E4F2D75924}"/>
              </a:ext>
            </a:extLst>
          </p:cNvPr>
          <p:cNvSpPr>
            <a:spLocks noGrp="1"/>
          </p:cNvSpPr>
          <p:nvPr>
            <p:ph type="title"/>
          </p:nvPr>
        </p:nvSpPr>
        <p:spPr>
          <a:xfrm>
            <a:off x="1225621" y="1085481"/>
            <a:ext cx="3651180" cy="1657719"/>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5E79C5-E567-4F12-96B8-8BBEAE3D8B9F}"/>
              </a:ext>
            </a:extLst>
          </p:cNvPr>
          <p:cNvSpPr>
            <a:spLocks noGrp="1"/>
          </p:cNvSpPr>
          <p:nvPr>
            <p:ph idx="1"/>
          </p:nvPr>
        </p:nvSpPr>
        <p:spPr>
          <a:xfrm>
            <a:off x="5676900" y="1132676"/>
            <a:ext cx="5289480" cy="4728374"/>
          </a:xfrm>
        </p:spPr>
        <p:txBody>
          <a:bodyPr/>
          <a:lstStyle>
            <a:lvl1pPr>
              <a:lnSpc>
                <a:spcPct val="110000"/>
              </a:lnSpc>
              <a:defRPr sz="3200"/>
            </a:lvl1pPr>
            <a:lvl2pPr>
              <a:lnSpc>
                <a:spcPct val="110000"/>
              </a:lnSpc>
              <a:defRPr sz="2800"/>
            </a:lvl2pPr>
            <a:lvl3pPr>
              <a:lnSpc>
                <a:spcPct val="110000"/>
              </a:lnSpc>
              <a:defRPr sz="2400"/>
            </a:lvl3pPr>
            <a:lvl4pPr>
              <a:lnSpc>
                <a:spcPct val="110000"/>
              </a:lnSpc>
              <a:defRPr sz="2000"/>
            </a:lvl4pPr>
            <a:lvl5pPr>
              <a:lnSpc>
                <a:spcPct val="110000"/>
              </a:lnSpc>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733DF7F-0B5C-40CE-A65F-779FA7EFBF1C}"/>
              </a:ext>
            </a:extLst>
          </p:cNvPr>
          <p:cNvSpPr>
            <a:spLocks noGrp="1"/>
          </p:cNvSpPr>
          <p:nvPr>
            <p:ph type="body" sz="half" idx="2"/>
          </p:nvPr>
        </p:nvSpPr>
        <p:spPr>
          <a:xfrm>
            <a:off x="1225621" y="2748406"/>
            <a:ext cx="365118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4022248C-1826-4833-9592-383B5873AECA}"/>
              </a:ext>
            </a:extLst>
          </p:cNvPr>
          <p:cNvSpPr>
            <a:spLocks noGrp="1"/>
          </p:cNvSpPr>
          <p:nvPr>
            <p:ph type="dt" sz="half" idx="10"/>
          </p:nvPr>
        </p:nvSpPr>
        <p:spPr/>
        <p:txBody>
          <a:bodyPr/>
          <a:lstStyle/>
          <a:p>
            <a:fld id="{B6D41BCC-AD73-4203-A5A6-E62EB28B0FE6}" type="datetimeFigureOut">
              <a:rPr lang="en-US" smtClean="0"/>
              <a:t>9/3/2025</a:t>
            </a:fld>
            <a:endParaRPr lang="en-US"/>
          </a:p>
        </p:txBody>
      </p:sp>
      <p:sp>
        <p:nvSpPr>
          <p:cNvPr id="6" name="Footer Placeholder 5">
            <a:extLst>
              <a:ext uri="{FF2B5EF4-FFF2-40B4-BE49-F238E27FC236}">
                <a16:creationId xmlns:a16="http://schemas.microsoft.com/office/drawing/2014/main" id="{E80219DC-2646-42AD-897A-EB765DCBE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238D7-4EEA-475B-B1CA-C44B89BEA30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565173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65BE-C907-4660-A586-71C6A1D101EC}"/>
              </a:ext>
            </a:extLst>
          </p:cNvPr>
          <p:cNvSpPr>
            <a:spLocks noGrp="1"/>
          </p:cNvSpPr>
          <p:nvPr>
            <p:ph type="title"/>
          </p:nvPr>
        </p:nvSpPr>
        <p:spPr>
          <a:xfrm>
            <a:off x="1219200" y="1085481"/>
            <a:ext cx="3657600" cy="1657719"/>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044C8A9-67DF-419C-B2FC-3A879CCEF393}"/>
              </a:ext>
            </a:extLst>
          </p:cNvPr>
          <p:cNvSpPr>
            <a:spLocks noGrp="1"/>
          </p:cNvSpPr>
          <p:nvPr>
            <p:ph type="pic" idx="1"/>
          </p:nvPr>
        </p:nvSpPr>
        <p:spPr>
          <a:xfrm>
            <a:off x="5676900" y="1061885"/>
            <a:ext cx="5331069" cy="477556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EDA94A1-3058-402A-9C3F-2F210D91D990}"/>
              </a:ext>
            </a:extLst>
          </p:cNvPr>
          <p:cNvSpPr>
            <a:spLocks noGrp="1"/>
          </p:cNvSpPr>
          <p:nvPr>
            <p:ph type="body" sz="half" idx="2"/>
          </p:nvPr>
        </p:nvSpPr>
        <p:spPr>
          <a:xfrm>
            <a:off x="1219200" y="2748406"/>
            <a:ext cx="365760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BC3CA50-C8D8-4F83-B2F6-BCE825866405}"/>
              </a:ext>
            </a:extLst>
          </p:cNvPr>
          <p:cNvSpPr>
            <a:spLocks noGrp="1"/>
          </p:cNvSpPr>
          <p:nvPr>
            <p:ph type="dt" sz="half" idx="10"/>
          </p:nvPr>
        </p:nvSpPr>
        <p:spPr/>
        <p:txBody>
          <a:bodyPr/>
          <a:lstStyle/>
          <a:p>
            <a:fld id="{B6D41BCC-AD73-4203-A5A6-E62EB28B0FE6}" type="datetimeFigureOut">
              <a:rPr lang="en-US" smtClean="0"/>
              <a:t>9/3/2025</a:t>
            </a:fld>
            <a:endParaRPr lang="en-US"/>
          </a:p>
        </p:txBody>
      </p:sp>
      <p:sp>
        <p:nvSpPr>
          <p:cNvPr id="6" name="Footer Placeholder 5">
            <a:extLst>
              <a:ext uri="{FF2B5EF4-FFF2-40B4-BE49-F238E27FC236}">
                <a16:creationId xmlns:a16="http://schemas.microsoft.com/office/drawing/2014/main" id="{057E5BE3-7B02-4281-BD90-C1FAAF6368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E256D-ACD5-438F-BA6F-605E5260E2E6}"/>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53413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D0E6-AD36-493C-9DC3-5ACC2059EC93}"/>
              </a:ext>
            </a:extLst>
          </p:cNvPr>
          <p:cNvSpPr>
            <a:spLocks noGrp="1"/>
          </p:cNvSpPr>
          <p:nvPr>
            <p:ph type="title"/>
          </p:nvPr>
        </p:nvSpPr>
        <p:spPr>
          <a:xfrm>
            <a:off x="1638299" y="685800"/>
            <a:ext cx="8915402" cy="1371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10B8558-FA83-4F6C-A6D1-2DF9D3F74BD6}"/>
              </a:ext>
            </a:extLst>
          </p:cNvPr>
          <p:cNvSpPr>
            <a:spLocks noGrp="1"/>
          </p:cNvSpPr>
          <p:nvPr>
            <p:ph type="body" orient="vert" idx="1"/>
          </p:nvPr>
        </p:nvSpPr>
        <p:spPr>
          <a:xfrm>
            <a:off x="1638299" y="2057399"/>
            <a:ext cx="8915401" cy="41148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6DE619-0CC6-4480-ABDE-277D36BDFCBB}"/>
              </a:ext>
            </a:extLst>
          </p:cNvPr>
          <p:cNvSpPr>
            <a:spLocks noGrp="1"/>
          </p:cNvSpPr>
          <p:nvPr>
            <p:ph type="dt" sz="half" idx="10"/>
          </p:nvPr>
        </p:nvSpPr>
        <p:spPr/>
        <p:txBody>
          <a:bodyPr/>
          <a:lstStyle/>
          <a:p>
            <a:fld id="{B6D41BCC-AD73-4203-A5A6-E62EB28B0FE6}" type="datetimeFigureOut">
              <a:rPr lang="en-US" smtClean="0"/>
              <a:t>9/3/2025</a:t>
            </a:fld>
            <a:endParaRPr lang="en-US"/>
          </a:p>
        </p:txBody>
      </p:sp>
      <p:sp>
        <p:nvSpPr>
          <p:cNvPr id="5" name="Footer Placeholder 4">
            <a:extLst>
              <a:ext uri="{FF2B5EF4-FFF2-40B4-BE49-F238E27FC236}">
                <a16:creationId xmlns:a16="http://schemas.microsoft.com/office/drawing/2014/main" id="{140791E6-BE35-4ECA-8AD1-E8EC09B856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F94606-B928-42D6-85CC-9576F60E3B5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4021849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18D8A-5002-491C-922A-E9624E2DBD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65882C6-2BE9-4E25-B8BB-A2346A2B0B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7BEFF9-B3BC-4C07-BF6C-2E3C91B54B78}"/>
              </a:ext>
            </a:extLst>
          </p:cNvPr>
          <p:cNvSpPr>
            <a:spLocks noGrp="1"/>
          </p:cNvSpPr>
          <p:nvPr>
            <p:ph type="dt" sz="half" idx="10"/>
          </p:nvPr>
        </p:nvSpPr>
        <p:spPr/>
        <p:txBody>
          <a:bodyPr/>
          <a:lstStyle/>
          <a:p>
            <a:fld id="{B6D41BCC-AD73-4203-A5A6-E62EB28B0FE6}" type="datetimeFigureOut">
              <a:rPr lang="en-US" smtClean="0"/>
              <a:t>9/3/2025</a:t>
            </a:fld>
            <a:endParaRPr lang="en-US"/>
          </a:p>
        </p:txBody>
      </p:sp>
      <p:sp>
        <p:nvSpPr>
          <p:cNvPr id="5" name="Footer Placeholder 4">
            <a:extLst>
              <a:ext uri="{FF2B5EF4-FFF2-40B4-BE49-F238E27FC236}">
                <a16:creationId xmlns:a16="http://schemas.microsoft.com/office/drawing/2014/main" id="{CE0F4CF6-CDF1-4AFD-8319-71FD4FED4F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1A026-57F4-47F7-B4F0-E0D48E0126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658722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31A689-589E-4A73-9313-EF44F7E4E6BA}"/>
              </a:ext>
            </a:extLst>
          </p:cNvPr>
          <p:cNvSpPr>
            <a:spLocks noGrp="1"/>
          </p:cNvSpPr>
          <p:nvPr>
            <p:ph type="title"/>
          </p:nvPr>
        </p:nvSpPr>
        <p:spPr>
          <a:xfrm>
            <a:off x="1638299" y="685800"/>
            <a:ext cx="8915402"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B2B11B8-9E77-4144-B9C1-FD164D9A11A6}"/>
              </a:ext>
            </a:extLst>
          </p:cNvPr>
          <p:cNvSpPr>
            <a:spLocks noGrp="1"/>
          </p:cNvSpPr>
          <p:nvPr>
            <p:ph type="body" idx="1"/>
          </p:nvPr>
        </p:nvSpPr>
        <p:spPr>
          <a:xfrm>
            <a:off x="1638300" y="2057400"/>
            <a:ext cx="8915402" cy="413725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D06E4CC-CF79-4C8D-9E5F-1BB517435A6F}"/>
              </a:ext>
            </a:extLst>
          </p:cNvPr>
          <p:cNvSpPr>
            <a:spLocks noGrp="1"/>
          </p:cNvSpPr>
          <p:nvPr>
            <p:ph type="dt" sz="half" idx="2"/>
          </p:nvPr>
        </p:nvSpPr>
        <p:spPr>
          <a:xfrm rot="5400000">
            <a:off x="-1001475" y="1517536"/>
            <a:ext cx="2801123" cy="365125"/>
          </a:xfrm>
          <a:prstGeom prst="rect">
            <a:avLst/>
          </a:prstGeom>
        </p:spPr>
        <p:txBody>
          <a:bodyPr vert="horz" lIns="91440" tIns="45720" rIns="91440" bIns="45720" rtlCol="0" anchor="ctr"/>
          <a:lstStyle>
            <a:lvl1pPr algn="l">
              <a:defRPr sz="800" cap="all" spc="100" baseline="0">
                <a:solidFill>
                  <a:schemeClr val="tx1"/>
                </a:solidFill>
              </a:defRPr>
            </a:lvl1pPr>
          </a:lstStyle>
          <a:p>
            <a:fld id="{B6D41BCC-AD73-4203-A5A6-E62EB28B0FE6}" type="datetimeFigureOut">
              <a:rPr lang="en-US" smtClean="0"/>
              <a:pPr/>
              <a:t>9/3/2025</a:t>
            </a:fld>
            <a:endParaRPr lang="en-US"/>
          </a:p>
        </p:txBody>
      </p:sp>
      <p:sp>
        <p:nvSpPr>
          <p:cNvPr id="5" name="Footer Placeholder 4">
            <a:extLst>
              <a:ext uri="{FF2B5EF4-FFF2-40B4-BE49-F238E27FC236}">
                <a16:creationId xmlns:a16="http://schemas.microsoft.com/office/drawing/2014/main" id="{E3D79449-05F6-4BC7-95DF-F04E1F161498}"/>
              </a:ext>
            </a:extLst>
          </p:cNvPr>
          <p:cNvSpPr>
            <a:spLocks noGrp="1"/>
          </p:cNvSpPr>
          <p:nvPr>
            <p:ph type="ftr" sz="quarter" idx="3"/>
          </p:nvPr>
        </p:nvSpPr>
        <p:spPr>
          <a:xfrm rot="5400000">
            <a:off x="10118764" y="4237870"/>
            <a:ext cx="3344053" cy="365125"/>
          </a:xfrm>
          <a:prstGeom prst="rect">
            <a:avLst/>
          </a:prstGeom>
        </p:spPr>
        <p:txBody>
          <a:bodyPr vert="horz" lIns="91440" tIns="45720" rIns="91440" bIns="45720" rtlCol="0" anchor="ctr"/>
          <a:lstStyle>
            <a:lvl1pPr algn="r">
              <a:defRPr sz="800" cap="all" spc="1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E9317FE5-2D1F-4ECC-9460-08145C3BB933}"/>
              </a:ext>
            </a:extLst>
          </p:cNvPr>
          <p:cNvSpPr>
            <a:spLocks noGrp="1"/>
          </p:cNvSpPr>
          <p:nvPr>
            <p:ph type="sldNum" sz="quarter" idx="4"/>
          </p:nvPr>
        </p:nvSpPr>
        <p:spPr>
          <a:xfrm>
            <a:off x="11228877" y="6319138"/>
            <a:ext cx="710647" cy="365125"/>
          </a:xfrm>
          <a:prstGeom prst="rect">
            <a:avLst/>
          </a:prstGeom>
        </p:spPr>
        <p:txBody>
          <a:bodyPr vert="horz" lIns="91440" tIns="45720" rIns="91440" bIns="45720" rtlCol="0" anchor="ctr"/>
          <a:lstStyle>
            <a:lvl1pPr algn="r">
              <a:defRPr sz="800" cap="all" spc="100" baseline="0">
                <a:solidFill>
                  <a:schemeClr val="tx1"/>
                </a:solidFill>
              </a:defRPr>
            </a:lvl1pPr>
          </a:lstStyle>
          <a:p>
            <a:fld id="{D637F8FC-4B86-4690-8888-22AB2F781BEF}" type="slidenum">
              <a:rPr lang="en-US" smtClean="0"/>
              <a:pPr/>
              <a:t>‹#›</a:t>
            </a:fld>
            <a:endParaRPr lang="en-US"/>
          </a:p>
        </p:txBody>
      </p:sp>
    </p:spTree>
    <p:extLst>
      <p:ext uri="{BB962C8B-B14F-4D97-AF65-F5344CB8AC3E}">
        <p14:creationId xmlns:p14="http://schemas.microsoft.com/office/powerpoint/2010/main" val="219868584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644DFB53-C7FE-4BC7-BA96-83262BE099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05D0D-F3EA-BE45-6CBE-54BD41E09B1C}"/>
              </a:ext>
            </a:extLst>
          </p:cNvPr>
          <p:cNvSpPr>
            <a:spLocks noGrp="1"/>
          </p:cNvSpPr>
          <p:nvPr>
            <p:ph type="ctrTitle"/>
          </p:nvPr>
        </p:nvSpPr>
        <p:spPr>
          <a:xfrm>
            <a:off x="1219200" y="5125144"/>
            <a:ext cx="9334500" cy="771845"/>
          </a:xfrm>
        </p:spPr>
        <p:txBody>
          <a:bodyPr>
            <a:normAutofit/>
          </a:bodyPr>
          <a:lstStyle/>
          <a:p>
            <a:pPr>
              <a:lnSpc>
                <a:spcPct val="90000"/>
              </a:lnSpc>
            </a:pPr>
            <a:r>
              <a:rPr lang="en-GB" sz="2200" dirty="0"/>
              <a:t>A study into the effect of a holistic vocal training program on worship singers in a performance setting. </a:t>
            </a:r>
          </a:p>
        </p:txBody>
      </p:sp>
      <p:sp>
        <p:nvSpPr>
          <p:cNvPr id="3" name="Subtitle 2">
            <a:extLst>
              <a:ext uri="{FF2B5EF4-FFF2-40B4-BE49-F238E27FC236}">
                <a16:creationId xmlns:a16="http://schemas.microsoft.com/office/drawing/2014/main" id="{170E6846-DC84-F717-1882-147996EEC6EB}"/>
              </a:ext>
            </a:extLst>
          </p:cNvPr>
          <p:cNvSpPr>
            <a:spLocks noGrp="1"/>
          </p:cNvSpPr>
          <p:nvPr>
            <p:ph type="subTitle" idx="1"/>
          </p:nvPr>
        </p:nvSpPr>
        <p:spPr>
          <a:xfrm>
            <a:off x="1219200" y="5970269"/>
            <a:ext cx="9334500" cy="563187"/>
          </a:xfrm>
        </p:spPr>
        <p:txBody>
          <a:bodyPr>
            <a:normAutofit/>
          </a:bodyPr>
          <a:lstStyle/>
          <a:p>
            <a:r>
              <a:rPr lang="en-GB" sz="1600" dirty="0"/>
              <a:t>By Sabrina Hilaire</a:t>
            </a:r>
          </a:p>
        </p:txBody>
      </p:sp>
      <p:pic>
        <p:nvPicPr>
          <p:cNvPr id="4" name="Picture 3">
            <a:extLst>
              <a:ext uri="{FF2B5EF4-FFF2-40B4-BE49-F238E27FC236}">
                <a16:creationId xmlns:a16="http://schemas.microsoft.com/office/drawing/2014/main" id="{276B51B9-90AC-E664-0BAB-8D886268353B}"/>
              </a:ext>
            </a:extLst>
          </p:cNvPr>
          <p:cNvPicPr>
            <a:picLocks noChangeAspect="1"/>
          </p:cNvPicPr>
          <p:nvPr/>
        </p:nvPicPr>
        <p:blipFill>
          <a:blip r:embed="rId3">
            <a:extLst>
              <a:ext uri="{28A0092B-C50C-407E-A947-70E740481C1C}">
                <a14:useLocalDpi xmlns:a14="http://schemas.microsoft.com/office/drawing/2010/main" val="0"/>
              </a:ext>
            </a:extLst>
          </a:blip>
          <a:srcRect t="5991" b="24009"/>
          <a:stretch>
            <a:fillRect/>
          </a:stretch>
        </p:blipFill>
        <p:spPr>
          <a:xfrm>
            <a:off x="20" y="10"/>
            <a:ext cx="12191980" cy="4800590"/>
          </a:xfrm>
          <a:prstGeom prst="rect">
            <a:avLst/>
          </a:prstGeom>
        </p:spPr>
      </p:pic>
    </p:spTree>
    <p:extLst>
      <p:ext uri="{BB962C8B-B14F-4D97-AF65-F5344CB8AC3E}">
        <p14:creationId xmlns:p14="http://schemas.microsoft.com/office/powerpoint/2010/main" val="4211652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6477000" cy="20744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F7D63A-0E48-3200-B52E-AE55B20C8274}"/>
              </a:ext>
            </a:extLst>
          </p:cNvPr>
          <p:cNvSpPr>
            <a:spLocks noGrp="1"/>
          </p:cNvSpPr>
          <p:nvPr>
            <p:ph type="title"/>
          </p:nvPr>
        </p:nvSpPr>
        <p:spPr>
          <a:xfrm>
            <a:off x="798173" y="494639"/>
            <a:ext cx="4878727" cy="1075123"/>
          </a:xfrm>
        </p:spPr>
        <p:txBody>
          <a:bodyPr>
            <a:normAutofit/>
          </a:bodyPr>
          <a:lstStyle/>
          <a:p>
            <a:r>
              <a:rPr lang="en-GB" dirty="0"/>
              <a:t>Background, context and justification</a:t>
            </a:r>
          </a:p>
        </p:txBody>
      </p:sp>
      <p:sp>
        <p:nvSpPr>
          <p:cNvPr id="3" name="Content Placeholder 2">
            <a:extLst>
              <a:ext uri="{FF2B5EF4-FFF2-40B4-BE49-F238E27FC236}">
                <a16:creationId xmlns:a16="http://schemas.microsoft.com/office/drawing/2014/main" id="{1A2C696E-7183-C58D-130F-35579438C928}"/>
              </a:ext>
            </a:extLst>
          </p:cNvPr>
          <p:cNvSpPr>
            <a:spLocks noGrp="1"/>
          </p:cNvSpPr>
          <p:nvPr>
            <p:ph idx="1"/>
          </p:nvPr>
        </p:nvSpPr>
        <p:spPr>
          <a:xfrm>
            <a:off x="7460530" y="685800"/>
            <a:ext cx="3768347" cy="5508859"/>
          </a:xfrm>
        </p:spPr>
        <p:txBody>
          <a:bodyPr>
            <a:normAutofit/>
          </a:bodyPr>
          <a:lstStyle/>
          <a:p>
            <a:pPr>
              <a:lnSpc>
                <a:spcPct val="110000"/>
              </a:lnSpc>
            </a:pPr>
            <a:r>
              <a:rPr lang="en-GB" sz="1500" dirty="0">
                <a:latin typeface="Arial" panose="020B0604020202020204" pitchFamily="34" charset="0"/>
                <a:cs typeface="Arial" panose="020B0604020202020204" pitchFamily="34" charset="0"/>
              </a:rPr>
              <a:t>My name is Sabrina Hilaire and I am a singer/songwriter, recording artist worship leader and vocal coach. </a:t>
            </a:r>
          </a:p>
          <a:p>
            <a:pPr>
              <a:lnSpc>
                <a:spcPct val="110000"/>
              </a:lnSpc>
            </a:pPr>
            <a:r>
              <a:rPr lang="en-GB" sz="1500" dirty="0">
                <a:latin typeface="Arial" panose="020B0604020202020204" pitchFamily="34" charset="0"/>
                <a:cs typeface="Arial" panose="020B0604020202020204" pitchFamily="34" charset="0"/>
              </a:rPr>
              <a:t>I have been singing in church settings for 20 years and leading worship services for 9 years. During this time, I began coaching singers including those with SEND in various settings until my journey led me to training singers in the Christian community and worship services.</a:t>
            </a:r>
          </a:p>
          <a:p>
            <a:pPr>
              <a:lnSpc>
                <a:spcPct val="110000"/>
              </a:lnSpc>
            </a:pPr>
            <a:r>
              <a:rPr lang="en-GB" sz="1500" dirty="0">
                <a:latin typeface="Arial" panose="020B0604020202020204" pitchFamily="34" charset="0"/>
                <a:cs typeface="Arial" panose="020B0604020202020204" pitchFamily="34" charset="0"/>
              </a:rPr>
              <a:t>As I was training these singers, I became increasingly aware of the presence of musical performance anxiety (MPA) among worship singers and felt led to conduct research into this unique group of singers. </a:t>
            </a:r>
          </a:p>
        </p:txBody>
      </p:sp>
      <p:pic>
        <p:nvPicPr>
          <p:cNvPr id="5" name="Picture 4">
            <a:extLst>
              <a:ext uri="{FF2B5EF4-FFF2-40B4-BE49-F238E27FC236}">
                <a16:creationId xmlns:a16="http://schemas.microsoft.com/office/drawing/2014/main" id="{3F558D91-9524-10F1-0E4A-2A8B5C352938}"/>
              </a:ext>
            </a:extLst>
          </p:cNvPr>
          <p:cNvPicPr>
            <a:picLocks noChangeAspect="1"/>
          </p:cNvPicPr>
          <p:nvPr/>
        </p:nvPicPr>
        <p:blipFill>
          <a:blip r:embed="rId2">
            <a:extLst>
              <a:ext uri="{28A0092B-C50C-407E-A947-70E740481C1C}">
                <a14:useLocalDpi xmlns:a14="http://schemas.microsoft.com/office/drawing/2010/main" val="0"/>
              </a:ext>
            </a:extLst>
          </a:blip>
          <a:srcRect r="3" b="6216"/>
          <a:stretch>
            <a:fillRect/>
          </a:stretch>
        </p:blipFill>
        <p:spPr>
          <a:xfrm>
            <a:off x="1" y="2064470"/>
            <a:ext cx="6477000" cy="3416960"/>
          </a:xfrm>
          <a:prstGeom prst="rect">
            <a:avLst/>
          </a:prstGeom>
        </p:spPr>
      </p:pic>
    </p:spTree>
    <p:extLst>
      <p:ext uri="{BB962C8B-B14F-4D97-AF65-F5344CB8AC3E}">
        <p14:creationId xmlns:p14="http://schemas.microsoft.com/office/powerpoint/2010/main" val="3789002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81E856-F3E0-3A12-F770-26E761AD14C5}"/>
            </a:ext>
          </a:extLst>
        </p:cNvPr>
        <p:cNvGrpSpPr/>
        <p:nvPr/>
      </p:nvGrpSpPr>
      <p:grpSpPr>
        <a:xfrm>
          <a:off x="0" y="0"/>
          <a:ext cx="0" cy="0"/>
          <a:chOff x="0" y="0"/>
          <a:chExt cx="0" cy="0"/>
        </a:xfrm>
      </p:grpSpPr>
      <p:sp>
        <p:nvSpPr>
          <p:cNvPr id="30" name="Rectangle 29">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6477000" cy="20744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1570B4-8E10-0C99-A24C-20D7341A1C16}"/>
              </a:ext>
            </a:extLst>
          </p:cNvPr>
          <p:cNvSpPr>
            <a:spLocks noGrp="1"/>
          </p:cNvSpPr>
          <p:nvPr>
            <p:ph type="title"/>
          </p:nvPr>
        </p:nvSpPr>
        <p:spPr>
          <a:xfrm>
            <a:off x="798173" y="494639"/>
            <a:ext cx="4878727" cy="1075123"/>
          </a:xfrm>
        </p:spPr>
        <p:txBody>
          <a:bodyPr>
            <a:normAutofit/>
          </a:bodyPr>
          <a:lstStyle/>
          <a:p>
            <a:r>
              <a:rPr lang="en-GB" dirty="0"/>
              <a:t>Background, context and justification</a:t>
            </a:r>
          </a:p>
        </p:txBody>
      </p:sp>
      <p:sp>
        <p:nvSpPr>
          <p:cNvPr id="3" name="Content Placeholder 2">
            <a:extLst>
              <a:ext uri="{FF2B5EF4-FFF2-40B4-BE49-F238E27FC236}">
                <a16:creationId xmlns:a16="http://schemas.microsoft.com/office/drawing/2014/main" id="{855D08DD-F7D6-D3FF-E9FE-B7F694CD5E4A}"/>
              </a:ext>
            </a:extLst>
          </p:cNvPr>
          <p:cNvSpPr>
            <a:spLocks noGrp="1"/>
          </p:cNvSpPr>
          <p:nvPr>
            <p:ph idx="1"/>
          </p:nvPr>
        </p:nvSpPr>
        <p:spPr>
          <a:xfrm>
            <a:off x="7460530" y="685800"/>
            <a:ext cx="3768347" cy="5508859"/>
          </a:xfrm>
        </p:spPr>
        <p:txBody>
          <a:bodyPr>
            <a:normAutofit/>
          </a:bodyPr>
          <a:lstStyle/>
          <a:p>
            <a:pPr>
              <a:lnSpc>
                <a:spcPct val="110000"/>
              </a:lnSpc>
            </a:pPr>
            <a:r>
              <a:rPr lang="en-US" sz="1400" dirty="0">
                <a:latin typeface="Arial" panose="020B0604020202020204" pitchFamily="34" charset="0"/>
                <a:cs typeface="Arial" panose="020B0604020202020204" pitchFamily="34" charset="0"/>
              </a:rPr>
              <a:t>Worship singers have been described as </a:t>
            </a:r>
            <a:r>
              <a:rPr lang="en-GB" sz="1400" dirty="0">
                <a:latin typeface="Arial" panose="020B0604020202020204" pitchFamily="34" charset="0"/>
                <a:cs typeface="Arial" panose="020B0604020202020204" pitchFamily="34" charset="0"/>
              </a:rPr>
              <a:t>unique vocalists in the wider community of vocalists </a:t>
            </a:r>
            <a:r>
              <a:rPr lang="en-US" sz="1400" dirty="0">
                <a:latin typeface="Arial" panose="020B0604020202020204" pitchFamily="34" charset="0"/>
                <a:cs typeface="Arial" panose="020B0604020202020204" pitchFamily="34" charset="0"/>
              </a:rPr>
              <a:t>(Robinson, 2011) because they have an incredibly unique role that goes beyond their technical ability (Robinson, 2011), this may include spiritual and leadership responsibilities within the church environment, careful selection of songs, musically directing a band as well as the responsibility to create an authentic worship atmosphere through singing (</a:t>
            </a:r>
            <a:r>
              <a:rPr lang="en-US" sz="1400" dirty="0" err="1">
                <a:latin typeface="Arial" panose="020B0604020202020204" pitchFamily="34" charset="0"/>
                <a:cs typeface="Arial" panose="020B0604020202020204" pitchFamily="34" charset="0"/>
              </a:rPr>
              <a:t>O.O.Odewole</a:t>
            </a:r>
            <a:r>
              <a:rPr lang="en-US" sz="1400" dirty="0">
                <a:latin typeface="Arial" panose="020B0604020202020204" pitchFamily="34" charset="0"/>
                <a:cs typeface="Arial" panose="020B0604020202020204" pitchFamily="34" charset="0"/>
              </a:rPr>
              <a:t>, 2018). </a:t>
            </a:r>
          </a:p>
          <a:p>
            <a:pPr>
              <a:lnSpc>
                <a:spcPct val="110000"/>
              </a:lnSpc>
            </a:pPr>
            <a:r>
              <a:rPr lang="en-US" sz="1400" dirty="0">
                <a:latin typeface="Arial" panose="020B0604020202020204" pitchFamily="34" charset="0"/>
                <a:cs typeface="Arial" panose="020B0604020202020204" pitchFamily="34" charset="0"/>
              </a:rPr>
              <a:t>In addition to this, data from my previous study into </a:t>
            </a:r>
            <a:r>
              <a:rPr lang="en-GB" sz="1400" dirty="0">
                <a:latin typeface="Arial" panose="020B0604020202020204" pitchFamily="34" charset="0"/>
                <a:cs typeface="Arial" panose="020B0604020202020204" pitchFamily="34" charset="0"/>
              </a:rPr>
              <a:t>worship singer’s experiences of MPA and the contributing factors (Hilaire, 2024), confirmed the presence of MPA with 75% of participants experiencing MPA. Further analysis produced themes of fear, pressure, expectations, comparisons, judgement, and inadequate preparations. </a:t>
            </a:r>
          </a:p>
          <a:p>
            <a:pPr>
              <a:lnSpc>
                <a:spcPct val="110000"/>
              </a:lnSpc>
            </a:pPr>
            <a:endParaRPr lang="en-US" sz="1400" dirty="0"/>
          </a:p>
        </p:txBody>
      </p:sp>
      <p:pic>
        <p:nvPicPr>
          <p:cNvPr id="5" name="Picture 4">
            <a:extLst>
              <a:ext uri="{FF2B5EF4-FFF2-40B4-BE49-F238E27FC236}">
                <a16:creationId xmlns:a16="http://schemas.microsoft.com/office/drawing/2014/main" id="{648E9609-9351-0971-A937-8955096A4B28}"/>
              </a:ext>
            </a:extLst>
          </p:cNvPr>
          <p:cNvPicPr>
            <a:picLocks noChangeAspect="1"/>
          </p:cNvPicPr>
          <p:nvPr/>
        </p:nvPicPr>
        <p:blipFill>
          <a:blip r:embed="rId2">
            <a:extLst>
              <a:ext uri="{28A0092B-C50C-407E-A947-70E740481C1C}">
                <a14:useLocalDpi xmlns:a14="http://schemas.microsoft.com/office/drawing/2010/main" val="0"/>
              </a:ext>
            </a:extLst>
          </a:blip>
          <a:srcRect r="3" b="6216"/>
          <a:stretch>
            <a:fillRect/>
          </a:stretch>
        </p:blipFill>
        <p:spPr>
          <a:xfrm>
            <a:off x="1" y="2064470"/>
            <a:ext cx="6477000" cy="3416960"/>
          </a:xfrm>
          <a:prstGeom prst="rect">
            <a:avLst/>
          </a:prstGeom>
        </p:spPr>
      </p:pic>
    </p:spTree>
    <p:extLst>
      <p:ext uri="{BB962C8B-B14F-4D97-AF65-F5344CB8AC3E}">
        <p14:creationId xmlns:p14="http://schemas.microsoft.com/office/powerpoint/2010/main" val="41556532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AC733E-6BEB-62CB-9E9E-C258E942EA2C}"/>
            </a:ext>
          </a:extLst>
        </p:cNvPr>
        <p:cNvGrpSpPr/>
        <p:nvPr/>
      </p:nvGrpSpPr>
      <p:grpSpPr>
        <a:xfrm>
          <a:off x="0" y="0"/>
          <a:ext cx="0" cy="0"/>
          <a:chOff x="0" y="0"/>
          <a:chExt cx="0" cy="0"/>
        </a:xfrm>
      </p:grpSpPr>
      <p:sp>
        <p:nvSpPr>
          <p:cNvPr id="30" name="Rectangle 29">
            <a:extLst>
              <a:ext uri="{FF2B5EF4-FFF2-40B4-BE49-F238E27FC236}">
                <a16:creationId xmlns:a16="http://schemas.microsoft.com/office/drawing/2014/main" id="{2E196F15-00E7-2A7F-D16B-32DCE2AFF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5CA372C-11F3-F4D0-1E18-DB1ED006D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6477000" cy="20744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98E9EB-0732-DA84-5752-5946A88D43D1}"/>
              </a:ext>
            </a:extLst>
          </p:cNvPr>
          <p:cNvSpPr>
            <a:spLocks noGrp="1"/>
          </p:cNvSpPr>
          <p:nvPr>
            <p:ph type="title"/>
          </p:nvPr>
        </p:nvSpPr>
        <p:spPr>
          <a:xfrm>
            <a:off x="798173" y="494639"/>
            <a:ext cx="4878727" cy="1075123"/>
          </a:xfrm>
        </p:spPr>
        <p:txBody>
          <a:bodyPr>
            <a:normAutofit/>
          </a:bodyPr>
          <a:lstStyle/>
          <a:p>
            <a:r>
              <a:rPr lang="en-GB" dirty="0"/>
              <a:t>Background, context and justification</a:t>
            </a:r>
          </a:p>
        </p:txBody>
      </p:sp>
      <p:sp>
        <p:nvSpPr>
          <p:cNvPr id="3" name="Content Placeholder 2">
            <a:extLst>
              <a:ext uri="{FF2B5EF4-FFF2-40B4-BE49-F238E27FC236}">
                <a16:creationId xmlns:a16="http://schemas.microsoft.com/office/drawing/2014/main" id="{9040ED76-730A-BCB6-AB5A-65CA4B36EA84}"/>
              </a:ext>
            </a:extLst>
          </p:cNvPr>
          <p:cNvSpPr>
            <a:spLocks noGrp="1"/>
          </p:cNvSpPr>
          <p:nvPr>
            <p:ph idx="1"/>
          </p:nvPr>
        </p:nvSpPr>
        <p:spPr>
          <a:xfrm>
            <a:off x="7460530" y="685800"/>
            <a:ext cx="3768347" cy="5508859"/>
          </a:xfrm>
        </p:spPr>
        <p:txBody>
          <a:bodyPr>
            <a:normAutofit/>
          </a:bodyPr>
          <a:lstStyle/>
          <a:p>
            <a:pPr>
              <a:lnSpc>
                <a:spcPct val="110000"/>
              </a:lnSpc>
            </a:pPr>
            <a:r>
              <a:rPr lang="en-US" sz="1400" dirty="0">
                <a:latin typeface="Arial" panose="020B0604020202020204" pitchFamily="34" charset="0"/>
                <a:cs typeface="Arial" panose="020B0604020202020204" pitchFamily="34" charset="0"/>
              </a:rPr>
              <a:t>Further study into the vocal demands of worship singers and the impact on the vocal coach (Hilaire 2024), provided deeper insight into the frequent practice of vocal crossing and the variety of vocal techniques required to sing during a worship service. </a:t>
            </a:r>
          </a:p>
          <a:p>
            <a:pPr>
              <a:lnSpc>
                <a:spcPct val="110000"/>
              </a:lnSpc>
            </a:pPr>
            <a:r>
              <a:rPr lang="en-US" sz="1400" dirty="0">
                <a:latin typeface="Arial" panose="020B0604020202020204" pitchFamily="34" charset="0"/>
                <a:cs typeface="Arial" panose="020B0604020202020204" pitchFamily="34" charset="0"/>
              </a:rPr>
              <a:t>Throughout this journey, it has become apparent that there is limited literature into the area of worship singers, MPA and vocal pedagogy. While there is stand alone literature on each topic (Robinson, 2011), </a:t>
            </a:r>
            <a:r>
              <a:rPr lang="en-GB" sz="1400" dirty="0">
                <a:effectLst/>
                <a:latin typeface="Arial" panose="020B0604020202020204" pitchFamily="34" charset="0"/>
                <a:ea typeface="Calibri" panose="020F0502020204030204" pitchFamily="34" charset="0"/>
              </a:rPr>
              <a:t>(Lynch, 2020), (Graham, 2018) and (J Stoeber, 2012).</a:t>
            </a:r>
            <a:r>
              <a:rPr lang="en-US" sz="1400" dirty="0">
                <a:latin typeface="Arial" panose="020B0604020202020204" pitchFamily="34" charset="0"/>
                <a:cs typeface="Arial" panose="020B0604020202020204" pitchFamily="34" charset="0"/>
              </a:rPr>
              <a:t> my research bridges the gap by </a:t>
            </a:r>
            <a:r>
              <a:rPr lang="en-US" sz="1400" dirty="0" err="1">
                <a:latin typeface="Arial" panose="020B0604020202020204" pitchFamily="34" charset="0"/>
                <a:cs typeface="Arial" panose="020B0604020202020204" pitchFamily="34" charset="0"/>
              </a:rPr>
              <a:t>syntheisng</a:t>
            </a:r>
            <a:r>
              <a:rPr lang="en-US" sz="1400" dirty="0">
                <a:latin typeface="Arial" panose="020B0604020202020204" pitchFamily="34" charset="0"/>
                <a:cs typeface="Arial" panose="020B0604020202020204" pitchFamily="34" charset="0"/>
              </a:rPr>
              <a:t> and drawing the literature together. </a:t>
            </a:r>
          </a:p>
          <a:p>
            <a:pPr>
              <a:lnSpc>
                <a:spcPct val="110000"/>
              </a:lnSpc>
            </a:pPr>
            <a:r>
              <a:rPr lang="en-US" sz="1400" dirty="0">
                <a:latin typeface="Arial" panose="020B0604020202020204" pitchFamily="34" charset="0"/>
                <a:cs typeface="Arial" panose="020B0604020202020204" pitchFamily="34" charset="0"/>
              </a:rPr>
              <a:t>Emerging out of a need to address a specific problem within a community (Reason, 2008), Vocal treasures was developed as a holistic training program for worship singers.</a:t>
            </a:r>
          </a:p>
          <a:p>
            <a:pPr>
              <a:lnSpc>
                <a:spcPct val="110000"/>
              </a:lnSpc>
            </a:pPr>
            <a:endParaRPr lang="en-US" sz="1400" dirty="0"/>
          </a:p>
        </p:txBody>
      </p:sp>
      <p:pic>
        <p:nvPicPr>
          <p:cNvPr id="5" name="Picture 4">
            <a:extLst>
              <a:ext uri="{FF2B5EF4-FFF2-40B4-BE49-F238E27FC236}">
                <a16:creationId xmlns:a16="http://schemas.microsoft.com/office/drawing/2014/main" id="{82FA332E-2739-4A1C-C4C5-540822BA829D}"/>
              </a:ext>
            </a:extLst>
          </p:cNvPr>
          <p:cNvPicPr>
            <a:picLocks noChangeAspect="1"/>
          </p:cNvPicPr>
          <p:nvPr/>
        </p:nvPicPr>
        <p:blipFill>
          <a:blip r:embed="rId2">
            <a:extLst>
              <a:ext uri="{28A0092B-C50C-407E-A947-70E740481C1C}">
                <a14:useLocalDpi xmlns:a14="http://schemas.microsoft.com/office/drawing/2010/main" val="0"/>
              </a:ext>
            </a:extLst>
          </a:blip>
          <a:srcRect r="3" b="6216"/>
          <a:stretch>
            <a:fillRect/>
          </a:stretch>
        </p:blipFill>
        <p:spPr>
          <a:xfrm>
            <a:off x="1" y="2064470"/>
            <a:ext cx="6477000" cy="3416960"/>
          </a:xfrm>
          <a:prstGeom prst="rect">
            <a:avLst/>
          </a:prstGeom>
        </p:spPr>
      </p:pic>
    </p:spTree>
    <p:extLst>
      <p:ext uri="{BB962C8B-B14F-4D97-AF65-F5344CB8AC3E}">
        <p14:creationId xmlns:p14="http://schemas.microsoft.com/office/powerpoint/2010/main" val="3374008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6477000" cy="20744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ED184B-12F0-1C52-5D6C-CC266C04DA48}"/>
              </a:ext>
            </a:extLst>
          </p:cNvPr>
          <p:cNvSpPr>
            <a:spLocks noGrp="1"/>
          </p:cNvSpPr>
          <p:nvPr>
            <p:ph type="title"/>
          </p:nvPr>
        </p:nvSpPr>
        <p:spPr>
          <a:xfrm>
            <a:off x="798173" y="494639"/>
            <a:ext cx="4878727" cy="1075123"/>
          </a:xfrm>
        </p:spPr>
        <p:txBody>
          <a:bodyPr>
            <a:normAutofit/>
          </a:bodyPr>
          <a:lstStyle/>
          <a:p>
            <a:r>
              <a:rPr lang="en-GB"/>
              <a:t>Aims and objectives</a:t>
            </a:r>
            <a:endParaRPr lang="en-GB" dirty="0"/>
          </a:p>
        </p:txBody>
      </p:sp>
      <p:sp>
        <p:nvSpPr>
          <p:cNvPr id="15" name="Content Placeholder 2">
            <a:extLst>
              <a:ext uri="{FF2B5EF4-FFF2-40B4-BE49-F238E27FC236}">
                <a16:creationId xmlns:a16="http://schemas.microsoft.com/office/drawing/2014/main" id="{5D1CAEA6-C15A-5548-6986-23B64E20100A}"/>
              </a:ext>
            </a:extLst>
          </p:cNvPr>
          <p:cNvSpPr>
            <a:spLocks noGrp="1"/>
          </p:cNvSpPr>
          <p:nvPr>
            <p:ph idx="1"/>
          </p:nvPr>
        </p:nvSpPr>
        <p:spPr>
          <a:xfrm>
            <a:off x="7460530" y="685800"/>
            <a:ext cx="3768347" cy="5508859"/>
          </a:xfrm>
        </p:spPr>
        <p:txBody>
          <a:bodyPr>
            <a:normAutofit/>
          </a:bodyPr>
          <a:lstStyle/>
          <a:p>
            <a:pPr>
              <a:lnSpc>
                <a:spcPct val="110000"/>
              </a:lnSpc>
            </a:pPr>
            <a:r>
              <a:rPr lang="en-GB" dirty="0">
                <a:latin typeface="Arial" panose="020B0604020202020204" pitchFamily="34" charset="0"/>
                <a:cs typeface="Arial" panose="020B0604020202020204" pitchFamily="34" charset="0"/>
              </a:rPr>
              <a:t>To evaluate the effects of a holistic vocal training program on this group of singers. </a:t>
            </a:r>
          </a:p>
          <a:p>
            <a:pPr>
              <a:lnSpc>
                <a:spcPct val="110000"/>
              </a:lnSpc>
            </a:pPr>
            <a:r>
              <a:rPr lang="en-GB" dirty="0">
                <a:latin typeface="Arial" panose="020B0604020202020204" pitchFamily="34" charset="0"/>
                <a:cs typeface="Arial" panose="020B0604020202020204" pitchFamily="34" charset="0"/>
              </a:rPr>
              <a:t>To evaluate if there is a change in MPA, confidence, technical vocal ability and overall spiritual well-being after the intervention. </a:t>
            </a:r>
          </a:p>
          <a:p>
            <a:pPr>
              <a:lnSpc>
                <a:spcPct val="110000"/>
              </a:lnSpc>
            </a:pPr>
            <a:r>
              <a:rPr lang="en-GB" dirty="0">
                <a:latin typeface="Arial" panose="020B0604020202020204" pitchFamily="34" charset="0"/>
                <a:cs typeface="Arial" panose="020B0604020202020204" pitchFamily="34" charset="0"/>
              </a:rPr>
              <a:t>To contribute valuable knowledge to the field of vocal pedagogy in the unique area of worship singing.</a:t>
            </a:r>
          </a:p>
          <a:p>
            <a:pPr>
              <a:lnSpc>
                <a:spcPct val="110000"/>
              </a:lnSpc>
            </a:pPr>
            <a:r>
              <a:rPr lang="en-GB" dirty="0">
                <a:latin typeface="Arial" panose="020B0604020202020204" pitchFamily="34" charset="0"/>
                <a:cs typeface="Arial" panose="020B0604020202020204" pitchFamily="34" charset="0"/>
              </a:rPr>
              <a:t>Ensure these methods are accessible and available to worship singers from all denominations of Christianity.</a:t>
            </a:r>
          </a:p>
          <a:p>
            <a:pPr>
              <a:lnSpc>
                <a:spcPct val="110000"/>
              </a:lnSpc>
            </a:pPr>
            <a:endParaRPr lang="en-GB" dirty="0"/>
          </a:p>
        </p:txBody>
      </p:sp>
      <p:pic>
        <p:nvPicPr>
          <p:cNvPr id="16" name="Picture 15">
            <a:extLst>
              <a:ext uri="{FF2B5EF4-FFF2-40B4-BE49-F238E27FC236}">
                <a16:creationId xmlns:a16="http://schemas.microsoft.com/office/drawing/2014/main" id="{F9C25999-A04C-AF39-64CA-4BA342D25278}"/>
              </a:ext>
            </a:extLst>
          </p:cNvPr>
          <p:cNvPicPr>
            <a:picLocks noChangeAspect="1"/>
          </p:cNvPicPr>
          <p:nvPr/>
        </p:nvPicPr>
        <p:blipFill>
          <a:blip r:embed="rId2">
            <a:extLst>
              <a:ext uri="{28A0092B-C50C-407E-A947-70E740481C1C}">
                <a14:useLocalDpi xmlns:a14="http://schemas.microsoft.com/office/drawing/2010/main" val="0"/>
              </a:ext>
            </a:extLst>
          </a:blip>
          <a:srcRect r="3" b="6216"/>
          <a:stretch>
            <a:fillRect/>
          </a:stretch>
        </p:blipFill>
        <p:spPr>
          <a:xfrm>
            <a:off x="1" y="2064470"/>
            <a:ext cx="6477000" cy="3416960"/>
          </a:xfrm>
          <a:prstGeom prst="rect">
            <a:avLst/>
          </a:prstGeom>
        </p:spPr>
      </p:pic>
    </p:spTree>
    <p:extLst>
      <p:ext uri="{BB962C8B-B14F-4D97-AF65-F5344CB8AC3E}">
        <p14:creationId xmlns:p14="http://schemas.microsoft.com/office/powerpoint/2010/main" val="4170353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168C9-F05E-7025-E708-15BFB7E9A512}"/>
              </a:ext>
            </a:extLst>
          </p:cNvPr>
          <p:cNvSpPr>
            <a:spLocks noGrp="1"/>
          </p:cNvSpPr>
          <p:nvPr>
            <p:ph type="title"/>
          </p:nvPr>
        </p:nvSpPr>
        <p:spPr>
          <a:xfrm>
            <a:off x="1333499" y="380610"/>
            <a:ext cx="8915402" cy="1371600"/>
          </a:xfrm>
        </p:spPr>
        <p:txBody>
          <a:bodyPr/>
          <a:lstStyle/>
          <a:p>
            <a:pPr algn="ctr"/>
            <a:r>
              <a:rPr lang="en-GB" dirty="0"/>
              <a:t>  </a:t>
            </a:r>
            <a:r>
              <a:rPr lang="en-GB" u="sng" dirty="0"/>
              <a:t>About Vocal Treasures</a:t>
            </a:r>
            <a:r>
              <a:rPr lang="en-GB" dirty="0"/>
              <a:t>.</a:t>
            </a:r>
          </a:p>
        </p:txBody>
      </p:sp>
      <p:sp>
        <p:nvSpPr>
          <p:cNvPr id="3" name="Content Placeholder 2">
            <a:extLst>
              <a:ext uri="{FF2B5EF4-FFF2-40B4-BE49-F238E27FC236}">
                <a16:creationId xmlns:a16="http://schemas.microsoft.com/office/drawing/2014/main" id="{9FD7E152-A460-1E6F-5183-4865CBE52F0F}"/>
              </a:ext>
            </a:extLst>
          </p:cNvPr>
          <p:cNvSpPr>
            <a:spLocks noGrp="1"/>
          </p:cNvSpPr>
          <p:nvPr>
            <p:ph idx="1"/>
          </p:nvPr>
        </p:nvSpPr>
        <p:spPr>
          <a:xfrm>
            <a:off x="544285" y="4900690"/>
            <a:ext cx="11179629" cy="1467451"/>
          </a:xfrm>
        </p:spPr>
        <p:txBody>
          <a:bodyPr>
            <a:normAutofit fontScale="92500" lnSpcReduction="20000"/>
          </a:bodyPr>
          <a:lstStyle/>
          <a:p>
            <a:pPr marL="0" indent="0" algn="ctr">
              <a:buNone/>
            </a:pPr>
            <a:r>
              <a:rPr lang="en-US" b="1" i="1" dirty="0">
                <a:latin typeface="Arial" panose="020B0604020202020204" pitchFamily="34" charset="0"/>
                <a:cs typeface="Arial" panose="020B0604020202020204" pitchFamily="34" charset="0"/>
              </a:rPr>
              <a:t>‘</a:t>
            </a:r>
            <a:r>
              <a:rPr lang="en-US" i="1" dirty="0">
                <a:latin typeface="Arial" panose="020B0604020202020204" pitchFamily="34" charset="0"/>
                <a:cs typeface="Arial" panose="020B0604020202020204" pitchFamily="34" charset="0"/>
              </a:rPr>
              <a:t>At Vocal Treasures Studios, we envision a transformative course of training where worship singers are empowered to express their faith through holistic and nurturing pedagogy. Our mission is to cultivate not only vocal excellence but also emotional resilience, equipping singers to overcome performance anxiety and embrace their unique gifts. By including the multifaceted vocal techniques used in the three main genres of worship music we aspire to inspire heartfelt worship that resonates deeply within and beyond the sanctuary.’</a:t>
            </a:r>
            <a:endParaRPr lang="en-GB" i="1" dirty="0">
              <a:latin typeface="Arial" panose="020B0604020202020204" pitchFamily="34" charset="0"/>
              <a:cs typeface="Arial" panose="020B0604020202020204" pitchFamily="34" charset="0"/>
            </a:endParaRPr>
          </a:p>
        </p:txBody>
      </p:sp>
      <p:sp>
        <p:nvSpPr>
          <p:cNvPr id="11" name="Rectangle 1">
            <a:extLst>
              <a:ext uri="{FF2B5EF4-FFF2-40B4-BE49-F238E27FC236}">
                <a16:creationId xmlns:a16="http://schemas.microsoft.com/office/drawing/2014/main" id="{181E476E-D11E-CEE9-28BF-07A7291219D3}"/>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2" name="TextBox 11">
            <a:extLst>
              <a:ext uri="{FF2B5EF4-FFF2-40B4-BE49-F238E27FC236}">
                <a16:creationId xmlns:a16="http://schemas.microsoft.com/office/drawing/2014/main" id="{8CCA5637-C292-1D43-7CED-37A77B43E96B}"/>
              </a:ext>
            </a:extLst>
          </p:cNvPr>
          <p:cNvSpPr txBox="1"/>
          <p:nvPr/>
        </p:nvSpPr>
        <p:spPr>
          <a:xfrm>
            <a:off x="544285" y="2449287"/>
            <a:ext cx="11310259" cy="1754326"/>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Vocal treasures was developed in module 5 as an artefact and is a holistic vocal training program for worship singers. </a:t>
            </a:r>
          </a:p>
          <a:p>
            <a:pPr algn="ctr"/>
            <a:r>
              <a:rPr lang="en-GB" b="1" dirty="0">
                <a:latin typeface="Arial" panose="020B0604020202020204" pitchFamily="34" charset="0"/>
                <a:cs typeface="Arial" panose="020B0604020202020204" pitchFamily="34" charset="0"/>
              </a:rPr>
              <a:t>There are three levels, entry, intermediate and advanced. </a:t>
            </a:r>
          </a:p>
          <a:p>
            <a:pPr algn="ctr"/>
            <a:r>
              <a:rPr lang="en-GB" b="1" dirty="0">
                <a:latin typeface="Arial" panose="020B0604020202020204" pitchFamily="34" charset="0"/>
                <a:cs typeface="Arial" panose="020B0604020202020204" pitchFamily="34" charset="0"/>
              </a:rPr>
              <a:t>Each level consists of 5 units covering, the principles of worship singing, </a:t>
            </a:r>
          </a:p>
          <a:p>
            <a:pPr algn="ctr"/>
            <a:r>
              <a:rPr lang="en-GB" b="1" dirty="0">
                <a:latin typeface="Arial" panose="020B0604020202020204" pitchFamily="34" charset="0"/>
                <a:cs typeface="Arial" panose="020B0604020202020204" pitchFamily="34" charset="0"/>
              </a:rPr>
              <a:t>Signs and symptoms of MPA, vocal health, vocal crossing and worship styles and MPA strategies.</a:t>
            </a:r>
          </a:p>
          <a:p>
            <a:pPr algn="ctr"/>
            <a:r>
              <a:rPr lang="en-GB" b="1" dirty="0">
                <a:latin typeface="Arial" panose="020B0604020202020204" pitchFamily="34" charset="0"/>
                <a:cs typeface="Arial" panose="020B0604020202020204" pitchFamily="34" charset="0"/>
              </a:rPr>
              <a:t>The course is designed to be delivered via 1.1 sessions, and group workshops.</a:t>
            </a:r>
          </a:p>
        </p:txBody>
      </p:sp>
      <p:sp>
        <p:nvSpPr>
          <p:cNvPr id="15" name="TextBox 14">
            <a:extLst>
              <a:ext uri="{FF2B5EF4-FFF2-40B4-BE49-F238E27FC236}">
                <a16:creationId xmlns:a16="http://schemas.microsoft.com/office/drawing/2014/main" id="{76FDA045-55BD-195C-B96D-2C5D53A0F067}"/>
              </a:ext>
            </a:extLst>
          </p:cNvPr>
          <p:cNvSpPr txBox="1"/>
          <p:nvPr/>
        </p:nvSpPr>
        <p:spPr>
          <a:xfrm>
            <a:off x="4419600" y="4228986"/>
            <a:ext cx="2743199" cy="369332"/>
          </a:xfrm>
          <a:prstGeom prst="rect">
            <a:avLst/>
          </a:prstGeom>
          <a:noFill/>
        </p:spPr>
        <p:txBody>
          <a:bodyPr wrap="square" rtlCol="0">
            <a:spAutoFit/>
          </a:bodyPr>
          <a:lstStyle/>
          <a:p>
            <a:pPr algn="ctr"/>
            <a:r>
              <a:rPr lang="en-GB" u="sng" dirty="0">
                <a:latin typeface="Arial" panose="020B0604020202020204" pitchFamily="34" charset="0"/>
                <a:cs typeface="Arial" panose="020B0604020202020204" pitchFamily="34" charset="0"/>
              </a:rPr>
              <a:t>Vision statement</a:t>
            </a:r>
          </a:p>
        </p:txBody>
      </p:sp>
      <p:pic>
        <p:nvPicPr>
          <p:cNvPr id="17" name="Picture 16" descr="A close up of a microphone&#10;&#10;AI-generated content may be incorrect.">
            <a:extLst>
              <a:ext uri="{FF2B5EF4-FFF2-40B4-BE49-F238E27FC236}">
                <a16:creationId xmlns:a16="http://schemas.microsoft.com/office/drawing/2014/main" id="{9757ACB4-B7C5-626D-2B42-0DF69079CA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4285" y="587130"/>
            <a:ext cx="2608804" cy="1467452"/>
          </a:xfrm>
          <a:prstGeom prst="rect">
            <a:avLst/>
          </a:prstGeom>
        </p:spPr>
      </p:pic>
      <p:pic>
        <p:nvPicPr>
          <p:cNvPr id="18" name="Picture 17" descr="A close up of a microphone&#10;&#10;AI-generated content may be incorrect.">
            <a:extLst>
              <a:ext uri="{FF2B5EF4-FFF2-40B4-BE49-F238E27FC236}">
                <a16:creationId xmlns:a16="http://schemas.microsoft.com/office/drawing/2014/main" id="{9D51C45E-BFB6-99F0-BF1C-FEB4BC0BCE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15110" y="587130"/>
            <a:ext cx="2608804" cy="1467452"/>
          </a:xfrm>
          <a:prstGeom prst="rect">
            <a:avLst/>
          </a:prstGeom>
        </p:spPr>
      </p:pic>
    </p:spTree>
    <p:extLst>
      <p:ext uri="{BB962C8B-B14F-4D97-AF65-F5344CB8AC3E}">
        <p14:creationId xmlns:p14="http://schemas.microsoft.com/office/powerpoint/2010/main" val="3768018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01DDF-0981-2031-5F6C-9CA1F2EC00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503F1B-F43D-48A1-8BAD-116ABCA34CBA}"/>
              </a:ext>
            </a:extLst>
          </p:cNvPr>
          <p:cNvSpPr>
            <a:spLocks noGrp="1"/>
          </p:cNvSpPr>
          <p:nvPr>
            <p:ph type="title"/>
          </p:nvPr>
        </p:nvSpPr>
        <p:spPr/>
        <p:txBody>
          <a:bodyPr/>
          <a:lstStyle/>
          <a:p>
            <a:pPr algn="ctr"/>
            <a:r>
              <a:rPr lang="en-GB" dirty="0"/>
              <a:t>About Vocal Treasures.</a:t>
            </a:r>
          </a:p>
        </p:txBody>
      </p:sp>
      <p:sp>
        <p:nvSpPr>
          <p:cNvPr id="5" name="TextBox 4">
            <a:extLst>
              <a:ext uri="{FF2B5EF4-FFF2-40B4-BE49-F238E27FC236}">
                <a16:creationId xmlns:a16="http://schemas.microsoft.com/office/drawing/2014/main" id="{54AC8B18-A4DD-4242-E31C-E1CCC875CAE2}"/>
              </a:ext>
            </a:extLst>
          </p:cNvPr>
          <p:cNvSpPr txBox="1"/>
          <p:nvPr/>
        </p:nvSpPr>
        <p:spPr>
          <a:xfrm>
            <a:off x="1273629" y="3428999"/>
            <a:ext cx="10101942" cy="2831544"/>
          </a:xfrm>
          <a:prstGeom prst="rect">
            <a:avLst/>
          </a:prstGeom>
          <a:noFill/>
        </p:spPr>
        <p:txBody>
          <a:bodyPr wrap="square" rtlCol="0">
            <a:spAutoFit/>
          </a:bodyPr>
          <a:lstStyle/>
          <a:p>
            <a:r>
              <a:rPr lang="en-US" sz="1600" b="1" dirty="0">
                <a:latin typeface="Arial" panose="020B0604020202020204" pitchFamily="34" charset="0"/>
                <a:cs typeface="Arial" panose="020B0604020202020204" pitchFamily="34" charset="0"/>
              </a:rPr>
              <a:t>The curriculum design is based on experiential and experimental learning. This relies on the transfer of practical knowledge and skills from the voice coach to the student. </a:t>
            </a:r>
            <a:r>
              <a:rPr lang="en-US" sz="1600" b="1" dirty="0" err="1">
                <a:latin typeface="Arial" panose="020B0604020202020204" pitchFamily="34" charset="0"/>
                <a:cs typeface="Arial" panose="020B0604020202020204" pitchFamily="34" charset="0"/>
              </a:rPr>
              <a:t>Recognising</a:t>
            </a:r>
            <a:r>
              <a:rPr lang="en-US" sz="1600" b="1" dirty="0">
                <a:latin typeface="Arial" panose="020B0604020202020204" pitchFamily="34" charset="0"/>
                <a:cs typeface="Arial" panose="020B0604020202020204" pitchFamily="34" charset="0"/>
              </a:rPr>
              <a:t> key techniques that are essential to worship singing as well as the application of foundational healthy singing is integral to the success of the curriculum.</a:t>
            </a:r>
          </a:p>
          <a:p>
            <a:r>
              <a:rPr lang="en-US" sz="1600" b="1" dirty="0">
                <a:latin typeface="Arial" panose="020B0604020202020204" pitchFamily="34" charset="0"/>
                <a:cs typeface="Arial" panose="020B0604020202020204" pitchFamily="34" charset="0"/>
              </a:rPr>
              <a:t>Completion of all three levels should take no longer than one year however students can work at their own pace and access units without time constraint.</a:t>
            </a:r>
          </a:p>
          <a:p>
            <a:r>
              <a:rPr lang="en-US" sz="1600" b="1" dirty="0">
                <a:latin typeface="Arial" panose="020B0604020202020204" pitchFamily="34" charset="0"/>
                <a:cs typeface="Arial" panose="020B0604020202020204" pitchFamily="34" charset="0"/>
              </a:rPr>
              <a:t>Units are effectively planned and linked to provide students with a cohesive framework for </a:t>
            </a:r>
            <a:r>
              <a:rPr lang="en-US" sz="1600" b="1" dirty="0" err="1">
                <a:latin typeface="Arial" panose="020B0604020202020204" pitchFamily="34" charset="0"/>
                <a:cs typeface="Arial" panose="020B0604020202020204" pitchFamily="34" charset="0"/>
              </a:rPr>
              <a:t>synthesising</a:t>
            </a:r>
            <a:r>
              <a:rPr lang="en-US" sz="1600" b="1" dirty="0">
                <a:latin typeface="Arial" panose="020B0604020202020204" pitchFamily="34" charset="0"/>
                <a:cs typeface="Arial" panose="020B0604020202020204" pitchFamily="34" charset="0"/>
              </a:rPr>
              <a:t> new knowledge, and skills to apply when singing worship.</a:t>
            </a:r>
          </a:p>
          <a:p>
            <a:r>
              <a:rPr lang="en-US" sz="1600" b="1" dirty="0">
                <a:latin typeface="Arial" panose="020B0604020202020204" pitchFamily="34" charset="0"/>
                <a:cs typeface="Arial" panose="020B0604020202020204" pitchFamily="34" charset="0"/>
              </a:rPr>
              <a:t>The curriculum will require students to adopt a methodical learning process in which they apply theory in practical demonstrations.</a:t>
            </a:r>
          </a:p>
          <a:p>
            <a:endParaRPr lang="en-GB" dirty="0"/>
          </a:p>
        </p:txBody>
      </p:sp>
      <p:sp>
        <p:nvSpPr>
          <p:cNvPr id="8" name="TextBox 7">
            <a:extLst>
              <a:ext uri="{FF2B5EF4-FFF2-40B4-BE49-F238E27FC236}">
                <a16:creationId xmlns:a16="http://schemas.microsoft.com/office/drawing/2014/main" id="{BC8E351E-012E-0B01-8E04-1C526E229B15}"/>
              </a:ext>
            </a:extLst>
          </p:cNvPr>
          <p:cNvSpPr txBox="1"/>
          <p:nvPr/>
        </p:nvSpPr>
        <p:spPr>
          <a:xfrm>
            <a:off x="-468086" y="2057399"/>
            <a:ext cx="12747171" cy="369334"/>
          </a:xfrm>
          <a:prstGeom prst="rect">
            <a:avLst/>
          </a:prstGeom>
          <a:noFill/>
        </p:spPr>
        <p:txBody>
          <a:bodyPr wrap="square" rtlCol="0">
            <a:spAutoFit/>
          </a:bodyPr>
          <a:lstStyle/>
          <a:p>
            <a:pPr algn="ctr"/>
            <a:r>
              <a:rPr lang="en-GB" b="1" u="sng" dirty="0">
                <a:latin typeface="Arial" panose="020B0604020202020204" pitchFamily="34" charset="0"/>
                <a:cs typeface="Arial" panose="020B0604020202020204" pitchFamily="34" charset="0"/>
              </a:rPr>
              <a:t>Statement of purpose </a:t>
            </a:r>
          </a:p>
        </p:txBody>
      </p:sp>
      <p:pic>
        <p:nvPicPr>
          <p:cNvPr id="6" name="Picture 5" descr="A close up of a microphone&#10;&#10;AI-generated content may be incorrect.">
            <a:extLst>
              <a:ext uri="{FF2B5EF4-FFF2-40B4-BE49-F238E27FC236}">
                <a16:creationId xmlns:a16="http://schemas.microsoft.com/office/drawing/2014/main" id="{7EE0D2EE-1DCE-1DA0-FB56-BFF2FC4D93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4285" y="587130"/>
            <a:ext cx="2608804" cy="1467452"/>
          </a:xfrm>
          <a:prstGeom prst="rect">
            <a:avLst/>
          </a:prstGeom>
        </p:spPr>
      </p:pic>
      <p:pic>
        <p:nvPicPr>
          <p:cNvPr id="7" name="Picture 6" descr="A close up of a microphone&#10;&#10;AI-generated content may be incorrect.">
            <a:extLst>
              <a:ext uri="{FF2B5EF4-FFF2-40B4-BE49-F238E27FC236}">
                <a16:creationId xmlns:a16="http://schemas.microsoft.com/office/drawing/2014/main" id="{B6936A0A-75DA-D726-BFC5-1E89BD170F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8913" y="685800"/>
            <a:ext cx="2608804" cy="1467452"/>
          </a:xfrm>
          <a:prstGeom prst="rect">
            <a:avLst/>
          </a:prstGeom>
        </p:spPr>
      </p:pic>
    </p:spTree>
    <p:extLst>
      <p:ext uri="{BB962C8B-B14F-4D97-AF65-F5344CB8AC3E}">
        <p14:creationId xmlns:p14="http://schemas.microsoft.com/office/powerpoint/2010/main" val="3845849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BEDCA0-5887-4BE5-B9A9-475112CFD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E34210E-BF53-4B8C-AAF6-67A500877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7F20F32-BAF8-48C2-BAC7-3E3B2405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685800"/>
            <a:ext cx="1139190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46547-7A49-804A-CF4E-DC056244BDA3}"/>
              </a:ext>
            </a:extLst>
          </p:cNvPr>
          <p:cNvSpPr>
            <a:spLocks noGrp="1"/>
          </p:cNvSpPr>
          <p:nvPr>
            <p:ph type="title"/>
          </p:nvPr>
        </p:nvSpPr>
        <p:spPr>
          <a:xfrm>
            <a:off x="1638300" y="1254827"/>
            <a:ext cx="4838700" cy="1370609"/>
          </a:xfrm>
        </p:spPr>
        <p:txBody>
          <a:bodyPr anchor="ctr">
            <a:normAutofit/>
          </a:bodyPr>
          <a:lstStyle/>
          <a:p>
            <a:r>
              <a:rPr lang="en-GB" dirty="0"/>
              <a:t>Key findings from literature K-MPAI</a:t>
            </a:r>
          </a:p>
        </p:txBody>
      </p:sp>
      <p:sp>
        <p:nvSpPr>
          <p:cNvPr id="3" name="Content Placeholder 2">
            <a:extLst>
              <a:ext uri="{FF2B5EF4-FFF2-40B4-BE49-F238E27FC236}">
                <a16:creationId xmlns:a16="http://schemas.microsoft.com/office/drawing/2014/main" id="{48B075A2-7EF7-19EC-09D9-71B9B89961B2}"/>
              </a:ext>
            </a:extLst>
          </p:cNvPr>
          <p:cNvSpPr>
            <a:spLocks noGrp="1"/>
          </p:cNvSpPr>
          <p:nvPr>
            <p:ph idx="1"/>
          </p:nvPr>
        </p:nvSpPr>
        <p:spPr>
          <a:xfrm>
            <a:off x="1638299" y="2772362"/>
            <a:ext cx="4838701" cy="2801123"/>
          </a:xfrm>
        </p:spPr>
        <p:txBody>
          <a:bodyPr>
            <a:normAutofit fontScale="92500" lnSpcReduction="10000"/>
          </a:bodyPr>
          <a:lstStyle/>
          <a:p>
            <a:pPr marL="0" indent="0">
              <a:lnSpc>
                <a:spcPct val="110000"/>
              </a:lnSpc>
              <a:buNone/>
            </a:pPr>
            <a:r>
              <a:rPr lang="en-GB" sz="1200" dirty="0">
                <a:latin typeface="Arial" panose="020B0604020202020204" pitchFamily="34" charset="0"/>
                <a:cs typeface="Arial" panose="020B0604020202020204" pitchFamily="34" charset="0"/>
              </a:rPr>
              <a:t>My literature review consisted of analysing the existing research and methodology around measuring MPA, methodologies for spiritual well-being as well as literature on the delivery of vocal pedagogy, and experimental design.</a:t>
            </a:r>
          </a:p>
          <a:p>
            <a:pPr marL="0" indent="0">
              <a:lnSpc>
                <a:spcPct val="110000"/>
              </a:lnSpc>
              <a:buNone/>
            </a:pPr>
            <a:r>
              <a:rPr lang="en-GB" sz="1200" dirty="0">
                <a:latin typeface="Arial" panose="020B0604020202020204" pitchFamily="34" charset="0"/>
                <a:cs typeface="Arial" panose="020B0604020202020204" pitchFamily="34" charset="0"/>
              </a:rPr>
              <a:t>The key findings from my literature review were;</a:t>
            </a:r>
          </a:p>
          <a:p>
            <a:pPr>
              <a:lnSpc>
                <a:spcPct val="110000"/>
              </a:lnSpc>
            </a:pPr>
            <a:r>
              <a:rPr lang="en-GB" sz="1200" dirty="0">
                <a:latin typeface="Arial" panose="020B0604020202020204" pitchFamily="34" charset="0"/>
                <a:cs typeface="Arial" panose="020B0604020202020204" pitchFamily="34" charset="0"/>
              </a:rPr>
              <a:t>The Kenny music performance anxiety inventory also known as the</a:t>
            </a:r>
            <a:r>
              <a:rPr lang="en-GB" sz="1200" b="1" dirty="0">
                <a:latin typeface="Arial" panose="020B0604020202020204" pitchFamily="34" charset="0"/>
                <a:cs typeface="Arial" panose="020B0604020202020204" pitchFamily="34" charset="0"/>
              </a:rPr>
              <a:t> K-MPAI </a:t>
            </a:r>
            <a:r>
              <a:rPr lang="en-GB" sz="1200" dirty="0">
                <a:latin typeface="Arial" panose="020B0604020202020204" pitchFamily="34" charset="0"/>
                <a:cs typeface="Arial" panose="020B0604020202020204" pitchFamily="34" charset="0"/>
              </a:rPr>
              <a:t>is a </a:t>
            </a:r>
            <a:r>
              <a:rPr lang="en-GB" sz="1200" dirty="0">
                <a:effectLst/>
                <a:latin typeface="Arial" panose="020B0604020202020204" pitchFamily="34" charset="0"/>
                <a:ea typeface="Arial" panose="020B0604020202020204" pitchFamily="34" charset="0"/>
                <a:cs typeface="Arial" panose="020B0604020202020204" pitchFamily="34" charset="0"/>
              </a:rPr>
              <a:t>40-item inventory that is used as an assessment tool for emotion-based theory of anxiety (Kenny, 2023). </a:t>
            </a:r>
          </a:p>
          <a:p>
            <a:pPr>
              <a:lnSpc>
                <a:spcPct val="110000"/>
              </a:lnSpc>
            </a:pPr>
            <a:r>
              <a:rPr lang="en-GB" sz="1200" dirty="0">
                <a:latin typeface="Arial" panose="020B0604020202020204" pitchFamily="34" charset="0"/>
                <a:cs typeface="Arial" panose="020B0604020202020204" pitchFamily="34" charset="0"/>
              </a:rPr>
              <a:t>The items address each of Barlow’s theoretical constructs that underpin anxiety, a generalised biological vulnerability, a generalised psychological vulnerability based on early experiences and a more specific psychological vulnerability in which one learns to focus anxiety on specific objects or situations (Barlow, 2000). </a:t>
            </a:r>
          </a:p>
          <a:p>
            <a:pPr marL="0" indent="0">
              <a:lnSpc>
                <a:spcPct val="110000"/>
              </a:lnSpc>
              <a:buNone/>
            </a:pPr>
            <a:endParaRPr lang="en-GB" sz="1000" dirty="0">
              <a:latin typeface="Arial" panose="020B0604020202020204" pitchFamily="34" charset="0"/>
              <a:cs typeface="Arial" panose="020B0604020202020204" pitchFamily="34" charset="0"/>
            </a:endParaRPr>
          </a:p>
        </p:txBody>
      </p:sp>
      <p:pic>
        <p:nvPicPr>
          <p:cNvPr id="7" name="Picture 6" descr="A close up of a microphone&#10;&#10;AI-generated content may be incorrect.">
            <a:extLst>
              <a:ext uri="{FF2B5EF4-FFF2-40B4-BE49-F238E27FC236}">
                <a16:creationId xmlns:a16="http://schemas.microsoft.com/office/drawing/2014/main" id="{CE40E402-A592-FED7-3909-530BE8F8CF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15201" y="2282428"/>
            <a:ext cx="4076700" cy="2293143"/>
          </a:xfrm>
          <a:prstGeom prst="rect">
            <a:avLst/>
          </a:prstGeom>
        </p:spPr>
      </p:pic>
    </p:spTree>
    <p:extLst>
      <p:ext uri="{BB962C8B-B14F-4D97-AF65-F5344CB8AC3E}">
        <p14:creationId xmlns:p14="http://schemas.microsoft.com/office/powerpoint/2010/main" val="1842536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A0D91A-C081-6512-735E-CF54C54FEE2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BEDCA0-5887-4BE5-B9A9-475112CFD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E34210E-BF53-4B8C-AAF6-67A500877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7F20F32-BAF8-48C2-BAC7-3E3B2405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685800"/>
            <a:ext cx="1139190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3189E-C2F9-A807-375D-5424FFB0F35C}"/>
              </a:ext>
            </a:extLst>
          </p:cNvPr>
          <p:cNvSpPr>
            <a:spLocks noGrp="1"/>
          </p:cNvSpPr>
          <p:nvPr>
            <p:ph type="title"/>
          </p:nvPr>
        </p:nvSpPr>
        <p:spPr>
          <a:xfrm>
            <a:off x="1638300" y="1254827"/>
            <a:ext cx="4838700" cy="1370609"/>
          </a:xfrm>
        </p:spPr>
        <p:txBody>
          <a:bodyPr anchor="ctr">
            <a:normAutofit fontScale="90000"/>
          </a:bodyPr>
          <a:lstStyle/>
          <a:p>
            <a:r>
              <a:rPr lang="en-GB" dirty="0"/>
              <a:t>Key findings from literature K-MPAI and Flow</a:t>
            </a:r>
          </a:p>
        </p:txBody>
      </p:sp>
      <p:sp>
        <p:nvSpPr>
          <p:cNvPr id="3" name="Content Placeholder 2">
            <a:extLst>
              <a:ext uri="{FF2B5EF4-FFF2-40B4-BE49-F238E27FC236}">
                <a16:creationId xmlns:a16="http://schemas.microsoft.com/office/drawing/2014/main" id="{E108F0BF-BC0A-FD19-76F5-0CF01A6909EA}"/>
              </a:ext>
            </a:extLst>
          </p:cNvPr>
          <p:cNvSpPr>
            <a:spLocks noGrp="1"/>
          </p:cNvSpPr>
          <p:nvPr>
            <p:ph idx="1"/>
          </p:nvPr>
        </p:nvSpPr>
        <p:spPr>
          <a:xfrm>
            <a:off x="1638299" y="2772362"/>
            <a:ext cx="4838701" cy="2801123"/>
          </a:xfrm>
        </p:spPr>
        <p:txBody>
          <a:bodyPr>
            <a:noAutofit/>
          </a:bodyPr>
          <a:lstStyle/>
          <a:p>
            <a:pPr>
              <a:lnSpc>
                <a:spcPct val="110000"/>
              </a:lnSpc>
            </a:pPr>
            <a:r>
              <a:rPr lang="en-US" sz="1200" dirty="0">
                <a:latin typeface="Arial" panose="020B0604020202020204" pitchFamily="34" charset="0"/>
                <a:cs typeface="Arial" panose="020B0604020202020204" pitchFamily="34" charset="0"/>
              </a:rPr>
              <a:t>The </a:t>
            </a:r>
            <a:r>
              <a:rPr lang="en-US" sz="1200" b="1" dirty="0">
                <a:latin typeface="Arial" panose="020B0604020202020204" pitchFamily="34" charset="0"/>
                <a:cs typeface="Arial" panose="020B0604020202020204" pitchFamily="34" charset="0"/>
              </a:rPr>
              <a:t>K-MPAI</a:t>
            </a:r>
            <a:r>
              <a:rPr lang="en-US" sz="1200" dirty="0">
                <a:latin typeface="Arial" panose="020B0604020202020204" pitchFamily="34" charset="0"/>
                <a:cs typeface="Arial" panose="020B0604020202020204" pitchFamily="34" charset="0"/>
              </a:rPr>
              <a:t> has been tested, proven and used in over 400 studies and translated in 22 languages (Kenny, 2023). Evidence suggests that the elemental design is consistent across cultures and diverse populations of musicians, with an exceptional ability and usefulness for diagnostic purposes (Kenny, 2023).</a:t>
            </a:r>
          </a:p>
          <a:p>
            <a:pPr>
              <a:lnSpc>
                <a:spcPct val="110000"/>
              </a:lnSpc>
            </a:pPr>
            <a:r>
              <a:rPr lang="en-US" sz="1200" dirty="0">
                <a:latin typeface="Arial" panose="020B0604020202020204" pitchFamily="34" charset="0"/>
                <a:cs typeface="Arial" panose="020B0604020202020204" pitchFamily="34" charset="0"/>
              </a:rPr>
              <a:t>Another key finding was the</a:t>
            </a:r>
            <a:r>
              <a:rPr lang="en-US" sz="1200" b="1" dirty="0">
                <a:latin typeface="Arial" panose="020B0604020202020204" pitchFamily="34" charset="0"/>
                <a:cs typeface="Arial" panose="020B0604020202020204" pitchFamily="34" charset="0"/>
              </a:rPr>
              <a:t> Flow </a:t>
            </a:r>
            <a:r>
              <a:rPr lang="en-US" sz="1200" dirty="0">
                <a:latin typeface="Arial" panose="020B0604020202020204" pitchFamily="34" charset="0"/>
                <a:cs typeface="Arial" panose="020B0604020202020204" pitchFamily="34" charset="0"/>
              </a:rPr>
              <a:t>experience introduced by</a:t>
            </a:r>
            <a:r>
              <a:rPr lang="en-GB" sz="1200" dirty="0">
                <a:effectLst/>
                <a:latin typeface="Arial" panose="020B0604020202020204" pitchFamily="34" charset="0"/>
                <a:ea typeface="Arial" panose="020B0604020202020204" pitchFamily="34" charset="0"/>
              </a:rPr>
              <a:t> (Csikszentmihalyi, 1990) and described as an autotelic experience, a time where a participant becomes completely immersed and involved in the activity at hand. </a:t>
            </a:r>
          </a:p>
          <a:p>
            <a:pPr>
              <a:lnSpc>
                <a:spcPct val="110000"/>
              </a:lnSpc>
            </a:pPr>
            <a:r>
              <a:rPr lang="en-GB" sz="1200" dirty="0">
                <a:latin typeface="Arial" panose="020B0604020202020204" pitchFamily="34" charset="0"/>
                <a:cs typeface="Arial" panose="020B0604020202020204" pitchFamily="34" charset="0"/>
              </a:rPr>
              <a:t>Interestingly, a</a:t>
            </a:r>
            <a:r>
              <a:rPr lang="en-GB" sz="1200" dirty="0">
                <a:effectLst/>
                <a:latin typeface="Arial" panose="020B0604020202020204" pitchFamily="34" charset="0"/>
                <a:ea typeface="Arial" panose="020B0604020202020204" pitchFamily="34" charset="0"/>
              </a:rPr>
              <a:t>ccording to Kenny (Kenny, 2011), musicians can experience performance anxiety and a ‘flow experience’ simultaneously, yet the occurrence of one reduces the other, implying that facilitating the state of flow may subsequently reduce MPA (Spahn, 2021). </a:t>
            </a:r>
            <a:endParaRPr lang="en-GB" sz="1200" dirty="0">
              <a:latin typeface="Arial" panose="020B0604020202020204" pitchFamily="34" charset="0"/>
              <a:cs typeface="Arial" panose="020B0604020202020204" pitchFamily="34" charset="0"/>
            </a:endParaRPr>
          </a:p>
        </p:txBody>
      </p:sp>
      <p:pic>
        <p:nvPicPr>
          <p:cNvPr id="5" name="Picture 4" descr="A close up of a microphone&#10;&#10;AI-generated content may be incorrect.">
            <a:extLst>
              <a:ext uri="{FF2B5EF4-FFF2-40B4-BE49-F238E27FC236}">
                <a16:creationId xmlns:a16="http://schemas.microsoft.com/office/drawing/2014/main" id="{03A77011-5C43-8D5A-A341-6EBE50B79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15201" y="2282428"/>
            <a:ext cx="4076700" cy="2293143"/>
          </a:xfrm>
          <a:prstGeom prst="rect">
            <a:avLst/>
          </a:prstGeom>
        </p:spPr>
      </p:pic>
    </p:spTree>
    <p:extLst>
      <p:ext uri="{BB962C8B-B14F-4D97-AF65-F5344CB8AC3E}">
        <p14:creationId xmlns:p14="http://schemas.microsoft.com/office/powerpoint/2010/main" val="3838586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293690-2188-2301-F70A-5F863BD8A6F0}"/>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788713-47AB-476F-935B-5FD2B5365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F914DDC-D2A9-4C86-B057-CDBB8F174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6" y="1"/>
            <a:ext cx="12201352"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39C7114-BEDD-41AE-8645-0502136A6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0638" y="2057400"/>
            <a:ext cx="10556038"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DCC375-974D-7674-1300-CD730C40A6C6}"/>
              </a:ext>
            </a:extLst>
          </p:cNvPr>
          <p:cNvSpPr>
            <a:spLocks noGrp="1"/>
          </p:cNvSpPr>
          <p:nvPr>
            <p:ph type="title"/>
          </p:nvPr>
        </p:nvSpPr>
        <p:spPr>
          <a:xfrm>
            <a:off x="1638300" y="488618"/>
            <a:ext cx="9753599" cy="1075123"/>
          </a:xfrm>
        </p:spPr>
        <p:txBody>
          <a:bodyPr>
            <a:normAutofit/>
          </a:bodyPr>
          <a:lstStyle/>
          <a:p>
            <a:r>
              <a:rPr lang="en-GB" dirty="0"/>
              <a:t>Key findings from literature Flow.</a:t>
            </a:r>
          </a:p>
        </p:txBody>
      </p:sp>
      <p:sp>
        <p:nvSpPr>
          <p:cNvPr id="3" name="Content Placeholder 2">
            <a:extLst>
              <a:ext uri="{FF2B5EF4-FFF2-40B4-BE49-F238E27FC236}">
                <a16:creationId xmlns:a16="http://schemas.microsoft.com/office/drawing/2014/main" id="{6E125AA1-8247-804E-73CE-54FA07A41E1F}"/>
              </a:ext>
            </a:extLst>
          </p:cNvPr>
          <p:cNvSpPr>
            <a:spLocks noGrp="1"/>
          </p:cNvSpPr>
          <p:nvPr>
            <p:ph idx="1"/>
          </p:nvPr>
        </p:nvSpPr>
        <p:spPr>
          <a:xfrm>
            <a:off x="2472932" y="2743199"/>
            <a:ext cx="5454014" cy="3533503"/>
          </a:xfrm>
        </p:spPr>
        <p:txBody>
          <a:bodyPr>
            <a:normAutofit/>
          </a:bodyPr>
          <a:lstStyle/>
          <a:p>
            <a:r>
              <a:rPr lang="en-US" dirty="0">
                <a:latin typeface="Arial" panose="020B0604020202020204" pitchFamily="34" charset="0"/>
                <a:ea typeface="Arial" panose="020B0604020202020204" pitchFamily="34" charset="0"/>
                <a:cs typeface="Arial" panose="020B0604020202020204" pitchFamily="34" charset="0"/>
              </a:rPr>
              <a:t>In relation to worship singing, </a:t>
            </a:r>
            <a:r>
              <a:rPr lang="en-US" b="1" dirty="0">
                <a:latin typeface="Arial" panose="020B0604020202020204" pitchFamily="34" charset="0"/>
                <a:ea typeface="Arial" panose="020B0604020202020204" pitchFamily="34" charset="0"/>
                <a:cs typeface="Arial" panose="020B0604020202020204" pitchFamily="34" charset="0"/>
              </a:rPr>
              <a:t>flow</a:t>
            </a:r>
            <a:r>
              <a:rPr lang="en-GB" b="1" dirty="0">
                <a:effectLst/>
                <a:latin typeface="Arial" panose="020B0604020202020204" pitchFamily="34" charset="0"/>
                <a:ea typeface="Arial" panose="020B0604020202020204" pitchFamily="34" charset="0"/>
              </a:rPr>
              <a:t> </a:t>
            </a:r>
            <a:r>
              <a:rPr lang="en-GB" dirty="0">
                <a:latin typeface="Arial" panose="020B0604020202020204" pitchFamily="34" charset="0"/>
                <a:ea typeface="Arial" panose="020B0604020202020204" pitchFamily="34" charset="0"/>
              </a:rPr>
              <a:t>can be likened unto what Christians refer to as flowing in the Holy spirit or under the anointing of God. This is when the singer is so deep in worshipping God that they may even sing notes and melodies that they would not normally be able to sing. </a:t>
            </a:r>
          </a:p>
          <a:p>
            <a:r>
              <a:rPr lang="en-GB" dirty="0">
                <a:latin typeface="Arial" panose="020B0604020202020204" pitchFamily="34" charset="0"/>
                <a:cs typeface="Arial" panose="020B0604020202020204" pitchFamily="34" charset="0"/>
              </a:rPr>
              <a:t>This experience during worship services </a:t>
            </a:r>
            <a:r>
              <a:rPr lang="en-GB" dirty="0">
                <a:effectLst/>
                <a:latin typeface="Arial" panose="020B0604020202020204" pitchFamily="34" charset="0"/>
                <a:ea typeface="Arial" panose="020B0604020202020204" pitchFamily="34" charset="0"/>
              </a:rPr>
              <a:t>include similar structure and characteristics as flow (Monson, 2012). </a:t>
            </a:r>
            <a:endParaRPr lang="en-GB" dirty="0">
              <a:latin typeface="Arial" panose="020B0604020202020204" pitchFamily="34" charset="0"/>
              <a:cs typeface="Arial" panose="020B0604020202020204" pitchFamily="34" charset="0"/>
            </a:endParaRPr>
          </a:p>
        </p:txBody>
      </p:sp>
      <p:pic>
        <p:nvPicPr>
          <p:cNvPr id="6" name="Picture 5" descr="Person writing illustration">
            <a:extLst>
              <a:ext uri="{FF2B5EF4-FFF2-40B4-BE49-F238E27FC236}">
                <a16:creationId xmlns:a16="http://schemas.microsoft.com/office/drawing/2014/main" id="{BC9B58F7-5AE2-87DF-ED8F-C891AA0195F0}"/>
              </a:ext>
            </a:extLst>
          </p:cNvPr>
          <p:cNvPicPr>
            <a:picLocks noChangeAspect="1"/>
          </p:cNvPicPr>
          <p:nvPr/>
        </p:nvPicPr>
        <p:blipFill>
          <a:blip r:embed="rId2">
            <a:extLst>
              <a:ext uri="{28A0092B-C50C-407E-A947-70E740481C1C}">
                <a14:useLocalDpi xmlns:a14="http://schemas.microsoft.com/office/drawing/2010/main" val="0"/>
              </a:ext>
            </a:extLst>
          </a:blip>
          <a:srcRect r="10470" b="-5"/>
          <a:stretch>
            <a:fillRect/>
          </a:stretch>
        </p:blipFill>
        <p:spPr>
          <a:xfrm>
            <a:off x="8922395" y="2057399"/>
            <a:ext cx="3274281" cy="2432155"/>
          </a:xfrm>
          <a:prstGeom prst="rect">
            <a:avLst/>
          </a:prstGeom>
        </p:spPr>
      </p:pic>
      <p:pic>
        <p:nvPicPr>
          <p:cNvPr id="4" name="Picture 3" descr="A close up of a microphone&#10;&#10;AI-generated content may be incorrect.">
            <a:extLst>
              <a:ext uri="{FF2B5EF4-FFF2-40B4-BE49-F238E27FC236}">
                <a16:creationId xmlns:a16="http://schemas.microsoft.com/office/drawing/2014/main" id="{876D9B20-A146-DF9C-C2F0-4AF7841C456B}"/>
              </a:ext>
            </a:extLst>
          </p:cNvPr>
          <p:cNvPicPr>
            <a:picLocks noChangeAspect="1"/>
          </p:cNvPicPr>
          <p:nvPr/>
        </p:nvPicPr>
        <p:blipFill>
          <a:blip r:embed="rId3">
            <a:extLst>
              <a:ext uri="{28A0092B-C50C-407E-A947-70E740481C1C}">
                <a14:useLocalDpi xmlns:a14="http://schemas.microsoft.com/office/drawing/2010/main" val="0"/>
              </a:ext>
            </a:extLst>
          </a:blip>
          <a:srcRect r="22233" b="-4"/>
          <a:stretch>
            <a:fillRect/>
          </a:stretch>
        </p:blipFill>
        <p:spPr>
          <a:xfrm>
            <a:off x="8922395" y="4489554"/>
            <a:ext cx="3274281" cy="2368446"/>
          </a:xfrm>
          <a:prstGeom prst="rect">
            <a:avLst/>
          </a:prstGeom>
        </p:spPr>
      </p:pic>
    </p:spTree>
    <p:extLst>
      <p:ext uri="{BB962C8B-B14F-4D97-AF65-F5344CB8AC3E}">
        <p14:creationId xmlns:p14="http://schemas.microsoft.com/office/powerpoint/2010/main" val="1329335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0788713-47AB-476F-935B-5FD2B5365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F914DDC-D2A9-4C86-B057-CDBB8F174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6" y="1"/>
            <a:ext cx="12201352"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39C7114-BEDD-41AE-8645-0502136A6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0638" y="2057400"/>
            <a:ext cx="10556038"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385326-4732-BE1A-0412-569AC142597D}"/>
              </a:ext>
            </a:extLst>
          </p:cNvPr>
          <p:cNvSpPr>
            <a:spLocks noGrp="1"/>
          </p:cNvSpPr>
          <p:nvPr>
            <p:ph type="title"/>
          </p:nvPr>
        </p:nvSpPr>
        <p:spPr>
          <a:xfrm>
            <a:off x="1638300" y="488618"/>
            <a:ext cx="9753599" cy="1075123"/>
          </a:xfrm>
        </p:spPr>
        <p:txBody>
          <a:bodyPr>
            <a:normAutofit/>
          </a:bodyPr>
          <a:lstStyle/>
          <a:p>
            <a:r>
              <a:rPr lang="en-GB" dirty="0"/>
              <a:t>Participants</a:t>
            </a:r>
          </a:p>
        </p:txBody>
      </p:sp>
      <p:sp>
        <p:nvSpPr>
          <p:cNvPr id="3" name="Content Placeholder 2">
            <a:extLst>
              <a:ext uri="{FF2B5EF4-FFF2-40B4-BE49-F238E27FC236}">
                <a16:creationId xmlns:a16="http://schemas.microsoft.com/office/drawing/2014/main" id="{2D482644-CBA8-D3DA-E888-A70F8D1A9FF3}"/>
              </a:ext>
            </a:extLst>
          </p:cNvPr>
          <p:cNvSpPr>
            <a:spLocks noGrp="1"/>
          </p:cNvSpPr>
          <p:nvPr>
            <p:ph idx="1"/>
          </p:nvPr>
        </p:nvSpPr>
        <p:spPr>
          <a:xfrm>
            <a:off x="2472932" y="2394857"/>
            <a:ext cx="5454014" cy="4147457"/>
          </a:xfrm>
        </p:spPr>
        <p:txBody>
          <a:bodyPr>
            <a:noAutofit/>
          </a:bodyPr>
          <a:lstStyle/>
          <a:p>
            <a:pPr>
              <a:lnSpc>
                <a:spcPct val="110000"/>
              </a:lnSpc>
            </a:pPr>
            <a:r>
              <a:rPr lang="en-GB" sz="1200" dirty="0">
                <a:latin typeface="Arial" panose="020B0604020202020204" pitchFamily="34" charset="0"/>
                <a:cs typeface="Arial" panose="020B0604020202020204" pitchFamily="34" charset="0"/>
              </a:rPr>
              <a:t>During my study, there was originally a total of 9 participants, a worship team and 4 solo singers. Some participants from the worship team completed the K-MPAI but dropped out of the study. I was able to secure three participants, participant D,E and S. Even the sample size was small, I was able to gather rich and valuable insights.</a:t>
            </a:r>
          </a:p>
          <a:p>
            <a:pPr>
              <a:lnSpc>
                <a:spcPct val="110000"/>
              </a:lnSpc>
            </a:pPr>
            <a:r>
              <a:rPr lang="en-GB" sz="1200" b="1" dirty="0">
                <a:latin typeface="Arial" panose="020B0604020202020204" pitchFamily="34" charset="0"/>
                <a:cs typeface="Arial" panose="020B0604020202020204" pitchFamily="34" charset="0"/>
              </a:rPr>
              <a:t>Participant D</a:t>
            </a:r>
            <a:r>
              <a:rPr lang="en-GB" sz="1200" dirty="0">
                <a:latin typeface="Arial" panose="020B0604020202020204" pitchFamily="34" charset="0"/>
                <a:cs typeface="Arial" panose="020B0604020202020204" pitchFamily="34" charset="0"/>
              </a:rPr>
              <a:t> is a worship leader originally part of the six in the worship team to take part in the study however, the worship team dropped out of the study while participant D moved on from the church and worship team but continued with the study. Participant D completed both the questionnaires and completed 6 weeks of 1.1 sessions.</a:t>
            </a:r>
          </a:p>
          <a:p>
            <a:pPr>
              <a:lnSpc>
                <a:spcPct val="110000"/>
              </a:lnSpc>
            </a:pPr>
            <a:r>
              <a:rPr lang="en-GB" sz="1200" b="1" dirty="0">
                <a:latin typeface="Arial" panose="020B0604020202020204" pitchFamily="34" charset="0"/>
                <a:cs typeface="Arial" panose="020B0604020202020204" pitchFamily="34" charset="0"/>
              </a:rPr>
              <a:t>Participant E</a:t>
            </a:r>
            <a:r>
              <a:rPr lang="en-GB" sz="1200" dirty="0">
                <a:latin typeface="Arial" panose="020B0604020202020204" pitchFamily="34" charset="0"/>
                <a:cs typeface="Arial" panose="020B0604020202020204" pitchFamily="34" charset="0"/>
              </a:rPr>
              <a:t> is also a worship leader who had recently changed jobs and moved back home to live with their parents. Participant E completed the K-MPAI and 6 weeks of 1.1 sessions.</a:t>
            </a:r>
          </a:p>
          <a:p>
            <a:pPr>
              <a:lnSpc>
                <a:spcPct val="110000"/>
              </a:lnSpc>
            </a:pPr>
            <a:r>
              <a:rPr lang="en-GB" sz="1200" b="1" dirty="0">
                <a:latin typeface="Arial" panose="020B0604020202020204" pitchFamily="34" charset="0"/>
                <a:cs typeface="Arial" panose="020B0604020202020204" pitchFamily="34" charset="0"/>
              </a:rPr>
              <a:t>Participant S </a:t>
            </a:r>
            <a:r>
              <a:rPr lang="en-GB" sz="1200" dirty="0">
                <a:latin typeface="Arial" panose="020B0604020202020204" pitchFamily="34" charset="0"/>
                <a:cs typeface="Arial" panose="020B0604020202020204" pitchFamily="34" charset="0"/>
              </a:rPr>
              <a:t>is a background singer in a worship team who occasionally has the opportunity to lead a song during worship services. They completed the intervention but did not answer the K-MPAI or worship singer experience questionnaire.</a:t>
            </a:r>
          </a:p>
        </p:txBody>
      </p:sp>
      <p:pic>
        <p:nvPicPr>
          <p:cNvPr id="6" name="Picture 5" descr="A close up of a microphone&#10;&#10;AI-generated content may be incorrect.">
            <a:extLst>
              <a:ext uri="{FF2B5EF4-FFF2-40B4-BE49-F238E27FC236}">
                <a16:creationId xmlns:a16="http://schemas.microsoft.com/office/drawing/2014/main" id="{FD802C36-145B-D9D8-7559-42CA632EA8CE}"/>
              </a:ext>
            </a:extLst>
          </p:cNvPr>
          <p:cNvPicPr>
            <a:picLocks noChangeAspect="1"/>
          </p:cNvPicPr>
          <p:nvPr/>
        </p:nvPicPr>
        <p:blipFill>
          <a:blip r:embed="rId2">
            <a:extLst>
              <a:ext uri="{28A0092B-C50C-407E-A947-70E740481C1C}">
                <a14:useLocalDpi xmlns:a14="http://schemas.microsoft.com/office/drawing/2010/main" val="0"/>
              </a:ext>
            </a:extLst>
          </a:blip>
          <a:srcRect r="24277" b="4"/>
          <a:stretch>
            <a:fillRect/>
          </a:stretch>
        </p:blipFill>
        <p:spPr>
          <a:xfrm>
            <a:off x="8922395" y="2057399"/>
            <a:ext cx="3274281" cy="2432155"/>
          </a:xfrm>
          <a:prstGeom prst="rect">
            <a:avLst/>
          </a:prstGeom>
        </p:spPr>
      </p:pic>
      <p:pic>
        <p:nvPicPr>
          <p:cNvPr id="5" name="Picture 4" descr="Hands holding each other's wrists and interlinked to form a circle">
            <a:extLst>
              <a:ext uri="{FF2B5EF4-FFF2-40B4-BE49-F238E27FC236}">
                <a16:creationId xmlns:a16="http://schemas.microsoft.com/office/drawing/2014/main" id="{03095493-61C7-296A-D99D-E70FFA1D837A}"/>
              </a:ext>
            </a:extLst>
          </p:cNvPr>
          <p:cNvPicPr>
            <a:picLocks noChangeAspect="1"/>
          </p:cNvPicPr>
          <p:nvPr/>
        </p:nvPicPr>
        <p:blipFill>
          <a:blip r:embed="rId3"/>
          <a:srcRect l="5670" r="2055" b="5"/>
          <a:stretch>
            <a:fillRect/>
          </a:stretch>
        </p:blipFill>
        <p:spPr>
          <a:xfrm>
            <a:off x="8922395" y="4489554"/>
            <a:ext cx="3274281" cy="2368446"/>
          </a:xfrm>
          <a:prstGeom prst="rect">
            <a:avLst/>
          </a:prstGeom>
        </p:spPr>
      </p:pic>
    </p:spTree>
    <p:extLst>
      <p:ext uri="{BB962C8B-B14F-4D97-AF65-F5344CB8AC3E}">
        <p14:creationId xmlns:p14="http://schemas.microsoft.com/office/powerpoint/2010/main" val="3126246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BFAF46-E98A-BEF7-D6F8-7E26F7F801D0}"/>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6477000" cy="20744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615F11-D0F4-BB13-8650-D96B5074D445}"/>
              </a:ext>
            </a:extLst>
          </p:cNvPr>
          <p:cNvSpPr>
            <a:spLocks noGrp="1"/>
          </p:cNvSpPr>
          <p:nvPr>
            <p:ph type="title"/>
          </p:nvPr>
        </p:nvSpPr>
        <p:spPr>
          <a:xfrm>
            <a:off x="798173" y="494639"/>
            <a:ext cx="4878727" cy="1075123"/>
          </a:xfrm>
        </p:spPr>
        <p:txBody>
          <a:bodyPr>
            <a:normAutofit/>
          </a:bodyPr>
          <a:lstStyle/>
          <a:p>
            <a:r>
              <a:rPr lang="en-GB" dirty="0"/>
              <a:t>Methods</a:t>
            </a:r>
          </a:p>
        </p:txBody>
      </p:sp>
      <p:sp>
        <p:nvSpPr>
          <p:cNvPr id="3" name="Content Placeholder 2">
            <a:extLst>
              <a:ext uri="{FF2B5EF4-FFF2-40B4-BE49-F238E27FC236}">
                <a16:creationId xmlns:a16="http://schemas.microsoft.com/office/drawing/2014/main" id="{E30F10D1-4AC3-2A4C-45B4-98A21A1D0EBF}"/>
              </a:ext>
            </a:extLst>
          </p:cNvPr>
          <p:cNvSpPr>
            <a:spLocks noGrp="1"/>
          </p:cNvSpPr>
          <p:nvPr>
            <p:ph idx="1"/>
          </p:nvPr>
        </p:nvSpPr>
        <p:spPr>
          <a:xfrm>
            <a:off x="7460530" y="685800"/>
            <a:ext cx="3768347" cy="5508859"/>
          </a:xfrm>
        </p:spPr>
        <p:txBody>
          <a:bodyPr>
            <a:normAutofit/>
          </a:bodyPr>
          <a:lstStyle/>
          <a:p>
            <a:pPr>
              <a:lnSpc>
                <a:spcPct val="110000"/>
              </a:lnSpc>
            </a:pPr>
            <a:r>
              <a:rPr lang="en-GB" dirty="0">
                <a:latin typeface="Arial" panose="020B0604020202020204" pitchFamily="34" charset="0"/>
                <a:cs typeface="Arial" panose="020B0604020202020204" pitchFamily="34" charset="0"/>
              </a:rPr>
              <a:t>Using a mixed- method approach of blending quantitative and qualitative methods, participants were asked to complete the K-MPAI and worship singing experience questionnaires before and after the intervention</a:t>
            </a:r>
          </a:p>
          <a:p>
            <a:pPr>
              <a:lnSpc>
                <a:spcPct val="110000"/>
              </a:lnSpc>
            </a:pPr>
            <a:r>
              <a:rPr lang="en-GB" dirty="0">
                <a:latin typeface="Arial" panose="020B0604020202020204" pitchFamily="34" charset="0"/>
                <a:cs typeface="Arial" panose="020B0604020202020204" pitchFamily="34" charset="0"/>
              </a:rPr>
              <a:t> The statistical methods of paired </a:t>
            </a:r>
            <a:r>
              <a:rPr lang="en-GB" i="1" dirty="0">
                <a:latin typeface="Arial" panose="020B0604020202020204" pitchFamily="34" charset="0"/>
                <a:cs typeface="Arial" panose="020B0604020202020204" pitchFamily="34" charset="0"/>
              </a:rPr>
              <a:t>t-</a:t>
            </a:r>
            <a:r>
              <a:rPr lang="en-GB" dirty="0">
                <a:latin typeface="Arial" panose="020B0604020202020204" pitchFamily="34" charset="0"/>
                <a:cs typeface="Arial" panose="020B0604020202020204" pitchFamily="34" charset="0"/>
              </a:rPr>
              <a:t>tests was used to compare the pre and post scores. The questionnaires were  created using google forms and sent out via email.</a:t>
            </a:r>
          </a:p>
        </p:txBody>
      </p:sp>
      <p:pic>
        <p:nvPicPr>
          <p:cNvPr id="5" name="Picture 4" descr="A close up of a microphone&#10;&#10;AI-generated content may be incorrect.">
            <a:extLst>
              <a:ext uri="{FF2B5EF4-FFF2-40B4-BE49-F238E27FC236}">
                <a16:creationId xmlns:a16="http://schemas.microsoft.com/office/drawing/2014/main" id="{9DD56FEC-DD36-4662-9DCC-2DD5C0BDC6E1}"/>
              </a:ext>
            </a:extLst>
          </p:cNvPr>
          <p:cNvPicPr>
            <a:picLocks noChangeAspect="1"/>
          </p:cNvPicPr>
          <p:nvPr/>
        </p:nvPicPr>
        <p:blipFill>
          <a:blip r:embed="rId2">
            <a:extLst>
              <a:ext uri="{28A0092B-C50C-407E-A947-70E740481C1C}">
                <a14:useLocalDpi xmlns:a14="http://schemas.microsoft.com/office/drawing/2010/main" val="0"/>
              </a:ext>
            </a:extLst>
          </a:blip>
          <a:srcRect r="3" b="6216"/>
          <a:stretch>
            <a:fillRect/>
          </a:stretch>
        </p:blipFill>
        <p:spPr>
          <a:xfrm>
            <a:off x="1" y="2064470"/>
            <a:ext cx="6477000" cy="3416960"/>
          </a:xfrm>
          <a:prstGeom prst="rect">
            <a:avLst/>
          </a:prstGeom>
        </p:spPr>
      </p:pic>
    </p:spTree>
    <p:extLst>
      <p:ext uri="{BB962C8B-B14F-4D97-AF65-F5344CB8AC3E}">
        <p14:creationId xmlns:p14="http://schemas.microsoft.com/office/powerpoint/2010/main" val="629980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9ED6B9-CC85-014C-4244-0EA840EDC77D}"/>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5DC7D040-0ED8-182A-3782-B4619CCA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3CC0E75-5F6F-88EB-D874-1781EA8EF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6477000" cy="20744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0EBCF-6E26-D0FA-472B-FF68C39CBC18}"/>
              </a:ext>
            </a:extLst>
          </p:cNvPr>
          <p:cNvSpPr>
            <a:spLocks noGrp="1"/>
          </p:cNvSpPr>
          <p:nvPr>
            <p:ph type="title"/>
          </p:nvPr>
        </p:nvSpPr>
        <p:spPr>
          <a:xfrm>
            <a:off x="798173" y="494639"/>
            <a:ext cx="4878727" cy="1075123"/>
          </a:xfrm>
        </p:spPr>
        <p:txBody>
          <a:bodyPr>
            <a:normAutofit/>
          </a:bodyPr>
          <a:lstStyle/>
          <a:p>
            <a:r>
              <a:rPr lang="en-GB" dirty="0"/>
              <a:t>Methods</a:t>
            </a:r>
          </a:p>
        </p:txBody>
      </p:sp>
      <p:sp>
        <p:nvSpPr>
          <p:cNvPr id="3" name="Content Placeholder 2">
            <a:extLst>
              <a:ext uri="{FF2B5EF4-FFF2-40B4-BE49-F238E27FC236}">
                <a16:creationId xmlns:a16="http://schemas.microsoft.com/office/drawing/2014/main" id="{A748E4AC-9832-51B9-CC8E-CEDBF69E8D2B}"/>
              </a:ext>
            </a:extLst>
          </p:cNvPr>
          <p:cNvSpPr>
            <a:spLocks noGrp="1"/>
          </p:cNvSpPr>
          <p:nvPr>
            <p:ph idx="1"/>
          </p:nvPr>
        </p:nvSpPr>
        <p:spPr>
          <a:xfrm>
            <a:off x="7460530" y="272144"/>
            <a:ext cx="3768347" cy="5922516"/>
          </a:xfrm>
        </p:spPr>
        <p:txBody>
          <a:bodyPr>
            <a:noAutofit/>
          </a:bodyPr>
          <a:lstStyle/>
          <a:p>
            <a:pPr>
              <a:lnSpc>
                <a:spcPct val="110000"/>
              </a:lnSpc>
            </a:pPr>
            <a:r>
              <a:rPr lang="en-US" sz="1600" dirty="0">
                <a:latin typeface="Arial" panose="020B0604020202020204" pitchFamily="34" charset="0"/>
                <a:cs typeface="Arial" panose="020B0604020202020204" pitchFamily="34" charset="0"/>
              </a:rPr>
              <a:t>My philosophical approach for this study was the constructivist paradigm. This consisted of action research which includes cycles of action and reflection, inviting the subjects of research as co-researchers (Reason, 2008).</a:t>
            </a:r>
          </a:p>
          <a:p>
            <a:pPr>
              <a:lnSpc>
                <a:spcPct val="110000"/>
              </a:lnSpc>
            </a:pPr>
            <a:r>
              <a:rPr lang="en-US" sz="1600" dirty="0">
                <a:latin typeface="Arial" panose="020B0604020202020204" pitchFamily="34" charset="0"/>
                <a:cs typeface="Arial" panose="020B0604020202020204" pitchFamily="34" charset="0"/>
              </a:rPr>
              <a:t>This methodology aligns itself with my own practice as it emerges out of a need to address a specific problem within a community (Reason, 2008).</a:t>
            </a:r>
            <a:endParaRPr lang="en-GB" sz="1600" dirty="0">
              <a:latin typeface="Arial" panose="020B0604020202020204" pitchFamily="34" charset="0"/>
              <a:cs typeface="Arial" panose="020B0604020202020204" pitchFamily="34" charset="0"/>
            </a:endParaRPr>
          </a:p>
          <a:p>
            <a:pPr>
              <a:lnSpc>
                <a:spcPct val="110000"/>
              </a:lnSpc>
            </a:pPr>
            <a:r>
              <a:rPr lang="en-GB" sz="1600" dirty="0">
                <a:latin typeface="Arial" panose="020B0604020202020204" pitchFamily="34" charset="0"/>
                <a:cs typeface="Arial" panose="020B0604020202020204" pitchFamily="34" charset="0"/>
              </a:rPr>
              <a:t>The intervention consisted of weekly 1 hour coaching sessions following the curriculum of vocal treasures. Participants were asked to complete progress logs after each session for reflective and evaluative learning. </a:t>
            </a:r>
          </a:p>
          <a:p>
            <a:pPr>
              <a:lnSpc>
                <a:spcPct val="110000"/>
              </a:lnSpc>
            </a:pPr>
            <a:r>
              <a:rPr lang="en-GB" sz="1600" dirty="0">
                <a:latin typeface="Arial" panose="020B0604020202020204" pitchFamily="34" charset="0"/>
                <a:cs typeface="Arial" panose="020B0604020202020204" pitchFamily="34" charset="0"/>
              </a:rPr>
              <a:t>After the intervention, all participants were invited to a focus group that took place on zoom. During the focus group, participants were asked a set of questions </a:t>
            </a:r>
          </a:p>
        </p:txBody>
      </p:sp>
      <p:pic>
        <p:nvPicPr>
          <p:cNvPr id="5" name="Picture 4" descr="A close up of a microphone&#10;&#10;AI-generated content may be incorrect.">
            <a:extLst>
              <a:ext uri="{FF2B5EF4-FFF2-40B4-BE49-F238E27FC236}">
                <a16:creationId xmlns:a16="http://schemas.microsoft.com/office/drawing/2014/main" id="{9E7BCE98-4099-B064-F8A4-31EEAB5D3B2C}"/>
              </a:ext>
            </a:extLst>
          </p:cNvPr>
          <p:cNvPicPr>
            <a:picLocks noChangeAspect="1"/>
          </p:cNvPicPr>
          <p:nvPr/>
        </p:nvPicPr>
        <p:blipFill>
          <a:blip r:embed="rId2">
            <a:extLst>
              <a:ext uri="{28A0092B-C50C-407E-A947-70E740481C1C}">
                <a14:useLocalDpi xmlns:a14="http://schemas.microsoft.com/office/drawing/2010/main" val="0"/>
              </a:ext>
            </a:extLst>
          </a:blip>
          <a:srcRect r="3" b="6216"/>
          <a:stretch>
            <a:fillRect/>
          </a:stretch>
        </p:blipFill>
        <p:spPr>
          <a:xfrm>
            <a:off x="1" y="2064470"/>
            <a:ext cx="6477000" cy="3416960"/>
          </a:xfrm>
          <a:prstGeom prst="rect">
            <a:avLst/>
          </a:prstGeom>
        </p:spPr>
      </p:pic>
    </p:spTree>
    <p:extLst>
      <p:ext uri="{BB962C8B-B14F-4D97-AF65-F5344CB8AC3E}">
        <p14:creationId xmlns:p14="http://schemas.microsoft.com/office/powerpoint/2010/main" val="3069244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D53709-5B13-7671-9A29-08FBC5C606B0}"/>
            </a:ext>
          </a:extLst>
        </p:cNvPr>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C426711-1D48-4471-A750-0C8F4193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F914DDC-D2A9-4C86-B057-CDBB8F174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6" y="1"/>
            <a:ext cx="12196676"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39C7114-BEDD-41AE-8645-0502136A6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38300" y="2057400"/>
            <a:ext cx="10558376"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BD4CD-1C7A-DA68-D6DF-79FDC8B826C0}"/>
              </a:ext>
            </a:extLst>
          </p:cNvPr>
          <p:cNvSpPr>
            <a:spLocks noGrp="1"/>
          </p:cNvSpPr>
          <p:nvPr>
            <p:ph type="title"/>
          </p:nvPr>
        </p:nvSpPr>
        <p:spPr>
          <a:xfrm>
            <a:off x="1557499" y="488619"/>
            <a:ext cx="9841658" cy="1075123"/>
          </a:xfrm>
        </p:spPr>
        <p:txBody>
          <a:bodyPr>
            <a:normAutofit/>
          </a:bodyPr>
          <a:lstStyle/>
          <a:p>
            <a:r>
              <a:rPr lang="en-GB"/>
              <a:t>Methods</a:t>
            </a:r>
          </a:p>
        </p:txBody>
      </p:sp>
      <p:pic>
        <p:nvPicPr>
          <p:cNvPr id="6" name="Picture 5" descr="A close up of a microphone&#10;&#10;AI-generated content may be incorrect.">
            <a:extLst>
              <a:ext uri="{FF2B5EF4-FFF2-40B4-BE49-F238E27FC236}">
                <a16:creationId xmlns:a16="http://schemas.microsoft.com/office/drawing/2014/main" id="{BE52B5CC-AA6E-8B9C-DB3F-68C511B65CD9}"/>
              </a:ext>
            </a:extLst>
          </p:cNvPr>
          <p:cNvPicPr>
            <a:picLocks noChangeAspect="1"/>
          </p:cNvPicPr>
          <p:nvPr/>
        </p:nvPicPr>
        <p:blipFill>
          <a:blip r:embed="rId2">
            <a:extLst>
              <a:ext uri="{28A0092B-C50C-407E-A947-70E740481C1C}">
                <a14:useLocalDpi xmlns:a14="http://schemas.microsoft.com/office/drawing/2010/main" val="0"/>
              </a:ext>
            </a:extLst>
          </a:blip>
          <a:srcRect r="11567" b="-4"/>
          <a:stretch>
            <a:fillRect/>
          </a:stretch>
        </p:blipFill>
        <p:spPr>
          <a:xfrm>
            <a:off x="8115302" y="3415578"/>
            <a:ext cx="3276598" cy="2084244"/>
          </a:xfrm>
          <a:prstGeom prst="rect">
            <a:avLst/>
          </a:prstGeom>
        </p:spPr>
      </p:pic>
      <p:graphicFrame>
        <p:nvGraphicFramePr>
          <p:cNvPr id="5" name="Content Placeholder 2">
            <a:extLst>
              <a:ext uri="{FF2B5EF4-FFF2-40B4-BE49-F238E27FC236}">
                <a16:creationId xmlns:a16="http://schemas.microsoft.com/office/drawing/2014/main" id="{956A0591-2F0B-419B-2ADF-9A87809F9651}"/>
              </a:ext>
            </a:extLst>
          </p:cNvPr>
          <p:cNvGraphicFramePr>
            <a:graphicFrameLocks noGrp="1"/>
          </p:cNvGraphicFramePr>
          <p:nvPr>
            <p:ph idx="1"/>
            <p:extLst>
              <p:ext uri="{D42A27DB-BD31-4B8C-83A1-F6EECF244321}">
                <p14:modId xmlns:p14="http://schemas.microsoft.com/office/powerpoint/2010/main" val="3881001006"/>
              </p:ext>
            </p:extLst>
          </p:nvPr>
        </p:nvGraphicFramePr>
        <p:xfrm>
          <a:off x="2438401" y="2743199"/>
          <a:ext cx="4876800" cy="35335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6270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0788713-47AB-476F-935B-5FD2B5365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F914DDC-D2A9-4C86-B057-CDBB8F174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6" y="1"/>
            <a:ext cx="12192002"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39C7114-BEDD-41AE-8645-0502136A6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6901" y="2057400"/>
            <a:ext cx="6515100"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2B32B-42A1-E293-FC94-A4892464E668}"/>
              </a:ext>
            </a:extLst>
          </p:cNvPr>
          <p:cNvSpPr>
            <a:spLocks noGrp="1"/>
          </p:cNvSpPr>
          <p:nvPr>
            <p:ph type="title"/>
          </p:nvPr>
        </p:nvSpPr>
        <p:spPr>
          <a:xfrm>
            <a:off x="1638300" y="488618"/>
            <a:ext cx="9753599" cy="1075123"/>
          </a:xfrm>
        </p:spPr>
        <p:txBody>
          <a:bodyPr>
            <a:normAutofit/>
          </a:bodyPr>
          <a:lstStyle/>
          <a:p>
            <a:r>
              <a:rPr lang="en-GB" dirty="0"/>
              <a:t>Ethics and insider research considerations</a:t>
            </a:r>
          </a:p>
        </p:txBody>
      </p:sp>
      <p:sp>
        <p:nvSpPr>
          <p:cNvPr id="3" name="Content Placeholder 2">
            <a:extLst>
              <a:ext uri="{FF2B5EF4-FFF2-40B4-BE49-F238E27FC236}">
                <a16:creationId xmlns:a16="http://schemas.microsoft.com/office/drawing/2014/main" id="{33F18DE3-6D81-82FA-8A9D-98C88C1E14FF}"/>
              </a:ext>
            </a:extLst>
          </p:cNvPr>
          <p:cNvSpPr>
            <a:spLocks noGrp="1"/>
          </p:cNvSpPr>
          <p:nvPr>
            <p:ph idx="1"/>
          </p:nvPr>
        </p:nvSpPr>
        <p:spPr>
          <a:xfrm>
            <a:off x="6553200" y="2144487"/>
            <a:ext cx="4848049" cy="4132216"/>
          </a:xfrm>
        </p:spPr>
        <p:txBody>
          <a:bodyPr>
            <a:normAutofit fontScale="92500"/>
          </a:bodyPr>
          <a:lstStyle/>
          <a:p>
            <a:pPr>
              <a:lnSpc>
                <a:spcPct val="110000"/>
              </a:lnSpc>
            </a:pPr>
            <a:r>
              <a:rPr lang="en-GB" sz="1200" dirty="0">
                <a:latin typeface="Arial" panose="020B0604020202020204" pitchFamily="34" charset="0"/>
                <a:cs typeface="Arial" panose="020B0604020202020204" pitchFamily="34" charset="0"/>
              </a:rPr>
              <a:t>As a worship singer myself, I took on the role of an insider researcher by conducting a study into a group that I ultimately belong to (Unluer, 2012).</a:t>
            </a:r>
          </a:p>
          <a:p>
            <a:pPr>
              <a:lnSpc>
                <a:spcPct val="110000"/>
              </a:lnSpc>
            </a:pPr>
            <a:r>
              <a:rPr lang="en-GB" sz="1200" dirty="0">
                <a:latin typeface="Arial" panose="020B0604020202020204" pitchFamily="34" charset="0"/>
                <a:cs typeface="Arial" panose="020B0604020202020204" pitchFamily="34" charset="0"/>
              </a:rPr>
              <a:t>I was aware of the advantages and disadvantages of being an insider researcher. One advantage is having a better or deeper understanding of the nature of the research, and an awareness of the institutional policies and general functioning of the group to be studied. </a:t>
            </a:r>
          </a:p>
          <a:p>
            <a:pPr>
              <a:lnSpc>
                <a:spcPct val="110000"/>
              </a:lnSpc>
            </a:pPr>
            <a:r>
              <a:rPr lang="en-GB" sz="1200" dirty="0">
                <a:latin typeface="Arial" panose="020B0604020202020204" pitchFamily="34" charset="0"/>
                <a:cs typeface="Arial" panose="020B0604020202020204" pitchFamily="34" charset="0"/>
              </a:rPr>
              <a:t>Having this knowledge and insight could have caused me to make incorrect assumptions about the research or influence the participants which could be considered bias, ultimately effecting the analysis and interpretation of the data collected (Unluer, 2012). </a:t>
            </a:r>
          </a:p>
          <a:p>
            <a:pPr>
              <a:lnSpc>
                <a:spcPct val="110000"/>
              </a:lnSpc>
            </a:pPr>
            <a:r>
              <a:rPr lang="en-GB" sz="1200" dirty="0">
                <a:latin typeface="Arial" panose="020B0604020202020204" pitchFamily="34" charset="0"/>
                <a:cs typeface="Arial" panose="020B0604020202020204" pitchFamily="34" charset="0"/>
              </a:rPr>
              <a:t>Therefore, I did not conduct this research on worship singers in my own worship team but took a sample from  worship singers in the wider Christian community. </a:t>
            </a:r>
          </a:p>
          <a:p>
            <a:pPr>
              <a:lnSpc>
                <a:spcPct val="110000"/>
              </a:lnSpc>
            </a:pPr>
            <a:r>
              <a:rPr lang="en-GB" sz="1200" dirty="0">
                <a:latin typeface="Arial" panose="020B0604020202020204" pitchFamily="34" charset="0"/>
                <a:cs typeface="Arial" panose="020B0604020202020204" pitchFamily="34" charset="0"/>
              </a:rPr>
              <a:t>The project was approved by the University Wales Trinity Saint David before research took place ensuring that ethical guidelines were adhered too. This included informing participants about the study and providing them with a consent form.</a:t>
            </a:r>
          </a:p>
          <a:p>
            <a:pPr>
              <a:lnSpc>
                <a:spcPct val="110000"/>
              </a:lnSpc>
            </a:pPr>
            <a:endParaRPr lang="en-GB" sz="1000" dirty="0"/>
          </a:p>
        </p:txBody>
      </p:sp>
      <p:pic>
        <p:nvPicPr>
          <p:cNvPr id="6" name="Picture 5" descr="A close up of a microphone&#10;&#10;AI-generated content may be incorrect.">
            <a:extLst>
              <a:ext uri="{FF2B5EF4-FFF2-40B4-BE49-F238E27FC236}">
                <a16:creationId xmlns:a16="http://schemas.microsoft.com/office/drawing/2014/main" id="{CF9AF217-82BC-BCF9-3F1C-BEEC59674598}"/>
              </a:ext>
            </a:extLst>
          </p:cNvPr>
          <p:cNvPicPr>
            <a:picLocks noChangeAspect="1"/>
          </p:cNvPicPr>
          <p:nvPr/>
        </p:nvPicPr>
        <p:blipFill>
          <a:blip r:embed="rId2">
            <a:extLst>
              <a:ext uri="{28A0092B-C50C-407E-A947-70E740481C1C}">
                <a14:useLocalDpi xmlns:a14="http://schemas.microsoft.com/office/drawing/2010/main" val="0"/>
              </a:ext>
            </a:extLst>
          </a:blip>
          <a:srcRect r="6600" b="4"/>
          <a:stretch>
            <a:fillRect/>
          </a:stretch>
        </p:blipFill>
        <p:spPr>
          <a:xfrm>
            <a:off x="1200152" y="3997825"/>
            <a:ext cx="4038600" cy="2432155"/>
          </a:xfrm>
          <a:prstGeom prst="rect">
            <a:avLst/>
          </a:prstGeom>
        </p:spPr>
      </p:pic>
      <p:sp>
        <p:nvSpPr>
          <p:cNvPr id="7" name="AutoShape 2" descr="Image result for ethics">
            <a:extLst>
              <a:ext uri="{FF2B5EF4-FFF2-40B4-BE49-F238E27FC236}">
                <a16:creationId xmlns:a16="http://schemas.microsoft.com/office/drawing/2014/main" id="{703E7B5F-CFBC-C4CF-4F0B-E68E8D63F87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41CC7742-8D32-A3DB-FE07-02DEC1AB5CC0}"/>
              </a:ext>
            </a:extLst>
          </p:cNvPr>
          <p:cNvPicPr>
            <a:picLocks noChangeAspect="1"/>
          </p:cNvPicPr>
          <p:nvPr/>
        </p:nvPicPr>
        <p:blipFill>
          <a:blip r:embed="rId3"/>
          <a:stretch>
            <a:fillRect/>
          </a:stretch>
        </p:blipFill>
        <p:spPr>
          <a:xfrm>
            <a:off x="1195478" y="1454649"/>
            <a:ext cx="4043273" cy="2543175"/>
          </a:xfrm>
          <a:prstGeom prst="rect">
            <a:avLst/>
          </a:prstGeom>
        </p:spPr>
      </p:pic>
    </p:spTree>
    <p:extLst>
      <p:ext uri="{BB962C8B-B14F-4D97-AF65-F5344CB8AC3E}">
        <p14:creationId xmlns:p14="http://schemas.microsoft.com/office/powerpoint/2010/main" val="368740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BEDCA0-5887-4BE5-B9A9-475112CFD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E34210E-BF53-4B8C-AAF6-67A500877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7F20F32-BAF8-48C2-BAC7-3E3B2405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685800"/>
            <a:ext cx="1139190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859DF-1AEF-D4AF-10A1-DAA427D058F6}"/>
              </a:ext>
            </a:extLst>
          </p:cNvPr>
          <p:cNvSpPr>
            <a:spLocks noGrp="1"/>
          </p:cNvSpPr>
          <p:nvPr>
            <p:ph type="title"/>
          </p:nvPr>
        </p:nvSpPr>
        <p:spPr>
          <a:xfrm>
            <a:off x="1638300" y="1254827"/>
            <a:ext cx="4838700" cy="1370609"/>
          </a:xfrm>
        </p:spPr>
        <p:txBody>
          <a:bodyPr anchor="ctr">
            <a:normAutofit/>
          </a:bodyPr>
          <a:lstStyle/>
          <a:p>
            <a:r>
              <a:rPr lang="en-GB" dirty="0"/>
              <a:t>Findings and analysis overview.</a:t>
            </a:r>
          </a:p>
        </p:txBody>
      </p:sp>
      <p:sp>
        <p:nvSpPr>
          <p:cNvPr id="3" name="Content Placeholder 2">
            <a:extLst>
              <a:ext uri="{FF2B5EF4-FFF2-40B4-BE49-F238E27FC236}">
                <a16:creationId xmlns:a16="http://schemas.microsoft.com/office/drawing/2014/main" id="{86C60776-9621-E88B-CCE6-10E06130701A}"/>
              </a:ext>
            </a:extLst>
          </p:cNvPr>
          <p:cNvSpPr>
            <a:spLocks noGrp="1"/>
          </p:cNvSpPr>
          <p:nvPr>
            <p:ph idx="1"/>
          </p:nvPr>
        </p:nvSpPr>
        <p:spPr>
          <a:xfrm>
            <a:off x="1638299" y="2503714"/>
            <a:ext cx="4838701" cy="3069771"/>
          </a:xfrm>
        </p:spPr>
        <p:txBody>
          <a:bodyPr>
            <a:noAutofit/>
          </a:bodyPr>
          <a:lstStyle/>
          <a:p>
            <a:pPr>
              <a:lnSpc>
                <a:spcPct val="110000"/>
              </a:lnSpc>
            </a:pPr>
            <a:r>
              <a:rPr lang="en-GB" sz="1200" dirty="0">
                <a:latin typeface="Arial" panose="020B0604020202020204" pitchFamily="34" charset="0"/>
                <a:cs typeface="Arial" panose="020B0604020202020204" pitchFamily="34" charset="0"/>
              </a:rPr>
              <a:t>Because some participants dropped out of the study, I could only use the initial data from the K-MPAI to analyse the average score and level of performance anxiety present in participants. The average score for all six participants was 147 indicating an above average level of performance anxiety. </a:t>
            </a:r>
          </a:p>
          <a:p>
            <a:pPr>
              <a:lnSpc>
                <a:spcPct val="110000"/>
              </a:lnSpc>
            </a:pPr>
            <a:r>
              <a:rPr lang="en-GB" sz="1200" dirty="0">
                <a:latin typeface="Arial" panose="020B0604020202020204" pitchFamily="34" charset="0"/>
                <a:cs typeface="Arial" panose="020B0604020202020204" pitchFamily="34" charset="0"/>
              </a:rPr>
              <a:t>Using the K-MPAI scoring system,</a:t>
            </a:r>
            <a:r>
              <a:rPr lang="en-US" sz="1200" dirty="0">
                <a:latin typeface="Arial" panose="020B0604020202020204" pitchFamily="34" charset="0"/>
                <a:cs typeface="Arial" panose="020B0604020202020204" pitchFamily="34" charset="0"/>
              </a:rPr>
              <a:t> the scores of each participant were added up to give a total score of which each score falls into a level of performance anxiety.</a:t>
            </a:r>
          </a:p>
          <a:p>
            <a:pPr>
              <a:lnSpc>
                <a:spcPct val="110000"/>
              </a:lnSpc>
            </a:pPr>
            <a:r>
              <a:rPr lang="en-US" sz="1200" dirty="0">
                <a:latin typeface="Arial" panose="020B0604020202020204" pitchFamily="34" charset="0"/>
                <a:cs typeface="Arial" panose="020B0604020202020204" pitchFamily="34" charset="0"/>
              </a:rPr>
              <a:t>Once this has been established, scores from specific questions are added up to give the total of a sub-category of performance anxiety. </a:t>
            </a:r>
            <a:endParaRPr lang="en-GB" sz="1200" dirty="0">
              <a:latin typeface="Arial" panose="020B0604020202020204" pitchFamily="34" charset="0"/>
              <a:cs typeface="Arial" panose="020B0604020202020204" pitchFamily="34" charset="0"/>
            </a:endParaRPr>
          </a:p>
          <a:p>
            <a:pPr>
              <a:lnSpc>
                <a:spcPct val="110000"/>
              </a:lnSpc>
            </a:pPr>
            <a:r>
              <a:rPr lang="en-GB" sz="1200" dirty="0">
                <a:latin typeface="Arial" panose="020B0604020202020204" pitchFamily="34" charset="0"/>
                <a:cs typeface="Arial" panose="020B0604020202020204" pitchFamily="34" charset="0"/>
              </a:rPr>
              <a:t>Before the intervention, participant D scored a total of 126 and participant E scored a total of 135 indicating above average performance anxiety giving both participants an average score of 130.5.</a:t>
            </a:r>
          </a:p>
        </p:txBody>
      </p:sp>
      <p:pic>
        <p:nvPicPr>
          <p:cNvPr id="6" name="Picture 5">
            <a:extLst>
              <a:ext uri="{FF2B5EF4-FFF2-40B4-BE49-F238E27FC236}">
                <a16:creationId xmlns:a16="http://schemas.microsoft.com/office/drawing/2014/main" id="{0522270A-ABD7-C860-5C6C-922BF81AB7D3}"/>
              </a:ext>
            </a:extLst>
          </p:cNvPr>
          <p:cNvPicPr>
            <a:picLocks noChangeAspect="1"/>
          </p:cNvPicPr>
          <p:nvPr/>
        </p:nvPicPr>
        <p:blipFill>
          <a:blip r:embed="rId2"/>
          <a:stretch>
            <a:fillRect/>
          </a:stretch>
        </p:blipFill>
        <p:spPr>
          <a:xfrm>
            <a:off x="7892143" y="1825016"/>
            <a:ext cx="3335928" cy="3661384"/>
          </a:xfrm>
          <a:prstGeom prst="rect">
            <a:avLst/>
          </a:prstGeom>
        </p:spPr>
      </p:pic>
      <p:sp>
        <p:nvSpPr>
          <p:cNvPr id="5" name="AutoShape 2" descr="Image result for Analysis">
            <a:extLst>
              <a:ext uri="{FF2B5EF4-FFF2-40B4-BE49-F238E27FC236}">
                <a16:creationId xmlns:a16="http://schemas.microsoft.com/office/drawing/2014/main" id="{3D5AC689-BAED-EC39-30BD-6CB70F1D8A2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651550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BAA55C-0C2F-6A46-3303-D1A4F1FF6D40}"/>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BEDCA0-5887-4BE5-B9A9-475112CFD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E34210E-BF53-4B8C-AAF6-67A500877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7F20F32-BAF8-48C2-BAC7-3E3B2405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685800"/>
            <a:ext cx="1139190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04814-B6C4-1C74-87E2-94D345588C6C}"/>
              </a:ext>
            </a:extLst>
          </p:cNvPr>
          <p:cNvSpPr>
            <a:spLocks noGrp="1"/>
          </p:cNvSpPr>
          <p:nvPr>
            <p:ph type="title"/>
          </p:nvPr>
        </p:nvSpPr>
        <p:spPr>
          <a:xfrm>
            <a:off x="1638300" y="1254827"/>
            <a:ext cx="4838700" cy="1370609"/>
          </a:xfrm>
        </p:spPr>
        <p:txBody>
          <a:bodyPr anchor="ctr">
            <a:normAutofit/>
          </a:bodyPr>
          <a:lstStyle/>
          <a:p>
            <a:r>
              <a:rPr lang="en-GB" dirty="0"/>
              <a:t>Findings and analysis K-MPAI.</a:t>
            </a:r>
          </a:p>
        </p:txBody>
      </p:sp>
      <p:sp>
        <p:nvSpPr>
          <p:cNvPr id="8" name="Content Placeholder 7">
            <a:extLst>
              <a:ext uri="{FF2B5EF4-FFF2-40B4-BE49-F238E27FC236}">
                <a16:creationId xmlns:a16="http://schemas.microsoft.com/office/drawing/2014/main" id="{57F37472-DF0C-4696-E44F-2D0E0A25B3DD}"/>
              </a:ext>
            </a:extLst>
          </p:cNvPr>
          <p:cNvSpPr>
            <a:spLocks noGrp="1"/>
          </p:cNvSpPr>
          <p:nvPr>
            <p:ph idx="1"/>
          </p:nvPr>
        </p:nvSpPr>
        <p:spPr>
          <a:xfrm>
            <a:off x="1638299" y="2772362"/>
            <a:ext cx="4838701" cy="2801123"/>
          </a:xfrm>
        </p:spPr>
        <p:txBody>
          <a:bodyPr>
            <a:normAutofit fontScale="77500" lnSpcReduction="20000"/>
          </a:bodyPr>
          <a:lstStyle/>
          <a:p>
            <a:r>
              <a:rPr lang="en-GB" sz="1900" dirty="0">
                <a:latin typeface="Arial" panose="020B0604020202020204" pitchFamily="34" charset="0"/>
                <a:cs typeface="Arial" panose="020B0604020202020204" pitchFamily="34" charset="0"/>
              </a:rPr>
              <a:t>After the intervention, participant D scored a total of 125 reducing by 1 point in performance anxiety while participant E scored a total of 103 on the K-MPAI reducing by 32 points in performance anxiety. </a:t>
            </a:r>
          </a:p>
          <a:p>
            <a:r>
              <a:rPr lang="en-GB" sz="1900" dirty="0">
                <a:latin typeface="Arial" panose="020B0604020202020204" pitchFamily="34" charset="0"/>
                <a:cs typeface="Arial" panose="020B0604020202020204" pitchFamily="34" charset="0"/>
              </a:rPr>
              <a:t>This appeared to be due to the individual differences and variation in the intervention according to the participants needs and experiences however, the difference in the sub-categories after the intervention showed some interesting data.</a:t>
            </a:r>
          </a:p>
          <a:p>
            <a:endParaRPr lang="en-US" dirty="0"/>
          </a:p>
        </p:txBody>
      </p:sp>
      <p:pic>
        <p:nvPicPr>
          <p:cNvPr id="4" name="Content Placeholder 3" descr="A graph of different colored squares">
            <a:extLst>
              <a:ext uri="{FF2B5EF4-FFF2-40B4-BE49-F238E27FC236}">
                <a16:creationId xmlns:a16="http://schemas.microsoft.com/office/drawing/2014/main" id="{B3E39C42-74E9-78AF-B5BF-1040BAC0B1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865388" y="2035629"/>
            <a:ext cx="4526513" cy="2534847"/>
          </a:xfrm>
          <a:prstGeom prst="rect">
            <a:avLst/>
          </a:prstGeom>
          <a:noFill/>
        </p:spPr>
      </p:pic>
    </p:spTree>
    <p:extLst>
      <p:ext uri="{BB962C8B-B14F-4D97-AF65-F5344CB8AC3E}">
        <p14:creationId xmlns:p14="http://schemas.microsoft.com/office/powerpoint/2010/main" val="1384575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AE6A6A-89FE-783E-3C15-FE63CF5292B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2255B7-C43A-624C-F7C3-5EE4D13DE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76ECE2D-41E3-2575-709A-AEDC535A8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D8427C-DA08-0CA9-6DBE-434769CC0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57400"/>
            <a:ext cx="11398728"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F95C5E-8997-63BB-1A3B-A132332F0FB4}"/>
              </a:ext>
            </a:extLst>
          </p:cNvPr>
          <p:cNvSpPr>
            <a:spLocks noGrp="1"/>
          </p:cNvSpPr>
          <p:nvPr>
            <p:ph type="title"/>
          </p:nvPr>
        </p:nvSpPr>
        <p:spPr>
          <a:xfrm>
            <a:off x="1544186" y="460661"/>
            <a:ext cx="9040687" cy="1136072"/>
          </a:xfrm>
        </p:spPr>
        <p:txBody>
          <a:bodyPr>
            <a:normAutofit/>
          </a:bodyPr>
          <a:lstStyle/>
          <a:p>
            <a:r>
              <a:rPr lang="en-GB" dirty="0"/>
              <a:t>Findings and analysis K-MPAI</a:t>
            </a:r>
          </a:p>
        </p:txBody>
      </p:sp>
      <p:sp>
        <p:nvSpPr>
          <p:cNvPr id="3" name="Content Placeholder 2">
            <a:extLst>
              <a:ext uri="{FF2B5EF4-FFF2-40B4-BE49-F238E27FC236}">
                <a16:creationId xmlns:a16="http://schemas.microsoft.com/office/drawing/2014/main" id="{BD7AF778-2B24-8520-F67D-2352A3232AA9}"/>
              </a:ext>
            </a:extLst>
          </p:cNvPr>
          <p:cNvSpPr>
            <a:spLocks noGrp="1"/>
          </p:cNvSpPr>
          <p:nvPr>
            <p:ph idx="1"/>
          </p:nvPr>
        </p:nvSpPr>
        <p:spPr>
          <a:xfrm>
            <a:off x="1638299" y="2748405"/>
            <a:ext cx="4045429" cy="3418587"/>
          </a:xfrm>
        </p:spPr>
        <p:txBody>
          <a:bodyPr>
            <a:noAutofit/>
          </a:bodyPr>
          <a:lstStyle/>
          <a:p>
            <a:pPr marL="0" indent="0">
              <a:lnSpc>
                <a:spcPct val="110000"/>
              </a:lnSpc>
              <a:buNone/>
            </a:pPr>
            <a:r>
              <a:rPr lang="en-GB" sz="1600" dirty="0">
                <a:latin typeface="Arial" panose="020B0604020202020204" pitchFamily="34" charset="0"/>
                <a:cs typeface="Arial" panose="020B0604020202020204" pitchFamily="34" charset="0"/>
              </a:rPr>
              <a:t>The table shows </a:t>
            </a:r>
            <a:r>
              <a:rPr lang="en-US" sz="1600" dirty="0">
                <a:latin typeface="Arial" panose="020B0604020202020204" pitchFamily="34" charset="0"/>
                <a:cs typeface="Arial" panose="020B0604020202020204" pitchFamily="34" charset="0"/>
              </a:rPr>
              <a:t>the scores of the sub-categories underpinning the participants anxiety. The three sub-categories with the highest percentages are highlighted in blue.</a:t>
            </a:r>
          </a:p>
          <a:p>
            <a:pPr marL="0" indent="0">
              <a:lnSpc>
                <a:spcPct val="110000"/>
              </a:lnSpc>
              <a:buNone/>
            </a:pPr>
            <a:r>
              <a:rPr lang="en-US" sz="1600" dirty="0">
                <a:latin typeface="Arial" panose="020B0604020202020204" pitchFamily="34" charset="0"/>
                <a:cs typeface="Arial" panose="020B0604020202020204" pitchFamily="34" charset="0"/>
              </a:rPr>
              <a:t>Participant D’s three sub-categories of underlying anxiety were worry focus on self or other, anxious apprehension and biological vulnerability.</a:t>
            </a:r>
          </a:p>
          <a:p>
            <a:pPr marL="0" indent="0">
              <a:lnSpc>
                <a:spcPct val="110000"/>
              </a:lnSpc>
              <a:buNone/>
            </a:pPr>
            <a:r>
              <a:rPr lang="en-US" sz="1600" dirty="0">
                <a:latin typeface="Arial" panose="020B0604020202020204" pitchFamily="34" charset="0"/>
                <a:cs typeface="Arial" panose="020B0604020202020204" pitchFamily="34" charset="0"/>
              </a:rPr>
              <a:t>Participant E’s three sub-categories of underlying anxiety were worry focus on self or other, Somatic anxiety, worry about performance and biological vulnerability.</a:t>
            </a:r>
            <a:endParaRPr lang="en-GB" sz="16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8C8FE0E3-A886-D886-D78F-B9FCAC1C66DD}"/>
              </a:ext>
            </a:extLst>
          </p:cNvPr>
          <p:cNvGraphicFramePr>
            <a:graphicFrameLocks noGrp="1"/>
          </p:cNvGraphicFramePr>
          <p:nvPr/>
        </p:nvGraphicFramePr>
        <p:xfrm>
          <a:off x="6725863" y="2748404"/>
          <a:ext cx="3610148" cy="3418592"/>
        </p:xfrm>
        <a:graphic>
          <a:graphicData uri="http://schemas.openxmlformats.org/drawingml/2006/table">
            <a:tbl>
              <a:tblPr firstRow="1" firstCol="1" bandRow="1">
                <a:solidFill>
                  <a:srgbClr val="F7F7F7"/>
                </a:solidFill>
                <a:tableStyleId>{5C22544A-7EE6-4342-B048-85BDC9FD1C3A}</a:tableStyleId>
              </a:tblPr>
              <a:tblGrid>
                <a:gridCol w="1253488">
                  <a:extLst>
                    <a:ext uri="{9D8B030D-6E8A-4147-A177-3AD203B41FA5}">
                      <a16:colId xmlns:a16="http://schemas.microsoft.com/office/drawing/2014/main" val="343654454"/>
                    </a:ext>
                  </a:extLst>
                </a:gridCol>
                <a:gridCol w="1178134">
                  <a:extLst>
                    <a:ext uri="{9D8B030D-6E8A-4147-A177-3AD203B41FA5}">
                      <a16:colId xmlns:a16="http://schemas.microsoft.com/office/drawing/2014/main" val="4087237278"/>
                    </a:ext>
                  </a:extLst>
                </a:gridCol>
                <a:gridCol w="1178526">
                  <a:extLst>
                    <a:ext uri="{9D8B030D-6E8A-4147-A177-3AD203B41FA5}">
                      <a16:colId xmlns:a16="http://schemas.microsoft.com/office/drawing/2014/main" val="2919251919"/>
                    </a:ext>
                  </a:extLst>
                </a:gridCol>
              </a:tblGrid>
              <a:tr h="343992">
                <a:tc>
                  <a:txBody>
                    <a:bodyPr/>
                    <a:lstStyle/>
                    <a:p>
                      <a:pPr>
                        <a:lnSpc>
                          <a:spcPct val="150000"/>
                        </a:lnSpc>
                        <a:spcAft>
                          <a:spcPts val="800"/>
                        </a:spcAft>
                        <a:buNone/>
                      </a:pPr>
                      <a:r>
                        <a:rPr lang="en-GB" sz="700" b="1" kern="100" cap="all" spc="60">
                          <a:solidFill>
                            <a:schemeClr val="tx1"/>
                          </a:solidFill>
                          <a:effectLst/>
                        </a:rPr>
                        <a:t>Sub-categories</a:t>
                      </a:r>
                      <a:endParaRPr lang="en-GB" sz="700" b="1" kern="100" cap="all" spc="6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84684" marR="84684" marT="84684" marB="84684">
                    <a:lnL w="12700" cmpd="sng">
                      <a:noFill/>
                    </a:lnL>
                    <a:lnR w="12700" cmpd="sng">
                      <a:noFill/>
                    </a:lnR>
                    <a:lnT w="12700" cmpd="sng">
                      <a:noFill/>
                    </a:lnT>
                    <a:lnB w="38100" cmpd="sng">
                      <a:noFill/>
                    </a:lnB>
                    <a:noFill/>
                  </a:tcPr>
                </a:tc>
                <a:tc>
                  <a:txBody>
                    <a:bodyPr/>
                    <a:lstStyle/>
                    <a:p>
                      <a:pPr>
                        <a:lnSpc>
                          <a:spcPct val="150000"/>
                        </a:lnSpc>
                        <a:spcAft>
                          <a:spcPts val="800"/>
                        </a:spcAft>
                        <a:buNone/>
                      </a:pPr>
                      <a:r>
                        <a:rPr lang="en-GB" sz="700" b="1" kern="100" cap="all" spc="60">
                          <a:solidFill>
                            <a:schemeClr val="tx1"/>
                          </a:solidFill>
                          <a:effectLst/>
                        </a:rPr>
                        <a:t>Participant D</a:t>
                      </a:r>
                      <a:endParaRPr lang="en-GB" sz="700" b="1" kern="100" cap="all" spc="6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84684" marR="84684" marT="84684" marB="84684">
                    <a:lnL w="12700" cmpd="sng">
                      <a:noFill/>
                    </a:lnL>
                    <a:lnR w="12700" cmpd="sng">
                      <a:noFill/>
                    </a:lnR>
                    <a:lnT w="12700" cmpd="sng">
                      <a:noFill/>
                    </a:lnT>
                    <a:lnB w="38100" cmpd="sng">
                      <a:noFill/>
                    </a:lnB>
                    <a:noFill/>
                  </a:tcPr>
                </a:tc>
                <a:tc>
                  <a:txBody>
                    <a:bodyPr/>
                    <a:lstStyle/>
                    <a:p>
                      <a:pPr>
                        <a:lnSpc>
                          <a:spcPct val="150000"/>
                        </a:lnSpc>
                        <a:spcAft>
                          <a:spcPts val="800"/>
                        </a:spcAft>
                        <a:buNone/>
                      </a:pPr>
                      <a:r>
                        <a:rPr lang="en-GB" sz="700" b="1" kern="100" cap="all" spc="60">
                          <a:solidFill>
                            <a:schemeClr val="tx1"/>
                          </a:solidFill>
                          <a:effectLst/>
                        </a:rPr>
                        <a:t>Participant E</a:t>
                      </a:r>
                      <a:endParaRPr lang="en-GB" sz="700" b="1" kern="100" cap="all" spc="6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84684" marR="84684" marT="84684" marB="84684">
                    <a:lnL w="12700" cmpd="sng">
                      <a:noFill/>
                    </a:lnL>
                    <a:lnR w="12700" cmpd="sng">
                      <a:noFill/>
                    </a:lnR>
                    <a:lnT w="12700" cmpd="sng">
                      <a:noFill/>
                    </a:lnT>
                    <a:lnB w="38100" cmpd="sng">
                      <a:noFill/>
                    </a:lnB>
                    <a:noFill/>
                  </a:tcPr>
                </a:tc>
                <a:extLst>
                  <a:ext uri="{0D108BD9-81ED-4DB2-BD59-A6C34878D82A}">
                    <a16:rowId xmlns:a16="http://schemas.microsoft.com/office/drawing/2014/main" val="3213067267"/>
                  </a:ext>
                </a:extLst>
              </a:tr>
              <a:tr h="632546">
                <a:tc>
                  <a:txBody>
                    <a:bodyPr/>
                    <a:lstStyle/>
                    <a:p>
                      <a:pPr>
                        <a:lnSpc>
                          <a:spcPct val="150000"/>
                        </a:lnSpc>
                        <a:spcAft>
                          <a:spcPts val="800"/>
                        </a:spcAft>
                        <a:buNone/>
                      </a:pPr>
                      <a:r>
                        <a:rPr lang="en-GB" sz="700" b="1" kern="100" cap="none" spc="0">
                          <a:solidFill>
                            <a:schemeClr val="tx1"/>
                          </a:solidFill>
                          <a:effectLst/>
                          <a:highlight>
                            <a:srgbClr val="00FFFF"/>
                          </a:highlight>
                        </a:rPr>
                        <a:t>Somatic Anxiety/Worry about Performance</a:t>
                      </a:r>
                      <a:endParaRPr lang="en-GB" sz="700" b="1" kern="100" cap="none" spc="0">
                        <a:solidFill>
                          <a:schemeClr val="tx1"/>
                        </a:solidFill>
                        <a:effectLst/>
                      </a:endParaRPr>
                    </a:p>
                    <a:p>
                      <a:pPr>
                        <a:lnSpc>
                          <a:spcPct val="150000"/>
                        </a:lnSpc>
                        <a:spcAft>
                          <a:spcPts val="800"/>
                        </a:spcAft>
                        <a:buNone/>
                      </a:pPr>
                      <a:r>
                        <a:rPr lang="en-GB" sz="700" b="1" kern="100" cap="none" spc="0">
                          <a:solidFill>
                            <a:schemeClr val="tx1"/>
                          </a:solidFill>
                          <a:effectLst/>
                        </a:rPr>
                        <a:t> </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nSpc>
                          <a:spcPct val="150000"/>
                        </a:lnSpc>
                        <a:spcAft>
                          <a:spcPts val="800"/>
                        </a:spcAft>
                        <a:buNone/>
                      </a:pPr>
                      <a:r>
                        <a:rPr lang="en-GB" sz="1000" kern="100" cap="none" spc="0">
                          <a:solidFill>
                            <a:schemeClr val="tx1"/>
                          </a:solidFill>
                          <a:effectLst/>
                        </a:rPr>
                        <a:t>56%</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nSpc>
                          <a:spcPct val="150000"/>
                        </a:lnSpc>
                        <a:spcAft>
                          <a:spcPts val="800"/>
                        </a:spcAft>
                        <a:buNone/>
                      </a:pPr>
                      <a:r>
                        <a:rPr lang="en-GB" sz="1000" kern="100" cap="none" spc="0">
                          <a:solidFill>
                            <a:schemeClr val="tx1"/>
                          </a:solidFill>
                          <a:effectLst/>
                          <a:highlight>
                            <a:srgbClr val="00FFFF"/>
                          </a:highlight>
                        </a:rPr>
                        <a:t>66%</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38100" cmpd="sng">
                      <a:noFill/>
                    </a:lnT>
                    <a:lnB w="12700" cmpd="sng">
                      <a:noFill/>
                      <a:prstDash val="solid"/>
                    </a:lnB>
                    <a:solidFill>
                      <a:srgbClr val="F7F7F7"/>
                    </a:solidFill>
                  </a:tcPr>
                </a:tc>
                <a:extLst>
                  <a:ext uri="{0D108BD9-81ED-4DB2-BD59-A6C34878D82A}">
                    <a16:rowId xmlns:a16="http://schemas.microsoft.com/office/drawing/2014/main" val="739913031"/>
                  </a:ext>
                </a:extLst>
              </a:tr>
              <a:tr h="632546">
                <a:tc>
                  <a:txBody>
                    <a:bodyPr/>
                    <a:lstStyle/>
                    <a:p>
                      <a:pPr>
                        <a:lnSpc>
                          <a:spcPct val="150000"/>
                        </a:lnSpc>
                        <a:spcAft>
                          <a:spcPts val="800"/>
                        </a:spcAft>
                        <a:buNone/>
                      </a:pPr>
                      <a:r>
                        <a:rPr lang="en-GB" sz="700" b="1" kern="100" cap="none" spc="0">
                          <a:solidFill>
                            <a:schemeClr val="tx1"/>
                          </a:solidFill>
                          <a:effectLst/>
                          <a:highlight>
                            <a:srgbClr val="00FFFF"/>
                          </a:highlight>
                        </a:rPr>
                        <a:t>Worry Focused on Self/Other Scrutiny</a:t>
                      </a:r>
                      <a:endParaRPr lang="en-GB" sz="700" b="1" kern="100" cap="none" spc="0">
                        <a:solidFill>
                          <a:schemeClr val="tx1"/>
                        </a:solidFill>
                        <a:effectLst/>
                      </a:endParaRPr>
                    </a:p>
                    <a:p>
                      <a:pPr>
                        <a:lnSpc>
                          <a:spcPct val="150000"/>
                        </a:lnSpc>
                        <a:spcAft>
                          <a:spcPts val="800"/>
                        </a:spcAft>
                        <a:buNone/>
                      </a:pPr>
                      <a:r>
                        <a:rPr lang="en-GB" sz="700" b="1" kern="100" cap="none" spc="0">
                          <a:solidFill>
                            <a:schemeClr val="tx1"/>
                          </a:solidFill>
                          <a:effectLst/>
                        </a:rPr>
                        <a:t> </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1000" kern="100" cap="none" spc="0">
                          <a:solidFill>
                            <a:schemeClr val="tx1"/>
                          </a:solidFill>
                          <a:effectLst/>
                          <a:highlight>
                            <a:srgbClr val="00FFFF"/>
                          </a:highlight>
                        </a:rPr>
                        <a:t>68%</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1000" kern="100" cap="none" spc="0">
                          <a:solidFill>
                            <a:schemeClr val="tx1"/>
                          </a:solidFill>
                          <a:effectLst/>
                          <a:highlight>
                            <a:srgbClr val="00FFFF"/>
                          </a:highlight>
                        </a:rPr>
                        <a:t>66%</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1164493286"/>
                  </a:ext>
                </a:extLst>
              </a:tr>
              <a:tr h="400448">
                <a:tc>
                  <a:txBody>
                    <a:bodyPr/>
                    <a:lstStyle/>
                    <a:p>
                      <a:pPr>
                        <a:lnSpc>
                          <a:spcPct val="150000"/>
                        </a:lnSpc>
                        <a:spcAft>
                          <a:spcPts val="800"/>
                        </a:spcAft>
                        <a:buNone/>
                      </a:pPr>
                      <a:r>
                        <a:rPr lang="en-GB" sz="700" b="1" kern="100" cap="none" spc="0">
                          <a:solidFill>
                            <a:schemeClr val="tx1"/>
                          </a:solidFill>
                          <a:effectLst/>
                        </a:rPr>
                        <a:t>Depression/Hopelessness</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50000"/>
                        </a:lnSpc>
                        <a:spcAft>
                          <a:spcPts val="800"/>
                        </a:spcAft>
                        <a:buNone/>
                      </a:pPr>
                      <a:r>
                        <a:rPr lang="en-GB" sz="1000" kern="100" cap="none" spc="0">
                          <a:solidFill>
                            <a:schemeClr val="tx1"/>
                          </a:solidFill>
                          <a:effectLst/>
                        </a:rPr>
                        <a:t>41%</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50000"/>
                        </a:lnSpc>
                        <a:spcAft>
                          <a:spcPts val="800"/>
                        </a:spcAft>
                        <a:buNone/>
                      </a:pPr>
                      <a:r>
                        <a:rPr lang="en-GB" sz="1000" kern="100" cap="none" spc="0">
                          <a:solidFill>
                            <a:schemeClr val="tx1"/>
                          </a:solidFill>
                          <a:effectLst/>
                        </a:rPr>
                        <a:t>39%</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2301153082"/>
                  </a:ext>
                </a:extLst>
              </a:tr>
              <a:tr h="281812">
                <a:tc>
                  <a:txBody>
                    <a:bodyPr/>
                    <a:lstStyle/>
                    <a:p>
                      <a:pPr>
                        <a:lnSpc>
                          <a:spcPct val="150000"/>
                        </a:lnSpc>
                        <a:spcAft>
                          <a:spcPts val="800"/>
                        </a:spcAft>
                        <a:buNone/>
                      </a:pPr>
                      <a:r>
                        <a:rPr lang="en-GB" sz="700" b="1" kern="100" cap="none" spc="0">
                          <a:solidFill>
                            <a:schemeClr val="tx1"/>
                          </a:solidFill>
                          <a:effectLst/>
                        </a:rPr>
                        <a:t>Parental Empathy</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1000" kern="100" cap="none" spc="0">
                          <a:solidFill>
                            <a:schemeClr val="tx1"/>
                          </a:solidFill>
                          <a:effectLst/>
                        </a:rPr>
                        <a:t>33%</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1000" kern="100" cap="none" spc="0">
                          <a:solidFill>
                            <a:schemeClr val="tx1"/>
                          </a:solidFill>
                          <a:effectLst/>
                        </a:rPr>
                        <a:t>25%</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1053289359"/>
                  </a:ext>
                </a:extLst>
              </a:tr>
              <a:tr h="281812">
                <a:tc>
                  <a:txBody>
                    <a:bodyPr/>
                    <a:lstStyle/>
                    <a:p>
                      <a:pPr>
                        <a:lnSpc>
                          <a:spcPct val="150000"/>
                        </a:lnSpc>
                        <a:spcAft>
                          <a:spcPts val="800"/>
                        </a:spcAft>
                        <a:buNone/>
                      </a:pPr>
                      <a:r>
                        <a:rPr lang="en-GB" sz="700" b="1" kern="100" cap="none" spc="0">
                          <a:solidFill>
                            <a:schemeClr val="tx1"/>
                          </a:solidFill>
                          <a:effectLst/>
                        </a:rPr>
                        <a:t>Memory</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50000"/>
                        </a:lnSpc>
                        <a:spcAft>
                          <a:spcPts val="800"/>
                        </a:spcAft>
                        <a:buNone/>
                      </a:pPr>
                      <a:r>
                        <a:rPr lang="en-GB" sz="1000" kern="100" cap="none" spc="0">
                          <a:solidFill>
                            <a:schemeClr val="tx1"/>
                          </a:solidFill>
                          <a:effectLst/>
                        </a:rPr>
                        <a:t>33%</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50000"/>
                        </a:lnSpc>
                        <a:spcAft>
                          <a:spcPts val="800"/>
                        </a:spcAft>
                        <a:buNone/>
                      </a:pPr>
                      <a:r>
                        <a:rPr lang="en-GB" sz="1000" kern="100" cap="none" spc="0">
                          <a:solidFill>
                            <a:schemeClr val="tx1"/>
                          </a:solidFill>
                          <a:effectLst/>
                        </a:rPr>
                        <a:t>41%</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3702425547"/>
                  </a:ext>
                </a:extLst>
              </a:tr>
              <a:tr h="281812">
                <a:tc>
                  <a:txBody>
                    <a:bodyPr/>
                    <a:lstStyle/>
                    <a:p>
                      <a:pPr>
                        <a:lnSpc>
                          <a:spcPct val="150000"/>
                        </a:lnSpc>
                        <a:spcAft>
                          <a:spcPts val="800"/>
                        </a:spcAft>
                        <a:buNone/>
                      </a:pPr>
                      <a:r>
                        <a:rPr lang="en-GB" sz="700" b="1" kern="100" cap="none" spc="0">
                          <a:solidFill>
                            <a:schemeClr val="tx1"/>
                          </a:solidFill>
                          <a:effectLst/>
                        </a:rPr>
                        <a:t>Trait Anxiety</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1000" kern="100" cap="none" spc="0">
                          <a:solidFill>
                            <a:schemeClr val="tx1"/>
                          </a:solidFill>
                          <a:effectLst/>
                        </a:rPr>
                        <a:t>16%</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1000" kern="100" cap="none" spc="0">
                          <a:solidFill>
                            <a:schemeClr val="tx1"/>
                          </a:solidFill>
                          <a:effectLst/>
                        </a:rPr>
                        <a:t>66%</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4260880007"/>
                  </a:ext>
                </a:extLst>
              </a:tr>
              <a:tr h="281812">
                <a:tc>
                  <a:txBody>
                    <a:bodyPr/>
                    <a:lstStyle/>
                    <a:p>
                      <a:pPr>
                        <a:lnSpc>
                          <a:spcPct val="150000"/>
                        </a:lnSpc>
                        <a:spcAft>
                          <a:spcPts val="800"/>
                        </a:spcAft>
                        <a:buNone/>
                      </a:pPr>
                      <a:r>
                        <a:rPr lang="en-GB" sz="700" b="1" kern="100" cap="none" spc="0">
                          <a:solidFill>
                            <a:schemeClr val="tx1"/>
                          </a:solidFill>
                          <a:effectLst/>
                          <a:highlight>
                            <a:srgbClr val="00FFFF"/>
                          </a:highlight>
                        </a:rPr>
                        <a:t>Anxious Apprehension</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50000"/>
                        </a:lnSpc>
                        <a:spcAft>
                          <a:spcPts val="800"/>
                        </a:spcAft>
                        <a:buNone/>
                      </a:pPr>
                      <a:r>
                        <a:rPr lang="en-GB" sz="1000" kern="100" cap="none" spc="0">
                          <a:solidFill>
                            <a:schemeClr val="tx1"/>
                          </a:solidFill>
                          <a:effectLst/>
                          <a:highlight>
                            <a:srgbClr val="00FFFF"/>
                          </a:highlight>
                        </a:rPr>
                        <a:t>77%</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50000"/>
                        </a:lnSpc>
                        <a:spcAft>
                          <a:spcPts val="800"/>
                        </a:spcAft>
                        <a:buNone/>
                      </a:pPr>
                      <a:r>
                        <a:rPr lang="en-GB" sz="1000" kern="100" cap="none" spc="0">
                          <a:solidFill>
                            <a:schemeClr val="tx1"/>
                          </a:solidFill>
                          <a:effectLst/>
                        </a:rPr>
                        <a:t>61%</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1904073338"/>
                  </a:ext>
                </a:extLst>
              </a:tr>
              <a:tr h="281812">
                <a:tc>
                  <a:txBody>
                    <a:bodyPr/>
                    <a:lstStyle/>
                    <a:p>
                      <a:pPr>
                        <a:lnSpc>
                          <a:spcPct val="150000"/>
                        </a:lnSpc>
                        <a:spcAft>
                          <a:spcPts val="800"/>
                        </a:spcAft>
                        <a:buNone/>
                      </a:pPr>
                      <a:r>
                        <a:rPr lang="en-GB" sz="700" b="1" kern="100" cap="none" spc="0">
                          <a:solidFill>
                            <a:schemeClr val="tx1"/>
                          </a:solidFill>
                          <a:effectLst/>
                          <a:highlight>
                            <a:srgbClr val="00FFFF"/>
                          </a:highlight>
                        </a:rPr>
                        <a:t>Biological Vulnerability</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1000" kern="100" cap="none" spc="0">
                          <a:solidFill>
                            <a:schemeClr val="tx1"/>
                          </a:solidFill>
                          <a:effectLst/>
                          <a:highlight>
                            <a:srgbClr val="00FFFF"/>
                          </a:highlight>
                        </a:rPr>
                        <a:t>66%</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1000" kern="100" cap="none" spc="0">
                          <a:solidFill>
                            <a:schemeClr val="tx1"/>
                          </a:solidFill>
                          <a:effectLst/>
                          <a:highlight>
                            <a:srgbClr val="00FFFF"/>
                          </a:highlight>
                        </a:rPr>
                        <a:t>100 %</a:t>
                      </a:r>
                      <a:endParaRPr lang="en-GB" sz="10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2342" marR="42342" marT="0" marB="56456">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3736308723"/>
                  </a:ext>
                </a:extLst>
              </a:tr>
            </a:tbl>
          </a:graphicData>
        </a:graphic>
      </p:graphicFrame>
    </p:spTree>
    <p:extLst>
      <p:ext uri="{BB962C8B-B14F-4D97-AF65-F5344CB8AC3E}">
        <p14:creationId xmlns:p14="http://schemas.microsoft.com/office/powerpoint/2010/main" val="36806044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08BD98-5BA2-704F-47A6-59032C63D72B}"/>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DABA077-5650-4194-91A9-0181927D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A4E7FFF-D33D-499B-85BF-6EBA5D5FB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B1402E7-5138-4B04-AA6B-9B61E652E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57400"/>
            <a:ext cx="11398728"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45B585-7AB0-C6E9-2A65-29105A7F60D7}"/>
              </a:ext>
            </a:extLst>
          </p:cNvPr>
          <p:cNvSpPr>
            <a:spLocks noGrp="1"/>
          </p:cNvSpPr>
          <p:nvPr>
            <p:ph type="title"/>
          </p:nvPr>
        </p:nvSpPr>
        <p:spPr>
          <a:xfrm>
            <a:off x="1544186" y="460661"/>
            <a:ext cx="9040687" cy="1136072"/>
          </a:xfrm>
        </p:spPr>
        <p:txBody>
          <a:bodyPr>
            <a:normAutofit/>
          </a:bodyPr>
          <a:lstStyle/>
          <a:p>
            <a:r>
              <a:rPr lang="en-GB" dirty="0"/>
              <a:t>Findings and analysis K-MPAI</a:t>
            </a:r>
          </a:p>
        </p:txBody>
      </p:sp>
      <p:sp>
        <p:nvSpPr>
          <p:cNvPr id="3" name="Content Placeholder 2">
            <a:extLst>
              <a:ext uri="{FF2B5EF4-FFF2-40B4-BE49-F238E27FC236}">
                <a16:creationId xmlns:a16="http://schemas.microsoft.com/office/drawing/2014/main" id="{8B61B9B4-E124-E537-9465-71E8C8C7270E}"/>
              </a:ext>
            </a:extLst>
          </p:cNvPr>
          <p:cNvSpPr>
            <a:spLocks noGrp="1"/>
          </p:cNvSpPr>
          <p:nvPr>
            <p:ph idx="1"/>
          </p:nvPr>
        </p:nvSpPr>
        <p:spPr>
          <a:xfrm>
            <a:off x="1638299" y="2394857"/>
            <a:ext cx="4045429" cy="3772135"/>
          </a:xfrm>
        </p:spPr>
        <p:txBody>
          <a:bodyPr>
            <a:normAutofit fontScale="85000" lnSpcReduction="20000"/>
          </a:bodyPr>
          <a:lstStyle/>
          <a:p>
            <a:pPr>
              <a:lnSpc>
                <a:spcPct val="110000"/>
              </a:lnSpc>
            </a:pPr>
            <a:r>
              <a:rPr lang="en-GB" dirty="0">
                <a:latin typeface="Arial" panose="020B0604020202020204" pitchFamily="34" charset="0"/>
                <a:cs typeface="Arial" panose="020B0604020202020204" pitchFamily="34" charset="0"/>
              </a:rPr>
              <a:t>Participant D’s percentages decreased in worry by 14% depression by 18% and anxious apprehension by 27% however, somatic anxiety increased by 12%, parental empathy 4%, memory 33%, trait anxiety 45% and biological vulnerability increased by 17%. </a:t>
            </a:r>
          </a:p>
          <a:p>
            <a:pPr>
              <a:lnSpc>
                <a:spcPct val="110000"/>
              </a:lnSpc>
            </a:pPr>
            <a:r>
              <a:rPr lang="en-GB" dirty="0">
                <a:latin typeface="Arial" panose="020B0604020202020204" pitchFamily="34" charset="0"/>
                <a:cs typeface="Arial" panose="020B0604020202020204" pitchFamily="34" charset="0"/>
              </a:rPr>
              <a:t>Participant E’s percentages for the sub-category decreased in somatic anxiety by 15%,  worry 21%, depression 6%, memory 25%, trait anxiety 11%, anxious apprehension 39% and biological vulnerability by 17%. In contrast, percentages only increased for parental empathy by 4% suggesting that the intervention assisted with decreasing performance anxiety. </a:t>
            </a:r>
            <a:endParaRPr lang="en-GB" sz="1300" dirty="0">
              <a:latin typeface="Arial" panose="020B0604020202020204" pitchFamily="34" charset="0"/>
              <a:cs typeface="Arial" panose="020B0604020202020204" pitchFamily="34" charset="0"/>
            </a:endParaRPr>
          </a:p>
        </p:txBody>
      </p:sp>
      <p:sp>
        <p:nvSpPr>
          <p:cNvPr id="6" name="Rectangle 1">
            <a:extLst>
              <a:ext uri="{FF2B5EF4-FFF2-40B4-BE49-F238E27FC236}">
                <a16:creationId xmlns:a16="http://schemas.microsoft.com/office/drawing/2014/main" id="{6E8E383A-0D7D-9F2A-AA7E-FFD5B5178044}"/>
              </a:ext>
            </a:extLst>
          </p:cNvPr>
          <p:cNvSpPr>
            <a:spLocks noChangeArrowheads="1"/>
          </p:cNvSpPr>
          <p:nvPr/>
        </p:nvSpPr>
        <p:spPr bwMode="auto">
          <a:xfrm>
            <a:off x="3665538" y="25050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5" name="Table 4">
            <a:extLst>
              <a:ext uri="{FF2B5EF4-FFF2-40B4-BE49-F238E27FC236}">
                <a16:creationId xmlns:a16="http://schemas.microsoft.com/office/drawing/2014/main" id="{4677BBC0-4840-7A56-F5D0-2F69127032EC}"/>
              </a:ext>
            </a:extLst>
          </p:cNvPr>
          <p:cNvGraphicFramePr>
            <a:graphicFrameLocks noGrp="1"/>
          </p:cNvGraphicFramePr>
          <p:nvPr>
            <p:extLst>
              <p:ext uri="{D42A27DB-BD31-4B8C-83A1-F6EECF244321}">
                <p14:modId xmlns:p14="http://schemas.microsoft.com/office/powerpoint/2010/main" val="3906911945"/>
              </p:ext>
            </p:extLst>
          </p:nvPr>
        </p:nvGraphicFramePr>
        <p:xfrm>
          <a:off x="6477000" y="2942665"/>
          <a:ext cx="4107874" cy="3066754"/>
        </p:xfrm>
        <a:graphic>
          <a:graphicData uri="http://schemas.openxmlformats.org/drawingml/2006/table">
            <a:tbl>
              <a:tblPr firstRow="1" firstCol="1" bandRow="1">
                <a:solidFill>
                  <a:srgbClr val="F7F7F7"/>
                </a:solidFill>
                <a:tableStyleId>{5C22544A-7EE6-4342-B048-85BDC9FD1C3A}</a:tableStyleId>
              </a:tblPr>
              <a:tblGrid>
                <a:gridCol w="1639729">
                  <a:extLst>
                    <a:ext uri="{9D8B030D-6E8A-4147-A177-3AD203B41FA5}">
                      <a16:colId xmlns:a16="http://schemas.microsoft.com/office/drawing/2014/main" val="3450051508"/>
                    </a:ext>
                  </a:extLst>
                </a:gridCol>
                <a:gridCol w="1293316">
                  <a:extLst>
                    <a:ext uri="{9D8B030D-6E8A-4147-A177-3AD203B41FA5}">
                      <a16:colId xmlns:a16="http://schemas.microsoft.com/office/drawing/2014/main" val="2538220200"/>
                    </a:ext>
                  </a:extLst>
                </a:gridCol>
                <a:gridCol w="1174829">
                  <a:extLst>
                    <a:ext uri="{9D8B030D-6E8A-4147-A177-3AD203B41FA5}">
                      <a16:colId xmlns:a16="http://schemas.microsoft.com/office/drawing/2014/main" val="1744859002"/>
                    </a:ext>
                  </a:extLst>
                </a:gridCol>
              </a:tblGrid>
              <a:tr h="315859">
                <a:tc>
                  <a:txBody>
                    <a:bodyPr/>
                    <a:lstStyle/>
                    <a:p>
                      <a:pPr>
                        <a:lnSpc>
                          <a:spcPct val="150000"/>
                        </a:lnSpc>
                        <a:spcAft>
                          <a:spcPts val="800"/>
                        </a:spcAft>
                        <a:buNone/>
                      </a:pPr>
                      <a:r>
                        <a:rPr lang="en-GB" sz="700" b="1" kern="100" cap="all" spc="60">
                          <a:solidFill>
                            <a:schemeClr val="tx1"/>
                          </a:solidFill>
                          <a:effectLst/>
                        </a:rPr>
                        <a:t>Sub-categories</a:t>
                      </a:r>
                      <a:endParaRPr lang="en-GB" sz="700" b="1" kern="100" cap="all" spc="6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77759" marR="77759" marT="77759" marB="77759">
                    <a:lnL w="12700" cmpd="sng">
                      <a:noFill/>
                    </a:lnL>
                    <a:lnR w="12700" cmpd="sng">
                      <a:noFill/>
                    </a:lnR>
                    <a:lnT w="12700" cmpd="sng">
                      <a:noFill/>
                    </a:lnT>
                    <a:lnB w="38100" cmpd="sng">
                      <a:noFill/>
                    </a:lnB>
                    <a:noFill/>
                  </a:tcPr>
                </a:tc>
                <a:tc>
                  <a:txBody>
                    <a:bodyPr/>
                    <a:lstStyle/>
                    <a:p>
                      <a:pPr>
                        <a:lnSpc>
                          <a:spcPct val="150000"/>
                        </a:lnSpc>
                        <a:spcAft>
                          <a:spcPts val="800"/>
                        </a:spcAft>
                        <a:buNone/>
                      </a:pPr>
                      <a:r>
                        <a:rPr lang="en-GB" sz="700" b="1" kern="100" cap="all" spc="60">
                          <a:solidFill>
                            <a:schemeClr val="tx1"/>
                          </a:solidFill>
                          <a:effectLst/>
                        </a:rPr>
                        <a:t>Participant D</a:t>
                      </a:r>
                      <a:endParaRPr lang="en-GB" sz="700" b="1" kern="100" cap="all" spc="6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77759" marR="77759" marT="77759" marB="77759">
                    <a:lnL w="12700" cmpd="sng">
                      <a:noFill/>
                    </a:lnL>
                    <a:lnR w="12700" cmpd="sng">
                      <a:noFill/>
                    </a:lnR>
                    <a:lnT w="12700" cmpd="sng">
                      <a:noFill/>
                    </a:lnT>
                    <a:lnB w="38100" cmpd="sng">
                      <a:noFill/>
                    </a:lnB>
                    <a:noFill/>
                  </a:tcPr>
                </a:tc>
                <a:tc>
                  <a:txBody>
                    <a:bodyPr/>
                    <a:lstStyle/>
                    <a:p>
                      <a:pPr>
                        <a:lnSpc>
                          <a:spcPct val="150000"/>
                        </a:lnSpc>
                        <a:spcAft>
                          <a:spcPts val="800"/>
                        </a:spcAft>
                        <a:buNone/>
                      </a:pPr>
                      <a:r>
                        <a:rPr lang="en-GB" sz="700" b="1" kern="100" cap="all" spc="60">
                          <a:solidFill>
                            <a:schemeClr val="tx1"/>
                          </a:solidFill>
                          <a:effectLst/>
                        </a:rPr>
                        <a:t>Participant E</a:t>
                      </a:r>
                      <a:endParaRPr lang="en-GB" sz="700" b="1" kern="100" cap="all" spc="6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77759" marR="77759" marT="77759" marB="77759">
                    <a:lnL w="12700" cmpd="sng">
                      <a:noFill/>
                    </a:lnL>
                    <a:lnR w="12700" cmpd="sng">
                      <a:noFill/>
                    </a:lnR>
                    <a:lnT w="12700" cmpd="sng">
                      <a:noFill/>
                    </a:lnT>
                    <a:lnB w="38100" cmpd="sng">
                      <a:noFill/>
                    </a:lnB>
                    <a:noFill/>
                  </a:tcPr>
                </a:tc>
                <a:extLst>
                  <a:ext uri="{0D108BD9-81ED-4DB2-BD59-A6C34878D82A}">
                    <a16:rowId xmlns:a16="http://schemas.microsoft.com/office/drawing/2014/main" val="44388107"/>
                  </a:ext>
                </a:extLst>
              </a:tr>
              <a:tr h="580814">
                <a:tc>
                  <a:txBody>
                    <a:bodyPr/>
                    <a:lstStyle/>
                    <a:p>
                      <a:pPr>
                        <a:lnSpc>
                          <a:spcPct val="150000"/>
                        </a:lnSpc>
                        <a:spcAft>
                          <a:spcPts val="800"/>
                        </a:spcAft>
                        <a:buNone/>
                      </a:pPr>
                      <a:r>
                        <a:rPr lang="en-GB" sz="700" b="1" kern="100" cap="none" spc="0">
                          <a:solidFill>
                            <a:schemeClr val="tx1"/>
                          </a:solidFill>
                          <a:effectLst/>
                          <a:highlight>
                            <a:srgbClr val="00FFFF"/>
                          </a:highlight>
                        </a:rPr>
                        <a:t>Somatic Anxiety/Worry about Performance</a:t>
                      </a:r>
                      <a:endParaRPr lang="en-GB" sz="700" b="1" kern="100" cap="none" spc="0">
                        <a:solidFill>
                          <a:schemeClr val="tx1"/>
                        </a:solidFill>
                        <a:effectLst/>
                      </a:endParaRPr>
                    </a:p>
                    <a:p>
                      <a:pPr>
                        <a:lnSpc>
                          <a:spcPct val="150000"/>
                        </a:lnSpc>
                        <a:spcAft>
                          <a:spcPts val="800"/>
                        </a:spcAft>
                        <a:buNone/>
                      </a:pPr>
                      <a:r>
                        <a:rPr lang="en-GB" sz="700" b="1" kern="100" cap="none" spc="0">
                          <a:solidFill>
                            <a:schemeClr val="tx1"/>
                          </a:solidFill>
                          <a:effectLst/>
                        </a:rPr>
                        <a:t> </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nSpc>
                          <a:spcPct val="150000"/>
                        </a:lnSpc>
                        <a:spcAft>
                          <a:spcPts val="800"/>
                        </a:spcAft>
                        <a:buNone/>
                      </a:pPr>
                      <a:r>
                        <a:rPr lang="en-GB" sz="900" kern="100" cap="none" spc="0">
                          <a:solidFill>
                            <a:schemeClr val="tx1"/>
                          </a:solidFill>
                          <a:effectLst/>
                          <a:highlight>
                            <a:srgbClr val="00FFFF"/>
                          </a:highlight>
                        </a:rPr>
                        <a:t>68%</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nSpc>
                          <a:spcPct val="150000"/>
                        </a:lnSpc>
                        <a:spcAft>
                          <a:spcPts val="800"/>
                        </a:spcAft>
                        <a:buNone/>
                      </a:pPr>
                      <a:r>
                        <a:rPr lang="en-GB" sz="900" kern="100" cap="none" spc="0">
                          <a:solidFill>
                            <a:schemeClr val="tx1"/>
                          </a:solidFill>
                          <a:effectLst/>
                        </a:rPr>
                        <a:t>51%</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38100" cmpd="sng">
                      <a:noFill/>
                    </a:lnT>
                    <a:lnB w="12700" cmpd="sng">
                      <a:noFill/>
                      <a:prstDash val="solid"/>
                    </a:lnB>
                    <a:solidFill>
                      <a:srgbClr val="F7F7F7"/>
                    </a:solidFill>
                  </a:tcPr>
                </a:tc>
                <a:extLst>
                  <a:ext uri="{0D108BD9-81ED-4DB2-BD59-A6C34878D82A}">
                    <a16:rowId xmlns:a16="http://schemas.microsoft.com/office/drawing/2014/main" val="3229284769"/>
                  </a:ext>
                </a:extLst>
              </a:tr>
              <a:tr h="580814">
                <a:tc>
                  <a:txBody>
                    <a:bodyPr/>
                    <a:lstStyle/>
                    <a:p>
                      <a:pPr>
                        <a:lnSpc>
                          <a:spcPct val="150000"/>
                        </a:lnSpc>
                        <a:spcAft>
                          <a:spcPts val="800"/>
                        </a:spcAft>
                        <a:buNone/>
                      </a:pPr>
                      <a:r>
                        <a:rPr lang="en-GB" sz="700" b="1" kern="100" cap="none" spc="0">
                          <a:solidFill>
                            <a:schemeClr val="tx1"/>
                          </a:solidFill>
                          <a:effectLst/>
                          <a:highlight>
                            <a:srgbClr val="00FFFF"/>
                          </a:highlight>
                        </a:rPr>
                        <a:t>Worry Focused on Self/Other Scrutiny</a:t>
                      </a:r>
                      <a:endParaRPr lang="en-GB" sz="700" b="1" kern="100" cap="none" spc="0">
                        <a:solidFill>
                          <a:schemeClr val="tx1"/>
                        </a:solidFill>
                        <a:effectLst/>
                      </a:endParaRPr>
                    </a:p>
                    <a:p>
                      <a:pPr>
                        <a:lnSpc>
                          <a:spcPct val="150000"/>
                        </a:lnSpc>
                        <a:spcAft>
                          <a:spcPts val="800"/>
                        </a:spcAft>
                        <a:buNone/>
                      </a:pPr>
                      <a:r>
                        <a:rPr lang="en-GB" sz="700" b="1" kern="100" cap="none" spc="0">
                          <a:solidFill>
                            <a:schemeClr val="tx1"/>
                          </a:solidFill>
                          <a:effectLst/>
                        </a:rPr>
                        <a:t> </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900" kern="100" cap="none" spc="0">
                          <a:solidFill>
                            <a:schemeClr val="tx1"/>
                          </a:solidFill>
                          <a:effectLst/>
                        </a:rPr>
                        <a:t>54%</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900" kern="100" cap="none" spc="0">
                          <a:solidFill>
                            <a:schemeClr val="tx1"/>
                          </a:solidFill>
                          <a:effectLst/>
                          <a:highlight>
                            <a:srgbClr val="00FFFF"/>
                          </a:highlight>
                        </a:rPr>
                        <a:t>45%</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1560194302"/>
                  </a:ext>
                </a:extLst>
              </a:tr>
              <a:tr h="258764">
                <a:tc>
                  <a:txBody>
                    <a:bodyPr/>
                    <a:lstStyle/>
                    <a:p>
                      <a:pPr>
                        <a:lnSpc>
                          <a:spcPct val="150000"/>
                        </a:lnSpc>
                        <a:spcAft>
                          <a:spcPts val="800"/>
                        </a:spcAft>
                        <a:buNone/>
                      </a:pPr>
                      <a:r>
                        <a:rPr lang="en-GB" sz="700" b="1" kern="100" cap="none" spc="0">
                          <a:solidFill>
                            <a:schemeClr val="tx1"/>
                          </a:solidFill>
                          <a:effectLst/>
                        </a:rPr>
                        <a:t>Depression/Hopelessness</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50000"/>
                        </a:lnSpc>
                        <a:spcAft>
                          <a:spcPts val="800"/>
                        </a:spcAft>
                        <a:buNone/>
                      </a:pPr>
                      <a:r>
                        <a:rPr lang="en-GB" sz="900" kern="100" cap="none" spc="0">
                          <a:solidFill>
                            <a:schemeClr val="tx1"/>
                          </a:solidFill>
                          <a:effectLst/>
                        </a:rPr>
                        <a:t>23%</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50000"/>
                        </a:lnSpc>
                        <a:spcAft>
                          <a:spcPts val="800"/>
                        </a:spcAft>
                        <a:buNone/>
                      </a:pPr>
                      <a:r>
                        <a:rPr lang="en-GB" sz="900" kern="100" cap="none" spc="0">
                          <a:solidFill>
                            <a:schemeClr val="tx1"/>
                          </a:solidFill>
                          <a:effectLst/>
                        </a:rPr>
                        <a:t>33%</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489924334"/>
                  </a:ext>
                </a:extLst>
              </a:tr>
              <a:tr h="258764">
                <a:tc>
                  <a:txBody>
                    <a:bodyPr/>
                    <a:lstStyle/>
                    <a:p>
                      <a:pPr>
                        <a:lnSpc>
                          <a:spcPct val="150000"/>
                        </a:lnSpc>
                        <a:spcAft>
                          <a:spcPts val="800"/>
                        </a:spcAft>
                        <a:buNone/>
                      </a:pPr>
                      <a:r>
                        <a:rPr lang="en-GB" sz="700" b="1" kern="100" cap="none" spc="0">
                          <a:solidFill>
                            <a:schemeClr val="tx1"/>
                          </a:solidFill>
                          <a:effectLst/>
                        </a:rPr>
                        <a:t>Parental Empathy</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900" kern="100" cap="none" spc="0">
                          <a:solidFill>
                            <a:schemeClr val="tx1"/>
                          </a:solidFill>
                          <a:effectLst/>
                        </a:rPr>
                        <a:t>37%</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900" kern="100" cap="none" spc="0">
                          <a:solidFill>
                            <a:schemeClr val="tx1"/>
                          </a:solidFill>
                          <a:effectLst/>
                        </a:rPr>
                        <a:t>29%</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834583898"/>
                  </a:ext>
                </a:extLst>
              </a:tr>
              <a:tr h="258764">
                <a:tc>
                  <a:txBody>
                    <a:bodyPr/>
                    <a:lstStyle/>
                    <a:p>
                      <a:pPr>
                        <a:lnSpc>
                          <a:spcPct val="150000"/>
                        </a:lnSpc>
                        <a:spcAft>
                          <a:spcPts val="800"/>
                        </a:spcAft>
                        <a:buNone/>
                      </a:pPr>
                      <a:r>
                        <a:rPr lang="en-GB" sz="700" b="1" kern="100" cap="none" spc="0">
                          <a:solidFill>
                            <a:schemeClr val="tx1"/>
                          </a:solidFill>
                          <a:effectLst/>
                          <a:highlight>
                            <a:srgbClr val="00FFFF"/>
                          </a:highlight>
                        </a:rPr>
                        <a:t>Memory</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50000"/>
                        </a:lnSpc>
                        <a:spcAft>
                          <a:spcPts val="800"/>
                        </a:spcAft>
                        <a:buNone/>
                      </a:pPr>
                      <a:r>
                        <a:rPr lang="en-GB" sz="900" kern="100" cap="none" spc="0">
                          <a:solidFill>
                            <a:schemeClr val="tx1"/>
                          </a:solidFill>
                          <a:effectLst/>
                          <a:highlight>
                            <a:srgbClr val="00FFFF"/>
                          </a:highlight>
                        </a:rPr>
                        <a:t>66%</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50000"/>
                        </a:lnSpc>
                        <a:spcAft>
                          <a:spcPts val="800"/>
                        </a:spcAft>
                        <a:buNone/>
                      </a:pPr>
                      <a:r>
                        <a:rPr lang="en-GB" sz="900" kern="100" cap="none" spc="0">
                          <a:solidFill>
                            <a:schemeClr val="tx1"/>
                          </a:solidFill>
                          <a:effectLst/>
                        </a:rPr>
                        <a:t>16%</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2788523903"/>
                  </a:ext>
                </a:extLst>
              </a:tr>
              <a:tr h="258764">
                <a:tc>
                  <a:txBody>
                    <a:bodyPr/>
                    <a:lstStyle/>
                    <a:p>
                      <a:pPr>
                        <a:lnSpc>
                          <a:spcPct val="150000"/>
                        </a:lnSpc>
                        <a:spcAft>
                          <a:spcPts val="800"/>
                        </a:spcAft>
                        <a:buNone/>
                      </a:pPr>
                      <a:r>
                        <a:rPr lang="en-GB" sz="700" b="1" kern="100" cap="none" spc="0">
                          <a:solidFill>
                            <a:schemeClr val="tx1"/>
                          </a:solidFill>
                          <a:effectLst/>
                          <a:highlight>
                            <a:srgbClr val="00FFFF"/>
                          </a:highlight>
                        </a:rPr>
                        <a:t>Trait Anxiety</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900" kern="100" cap="none" spc="0">
                          <a:solidFill>
                            <a:schemeClr val="tx1"/>
                          </a:solidFill>
                          <a:effectLst/>
                        </a:rPr>
                        <a:t>61%</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900" kern="100" cap="none" spc="0">
                          <a:solidFill>
                            <a:schemeClr val="tx1"/>
                          </a:solidFill>
                          <a:effectLst/>
                          <a:highlight>
                            <a:srgbClr val="00FFFF"/>
                          </a:highlight>
                        </a:rPr>
                        <a:t>55%</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3010765574"/>
                  </a:ext>
                </a:extLst>
              </a:tr>
              <a:tr h="258764">
                <a:tc>
                  <a:txBody>
                    <a:bodyPr/>
                    <a:lstStyle/>
                    <a:p>
                      <a:pPr>
                        <a:lnSpc>
                          <a:spcPct val="150000"/>
                        </a:lnSpc>
                        <a:spcAft>
                          <a:spcPts val="800"/>
                        </a:spcAft>
                        <a:buNone/>
                      </a:pPr>
                      <a:r>
                        <a:rPr lang="en-GB" sz="700" b="1" kern="100" cap="none" spc="0">
                          <a:solidFill>
                            <a:schemeClr val="tx1"/>
                          </a:solidFill>
                          <a:effectLst/>
                        </a:rPr>
                        <a:t>Anxious Apprehension</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50000"/>
                        </a:lnSpc>
                        <a:spcAft>
                          <a:spcPts val="800"/>
                        </a:spcAft>
                        <a:buNone/>
                      </a:pPr>
                      <a:r>
                        <a:rPr lang="en-GB" sz="900" kern="100" cap="none" spc="0">
                          <a:solidFill>
                            <a:schemeClr val="tx1"/>
                          </a:solidFill>
                          <a:effectLst/>
                        </a:rPr>
                        <a:t>50%</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nSpc>
                          <a:spcPct val="150000"/>
                        </a:lnSpc>
                        <a:spcAft>
                          <a:spcPts val="800"/>
                        </a:spcAft>
                        <a:buNone/>
                      </a:pPr>
                      <a:r>
                        <a:rPr lang="en-GB" sz="900" kern="100" cap="none" spc="0">
                          <a:solidFill>
                            <a:schemeClr val="tx1"/>
                          </a:solidFill>
                          <a:effectLst/>
                        </a:rPr>
                        <a:t>22%</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542957833"/>
                  </a:ext>
                </a:extLst>
              </a:tr>
              <a:tr h="258764">
                <a:tc>
                  <a:txBody>
                    <a:bodyPr/>
                    <a:lstStyle/>
                    <a:p>
                      <a:pPr>
                        <a:lnSpc>
                          <a:spcPct val="150000"/>
                        </a:lnSpc>
                        <a:spcAft>
                          <a:spcPts val="800"/>
                        </a:spcAft>
                        <a:buNone/>
                      </a:pPr>
                      <a:r>
                        <a:rPr lang="en-GB" sz="700" b="1" kern="100" cap="none" spc="0">
                          <a:solidFill>
                            <a:schemeClr val="tx1"/>
                          </a:solidFill>
                          <a:effectLst/>
                          <a:highlight>
                            <a:srgbClr val="00FFFF"/>
                          </a:highlight>
                        </a:rPr>
                        <a:t>Biological Vulnerability</a:t>
                      </a:r>
                      <a:endParaRPr lang="en-GB" sz="7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900" kern="100" cap="none" spc="0">
                          <a:solidFill>
                            <a:schemeClr val="tx1"/>
                          </a:solidFill>
                          <a:effectLst/>
                          <a:highlight>
                            <a:srgbClr val="00FFFF"/>
                          </a:highlight>
                        </a:rPr>
                        <a:t>83%</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nSpc>
                          <a:spcPct val="150000"/>
                        </a:lnSpc>
                        <a:spcAft>
                          <a:spcPts val="800"/>
                        </a:spcAft>
                        <a:buNone/>
                      </a:pPr>
                      <a:r>
                        <a:rPr lang="en-GB" sz="900" kern="100" cap="none" spc="0">
                          <a:solidFill>
                            <a:schemeClr val="tx1"/>
                          </a:solidFill>
                          <a:effectLst/>
                          <a:highlight>
                            <a:srgbClr val="00FFFF"/>
                          </a:highlight>
                        </a:rPr>
                        <a:t>83 %</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1726" marR="41726" marT="0" marB="51839">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838782255"/>
                  </a:ext>
                </a:extLst>
              </a:tr>
            </a:tbl>
          </a:graphicData>
        </a:graphic>
      </p:graphicFrame>
    </p:spTree>
    <p:extLst>
      <p:ext uri="{BB962C8B-B14F-4D97-AF65-F5344CB8AC3E}">
        <p14:creationId xmlns:p14="http://schemas.microsoft.com/office/powerpoint/2010/main" val="379075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11C2DB-122E-2C8D-7373-A082676D8C82}"/>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6477000" cy="20744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6C4C32-55CE-22DB-0C82-F9F94102B0CA}"/>
              </a:ext>
            </a:extLst>
          </p:cNvPr>
          <p:cNvSpPr>
            <a:spLocks noGrp="1"/>
          </p:cNvSpPr>
          <p:nvPr>
            <p:ph type="title"/>
          </p:nvPr>
        </p:nvSpPr>
        <p:spPr>
          <a:xfrm>
            <a:off x="798173" y="494639"/>
            <a:ext cx="4878727" cy="1075123"/>
          </a:xfrm>
        </p:spPr>
        <p:txBody>
          <a:bodyPr>
            <a:normAutofit fontScale="90000"/>
          </a:bodyPr>
          <a:lstStyle/>
          <a:p>
            <a:r>
              <a:rPr lang="en-GB" dirty="0"/>
              <a:t>Findings and analysis worship experience survey.</a:t>
            </a:r>
          </a:p>
        </p:txBody>
      </p:sp>
      <p:sp>
        <p:nvSpPr>
          <p:cNvPr id="3" name="Content Placeholder 2">
            <a:extLst>
              <a:ext uri="{FF2B5EF4-FFF2-40B4-BE49-F238E27FC236}">
                <a16:creationId xmlns:a16="http://schemas.microsoft.com/office/drawing/2014/main" id="{2F63FCFD-CE22-DD64-F891-F5DE05499F49}"/>
              </a:ext>
            </a:extLst>
          </p:cNvPr>
          <p:cNvSpPr>
            <a:spLocks noGrp="1"/>
          </p:cNvSpPr>
          <p:nvPr>
            <p:ph idx="1"/>
          </p:nvPr>
        </p:nvSpPr>
        <p:spPr>
          <a:xfrm>
            <a:off x="7460530" y="685800"/>
            <a:ext cx="3768347" cy="5508859"/>
          </a:xfrm>
        </p:spPr>
        <p:txBody>
          <a:bodyPr>
            <a:normAutofit/>
          </a:bodyPr>
          <a:lstStyle/>
          <a:p>
            <a:r>
              <a:rPr lang="en-GB" dirty="0">
                <a:latin typeface="Arial" panose="020B0604020202020204" pitchFamily="34" charset="0"/>
                <a:cs typeface="Arial" panose="020B0604020202020204" pitchFamily="34" charset="0"/>
              </a:rPr>
              <a:t>Participant D was the only one to complete the worship singing experience questionnaire before and after the intervention. Participant D began to show improvements through questions on handling mistakes with ease, developing breath support and gaining confidence in vibrato and belting. Their technical vocal ability increased 7 points from 64 to 71.</a:t>
            </a:r>
          </a:p>
          <a:p>
            <a:endParaRPr lang="en-GB" dirty="0"/>
          </a:p>
        </p:txBody>
      </p:sp>
      <p:pic>
        <p:nvPicPr>
          <p:cNvPr id="4" name="Picture 3" descr="A graph with blue rectangles&#10;&#10;AI-generated content may be incorrect.">
            <a:extLst>
              <a:ext uri="{FF2B5EF4-FFF2-40B4-BE49-F238E27FC236}">
                <a16:creationId xmlns:a16="http://schemas.microsoft.com/office/drawing/2014/main" id="{3CCF22A6-8C50-DBAE-BDBF-D373E2CEA74C}"/>
              </a:ext>
            </a:extLst>
          </p:cNvPr>
          <p:cNvPicPr>
            <a:picLocks noChangeAspect="1"/>
          </p:cNvPicPr>
          <p:nvPr/>
        </p:nvPicPr>
        <p:blipFill>
          <a:blip r:embed="rId2">
            <a:extLst>
              <a:ext uri="{28A0092B-C50C-407E-A947-70E740481C1C}">
                <a14:useLocalDpi xmlns:a14="http://schemas.microsoft.com/office/drawing/2010/main" val="0"/>
              </a:ext>
            </a:extLst>
          </a:blip>
          <a:srcRect r="3" b="2758"/>
          <a:stretch>
            <a:fillRect/>
          </a:stretch>
        </p:blipFill>
        <p:spPr bwMode="auto">
          <a:xfrm>
            <a:off x="1" y="2064470"/>
            <a:ext cx="6477000" cy="3416960"/>
          </a:xfrm>
          <a:prstGeom prst="rect">
            <a:avLst/>
          </a:prstGeom>
          <a:noFill/>
        </p:spPr>
      </p:pic>
      <p:sp>
        <p:nvSpPr>
          <p:cNvPr id="5" name="TextBox 4">
            <a:extLst>
              <a:ext uri="{FF2B5EF4-FFF2-40B4-BE49-F238E27FC236}">
                <a16:creationId xmlns:a16="http://schemas.microsoft.com/office/drawing/2014/main" id="{7D3FA3FE-8E8C-91ED-4A21-8167AE82AFB2}"/>
              </a:ext>
            </a:extLst>
          </p:cNvPr>
          <p:cNvSpPr txBox="1"/>
          <p:nvPr/>
        </p:nvSpPr>
        <p:spPr>
          <a:xfrm>
            <a:off x="1088571" y="6063343"/>
            <a:ext cx="3746603" cy="369332"/>
          </a:xfrm>
          <a:prstGeom prst="rect">
            <a:avLst/>
          </a:prstGeom>
          <a:noFill/>
        </p:spPr>
        <p:txBody>
          <a:bodyPr wrap="none" rtlCol="0">
            <a:spAutoFit/>
          </a:bodyPr>
          <a:lstStyle/>
          <a:p>
            <a:r>
              <a:rPr lang="en-GB" dirty="0"/>
              <a:t>Before                                        After </a:t>
            </a:r>
          </a:p>
        </p:txBody>
      </p:sp>
    </p:spTree>
    <p:extLst>
      <p:ext uri="{BB962C8B-B14F-4D97-AF65-F5344CB8AC3E}">
        <p14:creationId xmlns:p14="http://schemas.microsoft.com/office/powerpoint/2010/main" val="13768177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8D6707-ACB3-4AF8-259A-4DEA223428CD}"/>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BEDCA0-5887-4BE5-B9A9-475112CFD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E34210E-BF53-4B8C-AAF6-67A500877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7F20F32-BAF8-48C2-BAC7-3E3B2405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85800"/>
            <a:ext cx="1139190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A713F7-3AC5-91BA-DC05-C60C25231933}"/>
              </a:ext>
            </a:extLst>
          </p:cNvPr>
          <p:cNvSpPr>
            <a:spLocks noGrp="1"/>
          </p:cNvSpPr>
          <p:nvPr>
            <p:ph type="title"/>
          </p:nvPr>
        </p:nvSpPr>
        <p:spPr>
          <a:xfrm>
            <a:off x="1638300" y="1254828"/>
            <a:ext cx="4838700" cy="628402"/>
          </a:xfrm>
        </p:spPr>
        <p:txBody>
          <a:bodyPr anchor="b">
            <a:normAutofit fontScale="90000"/>
          </a:bodyPr>
          <a:lstStyle/>
          <a:p>
            <a:r>
              <a:rPr lang="en-GB" dirty="0"/>
              <a:t>Findings and analysis progress logs.</a:t>
            </a:r>
          </a:p>
        </p:txBody>
      </p:sp>
      <p:sp>
        <p:nvSpPr>
          <p:cNvPr id="9" name="Content Placeholder 8">
            <a:extLst>
              <a:ext uri="{FF2B5EF4-FFF2-40B4-BE49-F238E27FC236}">
                <a16:creationId xmlns:a16="http://schemas.microsoft.com/office/drawing/2014/main" id="{EAE2B4C3-43D4-E69B-7320-1ED3F22CC4A4}"/>
              </a:ext>
            </a:extLst>
          </p:cNvPr>
          <p:cNvSpPr>
            <a:spLocks noGrp="1"/>
          </p:cNvSpPr>
          <p:nvPr>
            <p:ph idx="1"/>
          </p:nvPr>
        </p:nvSpPr>
        <p:spPr>
          <a:xfrm>
            <a:off x="1132114" y="2002972"/>
            <a:ext cx="5362778" cy="3570514"/>
          </a:xfrm>
        </p:spPr>
        <p:txBody>
          <a:bodyPr>
            <a:normAutofit fontScale="92500" lnSpcReduction="20000"/>
          </a:bodyPr>
          <a:lstStyle/>
          <a:p>
            <a:r>
              <a:rPr lang="en-GB" dirty="0">
                <a:latin typeface="Arial" panose="020B0604020202020204" pitchFamily="34" charset="0"/>
                <a:cs typeface="Arial" panose="020B0604020202020204" pitchFamily="34" charset="0"/>
              </a:rPr>
              <a:t>Analysis of participant D’s Progress log showed increased confidence and development as they reflect on trying to find the ‘right’ vocal coach for years. They relate to the sessions as ‘an investment’ in the ‘gift’ God has given to them and mention the glottis and being able to tap into this new vocal technique of glottal stops. Overall, they enjoyed the session and felt stretched and out of their comfort zone however, they appreciated the teaching style of the vocal coach and the task orientated weekly homework. This data supports the effectiveness of the intervention in providing technical vocal training.</a:t>
            </a:r>
          </a:p>
          <a:p>
            <a:endParaRPr lang="en-US" dirty="0"/>
          </a:p>
        </p:txBody>
      </p:sp>
      <p:pic>
        <p:nvPicPr>
          <p:cNvPr id="4" name="Content Placeholder 3" descr="A screenshot of a computer&#10;&#10;AI-generated content may be incorrect.">
            <a:extLst>
              <a:ext uri="{FF2B5EF4-FFF2-40B4-BE49-F238E27FC236}">
                <a16:creationId xmlns:a16="http://schemas.microsoft.com/office/drawing/2014/main" id="{9D560B0C-51F1-F3D9-87A5-AE00393B228A}"/>
              </a:ext>
            </a:extLst>
          </p:cNvPr>
          <p:cNvPicPr>
            <a:picLocks noChangeAspect="1"/>
          </p:cNvPicPr>
          <p:nvPr/>
        </p:nvPicPr>
        <p:blipFill rotWithShape="1">
          <a:blip r:embed="rId2"/>
          <a:srcRect l="30445" t="28140" r="37780" b="7201"/>
          <a:stretch>
            <a:fillRect/>
          </a:stretch>
        </p:blipFill>
        <p:spPr bwMode="auto">
          <a:xfrm>
            <a:off x="6672944" y="1371600"/>
            <a:ext cx="3880756" cy="2218266"/>
          </a:xfrm>
          <a:prstGeom prst="rect">
            <a:avLst/>
          </a:prstGeom>
          <a:extLst>
            <a:ext uri="{53640926-AAD7-44D8-BBD7-CCE9431645EC}">
              <a14:shadowObscured xmlns:a14="http://schemas.microsoft.com/office/drawing/2010/main"/>
            </a:ext>
          </a:extLst>
        </p:spPr>
      </p:pic>
      <p:pic>
        <p:nvPicPr>
          <p:cNvPr id="5" name="Picture 4" descr="A screenshot of a computer&#10;&#10;AI-generated content may be incorrect.">
            <a:extLst>
              <a:ext uri="{FF2B5EF4-FFF2-40B4-BE49-F238E27FC236}">
                <a16:creationId xmlns:a16="http://schemas.microsoft.com/office/drawing/2014/main" id="{FD52AF32-96FA-FAEE-B927-2BCF018E0A61}"/>
              </a:ext>
            </a:extLst>
          </p:cNvPr>
          <p:cNvPicPr>
            <a:picLocks noChangeAspect="1"/>
          </p:cNvPicPr>
          <p:nvPr/>
        </p:nvPicPr>
        <p:blipFill rotWithShape="1">
          <a:blip r:embed="rId3"/>
          <a:srcRect l="32462" t="30136" r="36405" b="8666"/>
          <a:stretch>
            <a:fillRect/>
          </a:stretch>
        </p:blipFill>
        <p:spPr bwMode="auto">
          <a:xfrm>
            <a:off x="6596743" y="3589867"/>
            <a:ext cx="4103914" cy="1896534"/>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4968425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95B2B3-4143-3B42-147C-2E1F30679B10}"/>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C426711-1D48-4471-A750-0C8F4193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F914DDC-D2A9-4C86-B057-CDBB8F174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6" y="1"/>
            <a:ext cx="12196676"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39C7114-BEDD-41AE-8645-0502136A6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38300" y="2057400"/>
            <a:ext cx="10558376"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050650-7126-4042-4683-809337EF6D26}"/>
              </a:ext>
            </a:extLst>
          </p:cNvPr>
          <p:cNvSpPr>
            <a:spLocks noGrp="1"/>
          </p:cNvSpPr>
          <p:nvPr>
            <p:ph type="title"/>
          </p:nvPr>
        </p:nvSpPr>
        <p:spPr>
          <a:xfrm>
            <a:off x="1557499" y="488619"/>
            <a:ext cx="9841658" cy="1075123"/>
          </a:xfrm>
        </p:spPr>
        <p:txBody>
          <a:bodyPr>
            <a:normAutofit/>
          </a:bodyPr>
          <a:lstStyle/>
          <a:p>
            <a:r>
              <a:rPr lang="en-GB" dirty="0"/>
              <a:t>Findings and analysis progress logs.</a:t>
            </a:r>
          </a:p>
        </p:txBody>
      </p:sp>
      <p:sp>
        <p:nvSpPr>
          <p:cNvPr id="8" name="Content Placeholder 7">
            <a:extLst>
              <a:ext uri="{FF2B5EF4-FFF2-40B4-BE49-F238E27FC236}">
                <a16:creationId xmlns:a16="http://schemas.microsoft.com/office/drawing/2014/main" id="{A6C75557-FF2A-5056-D60C-1BCF12173AFC}"/>
              </a:ext>
            </a:extLst>
          </p:cNvPr>
          <p:cNvSpPr>
            <a:spLocks noGrp="1"/>
          </p:cNvSpPr>
          <p:nvPr>
            <p:ph idx="1"/>
          </p:nvPr>
        </p:nvSpPr>
        <p:spPr>
          <a:xfrm>
            <a:off x="2438401" y="2743199"/>
            <a:ext cx="4876800" cy="3533503"/>
          </a:xfrm>
        </p:spPr>
        <p:txBody>
          <a:bodyPr>
            <a:normAutofit fontScale="85000" lnSpcReduction="10000"/>
          </a:bodyPr>
          <a:lstStyle/>
          <a:p>
            <a:r>
              <a:rPr lang="en-GB" dirty="0">
                <a:latin typeface="Arial" panose="020B0604020202020204" pitchFamily="34" charset="0"/>
                <a:cs typeface="Arial" panose="020B0604020202020204" pitchFamily="34" charset="0"/>
              </a:rPr>
              <a:t>In contrast, analysis of participant E’s progress log revealed a more psychological reflection on the presence of MPA. They describe their thoughts as a lot of pressure around their current way of experiencing worship singing. They reflect on the responsibility attached to their role, overthinking and self-expectations. Despite this, they enjoyed the ability and opportunity to open up about their experiences and let go, allowing for more freedom to come in. This qualitative data supports the effectiveness of the intervention in minimising the effects of MPA in worship singers.</a:t>
            </a:r>
          </a:p>
          <a:p>
            <a:endParaRPr lang="en-US" dirty="0"/>
          </a:p>
        </p:txBody>
      </p:sp>
      <p:pic>
        <p:nvPicPr>
          <p:cNvPr id="4" name="Content Placeholder 3" descr="A paper with writing on it&#10;&#10;AI-generated content may be incorrect.">
            <a:extLst>
              <a:ext uri="{FF2B5EF4-FFF2-40B4-BE49-F238E27FC236}">
                <a16:creationId xmlns:a16="http://schemas.microsoft.com/office/drawing/2014/main" id="{689F77B4-EBCA-C498-3A7A-1554206B808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776" t="17658" b="6397"/>
          <a:stretch>
            <a:fillRect/>
          </a:stretch>
        </p:blipFill>
        <p:spPr bwMode="auto">
          <a:xfrm>
            <a:off x="7750629" y="2785784"/>
            <a:ext cx="3641271" cy="3343831"/>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4406671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0CC8B8-2471-20B4-7937-6CFCC2F241D8}"/>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6477000" cy="20744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05EA2-98FD-701B-8C1D-81BEAA8BCF16}"/>
              </a:ext>
            </a:extLst>
          </p:cNvPr>
          <p:cNvSpPr>
            <a:spLocks noGrp="1"/>
          </p:cNvSpPr>
          <p:nvPr>
            <p:ph type="title"/>
          </p:nvPr>
        </p:nvSpPr>
        <p:spPr>
          <a:xfrm>
            <a:off x="798173" y="494639"/>
            <a:ext cx="4878727" cy="1075123"/>
          </a:xfrm>
        </p:spPr>
        <p:txBody>
          <a:bodyPr>
            <a:normAutofit/>
          </a:bodyPr>
          <a:lstStyle/>
          <a:p>
            <a:r>
              <a:rPr lang="en-GB" dirty="0"/>
              <a:t>Findings and analysis focus group</a:t>
            </a:r>
          </a:p>
        </p:txBody>
      </p:sp>
      <p:sp>
        <p:nvSpPr>
          <p:cNvPr id="3" name="Content Placeholder 2">
            <a:extLst>
              <a:ext uri="{FF2B5EF4-FFF2-40B4-BE49-F238E27FC236}">
                <a16:creationId xmlns:a16="http://schemas.microsoft.com/office/drawing/2014/main" id="{59E38CEA-8C9D-1A6D-85C7-FC261E3044C9}"/>
              </a:ext>
            </a:extLst>
          </p:cNvPr>
          <p:cNvSpPr>
            <a:spLocks noGrp="1"/>
          </p:cNvSpPr>
          <p:nvPr>
            <p:ph idx="1"/>
          </p:nvPr>
        </p:nvSpPr>
        <p:spPr>
          <a:xfrm>
            <a:off x="7460530" y="685800"/>
            <a:ext cx="3768347" cy="5508859"/>
          </a:xfrm>
        </p:spPr>
        <p:txBody>
          <a:bodyPr>
            <a:normAutofit/>
          </a:bodyPr>
          <a:lstStyle/>
          <a:p>
            <a:r>
              <a:rPr lang="en-GB" dirty="0">
                <a:latin typeface="Arial" panose="020B0604020202020204" pitchFamily="34" charset="0"/>
                <a:cs typeface="Arial" panose="020B0604020202020204" pitchFamily="34" charset="0"/>
              </a:rPr>
              <a:t> Using an inductive approach, 120 initial codes were given throughout the transcript, thematic analysis was carried out and the following core themes emerged. </a:t>
            </a:r>
          </a:p>
          <a:p>
            <a:r>
              <a:rPr lang="en-GB" b="1" i="1" dirty="0">
                <a:latin typeface="Arial" panose="020B0604020202020204" pitchFamily="34" charset="0"/>
                <a:cs typeface="Arial" panose="020B0604020202020204" pitchFamily="34" charset="0"/>
              </a:rPr>
              <a:t>Confidence and anxiety, worship and spiritual depth, vocal and technical development, emotional release and healing, safety support, mental shift and self-awareness, desire for community and continuity, and course structure and time.</a:t>
            </a:r>
          </a:p>
          <a:p>
            <a:pPr marL="0" indent="0">
              <a:buNone/>
            </a:pPr>
            <a:endParaRPr lang="en-GB" dirty="0"/>
          </a:p>
          <a:p>
            <a:endParaRPr lang="en-GB" dirty="0"/>
          </a:p>
        </p:txBody>
      </p:sp>
      <p:pic>
        <p:nvPicPr>
          <p:cNvPr id="5" name="Picture 4">
            <a:extLst>
              <a:ext uri="{FF2B5EF4-FFF2-40B4-BE49-F238E27FC236}">
                <a16:creationId xmlns:a16="http://schemas.microsoft.com/office/drawing/2014/main" id="{D122413B-61AC-B8A2-7C5B-538DC4C540D2}"/>
              </a:ext>
            </a:extLst>
          </p:cNvPr>
          <p:cNvPicPr>
            <a:picLocks noChangeAspect="1"/>
          </p:cNvPicPr>
          <p:nvPr/>
        </p:nvPicPr>
        <p:blipFill>
          <a:blip r:embed="rId2">
            <a:extLst>
              <a:ext uri="{28A0092B-C50C-407E-A947-70E740481C1C}">
                <a14:useLocalDpi xmlns:a14="http://schemas.microsoft.com/office/drawing/2010/main" val="0"/>
              </a:ext>
            </a:extLst>
          </a:blip>
          <a:srcRect r="3" b="6216"/>
          <a:stretch>
            <a:fillRect/>
          </a:stretch>
        </p:blipFill>
        <p:spPr>
          <a:xfrm>
            <a:off x="1" y="2064470"/>
            <a:ext cx="6477000" cy="3416960"/>
          </a:xfrm>
          <a:prstGeom prst="rect">
            <a:avLst/>
          </a:prstGeom>
        </p:spPr>
      </p:pic>
    </p:spTree>
    <p:extLst>
      <p:ext uri="{BB962C8B-B14F-4D97-AF65-F5344CB8AC3E}">
        <p14:creationId xmlns:p14="http://schemas.microsoft.com/office/powerpoint/2010/main" val="18618168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3C0762-46A8-6735-8273-CD31EF5F2E4D}"/>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0BEDCA0-5887-4BE5-B9A9-475112CFD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E34210E-BF53-4B8C-AAF6-67A500877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7F20F32-BAF8-48C2-BAC7-3E3B2405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685800"/>
            <a:ext cx="1139190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01C72A-F79E-B9C4-E6ED-54D40E9C9E81}"/>
              </a:ext>
            </a:extLst>
          </p:cNvPr>
          <p:cNvSpPr>
            <a:spLocks noGrp="1"/>
          </p:cNvSpPr>
          <p:nvPr>
            <p:ph type="title"/>
          </p:nvPr>
        </p:nvSpPr>
        <p:spPr>
          <a:xfrm>
            <a:off x="1638300" y="1254827"/>
            <a:ext cx="4838700" cy="1370609"/>
          </a:xfrm>
        </p:spPr>
        <p:txBody>
          <a:bodyPr anchor="ctr">
            <a:normAutofit/>
          </a:bodyPr>
          <a:lstStyle/>
          <a:p>
            <a:r>
              <a:rPr lang="en-GB" dirty="0"/>
              <a:t>Findings and analysis focus group</a:t>
            </a:r>
          </a:p>
        </p:txBody>
      </p:sp>
      <p:sp>
        <p:nvSpPr>
          <p:cNvPr id="3" name="Content Placeholder 2">
            <a:extLst>
              <a:ext uri="{FF2B5EF4-FFF2-40B4-BE49-F238E27FC236}">
                <a16:creationId xmlns:a16="http://schemas.microsoft.com/office/drawing/2014/main" id="{14CB720B-57E4-6E85-71CC-C029A8237D0B}"/>
              </a:ext>
            </a:extLst>
          </p:cNvPr>
          <p:cNvSpPr>
            <a:spLocks noGrp="1"/>
          </p:cNvSpPr>
          <p:nvPr>
            <p:ph idx="1"/>
          </p:nvPr>
        </p:nvSpPr>
        <p:spPr>
          <a:xfrm>
            <a:off x="1638299" y="2772362"/>
            <a:ext cx="4838701" cy="2801123"/>
          </a:xfrm>
        </p:spPr>
        <p:txBody>
          <a:bodyPr>
            <a:noAutofit/>
          </a:bodyPr>
          <a:lstStyle/>
          <a:p>
            <a:pPr marL="0" indent="0">
              <a:buNone/>
            </a:pPr>
            <a:r>
              <a:rPr lang="en-GB" sz="1600" dirty="0">
                <a:latin typeface="Arial" panose="020B0604020202020204" pitchFamily="34" charset="0"/>
                <a:cs typeface="Arial" panose="020B0604020202020204" pitchFamily="34" charset="0"/>
              </a:rPr>
              <a:t>The transcribed focus group was placed in a word cloud generator to ascertain how frequent the themes and the level of impact on the participants.</a:t>
            </a:r>
          </a:p>
          <a:p>
            <a:pPr marL="0" indent="0">
              <a:buNone/>
            </a:pPr>
            <a:r>
              <a:rPr lang="en-GB" sz="1600" dirty="0">
                <a:latin typeface="Arial" panose="020B0604020202020204" pitchFamily="34" charset="0"/>
                <a:cs typeface="Arial" panose="020B0604020202020204" pitchFamily="34" charset="0"/>
              </a:rPr>
              <a:t>There was a unified and strong longing for ongoing support, shared learning and safe communal worship spaces. These themes further highlighted the gap in worship singing pedagogy and the need for interventions like Vocal treasures to be readily accessible.</a:t>
            </a:r>
          </a:p>
        </p:txBody>
      </p:sp>
      <p:sp>
        <p:nvSpPr>
          <p:cNvPr id="9" name="Rectangle 3">
            <a:extLst>
              <a:ext uri="{FF2B5EF4-FFF2-40B4-BE49-F238E27FC236}">
                <a16:creationId xmlns:a16="http://schemas.microsoft.com/office/drawing/2014/main" id="{788EEF30-14B9-F948-6A43-DCAFC50A6A0B}"/>
              </a:ext>
            </a:extLst>
          </p:cNvPr>
          <p:cNvSpPr>
            <a:spLocks noChangeArrowheads="1"/>
          </p:cNvSpPr>
          <p:nvPr/>
        </p:nvSpPr>
        <p:spPr bwMode="auto">
          <a:xfrm>
            <a:off x="3949700" y="22304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8" name="Table 7">
            <a:extLst>
              <a:ext uri="{FF2B5EF4-FFF2-40B4-BE49-F238E27FC236}">
                <a16:creationId xmlns:a16="http://schemas.microsoft.com/office/drawing/2014/main" id="{BD15FB1F-E634-F55C-5F2C-1FABD566E7F1}"/>
              </a:ext>
            </a:extLst>
          </p:cNvPr>
          <p:cNvGraphicFramePr>
            <a:graphicFrameLocks noGrp="1"/>
          </p:cNvGraphicFramePr>
          <p:nvPr>
            <p:extLst>
              <p:ext uri="{D42A27DB-BD31-4B8C-83A1-F6EECF244321}">
                <p14:modId xmlns:p14="http://schemas.microsoft.com/office/powerpoint/2010/main" val="2183510152"/>
              </p:ext>
            </p:extLst>
          </p:nvPr>
        </p:nvGraphicFramePr>
        <p:xfrm>
          <a:off x="7315201" y="1632342"/>
          <a:ext cx="4076701" cy="3593319"/>
        </p:xfrm>
        <a:graphic>
          <a:graphicData uri="http://schemas.openxmlformats.org/drawingml/2006/table">
            <a:tbl>
              <a:tblPr firstRow="1" firstCol="1" bandRow="1">
                <a:noFill/>
                <a:tableStyleId>{5C22544A-7EE6-4342-B048-85BDC9FD1C3A}</a:tableStyleId>
              </a:tblPr>
              <a:tblGrid>
                <a:gridCol w="1402766">
                  <a:extLst>
                    <a:ext uri="{9D8B030D-6E8A-4147-A177-3AD203B41FA5}">
                      <a16:colId xmlns:a16="http://schemas.microsoft.com/office/drawing/2014/main" val="2473155195"/>
                    </a:ext>
                  </a:extLst>
                </a:gridCol>
                <a:gridCol w="1307128">
                  <a:extLst>
                    <a:ext uri="{9D8B030D-6E8A-4147-A177-3AD203B41FA5}">
                      <a16:colId xmlns:a16="http://schemas.microsoft.com/office/drawing/2014/main" val="3258924185"/>
                    </a:ext>
                  </a:extLst>
                </a:gridCol>
                <a:gridCol w="1366807">
                  <a:extLst>
                    <a:ext uri="{9D8B030D-6E8A-4147-A177-3AD203B41FA5}">
                      <a16:colId xmlns:a16="http://schemas.microsoft.com/office/drawing/2014/main" val="1238748560"/>
                    </a:ext>
                  </a:extLst>
                </a:gridCol>
              </a:tblGrid>
              <a:tr h="287767">
                <a:tc>
                  <a:txBody>
                    <a:bodyPr/>
                    <a:lstStyle/>
                    <a:p>
                      <a:pPr>
                        <a:lnSpc>
                          <a:spcPct val="150000"/>
                        </a:lnSpc>
                        <a:spcAft>
                          <a:spcPts val="800"/>
                        </a:spcAft>
                        <a:buNone/>
                      </a:pPr>
                      <a:r>
                        <a:rPr lang="en-GB" sz="1000" b="0" kern="100" cap="none" spc="60">
                          <a:solidFill>
                            <a:schemeClr val="bg1"/>
                          </a:solidFill>
                          <a:effectLst/>
                        </a:rPr>
                        <a:t>THEME</a:t>
                      </a:r>
                      <a:endParaRPr lang="en-GB" sz="1000" b="0" kern="100" cap="none" spc="6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nchor="ctr">
                    <a:lnL w="12700" cmpd="sng">
                      <a:noFill/>
                    </a:lnL>
                    <a:lnR w="12700" cmpd="sng">
                      <a:noFill/>
                    </a:lnR>
                    <a:lnT w="19050" cap="flat" cmpd="sng" algn="ctr">
                      <a:noFill/>
                      <a:prstDash val="solid"/>
                    </a:lnT>
                    <a:lnB w="38100" cmpd="sng">
                      <a:noFill/>
                    </a:lnB>
                    <a:solidFill>
                      <a:schemeClr val="accent1"/>
                    </a:solidFill>
                  </a:tcPr>
                </a:tc>
                <a:tc>
                  <a:txBody>
                    <a:bodyPr/>
                    <a:lstStyle/>
                    <a:p>
                      <a:pPr>
                        <a:lnSpc>
                          <a:spcPct val="150000"/>
                        </a:lnSpc>
                        <a:spcAft>
                          <a:spcPts val="800"/>
                        </a:spcAft>
                        <a:buNone/>
                      </a:pPr>
                      <a:r>
                        <a:rPr lang="en-GB" sz="1000" b="0" kern="100" cap="none" spc="60">
                          <a:solidFill>
                            <a:schemeClr val="bg1"/>
                          </a:solidFill>
                          <a:effectLst/>
                        </a:rPr>
                        <a:t>Frequency</a:t>
                      </a:r>
                      <a:endParaRPr lang="en-GB" sz="1000" b="0" kern="100" cap="none" spc="6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nchor="ctr">
                    <a:lnL w="12700" cmpd="sng">
                      <a:noFill/>
                    </a:lnL>
                    <a:lnR w="12700" cmpd="sng">
                      <a:noFill/>
                    </a:lnR>
                    <a:lnT w="19050" cap="flat" cmpd="sng" algn="ctr">
                      <a:noFill/>
                      <a:prstDash val="solid"/>
                    </a:lnT>
                    <a:lnB w="38100" cmpd="sng">
                      <a:noFill/>
                    </a:lnB>
                    <a:solidFill>
                      <a:schemeClr val="accent1"/>
                    </a:solidFill>
                  </a:tcPr>
                </a:tc>
                <a:tc>
                  <a:txBody>
                    <a:bodyPr/>
                    <a:lstStyle/>
                    <a:p>
                      <a:pPr>
                        <a:lnSpc>
                          <a:spcPct val="150000"/>
                        </a:lnSpc>
                        <a:spcAft>
                          <a:spcPts val="800"/>
                        </a:spcAft>
                        <a:buNone/>
                      </a:pPr>
                      <a:r>
                        <a:rPr lang="en-GB" sz="1000" b="0" kern="100" cap="none" spc="60">
                          <a:solidFill>
                            <a:schemeClr val="bg1"/>
                          </a:solidFill>
                          <a:effectLst/>
                        </a:rPr>
                        <a:t>Impact Level</a:t>
                      </a:r>
                      <a:endParaRPr lang="en-GB" sz="1000" b="0" kern="100" cap="none" spc="6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3833365"/>
                  </a:ext>
                </a:extLst>
              </a:tr>
              <a:tr h="261865">
                <a:tc>
                  <a:txBody>
                    <a:bodyPr/>
                    <a:lstStyle/>
                    <a:p>
                      <a:pPr>
                        <a:lnSpc>
                          <a:spcPct val="150000"/>
                        </a:lnSpc>
                        <a:spcAft>
                          <a:spcPts val="800"/>
                        </a:spcAft>
                        <a:buNone/>
                      </a:pPr>
                      <a:r>
                        <a:rPr lang="en-GB" sz="900" b="1" kern="100" cap="none" spc="0">
                          <a:solidFill>
                            <a:schemeClr val="tx1"/>
                          </a:solidFill>
                          <a:effectLst/>
                        </a:rPr>
                        <a:t>Confidence and anxiety</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38100" cmpd="sng">
                      <a:noFill/>
                    </a:lnT>
                    <a:lnB w="12700" cap="flat" cmpd="sng" algn="ctr">
                      <a:noFill/>
                      <a:prstDash val="solid"/>
                    </a:lnB>
                    <a:noFill/>
                  </a:tcPr>
                </a:tc>
                <a:tc>
                  <a:txBody>
                    <a:bodyPr/>
                    <a:lstStyle/>
                    <a:p>
                      <a:pPr>
                        <a:lnSpc>
                          <a:spcPct val="150000"/>
                        </a:lnSpc>
                        <a:spcAft>
                          <a:spcPts val="800"/>
                        </a:spcAft>
                        <a:buNone/>
                      </a:pPr>
                      <a:r>
                        <a:rPr lang="en-GB" sz="900" kern="100" cap="none" spc="0">
                          <a:solidFill>
                            <a:schemeClr val="tx1"/>
                          </a:solidFill>
                          <a:effectLst/>
                        </a:rPr>
                        <a:t>High</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38100" cmpd="sng">
                      <a:noFill/>
                    </a:lnT>
                    <a:lnB w="12700" cap="flat" cmpd="sng" algn="ctr">
                      <a:noFill/>
                      <a:prstDash val="solid"/>
                    </a:lnB>
                    <a:noFill/>
                  </a:tcPr>
                </a:tc>
                <a:tc>
                  <a:txBody>
                    <a:bodyPr/>
                    <a:lstStyle/>
                    <a:p>
                      <a:pPr>
                        <a:lnSpc>
                          <a:spcPct val="150000"/>
                        </a:lnSpc>
                        <a:spcAft>
                          <a:spcPts val="800"/>
                        </a:spcAft>
                        <a:buNone/>
                      </a:pPr>
                      <a:r>
                        <a:rPr lang="en-GB" sz="900" kern="100" cap="none" spc="0">
                          <a:solidFill>
                            <a:schemeClr val="tx1"/>
                          </a:solidFill>
                          <a:effectLst/>
                        </a:rPr>
                        <a:t>High</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1795349406"/>
                  </a:ext>
                </a:extLst>
              </a:tr>
              <a:tr h="463637">
                <a:tc>
                  <a:txBody>
                    <a:bodyPr/>
                    <a:lstStyle/>
                    <a:p>
                      <a:pPr>
                        <a:lnSpc>
                          <a:spcPct val="150000"/>
                        </a:lnSpc>
                        <a:spcAft>
                          <a:spcPts val="800"/>
                        </a:spcAft>
                        <a:buNone/>
                      </a:pPr>
                      <a:r>
                        <a:rPr lang="en-GB" sz="900" b="1" kern="100" cap="none" spc="0">
                          <a:solidFill>
                            <a:schemeClr val="tx1"/>
                          </a:solidFill>
                          <a:effectLst/>
                        </a:rPr>
                        <a:t>worship and spiritual depth</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50000"/>
                        </a:lnSpc>
                        <a:spcAft>
                          <a:spcPts val="800"/>
                        </a:spcAft>
                        <a:buNone/>
                      </a:pPr>
                      <a:r>
                        <a:rPr lang="en-GB" sz="900" kern="100" cap="none" spc="0">
                          <a:solidFill>
                            <a:schemeClr val="tx1"/>
                          </a:solidFill>
                          <a:effectLst/>
                        </a:rPr>
                        <a:t>High</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50000"/>
                        </a:lnSpc>
                        <a:spcAft>
                          <a:spcPts val="800"/>
                        </a:spcAft>
                        <a:buNone/>
                      </a:pPr>
                      <a:r>
                        <a:rPr lang="en-GB" sz="900" kern="100" cap="none" spc="0">
                          <a:solidFill>
                            <a:schemeClr val="tx1"/>
                          </a:solidFill>
                          <a:effectLst/>
                        </a:rPr>
                        <a:t>High</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227612036"/>
                  </a:ext>
                </a:extLst>
              </a:tr>
              <a:tr h="463637">
                <a:tc>
                  <a:txBody>
                    <a:bodyPr/>
                    <a:lstStyle/>
                    <a:p>
                      <a:pPr>
                        <a:lnSpc>
                          <a:spcPct val="150000"/>
                        </a:lnSpc>
                        <a:spcAft>
                          <a:spcPts val="800"/>
                        </a:spcAft>
                        <a:buNone/>
                      </a:pPr>
                      <a:r>
                        <a:rPr lang="en-GB" sz="900" b="1" kern="100" cap="none" spc="0">
                          <a:solidFill>
                            <a:schemeClr val="tx1"/>
                          </a:solidFill>
                          <a:effectLst/>
                        </a:rPr>
                        <a:t>vocal and technical development</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nSpc>
                          <a:spcPct val="150000"/>
                        </a:lnSpc>
                        <a:spcAft>
                          <a:spcPts val="800"/>
                        </a:spcAft>
                        <a:buNone/>
                      </a:pPr>
                      <a:r>
                        <a:rPr lang="en-GB" sz="900" kern="100" cap="none" spc="0">
                          <a:solidFill>
                            <a:schemeClr val="tx1"/>
                          </a:solidFill>
                          <a:effectLst/>
                        </a:rPr>
                        <a:t>Medium</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nSpc>
                          <a:spcPct val="150000"/>
                        </a:lnSpc>
                        <a:spcAft>
                          <a:spcPts val="800"/>
                        </a:spcAft>
                        <a:buNone/>
                      </a:pPr>
                      <a:r>
                        <a:rPr lang="en-GB" sz="900" kern="100" cap="none" spc="0">
                          <a:solidFill>
                            <a:schemeClr val="tx1"/>
                          </a:solidFill>
                          <a:effectLst/>
                        </a:rPr>
                        <a:t>High</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376076238"/>
                  </a:ext>
                </a:extLst>
              </a:tr>
              <a:tr h="463637">
                <a:tc>
                  <a:txBody>
                    <a:bodyPr/>
                    <a:lstStyle/>
                    <a:p>
                      <a:pPr>
                        <a:lnSpc>
                          <a:spcPct val="150000"/>
                        </a:lnSpc>
                        <a:spcAft>
                          <a:spcPts val="800"/>
                        </a:spcAft>
                        <a:buNone/>
                      </a:pPr>
                      <a:r>
                        <a:rPr lang="en-GB" sz="900" b="1" kern="100" cap="none" spc="0">
                          <a:solidFill>
                            <a:schemeClr val="tx1"/>
                          </a:solidFill>
                          <a:effectLst/>
                        </a:rPr>
                        <a:t>emotional release and healing,</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50000"/>
                        </a:lnSpc>
                        <a:spcAft>
                          <a:spcPts val="800"/>
                        </a:spcAft>
                        <a:buNone/>
                      </a:pPr>
                      <a:r>
                        <a:rPr lang="en-GB" sz="900" kern="100" cap="none" spc="0">
                          <a:solidFill>
                            <a:schemeClr val="tx1"/>
                          </a:solidFill>
                          <a:effectLst/>
                        </a:rPr>
                        <a:t>High</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50000"/>
                        </a:lnSpc>
                        <a:spcAft>
                          <a:spcPts val="800"/>
                        </a:spcAft>
                        <a:buNone/>
                      </a:pPr>
                      <a:r>
                        <a:rPr lang="en-GB" sz="900" kern="100" cap="none" spc="0">
                          <a:solidFill>
                            <a:schemeClr val="tx1"/>
                          </a:solidFill>
                          <a:effectLst/>
                        </a:rPr>
                        <a:t>High</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359562986"/>
                  </a:ext>
                </a:extLst>
              </a:tr>
              <a:tr h="261865">
                <a:tc>
                  <a:txBody>
                    <a:bodyPr/>
                    <a:lstStyle/>
                    <a:p>
                      <a:pPr>
                        <a:lnSpc>
                          <a:spcPct val="150000"/>
                        </a:lnSpc>
                        <a:spcAft>
                          <a:spcPts val="800"/>
                        </a:spcAft>
                        <a:buNone/>
                      </a:pPr>
                      <a:r>
                        <a:rPr lang="en-GB" sz="900" b="1" kern="100" cap="none" spc="0">
                          <a:solidFill>
                            <a:schemeClr val="tx1"/>
                          </a:solidFill>
                          <a:effectLst/>
                        </a:rPr>
                        <a:t>safety and support</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nSpc>
                          <a:spcPct val="150000"/>
                        </a:lnSpc>
                        <a:spcAft>
                          <a:spcPts val="800"/>
                        </a:spcAft>
                        <a:buNone/>
                      </a:pPr>
                      <a:r>
                        <a:rPr lang="en-GB" sz="900" kern="100" cap="none" spc="0">
                          <a:solidFill>
                            <a:schemeClr val="tx1"/>
                          </a:solidFill>
                          <a:effectLst/>
                        </a:rPr>
                        <a:t>High</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nSpc>
                          <a:spcPct val="150000"/>
                        </a:lnSpc>
                        <a:spcAft>
                          <a:spcPts val="800"/>
                        </a:spcAft>
                        <a:buNone/>
                      </a:pPr>
                      <a:r>
                        <a:rPr lang="en-GB" sz="900" kern="100" cap="none" spc="0">
                          <a:solidFill>
                            <a:schemeClr val="tx1"/>
                          </a:solidFill>
                          <a:effectLst/>
                        </a:rPr>
                        <a:t>High</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4229941983"/>
                  </a:ext>
                </a:extLst>
              </a:tr>
              <a:tr h="463637">
                <a:tc>
                  <a:txBody>
                    <a:bodyPr/>
                    <a:lstStyle/>
                    <a:p>
                      <a:pPr>
                        <a:lnSpc>
                          <a:spcPct val="150000"/>
                        </a:lnSpc>
                        <a:spcAft>
                          <a:spcPts val="800"/>
                        </a:spcAft>
                        <a:buNone/>
                      </a:pPr>
                      <a:r>
                        <a:rPr lang="en-GB" sz="900" b="1" kern="100" cap="none" spc="0">
                          <a:solidFill>
                            <a:schemeClr val="tx1"/>
                          </a:solidFill>
                          <a:effectLst/>
                        </a:rPr>
                        <a:t>mental shift and self-awareness</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50000"/>
                        </a:lnSpc>
                        <a:spcAft>
                          <a:spcPts val="800"/>
                        </a:spcAft>
                        <a:buNone/>
                      </a:pPr>
                      <a:r>
                        <a:rPr lang="en-GB" sz="900" kern="100" cap="none" spc="0">
                          <a:solidFill>
                            <a:schemeClr val="tx1"/>
                          </a:solidFill>
                          <a:effectLst/>
                        </a:rPr>
                        <a:t>Medium</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50000"/>
                        </a:lnSpc>
                        <a:spcAft>
                          <a:spcPts val="800"/>
                        </a:spcAft>
                        <a:buNone/>
                      </a:pPr>
                      <a:r>
                        <a:rPr lang="en-GB" sz="900" kern="100" cap="none" spc="0">
                          <a:solidFill>
                            <a:schemeClr val="tx1"/>
                          </a:solidFill>
                          <a:effectLst/>
                        </a:rPr>
                        <a:t>High</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820534519"/>
                  </a:ext>
                </a:extLst>
              </a:tr>
              <a:tr h="463637">
                <a:tc>
                  <a:txBody>
                    <a:bodyPr/>
                    <a:lstStyle/>
                    <a:p>
                      <a:pPr>
                        <a:lnSpc>
                          <a:spcPct val="150000"/>
                        </a:lnSpc>
                        <a:spcAft>
                          <a:spcPts val="800"/>
                        </a:spcAft>
                        <a:buNone/>
                      </a:pPr>
                      <a:r>
                        <a:rPr lang="en-GB" sz="900" b="1" kern="100" cap="none" spc="0">
                          <a:solidFill>
                            <a:schemeClr val="tx1"/>
                          </a:solidFill>
                          <a:effectLst/>
                        </a:rPr>
                        <a:t>community and continuity</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nSpc>
                          <a:spcPct val="150000"/>
                        </a:lnSpc>
                        <a:spcAft>
                          <a:spcPts val="800"/>
                        </a:spcAft>
                        <a:buNone/>
                      </a:pPr>
                      <a:r>
                        <a:rPr lang="en-GB" sz="900" kern="100" cap="none" spc="0">
                          <a:solidFill>
                            <a:schemeClr val="tx1"/>
                          </a:solidFill>
                          <a:effectLst/>
                        </a:rPr>
                        <a:t>Medium</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nSpc>
                          <a:spcPct val="150000"/>
                        </a:lnSpc>
                        <a:spcAft>
                          <a:spcPts val="800"/>
                        </a:spcAft>
                        <a:buNone/>
                      </a:pPr>
                      <a:r>
                        <a:rPr lang="en-GB" sz="900" kern="100" cap="none" spc="0">
                          <a:solidFill>
                            <a:schemeClr val="tx1"/>
                          </a:solidFill>
                          <a:effectLst/>
                        </a:rPr>
                        <a:t>Medium</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463967497"/>
                  </a:ext>
                </a:extLst>
              </a:tr>
              <a:tr h="463637">
                <a:tc>
                  <a:txBody>
                    <a:bodyPr/>
                    <a:lstStyle/>
                    <a:p>
                      <a:pPr>
                        <a:lnSpc>
                          <a:spcPct val="150000"/>
                        </a:lnSpc>
                        <a:spcAft>
                          <a:spcPts val="800"/>
                        </a:spcAft>
                        <a:buNone/>
                      </a:pPr>
                      <a:r>
                        <a:rPr lang="en-GB" sz="900" b="1" kern="100" cap="none" spc="0">
                          <a:solidFill>
                            <a:schemeClr val="tx1"/>
                          </a:solidFill>
                          <a:effectLst/>
                        </a:rPr>
                        <a:t>course structure and time</a:t>
                      </a:r>
                      <a:endParaRPr lang="en-GB" sz="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50000"/>
                        </a:lnSpc>
                        <a:spcAft>
                          <a:spcPts val="800"/>
                        </a:spcAft>
                        <a:buNone/>
                      </a:pPr>
                      <a:r>
                        <a:rPr lang="en-GB" sz="900" kern="100" cap="none" spc="0">
                          <a:solidFill>
                            <a:schemeClr val="tx1"/>
                          </a:solidFill>
                          <a:effectLst/>
                        </a:rPr>
                        <a:t>Medium</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50000"/>
                        </a:lnSpc>
                        <a:spcAft>
                          <a:spcPts val="800"/>
                        </a:spcAft>
                        <a:buNone/>
                      </a:pPr>
                      <a:r>
                        <a:rPr lang="en-GB" sz="900" kern="100" cap="none" spc="0">
                          <a:solidFill>
                            <a:schemeClr val="tx1"/>
                          </a:solidFill>
                          <a:effectLst/>
                        </a:rPr>
                        <a:t>Medium</a:t>
                      </a:r>
                      <a:endParaRPr lang="en-GB" sz="9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43237" marR="43237" marT="57649"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23555608"/>
                  </a:ext>
                </a:extLst>
              </a:tr>
            </a:tbl>
          </a:graphicData>
        </a:graphic>
      </p:graphicFrame>
    </p:spTree>
    <p:extLst>
      <p:ext uri="{BB962C8B-B14F-4D97-AF65-F5344CB8AC3E}">
        <p14:creationId xmlns:p14="http://schemas.microsoft.com/office/powerpoint/2010/main" val="14992035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6F6DC5-C60E-F09F-46A2-9D632CC8BBCD}"/>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B18922-AAA7-4A23-A56A-ED9075196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E6B8EA7-3E40-4DCC-8875-202B7D7B9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C0737D6-59A8-455F-AA94-160BF1432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7680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3360A-53AE-1A10-20D6-BE1AB19BDBF9}"/>
              </a:ext>
            </a:extLst>
          </p:cNvPr>
          <p:cNvSpPr>
            <a:spLocks noGrp="1"/>
          </p:cNvSpPr>
          <p:nvPr>
            <p:ph type="title"/>
          </p:nvPr>
        </p:nvSpPr>
        <p:spPr>
          <a:xfrm>
            <a:off x="800101" y="3054927"/>
            <a:ext cx="3467099" cy="1745673"/>
          </a:xfrm>
        </p:spPr>
        <p:txBody>
          <a:bodyPr anchor="b">
            <a:normAutofit/>
          </a:bodyPr>
          <a:lstStyle/>
          <a:p>
            <a:r>
              <a:rPr lang="en-GB" dirty="0"/>
              <a:t>Findings and analysis focus group.</a:t>
            </a:r>
          </a:p>
        </p:txBody>
      </p:sp>
      <p:pic>
        <p:nvPicPr>
          <p:cNvPr id="6" name="Picture 5">
            <a:extLst>
              <a:ext uri="{FF2B5EF4-FFF2-40B4-BE49-F238E27FC236}">
                <a16:creationId xmlns:a16="http://schemas.microsoft.com/office/drawing/2014/main" id="{3C7BB766-49EF-8071-D6C4-E3997EC258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0101" y="803672"/>
            <a:ext cx="3238500" cy="1821656"/>
          </a:xfrm>
          <a:prstGeom prst="rect">
            <a:avLst/>
          </a:prstGeom>
        </p:spPr>
      </p:pic>
      <p:graphicFrame>
        <p:nvGraphicFramePr>
          <p:cNvPr id="5" name="Content Placeholder 2">
            <a:extLst>
              <a:ext uri="{FF2B5EF4-FFF2-40B4-BE49-F238E27FC236}">
                <a16:creationId xmlns:a16="http://schemas.microsoft.com/office/drawing/2014/main" id="{95E511AC-6176-9408-6E6B-C4155734A8F9}"/>
              </a:ext>
            </a:extLst>
          </p:cNvPr>
          <p:cNvGraphicFramePr>
            <a:graphicFrameLocks noGrp="1"/>
          </p:cNvGraphicFramePr>
          <p:nvPr>
            <p:ph idx="1"/>
            <p:extLst>
              <p:ext uri="{D42A27DB-BD31-4B8C-83A1-F6EECF244321}">
                <p14:modId xmlns:p14="http://schemas.microsoft.com/office/powerpoint/2010/main" val="1614501150"/>
              </p:ext>
            </p:extLst>
          </p:nvPr>
        </p:nvGraphicFramePr>
        <p:xfrm>
          <a:off x="6096001" y="685800"/>
          <a:ext cx="4902626" cy="55088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06156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6477000" cy="20744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6B009-8302-7D8C-6F67-A6746642C253}"/>
              </a:ext>
            </a:extLst>
          </p:cNvPr>
          <p:cNvSpPr>
            <a:spLocks noGrp="1"/>
          </p:cNvSpPr>
          <p:nvPr>
            <p:ph type="title"/>
          </p:nvPr>
        </p:nvSpPr>
        <p:spPr>
          <a:xfrm>
            <a:off x="798173" y="494639"/>
            <a:ext cx="4878727" cy="1075123"/>
          </a:xfrm>
        </p:spPr>
        <p:txBody>
          <a:bodyPr>
            <a:normAutofit/>
          </a:bodyPr>
          <a:lstStyle/>
          <a:p>
            <a:r>
              <a:rPr lang="en-GB" dirty="0"/>
              <a:t>Conclusions</a:t>
            </a:r>
          </a:p>
        </p:txBody>
      </p:sp>
      <p:sp>
        <p:nvSpPr>
          <p:cNvPr id="3" name="Content Placeholder 2">
            <a:extLst>
              <a:ext uri="{FF2B5EF4-FFF2-40B4-BE49-F238E27FC236}">
                <a16:creationId xmlns:a16="http://schemas.microsoft.com/office/drawing/2014/main" id="{FAA168F6-303C-E245-1DF8-D3C661711DDF}"/>
              </a:ext>
            </a:extLst>
          </p:cNvPr>
          <p:cNvSpPr>
            <a:spLocks noGrp="1"/>
          </p:cNvSpPr>
          <p:nvPr>
            <p:ph idx="1"/>
          </p:nvPr>
        </p:nvSpPr>
        <p:spPr>
          <a:xfrm>
            <a:off x="7460530" y="685800"/>
            <a:ext cx="3768347" cy="5508859"/>
          </a:xfrm>
        </p:spPr>
        <p:txBody>
          <a:bodyPr>
            <a:normAutofit/>
          </a:bodyPr>
          <a:lstStyle/>
          <a:p>
            <a:pPr>
              <a:lnSpc>
                <a:spcPct val="110000"/>
              </a:lnSpc>
            </a:pPr>
            <a:r>
              <a:rPr lang="en-GB" sz="1400" dirty="0">
                <a:latin typeface="Arial" panose="020B0604020202020204" pitchFamily="34" charset="0"/>
                <a:cs typeface="Arial" panose="020B0604020202020204" pitchFamily="34" charset="0"/>
              </a:rPr>
              <a:t>As I refer back to the aims and objectives of this study, It is apparent to see that participants were deeply impacted by the shortened six-week intervention. </a:t>
            </a:r>
          </a:p>
          <a:p>
            <a:pPr>
              <a:lnSpc>
                <a:spcPct val="110000"/>
              </a:lnSpc>
            </a:pPr>
            <a:r>
              <a:rPr lang="en-GB" sz="1400" dirty="0">
                <a:latin typeface="Arial" panose="020B0604020202020204" pitchFamily="34" charset="0"/>
                <a:cs typeface="Arial" panose="020B0604020202020204" pitchFamily="34" charset="0"/>
              </a:rPr>
              <a:t>The key findings validify the effectiveness of the course in meeting its core aims and vision statement.</a:t>
            </a:r>
          </a:p>
          <a:p>
            <a:pPr>
              <a:lnSpc>
                <a:spcPct val="110000"/>
              </a:lnSpc>
            </a:pPr>
            <a:r>
              <a:rPr lang="en-GB" sz="1400" dirty="0">
                <a:latin typeface="Arial" panose="020B0604020202020204" pitchFamily="34" charset="0"/>
                <a:cs typeface="Arial" panose="020B0604020202020204" pitchFamily="34" charset="0"/>
              </a:rPr>
              <a:t>Confidence was built through emotional safety .</a:t>
            </a:r>
          </a:p>
          <a:p>
            <a:pPr>
              <a:lnSpc>
                <a:spcPct val="110000"/>
              </a:lnSpc>
            </a:pPr>
            <a:r>
              <a:rPr lang="en-GB" sz="1400" dirty="0">
                <a:latin typeface="Arial" panose="020B0604020202020204" pitchFamily="34" charset="0"/>
                <a:cs typeface="Arial" panose="020B0604020202020204" pitchFamily="34" charset="0"/>
              </a:rPr>
              <a:t>Vocal treasures fostered a safe, and non-judgemental space for emotional vulnerability. </a:t>
            </a:r>
          </a:p>
          <a:p>
            <a:pPr>
              <a:lnSpc>
                <a:spcPct val="110000"/>
              </a:lnSpc>
            </a:pPr>
            <a:r>
              <a:rPr lang="en-GB" sz="1400" dirty="0">
                <a:latin typeface="Arial" panose="020B0604020202020204" pitchFamily="34" charset="0"/>
                <a:cs typeface="Arial" panose="020B0604020202020204" pitchFamily="34" charset="0"/>
              </a:rPr>
              <a:t>Participants were able to freely share their experiences of insecurities, criticism and comparison, allowing them to process these feelings and apply strategies that were gained during the intervention. </a:t>
            </a:r>
          </a:p>
          <a:p>
            <a:pPr marL="0" indent="0">
              <a:lnSpc>
                <a:spcPct val="110000"/>
              </a:lnSpc>
              <a:buNone/>
            </a:pPr>
            <a:endParaRPr lang="en-GB" sz="1300" dirty="0"/>
          </a:p>
        </p:txBody>
      </p:sp>
      <p:pic>
        <p:nvPicPr>
          <p:cNvPr id="5" name="Picture 4">
            <a:extLst>
              <a:ext uri="{FF2B5EF4-FFF2-40B4-BE49-F238E27FC236}">
                <a16:creationId xmlns:a16="http://schemas.microsoft.com/office/drawing/2014/main" id="{144686CC-BE8F-0BB1-DE34-477A632C6CF6}"/>
              </a:ext>
            </a:extLst>
          </p:cNvPr>
          <p:cNvPicPr>
            <a:picLocks noChangeAspect="1"/>
          </p:cNvPicPr>
          <p:nvPr/>
        </p:nvPicPr>
        <p:blipFill>
          <a:blip r:embed="rId2">
            <a:extLst>
              <a:ext uri="{28A0092B-C50C-407E-A947-70E740481C1C}">
                <a14:useLocalDpi xmlns:a14="http://schemas.microsoft.com/office/drawing/2010/main" val="0"/>
              </a:ext>
            </a:extLst>
          </a:blip>
          <a:srcRect r="3" b="6216"/>
          <a:stretch>
            <a:fillRect/>
          </a:stretch>
        </p:blipFill>
        <p:spPr>
          <a:xfrm>
            <a:off x="1" y="2064470"/>
            <a:ext cx="6477000" cy="3416960"/>
          </a:xfrm>
          <a:prstGeom prst="rect">
            <a:avLst/>
          </a:prstGeom>
        </p:spPr>
      </p:pic>
    </p:spTree>
    <p:extLst>
      <p:ext uri="{BB962C8B-B14F-4D97-AF65-F5344CB8AC3E}">
        <p14:creationId xmlns:p14="http://schemas.microsoft.com/office/powerpoint/2010/main" val="7662815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C43A34-18C9-5755-1DC9-6F9C8DD3604E}"/>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6477000" cy="20744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0E273C-6EBC-BD5F-1020-9E8461BD6207}"/>
              </a:ext>
            </a:extLst>
          </p:cNvPr>
          <p:cNvSpPr>
            <a:spLocks noGrp="1"/>
          </p:cNvSpPr>
          <p:nvPr>
            <p:ph type="title"/>
          </p:nvPr>
        </p:nvSpPr>
        <p:spPr>
          <a:xfrm>
            <a:off x="798173" y="494639"/>
            <a:ext cx="4878727" cy="1075123"/>
          </a:xfrm>
        </p:spPr>
        <p:txBody>
          <a:bodyPr>
            <a:normAutofit/>
          </a:bodyPr>
          <a:lstStyle/>
          <a:p>
            <a:r>
              <a:rPr lang="en-GB" dirty="0"/>
              <a:t>Conclusions</a:t>
            </a:r>
          </a:p>
        </p:txBody>
      </p:sp>
      <p:sp>
        <p:nvSpPr>
          <p:cNvPr id="3" name="Content Placeholder 2">
            <a:extLst>
              <a:ext uri="{FF2B5EF4-FFF2-40B4-BE49-F238E27FC236}">
                <a16:creationId xmlns:a16="http://schemas.microsoft.com/office/drawing/2014/main" id="{1D94D81E-2483-4992-FE8A-553F744FB501}"/>
              </a:ext>
            </a:extLst>
          </p:cNvPr>
          <p:cNvSpPr>
            <a:spLocks noGrp="1"/>
          </p:cNvSpPr>
          <p:nvPr>
            <p:ph idx="1"/>
          </p:nvPr>
        </p:nvSpPr>
        <p:spPr>
          <a:xfrm>
            <a:off x="7460530" y="685800"/>
            <a:ext cx="3768347" cy="5508859"/>
          </a:xfrm>
        </p:spPr>
        <p:txBody>
          <a:bodyPr>
            <a:normAutofit/>
          </a:bodyPr>
          <a:lstStyle/>
          <a:p>
            <a:pPr>
              <a:lnSpc>
                <a:spcPct val="110000"/>
              </a:lnSpc>
            </a:pPr>
            <a:r>
              <a:rPr lang="en-GB" sz="2000" dirty="0">
                <a:latin typeface="Arial" panose="020B0604020202020204" pitchFamily="34" charset="0"/>
                <a:cs typeface="Arial" panose="020B0604020202020204" pitchFamily="34" charset="0"/>
              </a:rPr>
              <a:t>Vocal treasures assisted participants in reframing and refocusing worship singing from performance to purpose.</a:t>
            </a:r>
          </a:p>
          <a:p>
            <a:pPr>
              <a:lnSpc>
                <a:spcPct val="110000"/>
              </a:lnSpc>
            </a:pPr>
            <a:r>
              <a:rPr lang="en-GB" sz="2000" dirty="0">
                <a:latin typeface="Arial" panose="020B0604020202020204" pitchFamily="34" charset="0"/>
                <a:cs typeface="Arial" panose="020B0604020202020204" pitchFamily="34" charset="0"/>
              </a:rPr>
              <a:t> Participants described a renewed and deeper understanding of worship singing which effectively renewed their relationship with God. </a:t>
            </a:r>
          </a:p>
          <a:p>
            <a:pPr>
              <a:lnSpc>
                <a:spcPct val="110000"/>
              </a:lnSpc>
            </a:pPr>
            <a:r>
              <a:rPr lang="en-GB" sz="2000" dirty="0">
                <a:latin typeface="Arial" panose="020B0604020202020204" pitchFamily="34" charset="0"/>
                <a:cs typeface="Arial" panose="020B0604020202020204" pitchFamily="34" charset="0"/>
              </a:rPr>
              <a:t>Technical vocal development was achieved like breath control, glottal stops and belting.</a:t>
            </a:r>
          </a:p>
        </p:txBody>
      </p:sp>
      <p:pic>
        <p:nvPicPr>
          <p:cNvPr id="5" name="Picture 4">
            <a:extLst>
              <a:ext uri="{FF2B5EF4-FFF2-40B4-BE49-F238E27FC236}">
                <a16:creationId xmlns:a16="http://schemas.microsoft.com/office/drawing/2014/main" id="{DBA93DBA-030F-9D09-87FA-C8738CD34575}"/>
              </a:ext>
            </a:extLst>
          </p:cNvPr>
          <p:cNvPicPr>
            <a:picLocks noChangeAspect="1"/>
          </p:cNvPicPr>
          <p:nvPr/>
        </p:nvPicPr>
        <p:blipFill>
          <a:blip r:embed="rId2">
            <a:extLst>
              <a:ext uri="{28A0092B-C50C-407E-A947-70E740481C1C}">
                <a14:useLocalDpi xmlns:a14="http://schemas.microsoft.com/office/drawing/2010/main" val="0"/>
              </a:ext>
            </a:extLst>
          </a:blip>
          <a:srcRect r="3" b="6216"/>
          <a:stretch>
            <a:fillRect/>
          </a:stretch>
        </p:blipFill>
        <p:spPr>
          <a:xfrm>
            <a:off x="1" y="2064470"/>
            <a:ext cx="6477000" cy="3416960"/>
          </a:xfrm>
          <a:prstGeom prst="rect">
            <a:avLst/>
          </a:prstGeom>
        </p:spPr>
      </p:pic>
    </p:spTree>
    <p:extLst>
      <p:ext uri="{BB962C8B-B14F-4D97-AF65-F5344CB8AC3E}">
        <p14:creationId xmlns:p14="http://schemas.microsoft.com/office/powerpoint/2010/main" val="39813216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D56C75-BE5B-6825-5258-C6823298442C}"/>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6477000" cy="20744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76A2D2-C313-CCD2-2356-7C76F176B616}"/>
              </a:ext>
            </a:extLst>
          </p:cNvPr>
          <p:cNvSpPr>
            <a:spLocks noGrp="1"/>
          </p:cNvSpPr>
          <p:nvPr>
            <p:ph type="title"/>
          </p:nvPr>
        </p:nvSpPr>
        <p:spPr>
          <a:xfrm>
            <a:off x="798173" y="494639"/>
            <a:ext cx="4878727" cy="1075123"/>
          </a:xfrm>
        </p:spPr>
        <p:txBody>
          <a:bodyPr>
            <a:normAutofit/>
          </a:bodyPr>
          <a:lstStyle/>
          <a:p>
            <a:r>
              <a:rPr lang="en-GB" dirty="0"/>
              <a:t>Conclusions</a:t>
            </a:r>
          </a:p>
        </p:txBody>
      </p:sp>
      <p:sp>
        <p:nvSpPr>
          <p:cNvPr id="3" name="Content Placeholder 2">
            <a:extLst>
              <a:ext uri="{FF2B5EF4-FFF2-40B4-BE49-F238E27FC236}">
                <a16:creationId xmlns:a16="http://schemas.microsoft.com/office/drawing/2014/main" id="{A965DE49-6D79-72C0-7BBD-D0009E0A3ED7}"/>
              </a:ext>
            </a:extLst>
          </p:cNvPr>
          <p:cNvSpPr>
            <a:spLocks noGrp="1"/>
          </p:cNvSpPr>
          <p:nvPr>
            <p:ph idx="1"/>
          </p:nvPr>
        </p:nvSpPr>
        <p:spPr>
          <a:xfrm>
            <a:off x="7460530" y="685800"/>
            <a:ext cx="3768347" cy="5508859"/>
          </a:xfrm>
        </p:spPr>
        <p:txBody>
          <a:bodyPr>
            <a:normAutofit/>
          </a:bodyPr>
          <a:lstStyle/>
          <a:p>
            <a:pPr marL="0" indent="0">
              <a:buNone/>
            </a:pPr>
            <a:r>
              <a:rPr lang="en-US" dirty="0">
                <a:latin typeface="Arial" panose="020B0604020202020204" pitchFamily="34" charset="0"/>
                <a:cs typeface="Arial" panose="020B0604020202020204" pitchFamily="34" charset="0"/>
              </a:rPr>
              <a:t>Practical applications of MPA strategies like the scratch pad and pop-up model  (Eisensmith, 2010), cognitive restructuring (Harris, 1986), Acceptance and Commitment Theory (ACT)  (Juncos, 2018) and Autogenic training </a:t>
            </a:r>
            <a:r>
              <a:rPr lang="en-GB" dirty="0">
                <a:latin typeface="Arial" panose="020B0604020202020204" pitchFamily="34" charset="0"/>
                <a:cs typeface="Arial" panose="020B0604020202020204" pitchFamily="34" charset="0"/>
              </a:rPr>
              <a:t>were vital to the overcoming of MPA in participants.</a:t>
            </a:r>
          </a:p>
          <a:p>
            <a:pPr marL="0" indent="0">
              <a:buNone/>
            </a:pPr>
            <a:r>
              <a:rPr lang="en-GB" dirty="0">
                <a:latin typeface="Arial" panose="020B0604020202020204" pitchFamily="34" charset="0"/>
                <a:cs typeface="Arial" panose="020B0604020202020204" pitchFamily="34" charset="0"/>
              </a:rPr>
              <a:t>The use of a repertoire-based curriculum proved effective for ensuring various techniques were included effectively.</a:t>
            </a:r>
          </a:p>
        </p:txBody>
      </p:sp>
      <p:pic>
        <p:nvPicPr>
          <p:cNvPr id="6" name="Picture 5">
            <a:extLst>
              <a:ext uri="{FF2B5EF4-FFF2-40B4-BE49-F238E27FC236}">
                <a16:creationId xmlns:a16="http://schemas.microsoft.com/office/drawing/2014/main" id="{CF4C6F82-80B3-AA1D-B679-8166ADCC3715}"/>
              </a:ext>
            </a:extLst>
          </p:cNvPr>
          <p:cNvPicPr>
            <a:picLocks noChangeAspect="1"/>
          </p:cNvPicPr>
          <p:nvPr/>
        </p:nvPicPr>
        <p:blipFill>
          <a:blip r:embed="rId2">
            <a:extLst>
              <a:ext uri="{28A0092B-C50C-407E-A947-70E740481C1C}">
                <a14:useLocalDpi xmlns:a14="http://schemas.microsoft.com/office/drawing/2010/main" val="0"/>
              </a:ext>
            </a:extLst>
          </a:blip>
          <a:srcRect r="3" b="6216"/>
          <a:stretch>
            <a:fillRect/>
          </a:stretch>
        </p:blipFill>
        <p:spPr>
          <a:xfrm>
            <a:off x="1" y="2064470"/>
            <a:ext cx="6477000" cy="3416960"/>
          </a:xfrm>
          <a:prstGeom prst="rect">
            <a:avLst/>
          </a:prstGeom>
        </p:spPr>
      </p:pic>
    </p:spTree>
    <p:extLst>
      <p:ext uri="{BB962C8B-B14F-4D97-AF65-F5344CB8AC3E}">
        <p14:creationId xmlns:p14="http://schemas.microsoft.com/office/powerpoint/2010/main" val="31181593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6477000" cy="20744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2424C6-02D8-371B-6A73-56BB636A1ED3}"/>
              </a:ext>
            </a:extLst>
          </p:cNvPr>
          <p:cNvSpPr>
            <a:spLocks noGrp="1"/>
          </p:cNvSpPr>
          <p:nvPr>
            <p:ph type="title"/>
          </p:nvPr>
        </p:nvSpPr>
        <p:spPr>
          <a:xfrm>
            <a:off x="798173" y="494639"/>
            <a:ext cx="4878727" cy="1075123"/>
          </a:xfrm>
        </p:spPr>
        <p:txBody>
          <a:bodyPr>
            <a:normAutofit/>
          </a:bodyPr>
          <a:lstStyle/>
          <a:p>
            <a:r>
              <a:rPr lang="en-GB" dirty="0">
                <a:latin typeface="Arial" panose="020B0604020202020204" pitchFamily="34" charset="0"/>
                <a:cs typeface="Arial" panose="020B0604020202020204" pitchFamily="34" charset="0"/>
              </a:rPr>
              <a:t>Limitations of the study</a:t>
            </a:r>
          </a:p>
        </p:txBody>
      </p:sp>
      <p:sp>
        <p:nvSpPr>
          <p:cNvPr id="3" name="Content Placeholder 2">
            <a:extLst>
              <a:ext uri="{FF2B5EF4-FFF2-40B4-BE49-F238E27FC236}">
                <a16:creationId xmlns:a16="http://schemas.microsoft.com/office/drawing/2014/main" id="{78C7B838-18C9-6F8F-E82A-38A8C97273F3}"/>
              </a:ext>
            </a:extLst>
          </p:cNvPr>
          <p:cNvSpPr>
            <a:spLocks noGrp="1"/>
          </p:cNvSpPr>
          <p:nvPr>
            <p:ph idx="1"/>
          </p:nvPr>
        </p:nvSpPr>
        <p:spPr>
          <a:xfrm>
            <a:off x="7460530" y="685800"/>
            <a:ext cx="3768347" cy="5508859"/>
          </a:xfrm>
        </p:spPr>
        <p:txBody>
          <a:bodyPr>
            <a:normAutofit/>
          </a:bodyPr>
          <a:lstStyle/>
          <a:p>
            <a:pPr marL="0" indent="0">
              <a:buNone/>
            </a:pPr>
            <a:r>
              <a:rPr lang="en-GB" dirty="0">
                <a:latin typeface="Arial" panose="020B0604020202020204" pitchFamily="34" charset="0"/>
                <a:cs typeface="Arial" panose="020B0604020202020204" pitchFamily="34" charset="0"/>
              </a:rPr>
              <a:t>Limitations of the study included a small sample size as initially a worship team were to participate in the study but dropped out. This meant I was unable to pilot the intervention via the workshop and worship team methods. Another limitation of the study was finding suitable time to conduct the 1.1 sessions with each participant. Due to busy schedules, this meant that the intervention was delivered at three different time periods for each participant, causing the study to run longer than expected.</a:t>
            </a:r>
          </a:p>
        </p:txBody>
      </p:sp>
      <p:pic>
        <p:nvPicPr>
          <p:cNvPr id="5" name="Picture 4">
            <a:extLst>
              <a:ext uri="{FF2B5EF4-FFF2-40B4-BE49-F238E27FC236}">
                <a16:creationId xmlns:a16="http://schemas.microsoft.com/office/drawing/2014/main" id="{B7F9D289-40CE-CB14-F1CE-942975D734F3}"/>
              </a:ext>
            </a:extLst>
          </p:cNvPr>
          <p:cNvPicPr>
            <a:picLocks noChangeAspect="1"/>
          </p:cNvPicPr>
          <p:nvPr/>
        </p:nvPicPr>
        <p:blipFill>
          <a:blip r:embed="rId2">
            <a:extLst>
              <a:ext uri="{28A0092B-C50C-407E-A947-70E740481C1C}">
                <a14:useLocalDpi xmlns:a14="http://schemas.microsoft.com/office/drawing/2010/main" val="0"/>
              </a:ext>
            </a:extLst>
          </a:blip>
          <a:srcRect r="3" b="6216"/>
          <a:stretch>
            <a:fillRect/>
          </a:stretch>
        </p:blipFill>
        <p:spPr>
          <a:xfrm>
            <a:off x="1" y="2064470"/>
            <a:ext cx="6477000" cy="3416960"/>
          </a:xfrm>
          <a:prstGeom prst="rect">
            <a:avLst/>
          </a:prstGeom>
        </p:spPr>
      </p:pic>
    </p:spTree>
    <p:extLst>
      <p:ext uri="{BB962C8B-B14F-4D97-AF65-F5344CB8AC3E}">
        <p14:creationId xmlns:p14="http://schemas.microsoft.com/office/powerpoint/2010/main" val="8742604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9"/>
            <a:ext cx="5676900" cy="27482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4FB17A-E457-A8DB-6AC1-82B417631376}"/>
              </a:ext>
            </a:extLst>
          </p:cNvPr>
          <p:cNvSpPr>
            <a:spLocks noGrp="1"/>
          </p:cNvSpPr>
          <p:nvPr>
            <p:ph type="title"/>
          </p:nvPr>
        </p:nvSpPr>
        <p:spPr>
          <a:xfrm>
            <a:off x="798174" y="685800"/>
            <a:ext cx="4430650" cy="1560864"/>
          </a:xfrm>
        </p:spPr>
        <p:txBody>
          <a:bodyPr anchor="t">
            <a:normAutofit/>
          </a:bodyPr>
          <a:lstStyle/>
          <a:p>
            <a:r>
              <a:rPr lang="en-GB" dirty="0">
                <a:latin typeface="Arial" panose="020B0604020202020204" pitchFamily="34" charset="0"/>
                <a:cs typeface="Arial" panose="020B0604020202020204" pitchFamily="34" charset="0"/>
              </a:rPr>
              <a:t>Recommendations</a:t>
            </a:r>
          </a:p>
        </p:txBody>
      </p:sp>
      <p:pic>
        <p:nvPicPr>
          <p:cNvPr id="6" name="Picture 5">
            <a:extLst>
              <a:ext uri="{FF2B5EF4-FFF2-40B4-BE49-F238E27FC236}">
                <a16:creationId xmlns:a16="http://schemas.microsoft.com/office/drawing/2014/main" id="{817B361E-EF93-4130-0115-66B533C25D95}"/>
              </a:ext>
            </a:extLst>
          </p:cNvPr>
          <p:cNvPicPr>
            <a:picLocks noChangeAspect="1"/>
          </p:cNvPicPr>
          <p:nvPr/>
        </p:nvPicPr>
        <p:blipFill>
          <a:blip r:embed="rId2">
            <a:extLst>
              <a:ext uri="{28A0092B-C50C-407E-A947-70E740481C1C}">
                <a14:useLocalDpi xmlns:a14="http://schemas.microsoft.com/office/drawing/2010/main" val="0"/>
              </a:ext>
            </a:extLst>
          </a:blip>
          <a:srcRect l="5856" r="35639" b="-2"/>
          <a:stretch>
            <a:fillRect/>
          </a:stretch>
        </p:blipFill>
        <p:spPr>
          <a:xfrm>
            <a:off x="0" y="2735811"/>
            <a:ext cx="3013499" cy="2737852"/>
          </a:xfrm>
          <a:prstGeom prst="rect">
            <a:avLst/>
          </a:prstGeom>
        </p:spPr>
      </p:pic>
      <p:pic>
        <p:nvPicPr>
          <p:cNvPr id="4" name="Picture 3" descr="A close up of words&#10;&#10;AI-generated content may be incorrect.">
            <a:extLst>
              <a:ext uri="{FF2B5EF4-FFF2-40B4-BE49-F238E27FC236}">
                <a16:creationId xmlns:a16="http://schemas.microsoft.com/office/drawing/2014/main" id="{CF1C0ADE-8A09-2248-3854-03528B6784A9}"/>
              </a:ext>
            </a:extLst>
          </p:cNvPr>
          <p:cNvPicPr>
            <a:picLocks noChangeAspect="1"/>
          </p:cNvPicPr>
          <p:nvPr/>
        </p:nvPicPr>
        <p:blipFill>
          <a:blip r:embed="rId3">
            <a:extLst>
              <a:ext uri="{28A0092B-C50C-407E-A947-70E740481C1C}">
                <a14:useLocalDpi xmlns:a14="http://schemas.microsoft.com/office/drawing/2010/main" val="0"/>
              </a:ext>
            </a:extLst>
          </a:blip>
          <a:srcRect r="1" b="3472"/>
          <a:stretch>
            <a:fillRect/>
          </a:stretch>
        </p:blipFill>
        <p:spPr bwMode="auto">
          <a:xfrm>
            <a:off x="3013499" y="2735364"/>
            <a:ext cx="2663401" cy="2738299"/>
          </a:xfrm>
          <a:prstGeom prst="rect">
            <a:avLst/>
          </a:prstGeom>
          <a:noFill/>
        </p:spPr>
      </p:pic>
      <p:sp>
        <p:nvSpPr>
          <p:cNvPr id="3" name="Content Placeholder 2">
            <a:extLst>
              <a:ext uri="{FF2B5EF4-FFF2-40B4-BE49-F238E27FC236}">
                <a16:creationId xmlns:a16="http://schemas.microsoft.com/office/drawing/2014/main" id="{578E406A-6A0E-7476-B329-42A51B79036F}"/>
              </a:ext>
            </a:extLst>
          </p:cNvPr>
          <p:cNvSpPr>
            <a:spLocks noGrp="1"/>
          </p:cNvSpPr>
          <p:nvPr>
            <p:ph idx="1"/>
          </p:nvPr>
        </p:nvSpPr>
        <p:spPr>
          <a:xfrm>
            <a:off x="6845123" y="685800"/>
            <a:ext cx="4338681" cy="5508859"/>
          </a:xfrm>
        </p:spPr>
        <p:txBody>
          <a:bodyPr>
            <a:normAutofit/>
          </a:bodyPr>
          <a:lstStyle/>
          <a:p>
            <a:pPr>
              <a:lnSpc>
                <a:spcPct val="110000"/>
              </a:lnSpc>
            </a:pPr>
            <a:r>
              <a:rPr lang="en-GB" sz="1400" dirty="0">
                <a:latin typeface="Arial" panose="020B0604020202020204" pitchFamily="34" charset="0"/>
                <a:cs typeface="Arial" panose="020B0604020202020204" pitchFamily="34" charset="0"/>
              </a:rPr>
              <a:t>The topic of ongoing community and support by continuing the journey beyond the course opened up the question of what would this type of support look Like? The desire for a space to continue growing, sharing and supporting each other directly echoes the last line of Vocal treasure’s vision statement,</a:t>
            </a:r>
            <a:r>
              <a:rPr lang="en-GB" sz="1400" i="1" dirty="0">
                <a:latin typeface="Arial" panose="020B0604020202020204" pitchFamily="34" charset="0"/>
                <a:cs typeface="Arial" panose="020B0604020202020204" pitchFamily="34" charset="0"/>
              </a:rPr>
              <a:t> ’we aspire to inspire heartfelt worship that resonates deeply within and beyond the sanctuary’. </a:t>
            </a:r>
            <a:endParaRPr lang="en-GB" sz="1400" dirty="0">
              <a:latin typeface="Arial" panose="020B0604020202020204" pitchFamily="34" charset="0"/>
              <a:cs typeface="Arial" panose="020B0604020202020204" pitchFamily="34" charset="0"/>
            </a:endParaRPr>
          </a:p>
          <a:p>
            <a:pPr>
              <a:lnSpc>
                <a:spcPct val="110000"/>
              </a:lnSpc>
            </a:pPr>
            <a:r>
              <a:rPr lang="en-GB" sz="1400" dirty="0">
                <a:latin typeface="Arial" panose="020B0604020202020204" pitchFamily="34" charset="0"/>
                <a:cs typeface="Arial" panose="020B0604020202020204" pitchFamily="34" charset="0"/>
              </a:rPr>
              <a:t>Even though some participants expressed slight anxiety at the thought of singing in front of other participants, the willingness to engage in a post intervention, workshop was positive and unanimous. Therefore, further recommendations include a voice building and voice rehabilitation unit within the vocal programme, longer sessions and the possibility of regular post training workshops to maintain healthy spiritual well-being, minimise MPA and create a safe space for community and support.</a:t>
            </a:r>
          </a:p>
          <a:p>
            <a:pPr>
              <a:lnSpc>
                <a:spcPct val="110000"/>
              </a:lnSpc>
            </a:pPr>
            <a:endParaRPr lang="en-GB" sz="1400" dirty="0"/>
          </a:p>
        </p:txBody>
      </p:sp>
    </p:spTree>
    <p:extLst>
      <p:ext uri="{BB962C8B-B14F-4D97-AF65-F5344CB8AC3E}">
        <p14:creationId xmlns:p14="http://schemas.microsoft.com/office/powerpoint/2010/main" val="29268204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C2FC7-467F-E8A2-C2D1-84DD1B2D107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F8FF001-2F34-F642-882D-32A9C2CE9AB1}"/>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Barlow, D. H., 2000. Unravelling the mysteries of anxiety and its disorders from the Perspective of emotion theory. </a:t>
            </a:r>
            <a:r>
              <a:rPr lang="en-GB" i="1" dirty="0">
                <a:latin typeface="Arial" panose="020B0604020202020204" pitchFamily="34" charset="0"/>
                <a:cs typeface="Arial" panose="020B0604020202020204" pitchFamily="34" charset="0"/>
              </a:rPr>
              <a:t>American </a:t>
            </a:r>
            <a:r>
              <a:rPr lang="en-GB" i="1" dirty="0" err="1">
                <a:latin typeface="Arial" panose="020B0604020202020204" pitchFamily="34" charset="0"/>
                <a:cs typeface="Arial" panose="020B0604020202020204" pitchFamily="34" charset="0"/>
              </a:rPr>
              <a:t>Psychologis</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55(11), pp. 1247-1263.</a:t>
            </a:r>
          </a:p>
          <a:p>
            <a:r>
              <a:rPr lang="en-GB" dirty="0">
                <a:latin typeface="Arial" panose="020B0604020202020204" pitchFamily="34" charset="0"/>
                <a:cs typeface="Arial" panose="020B0604020202020204" pitchFamily="34" charset="0"/>
              </a:rPr>
              <a:t>Dianna T Kenny, Jeremy Holmes, 2015. </a:t>
            </a:r>
            <a:r>
              <a:rPr lang="en-GB" i="1" dirty="0">
                <a:latin typeface="Arial" panose="020B0604020202020204" pitchFamily="34" charset="0"/>
                <a:cs typeface="Arial" panose="020B0604020202020204" pitchFamily="34" charset="0"/>
              </a:rPr>
              <a:t>Exploring the Attachment Narrative of a Professional Musician with severe performance anxiety, </a:t>
            </a:r>
            <a:r>
              <a:rPr lang="en-GB" dirty="0" err="1">
                <a:latin typeface="Arial" panose="020B0604020202020204" pitchFamily="34" charset="0"/>
                <a:cs typeface="Arial" panose="020B0604020202020204" pitchFamily="34" charset="0"/>
              </a:rPr>
              <a:t>s.l.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s.n</a:t>
            </a:r>
            <a:r>
              <a:rPr lang="en-GB" dirty="0">
                <a:latin typeface="Arial" panose="020B0604020202020204" pitchFamily="34" charset="0"/>
                <a:cs typeface="Arial" panose="020B0604020202020204" pitchFamily="34" charset="0"/>
              </a:rPr>
              <a:t>.</a:t>
            </a:r>
          </a:p>
          <a:p>
            <a:r>
              <a:rPr lang="de-DE" dirty="0" err="1">
                <a:latin typeface="Arial" panose="020B0604020202020204" pitchFamily="34" charset="0"/>
                <a:cs typeface="Arial" panose="020B0604020202020204" pitchFamily="34" charset="0"/>
              </a:rPr>
              <a:t>Eisensmith</a:t>
            </a:r>
            <a:r>
              <a:rPr lang="de-DE" dirty="0">
                <a:latin typeface="Arial" panose="020B0604020202020204" pitchFamily="34" charset="0"/>
                <a:cs typeface="Arial" panose="020B0604020202020204" pitchFamily="34" charset="0"/>
              </a:rPr>
              <a:t>, D. U. R. a. K. E., 2010. </a:t>
            </a:r>
            <a:r>
              <a:rPr lang="en-GB" dirty="0">
                <a:latin typeface="Arial" panose="020B0604020202020204" pitchFamily="34" charset="0"/>
                <a:cs typeface="Arial" panose="020B0604020202020204" pitchFamily="34" charset="0"/>
              </a:rPr>
              <a:t>Teaching students about performance anxiety The scratch pad and pop-up model. </a:t>
            </a:r>
            <a:r>
              <a:rPr lang="en-GB" i="1" dirty="0">
                <a:latin typeface="Arial" panose="020B0604020202020204" pitchFamily="34" charset="0"/>
                <a:cs typeface="Arial" panose="020B0604020202020204" pitchFamily="34" charset="0"/>
              </a:rPr>
              <a:t>A model for managing performance anxiety, </a:t>
            </a:r>
            <a:r>
              <a:rPr lang="en-GB" dirty="0">
                <a:latin typeface="Arial" panose="020B0604020202020204" pitchFamily="34" charset="0"/>
                <a:cs typeface="Arial" panose="020B0604020202020204" pitchFamily="34" charset="0"/>
              </a:rPr>
              <a:t>97(2), pp. 31-35.</a:t>
            </a:r>
          </a:p>
          <a:p>
            <a:r>
              <a:rPr lang="en-GB" dirty="0">
                <a:latin typeface="Arial" panose="020B0604020202020204" pitchFamily="34" charset="0"/>
                <a:cs typeface="Arial" panose="020B0604020202020204" pitchFamily="34" charset="0"/>
              </a:rPr>
              <a:t>Csikszentmihalyi, M., 1990. </a:t>
            </a:r>
            <a:r>
              <a:rPr lang="en-GB" i="1" dirty="0">
                <a:latin typeface="Arial" panose="020B0604020202020204" pitchFamily="34" charset="0"/>
                <a:cs typeface="Arial" panose="020B0604020202020204" pitchFamily="34" charset="0"/>
              </a:rPr>
              <a:t>Flow: The Psychology of Optimal Experience.. </a:t>
            </a:r>
            <a:r>
              <a:rPr lang="en-GB" dirty="0">
                <a:latin typeface="Arial" panose="020B0604020202020204" pitchFamily="34" charset="0"/>
                <a:cs typeface="Arial" panose="020B0604020202020204" pitchFamily="34" charset="0"/>
              </a:rPr>
              <a:t>New York: Harper &amp; Row..</a:t>
            </a:r>
          </a:p>
          <a:p>
            <a:endParaRPr lang="en-GB" dirty="0"/>
          </a:p>
        </p:txBody>
      </p:sp>
    </p:spTree>
    <p:extLst>
      <p:ext uri="{BB962C8B-B14F-4D97-AF65-F5344CB8AC3E}">
        <p14:creationId xmlns:p14="http://schemas.microsoft.com/office/powerpoint/2010/main" val="35883881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98F68-2210-4D94-6522-14E0D310B1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AE3E72-0ABD-4CE7-5FDE-22A39CBECC1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EBF60C9-18CF-388D-CE61-BA7178C76121}"/>
              </a:ext>
            </a:extLst>
          </p:cNvPr>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Estelle, R. J., 1980. On the Development of a Theory of Musical Instruction Psychology of Music. </a:t>
            </a:r>
            <a:r>
              <a:rPr lang="en-GB" i="1" dirty="0">
                <a:latin typeface="Arial" panose="020B0604020202020204" pitchFamily="34" charset="0"/>
                <a:cs typeface="Arial" panose="020B0604020202020204" pitchFamily="34" charset="0"/>
              </a:rPr>
              <a:t>Psychology of Music, </a:t>
            </a:r>
            <a:r>
              <a:rPr lang="en-GB" dirty="0">
                <a:latin typeface="Arial" panose="020B0604020202020204" pitchFamily="34" charset="0"/>
                <a:cs typeface="Arial" panose="020B0604020202020204" pitchFamily="34" charset="0"/>
              </a:rPr>
              <a:t>25(8).</a:t>
            </a:r>
          </a:p>
          <a:p>
            <a:r>
              <a:rPr lang="en-GB" dirty="0">
                <a:latin typeface="Arial" panose="020B0604020202020204" pitchFamily="34" charset="0"/>
                <a:cs typeface="Arial" panose="020B0604020202020204" pitchFamily="34" charset="0"/>
              </a:rPr>
              <a:t>Glen A. Heinrichs, D. G. J., 2017. Acceptance and Commitment Therapy for the Treatment of Music Performance Anxiety: A Pilot Study with Student Vocalists. </a:t>
            </a:r>
            <a:r>
              <a:rPr lang="en-GB" i="1" dirty="0">
                <a:latin typeface="Arial" panose="020B0604020202020204" pitchFamily="34" charset="0"/>
                <a:cs typeface="Arial" panose="020B0604020202020204" pitchFamily="34" charset="0"/>
              </a:rPr>
              <a:t>Frontiers in psychology , </a:t>
            </a:r>
            <a:r>
              <a:rPr lang="en-GB" dirty="0">
                <a:latin typeface="Arial" panose="020B0604020202020204" pitchFamily="34" charset="0"/>
                <a:cs typeface="Arial" panose="020B0604020202020204" pitchFamily="34" charset="0"/>
              </a:rPr>
              <a:t>Volume 8.</a:t>
            </a:r>
          </a:p>
          <a:p>
            <a:r>
              <a:rPr lang="en-GB" dirty="0">
                <a:latin typeface="Arial" panose="020B0604020202020204" pitchFamily="34" charset="0"/>
                <a:cs typeface="Arial" panose="020B0604020202020204" pitchFamily="34" charset="0"/>
              </a:rPr>
              <a:t>Graham, L., 2018. </a:t>
            </a:r>
            <a:r>
              <a:rPr lang="en-GB" i="1" dirty="0">
                <a:latin typeface="Arial" panose="020B0604020202020204" pitchFamily="34" charset="0"/>
                <a:cs typeface="Arial" panose="020B0604020202020204" pitchFamily="34" charset="0"/>
              </a:rPr>
              <a:t>Ministry through musical performance establishing biblical, historical and pedagogical precedent for the </a:t>
            </a:r>
            <a:r>
              <a:rPr lang="en-GB" i="1" dirty="0" err="1">
                <a:latin typeface="Arial" panose="020B0604020202020204" pitchFamily="34" charset="0"/>
                <a:cs typeface="Arial" panose="020B0604020202020204" pitchFamily="34" charset="0"/>
              </a:rPr>
              <a:t>christian</a:t>
            </a:r>
            <a:r>
              <a:rPr lang="en-GB" i="1" dirty="0">
                <a:latin typeface="Arial" panose="020B0604020202020204" pitchFamily="34" charset="0"/>
                <a:cs typeface="Arial" panose="020B0604020202020204" pitchFamily="34" charset="0"/>
              </a:rPr>
              <a:t> performing artist, </a:t>
            </a:r>
            <a:r>
              <a:rPr lang="en-GB" dirty="0">
                <a:latin typeface="Arial" panose="020B0604020202020204" pitchFamily="34" charset="0"/>
                <a:cs typeface="Arial" panose="020B0604020202020204" pitchFamily="34" charset="0"/>
              </a:rPr>
              <a:t>Lynchburg: </a:t>
            </a:r>
            <a:r>
              <a:rPr lang="en-GB" dirty="0" err="1">
                <a:latin typeface="Arial" panose="020B0604020202020204" pitchFamily="34" charset="0"/>
                <a:cs typeface="Arial" panose="020B0604020202020204" pitchFamily="34" charset="0"/>
              </a:rPr>
              <a:t>s.n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Graham, L., 2018. </a:t>
            </a:r>
            <a:r>
              <a:rPr lang="en-GB" i="1" dirty="0">
                <a:latin typeface="Arial" panose="020B0604020202020204" pitchFamily="34" charset="0"/>
                <a:cs typeface="Arial" panose="020B0604020202020204" pitchFamily="34" charset="0"/>
              </a:rPr>
              <a:t>Ministry through musical performance establishing biblical, historical and pedagogical precedent for the </a:t>
            </a:r>
            <a:r>
              <a:rPr lang="en-GB" i="1" dirty="0" err="1">
                <a:latin typeface="Arial" panose="020B0604020202020204" pitchFamily="34" charset="0"/>
                <a:cs typeface="Arial" panose="020B0604020202020204" pitchFamily="34" charset="0"/>
              </a:rPr>
              <a:t>christian</a:t>
            </a:r>
            <a:r>
              <a:rPr lang="en-GB" i="1" dirty="0">
                <a:latin typeface="Arial" panose="020B0604020202020204" pitchFamily="34" charset="0"/>
                <a:cs typeface="Arial" panose="020B0604020202020204" pitchFamily="34" charset="0"/>
              </a:rPr>
              <a:t> performing artist, </a:t>
            </a:r>
            <a:r>
              <a:rPr lang="en-GB" dirty="0">
                <a:latin typeface="Arial" panose="020B0604020202020204" pitchFamily="34" charset="0"/>
                <a:cs typeface="Arial" panose="020B0604020202020204" pitchFamily="34" charset="0"/>
              </a:rPr>
              <a:t>Lynchburg: </a:t>
            </a:r>
            <a:r>
              <a:rPr lang="en-GB" dirty="0" err="1">
                <a:latin typeface="Arial" panose="020B0604020202020204" pitchFamily="34" charset="0"/>
                <a:cs typeface="Arial" panose="020B0604020202020204" pitchFamily="34" charset="0"/>
              </a:rPr>
              <a:t>s.n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Harris, S. r., 1986. A Psychologist Views Musical Performance Anxiety. </a:t>
            </a:r>
            <a:r>
              <a:rPr lang="en-GB" i="1" dirty="0">
                <a:latin typeface="Arial" panose="020B0604020202020204" pitchFamily="34" charset="0"/>
                <a:cs typeface="Arial" panose="020B0604020202020204" pitchFamily="34" charset="0"/>
              </a:rPr>
              <a:t>American Music teacher, </a:t>
            </a:r>
            <a:r>
              <a:rPr lang="en-GB" dirty="0">
                <a:latin typeface="Arial" panose="020B0604020202020204" pitchFamily="34" charset="0"/>
                <a:cs typeface="Arial" panose="020B0604020202020204" pitchFamily="34" charset="0"/>
              </a:rPr>
              <a:t>35(3), pp. 24-25.</a:t>
            </a:r>
          </a:p>
          <a:p>
            <a:r>
              <a:rPr lang="en-GB" dirty="0">
                <a:latin typeface="Arial" panose="020B0604020202020204" pitchFamily="34" charset="0"/>
                <a:cs typeface="Arial" panose="020B0604020202020204" pitchFamily="34" charset="0"/>
              </a:rPr>
              <a:t>Heather Winter Hunnicutt, A. S. W., 2011. Musical Performance Anxiety: Adapting Psychotherapy Techniques of Desensitization to the Voice Studio, Part 1. </a:t>
            </a:r>
            <a:r>
              <a:rPr lang="en-GB" i="1" dirty="0">
                <a:latin typeface="Arial" panose="020B0604020202020204" pitchFamily="34" charset="0"/>
                <a:cs typeface="Arial" panose="020B0604020202020204" pitchFamily="34" charset="0"/>
              </a:rPr>
              <a:t>Journal of Singing, </a:t>
            </a:r>
            <a:r>
              <a:rPr lang="en-GB" dirty="0">
                <a:latin typeface="Arial" panose="020B0604020202020204" pitchFamily="34" charset="0"/>
                <a:cs typeface="Arial" panose="020B0604020202020204" pitchFamily="34" charset="0"/>
              </a:rPr>
              <a:t>67(3), pp. 331-336.</a:t>
            </a:r>
          </a:p>
          <a:p>
            <a:pPr marL="0" indent="0">
              <a:buNone/>
            </a:pPr>
            <a:endParaRPr lang="en-GB" dirty="0"/>
          </a:p>
        </p:txBody>
      </p:sp>
    </p:spTree>
    <p:extLst>
      <p:ext uri="{BB962C8B-B14F-4D97-AF65-F5344CB8AC3E}">
        <p14:creationId xmlns:p14="http://schemas.microsoft.com/office/powerpoint/2010/main" val="26517781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FC1EF-B242-11C1-ACDC-6A384969EF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E591CE-304F-AB68-C67D-D2FBE8A6483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95DC8DF-5CC8-F0E3-1BCB-78D8DE114FBA}"/>
              </a:ext>
            </a:extLst>
          </p:cNvPr>
          <p:cNvSpPr>
            <a:spLocks noGrp="1"/>
          </p:cNvSpPr>
          <p:nvPr>
            <p:ph idx="1"/>
          </p:nvPr>
        </p:nvSpPr>
        <p:spPr>
          <a:xfrm>
            <a:off x="1496785" y="1905000"/>
            <a:ext cx="8915402" cy="4137259"/>
          </a:xfrm>
        </p:spPr>
        <p:txBody>
          <a:bodyPr>
            <a:normAutofit lnSpcReduction="10000"/>
          </a:bodyPr>
          <a:lstStyle/>
          <a:p>
            <a:r>
              <a:rPr lang="en-GB" dirty="0">
                <a:latin typeface="Arial" panose="020B0604020202020204" pitchFamily="34" charset="0"/>
                <a:cs typeface="Arial" panose="020B0604020202020204" pitchFamily="34" charset="0"/>
              </a:rPr>
              <a:t>Hilaire, S., 2023. </a:t>
            </a:r>
            <a:r>
              <a:rPr lang="en-GB" i="1" dirty="0">
                <a:latin typeface="Arial" panose="020B0604020202020204" pitchFamily="34" charset="0"/>
                <a:cs typeface="Arial" panose="020B0604020202020204" pitchFamily="34" charset="0"/>
              </a:rPr>
              <a:t>Vocal pedagogy for the modern worship singer with musical performance anxiety. The dimensions of perfectionism, </a:t>
            </a:r>
            <a:r>
              <a:rPr lang="en-GB" dirty="0">
                <a:latin typeface="Arial" panose="020B0604020202020204" pitchFamily="34" charset="0"/>
                <a:cs typeface="Arial" panose="020B0604020202020204" pitchFamily="34" charset="0"/>
              </a:rPr>
              <a:t>London: </a:t>
            </a:r>
            <a:r>
              <a:rPr lang="en-GB" dirty="0" err="1">
                <a:latin typeface="Arial" panose="020B0604020202020204" pitchFamily="34" charset="0"/>
                <a:cs typeface="Arial" panose="020B0604020202020204" pitchFamily="34" charset="0"/>
              </a:rPr>
              <a:t>s.n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Hilaire, S., 2024. </a:t>
            </a:r>
            <a:r>
              <a:rPr lang="en-GB" i="1" dirty="0">
                <a:latin typeface="Arial" panose="020B0604020202020204" pitchFamily="34" charset="0"/>
                <a:cs typeface="Arial" panose="020B0604020202020204" pitchFamily="34" charset="0"/>
              </a:rPr>
              <a:t>A study into the vocal demands of worship singers and the impact on the vocal coach, </a:t>
            </a:r>
            <a:r>
              <a:rPr lang="en-GB" dirty="0" err="1">
                <a:latin typeface="Arial" panose="020B0604020202020204" pitchFamily="34" charset="0"/>
                <a:cs typeface="Arial" panose="020B0604020202020204" pitchFamily="34" charset="0"/>
              </a:rPr>
              <a:t>s.l.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Hilaire, S., 2024. </a:t>
            </a:r>
            <a:r>
              <a:rPr lang="en-GB" i="1" dirty="0">
                <a:latin typeface="Arial" panose="020B0604020202020204" pitchFamily="34" charset="0"/>
                <a:cs typeface="Arial" panose="020B0604020202020204" pitchFamily="34" charset="0"/>
              </a:rPr>
              <a:t>Do worship singers experience MPA and what are the contributing factors, </a:t>
            </a:r>
            <a:r>
              <a:rPr lang="en-GB" dirty="0">
                <a:latin typeface="Arial" panose="020B0604020202020204" pitchFamily="34" charset="0"/>
                <a:cs typeface="Arial" panose="020B0604020202020204" pitchFamily="34" charset="0"/>
              </a:rPr>
              <a:t>London: </a:t>
            </a:r>
            <a:r>
              <a:rPr lang="en-GB" dirty="0" err="1">
                <a:latin typeface="Arial" panose="020B0604020202020204" pitchFamily="34" charset="0"/>
                <a:cs typeface="Arial" panose="020B0604020202020204" pitchFamily="34" charset="0"/>
              </a:rPr>
              <a:t>s.n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Hilaire, S., 2025. </a:t>
            </a:r>
            <a:r>
              <a:rPr lang="en-GB" i="1" dirty="0">
                <a:latin typeface="Arial" panose="020B0604020202020204" pitchFamily="34" charset="0"/>
                <a:cs typeface="Arial" panose="020B0604020202020204" pitchFamily="34" charset="0"/>
              </a:rPr>
              <a:t>A study into the curriculum design of a holistic vocal pedagogy for worship singers, </a:t>
            </a:r>
            <a:r>
              <a:rPr lang="en-GB" dirty="0">
                <a:latin typeface="Arial" panose="020B0604020202020204" pitchFamily="34" charset="0"/>
                <a:cs typeface="Arial" panose="020B0604020202020204" pitchFamily="34" charset="0"/>
              </a:rPr>
              <a:t>London: </a:t>
            </a:r>
            <a:r>
              <a:rPr lang="en-GB" dirty="0" err="1">
                <a:latin typeface="Arial" panose="020B0604020202020204" pitchFamily="34" charset="0"/>
                <a:cs typeface="Arial" panose="020B0604020202020204" pitchFamily="34" charset="0"/>
              </a:rPr>
              <a:t>s.n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J Stoeber, 2012. </a:t>
            </a:r>
            <a:r>
              <a:rPr lang="en-GB" i="1" dirty="0">
                <a:latin typeface="Arial" panose="020B0604020202020204" pitchFamily="34" charset="0"/>
                <a:cs typeface="Arial" panose="020B0604020202020204" pitchFamily="34" charset="0"/>
              </a:rPr>
              <a:t>Perfectionism and performance. </a:t>
            </a:r>
            <a:r>
              <a:rPr lang="en-GB" dirty="0">
                <a:latin typeface="Arial" panose="020B0604020202020204" pitchFamily="34" charset="0"/>
                <a:cs typeface="Arial" panose="020B0604020202020204" pitchFamily="34" charset="0"/>
              </a:rPr>
              <a:t>New York: oxford university.</a:t>
            </a:r>
          </a:p>
          <a:p>
            <a:r>
              <a:rPr lang="en-GB" dirty="0">
                <a:latin typeface="Arial" panose="020B0604020202020204" pitchFamily="34" charset="0"/>
                <a:cs typeface="Arial" panose="020B0604020202020204" pitchFamily="34" charset="0"/>
              </a:rPr>
              <a:t>John W Creswell, J. D. C., 2018. </a:t>
            </a:r>
            <a:r>
              <a:rPr lang="en-GB" i="1" dirty="0">
                <a:latin typeface="Arial" panose="020B0604020202020204" pitchFamily="34" charset="0"/>
                <a:cs typeface="Arial" panose="020B0604020202020204" pitchFamily="34" charset="0"/>
              </a:rPr>
              <a:t>Research Design. </a:t>
            </a:r>
            <a:r>
              <a:rPr lang="en-GB" dirty="0">
                <a:latin typeface="Arial" panose="020B0604020202020204" pitchFamily="34" charset="0"/>
                <a:cs typeface="Arial" panose="020B0604020202020204" pitchFamily="34" charset="0"/>
              </a:rPr>
              <a:t>5 ed. </a:t>
            </a:r>
            <a:r>
              <a:rPr lang="en-GB" dirty="0" err="1">
                <a:latin typeface="Arial" panose="020B0604020202020204" pitchFamily="34" charset="0"/>
                <a:cs typeface="Arial" panose="020B0604020202020204" pitchFamily="34" charset="0"/>
              </a:rPr>
              <a:t>s.l.:SAGE</a:t>
            </a:r>
            <a:r>
              <a:rPr lang="en-GB" dirty="0">
                <a:latin typeface="Arial" panose="020B0604020202020204" pitchFamily="34" charset="0"/>
                <a:cs typeface="Arial" panose="020B0604020202020204" pitchFamily="34" charset="0"/>
              </a:rPr>
              <a:t> Publications, Inc..</a:t>
            </a:r>
          </a:p>
          <a:p>
            <a:pPr marL="0" indent="0">
              <a:buNone/>
            </a:pPr>
            <a:endParaRPr lang="en-GB" dirty="0"/>
          </a:p>
        </p:txBody>
      </p:sp>
    </p:spTree>
    <p:extLst>
      <p:ext uri="{BB962C8B-B14F-4D97-AF65-F5344CB8AC3E}">
        <p14:creationId xmlns:p14="http://schemas.microsoft.com/office/powerpoint/2010/main" val="9472259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B8E33-C06F-7048-05BF-C741A4995D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19BBE8-5D1C-C574-96B1-B2DFC133841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0A3CE68-69B2-975F-4FB3-6400CCE37E6B}"/>
              </a:ext>
            </a:extLst>
          </p:cNvPr>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Kvale, S., 1983. The qualitative research interview: A phenomenological and a hermeneutical mode of understanding. </a:t>
            </a:r>
            <a:r>
              <a:rPr lang="en-GB" i="1" dirty="0">
                <a:latin typeface="Arial" panose="020B0604020202020204" pitchFamily="34" charset="0"/>
                <a:cs typeface="Arial" panose="020B0604020202020204" pitchFamily="34" charset="0"/>
              </a:rPr>
              <a:t>Journal of Phenomenological Psychology, </a:t>
            </a:r>
            <a:r>
              <a:rPr lang="en-GB" dirty="0">
                <a:latin typeface="Arial" panose="020B0604020202020204" pitchFamily="34" charset="0"/>
                <a:cs typeface="Arial" panose="020B0604020202020204" pitchFamily="34" charset="0"/>
              </a:rPr>
              <a:t>Volume 14, pp. 171-196.</a:t>
            </a:r>
          </a:p>
          <a:p>
            <a:r>
              <a:rPr lang="en-GB" dirty="0">
                <a:latin typeface="Arial" panose="020B0604020202020204" pitchFamily="34" charset="0"/>
                <a:cs typeface="Arial" panose="020B0604020202020204" pitchFamily="34" charset="0"/>
              </a:rPr>
              <a:t>L. Anderson, Elana </a:t>
            </a:r>
            <a:r>
              <a:rPr lang="en-GB" dirty="0" err="1">
                <a:latin typeface="Arial" panose="020B0604020202020204" pitchFamily="34" charset="0"/>
                <a:cs typeface="Arial" panose="020B0604020202020204" pitchFamily="34" charset="0"/>
              </a:rPr>
              <a:t>Zimand</a:t>
            </a:r>
            <a:r>
              <a:rPr lang="en-GB" dirty="0">
                <a:latin typeface="Arial" panose="020B0604020202020204" pitchFamily="34" charset="0"/>
                <a:cs typeface="Arial" panose="020B0604020202020204" pitchFamily="34" charset="0"/>
              </a:rPr>
              <a:t>, Larry F. Hodges, Barbara </a:t>
            </a:r>
            <a:r>
              <a:rPr lang="en-GB" dirty="0" err="1">
                <a:latin typeface="Arial" panose="020B0604020202020204" pitchFamily="34" charset="0"/>
                <a:cs typeface="Arial" panose="020B0604020202020204" pitchFamily="34" charset="0"/>
              </a:rPr>
              <a:t>O.Rothbaum</a:t>
            </a:r>
            <a:r>
              <a:rPr lang="en-GB" dirty="0">
                <a:latin typeface="Arial" panose="020B0604020202020204" pitchFamily="34" charset="0"/>
                <a:cs typeface="Arial" panose="020B0604020202020204" pitchFamily="34" charset="0"/>
              </a:rPr>
              <a:t>, 2005. </a:t>
            </a:r>
            <a:r>
              <a:rPr lang="en-GB" i="1" dirty="0">
                <a:latin typeface="Arial" panose="020B0604020202020204" pitchFamily="34" charset="0"/>
                <a:cs typeface="Arial" panose="020B0604020202020204" pitchFamily="34" charset="0"/>
              </a:rPr>
              <a:t>Cognitive </a:t>
            </a:r>
            <a:r>
              <a:rPr lang="en-GB" i="1" dirty="0" err="1">
                <a:latin typeface="Arial" panose="020B0604020202020204" pitchFamily="34" charset="0"/>
                <a:cs typeface="Arial" panose="020B0604020202020204" pitchFamily="34" charset="0"/>
              </a:rPr>
              <a:t>Behavioral</a:t>
            </a:r>
            <a:r>
              <a:rPr lang="en-GB" i="1" dirty="0">
                <a:latin typeface="Arial" panose="020B0604020202020204" pitchFamily="34" charset="0"/>
                <a:cs typeface="Arial" panose="020B0604020202020204" pitchFamily="34" charset="0"/>
              </a:rPr>
              <a:t> therapy for Public-Speaking anxiety using virtual reality for exposure, </a:t>
            </a:r>
            <a:r>
              <a:rPr lang="en-GB" dirty="0" err="1">
                <a:latin typeface="Arial" panose="020B0604020202020204" pitchFamily="34" charset="0"/>
                <a:cs typeface="Arial" panose="020B0604020202020204" pitchFamily="34" charset="0"/>
              </a:rPr>
              <a:t>s.l.</a:t>
            </a:r>
            <a:r>
              <a:rPr lang="en-GB" dirty="0">
                <a:latin typeface="Arial" panose="020B0604020202020204" pitchFamily="34" charset="0"/>
                <a:cs typeface="Arial" panose="020B0604020202020204" pitchFamily="34" charset="0"/>
              </a:rPr>
              <a:t>: Wiley-Liss, inc.</a:t>
            </a:r>
          </a:p>
          <a:p>
            <a:r>
              <a:rPr lang="en-GB" dirty="0">
                <a:latin typeface="Arial" panose="020B0604020202020204" pitchFamily="34" charset="0"/>
                <a:cs typeface="Arial" panose="020B0604020202020204" pitchFamily="34" charset="0"/>
              </a:rPr>
              <a:t>Latta, M., 2012. </a:t>
            </a:r>
            <a:r>
              <a:rPr lang="en-GB" i="1" dirty="0">
                <a:latin typeface="Arial" panose="020B0604020202020204" pitchFamily="34" charset="0"/>
                <a:cs typeface="Arial" panose="020B0604020202020204" pitchFamily="34" charset="0"/>
              </a:rPr>
              <a:t>Teaching undergraduate voice. A REPERTOIRE-BASED APPROACH TO SINGING, </a:t>
            </a:r>
            <a:r>
              <a:rPr lang="en-GB" dirty="0">
                <a:latin typeface="Arial" panose="020B0604020202020204" pitchFamily="34" charset="0"/>
                <a:cs typeface="Arial" panose="020B0604020202020204" pitchFamily="34" charset="0"/>
              </a:rPr>
              <a:t>Indiana: </a:t>
            </a:r>
            <a:r>
              <a:rPr lang="en-GB" dirty="0" err="1">
                <a:latin typeface="Arial" panose="020B0604020202020204" pitchFamily="34" charset="0"/>
                <a:cs typeface="Arial" panose="020B0604020202020204" pitchFamily="34" charset="0"/>
              </a:rPr>
              <a:t>s.n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Laverty, S. M., 2003. Hermeneutic Phenomenology and Phenomenology: A Comparison of Historical and Methodological considerations. </a:t>
            </a:r>
            <a:r>
              <a:rPr lang="en-GB" i="1" dirty="0">
                <a:latin typeface="Arial" panose="020B0604020202020204" pitchFamily="34" charset="0"/>
                <a:cs typeface="Arial" panose="020B0604020202020204" pitchFamily="34" charset="0"/>
              </a:rPr>
              <a:t>International Journal of Qualitative Methods.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Lee, S.-H., 2002. Musician's Performance Anxiety and coping strategies. </a:t>
            </a:r>
            <a:r>
              <a:rPr lang="en-GB" i="1" dirty="0">
                <a:latin typeface="Arial" panose="020B0604020202020204" pitchFamily="34" charset="0"/>
                <a:cs typeface="Arial" panose="020B0604020202020204" pitchFamily="34" charset="0"/>
              </a:rPr>
              <a:t>American Music Teacher, </a:t>
            </a:r>
            <a:r>
              <a:rPr lang="en-GB" dirty="0">
                <a:latin typeface="Arial" panose="020B0604020202020204" pitchFamily="34" charset="0"/>
                <a:cs typeface="Arial" panose="020B0604020202020204" pitchFamily="34" charset="0"/>
              </a:rPr>
              <a:t>52(1), pp. 36-39.</a:t>
            </a:r>
          </a:p>
          <a:p>
            <a:r>
              <a:rPr lang="en-GB" dirty="0">
                <a:latin typeface="Arial" panose="020B0604020202020204" pitchFamily="34" charset="0"/>
                <a:cs typeface="Arial" panose="020B0604020202020204" pitchFamily="34" charset="0"/>
              </a:rPr>
              <a:t>Lynch, L., 2020. </a:t>
            </a:r>
            <a:r>
              <a:rPr lang="en-GB" i="1" dirty="0">
                <a:latin typeface="Arial" panose="020B0604020202020204" pitchFamily="34" charset="0"/>
                <a:cs typeface="Arial" panose="020B0604020202020204" pitchFamily="34" charset="0"/>
              </a:rPr>
              <a:t>Vocal Beauty Masked as Science Why Voice Pedagogy Rejects Gospel Singing, </a:t>
            </a:r>
            <a:r>
              <a:rPr lang="en-GB" dirty="0">
                <a:latin typeface="Arial" panose="020B0604020202020204" pitchFamily="34" charset="0"/>
                <a:cs typeface="Arial" panose="020B0604020202020204" pitchFamily="34" charset="0"/>
              </a:rPr>
              <a:t>Middletown, Connecticut: </a:t>
            </a:r>
            <a:r>
              <a:rPr lang="en-GB" dirty="0" err="1">
                <a:latin typeface="Arial" panose="020B0604020202020204" pitchFamily="34" charset="0"/>
                <a:cs typeface="Arial" panose="020B0604020202020204" pitchFamily="34" charset="0"/>
              </a:rPr>
              <a:t>s.n</a:t>
            </a:r>
            <a:r>
              <a:rPr lang="en-GB" dirty="0">
                <a:latin typeface="Arial" panose="020B0604020202020204" pitchFamily="34" charset="0"/>
                <a:cs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4969492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C3B60-44C7-CEC2-6102-54C6D61572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BED879-B941-BD1C-BEDD-D6D466E4171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3C5EC30-C5C1-273D-A0C5-0EA5A1522729}"/>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Monson, C. H., 2012. </a:t>
            </a:r>
            <a:r>
              <a:rPr lang="en-GB" i="1" dirty="0">
                <a:latin typeface="Arial" panose="020B0604020202020204" pitchFamily="34" charset="0"/>
                <a:cs typeface="Arial" panose="020B0604020202020204" pitchFamily="34" charset="0"/>
              </a:rPr>
              <a:t>SPIRITUAL FLOW:THE INFLUENCE OF RELIGIOUS EXPERIENCE ON PSYCHOLOGICAL WELL-BEING, </a:t>
            </a:r>
            <a:r>
              <a:rPr lang="en-GB" dirty="0" err="1">
                <a:latin typeface="Arial" panose="020B0604020202020204" pitchFamily="34" charset="0"/>
                <a:cs typeface="Arial" panose="020B0604020202020204" pitchFamily="34" charset="0"/>
              </a:rPr>
              <a:t>indiana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Philippe, R. A., 2022. Flow and music performance: Professional musicians and music students’ views. </a:t>
            </a:r>
            <a:r>
              <a:rPr lang="en-GB" i="1" dirty="0">
                <a:latin typeface="Arial" panose="020B0604020202020204" pitchFamily="34" charset="0"/>
                <a:cs typeface="Arial" panose="020B0604020202020204" pitchFamily="34" charset="0"/>
              </a:rPr>
              <a:t>Sage Psychology of music, </a:t>
            </a:r>
            <a:r>
              <a:rPr lang="en-GB" dirty="0">
                <a:latin typeface="Arial" panose="020B0604020202020204" pitchFamily="34" charset="0"/>
                <a:cs typeface="Arial" panose="020B0604020202020204" pitchFamily="34" charset="0"/>
              </a:rPr>
              <a:t>50(4), pp. 1023-1038.</a:t>
            </a:r>
          </a:p>
          <a:p>
            <a:r>
              <a:rPr lang="en-GB" dirty="0">
                <a:latin typeface="Arial" panose="020B0604020202020204" pitchFamily="34" charset="0"/>
                <a:cs typeface="Arial" panose="020B0604020202020204" pitchFamily="34" charset="0"/>
              </a:rPr>
              <a:t>Robinson, D. K., 2011. </a:t>
            </a:r>
            <a:r>
              <a:rPr lang="en-GB" i="1" dirty="0">
                <a:latin typeface="Arial" panose="020B0604020202020204" pitchFamily="34" charset="0"/>
                <a:cs typeface="Arial" panose="020B0604020202020204" pitchFamily="34" charset="0"/>
              </a:rPr>
              <a:t>Contemporary Worship Singers: Construct, Culture, Environment and Voice, </a:t>
            </a:r>
            <a:r>
              <a:rPr lang="en-GB" dirty="0">
                <a:latin typeface="Arial" panose="020B0604020202020204" pitchFamily="34" charset="0"/>
                <a:cs typeface="Arial" panose="020B0604020202020204" pitchFamily="34" charset="0"/>
              </a:rPr>
              <a:t>Queensland Australia: </a:t>
            </a:r>
            <a:r>
              <a:rPr lang="en-GB" dirty="0" err="1">
                <a:latin typeface="Arial" panose="020B0604020202020204" pitchFamily="34" charset="0"/>
                <a:cs typeface="Arial" panose="020B0604020202020204" pitchFamily="34" charset="0"/>
              </a:rPr>
              <a:t>s.n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Spahn, C., 2021. Live Music Performance: The Relationship Between Flow and Music Performance Anxiety. </a:t>
            </a:r>
            <a:r>
              <a:rPr lang="en-GB" i="1" dirty="0">
                <a:latin typeface="Arial" panose="020B0604020202020204" pitchFamily="34" charset="0"/>
                <a:cs typeface="Arial" panose="020B0604020202020204" pitchFamily="34" charset="0"/>
              </a:rPr>
              <a:t>Frontiers in Psychology, </a:t>
            </a:r>
            <a:r>
              <a:rPr lang="en-GB" dirty="0">
                <a:latin typeface="Arial" panose="020B0604020202020204" pitchFamily="34" charset="0"/>
                <a:cs typeface="Arial" panose="020B0604020202020204" pitchFamily="34" charset="0"/>
              </a:rPr>
              <a:t>Volume 12, pp. 1-12.</a:t>
            </a:r>
          </a:p>
          <a:p>
            <a:r>
              <a:rPr lang="en-GB" dirty="0">
                <a:latin typeface="Arial" panose="020B0604020202020204" pitchFamily="34" charset="0"/>
                <a:cs typeface="Arial" panose="020B0604020202020204" pitchFamily="34" charset="0"/>
              </a:rPr>
              <a:t>Unluer, S., 2012. Being an Insider Researcher While Conducting Case Study Research. </a:t>
            </a:r>
            <a:r>
              <a:rPr lang="en-GB" i="1" dirty="0">
                <a:latin typeface="Arial" panose="020B0604020202020204" pitchFamily="34" charset="0"/>
                <a:cs typeface="Arial" panose="020B0604020202020204" pitchFamily="34" charset="0"/>
              </a:rPr>
              <a:t>The Qualitative report, </a:t>
            </a:r>
            <a:r>
              <a:rPr lang="en-GB" dirty="0">
                <a:latin typeface="Arial" panose="020B0604020202020204" pitchFamily="34" charset="0"/>
                <a:cs typeface="Arial" panose="020B0604020202020204" pitchFamily="34" charset="0"/>
              </a:rPr>
              <a:t>17(29), pp. 1-14.</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53627589"/>
      </p:ext>
    </p:extLst>
  </p:cSld>
  <p:clrMapOvr>
    <a:masterClrMapping/>
  </p:clrMapOvr>
</p:sld>
</file>

<file path=ppt/theme/theme1.xml><?xml version="1.0" encoding="utf-8"?>
<a:theme xmlns:a="http://schemas.openxmlformats.org/drawingml/2006/main" name="EncaseVTI">
  <a:themeElements>
    <a:clrScheme name="Encase">
      <a:dk1>
        <a:sysClr val="windowText" lastClr="000000"/>
      </a:dk1>
      <a:lt1>
        <a:sysClr val="window" lastClr="FFFFFF"/>
      </a:lt1>
      <a:dk2>
        <a:srgbClr val="1E2121"/>
      </a:dk2>
      <a:lt2>
        <a:srgbClr val="EFECEB"/>
      </a:lt2>
      <a:accent1>
        <a:srgbClr val="717059"/>
      </a:accent1>
      <a:accent2>
        <a:srgbClr val="B9A17E"/>
      </a:accent2>
      <a:accent3>
        <a:srgbClr val="766752"/>
      </a:accent3>
      <a:accent4>
        <a:srgbClr val="A28578"/>
      </a:accent4>
      <a:accent5>
        <a:srgbClr val="6E736D"/>
      </a:accent5>
      <a:accent6>
        <a:srgbClr val="BE8366"/>
      </a:accent6>
      <a:hlink>
        <a:srgbClr val="B5714F"/>
      </a:hlink>
      <a:folHlink>
        <a:srgbClr val="7B6B4C"/>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ncaseVTI" id="{C293990F-FDB3-4ED3-8175-FB79CE5A2A12}" vid="{A5662C19-271F-459F-B4ED-861A982376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4103</Words>
  <Application>Microsoft Office PowerPoint</Application>
  <PresentationFormat>Widescreen</PresentationFormat>
  <Paragraphs>236</Paragraphs>
  <Slides>35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Aptos</vt:lpstr>
      <vt:lpstr>Arial</vt:lpstr>
      <vt:lpstr>Avenir Next LT Pro</vt:lpstr>
      <vt:lpstr>Avenir Next LT Pro Light</vt:lpstr>
      <vt:lpstr>EncaseVTI</vt:lpstr>
      <vt:lpstr>A study into the effect of a holistic vocal training program on worship singers in a performance setting. </vt:lpstr>
      <vt:lpstr>Background, context and justification</vt:lpstr>
      <vt:lpstr>Background, context and justification</vt:lpstr>
      <vt:lpstr>Background, context and justification</vt:lpstr>
      <vt:lpstr>Aims and objectives</vt:lpstr>
      <vt:lpstr>  About Vocal Treasures.</vt:lpstr>
      <vt:lpstr>About Vocal Treasures.</vt:lpstr>
      <vt:lpstr>Key findings from literature K-MPAI</vt:lpstr>
      <vt:lpstr>Key findings from literature K-MPAI and Flow</vt:lpstr>
      <vt:lpstr>Key findings from literature Flow.</vt:lpstr>
      <vt:lpstr>Participants</vt:lpstr>
      <vt:lpstr>Methods</vt:lpstr>
      <vt:lpstr>Methods</vt:lpstr>
      <vt:lpstr>Methods</vt:lpstr>
      <vt:lpstr>Ethics and insider research considerations</vt:lpstr>
      <vt:lpstr>Findings and analysis overview.</vt:lpstr>
      <vt:lpstr>Findings and analysis K-MPAI.</vt:lpstr>
      <vt:lpstr>Findings and analysis K-MPAI</vt:lpstr>
      <vt:lpstr>Findings and analysis K-MPAI</vt:lpstr>
      <vt:lpstr>Findings and analysis worship experience survey.</vt:lpstr>
      <vt:lpstr>Findings and analysis progress logs.</vt:lpstr>
      <vt:lpstr>Findings and analysis progress logs.</vt:lpstr>
      <vt:lpstr>Findings and analysis focus group</vt:lpstr>
      <vt:lpstr>Findings and analysis focus group</vt:lpstr>
      <vt:lpstr>Findings and analysis focus group.</vt:lpstr>
      <vt:lpstr>Conclusions</vt:lpstr>
      <vt:lpstr>Conclusions</vt:lpstr>
      <vt:lpstr>Conclusions</vt:lpstr>
      <vt:lpstr>Limitations of the study</vt:lpstr>
      <vt:lpstr>Recommendations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Cane</dc:creator>
  <cp:lastModifiedBy>Sabrina Hilaire</cp:lastModifiedBy>
  <cp:revision>2</cp:revision>
  <dcterms:created xsi:type="dcterms:W3CDTF">2025-09-02T09:06:25Z</dcterms:created>
  <dcterms:modified xsi:type="dcterms:W3CDTF">2025-09-03T19:52:44Z</dcterms:modified>
</cp:coreProperties>
</file>