
<file path=[Content_Types].xml><?xml version="1.0" encoding="utf-8"?>
<Types xmlns="http://schemas.openxmlformats.org/package/2006/content-types">
  <Default Extension="xml" ContentType="application/xml"/>
  <Default Extension="wmf" ContentType="image/x-wmf"/>
  <Default Extension="jpeg" ContentType="image/jpeg"/>
  <Default Extension="rels" ContentType="application/vnd.openxmlformats-package.relationships+xml"/>
  <Default Extension="emf" ContentType="image/x-em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286" autoAdjust="0"/>
  </p:normalViewPr>
  <p:slideViewPr>
    <p:cSldViewPr snapToGrid="0" snapToObjects="1">
      <p:cViewPr varScale="1">
        <p:scale>
          <a:sx n="62" d="100"/>
          <a:sy n="62" d="100"/>
        </p:scale>
        <p:origin x="-1384"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interSettings" Target="printerSettings/printerSettings1.bin"/><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t>08/10/2012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32115" indent="-232115" defTabSz="799159">
              <a:lnSpc>
                <a:spcPct val="95000"/>
              </a:lnSpc>
              <a:buClr>
                <a:srgbClr val="708CA1"/>
              </a:buClr>
              <a:defRPr/>
            </a:pPr>
            <a:endParaRPr lang="en-US" sz="11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p:txBody>
      </p:sp>
      <p:sp>
        <p:nvSpPr>
          <p:cNvPr id="4" name="Slide Number Placeholder 3"/>
          <p:cNvSpPr>
            <a:spLocks noGrp="1"/>
          </p:cNvSpPr>
          <p:nvPr>
            <p:ph type="sldNum" sz="quarter" idx="10"/>
          </p:nvPr>
        </p:nvSpPr>
        <p:spPr/>
        <p:txBody>
          <a:bodyPr/>
          <a:lstStyle/>
          <a:p>
            <a:pPr>
              <a:defRPr/>
            </a:pPr>
            <a:fld id="{84ABDF1B-E978-4FC3-805E-DB85A386DC77}" type="slidenum">
              <a:rPr lang="en-US" smtClean="0"/>
              <a:pPr>
                <a:defRPr/>
              </a:pPr>
              <a:t>5</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spcAft>
                <a:spcPts val="589"/>
              </a:spcAft>
            </a:pPr>
            <a:r>
              <a:rPr lang="en-US" sz="1100" dirty="0"/>
              <a:t>ODR is not a true routing protocol because the information exchanged is limited to IP prefixes and a default route. ODR reports no metric information; the hub router uses a hop count of 1 as the metric for all routes reported via ODR. However, by using ODR, routing information for stub networks can be obtained dynamically without the overhead of a dynamic routing protocol, and default routes can be provided to the stub routers without manual </a:t>
            </a:r>
            <a:r>
              <a:rPr lang="en-US" sz="1100"/>
              <a:t>configuration.</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spcAft>
                <a:spcPts val="589"/>
              </a:spcAft>
            </a:pPr>
            <a:r>
              <a:rPr lang="en-US" sz="1100" dirty="0"/>
              <a:t>ODR relies on CDP to carry the information between the hub router and the spoke routers. Therefore, CDP must be enabled on the links between the hub router and the spoke routers. Cisco routers by default have CDP enabled both globally and per interface on most interfaces. However, on some WAN links, such as ATM, CDP must be explicitly enabled.</a:t>
            </a:r>
          </a:p>
          <a:p>
            <a:pPr marL="224325" indent="-224325">
              <a:spcAft>
                <a:spcPts val="589"/>
              </a:spcAft>
            </a:pPr>
            <a:r>
              <a:rPr lang="en-US" sz="1100" dirty="0"/>
              <a:t>CDP updates are sent as multicasts. On WAN links that require mappings, such as dialer links and Frame Relay, it is important to use the </a:t>
            </a:r>
            <a:r>
              <a:rPr lang="en-US" sz="1100" b="1" dirty="0"/>
              <a:t>broadcast </a:t>
            </a:r>
            <a:r>
              <a:rPr lang="en-US" sz="1100" dirty="0"/>
              <a:t>keyword in the mapping statements; allowing broadcasts also allows multicasts across the link. CDP uses </a:t>
            </a:r>
            <a:r>
              <a:rPr lang="en-US" sz="1100" b="1" dirty="0"/>
              <a:t>Subnetwork Access Protocol (SNAP</a:t>
            </a:r>
            <a:r>
              <a:rPr lang="en-US" sz="1100" dirty="0"/>
              <a:t>) frames, so it runs on all media that support SNAP.</a:t>
            </a:r>
          </a:p>
          <a:p>
            <a:pPr marL="224325" indent="-224325">
              <a:spcAft>
                <a:spcPts val="589"/>
              </a:spcAft>
            </a:pPr>
            <a:r>
              <a:rPr lang="en-US" sz="1100" dirty="0"/>
              <a:t>CDP updates are sent every 60 seconds by default. This setting might be too infrequent in rapidly changing networks or too often in stable ones. You can adjust the timers with the </a:t>
            </a:r>
            <a:r>
              <a:rPr lang="en-US" sz="1100" b="1" dirty="0"/>
              <a:t>cdp timer </a:t>
            </a:r>
            <a:r>
              <a:rPr lang="en-US" sz="1100" dirty="0"/>
              <a:t>global configuration command. You can verify CDP settings by using the </a:t>
            </a:r>
            <a:r>
              <a:rPr lang="en-US" sz="1100" b="1" dirty="0"/>
              <a:t>show cdp interface</a:t>
            </a:r>
            <a:r>
              <a:rPr lang="en-US" sz="1100" dirty="0"/>
              <a:t> command.</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p:txBody>
      </p:sp>
      <p:sp>
        <p:nvSpPr>
          <p:cNvPr id="4" name="Slide Number Placeholder 3"/>
          <p:cNvSpPr>
            <a:spLocks noGrp="1"/>
          </p:cNvSpPr>
          <p:nvPr>
            <p:ph type="sldNum" sz="quarter" idx="10"/>
          </p:nvPr>
        </p:nvSpPr>
        <p:spPr/>
        <p:txBody>
          <a:bodyPr/>
          <a:lstStyle/>
          <a:p>
            <a:pPr>
              <a:defRPr/>
            </a:pPr>
            <a:fld id="{84ABDF1B-E978-4FC3-805E-DB85A386DC77}" type="slidenum">
              <a:rPr lang="en-US" smtClean="0"/>
              <a:pPr>
                <a:defRPr/>
              </a:pPr>
              <a:t>10</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spcAft>
                <a:spcPts val="589"/>
              </a:spcAft>
            </a:pPr>
            <a:r>
              <a:rPr lang="en-US" sz="1100" dirty="0">
                <a:latin typeface="Arial" charset="0"/>
              </a:rPr>
              <a:t>When a network is using a distance vector routing protocol, all the routers periodically send their routing tables (or a portion of their tables) to only their neighboring routers. The routers then use the received information to determine whether any changes need to be made to their own routing table (for example, if a better way to a specific network is now available). This process repeats periodically.</a:t>
            </a:r>
          </a:p>
          <a:p>
            <a:pPr marL="224325" indent="-224325">
              <a:spcAft>
                <a:spcPts val="589"/>
              </a:spcAft>
            </a:pPr>
            <a:r>
              <a:rPr lang="en-US" sz="1100" dirty="0">
                <a:latin typeface="Arial" charset="0"/>
              </a:rPr>
              <a:t>In contrast, when a network is using a link-state routing protocol, each of the routers sends the state of its own interfaces (its links) to all other routers (or to all routers in a part of the network, known as an area) only when there is a change. Each router uses the received information to recalculate the best path to each network and then saves this information in its routing </a:t>
            </a:r>
            <a:r>
              <a:rPr lang="en-US" sz="1100">
                <a:latin typeface="Arial" charset="0"/>
              </a:rPr>
              <a:t>table.</a:t>
            </a:r>
            <a:endParaRPr lang="en-US" sz="1100"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p:txBody>
      </p:sp>
      <p:sp>
        <p:nvSpPr>
          <p:cNvPr id="4" name="Slide Number Placeholder 3"/>
          <p:cNvSpPr>
            <a:spLocks noGrp="1"/>
          </p:cNvSpPr>
          <p:nvPr>
            <p:ph type="sldNum" sz="quarter" idx="10"/>
          </p:nvPr>
        </p:nvSpPr>
        <p:spPr/>
        <p:txBody>
          <a:bodyPr/>
          <a:lstStyle/>
          <a:p>
            <a:pPr>
              <a:defRPr/>
            </a:pPr>
            <a:fld id="{84ABDF1B-E978-4FC3-805E-DB85A386DC77}" type="slidenum">
              <a:rPr lang="en-US" smtClean="0"/>
              <a:pPr>
                <a:defRPr/>
              </a:pPr>
              <a:t>14</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p:txBody>
      </p:sp>
      <p:sp>
        <p:nvSpPr>
          <p:cNvPr id="4" name="Slide Number Placeholder 3"/>
          <p:cNvSpPr>
            <a:spLocks noGrp="1"/>
          </p:cNvSpPr>
          <p:nvPr>
            <p:ph type="sldNum" sz="quarter" idx="10"/>
          </p:nvPr>
        </p:nvSpPr>
        <p:spPr/>
        <p:txBody>
          <a:bodyPr/>
          <a:lstStyle/>
          <a:p>
            <a:pPr>
              <a:defRPr/>
            </a:pPr>
            <a:fld id="{84ABDF1B-E978-4FC3-805E-DB85A386DC77}" type="slidenum">
              <a:rPr lang="en-US" smtClean="0"/>
              <a:pPr>
                <a:defRPr/>
              </a:pPr>
              <a:t>15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pPr marL="224325" indent="-224325">
              <a:spcAft>
                <a:spcPts val="589"/>
              </a:spcAft>
            </a:pPr>
            <a:r>
              <a:rPr lang="en-US" sz="1100" b="1" dirty="0"/>
              <a:t>Valid next-hop IP address</a:t>
            </a:r>
            <a:r>
              <a:rPr lang="en-US" sz="1100" dirty="0"/>
              <a:t>—As each routing process receives updates and other information, the router first verifies that the route has a valid next-hop IP address.</a:t>
            </a:r>
          </a:p>
          <a:p>
            <a:pPr marL="224325" indent="-224325">
              <a:spcAft>
                <a:spcPts val="589"/>
              </a:spcAft>
            </a:pPr>
            <a:r>
              <a:rPr lang="en-US" sz="1100" b="1" dirty="0"/>
              <a:t>Administrative distance</a:t>
            </a:r>
            <a:r>
              <a:rPr lang="en-US" sz="1100" dirty="0"/>
              <a:t>—The next consideration is administrative distance. If more than one route exists for the same network (with the same prefix), the router decides which route to install based on the administrative distance of the route’s source. The route with the lowest administrative distance is installed in the routing table. Routes with higher administrative distances are rejected.</a:t>
            </a:r>
          </a:p>
          <a:p>
            <a:pPr marL="224325" indent="-224325">
              <a:spcAft>
                <a:spcPts val="589"/>
              </a:spcAft>
            </a:pPr>
            <a:r>
              <a:rPr lang="en-US" sz="1100" b="1" dirty="0"/>
              <a:t>Metric</a:t>
            </a:r>
            <a:r>
              <a:rPr lang="en-US" sz="1100" dirty="0"/>
              <a:t>—If the next hop is valid, the routing protocol chooses the best path to any given destination based on the lowest metric. The routing protocol offers this path to the routing table. For example, if EIGRP learns of a path to 10.1.1.0/24 and decides that this particular path is the best EIGRP path to this destination, the routing protocol offers the learned path to the routing table.</a:t>
            </a:r>
          </a:p>
          <a:p>
            <a:pPr marL="224325" indent="-224325">
              <a:spcAft>
                <a:spcPts val="589"/>
              </a:spcAft>
            </a:pPr>
            <a:r>
              <a:rPr lang="en-US" sz="1100" b="1" dirty="0"/>
              <a:t>Prefix</a:t>
            </a:r>
            <a:r>
              <a:rPr lang="en-US" sz="1100" dirty="0"/>
              <a:t>—The router looks at the prefix being advertised; routes to the same network but with different prefixes can coexist in the routing table. For example, suppose the router has three routing processes running on it, and each process has received the following routes:</a:t>
            </a:r>
          </a:p>
          <a:p>
            <a:pPr marL="448650" lvl="1" indent="-224325">
              <a:spcAft>
                <a:spcPts val="589"/>
              </a:spcAft>
            </a:pPr>
            <a:r>
              <a:rPr lang="en-US" sz="1100" dirty="0"/>
              <a:t>RIPv2: 192.168.32.0/26</a:t>
            </a:r>
          </a:p>
          <a:p>
            <a:pPr marL="448650" lvl="1" indent="-224325">
              <a:spcAft>
                <a:spcPts val="589"/>
              </a:spcAft>
            </a:pPr>
            <a:r>
              <a:rPr lang="en-US" sz="1100" dirty="0"/>
              <a:t>OSPF: 192.168.32.0/24</a:t>
            </a:r>
          </a:p>
          <a:p>
            <a:pPr marL="448650" lvl="1" indent="-224325">
              <a:spcAft>
                <a:spcPts val="589"/>
              </a:spcAft>
            </a:pPr>
            <a:r>
              <a:rPr lang="en-US" sz="1100" dirty="0"/>
              <a:t>EIGRP: 192.168.32.0/19</a:t>
            </a:r>
          </a:p>
          <a:p>
            <a:pPr marL="224325" indent="-224325">
              <a:spcAft>
                <a:spcPts val="589"/>
              </a:spcAft>
            </a:pPr>
            <a:r>
              <a:rPr lang="en-US" sz="1100" dirty="0"/>
              <a:t>Because each route has a different prefix length (different subnet mask), the routes are considered different destinations and are all installed in the routing table. As discussed in the “Classless Routing Protocol Concepts” section earlier in this chapter, if more than one entry in the routing table matches a particular destination, the longest prefix match in the routing table is used. Therefore, in this example, if a packet arrives for the address 192.168.32.5, the router will use the 192.168.32.0/26 subnet, advertised by RIPv2, because it is the longest match for this address. </a:t>
            </a:r>
          </a:p>
          <a:p>
            <a:pPr marL="224325" indent="-224325">
              <a:spcAft>
                <a:spcPts val="589"/>
              </a:spcAft>
            </a:pPr>
            <a:endParaRPr lang="en-US" sz="1100" dirty="0"/>
          </a:p>
          <a:p>
            <a:pPr marL="224325" indent="-224325">
              <a:spcAft>
                <a:spcPts val="589"/>
              </a:spcAft>
            </a:pP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20</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21</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22</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23</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spcAft>
                <a:spcPts val="589"/>
              </a:spcAft>
            </a:pPr>
            <a:r>
              <a:rPr lang="en-US" sz="1100" dirty="0">
                <a:latin typeface="Arial" charset="0"/>
              </a:rPr>
              <a:t>R1 and R2 have two connections: a point-to-point serial connection that is the primary link, and a backup connection to be used if the other line goes down. Both routers use EIGRP, but do not use a routing protocol on the backup 172.16.1.0 network link.</a:t>
            </a:r>
          </a:p>
          <a:p>
            <a:pPr marL="224325" indent="-224325">
              <a:spcAft>
                <a:spcPts val="589"/>
              </a:spcAft>
            </a:pPr>
            <a:r>
              <a:rPr lang="en-US" sz="1100">
                <a:latin typeface="Arial" charset="0"/>
              </a:rPr>
              <a:t>A </a:t>
            </a:r>
            <a:r>
              <a:rPr lang="en-US" sz="1100" dirty="0">
                <a:latin typeface="Arial" charset="0"/>
              </a:rPr>
              <a:t>static route that points to the backup interface of the other router has been created on each router. Because EIGRP has an administrative distance of 90, the static route has been given an administrative distance of 100. As long as router A has an EIGRP route to the 10.0.0.0 network, it appears more believable than the static route, and the EIGRP route is used. If the serial link goes down, deleting the EIGRP route, router A will insert the static route into the routing table. A similar process happens on router B with its route to the 172.17.0.0 </a:t>
            </a:r>
            <a:r>
              <a:rPr lang="en-US" sz="1100">
                <a:latin typeface="Arial" charset="0"/>
              </a:rPr>
              <a:t>network.</a:t>
            </a:r>
            <a:endParaRPr lang="en-US" sz="1100" dirty="0">
              <a:latin typeface="Arial" charset="0"/>
            </a:endParaRPr>
          </a:p>
        </p:txBody>
      </p:sp>
      <p:sp>
        <p:nvSpPr>
          <p:cNvPr id="4" name="Slide Number Placeholder 3"/>
          <p:cNvSpPr>
            <a:spLocks noGrp="1"/>
          </p:cNvSpPr>
          <p:nvPr>
            <p:ph type="sldNum" sz="quarter" idx="10"/>
          </p:nvPr>
        </p:nvSpPr>
        <p:spPr/>
        <p:txBody>
          <a:bodyPr/>
          <a:lstStyle/>
          <a:p>
            <a:pPr>
              <a:defRPr/>
            </a:pPr>
            <a:fld id="{84ABDF1B-E978-4FC3-805E-DB85A386DC77}" type="slidenum">
              <a:rPr lang="en-US" smtClean="0"/>
              <a:pPr>
                <a:defRPr/>
              </a:pPr>
              <a:t>24</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ECNM - Enterprise</a:t>
            </a:r>
            <a:r>
              <a:rPr lang="en-US" baseline="0" dirty="0" smtClean="0"/>
              <a:t> Composite Network Model</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25</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DDC3EEB-F583-4D19-8F51-9ADFD1FBAF38}" type="slidenum">
              <a:rPr lang="en-US"/>
              <a:pPr/>
              <a:t>26</a:t>
            </a:fld>
            <a:endParaRPr lang="en-US" dirty="0"/>
          </a:p>
        </p:txBody>
      </p:sp>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p:txBody>
          <a:bodyPr/>
          <a:lstStyle/>
          <a:p>
            <a:pPr marL="224325" indent="-224325">
              <a:spcAft>
                <a:spcPts val="589"/>
              </a:spcAft>
              <a:buFontTx/>
              <a:buChar char="•"/>
            </a:pPr>
            <a:r>
              <a:rPr lang="en-US" sz="1100" b="1" dirty="0"/>
              <a:t>Service Provider Edge:</a:t>
            </a:r>
            <a:r>
              <a:rPr lang="en-US" sz="1100" dirty="0"/>
              <a:t> This functional area represents connections to resources external to the campus. This area facilitates communication to WAN and Internet service provider  technologies.</a:t>
            </a:r>
          </a:p>
          <a:p>
            <a:pPr marL="224325" indent="-224325">
              <a:spcAft>
                <a:spcPts val="589"/>
              </a:spcAft>
            </a:pPr>
            <a:r>
              <a:rPr lang="en-US" sz="1100">
                <a:latin typeface="Arial" charset="0"/>
              </a:rPr>
              <a:t>The </a:t>
            </a:r>
            <a:r>
              <a:rPr lang="en-US" sz="1100" dirty="0">
                <a:latin typeface="Arial" charset="0"/>
              </a:rPr>
              <a:t>three modules within the Service Provider Edge functional area are as follows:</a:t>
            </a:r>
          </a:p>
          <a:p>
            <a:pPr marL="448650" lvl="1" indent="-224325">
              <a:spcAft>
                <a:spcPts val="589"/>
              </a:spcAft>
            </a:pPr>
            <a:r>
              <a:rPr lang="en-US" sz="1100" b="1" dirty="0">
                <a:latin typeface="Arial" charset="0"/>
              </a:rPr>
              <a:t>ISP</a:t>
            </a:r>
            <a:r>
              <a:rPr lang="en-US" sz="1100" dirty="0">
                <a:latin typeface="Arial" charset="0"/>
              </a:rPr>
              <a:t>—Represents Internet connections (in Figure 1-7 two instances of this module are shown, representing a dual-homed connection to two ISPs)</a:t>
            </a:r>
          </a:p>
          <a:p>
            <a:pPr marL="448650" lvl="1" indent="-224325">
              <a:spcAft>
                <a:spcPts val="589"/>
              </a:spcAft>
            </a:pPr>
            <a:r>
              <a:rPr lang="en-US" sz="1100" b="1" dirty="0">
                <a:latin typeface="Arial" charset="0"/>
              </a:rPr>
              <a:t>PSTN</a:t>
            </a:r>
            <a:r>
              <a:rPr lang="en-US" sz="1100" dirty="0">
                <a:latin typeface="Arial" charset="0"/>
              </a:rPr>
              <a:t>—Represents all </a:t>
            </a:r>
            <a:r>
              <a:rPr lang="en-US" sz="1100" i="1" dirty="0">
                <a:latin typeface="Arial" charset="0"/>
              </a:rPr>
              <a:t>nonpermanent</a:t>
            </a:r>
            <a:r>
              <a:rPr lang="en-US" sz="1100" dirty="0">
                <a:latin typeface="Arial" charset="0"/>
              </a:rPr>
              <a:t> connections, including via analog phone, cellular phone, and Integrated Services Digital Network (ISDN) </a:t>
            </a:r>
          </a:p>
          <a:p>
            <a:pPr marL="448650" lvl="1" indent="-224325">
              <a:spcAft>
                <a:spcPts val="589"/>
              </a:spcAft>
            </a:pPr>
            <a:r>
              <a:rPr lang="en-US" sz="1100" b="1" dirty="0">
                <a:latin typeface="Arial" charset="0"/>
              </a:rPr>
              <a:t>Frame Relay/Asynchronous Transfer Mode (ATM)</a:t>
            </a:r>
            <a:r>
              <a:rPr lang="en-US" sz="1100" dirty="0">
                <a:latin typeface="Arial" charset="0"/>
              </a:rPr>
              <a:t>—Represents all </a:t>
            </a:r>
            <a:r>
              <a:rPr lang="en-US" sz="1100" i="1" dirty="0">
                <a:latin typeface="Arial" charset="0"/>
              </a:rPr>
              <a:t>permanent</a:t>
            </a:r>
            <a:r>
              <a:rPr lang="en-US" sz="1100" dirty="0">
                <a:latin typeface="Arial" charset="0"/>
              </a:rPr>
              <a:t> connections to remote locations, including via Frame Relay, ATM, leased lines, cable, digital subscriber line (DSL), </a:t>
            </a:r>
            <a:r>
              <a:rPr lang="en-US" sz="1100">
                <a:latin typeface="Arial" charset="0"/>
              </a:rPr>
              <a:t>and wireless</a:t>
            </a:r>
            <a:r>
              <a:rPr lang="en-US" sz="1100" dirty="0"/>
              <a:t>.</a:t>
            </a:r>
            <a:endParaRPr lang="en-US" sz="1100" dirty="0">
              <a:latin typeface="Arial"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27</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08/10/2012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08/10/2012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08/10/2012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08/10/2012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08/10/2012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t>08/10/2012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t>08/10/2012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08/10/2012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08/10/2012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08/10/2012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08/10/2012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08/10/2012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22208" cy="740664"/>
          </a:xfrm>
          <a:prstGeom prst="rect">
            <a:avLst/>
          </a:prstGeom>
        </p:spPr>
        <p:txBody>
          <a:bodyPr>
            <a:normAutofit/>
          </a:bodyPr>
          <a:lstStyle>
            <a:lvl1pPr>
              <a:defRPr/>
            </a:lvl1pPr>
          </a:lstStyle>
          <a:p>
            <a:r>
              <a:rPr lang="en-US" smtClean="0"/>
              <a:t>Command Example</a:t>
            </a:r>
            <a:endParaRPr lang="en-US"/>
          </a:p>
        </p:txBody>
      </p:sp>
      <p:sp>
        <p:nvSpPr>
          <p:cNvPr id="7" name="Content Placeholder 2"/>
          <p:cNvSpPr>
            <a:spLocks noGrp="1"/>
          </p:cNvSpPr>
          <p:nvPr>
            <p:ph idx="1"/>
          </p:nvPr>
        </p:nvSpPr>
        <p:spPr>
          <a:xfrm>
            <a:off x="279400" y="1193356"/>
            <a:ext cx="8316913" cy="491994"/>
          </a:xfrm>
        </p:spPr>
        <p:txBody>
          <a:bodyPr/>
          <a:lstStyle/>
          <a:p>
            <a:pPr lvl="0"/>
            <a:r>
              <a:rPr lang="en-US" smtClean="0"/>
              <a:t>Click to edit Master text styles</a:t>
            </a:r>
          </a:p>
        </p:txBody>
      </p:sp>
      <p:sp>
        <p:nvSpPr>
          <p:cNvPr id="10" name="Text Placeholder 9"/>
          <p:cNvSpPr>
            <a:spLocks noGrp="1"/>
          </p:cNvSpPr>
          <p:nvPr>
            <p:ph type="body" sz="quarter" idx="10" hasCustomPrompt="1"/>
          </p:nvPr>
        </p:nvSpPr>
        <p:spPr>
          <a:xfrm>
            <a:off x="613533" y="173139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Router(config)#</a:t>
            </a:r>
          </a:p>
        </p:txBody>
      </p:sp>
      <p:sp>
        <p:nvSpPr>
          <p:cNvPr id="11" name="Text Placeholder 9"/>
          <p:cNvSpPr>
            <a:spLocks noGrp="1"/>
          </p:cNvSpPr>
          <p:nvPr>
            <p:ph type="body" sz="quarter" idx="11" hasCustomPrompt="1"/>
          </p:nvPr>
        </p:nvSpPr>
        <p:spPr>
          <a:xfrm>
            <a:off x="615326" y="219128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Command parameters</a:t>
            </a:r>
          </a:p>
        </p:txBody>
      </p:sp>
    </p:spTree>
    <p:extLst>
      <p:ext uri="{BB962C8B-B14F-4D97-AF65-F5344CB8AC3E}">
        <p14:creationId xmlns:p14="http://schemas.microsoft.com/office/powerpoint/2010/main" val="42390187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baseline="0"/>
            </a:lvl1pPr>
          </a:lstStyle>
          <a:p>
            <a:r>
              <a:rPr lang="en-US" smtClean="0"/>
              <a:t>2 Rows</a:t>
            </a:r>
            <a:endParaRPr lang="en-US"/>
          </a:p>
        </p:txBody>
      </p:sp>
      <p:sp>
        <p:nvSpPr>
          <p:cNvPr id="4" name="Content Placeholder 2"/>
          <p:cNvSpPr>
            <a:spLocks noGrp="1"/>
          </p:cNvSpPr>
          <p:nvPr>
            <p:ph idx="10"/>
          </p:nvPr>
        </p:nvSpPr>
        <p:spPr>
          <a:xfrm>
            <a:off x="279400" y="1206653"/>
            <a:ext cx="8520354" cy="252625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5" name="Content Placeholder 2"/>
          <p:cNvSpPr>
            <a:spLocks noGrp="1"/>
          </p:cNvSpPr>
          <p:nvPr>
            <p:ph idx="11"/>
          </p:nvPr>
        </p:nvSpPr>
        <p:spPr>
          <a:xfrm>
            <a:off x="279400" y="3797451"/>
            <a:ext cx="8520354" cy="266968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p14="http://schemas.microsoft.com/office/powerpoint/2010/main" val="42411673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a:lvl1pPr>
          </a:lstStyle>
          <a:p>
            <a:r>
              <a:rPr lang="en-US" smtClean="0"/>
              <a:t>Title and Graphic</a:t>
            </a:r>
            <a:endParaRPr lang="en-US"/>
          </a:p>
        </p:txBody>
      </p:sp>
      <p:sp>
        <p:nvSpPr>
          <p:cNvPr id="6" name="Content Placeholder 5"/>
          <p:cNvSpPr>
            <a:spLocks noGrp="1"/>
          </p:cNvSpPr>
          <p:nvPr>
            <p:ph sz="quarter" idx="10"/>
          </p:nvPr>
        </p:nvSpPr>
        <p:spPr>
          <a:xfrm>
            <a:off x="279400" y="1226372"/>
            <a:ext cx="8509000" cy="5314128"/>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320770941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7"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t>08/10/2012</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t>‹#›</a:t>
            </a:fld>
            <a:endParaRPr lang="en-US"/>
          </a:p>
        </p:txBody>
      </p:sp>
      <p:sp>
        <p:nvSpPr>
          <p:cNvPr id="8" name="TextBox 7"/>
          <p:cNvSpPr txBox="1"/>
          <p:nvPr userDrawn="1"/>
        </p:nvSpPr>
        <p:spPr>
          <a:xfrm>
            <a:off x="107477" y="6194228"/>
            <a:ext cx="5028297" cy="523220"/>
          </a:xfrm>
          <a:prstGeom prst="rect">
            <a:avLst/>
          </a:prstGeom>
          <a:noFill/>
        </p:spPr>
        <p:txBody>
          <a:bodyPr wrap="square" rtlCol="0">
            <a:spAutoFit/>
          </a:bodyPr>
          <a:lstStyle/>
          <a:p>
            <a:r>
              <a:rPr lang="en-US" sz="1400" b="0" dirty="0" smtClean="0">
                <a:solidFill>
                  <a:schemeClr val="tx2">
                    <a:lumMod val="90000"/>
                    <a:lumOff val="10000"/>
                  </a:schemeClr>
                </a:solidFill>
                <a:latin typeface="+mn-lt"/>
                <a:cs typeface="Apple Chancery"/>
              </a:rPr>
              <a:t>School of Applied Computing</a:t>
            </a:r>
          </a:p>
          <a:p>
            <a:r>
              <a:rPr lang="en-US" sz="1400" b="0" dirty="0" smtClean="0">
                <a:solidFill>
                  <a:schemeClr val="tx2">
                    <a:lumMod val="90000"/>
                    <a:lumOff val="10000"/>
                  </a:schemeClr>
                </a:solidFill>
                <a:latin typeface="+mn-lt"/>
                <a:cs typeface="Apple Chancery"/>
              </a:rPr>
              <a:t>Faculty </a:t>
            </a:r>
            <a:r>
              <a:rPr lang="en-US" sz="1400" b="0" smtClean="0">
                <a:solidFill>
                  <a:schemeClr val="tx2">
                    <a:lumMod val="90000"/>
                    <a:lumOff val="10000"/>
                  </a:schemeClr>
                </a:solidFill>
                <a:latin typeface="+mn-lt"/>
                <a:cs typeface="Apple Chancery"/>
              </a:rPr>
              <a:t>of Applied Design and Engineering</a:t>
            </a:r>
            <a:endParaRPr lang="en-US" sz="1400" b="0" dirty="0">
              <a:solidFill>
                <a:schemeClr val="tx2">
                  <a:lumMod val="90000"/>
                  <a:lumOff val="10000"/>
                </a:schemeClr>
              </a:solidFill>
              <a:latin typeface="+mn-lt"/>
              <a:cs typeface="Apple Chancery"/>
            </a:endParaRPr>
          </a:p>
        </p:txBody>
      </p:sp>
      <p:pic>
        <p:nvPicPr>
          <p:cNvPr id="9" name="Picture 17" descr="smu80"/>
          <p:cNvPicPr>
            <a:picLocks noChangeAspect="1" noChangeArrowheads="1"/>
          </p:cNvPicPr>
          <p:nvPr userDrawn="1"/>
        </p:nvPicPr>
        <p:blipFill>
          <a:blip r:embed="rId17">
            <a:extLst>
              <a:ext uri="{28A0092B-C50C-407E-A947-70E740481C1C}">
                <a14:useLocalDpi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userDrawn="1"/>
        </p:nvSpPr>
        <p:spPr>
          <a:xfrm>
            <a:off x="4108355" y="6167086"/>
            <a:ext cx="4800498" cy="523220"/>
          </a:xfrm>
          <a:prstGeom prst="rect">
            <a:avLst/>
          </a:prstGeom>
          <a:noFill/>
        </p:spPr>
        <p:txBody>
          <a:bodyPr wrap="square" rtlCol="0">
            <a:spAutoFit/>
          </a:bodyPr>
          <a:lstStyle/>
          <a:p>
            <a:pPr algn="r"/>
            <a:r>
              <a:rPr lang="en-US" sz="1400" b="0" dirty="0" smtClean="0">
                <a:solidFill>
                  <a:schemeClr val="tx2">
                    <a:lumMod val="90000"/>
                    <a:lumOff val="10000"/>
                  </a:schemeClr>
                </a:solidFill>
                <a:latin typeface="+mn-lt"/>
                <a:cs typeface="Apple Chancery"/>
              </a:rPr>
              <a:t>IP Routing</a:t>
            </a:r>
            <a:r>
              <a:rPr lang="en-US" sz="1400" b="0" baseline="0" dirty="0" smtClean="0">
                <a:solidFill>
                  <a:schemeClr val="tx2">
                    <a:lumMod val="90000"/>
                    <a:lumOff val="10000"/>
                  </a:schemeClr>
                </a:solidFill>
                <a:latin typeface="+mn-lt"/>
                <a:cs typeface="Apple Chancery"/>
              </a:rPr>
              <a:t> </a:t>
            </a:r>
          </a:p>
          <a:p>
            <a:pPr algn="r"/>
            <a:r>
              <a:rPr lang="en-US" sz="1400" b="0" baseline="0" dirty="0" smtClean="0">
                <a:solidFill>
                  <a:schemeClr val="tx2">
                    <a:lumMod val="90000"/>
                    <a:lumOff val="10000"/>
                  </a:schemeClr>
                </a:solidFill>
                <a:latin typeface="+mn-lt"/>
                <a:cs typeface="Apple Chancery"/>
              </a:rPr>
              <a:t>Lecture 2</a:t>
            </a:r>
            <a:endParaRPr lang="en-US" sz="1400" b="0" dirty="0">
              <a:solidFill>
                <a:schemeClr val="tx2">
                  <a:lumMod val="90000"/>
                  <a:lumOff val="10000"/>
                </a:schemeClr>
              </a:solidFill>
              <a:latin typeface="+mn-lt"/>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image" Target="../media/image3.emf"/><Relationship Id="rId4" Type="http://schemas.openxmlformats.org/officeDocument/2006/relationships/image" Target="../media/image4.wmf"/><Relationship Id="rId1" Type="http://schemas.openxmlformats.org/officeDocument/2006/relationships/slideLayout" Target="../slideLayouts/slideLayout14.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4.w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4.wm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4.w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3" Type="http://schemas.openxmlformats.org/officeDocument/2006/relationships/image" Target="../media/image3.emf"/><Relationship Id="rId4" Type="http://schemas.openxmlformats.org/officeDocument/2006/relationships/image" Target="../media/image4.wmf"/><Relationship Id="rId1" Type="http://schemas.openxmlformats.org/officeDocument/2006/relationships/slideLayout" Target="../slideLayouts/slideLayout14.xml"/><Relationship Id="rId2"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3" Type="http://schemas.openxmlformats.org/officeDocument/2006/relationships/image" Target="../media/image5.wmf"/><Relationship Id="rId4" Type="http://schemas.openxmlformats.org/officeDocument/2006/relationships/image" Target="../media/image6.emf"/><Relationship Id="rId5" Type="http://schemas.openxmlformats.org/officeDocument/2006/relationships/image" Target="../media/image7.wmf"/><Relationship Id="rId6" Type="http://schemas.openxmlformats.org/officeDocument/2006/relationships/image" Target="../media/image8.wmf"/><Relationship Id="rId7" Type="http://schemas.openxmlformats.org/officeDocument/2006/relationships/image" Target="../media/image9.wmf"/><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7733"/>
            <a:ext cx="6498158" cy="672494"/>
          </a:xfrm>
        </p:spPr>
        <p:txBody>
          <a:bodyPr/>
          <a:lstStyle/>
          <a:p>
            <a:r>
              <a:rPr lang="en-US" dirty="0" smtClean="0">
                <a:solidFill>
                  <a:srgbClr val="0F3661"/>
                </a:solidFill>
                <a:latin typeface="Times New Roman"/>
                <a:cs typeface="Times New Roman"/>
              </a:rPr>
              <a:t>IP Routing Overview</a:t>
            </a:r>
            <a:endParaRPr lang="en-US" dirty="0">
              <a:solidFill>
                <a:srgbClr val="0F3661"/>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632325" cy="1336956"/>
          </a:xfrm>
        </p:spPr>
        <p:txBody>
          <a:bodyPr/>
          <a:lstStyle/>
          <a:p>
            <a:r>
              <a:rPr lang="en-US" dirty="0" smtClean="0"/>
              <a:t>Routing</a:t>
            </a:r>
            <a:endParaRPr lang="en-US" dirty="0"/>
          </a:p>
        </p:txBody>
      </p:sp>
      <p:sp>
        <p:nvSpPr>
          <p:cNvPr id="3" name="Content Placeholder 2"/>
          <p:cNvSpPr>
            <a:spLocks noGrp="1"/>
          </p:cNvSpPr>
          <p:nvPr>
            <p:ph idx="1"/>
          </p:nvPr>
        </p:nvSpPr>
        <p:spPr>
          <a:xfrm>
            <a:off x="549275" y="1583268"/>
            <a:ext cx="8042276" cy="3920066"/>
          </a:xfrm>
        </p:spPr>
        <p:txBody>
          <a:bodyPr>
            <a:normAutofit/>
          </a:bodyPr>
          <a:lstStyle/>
          <a:p>
            <a:r>
              <a:rPr lang="en-US" dirty="0" smtClean="0">
                <a:solidFill>
                  <a:schemeClr val="tx1"/>
                </a:solidFill>
              </a:rPr>
              <a:t>A router can be made aware of remote networks in two ways: </a:t>
            </a:r>
          </a:p>
          <a:p>
            <a:pPr lvl="1"/>
            <a:r>
              <a:rPr lang="en-US" dirty="0" smtClean="0">
                <a:solidFill>
                  <a:schemeClr val="tx1"/>
                </a:solidFill>
              </a:rPr>
              <a:t>An administrator can manually configure the information (static routing)</a:t>
            </a:r>
          </a:p>
          <a:p>
            <a:pPr lvl="1"/>
            <a:r>
              <a:rPr lang="en-US" dirty="0" smtClean="0">
                <a:solidFill>
                  <a:schemeClr val="tx1"/>
                </a:solidFill>
              </a:rPr>
              <a:t>The router can learn from other routers (dynamic routing). </a:t>
            </a:r>
          </a:p>
          <a:p>
            <a:r>
              <a:rPr lang="en-US" dirty="0" smtClean="0">
                <a:solidFill>
                  <a:schemeClr val="tx1"/>
                </a:solidFill>
              </a:rPr>
              <a:t>A routing table can contain both static and dynamically recognized routes.</a:t>
            </a:r>
          </a:p>
          <a:p>
            <a:endParaRPr lang="en-US" dirty="0">
              <a:solidFill>
                <a:schemeClr val="tx1"/>
              </a:solidFill>
            </a:endParaRPr>
          </a:p>
        </p:txBody>
      </p:sp>
    </p:spTree>
    <p:extLst>
      <p:ext uri="{BB962C8B-B14F-4D97-AF65-F5344CB8AC3E}">
        <p14:creationId xmlns:p14="http://schemas.microsoft.com/office/powerpoint/2010/main" val="1422689998"/>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9275" y="263245"/>
            <a:ext cx="7849658" cy="1336956"/>
          </a:xfrm>
        </p:spPr>
        <p:txBody>
          <a:bodyPr/>
          <a:lstStyle/>
          <a:p>
            <a:r>
              <a:rPr lang="en-US" dirty="0" smtClean="0"/>
              <a:t>Static Routes</a:t>
            </a:r>
            <a:endParaRPr lang="en-US" dirty="0"/>
          </a:p>
        </p:txBody>
      </p:sp>
      <p:sp>
        <p:nvSpPr>
          <p:cNvPr id="8" name="Content Placeholder 7"/>
          <p:cNvSpPr>
            <a:spLocks noGrp="1"/>
          </p:cNvSpPr>
          <p:nvPr>
            <p:ph idx="1"/>
          </p:nvPr>
        </p:nvSpPr>
        <p:spPr>
          <a:xfrm>
            <a:off x="549275" y="1888068"/>
            <a:ext cx="8042276" cy="3310466"/>
          </a:xfrm>
        </p:spPr>
        <p:txBody>
          <a:bodyPr>
            <a:normAutofit/>
          </a:bodyPr>
          <a:lstStyle/>
          <a:p>
            <a:r>
              <a:rPr lang="en-US" dirty="0" smtClean="0">
                <a:solidFill>
                  <a:srgbClr val="000000"/>
                </a:solidFill>
              </a:rPr>
              <a:t>A static route can be used in the following circumstances:</a:t>
            </a:r>
          </a:p>
          <a:p>
            <a:pPr lvl="1"/>
            <a:r>
              <a:rPr lang="en-US" dirty="0" smtClean="0">
                <a:solidFill>
                  <a:srgbClr val="000000"/>
                </a:solidFill>
              </a:rPr>
              <a:t>To have absolute control of routes used by the router. </a:t>
            </a:r>
          </a:p>
          <a:p>
            <a:pPr lvl="1"/>
            <a:r>
              <a:rPr lang="en-US" dirty="0" smtClean="0">
                <a:solidFill>
                  <a:srgbClr val="000000"/>
                </a:solidFill>
              </a:rPr>
              <a:t>When a backup to a dynamically recognized route is necessary.</a:t>
            </a:r>
          </a:p>
          <a:p>
            <a:pPr lvl="1"/>
            <a:r>
              <a:rPr lang="en-US" dirty="0" smtClean="0">
                <a:solidFill>
                  <a:srgbClr val="000000"/>
                </a:solidFill>
              </a:rPr>
              <a:t>When it is undesirable to have dynamic routing updates forwarded across slow bandwidth links.</a:t>
            </a:r>
          </a:p>
          <a:p>
            <a:pPr lvl="1"/>
            <a:r>
              <a:rPr lang="en-US" dirty="0" smtClean="0">
                <a:solidFill>
                  <a:srgbClr val="000000"/>
                </a:solidFill>
              </a:rPr>
              <a:t>To reach a stub network.</a:t>
            </a:r>
            <a:endParaRPr lang="en-US" dirty="0">
              <a:solidFill>
                <a:srgbClr val="000000"/>
              </a:solidFill>
            </a:endParaRPr>
          </a:p>
        </p:txBody>
      </p:sp>
    </p:spTree>
    <p:extLst>
      <p:ext uri="{BB962C8B-B14F-4D97-AF65-F5344CB8AC3E}">
        <p14:creationId xmlns:p14="http://schemas.microsoft.com/office/powerpoint/2010/main" val="1328805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450043"/>
            <a:ext cx="4861859" cy="549021"/>
          </a:xfrm>
        </p:spPr>
        <p:txBody>
          <a:bodyPr>
            <a:normAutofit fontScale="90000"/>
          </a:bodyPr>
          <a:lstStyle/>
          <a:p>
            <a:r>
              <a:rPr lang="en-US" dirty="0" smtClean="0">
                <a:cs typeface="Courier New" pitchFamily="49" charset="0"/>
              </a:rPr>
              <a:t>Static Routing</a:t>
            </a:r>
            <a:endParaRPr lang="en-US" b="0" i="1" dirty="0"/>
          </a:p>
        </p:txBody>
      </p:sp>
      <p:sp>
        <p:nvSpPr>
          <p:cNvPr id="13" name="Content Placeholder 12"/>
          <p:cNvSpPr>
            <a:spLocks noGrp="1"/>
          </p:cNvSpPr>
          <p:nvPr>
            <p:ph idx="1"/>
          </p:nvPr>
        </p:nvSpPr>
        <p:spPr>
          <a:xfrm>
            <a:off x="279400" y="1139565"/>
            <a:ext cx="8316913" cy="878805"/>
          </a:xfrm>
        </p:spPr>
        <p:txBody>
          <a:bodyPr>
            <a:normAutofit/>
          </a:bodyPr>
          <a:lstStyle/>
          <a:p>
            <a:r>
              <a:rPr lang="en-US" dirty="0" smtClean="0">
                <a:solidFill>
                  <a:srgbClr val="000000"/>
                </a:solidFill>
              </a:rPr>
              <a:t>Configure a static route with the </a:t>
            </a:r>
            <a:r>
              <a:rPr lang="en-US" dirty="0" err="1" smtClean="0">
                <a:solidFill>
                  <a:srgbClr val="000000"/>
                </a:solidFill>
                <a:latin typeface="Courier New" pitchFamily="49" charset="0"/>
                <a:cs typeface="Courier New" pitchFamily="49" charset="0"/>
              </a:rPr>
              <a:t>ip</a:t>
            </a:r>
            <a:r>
              <a:rPr lang="en-US" dirty="0" smtClean="0">
                <a:solidFill>
                  <a:srgbClr val="000000"/>
                </a:solidFill>
                <a:latin typeface="Courier New" pitchFamily="49" charset="0"/>
                <a:cs typeface="Courier New" pitchFamily="49" charset="0"/>
              </a:rPr>
              <a:t> route </a:t>
            </a:r>
            <a:r>
              <a:rPr lang="en-US" dirty="0" smtClean="0">
                <a:solidFill>
                  <a:srgbClr val="000000"/>
                </a:solidFill>
              </a:rPr>
              <a:t>command.</a:t>
            </a:r>
          </a:p>
          <a:p>
            <a:pPr>
              <a:buNone/>
            </a:pPr>
            <a:endParaRPr lang="en-US" dirty="0">
              <a:solidFill>
                <a:srgbClr val="000000"/>
              </a:solidFill>
            </a:endParaRPr>
          </a:p>
        </p:txBody>
      </p:sp>
      <p:sp>
        <p:nvSpPr>
          <p:cNvPr id="15" name="Text Placeholder 14"/>
          <p:cNvSpPr>
            <a:spLocks noGrp="1"/>
          </p:cNvSpPr>
          <p:nvPr>
            <p:ph type="body" sz="quarter" idx="11"/>
          </p:nvPr>
        </p:nvSpPr>
        <p:spPr>
          <a:xfrm>
            <a:off x="615326" y="2018370"/>
            <a:ext cx="7745412" cy="647700"/>
          </a:xfrm>
        </p:spPr>
        <p:txBody>
          <a:bodyPr>
            <a:normAutofit/>
          </a:bodyPr>
          <a:lstStyle/>
          <a:p>
            <a:pPr lvl="0">
              <a:lnSpc>
                <a:spcPct val="110000"/>
              </a:lnSpc>
            </a:pPr>
            <a:r>
              <a:rPr lang="en-US" dirty="0" err="1" smtClean="0"/>
              <a:t>ip</a:t>
            </a:r>
            <a:r>
              <a:rPr lang="en-US" dirty="0" smtClean="0"/>
              <a:t> route </a:t>
            </a:r>
            <a:r>
              <a:rPr lang="en-US" b="0" i="1" kern="1200" dirty="0" smtClean="0">
                <a:solidFill>
                  <a:schemeClr val="dk1"/>
                </a:solidFill>
              </a:rPr>
              <a:t>prefix mask address interface </a:t>
            </a:r>
            <a:r>
              <a:rPr lang="en-US" dirty="0" err="1" smtClean="0"/>
              <a:t>dhcp</a:t>
            </a:r>
            <a:r>
              <a:rPr lang="en-US" dirty="0" smtClean="0"/>
              <a:t> </a:t>
            </a:r>
            <a:r>
              <a:rPr lang="en-US" b="0" i="1" kern="1200" dirty="0" smtClean="0">
                <a:solidFill>
                  <a:schemeClr val="dk1"/>
                </a:solidFill>
              </a:rPr>
              <a:t>distance </a:t>
            </a:r>
            <a:r>
              <a:rPr lang="en-US" dirty="0" smtClean="0"/>
              <a:t>name </a:t>
            </a:r>
            <a:r>
              <a:rPr lang="en-US" b="0" i="1" kern="1200" dirty="0" smtClean="0">
                <a:solidFill>
                  <a:schemeClr val="dk1"/>
                </a:solidFill>
              </a:rPr>
              <a:t>next-hop-name </a:t>
            </a:r>
            <a:r>
              <a:rPr lang="en-US" dirty="0" smtClean="0"/>
              <a:t>permanent</a:t>
            </a:r>
            <a:r>
              <a:rPr lang="en-US" b="0" i="1" kern="1200" dirty="0" smtClean="0">
                <a:solidFill>
                  <a:schemeClr val="dk1"/>
                </a:solidFill>
              </a:rPr>
              <a:t> </a:t>
            </a:r>
            <a:r>
              <a:rPr lang="en-US" dirty="0" smtClean="0"/>
              <a:t>track </a:t>
            </a:r>
            <a:r>
              <a:rPr lang="en-US" b="0" i="1" kern="1200" dirty="0" smtClean="0">
                <a:solidFill>
                  <a:schemeClr val="dk1"/>
                </a:solidFill>
              </a:rPr>
              <a:t>number </a:t>
            </a:r>
            <a:r>
              <a:rPr lang="en-US" dirty="0" smtClean="0"/>
              <a:t>tag </a:t>
            </a:r>
            <a:r>
              <a:rPr lang="en-US" b="0" i="1" dirty="0" smtClean="0"/>
              <a:t>tag</a:t>
            </a:r>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578300885"/>
              </p:ext>
            </p:extLst>
          </p:nvPr>
        </p:nvGraphicFramePr>
        <p:xfrm>
          <a:off x="318029" y="2912531"/>
          <a:ext cx="8312150" cy="2804160"/>
        </p:xfrm>
        <a:graphic>
          <a:graphicData uri="http://schemas.openxmlformats.org/drawingml/2006/table">
            <a:tbl>
              <a:tblPr firstRow="1" bandRow="1">
                <a:tableStyleId>{5C22544A-7EE6-4342-B048-85BDC9FD1C3A}</a:tableStyleId>
              </a:tblPr>
              <a:tblGrid>
                <a:gridCol w="1450893"/>
                <a:gridCol w="6861257"/>
              </a:tblGrid>
              <a:tr h="195838">
                <a:tc>
                  <a:txBody>
                    <a:bodyPr/>
                    <a:lstStyle/>
                    <a:p>
                      <a:pPr marL="0" marR="0" algn="l">
                        <a:lnSpc>
                          <a:spcPct val="100000"/>
                        </a:lnSpc>
                        <a:spcBef>
                          <a:spcPts val="0"/>
                        </a:spcBef>
                        <a:spcAft>
                          <a:spcPts val="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nSpc>
                          <a:spcPct val="100000"/>
                        </a:lnSpc>
                        <a:spcBef>
                          <a:spcPts val="0"/>
                        </a:spcBef>
                        <a:spcAft>
                          <a:spcPts val="0"/>
                        </a:spcAft>
                      </a:pPr>
                      <a:r>
                        <a:rPr lang="en-US" sz="1600" b="1" dirty="0"/>
                        <a:t>Description</a:t>
                      </a:r>
                      <a:endParaRPr lang="en-US" sz="1600" b="1" dirty="0">
                        <a:solidFill>
                          <a:srgbClr val="000000"/>
                        </a:solidFill>
                        <a:latin typeface="Arial"/>
                        <a:ea typeface="SimSun"/>
                      </a:endParaRPr>
                    </a:p>
                  </a:txBody>
                  <a:tcPr marL="68580" marR="68580" marT="0" marB="0" anchor="ctr"/>
                </a:tc>
              </a:tr>
              <a:tr h="293757">
                <a:tc>
                  <a:txBody>
                    <a:bodyPr/>
                    <a:lstStyle/>
                    <a:p>
                      <a:pPr marL="342900" marR="0" lvl="0" indent="-342900" algn="l">
                        <a:lnSpc>
                          <a:spcPct val="100000"/>
                        </a:lnSpc>
                        <a:spcBef>
                          <a:spcPts val="0"/>
                        </a:spcBef>
                        <a:spcAft>
                          <a:spcPts val="0"/>
                        </a:spcAft>
                        <a:buFont typeface="+mj-lt"/>
                        <a:buNone/>
                      </a:pPr>
                      <a:r>
                        <a:rPr lang="en-US" sz="1200" i="1" dirty="0">
                          <a:latin typeface="Courier New" pitchFamily="49" charset="0"/>
                          <a:cs typeface="Courier New" pitchFamily="49" charset="0"/>
                        </a:rPr>
                        <a:t>prefix mask</a:t>
                      </a:r>
                      <a:endParaRPr lang="en-US" sz="1200" i="1" dirty="0">
                        <a:latin typeface="Courier New" pitchFamily="49" charset="0"/>
                        <a:ea typeface="Times New Roman"/>
                        <a:cs typeface="Courier New" pitchFamily="49" charset="0"/>
                      </a:endParaRPr>
                    </a:p>
                  </a:txBody>
                  <a:tcPr marL="68580" marR="68580" marT="0" marB="0" anchor="ctr"/>
                </a:tc>
                <a:tc>
                  <a:txBody>
                    <a:bodyPr/>
                    <a:lstStyle/>
                    <a:p>
                      <a:pPr marL="0" marR="0" lvl="0" indent="0">
                        <a:lnSpc>
                          <a:spcPct val="100000"/>
                        </a:lnSpc>
                        <a:spcBef>
                          <a:spcPts val="0"/>
                        </a:spcBef>
                        <a:spcAft>
                          <a:spcPts val="0"/>
                        </a:spcAft>
                        <a:buFont typeface="+mj-lt"/>
                        <a:buNone/>
                      </a:pPr>
                      <a:r>
                        <a:rPr lang="en-US" sz="1200" dirty="0"/>
                        <a:t>The IP network and subnet mask for the remote network to be entered into the IP routing table.</a:t>
                      </a:r>
                      <a:endParaRPr lang="en-US" sz="1200" dirty="0">
                        <a:solidFill>
                          <a:srgbClr val="000000"/>
                        </a:solidFill>
                        <a:latin typeface="Times New Roman"/>
                        <a:ea typeface="SimSun"/>
                        <a:cs typeface="Arial"/>
                      </a:endParaRPr>
                    </a:p>
                  </a:txBody>
                  <a:tcPr marL="68580" marR="68580" marT="0" marB="0" anchor="ctr"/>
                </a:tc>
              </a:tr>
              <a:tr h="146878">
                <a:tc>
                  <a:txBody>
                    <a:bodyPr/>
                    <a:lstStyle/>
                    <a:p>
                      <a:pPr marL="342900" marR="0" lvl="0" indent="-342900" algn="l">
                        <a:lnSpc>
                          <a:spcPct val="100000"/>
                        </a:lnSpc>
                        <a:spcBef>
                          <a:spcPts val="0"/>
                        </a:spcBef>
                        <a:spcAft>
                          <a:spcPts val="0"/>
                        </a:spcAft>
                        <a:buFont typeface="+mj-lt"/>
                        <a:buNone/>
                      </a:pPr>
                      <a:r>
                        <a:rPr lang="en-US" sz="1200" i="1" dirty="0">
                          <a:latin typeface="Courier New" pitchFamily="49" charset="0"/>
                          <a:cs typeface="Courier New" pitchFamily="49" charset="0"/>
                        </a:rPr>
                        <a:t>address</a:t>
                      </a:r>
                      <a:endParaRPr lang="en-US" sz="1200" i="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The IP address of the next hop that can be used to reach the destination network.</a:t>
                      </a:r>
                    </a:p>
                  </a:txBody>
                  <a:tcPr marL="68580" marR="68580" marT="0" marB="0" anchor="ctr"/>
                </a:tc>
              </a:tr>
              <a:tr h="146878">
                <a:tc>
                  <a:txBody>
                    <a:bodyPr/>
                    <a:lstStyle/>
                    <a:p>
                      <a:pPr marL="342900" marR="0" lvl="0" indent="-342900" algn="l">
                        <a:lnSpc>
                          <a:spcPct val="100000"/>
                        </a:lnSpc>
                        <a:spcBef>
                          <a:spcPts val="0"/>
                        </a:spcBef>
                        <a:spcAft>
                          <a:spcPts val="0"/>
                        </a:spcAft>
                        <a:buFont typeface="+mj-lt"/>
                        <a:buNone/>
                      </a:pPr>
                      <a:r>
                        <a:rPr lang="en-US" sz="1200" i="1" dirty="0">
                          <a:latin typeface="Courier New" pitchFamily="49" charset="0"/>
                          <a:cs typeface="Courier New" pitchFamily="49" charset="0"/>
                        </a:rPr>
                        <a:t>interface</a:t>
                      </a:r>
                      <a:endParaRPr lang="en-US" sz="1200" i="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The local router outbound interface to be used to reach the destination network.</a:t>
                      </a:r>
                    </a:p>
                  </a:txBody>
                  <a:tcPr marL="68580" marR="68580" marT="0" marB="0" anchor="ctr"/>
                </a:tc>
              </a:tr>
              <a:tr h="293757">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dhcp</a:t>
                      </a:r>
                      <a:endParaRPr lang="en-US" sz="1200" b="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Enables a Dynamic Host Configuration Protocol (DHCP) server to assign a static route to a default gateway (option 3). </a:t>
                      </a:r>
                    </a:p>
                  </a:txBody>
                  <a:tcPr marL="68580" marR="68580" marT="0" marB="0" anchor="ctr"/>
                </a:tc>
              </a:tr>
              <a:tr h="146878">
                <a:tc>
                  <a:txBody>
                    <a:bodyPr/>
                    <a:lstStyle/>
                    <a:p>
                      <a:pPr marL="342900" marR="0" lvl="0" indent="-342900" algn="l">
                        <a:lnSpc>
                          <a:spcPct val="100000"/>
                        </a:lnSpc>
                        <a:spcBef>
                          <a:spcPts val="0"/>
                        </a:spcBef>
                        <a:spcAft>
                          <a:spcPts val="0"/>
                        </a:spcAft>
                        <a:buFont typeface="+mj-lt"/>
                        <a:buNone/>
                      </a:pPr>
                      <a:r>
                        <a:rPr lang="en-US" sz="1200" dirty="0">
                          <a:latin typeface="Courier New" pitchFamily="49" charset="0"/>
                          <a:cs typeface="Courier New" pitchFamily="49" charset="0"/>
                        </a:rPr>
                        <a:t>distance</a:t>
                      </a:r>
                      <a:endParaRPr lang="en-US" sz="1200"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The administrative distance to be assigned to this route.</a:t>
                      </a:r>
                    </a:p>
                  </a:txBody>
                  <a:tcPr marL="68580" marR="68580" marT="0" marB="0" anchor="ctr"/>
                </a:tc>
              </a:tr>
              <a:tr h="293757">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name</a:t>
                      </a:r>
                      <a:r>
                        <a:rPr lang="en-US" sz="1200" dirty="0">
                          <a:latin typeface="Courier New" pitchFamily="49" charset="0"/>
                          <a:cs typeface="Courier New" pitchFamily="49" charset="0"/>
                        </a:rPr>
                        <a:t> </a:t>
                      </a:r>
                      <a:r>
                        <a:rPr lang="en-US" sz="1200" i="1" kern="1200" dirty="0">
                          <a:solidFill>
                            <a:schemeClr val="dk1"/>
                          </a:solidFill>
                          <a:latin typeface="Courier New" pitchFamily="49" charset="0"/>
                          <a:ea typeface="+mn-ea"/>
                          <a:cs typeface="Courier New" pitchFamily="49" charset="0"/>
                        </a:rPr>
                        <a:t>next-hop-name</a:t>
                      </a: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Applies a name to the specified route. </a:t>
                      </a:r>
                    </a:p>
                  </a:txBody>
                  <a:tcPr marL="68580" marR="68580" marT="0" marB="0" anchor="ctr"/>
                </a:tc>
              </a:tr>
              <a:tr h="293757">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permanent</a:t>
                      </a:r>
                      <a:endParaRPr lang="en-US" sz="1200" b="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Specifies that the route will not be removed from the routing table even if the interface associated with the route goes down.</a:t>
                      </a:r>
                    </a:p>
                  </a:txBody>
                  <a:tcPr marL="68580" marR="68580" marT="0" marB="0" anchor="ctr"/>
                </a:tc>
              </a:tr>
              <a:tr h="293757">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track</a:t>
                      </a:r>
                      <a:r>
                        <a:rPr lang="en-US" sz="1200" dirty="0">
                          <a:latin typeface="Courier New" pitchFamily="49" charset="0"/>
                          <a:cs typeface="Courier New" pitchFamily="49" charset="0"/>
                        </a:rPr>
                        <a:t> </a:t>
                      </a:r>
                      <a:r>
                        <a:rPr lang="en-US" sz="1200" i="1" kern="1200" dirty="0">
                          <a:solidFill>
                            <a:schemeClr val="dk1"/>
                          </a:solidFill>
                          <a:latin typeface="Courier New" pitchFamily="49" charset="0"/>
                          <a:ea typeface="+mn-ea"/>
                          <a:cs typeface="Courier New" pitchFamily="49" charset="0"/>
                        </a:rPr>
                        <a:t>number</a:t>
                      </a: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Associates a track object with this route. Valid values for the number argument range from 1 to 500.</a:t>
                      </a:r>
                    </a:p>
                  </a:txBody>
                  <a:tcPr marL="68580" marR="68580" marT="0" marB="0" anchor="ctr"/>
                </a:tc>
              </a:tr>
              <a:tr h="146878">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tag</a:t>
                      </a:r>
                      <a:r>
                        <a:rPr lang="en-US" sz="1200" dirty="0">
                          <a:latin typeface="Courier New" pitchFamily="49" charset="0"/>
                          <a:cs typeface="Courier New" pitchFamily="49" charset="0"/>
                        </a:rPr>
                        <a:t> </a:t>
                      </a:r>
                      <a:r>
                        <a:rPr lang="en-US" sz="1200" i="1" dirty="0">
                          <a:latin typeface="Courier New" pitchFamily="49" charset="0"/>
                          <a:cs typeface="Courier New" pitchFamily="49" charset="0"/>
                        </a:rPr>
                        <a:t>tag</a:t>
                      </a:r>
                      <a:endParaRPr lang="en-US" sz="1200" i="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A value that can be used as a match value in route maps.</a:t>
                      </a:r>
                    </a:p>
                  </a:txBody>
                  <a:tcPr marL="68580" marR="68580" marT="0" marB="0" anchor="ctr"/>
                </a:tc>
              </a:tr>
            </a:tbl>
          </a:graphicData>
        </a:graphic>
      </p:graphicFrame>
    </p:spTree>
    <p:extLst>
      <p:ext uri="{BB962C8B-B14F-4D97-AF65-F5344CB8AC3E}">
        <p14:creationId xmlns:p14="http://schemas.microsoft.com/office/powerpoint/2010/main" val="2640594669"/>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112" y="357444"/>
            <a:ext cx="5001155" cy="620712"/>
          </a:xfrm>
        </p:spPr>
        <p:txBody>
          <a:bodyPr>
            <a:normAutofit fontScale="90000"/>
          </a:bodyPr>
          <a:lstStyle/>
          <a:p>
            <a:r>
              <a:rPr lang="en-US" sz="2800" dirty="0" smtClean="0"/>
              <a:t>Configuring a Default Static Route</a:t>
            </a:r>
            <a:endParaRPr lang="en-US" sz="2800" dirty="0"/>
          </a:p>
        </p:txBody>
      </p:sp>
      <p:sp>
        <p:nvSpPr>
          <p:cNvPr id="3" name="Content Placeholder 2"/>
          <p:cNvSpPr>
            <a:spLocks noGrp="1"/>
          </p:cNvSpPr>
          <p:nvPr>
            <p:ph idx="10"/>
          </p:nvPr>
        </p:nvSpPr>
        <p:spPr>
          <a:xfrm>
            <a:off x="279400" y="1168104"/>
            <a:ext cx="8520354" cy="999364"/>
          </a:xfrm>
        </p:spPr>
        <p:txBody>
          <a:bodyPr>
            <a:normAutofit fontScale="85000" lnSpcReduction="20000"/>
          </a:bodyPr>
          <a:lstStyle/>
          <a:p>
            <a:r>
              <a:rPr lang="en-US" sz="2000" dirty="0" smtClean="0">
                <a:solidFill>
                  <a:srgbClr val="000000"/>
                </a:solidFill>
              </a:rPr>
              <a:t>R2 is configured with a static route to the R1 LAN and a default static route to the Internet.</a:t>
            </a:r>
          </a:p>
          <a:p>
            <a:r>
              <a:rPr lang="en-US" sz="2000" dirty="0" smtClean="0">
                <a:solidFill>
                  <a:srgbClr val="000000"/>
                </a:solidFill>
              </a:rPr>
              <a:t>R1 is configured with a default static route.</a:t>
            </a:r>
          </a:p>
        </p:txBody>
      </p:sp>
      <p:sp>
        <p:nvSpPr>
          <p:cNvPr id="5" name="Text Placeholder 5"/>
          <p:cNvSpPr>
            <a:spLocks/>
          </p:cNvSpPr>
          <p:nvPr/>
        </p:nvSpPr>
        <p:spPr bwMode="auto">
          <a:xfrm>
            <a:off x="2167466" y="4013989"/>
            <a:ext cx="6652683" cy="1861878"/>
          </a:xfrm>
          <a:prstGeom prst="rect">
            <a:avLst/>
          </a:prstGeom>
          <a:noFill/>
          <a:ln w="254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 </a:t>
            </a:r>
            <a:r>
              <a:rPr lang="en-US" sz="1400" b="1" kern="0" dirty="0">
                <a:latin typeface="Courier New" pitchFamily="49" charset="0"/>
              </a:rPr>
              <a:t>ip </a:t>
            </a:r>
            <a:r>
              <a:rPr lang="en-US" sz="1400" b="1" kern="0" dirty="0" smtClean="0">
                <a:latin typeface="Courier New" pitchFamily="49" charset="0"/>
              </a:rPr>
              <a:t>route 0.0.0.0 0.0.0.0 10.1.1.1</a:t>
            </a:r>
          </a:p>
          <a:p>
            <a:pPr marL="236538" indent="-236538" algn="l" defTabSz="814388" eaLnBrk="1" hangingPunct="1">
              <a:lnSpc>
                <a:spcPct val="100000"/>
              </a:lnSpc>
              <a:spcBef>
                <a:spcPts val="0"/>
              </a:spcBef>
              <a:spcAft>
                <a:spcPts val="0"/>
              </a:spcAft>
              <a:buClr>
                <a:srgbClr val="708CA1"/>
              </a:buClr>
              <a:defRPr/>
            </a:pPr>
            <a:r>
              <a:rPr lang="en-US" sz="1400" kern="0" dirty="0" smtClean="0">
                <a:latin typeface="Courier New" pitchFamily="49" charset="0"/>
              </a:rPr>
              <a:t>R1(config)# </a:t>
            </a:r>
            <a:r>
              <a:rPr lang="en-US" sz="1400" b="1" kern="0" dirty="0" smtClean="0">
                <a:latin typeface="Courier New" pitchFamily="49" charset="0"/>
              </a:rPr>
              <a:t>exit</a:t>
            </a:r>
          </a:p>
          <a:p>
            <a:pPr marL="236538" indent="-236538" algn="l" defTabSz="814388" eaLnBrk="1" hangingPunct="1">
              <a:lnSpc>
                <a:spcPct val="100000"/>
              </a:lnSpc>
              <a:spcBef>
                <a:spcPts val="0"/>
              </a:spcBef>
              <a:spcAft>
                <a:spcPts val="0"/>
              </a:spcAft>
              <a:buClr>
                <a:srgbClr val="708CA1"/>
              </a:buClr>
              <a:defRPr/>
            </a:pPr>
            <a:r>
              <a:rPr lang="en-US" sz="1400" kern="0" dirty="0" smtClean="0">
                <a:latin typeface="Courier New" pitchFamily="49" charset="0"/>
              </a:rPr>
              <a:t>R1# </a:t>
            </a:r>
            <a:r>
              <a:rPr lang="en-US" sz="1400" b="1" kern="0" dirty="0" smtClean="0">
                <a:latin typeface="Courier New" pitchFamily="49" charset="0"/>
              </a:rPr>
              <a:t>show ip route</a:t>
            </a:r>
          </a:p>
          <a:p>
            <a:pPr marL="236538" indent="-236538" algn="l" defTabSz="814388" eaLnBrk="1" hangingPunct="1">
              <a:lnSpc>
                <a:spcPct val="100000"/>
              </a:lnSpc>
              <a:spcBef>
                <a:spcPts val="0"/>
              </a:spcBef>
              <a:spcAft>
                <a:spcPts val="0"/>
              </a:spcAft>
              <a:buClr>
                <a:srgbClr val="708CA1"/>
              </a:buClr>
              <a:defRPr/>
            </a:pPr>
            <a:endParaRPr lang="en-US" sz="600" b="1" kern="0" dirty="0" smtClean="0">
              <a:latin typeface="Courier New" pitchFamily="49" charset="0"/>
            </a:endParaRPr>
          </a:p>
          <a:p>
            <a:pPr lvl="0" algn="l">
              <a:lnSpc>
                <a:spcPct val="100000"/>
              </a:lnSpc>
              <a:spcBef>
                <a:spcPts val="0"/>
              </a:spcBef>
              <a:spcAft>
                <a:spcPts val="0"/>
              </a:spcAft>
            </a:pPr>
            <a:r>
              <a:rPr lang="en-US" sz="1400" kern="0" dirty="0" smtClean="0">
                <a:latin typeface="Courier New" pitchFamily="49" charset="0"/>
              </a:rPr>
              <a:t>&lt;output omitted&gt;</a:t>
            </a:r>
          </a:p>
          <a:p>
            <a:pPr lvl="0" algn="l">
              <a:lnSpc>
                <a:spcPct val="100000"/>
              </a:lnSpc>
              <a:spcBef>
                <a:spcPts val="0"/>
              </a:spcBef>
              <a:spcAft>
                <a:spcPts val="0"/>
              </a:spcAft>
            </a:pPr>
            <a:r>
              <a:rPr lang="en-US" sz="1400" kern="0" dirty="0" smtClean="0">
                <a:latin typeface="Courier New" pitchFamily="49" charset="0"/>
              </a:rPr>
              <a:t>Gateway of last resort is not set</a:t>
            </a:r>
          </a:p>
          <a:p>
            <a:pPr lvl="0" algn="l">
              <a:lnSpc>
                <a:spcPct val="100000"/>
              </a:lnSpc>
              <a:spcBef>
                <a:spcPts val="0"/>
              </a:spcBef>
              <a:spcAft>
                <a:spcPts val="0"/>
              </a:spcAft>
            </a:pPr>
            <a:r>
              <a:rPr lang="en-US" sz="1400" kern="0" dirty="0" smtClean="0">
                <a:latin typeface="Courier New" pitchFamily="49" charset="0"/>
              </a:rPr>
              <a:t>C    172.16.1.0 is directly connected, FastEthernet0/0</a:t>
            </a:r>
          </a:p>
          <a:p>
            <a:pPr lvl="0" algn="l">
              <a:lnSpc>
                <a:spcPct val="100000"/>
              </a:lnSpc>
              <a:spcBef>
                <a:spcPts val="0"/>
              </a:spcBef>
              <a:spcAft>
                <a:spcPts val="0"/>
              </a:spcAft>
            </a:pPr>
            <a:r>
              <a:rPr lang="en-US" sz="1400" kern="0" dirty="0" smtClean="0">
                <a:latin typeface="Courier New" pitchFamily="49" charset="0"/>
              </a:rPr>
              <a:t>C    10.1.1.0 is directly connected, Serial0/0/0</a:t>
            </a:r>
          </a:p>
          <a:p>
            <a:pPr lvl="0" algn="l">
              <a:lnSpc>
                <a:spcPct val="100000"/>
              </a:lnSpc>
              <a:spcBef>
                <a:spcPts val="0"/>
              </a:spcBef>
              <a:spcAft>
                <a:spcPts val="0"/>
              </a:spcAft>
            </a:pPr>
            <a:r>
              <a:rPr lang="en-US" sz="1400" kern="0" dirty="0" smtClean="0">
                <a:latin typeface="Courier New" pitchFamily="49" charset="0"/>
              </a:rPr>
              <a:t>S*   0.0.0.0/0 [1/0] via 10.1.1.1</a:t>
            </a:r>
          </a:p>
          <a:p>
            <a:pPr marL="236538" indent="-236538" algn="l" defTabSz="814388" eaLnBrk="1" hangingPunct="1">
              <a:lnSpc>
                <a:spcPct val="100000"/>
              </a:lnSpc>
              <a:spcBef>
                <a:spcPts val="0"/>
              </a:spcBef>
              <a:spcAft>
                <a:spcPts val="0"/>
              </a:spcAft>
              <a:buClr>
                <a:srgbClr val="708CA1"/>
              </a:buClr>
              <a:defRPr/>
            </a:pPr>
            <a:endParaRPr lang="en-US" sz="1400" b="1" kern="0" dirty="0" smtClean="0">
              <a:latin typeface="Courier New" pitchFamily="49" charset="0"/>
            </a:endParaRP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p:txBody>
      </p:sp>
      <p:sp>
        <p:nvSpPr>
          <p:cNvPr id="33" name="Text Placeholder 5"/>
          <p:cNvSpPr>
            <a:spLocks/>
          </p:cNvSpPr>
          <p:nvPr/>
        </p:nvSpPr>
        <p:spPr bwMode="auto">
          <a:xfrm>
            <a:off x="299595" y="2220498"/>
            <a:ext cx="8540750" cy="545743"/>
          </a:xfrm>
          <a:prstGeom prst="rect">
            <a:avLst/>
          </a:prstGeom>
          <a:noFill/>
          <a:ln w="254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smtClean="0">
                <a:latin typeface="Courier New" pitchFamily="49" charset="0"/>
              </a:rPr>
              <a:t>R2(config</a:t>
            </a:r>
            <a:r>
              <a:rPr lang="en-US" sz="1400" kern="0" dirty="0">
                <a:latin typeface="Courier New" pitchFamily="49" charset="0"/>
              </a:rPr>
              <a:t>)# </a:t>
            </a:r>
            <a:r>
              <a:rPr lang="en-US" sz="1400" b="1" kern="0" dirty="0" smtClean="0">
                <a:latin typeface="Courier New" pitchFamily="49" charset="0"/>
              </a:rPr>
              <a:t>ip route 172.16.1.0 255.255.255.0 S0/0/0</a:t>
            </a:r>
          </a:p>
          <a:p>
            <a:pPr marL="236538" indent="-236538" algn="l" defTabSz="814388" eaLnBrk="1" hangingPunct="1">
              <a:lnSpc>
                <a:spcPct val="100000"/>
              </a:lnSpc>
              <a:spcBef>
                <a:spcPts val="0"/>
              </a:spcBef>
              <a:spcAft>
                <a:spcPts val="0"/>
              </a:spcAft>
              <a:buClr>
                <a:srgbClr val="708CA1"/>
              </a:buClr>
              <a:defRPr/>
            </a:pPr>
            <a:r>
              <a:rPr lang="en-US" sz="1400" kern="0" dirty="0" smtClean="0">
                <a:latin typeface="Courier New" pitchFamily="49" charset="0"/>
              </a:rPr>
              <a:t>R2(config)# </a:t>
            </a:r>
            <a:r>
              <a:rPr lang="en-US" sz="1400" b="1" kern="0" dirty="0" smtClean="0">
                <a:latin typeface="Courier New" pitchFamily="49" charset="0"/>
              </a:rPr>
              <a:t>ip route 0.0.0.0 0.0.0.0 192.168.1.1</a:t>
            </a: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p:txBody>
      </p:sp>
      <p:grpSp>
        <p:nvGrpSpPr>
          <p:cNvPr id="36" name="Group 35"/>
          <p:cNvGrpSpPr/>
          <p:nvPr/>
        </p:nvGrpSpPr>
        <p:grpSpPr>
          <a:xfrm>
            <a:off x="911634" y="2994127"/>
            <a:ext cx="7290541" cy="1030080"/>
            <a:chOff x="987834" y="3095725"/>
            <a:chExt cx="7290541" cy="1030080"/>
          </a:xfrm>
        </p:grpSpPr>
        <p:pic>
          <p:nvPicPr>
            <p:cNvPr id="13" name="Picture 88"/>
            <p:cNvPicPr>
              <a:picLocks noChangeAspect="1" noChangeArrowheads="1"/>
            </p:cNvPicPr>
            <p:nvPr/>
          </p:nvPicPr>
          <p:blipFill>
            <a:blip r:embed="rId3"/>
            <a:srcRect/>
            <a:stretch>
              <a:fillRect/>
            </a:stretch>
          </p:blipFill>
          <p:spPr bwMode="auto">
            <a:xfrm>
              <a:off x="7145453" y="3095725"/>
              <a:ext cx="1132922" cy="690333"/>
            </a:xfrm>
            <a:prstGeom prst="rect">
              <a:avLst/>
            </a:prstGeom>
            <a:noFill/>
            <a:ln w="9525" algn="ctr">
              <a:noFill/>
              <a:miter lim="800000"/>
              <a:headEnd/>
              <a:tailEnd/>
            </a:ln>
          </p:spPr>
        </p:pic>
        <p:sp>
          <p:nvSpPr>
            <p:cNvPr id="12" name="Freeform 9"/>
            <p:cNvSpPr>
              <a:spLocks/>
            </p:cNvSpPr>
            <p:nvPr/>
          </p:nvSpPr>
          <p:spPr bwMode="auto">
            <a:xfrm>
              <a:off x="4416602" y="3369308"/>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p:cNvSpPr>
              <a:spLocks/>
            </p:cNvSpPr>
            <p:nvPr/>
          </p:nvSpPr>
          <p:spPr bwMode="auto">
            <a:xfrm>
              <a:off x="1895569" y="33380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 name="Picture 37"/>
            <p:cNvPicPr>
              <a:picLocks noChangeArrowheads="1"/>
            </p:cNvPicPr>
            <p:nvPr/>
          </p:nvPicPr>
          <p:blipFill>
            <a:blip r:embed="rId4"/>
            <a:srcRect/>
            <a:stretch>
              <a:fillRect/>
            </a:stretch>
          </p:blipFill>
          <p:spPr bwMode="auto">
            <a:xfrm>
              <a:off x="1057607" y="3117758"/>
              <a:ext cx="870351" cy="451691"/>
            </a:xfrm>
            <a:prstGeom prst="rect">
              <a:avLst/>
            </a:prstGeom>
            <a:noFill/>
            <a:ln w="9525">
              <a:noFill/>
              <a:miter lim="800000"/>
              <a:headEnd/>
              <a:tailEnd/>
            </a:ln>
          </p:spPr>
        </p:pic>
        <p:pic>
          <p:nvPicPr>
            <p:cNvPr id="9" name="Picture 37"/>
            <p:cNvPicPr>
              <a:picLocks noChangeArrowheads="1"/>
            </p:cNvPicPr>
            <p:nvPr/>
          </p:nvPicPr>
          <p:blipFill>
            <a:blip r:embed="rId4"/>
            <a:srcRect/>
            <a:stretch>
              <a:fillRect/>
            </a:stretch>
          </p:blipFill>
          <p:spPr bwMode="auto">
            <a:xfrm>
              <a:off x="3591491" y="3128775"/>
              <a:ext cx="870351" cy="451691"/>
            </a:xfrm>
            <a:prstGeom prst="rect">
              <a:avLst/>
            </a:prstGeom>
            <a:noFill/>
            <a:ln w="9525">
              <a:noFill/>
              <a:miter lim="800000"/>
              <a:headEnd/>
              <a:tailEnd/>
            </a:ln>
          </p:spPr>
        </p:pic>
        <p:pic>
          <p:nvPicPr>
            <p:cNvPr id="10" name="Picture 37"/>
            <p:cNvPicPr>
              <a:picLocks noChangeArrowheads="1"/>
            </p:cNvPicPr>
            <p:nvPr/>
          </p:nvPicPr>
          <p:blipFill>
            <a:blip r:embed="rId4"/>
            <a:srcRect/>
            <a:stretch>
              <a:fillRect/>
            </a:stretch>
          </p:blipFill>
          <p:spPr bwMode="auto">
            <a:xfrm>
              <a:off x="6345718" y="3172843"/>
              <a:ext cx="870351" cy="451691"/>
            </a:xfrm>
            <a:prstGeom prst="rect">
              <a:avLst/>
            </a:prstGeom>
            <a:noFill/>
            <a:ln w="9525">
              <a:noFill/>
              <a:miter lim="800000"/>
              <a:headEnd/>
              <a:tailEnd/>
            </a:ln>
          </p:spPr>
        </p:pic>
        <p:sp>
          <p:nvSpPr>
            <p:cNvPr id="14" name="TextBox 13"/>
            <p:cNvSpPr txBox="1"/>
            <p:nvPr/>
          </p:nvSpPr>
          <p:spPr>
            <a:xfrm>
              <a:off x="7381322" y="3327078"/>
              <a:ext cx="700833" cy="244682"/>
            </a:xfrm>
            <a:prstGeom prst="rect">
              <a:avLst/>
            </a:prstGeom>
            <a:noFill/>
          </p:spPr>
          <p:txBody>
            <a:bodyPr wrap="none" rtlCol="0">
              <a:spAutoFit/>
            </a:bodyPr>
            <a:lstStyle/>
            <a:p>
              <a:r>
                <a:rPr lang="en-US" sz="1100" b="1" dirty="0" smtClean="0"/>
                <a:t>Internet</a:t>
              </a:r>
              <a:endParaRPr lang="en-US" sz="1100" b="1" dirty="0"/>
            </a:p>
          </p:txBody>
        </p:sp>
        <p:sp>
          <p:nvSpPr>
            <p:cNvPr id="15" name="TextBox 14"/>
            <p:cNvSpPr txBox="1"/>
            <p:nvPr/>
          </p:nvSpPr>
          <p:spPr>
            <a:xfrm>
              <a:off x="1961006" y="3139791"/>
              <a:ext cx="1013551" cy="165253"/>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16" name="TextBox 15"/>
            <p:cNvSpPr txBox="1"/>
            <p:nvPr/>
          </p:nvSpPr>
          <p:spPr>
            <a:xfrm>
              <a:off x="3171038" y="3292191"/>
              <a:ext cx="1013551" cy="165253"/>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17" name="TextBox 16"/>
            <p:cNvSpPr txBox="1"/>
            <p:nvPr/>
          </p:nvSpPr>
          <p:spPr>
            <a:xfrm>
              <a:off x="4116665" y="362085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8" name="TextBox 17"/>
            <p:cNvSpPr txBox="1"/>
            <p:nvPr/>
          </p:nvSpPr>
          <p:spPr>
            <a:xfrm>
              <a:off x="1538725" y="359882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9" name="TextBox 18"/>
            <p:cNvSpPr txBox="1"/>
            <p:nvPr/>
          </p:nvSpPr>
          <p:spPr>
            <a:xfrm>
              <a:off x="1959168" y="3369310"/>
              <a:ext cx="1013551" cy="165253"/>
            </a:xfrm>
            <a:prstGeom prst="rect">
              <a:avLst/>
            </a:prstGeom>
            <a:noFill/>
          </p:spPr>
          <p:txBody>
            <a:bodyPr wrap="square" lIns="0" tIns="0" rIns="0" bIns="0" rtlCol="0" anchor="ctr" anchorCtr="0">
              <a:noAutofit/>
            </a:bodyPr>
            <a:lstStyle/>
            <a:p>
              <a:pPr algn="l"/>
              <a:r>
                <a:rPr lang="en-US" sz="1050" dirty="0" smtClean="0"/>
                <a:t>10.1.1.2</a:t>
              </a:r>
              <a:endParaRPr lang="en-US" sz="1050" dirty="0"/>
            </a:p>
          </p:txBody>
        </p:sp>
        <p:sp>
          <p:nvSpPr>
            <p:cNvPr id="20" name="TextBox 19"/>
            <p:cNvSpPr txBox="1"/>
            <p:nvPr/>
          </p:nvSpPr>
          <p:spPr>
            <a:xfrm>
              <a:off x="3114115" y="3499676"/>
              <a:ext cx="1013551" cy="165253"/>
            </a:xfrm>
            <a:prstGeom prst="rect">
              <a:avLst/>
            </a:prstGeom>
            <a:noFill/>
          </p:spPr>
          <p:txBody>
            <a:bodyPr wrap="square" lIns="0" tIns="0" rIns="0" bIns="0" rtlCol="0" anchor="ctr" anchorCtr="0">
              <a:noAutofit/>
            </a:bodyPr>
            <a:lstStyle/>
            <a:p>
              <a:pPr algn="l"/>
              <a:r>
                <a:rPr lang="en-US" sz="1050" dirty="0" smtClean="0"/>
                <a:t>10.1.1.1</a:t>
              </a:r>
              <a:endParaRPr lang="en-US" sz="1050" dirty="0"/>
            </a:p>
          </p:txBody>
        </p:sp>
        <p:sp>
          <p:nvSpPr>
            <p:cNvPr id="21" name="TextBox 20"/>
            <p:cNvSpPr txBox="1"/>
            <p:nvPr/>
          </p:nvSpPr>
          <p:spPr>
            <a:xfrm>
              <a:off x="4544487" y="3398685"/>
              <a:ext cx="1013551" cy="165253"/>
            </a:xfrm>
            <a:prstGeom prst="rect">
              <a:avLst/>
            </a:prstGeom>
            <a:noFill/>
          </p:spPr>
          <p:txBody>
            <a:bodyPr wrap="square" lIns="0" tIns="0" rIns="0" bIns="0" rtlCol="0" anchor="ctr" anchorCtr="0">
              <a:noAutofit/>
            </a:bodyPr>
            <a:lstStyle/>
            <a:p>
              <a:pPr algn="l"/>
              <a:r>
                <a:rPr lang="en-US" sz="1050" dirty="0" smtClean="0"/>
                <a:t>192.168.1.2</a:t>
              </a:r>
              <a:endParaRPr lang="en-US" sz="1050" dirty="0"/>
            </a:p>
          </p:txBody>
        </p:sp>
        <p:sp>
          <p:nvSpPr>
            <p:cNvPr id="22" name="TextBox 21"/>
            <p:cNvSpPr txBox="1"/>
            <p:nvPr/>
          </p:nvSpPr>
          <p:spPr>
            <a:xfrm>
              <a:off x="5589264" y="3341762"/>
              <a:ext cx="1013551" cy="165253"/>
            </a:xfrm>
            <a:prstGeom prst="rect">
              <a:avLst/>
            </a:prstGeom>
            <a:noFill/>
          </p:spPr>
          <p:txBody>
            <a:bodyPr wrap="square" lIns="0" tIns="0" rIns="0" bIns="0" rtlCol="0" anchor="ctr" anchorCtr="0">
              <a:noAutofit/>
            </a:bodyPr>
            <a:lstStyle/>
            <a:p>
              <a:pPr algn="l"/>
              <a:r>
                <a:rPr lang="en-US" sz="1050" dirty="0" smtClean="0"/>
                <a:t>192.168.1.1</a:t>
              </a:r>
              <a:endParaRPr lang="en-US" sz="1050" dirty="0"/>
            </a:p>
          </p:txBody>
        </p:sp>
        <p:sp>
          <p:nvSpPr>
            <p:cNvPr id="23" name="TextBox 22"/>
            <p:cNvSpPr txBox="1"/>
            <p:nvPr/>
          </p:nvSpPr>
          <p:spPr>
            <a:xfrm>
              <a:off x="4502255" y="3191199"/>
              <a:ext cx="455336" cy="157915"/>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cxnSp>
          <p:nvCxnSpPr>
            <p:cNvPr id="25" name="Straight Connector 24"/>
            <p:cNvCxnSpPr/>
            <p:nvPr/>
          </p:nvCxnSpPr>
          <p:spPr bwMode="auto">
            <a:xfrm rot="5400000">
              <a:off x="1319268" y="37154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6" name="Straight Connector 25"/>
            <p:cNvCxnSpPr/>
            <p:nvPr/>
          </p:nvCxnSpPr>
          <p:spPr bwMode="auto">
            <a:xfrm rot="10800000">
              <a:off x="1243066" y="38871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8" name="Straight Connector 27"/>
            <p:cNvCxnSpPr/>
            <p:nvPr/>
          </p:nvCxnSpPr>
          <p:spPr bwMode="auto">
            <a:xfrm rot="5400000">
              <a:off x="3895379" y="37246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9" name="Straight Connector 28"/>
            <p:cNvCxnSpPr/>
            <p:nvPr/>
          </p:nvCxnSpPr>
          <p:spPr bwMode="auto">
            <a:xfrm rot="10800000">
              <a:off x="3819177" y="38962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1" name="TextBox 30"/>
            <p:cNvSpPr txBox="1"/>
            <p:nvPr/>
          </p:nvSpPr>
          <p:spPr>
            <a:xfrm>
              <a:off x="1333040" y="333809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32" name="TextBox 31"/>
            <p:cNvSpPr txBox="1"/>
            <p:nvPr/>
          </p:nvSpPr>
          <p:spPr>
            <a:xfrm>
              <a:off x="3887146" y="334727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4" name="TextBox 33"/>
            <p:cNvSpPr txBox="1"/>
            <p:nvPr/>
          </p:nvSpPr>
          <p:spPr>
            <a:xfrm>
              <a:off x="987834" y="3951373"/>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5" name="TextBox 34"/>
            <p:cNvSpPr txBox="1"/>
            <p:nvPr/>
          </p:nvSpPr>
          <p:spPr>
            <a:xfrm>
              <a:off x="3563974" y="3960552"/>
              <a:ext cx="1013551" cy="165253"/>
            </a:xfrm>
            <a:prstGeom prst="rect">
              <a:avLst/>
            </a:prstGeom>
            <a:noFill/>
          </p:spPr>
          <p:txBody>
            <a:bodyPr wrap="square" lIns="0" tIns="0" rIns="0" bIns="0" rtlCol="0" anchor="ctr" anchorCtr="0">
              <a:noAutofit/>
            </a:bodyPr>
            <a:lstStyle/>
            <a:p>
              <a:r>
                <a:rPr lang="en-US" sz="1050" dirty="0" smtClean="0"/>
                <a:t>10.2.0.0 /16</a:t>
              </a:r>
              <a:endParaRPr lang="en-US" sz="1050" dirty="0"/>
            </a:p>
          </p:txBody>
        </p:sp>
      </p:grpSp>
    </p:spTree>
    <p:extLst>
      <p:ext uri="{BB962C8B-B14F-4D97-AF65-F5344CB8AC3E}">
        <p14:creationId xmlns:p14="http://schemas.microsoft.com/office/powerpoint/2010/main" val="402399494"/>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333" y="107576"/>
            <a:ext cx="5486400" cy="1179357"/>
          </a:xfrm>
        </p:spPr>
        <p:txBody>
          <a:bodyPr/>
          <a:lstStyle/>
          <a:p>
            <a:r>
              <a:rPr lang="en-US" dirty="0" smtClean="0"/>
              <a:t>Dynamic Routing</a:t>
            </a:r>
            <a:endParaRPr lang="en-US" dirty="0"/>
          </a:p>
        </p:txBody>
      </p:sp>
      <p:sp>
        <p:nvSpPr>
          <p:cNvPr id="3" name="Content Placeholder 2"/>
          <p:cNvSpPr>
            <a:spLocks noGrp="1"/>
          </p:cNvSpPr>
          <p:nvPr>
            <p:ph idx="1"/>
          </p:nvPr>
        </p:nvSpPr>
        <p:spPr/>
        <p:txBody>
          <a:bodyPr/>
          <a:lstStyle/>
          <a:p>
            <a:r>
              <a:rPr lang="en-US" dirty="0" smtClean="0">
                <a:solidFill>
                  <a:srgbClr val="000000"/>
                </a:solidFill>
              </a:rPr>
              <a:t>Dynamic routing </a:t>
            </a:r>
            <a:r>
              <a:rPr lang="en-US" sz="1800" dirty="0" smtClean="0">
                <a:solidFill>
                  <a:srgbClr val="000000"/>
                </a:solidFill>
              </a:rPr>
              <a:t>(RIPv1, RIPv2, EIGRP, OSPF, and IS-IS) </a:t>
            </a:r>
            <a:r>
              <a:rPr lang="en-US" dirty="0" smtClean="0">
                <a:solidFill>
                  <a:srgbClr val="000000"/>
                </a:solidFill>
              </a:rPr>
              <a:t>allows the network to adjust to changes in the topology automatically, without administrator involvement.</a:t>
            </a:r>
          </a:p>
          <a:p>
            <a:r>
              <a:rPr lang="en-US" dirty="0" smtClean="0">
                <a:solidFill>
                  <a:srgbClr val="000000"/>
                </a:solidFill>
              </a:rPr>
              <a:t>The information exchanged by routers includes the metric or cost to each destination (this value is sometimes called the distance).</a:t>
            </a:r>
          </a:p>
          <a:p>
            <a:pPr lvl="1"/>
            <a:r>
              <a:rPr lang="en-US" dirty="0" smtClean="0">
                <a:solidFill>
                  <a:srgbClr val="000000"/>
                </a:solidFill>
              </a:rPr>
              <a:t>Different routing protocols base their metric on different measurements, including hop count, interface speed, or more-complex metrics.</a:t>
            </a:r>
            <a:endParaRPr lang="en-US" dirty="0">
              <a:solidFill>
                <a:srgbClr val="000000"/>
              </a:solidFill>
            </a:endParaRPr>
          </a:p>
        </p:txBody>
      </p:sp>
    </p:spTree>
    <p:extLst>
      <p:ext uri="{BB962C8B-B14F-4D97-AF65-F5344CB8AC3E}">
        <p14:creationId xmlns:p14="http://schemas.microsoft.com/office/powerpoint/2010/main" val="220543015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On-Demand Routing</a:t>
            </a:r>
            <a:endParaRPr lang="en-US" dirty="0"/>
          </a:p>
        </p:txBody>
      </p:sp>
      <p:sp>
        <p:nvSpPr>
          <p:cNvPr id="3" name="Content Placeholder 2"/>
          <p:cNvSpPr>
            <a:spLocks noGrp="1"/>
          </p:cNvSpPr>
          <p:nvPr>
            <p:ph idx="1"/>
          </p:nvPr>
        </p:nvSpPr>
        <p:spPr>
          <a:xfrm>
            <a:off x="549275" y="1600201"/>
            <a:ext cx="8042276" cy="4174066"/>
          </a:xfrm>
        </p:spPr>
        <p:txBody>
          <a:bodyPr>
            <a:normAutofit fontScale="92500"/>
          </a:bodyPr>
          <a:lstStyle/>
          <a:p>
            <a:r>
              <a:rPr lang="en-US" dirty="0" smtClean="0">
                <a:solidFill>
                  <a:srgbClr val="000000"/>
                </a:solidFill>
              </a:rPr>
              <a:t>Static routes must be manually configured and updated when the network topology changes. </a:t>
            </a:r>
          </a:p>
          <a:p>
            <a:r>
              <a:rPr lang="en-US" dirty="0" smtClean="0">
                <a:solidFill>
                  <a:srgbClr val="000000"/>
                </a:solidFill>
              </a:rPr>
              <a:t>Dynamic routing protocols use network bandwidth and router resources. </a:t>
            </a:r>
          </a:p>
          <a:p>
            <a:pPr lvl="1"/>
            <a:r>
              <a:rPr lang="en-US" dirty="0" smtClean="0">
                <a:solidFill>
                  <a:srgbClr val="000000"/>
                </a:solidFill>
              </a:rPr>
              <a:t>Resource usage of dynamic routing can be considerable.</a:t>
            </a:r>
          </a:p>
          <a:p>
            <a:r>
              <a:rPr lang="en-US" dirty="0" smtClean="0">
                <a:solidFill>
                  <a:srgbClr val="000000"/>
                </a:solidFill>
              </a:rPr>
              <a:t>A third option is to use the Cisco On-Demand Routing (ODR) feature.</a:t>
            </a:r>
          </a:p>
          <a:p>
            <a:pPr lvl="1"/>
            <a:r>
              <a:rPr lang="en-US" dirty="0" smtClean="0">
                <a:solidFill>
                  <a:srgbClr val="000000"/>
                </a:solidFill>
              </a:rPr>
              <a:t>ODR uses minimal overhead compared to a dynamic routing protocol and requires less manual configuration than static routes.</a:t>
            </a:r>
          </a:p>
          <a:p>
            <a:pPr lvl="1"/>
            <a:endParaRPr lang="en-US" dirty="0" smtClean="0">
              <a:solidFill>
                <a:srgbClr val="000000"/>
              </a:solidFill>
            </a:endParaRPr>
          </a:p>
          <a:p>
            <a:endParaRPr lang="en-US" dirty="0">
              <a:solidFill>
                <a:srgbClr val="000000"/>
              </a:solidFill>
            </a:endParaRPr>
          </a:p>
        </p:txBody>
      </p:sp>
    </p:spTree>
    <p:extLst>
      <p:ext uri="{BB962C8B-B14F-4D97-AF65-F5344CB8AC3E}">
        <p14:creationId xmlns:p14="http://schemas.microsoft.com/office/powerpoint/2010/main" val="1507063868"/>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ODR </a:t>
            </a:r>
            <a:endParaRPr lang="en-US" dirty="0"/>
          </a:p>
        </p:txBody>
      </p:sp>
      <p:sp>
        <p:nvSpPr>
          <p:cNvPr id="3" name="Content Placeholder 2"/>
          <p:cNvSpPr>
            <a:spLocks noGrp="1"/>
          </p:cNvSpPr>
          <p:nvPr>
            <p:ph idx="1"/>
          </p:nvPr>
        </p:nvSpPr>
        <p:spPr>
          <a:xfrm>
            <a:off x="549275" y="1600201"/>
            <a:ext cx="8042276" cy="4038599"/>
          </a:xfrm>
        </p:spPr>
        <p:txBody>
          <a:bodyPr>
            <a:normAutofit lnSpcReduction="10000"/>
          </a:bodyPr>
          <a:lstStyle/>
          <a:p>
            <a:r>
              <a:rPr lang="en-US" dirty="0" smtClean="0">
                <a:solidFill>
                  <a:srgbClr val="000000"/>
                </a:solidFill>
              </a:rPr>
              <a:t>ODR is applicable in a hub-and-spoke topology only. </a:t>
            </a:r>
          </a:p>
          <a:p>
            <a:r>
              <a:rPr lang="en-US" dirty="0" smtClean="0">
                <a:solidFill>
                  <a:srgbClr val="000000"/>
                </a:solidFill>
              </a:rPr>
              <a:t>ODR works with the Cisco Discovery Protocol (CDP) to carry network information between spokes and hub router.</a:t>
            </a:r>
          </a:p>
          <a:p>
            <a:r>
              <a:rPr lang="en-US" dirty="0" smtClean="0">
                <a:solidFill>
                  <a:srgbClr val="000000"/>
                </a:solidFill>
              </a:rPr>
              <a:t>The hub router sends a default route to the spokes that points back to itself and installs the stub networks reported by ODR in its routing table.</a:t>
            </a:r>
          </a:p>
          <a:p>
            <a:pPr lvl="1"/>
            <a:r>
              <a:rPr lang="en-US" dirty="0" smtClean="0">
                <a:solidFill>
                  <a:srgbClr val="000000"/>
                </a:solidFill>
              </a:rPr>
              <a:t>The hub router can then be configured to redistribute the ODR learned routes into a dynamic routing protocol. </a:t>
            </a:r>
          </a:p>
        </p:txBody>
      </p:sp>
    </p:spTree>
    <p:extLst>
      <p:ext uri="{BB962C8B-B14F-4D97-AF65-F5344CB8AC3E}">
        <p14:creationId xmlns:p14="http://schemas.microsoft.com/office/powerpoint/2010/main" val="803182063"/>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581525" cy="1026957"/>
          </a:xfrm>
        </p:spPr>
        <p:txBody>
          <a:bodyPr/>
          <a:lstStyle/>
          <a:p>
            <a:r>
              <a:rPr lang="en-US" sz="3600" dirty="0" smtClean="0"/>
              <a:t>Configuring ODR</a:t>
            </a:r>
            <a:endParaRPr lang="en-US" sz="3600" dirty="0"/>
          </a:p>
        </p:txBody>
      </p:sp>
      <p:sp>
        <p:nvSpPr>
          <p:cNvPr id="3" name="Content Placeholder 2"/>
          <p:cNvSpPr>
            <a:spLocks noGrp="1"/>
          </p:cNvSpPr>
          <p:nvPr>
            <p:ph idx="1"/>
          </p:nvPr>
        </p:nvSpPr>
        <p:spPr>
          <a:xfrm>
            <a:off x="549275" y="1261532"/>
            <a:ext cx="8042276" cy="4343400"/>
          </a:xfrm>
        </p:spPr>
        <p:txBody>
          <a:bodyPr>
            <a:normAutofit fontScale="92500" lnSpcReduction="10000"/>
          </a:bodyPr>
          <a:lstStyle/>
          <a:p>
            <a:r>
              <a:rPr lang="en-US" dirty="0" smtClean="0">
                <a:solidFill>
                  <a:srgbClr val="000000"/>
                </a:solidFill>
              </a:rPr>
              <a:t>ODR is configured:</a:t>
            </a:r>
          </a:p>
          <a:p>
            <a:pPr lvl="1"/>
            <a:r>
              <a:rPr lang="en-US" dirty="0" smtClean="0">
                <a:solidFill>
                  <a:srgbClr val="000000"/>
                </a:solidFill>
              </a:rPr>
              <a:t>On all routers, CDP must be enabled.</a:t>
            </a:r>
          </a:p>
          <a:p>
            <a:pPr lvl="1"/>
            <a:r>
              <a:rPr lang="en-US" dirty="0" smtClean="0">
                <a:solidFill>
                  <a:srgbClr val="000000"/>
                </a:solidFill>
              </a:rPr>
              <a:t>On the hub router using the</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router odr</a:t>
            </a:r>
            <a:r>
              <a:rPr lang="en-US" dirty="0" smtClean="0">
                <a:solidFill>
                  <a:srgbClr val="000000"/>
                </a:solidFill>
                <a:latin typeface="Courier New" pitchFamily="49" charset="0"/>
                <a:cs typeface="Courier New" pitchFamily="49" charset="0"/>
              </a:rPr>
              <a:t> </a:t>
            </a:r>
            <a:r>
              <a:rPr lang="en-US" dirty="0" smtClean="0">
                <a:solidFill>
                  <a:srgbClr val="000000"/>
                </a:solidFill>
              </a:rPr>
              <a:t>global config command.</a:t>
            </a:r>
          </a:p>
          <a:p>
            <a:pPr lvl="1"/>
            <a:r>
              <a:rPr lang="en-US" dirty="0" smtClean="0">
                <a:solidFill>
                  <a:srgbClr val="000000"/>
                </a:solidFill>
              </a:rPr>
              <a:t>On the stub routers, no IP routing protocol can be configured. </a:t>
            </a:r>
          </a:p>
          <a:p>
            <a:r>
              <a:rPr lang="en-US" dirty="0" smtClean="0">
                <a:solidFill>
                  <a:srgbClr val="000000"/>
                </a:solidFill>
              </a:rPr>
              <a:t>ODR learned routes appear in the hub router routing table with an entry of “o” and an administrative distance of 160.</a:t>
            </a:r>
          </a:p>
          <a:p>
            <a:pPr lvl="1"/>
            <a:r>
              <a:rPr lang="en-US" dirty="0" smtClean="0">
                <a:solidFill>
                  <a:srgbClr val="000000"/>
                </a:solidFill>
              </a:rPr>
              <a:t>On each spoke router, the routing table contains only its connected networks and a static default route injected by ODR from the hub.</a:t>
            </a:r>
          </a:p>
          <a:p>
            <a:endParaRPr lang="en-US" dirty="0" smtClean="0">
              <a:solidFill>
                <a:srgbClr val="000000"/>
              </a:solidFill>
            </a:endParaRPr>
          </a:p>
        </p:txBody>
      </p:sp>
    </p:spTree>
    <p:extLst>
      <p:ext uri="{BB962C8B-B14F-4D97-AF65-F5344CB8AC3E}">
        <p14:creationId xmlns:p14="http://schemas.microsoft.com/office/powerpoint/2010/main" val="3175673997"/>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18592" cy="756024"/>
          </a:xfrm>
        </p:spPr>
        <p:txBody>
          <a:bodyPr/>
          <a:lstStyle/>
          <a:p>
            <a:r>
              <a:rPr lang="en-US" sz="2800" dirty="0" smtClean="0"/>
              <a:t>Configuring ODR</a:t>
            </a:r>
            <a:endParaRPr lang="en-US" sz="2800" dirty="0"/>
          </a:p>
        </p:txBody>
      </p:sp>
      <p:sp>
        <p:nvSpPr>
          <p:cNvPr id="3" name="Content Placeholder 2"/>
          <p:cNvSpPr>
            <a:spLocks noGrp="1"/>
          </p:cNvSpPr>
          <p:nvPr>
            <p:ph idx="1"/>
          </p:nvPr>
        </p:nvSpPr>
        <p:spPr>
          <a:xfrm>
            <a:off x="549275" y="1188644"/>
            <a:ext cx="8042276" cy="2277532"/>
          </a:xfrm>
        </p:spPr>
        <p:txBody>
          <a:bodyPr>
            <a:normAutofit/>
          </a:bodyPr>
          <a:lstStyle/>
          <a:p>
            <a:r>
              <a:rPr lang="en-US" sz="2000" dirty="0" smtClean="0">
                <a:solidFill>
                  <a:srgbClr val="000000"/>
                </a:solidFill>
              </a:rPr>
              <a:t>R1 is a hub router while R2 and R3 are stub routers.</a:t>
            </a:r>
          </a:p>
          <a:p>
            <a:r>
              <a:rPr lang="en-US" sz="2000" dirty="0" smtClean="0">
                <a:solidFill>
                  <a:srgbClr val="000000"/>
                </a:solidFill>
              </a:rPr>
              <a:t>All routers have CDP enabled.</a:t>
            </a:r>
          </a:p>
        </p:txBody>
      </p:sp>
      <p:sp>
        <p:nvSpPr>
          <p:cNvPr id="5" name="Text Placeholder 5"/>
          <p:cNvSpPr>
            <a:spLocks/>
          </p:cNvSpPr>
          <p:nvPr/>
        </p:nvSpPr>
        <p:spPr bwMode="auto">
          <a:xfrm>
            <a:off x="325653" y="3573357"/>
            <a:ext cx="8540750" cy="2038561"/>
          </a:xfrm>
          <a:prstGeom prst="rect">
            <a:avLst/>
          </a:prstGeom>
          <a:noFill/>
          <a:ln w="254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400" kern="0" dirty="0" smtClean="0">
                <a:latin typeface="Courier New" pitchFamily="49" charset="0"/>
              </a:rPr>
              <a:t>R1(</a:t>
            </a:r>
            <a:r>
              <a:rPr lang="en-US" sz="1400" kern="0" dirty="0" smtClean="0">
                <a:solidFill>
                  <a:srgbClr val="000000"/>
                </a:solidFill>
                <a:latin typeface="Courier New" pitchFamily="49" charset="0"/>
              </a:rPr>
              <a:t>config)# </a:t>
            </a:r>
            <a:r>
              <a:rPr lang="en-US" sz="1400" b="1" kern="0" dirty="0" smtClean="0">
                <a:solidFill>
                  <a:srgbClr val="000000"/>
                </a:solidFill>
                <a:latin typeface="Courier New" pitchFamily="49" charset="0"/>
              </a:rPr>
              <a:t>router odr</a:t>
            </a:r>
          </a:p>
          <a:p>
            <a:pPr marL="236538" indent="-236538" algn="l" defTabSz="814388" eaLnBrk="1" hangingPunct="1">
              <a:lnSpc>
                <a:spcPct val="100000"/>
              </a:lnSpc>
              <a:spcBef>
                <a:spcPts val="0"/>
              </a:spcBef>
              <a:buClr>
                <a:srgbClr val="708CA1"/>
              </a:buClr>
              <a:defRPr/>
            </a:pPr>
            <a:r>
              <a:rPr lang="en-US" sz="1400" kern="0" dirty="0" smtClean="0">
                <a:solidFill>
                  <a:srgbClr val="000000"/>
                </a:solidFill>
                <a:latin typeface="Courier New" pitchFamily="49" charset="0"/>
              </a:rPr>
              <a:t>R1(config)# </a:t>
            </a:r>
            <a:r>
              <a:rPr lang="en-US" sz="1400" b="1" kern="0" dirty="0" smtClean="0">
                <a:solidFill>
                  <a:srgbClr val="000000"/>
                </a:solidFill>
                <a:latin typeface="Courier New" pitchFamily="49" charset="0"/>
              </a:rPr>
              <a:t>exit</a:t>
            </a:r>
          </a:p>
          <a:p>
            <a:pPr marL="236538" indent="-236538" algn="l" defTabSz="814388" eaLnBrk="1" hangingPunct="1">
              <a:lnSpc>
                <a:spcPct val="100000"/>
              </a:lnSpc>
              <a:spcBef>
                <a:spcPts val="0"/>
              </a:spcBef>
              <a:buClr>
                <a:srgbClr val="708CA1"/>
              </a:buClr>
              <a:defRPr/>
            </a:pPr>
            <a:r>
              <a:rPr lang="en-US" sz="1400" kern="0" dirty="0" smtClean="0">
                <a:solidFill>
                  <a:srgbClr val="000000"/>
                </a:solidFill>
                <a:latin typeface="Courier New" pitchFamily="49" charset="0"/>
              </a:rPr>
              <a:t>R1# </a:t>
            </a:r>
            <a:r>
              <a:rPr lang="en-US" sz="1400" b="1" kern="0" dirty="0" smtClean="0">
                <a:solidFill>
                  <a:srgbClr val="000000"/>
                </a:solidFill>
                <a:latin typeface="Courier New" pitchFamily="49" charset="0"/>
              </a:rPr>
              <a:t>show ip route</a:t>
            </a:r>
          </a:p>
          <a:p>
            <a:pPr marL="236538" indent="-236538" algn="l" defTabSz="814388" eaLnBrk="1" hangingPunct="1">
              <a:lnSpc>
                <a:spcPct val="100000"/>
              </a:lnSpc>
              <a:spcBef>
                <a:spcPts val="0"/>
              </a:spcBef>
              <a:buClr>
                <a:srgbClr val="708CA1"/>
              </a:buClr>
              <a:defRPr/>
            </a:pPr>
            <a:endParaRPr lang="en-US" sz="600" b="1" kern="0" dirty="0" smtClean="0">
              <a:solidFill>
                <a:srgbClr val="000000"/>
              </a:solidFill>
              <a:latin typeface="Courier New" pitchFamily="49" charset="0"/>
            </a:endParaRPr>
          </a:p>
          <a:p>
            <a:pPr lvl="0" algn="l">
              <a:lnSpc>
                <a:spcPct val="100000"/>
              </a:lnSpc>
              <a:spcBef>
                <a:spcPts val="0"/>
              </a:spcBef>
            </a:pPr>
            <a:r>
              <a:rPr lang="en-US" sz="1400" kern="0" dirty="0" smtClean="0">
                <a:solidFill>
                  <a:srgbClr val="000000"/>
                </a:solidFill>
                <a:latin typeface="Courier New" pitchFamily="49" charset="0"/>
              </a:rPr>
              <a:t>&lt;output omitted&gt;</a:t>
            </a:r>
          </a:p>
          <a:p>
            <a:pPr lvl="0" algn="l">
              <a:lnSpc>
                <a:spcPct val="100000"/>
              </a:lnSpc>
              <a:spcBef>
                <a:spcPts val="0"/>
              </a:spcBef>
            </a:pPr>
            <a:endParaRPr lang="en-US" sz="1200" b="1" kern="0" dirty="0" smtClean="0">
              <a:solidFill>
                <a:srgbClr val="000000"/>
              </a:solidFill>
              <a:latin typeface="Courier New" pitchFamily="49" charset="0"/>
            </a:endParaRPr>
          </a:p>
          <a:p>
            <a:pPr lvl="0" algn="l">
              <a:lnSpc>
                <a:spcPct val="100000"/>
              </a:lnSpc>
              <a:spcBef>
                <a:spcPts val="0"/>
              </a:spcBef>
            </a:pPr>
            <a:r>
              <a:rPr lang="pt-BR" sz="1400" kern="0" dirty="0" smtClean="0">
                <a:solidFill>
                  <a:srgbClr val="000000"/>
                </a:solidFill>
                <a:latin typeface="Courier New" pitchFamily="49" charset="0"/>
              </a:rPr>
              <a:t>172.16.0.0/16 is subnetted, 2 subnets</a:t>
            </a:r>
          </a:p>
          <a:p>
            <a:pPr lvl="0" algn="l">
              <a:lnSpc>
                <a:spcPct val="100000"/>
              </a:lnSpc>
              <a:spcBef>
                <a:spcPts val="0"/>
              </a:spcBef>
            </a:pPr>
            <a:r>
              <a:rPr lang="pt-BR" sz="1400" kern="0" dirty="0" smtClean="0">
                <a:solidFill>
                  <a:srgbClr val="000000"/>
                </a:solidFill>
                <a:latin typeface="Courier New" pitchFamily="49" charset="0"/>
              </a:rPr>
              <a:t>o 172.16.1.0/24 [160/1] via 10.1.1.2, 00:00:23, Serial0/0/1</a:t>
            </a:r>
          </a:p>
          <a:p>
            <a:pPr lvl="0" algn="l">
              <a:lnSpc>
                <a:spcPct val="100000"/>
              </a:lnSpc>
              <a:spcBef>
                <a:spcPts val="0"/>
              </a:spcBef>
            </a:pPr>
            <a:r>
              <a:rPr lang="pt-BR" sz="1400" kern="0" dirty="0" smtClean="0">
                <a:solidFill>
                  <a:srgbClr val="000000"/>
                </a:solidFill>
                <a:latin typeface="Courier New" pitchFamily="49" charset="0"/>
              </a:rPr>
              <a:t>o 172.16.2.0/24 [160/1] via 10.2.2.2, 00:00:03, Serial0/0/2</a:t>
            </a:r>
          </a:p>
          <a:p>
            <a:pPr lvl="0" algn="l">
              <a:lnSpc>
                <a:spcPct val="100000"/>
              </a:lnSpc>
              <a:spcBef>
                <a:spcPts val="0"/>
              </a:spcBef>
            </a:pPr>
            <a:r>
              <a:rPr lang="pt-BR" sz="1400" kern="0" dirty="0" smtClean="0">
                <a:solidFill>
                  <a:srgbClr val="000000"/>
                </a:solidFill>
                <a:latin typeface="Courier New" pitchFamily="49" charset="0"/>
              </a:rPr>
              <a:t>&lt;output omitted&gt;</a:t>
            </a:r>
          </a:p>
          <a:p>
            <a:pPr marL="236538" indent="-236538" algn="l" defTabSz="814388" eaLnBrk="1" hangingPunct="1">
              <a:lnSpc>
                <a:spcPct val="100000"/>
              </a:lnSpc>
              <a:spcBef>
                <a:spcPts val="0"/>
              </a:spcBef>
              <a:buClr>
                <a:srgbClr val="708CA1"/>
              </a:buClr>
              <a:defRPr/>
            </a:pPr>
            <a:endParaRPr lang="en-US" sz="14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400" b="1" kern="0" dirty="0">
              <a:latin typeface="Courier New" pitchFamily="49" charset="0"/>
            </a:endParaRPr>
          </a:p>
        </p:txBody>
      </p:sp>
      <p:grpSp>
        <p:nvGrpSpPr>
          <p:cNvPr id="27" name="Group 26"/>
          <p:cNvGrpSpPr/>
          <p:nvPr/>
        </p:nvGrpSpPr>
        <p:grpSpPr>
          <a:xfrm>
            <a:off x="1122020" y="2314190"/>
            <a:ext cx="6376929" cy="1068235"/>
            <a:chOff x="1041263" y="2587580"/>
            <a:chExt cx="6376929" cy="1068235"/>
          </a:xfrm>
        </p:grpSpPr>
        <p:sp>
          <p:nvSpPr>
            <p:cNvPr id="12" name="Freeform 9"/>
            <p:cNvSpPr>
              <a:spLocks/>
            </p:cNvSpPr>
            <p:nvPr/>
          </p:nvSpPr>
          <p:spPr bwMode="auto">
            <a:xfrm>
              <a:off x="4470031" y="282811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p:cNvSpPr>
              <a:spLocks/>
            </p:cNvSpPr>
            <p:nvPr/>
          </p:nvSpPr>
          <p:spPr bwMode="auto">
            <a:xfrm flipH="1">
              <a:off x="1866693" y="2816994"/>
              <a:ext cx="1801025" cy="157317"/>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 name="Picture 37"/>
            <p:cNvPicPr>
              <a:picLocks noChangeArrowheads="1"/>
            </p:cNvPicPr>
            <p:nvPr/>
          </p:nvPicPr>
          <p:blipFill>
            <a:blip r:embed="rId3"/>
            <a:srcRect/>
            <a:stretch>
              <a:fillRect/>
            </a:stretch>
          </p:blipFill>
          <p:spPr bwMode="auto">
            <a:xfrm>
              <a:off x="1111036" y="2656947"/>
              <a:ext cx="870351" cy="451691"/>
            </a:xfrm>
            <a:prstGeom prst="rect">
              <a:avLst/>
            </a:prstGeom>
            <a:noFill/>
            <a:ln w="9525">
              <a:noFill/>
              <a:miter lim="800000"/>
              <a:headEnd/>
              <a:tailEnd/>
            </a:ln>
          </p:spPr>
        </p:pic>
        <p:pic>
          <p:nvPicPr>
            <p:cNvPr id="9" name="Picture 37"/>
            <p:cNvPicPr>
              <a:picLocks noChangeArrowheads="1"/>
            </p:cNvPicPr>
            <p:nvPr/>
          </p:nvPicPr>
          <p:blipFill>
            <a:blip r:embed="rId3"/>
            <a:srcRect/>
            <a:stretch>
              <a:fillRect/>
            </a:stretch>
          </p:blipFill>
          <p:spPr bwMode="auto">
            <a:xfrm>
              <a:off x="3644920" y="2587580"/>
              <a:ext cx="870351" cy="451691"/>
            </a:xfrm>
            <a:prstGeom prst="rect">
              <a:avLst/>
            </a:prstGeom>
            <a:noFill/>
            <a:ln w="9525">
              <a:noFill/>
              <a:miter lim="800000"/>
              <a:headEnd/>
              <a:tailEnd/>
            </a:ln>
          </p:spPr>
        </p:pic>
        <p:pic>
          <p:nvPicPr>
            <p:cNvPr id="10" name="Picture 37"/>
            <p:cNvPicPr>
              <a:picLocks noChangeArrowheads="1"/>
            </p:cNvPicPr>
            <p:nvPr/>
          </p:nvPicPr>
          <p:blipFill>
            <a:blip r:embed="rId3"/>
            <a:srcRect/>
            <a:stretch>
              <a:fillRect/>
            </a:stretch>
          </p:blipFill>
          <p:spPr bwMode="auto">
            <a:xfrm>
              <a:off x="6399147" y="2631648"/>
              <a:ext cx="870351" cy="451691"/>
            </a:xfrm>
            <a:prstGeom prst="rect">
              <a:avLst/>
            </a:prstGeom>
            <a:noFill/>
            <a:ln w="9525">
              <a:noFill/>
              <a:miter lim="800000"/>
              <a:headEnd/>
              <a:tailEnd/>
            </a:ln>
          </p:spPr>
        </p:pic>
        <p:sp>
          <p:nvSpPr>
            <p:cNvPr id="16" name="TextBox 15"/>
            <p:cNvSpPr txBox="1"/>
            <p:nvPr/>
          </p:nvSpPr>
          <p:spPr>
            <a:xfrm>
              <a:off x="3194323" y="2610324"/>
              <a:ext cx="533617" cy="213268"/>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18" name="TextBox 17"/>
            <p:cNvSpPr txBox="1"/>
            <p:nvPr/>
          </p:nvSpPr>
          <p:spPr>
            <a:xfrm>
              <a:off x="2014183" y="2806410"/>
              <a:ext cx="1013551" cy="165253"/>
            </a:xfrm>
            <a:prstGeom prst="rect">
              <a:avLst/>
            </a:prstGeom>
            <a:noFill/>
          </p:spPr>
          <p:txBody>
            <a:bodyPr wrap="square" lIns="0" tIns="0" rIns="0" bIns="0" rtlCol="0" anchor="ctr" anchorCtr="0">
              <a:noAutofit/>
            </a:bodyPr>
            <a:lstStyle/>
            <a:p>
              <a:pPr algn="l"/>
              <a:r>
                <a:rPr lang="en-US" sz="1050" dirty="0" smtClean="0"/>
                <a:t>10.1.1.2</a:t>
              </a:r>
              <a:endParaRPr lang="en-US" sz="1050" dirty="0"/>
            </a:p>
          </p:txBody>
        </p:sp>
        <p:sp>
          <p:nvSpPr>
            <p:cNvPr id="23" name="TextBox 22"/>
            <p:cNvSpPr txBox="1"/>
            <p:nvPr/>
          </p:nvSpPr>
          <p:spPr>
            <a:xfrm>
              <a:off x="4555684" y="2650004"/>
              <a:ext cx="455336" cy="157915"/>
            </a:xfrm>
            <a:prstGeom prst="rect">
              <a:avLst/>
            </a:prstGeom>
            <a:noFill/>
          </p:spPr>
          <p:txBody>
            <a:bodyPr wrap="square" lIns="0" tIns="0" rIns="0" bIns="0" rtlCol="0" anchor="ctr" anchorCtr="0">
              <a:noAutofit/>
            </a:bodyPr>
            <a:lstStyle/>
            <a:p>
              <a:pPr algn="l"/>
              <a:r>
                <a:rPr lang="en-US" sz="1050" dirty="0" smtClean="0"/>
                <a:t>S0/0/2</a:t>
              </a:r>
              <a:endParaRPr lang="en-US" sz="1050" dirty="0"/>
            </a:p>
          </p:txBody>
        </p:sp>
        <p:cxnSp>
          <p:nvCxnSpPr>
            <p:cNvPr id="25" name="Straight Connector 24"/>
            <p:cNvCxnSpPr/>
            <p:nvPr/>
          </p:nvCxnSpPr>
          <p:spPr bwMode="auto">
            <a:xfrm rot="5400000">
              <a:off x="1372697" y="325461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6" name="Straight Connector 25"/>
            <p:cNvCxnSpPr/>
            <p:nvPr/>
          </p:nvCxnSpPr>
          <p:spPr bwMode="auto">
            <a:xfrm rot="10800000">
              <a:off x="1296495" y="342629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1" name="TextBox 30"/>
            <p:cNvSpPr txBox="1"/>
            <p:nvPr/>
          </p:nvSpPr>
          <p:spPr>
            <a:xfrm>
              <a:off x="1386469" y="287728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2" name="TextBox 31"/>
            <p:cNvSpPr txBox="1"/>
            <p:nvPr/>
          </p:nvSpPr>
          <p:spPr>
            <a:xfrm>
              <a:off x="3940575" y="2806079"/>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34" name="TextBox 33"/>
            <p:cNvSpPr txBox="1"/>
            <p:nvPr/>
          </p:nvSpPr>
          <p:spPr>
            <a:xfrm>
              <a:off x="1041263" y="3490562"/>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6" name="TextBox 35"/>
            <p:cNvSpPr txBox="1"/>
            <p:nvPr/>
          </p:nvSpPr>
          <p:spPr>
            <a:xfrm>
              <a:off x="6703975" y="2848308"/>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cxnSp>
          <p:nvCxnSpPr>
            <p:cNvPr id="39" name="Straight Connector 38"/>
            <p:cNvCxnSpPr/>
            <p:nvPr/>
          </p:nvCxnSpPr>
          <p:spPr bwMode="auto">
            <a:xfrm rot="5400000">
              <a:off x="6736075" y="3216460"/>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1" name="Straight Connector 40"/>
            <p:cNvCxnSpPr/>
            <p:nvPr/>
          </p:nvCxnSpPr>
          <p:spPr bwMode="auto">
            <a:xfrm rot="10800000">
              <a:off x="6659873" y="3388137"/>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2" name="TextBox 41"/>
            <p:cNvSpPr txBox="1"/>
            <p:nvPr/>
          </p:nvSpPr>
          <p:spPr>
            <a:xfrm>
              <a:off x="6404641" y="3452409"/>
              <a:ext cx="1013551" cy="165253"/>
            </a:xfrm>
            <a:prstGeom prst="rect">
              <a:avLst/>
            </a:prstGeom>
            <a:noFill/>
          </p:spPr>
          <p:txBody>
            <a:bodyPr wrap="square" lIns="0" tIns="0" rIns="0" bIns="0" rtlCol="0" anchor="ctr" anchorCtr="0">
              <a:noAutofit/>
            </a:bodyPr>
            <a:lstStyle/>
            <a:p>
              <a:r>
                <a:rPr lang="en-US" sz="1050" dirty="0" smtClean="0"/>
                <a:t>172.16.2.0 /24</a:t>
              </a:r>
              <a:endParaRPr lang="en-US" sz="1050" dirty="0"/>
            </a:p>
          </p:txBody>
        </p:sp>
        <p:sp>
          <p:nvSpPr>
            <p:cNvPr id="30" name="TextBox 29"/>
            <p:cNvSpPr txBox="1"/>
            <p:nvPr/>
          </p:nvSpPr>
          <p:spPr>
            <a:xfrm>
              <a:off x="5838090" y="2787991"/>
              <a:ext cx="517321" cy="176270"/>
            </a:xfrm>
            <a:prstGeom prst="rect">
              <a:avLst/>
            </a:prstGeom>
            <a:noFill/>
          </p:spPr>
          <p:txBody>
            <a:bodyPr wrap="square" lIns="0" tIns="0" rIns="0" bIns="0" rtlCol="0" anchor="ctr" anchorCtr="0">
              <a:noAutofit/>
            </a:bodyPr>
            <a:lstStyle/>
            <a:p>
              <a:pPr algn="r"/>
              <a:r>
                <a:rPr lang="en-US" sz="1050" dirty="0" smtClean="0"/>
                <a:t>10.2.2.2</a:t>
              </a:r>
              <a:endParaRPr lang="en-US" sz="1050" dirty="0"/>
            </a:p>
          </p:txBody>
        </p:sp>
        <p:sp>
          <p:nvSpPr>
            <p:cNvPr id="33" name="TextBox 32"/>
            <p:cNvSpPr txBox="1"/>
            <p:nvPr/>
          </p:nvSpPr>
          <p:spPr>
            <a:xfrm>
              <a:off x="4441381" y="2839910"/>
              <a:ext cx="569238" cy="204740"/>
            </a:xfrm>
            <a:prstGeom prst="rect">
              <a:avLst/>
            </a:prstGeom>
            <a:noFill/>
          </p:spPr>
          <p:txBody>
            <a:bodyPr wrap="square" lIns="0" tIns="0" rIns="0" bIns="0" rtlCol="0" anchor="ctr" anchorCtr="0">
              <a:noAutofit/>
            </a:bodyPr>
            <a:lstStyle/>
            <a:p>
              <a:pPr algn="r"/>
              <a:r>
                <a:rPr lang="en-US" sz="1050" dirty="0" smtClean="0"/>
                <a:t>10.2.2.1</a:t>
              </a:r>
              <a:endParaRPr lang="en-US" sz="1050" dirty="0"/>
            </a:p>
          </p:txBody>
        </p:sp>
        <p:sp>
          <p:nvSpPr>
            <p:cNvPr id="37" name="TextBox 36"/>
            <p:cNvSpPr txBox="1"/>
            <p:nvPr/>
          </p:nvSpPr>
          <p:spPr>
            <a:xfrm>
              <a:off x="3111095" y="2838234"/>
              <a:ext cx="1013551" cy="165253"/>
            </a:xfrm>
            <a:prstGeom prst="rect">
              <a:avLst/>
            </a:prstGeom>
            <a:noFill/>
          </p:spPr>
          <p:txBody>
            <a:bodyPr wrap="square" lIns="0" tIns="0" rIns="0" bIns="0" rtlCol="0" anchor="ctr" anchorCtr="0">
              <a:noAutofit/>
            </a:bodyPr>
            <a:lstStyle/>
            <a:p>
              <a:pPr algn="l"/>
              <a:r>
                <a:rPr lang="en-US" sz="1050" dirty="0" smtClean="0"/>
                <a:t>10.1.1.1</a:t>
              </a:r>
              <a:endParaRPr lang="en-US" sz="1050" dirty="0"/>
            </a:p>
          </p:txBody>
        </p:sp>
      </p:grpSp>
    </p:spTree>
    <p:extLst>
      <p:ext uri="{BB962C8B-B14F-4D97-AF65-F5344CB8AC3E}">
        <p14:creationId xmlns:p14="http://schemas.microsoft.com/office/powerpoint/2010/main" val="77062808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03088"/>
            <a:ext cx="8042276" cy="1336956"/>
          </a:xfrm>
        </p:spPr>
        <p:txBody>
          <a:bodyPr/>
          <a:lstStyle/>
          <a:p>
            <a:r>
              <a:rPr lang="en-US" dirty="0" smtClean="0"/>
              <a:t>Additional ODR commands.</a:t>
            </a:r>
            <a:endParaRPr lang="en-US" dirty="0"/>
          </a:p>
        </p:txBody>
      </p:sp>
      <p:sp>
        <p:nvSpPr>
          <p:cNvPr id="3" name="Content Placeholder 2"/>
          <p:cNvSpPr>
            <a:spLocks noGrp="1"/>
          </p:cNvSpPr>
          <p:nvPr>
            <p:ph idx="1"/>
          </p:nvPr>
        </p:nvSpPr>
        <p:spPr>
          <a:xfrm>
            <a:off x="549275" y="1998133"/>
            <a:ext cx="8042276" cy="3945468"/>
          </a:xfrm>
        </p:spPr>
        <p:txBody>
          <a:bodyPr/>
          <a:lstStyle/>
          <a:p>
            <a:r>
              <a:rPr lang="en-US" dirty="0" smtClean="0">
                <a:solidFill>
                  <a:srgbClr val="000000"/>
                </a:solidFill>
              </a:rPr>
              <a:t>ODR can also be tuned with optional commands, including:</a:t>
            </a:r>
          </a:p>
          <a:p>
            <a:pPr lvl="1"/>
            <a:r>
              <a:rPr lang="en-US" dirty="0" smtClean="0">
                <a:solidFill>
                  <a:srgbClr val="000000"/>
                </a:solidFill>
              </a:rPr>
              <a:t>a distribute list to filter routing updates </a:t>
            </a:r>
          </a:p>
          <a:p>
            <a:pPr lvl="1"/>
            <a:r>
              <a:rPr lang="en-US" b="1" dirty="0" smtClean="0">
                <a:solidFill>
                  <a:srgbClr val="000000"/>
                </a:solidFill>
                <a:latin typeface="Courier New" pitchFamily="49" charset="0"/>
                <a:cs typeface="Courier New" pitchFamily="49" charset="0"/>
              </a:rPr>
              <a:t>timers basic</a:t>
            </a:r>
            <a:r>
              <a:rPr lang="en-US" dirty="0" smtClean="0">
                <a:solidFill>
                  <a:srgbClr val="000000"/>
                </a:solidFill>
                <a:latin typeface="Courier New" pitchFamily="49" charset="0"/>
                <a:cs typeface="Courier New" pitchFamily="49" charset="0"/>
              </a:rPr>
              <a:t> </a:t>
            </a:r>
            <a:r>
              <a:rPr lang="en-US" dirty="0" smtClean="0">
                <a:solidFill>
                  <a:srgbClr val="000000"/>
                </a:solidFill>
              </a:rPr>
              <a:t>router configuration command to adjust ODR timers</a:t>
            </a:r>
          </a:p>
          <a:p>
            <a:pPr lvl="1"/>
            <a:r>
              <a:rPr lang="en-US" b="1" dirty="0" smtClean="0">
                <a:solidFill>
                  <a:srgbClr val="000000"/>
                </a:solidFill>
                <a:latin typeface="Courier New" pitchFamily="49" charset="0"/>
                <a:cs typeface="Courier New" pitchFamily="49" charset="0"/>
              </a:rPr>
              <a:t>cdp timer </a:t>
            </a:r>
            <a:r>
              <a:rPr lang="en-US" dirty="0" smtClean="0">
                <a:solidFill>
                  <a:srgbClr val="000000"/>
                </a:solidFill>
              </a:rPr>
              <a:t>global configuration command to adjust the timers and improve convergence time (default is every 60 seconds).</a:t>
            </a:r>
            <a:endParaRPr lang="en-US" dirty="0">
              <a:solidFill>
                <a:srgbClr val="000000"/>
              </a:solidFill>
            </a:endParaRPr>
          </a:p>
        </p:txBody>
      </p:sp>
    </p:spTree>
    <p:extLst>
      <p:ext uri="{BB962C8B-B14F-4D97-AF65-F5344CB8AC3E}">
        <p14:creationId xmlns:p14="http://schemas.microsoft.com/office/powerpoint/2010/main" val="3922727689"/>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Distance Vector Versus Link-State</a:t>
            </a:r>
            <a:endParaRPr lang="en-US" sz="3600" dirty="0"/>
          </a:p>
        </p:txBody>
      </p:sp>
      <p:sp>
        <p:nvSpPr>
          <p:cNvPr id="3" name="Content Placeholder 2"/>
          <p:cNvSpPr>
            <a:spLocks noGrp="1"/>
          </p:cNvSpPr>
          <p:nvPr>
            <p:ph idx="1"/>
          </p:nvPr>
        </p:nvSpPr>
        <p:spPr/>
        <p:txBody>
          <a:bodyPr>
            <a:normAutofit fontScale="92500"/>
          </a:bodyPr>
          <a:lstStyle/>
          <a:p>
            <a:r>
              <a:rPr lang="en-US" b="1" dirty="0" smtClean="0">
                <a:solidFill>
                  <a:srgbClr val="000000"/>
                </a:solidFill>
              </a:rPr>
              <a:t>Distance vector:</a:t>
            </a:r>
          </a:p>
          <a:p>
            <a:pPr lvl="1"/>
            <a:r>
              <a:rPr lang="en-US" dirty="0" smtClean="0">
                <a:solidFill>
                  <a:srgbClr val="000000"/>
                </a:solidFill>
              </a:rPr>
              <a:t>All the routers periodically send their routing tables (or a portion of their tables) to only their neighboring routers. </a:t>
            </a:r>
          </a:p>
          <a:p>
            <a:pPr lvl="1"/>
            <a:r>
              <a:rPr lang="en-US" dirty="0" smtClean="0">
                <a:solidFill>
                  <a:srgbClr val="000000"/>
                </a:solidFill>
              </a:rPr>
              <a:t>Routers use the received information to determine whether any changes need to be made to their own routing table. </a:t>
            </a:r>
          </a:p>
          <a:p>
            <a:r>
              <a:rPr lang="en-US" b="1" dirty="0" smtClean="0">
                <a:solidFill>
                  <a:srgbClr val="000000"/>
                </a:solidFill>
              </a:rPr>
              <a:t>Link-state routing protocol:</a:t>
            </a:r>
          </a:p>
          <a:p>
            <a:pPr lvl="1"/>
            <a:r>
              <a:rPr lang="en-US" dirty="0" smtClean="0">
                <a:solidFill>
                  <a:srgbClr val="000000"/>
                </a:solidFill>
              </a:rPr>
              <a:t>Each router sends the state of its own interfaces (links) to all other routers in an area only when there is a change. </a:t>
            </a:r>
          </a:p>
          <a:p>
            <a:pPr lvl="1"/>
            <a:r>
              <a:rPr lang="en-US" dirty="0" smtClean="0">
                <a:solidFill>
                  <a:srgbClr val="000000"/>
                </a:solidFill>
              </a:rPr>
              <a:t>Each router uses the received information to recalculate the best path to each network and then saves this information in its routing table.</a:t>
            </a:r>
          </a:p>
          <a:p>
            <a:endParaRPr lang="en-US" dirty="0" smtClean="0">
              <a:solidFill>
                <a:srgbClr val="000000"/>
              </a:solidFill>
            </a:endParaRPr>
          </a:p>
          <a:p>
            <a:pPr lvl="1"/>
            <a:endParaRPr lang="en-US" dirty="0" smtClean="0">
              <a:solidFill>
                <a:srgbClr val="000000"/>
              </a:solidFill>
            </a:endParaRPr>
          </a:p>
        </p:txBody>
      </p:sp>
    </p:spTree>
    <p:extLst>
      <p:ext uri="{BB962C8B-B14F-4D97-AF65-F5344CB8AC3E}">
        <p14:creationId xmlns:p14="http://schemas.microsoft.com/office/powerpoint/2010/main" val="3328119896"/>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75455"/>
            <a:ext cx="7251724" cy="1128557"/>
          </a:xfrm>
        </p:spPr>
        <p:txBody>
          <a:bodyPr/>
          <a:lstStyle/>
          <a:p>
            <a:r>
              <a:rPr lang="en-US" sz="3200" dirty="0" smtClean="0"/>
              <a:t>Classful Versus Classless Routing</a:t>
            </a:r>
            <a:endParaRPr lang="en-US" sz="3200" dirty="0"/>
          </a:p>
        </p:txBody>
      </p:sp>
      <p:sp>
        <p:nvSpPr>
          <p:cNvPr id="3" name="Content Placeholder 2"/>
          <p:cNvSpPr>
            <a:spLocks noGrp="1"/>
          </p:cNvSpPr>
          <p:nvPr>
            <p:ph idx="1"/>
          </p:nvPr>
        </p:nvSpPr>
        <p:spPr>
          <a:xfrm>
            <a:off x="549275" y="1634066"/>
            <a:ext cx="8042276" cy="4271573"/>
          </a:xfrm>
        </p:spPr>
        <p:txBody>
          <a:bodyPr>
            <a:normAutofit fontScale="85000" lnSpcReduction="20000"/>
          </a:bodyPr>
          <a:lstStyle/>
          <a:p>
            <a:r>
              <a:rPr lang="en-US" b="1" dirty="0" smtClean="0">
                <a:solidFill>
                  <a:srgbClr val="000000"/>
                </a:solidFill>
              </a:rPr>
              <a:t>Classful Routing Protocol:</a:t>
            </a:r>
          </a:p>
          <a:p>
            <a:pPr lvl="1"/>
            <a:r>
              <a:rPr lang="en-US" dirty="0" smtClean="0">
                <a:solidFill>
                  <a:srgbClr val="000000"/>
                </a:solidFill>
              </a:rPr>
              <a:t>Does not support VLSM.</a:t>
            </a:r>
          </a:p>
          <a:p>
            <a:pPr lvl="1"/>
            <a:r>
              <a:rPr lang="en-US" dirty="0" smtClean="0">
                <a:solidFill>
                  <a:srgbClr val="000000"/>
                </a:solidFill>
              </a:rPr>
              <a:t>Routing updates sent do not include the subnet mask. </a:t>
            </a:r>
          </a:p>
          <a:p>
            <a:pPr lvl="1"/>
            <a:r>
              <a:rPr lang="en-US" dirty="0" smtClean="0">
                <a:solidFill>
                  <a:srgbClr val="000000"/>
                </a:solidFill>
              </a:rPr>
              <a:t>Subnets are not advertised to a different major network.</a:t>
            </a:r>
          </a:p>
          <a:p>
            <a:pPr lvl="1"/>
            <a:r>
              <a:rPr lang="en-US" dirty="0" smtClean="0">
                <a:solidFill>
                  <a:srgbClr val="000000"/>
                </a:solidFill>
              </a:rPr>
              <a:t>Discontiguous subnets are not visible to each other.</a:t>
            </a:r>
          </a:p>
          <a:p>
            <a:pPr lvl="1"/>
            <a:r>
              <a:rPr lang="en-US" dirty="0" smtClean="0">
                <a:solidFill>
                  <a:srgbClr val="000000"/>
                </a:solidFill>
              </a:rPr>
              <a:t>RIP Version 1 (RIPv1) is a classful routing protocol.</a:t>
            </a:r>
          </a:p>
          <a:p>
            <a:r>
              <a:rPr lang="en-US" b="1" dirty="0" smtClean="0">
                <a:solidFill>
                  <a:srgbClr val="000000"/>
                </a:solidFill>
              </a:rPr>
              <a:t>Classless Routing Protocol:</a:t>
            </a:r>
          </a:p>
          <a:p>
            <a:pPr lvl="1"/>
            <a:r>
              <a:rPr lang="en-US" dirty="0" smtClean="0">
                <a:solidFill>
                  <a:srgbClr val="000000"/>
                </a:solidFill>
              </a:rPr>
              <a:t>Supports VLSM.</a:t>
            </a:r>
          </a:p>
          <a:p>
            <a:pPr lvl="1"/>
            <a:r>
              <a:rPr lang="en-US" dirty="0" smtClean="0">
                <a:solidFill>
                  <a:srgbClr val="000000"/>
                </a:solidFill>
              </a:rPr>
              <a:t>Routing updates sent include the subnet mask. </a:t>
            </a:r>
          </a:p>
          <a:p>
            <a:pPr lvl="1"/>
            <a:r>
              <a:rPr lang="en-US" dirty="0" smtClean="0">
                <a:solidFill>
                  <a:srgbClr val="000000"/>
                </a:solidFill>
              </a:rPr>
              <a:t>Subnets are advertised to a different major network.</a:t>
            </a:r>
          </a:p>
          <a:p>
            <a:pPr lvl="1"/>
            <a:r>
              <a:rPr lang="en-US" dirty="0" smtClean="0">
                <a:solidFill>
                  <a:srgbClr val="000000"/>
                </a:solidFill>
              </a:rPr>
              <a:t>Discontiguous subnets are visible to each other.</a:t>
            </a:r>
          </a:p>
          <a:p>
            <a:pPr lvl="1"/>
            <a:r>
              <a:rPr lang="en-US" dirty="0" smtClean="0">
                <a:solidFill>
                  <a:srgbClr val="000000"/>
                </a:solidFill>
              </a:rPr>
              <a:t>RIPv2, EIGRP, OSPF, IS-IS, and BGP are classless routing protocols. </a:t>
            </a:r>
          </a:p>
          <a:p>
            <a:pPr lvl="1"/>
            <a:endParaRPr lang="en-US" dirty="0" smtClean="0">
              <a:solidFill>
                <a:srgbClr val="000000"/>
              </a:solidFill>
            </a:endParaRPr>
          </a:p>
          <a:p>
            <a:endParaRPr lang="en-US" dirty="0">
              <a:solidFill>
                <a:srgbClr val="000000"/>
              </a:solidFill>
            </a:endParaRPr>
          </a:p>
        </p:txBody>
      </p:sp>
    </p:spTree>
    <p:extLst>
      <p:ext uri="{BB962C8B-B14F-4D97-AF65-F5344CB8AC3E}">
        <p14:creationId xmlns:p14="http://schemas.microsoft.com/office/powerpoint/2010/main" val="52530452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707286" cy="993091"/>
          </a:xfrm>
        </p:spPr>
        <p:txBody>
          <a:bodyPr/>
          <a:lstStyle/>
          <a:p>
            <a:r>
              <a:rPr lang="en-US" sz="3200" dirty="0" smtClean="0"/>
              <a:t>Discontiguous Subnets - Classful Routing</a:t>
            </a:r>
            <a:endParaRPr lang="en-US" sz="3200" dirty="0"/>
          </a:p>
        </p:txBody>
      </p:sp>
      <p:sp>
        <p:nvSpPr>
          <p:cNvPr id="3" name="Content Placeholder 2"/>
          <p:cNvSpPr>
            <a:spLocks noGrp="1"/>
          </p:cNvSpPr>
          <p:nvPr>
            <p:ph idx="1"/>
          </p:nvPr>
        </p:nvSpPr>
        <p:spPr>
          <a:xfrm>
            <a:off x="549274" y="2801652"/>
            <a:ext cx="8188325" cy="3124144"/>
          </a:xfrm>
        </p:spPr>
        <p:txBody>
          <a:bodyPr>
            <a:normAutofit/>
          </a:bodyPr>
          <a:lstStyle/>
          <a:p>
            <a:r>
              <a:rPr lang="en-US" sz="1600" dirty="0" err="1" smtClean="0">
                <a:solidFill>
                  <a:srgbClr val="000000"/>
                </a:solidFill>
              </a:rPr>
              <a:t>Classful</a:t>
            </a:r>
            <a:r>
              <a:rPr lang="en-US" sz="1600" dirty="0" smtClean="0">
                <a:solidFill>
                  <a:srgbClr val="000000"/>
                </a:solidFill>
              </a:rPr>
              <a:t> routing protocols do not support </a:t>
            </a:r>
            <a:r>
              <a:rPr lang="en-US" sz="1600" dirty="0" err="1" smtClean="0">
                <a:solidFill>
                  <a:srgbClr val="000000"/>
                </a:solidFill>
              </a:rPr>
              <a:t>discontiguous</a:t>
            </a:r>
            <a:r>
              <a:rPr lang="en-US" sz="1600" dirty="0" smtClean="0">
                <a:solidFill>
                  <a:srgbClr val="000000"/>
                </a:solidFill>
              </a:rPr>
              <a:t> networks.</a:t>
            </a:r>
          </a:p>
          <a:p>
            <a:r>
              <a:rPr lang="en-US" sz="1600" dirty="0" err="1" smtClean="0">
                <a:solidFill>
                  <a:srgbClr val="000000"/>
                </a:solidFill>
              </a:rPr>
              <a:t>Discontiguous</a:t>
            </a:r>
            <a:r>
              <a:rPr lang="en-US" sz="1600" dirty="0" smtClean="0">
                <a:solidFill>
                  <a:srgbClr val="000000"/>
                </a:solidFill>
              </a:rPr>
              <a:t> subnets are subnets of the same major network that are separated by a different major network.</a:t>
            </a:r>
          </a:p>
          <a:p>
            <a:pPr lvl="1"/>
            <a:r>
              <a:rPr lang="en-US" sz="1600" dirty="0" smtClean="0">
                <a:solidFill>
                  <a:srgbClr val="000000"/>
                </a:solidFill>
              </a:rPr>
              <a:t>For example, RIPv1 has been configured on all three routers.</a:t>
            </a:r>
          </a:p>
          <a:p>
            <a:pPr lvl="1"/>
            <a:r>
              <a:rPr lang="en-US" sz="1600" dirty="0" smtClean="0">
                <a:solidFill>
                  <a:srgbClr val="000000"/>
                </a:solidFill>
              </a:rPr>
              <a:t>Routers R2 and R3 advertise 172.16.0.0 to R1.</a:t>
            </a:r>
          </a:p>
          <a:p>
            <a:pPr lvl="2"/>
            <a:r>
              <a:rPr lang="en-US" sz="1600" dirty="0" smtClean="0">
                <a:solidFill>
                  <a:srgbClr val="000000"/>
                </a:solidFill>
              </a:rPr>
              <a:t>They cannot advertise the 172.16.1.0 /24 and 172.16.2.0 /24 subnets across a different major network because RIPv1 is </a:t>
            </a:r>
            <a:r>
              <a:rPr lang="en-US" sz="1600" dirty="0" err="1" smtClean="0">
                <a:solidFill>
                  <a:srgbClr val="000000"/>
                </a:solidFill>
              </a:rPr>
              <a:t>classful</a:t>
            </a:r>
            <a:r>
              <a:rPr lang="en-US" sz="1600" dirty="0" smtClean="0">
                <a:solidFill>
                  <a:srgbClr val="000000"/>
                </a:solidFill>
              </a:rPr>
              <a:t>. </a:t>
            </a:r>
          </a:p>
          <a:p>
            <a:pPr lvl="1"/>
            <a:r>
              <a:rPr lang="en-US" sz="1600" dirty="0" smtClean="0">
                <a:solidFill>
                  <a:srgbClr val="000000"/>
                </a:solidFill>
              </a:rPr>
              <a:t>R1 therefore receives routes about 172.16.0.0 /16 from two different directions and it might make an incorrect routing decision. </a:t>
            </a:r>
          </a:p>
          <a:p>
            <a:pPr lvl="1"/>
            <a:endParaRPr lang="en-US" sz="1600" dirty="0" smtClean="0">
              <a:solidFill>
                <a:srgbClr val="000000"/>
              </a:solidFill>
            </a:endParaRPr>
          </a:p>
          <a:p>
            <a:pPr lvl="3"/>
            <a:endParaRPr lang="en-US" sz="1600" dirty="0" smtClean="0">
              <a:solidFill>
                <a:srgbClr val="000000"/>
              </a:solidFill>
            </a:endParaRPr>
          </a:p>
          <a:p>
            <a:pPr lvl="1"/>
            <a:endParaRPr lang="en-US" sz="1600" dirty="0" smtClean="0">
              <a:solidFill>
                <a:srgbClr val="000000"/>
              </a:solidFill>
            </a:endParaRPr>
          </a:p>
          <a:p>
            <a:pPr lvl="1"/>
            <a:endParaRPr lang="en-US" sz="1600" dirty="0" smtClean="0">
              <a:solidFill>
                <a:srgbClr val="000000"/>
              </a:solidFill>
            </a:endParaRPr>
          </a:p>
        </p:txBody>
      </p:sp>
      <p:grpSp>
        <p:nvGrpSpPr>
          <p:cNvPr id="24" name="Group 23"/>
          <p:cNvGrpSpPr/>
          <p:nvPr/>
        </p:nvGrpSpPr>
        <p:grpSpPr>
          <a:xfrm>
            <a:off x="549275" y="1570686"/>
            <a:ext cx="7990503" cy="1054243"/>
            <a:chOff x="612669" y="5228286"/>
            <a:chExt cx="7990503" cy="1054243"/>
          </a:xfrm>
        </p:grpSpPr>
        <p:cxnSp>
          <p:nvCxnSpPr>
            <p:cNvPr id="26" name="Straight Connector 25"/>
            <p:cNvCxnSpPr/>
            <p:nvPr/>
          </p:nvCxnSpPr>
          <p:spPr bwMode="auto">
            <a:xfrm rot="10800000">
              <a:off x="904972" y="551720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1" name="Straight Connector 40"/>
            <p:cNvCxnSpPr/>
            <p:nvPr/>
          </p:nvCxnSpPr>
          <p:spPr bwMode="auto">
            <a:xfrm rot="10800000">
              <a:off x="7479312" y="555943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2" name="Freeform 9"/>
            <p:cNvSpPr>
              <a:spLocks/>
            </p:cNvSpPr>
            <p:nvPr/>
          </p:nvSpPr>
          <p:spPr bwMode="auto">
            <a:xfrm>
              <a:off x="4758129" y="5530747"/>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p:cNvSpPr>
              <a:spLocks/>
            </p:cNvSpPr>
            <p:nvPr/>
          </p:nvSpPr>
          <p:spPr bwMode="auto">
            <a:xfrm>
              <a:off x="2237096" y="549953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 name="Picture 37"/>
            <p:cNvPicPr>
              <a:picLocks noChangeArrowheads="1"/>
            </p:cNvPicPr>
            <p:nvPr/>
          </p:nvPicPr>
          <p:blipFill>
            <a:blip r:embed="rId3"/>
            <a:srcRect/>
            <a:stretch>
              <a:fillRect/>
            </a:stretch>
          </p:blipFill>
          <p:spPr bwMode="auto">
            <a:xfrm>
              <a:off x="1399134" y="5279197"/>
              <a:ext cx="870351" cy="451691"/>
            </a:xfrm>
            <a:prstGeom prst="rect">
              <a:avLst/>
            </a:prstGeom>
            <a:noFill/>
            <a:ln w="9525">
              <a:noFill/>
              <a:miter lim="800000"/>
              <a:headEnd/>
              <a:tailEnd/>
            </a:ln>
          </p:spPr>
        </p:pic>
        <p:pic>
          <p:nvPicPr>
            <p:cNvPr id="9" name="Picture 37"/>
            <p:cNvPicPr>
              <a:picLocks noChangeArrowheads="1"/>
            </p:cNvPicPr>
            <p:nvPr/>
          </p:nvPicPr>
          <p:blipFill>
            <a:blip r:embed="rId3"/>
            <a:srcRect/>
            <a:stretch>
              <a:fillRect/>
            </a:stretch>
          </p:blipFill>
          <p:spPr bwMode="auto">
            <a:xfrm>
              <a:off x="3933018" y="5290214"/>
              <a:ext cx="870351" cy="451691"/>
            </a:xfrm>
            <a:prstGeom prst="rect">
              <a:avLst/>
            </a:prstGeom>
            <a:noFill/>
            <a:ln w="9525">
              <a:noFill/>
              <a:miter lim="800000"/>
              <a:headEnd/>
              <a:tailEnd/>
            </a:ln>
          </p:spPr>
        </p:pic>
        <p:pic>
          <p:nvPicPr>
            <p:cNvPr id="10" name="Picture 37"/>
            <p:cNvPicPr>
              <a:picLocks noChangeArrowheads="1"/>
            </p:cNvPicPr>
            <p:nvPr/>
          </p:nvPicPr>
          <p:blipFill>
            <a:blip r:embed="rId3"/>
            <a:srcRect/>
            <a:stretch>
              <a:fillRect/>
            </a:stretch>
          </p:blipFill>
          <p:spPr bwMode="auto">
            <a:xfrm>
              <a:off x="6687245" y="5334282"/>
              <a:ext cx="870351" cy="451691"/>
            </a:xfrm>
            <a:prstGeom prst="rect">
              <a:avLst/>
            </a:prstGeom>
            <a:noFill/>
            <a:ln w="9525">
              <a:noFill/>
              <a:miter lim="800000"/>
              <a:headEnd/>
              <a:tailEnd/>
            </a:ln>
          </p:spPr>
        </p:pic>
        <p:sp>
          <p:nvSpPr>
            <p:cNvPr id="18" name="TextBox 17"/>
            <p:cNvSpPr txBox="1"/>
            <p:nvPr/>
          </p:nvSpPr>
          <p:spPr>
            <a:xfrm>
              <a:off x="1002924" y="5327776"/>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5" name="Straight Connector 24"/>
            <p:cNvCxnSpPr/>
            <p:nvPr/>
          </p:nvCxnSpPr>
          <p:spPr bwMode="auto">
            <a:xfrm rot="5400000">
              <a:off x="721681" y="5506161"/>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1" name="TextBox 30"/>
            <p:cNvSpPr txBox="1"/>
            <p:nvPr/>
          </p:nvSpPr>
          <p:spPr>
            <a:xfrm>
              <a:off x="1674567" y="549953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2" name="TextBox 31"/>
            <p:cNvSpPr txBox="1"/>
            <p:nvPr/>
          </p:nvSpPr>
          <p:spPr>
            <a:xfrm>
              <a:off x="4228673" y="55087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34" name="TextBox 33"/>
            <p:cNvSpPr txBox="1"/>
            <p:nvPr/>
          </p:nvSpPr>
          <p:spPr>
            <a:xfrm>
              <a:off x="612669" y="5705039"/>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6" name="TextBox 35"/>
            <p:cNvSpPr txBox="1"/>
            <p:nvPr/>
          </p:nvSpPr>
          <p:spPr>
            <a:xfrm>
              <a:off x="6992073" y="5550942"/>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
          <p:nvSpPr>
            <p:cNvPr id="38" name="TextBox 37"/>
            <p:cNvSpPr txBox="1"/>
            <p:nvPr/>
          </p:nvSpPr>
          <p:spPr>
            <a:xfrm>
              <a:off x="7589621" y="5394720"/>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39" name="Straight Connector 38"/>
            <p:cNvCxnSpPr/>
            <p:nvPr/>
          </p:nvCxnSpPr>
          <p:spPr bwMode="auto">
            <a:xfrm rot="5400000">
              <a:off x="7839719" y="5548391"/>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2" name="TextBox 41"/>
            <p:cNvSpPr txBox="1"/>
            <p:nvPr/>
          </p:nvSpPr>
          <p:spPr>
            <a:xfrm>
              <a:off x="7434145" y="5734913"/>
              <a:ext cx="1013551" cy="165253"/>
            </a:xfrm>
            <a:prstGeom prst="rect">
              <a:avLst/>
            </a:prstGeom>
            <a:noFill/>
          </p:spPr>
          <p:txBody>
            <a:bodyPr wrap="square" lIns="0" tIns="0" rIns="0" bIns="0" rtlCol="0" anchor="ctr" anchorCtr="0">
              <a:noAutofit/>
            </a:bodyPr>
            <a:lstStyle/>
            <a:p>
              <a:r>
                <a:rPr lang="en-US" sz="1050" dirty="0" smtClean="0"/>
                <a:t>172.16.2.0 /24</a:t>
              </a:r>
              <a:endParaRPr lang="en-US" sz="1050" dirty="0"/>
            </a:p>
          </p:txBody>
        </p:sp>
        <p:sp>
          <p:nvSpPr>
            <p:cNvPr id="30" name="TextBox 29"/>
            <p:cNvSpPr txBox="1"/>
            <p:nvPr/>
          </p:nvSpPr>
          <p:spPr>
            <a:xfrm>
              <a:off x="5197572" y="5240642"/>
              <a:ext cx="1013551" cy="165253"/>
            </a:xfrm>
            <a:prstGeom prst="rect">
              <a:avLst/>
            </a:prstGeom>
            <a:noFill/>
          </p:spPr>
          <p:txBody>
            <a:bodyPr wrap="square" lIns="0" tIns="0" rIns="0" bIns="0" rtlCol="0" anchor="ctr" anchorCtr="0">
              <a:noAutofit/>
            </a:bodyPr>
            <a:lstStyle/>
            <a:p>
              <a:r>
                <a:rPr lang="en-US" sz="1050" dirty="0" smtClean="0"/>
                <a:t>192.168.2.0 /24</a:t>
              </a:r>
              <a:endParaRPr lang="en-US" sz="1050" dirty="0"/>
            </a:p>
          </p:txBody>
        </p:sp>
        <p:sp>
          <p:nvSpPr>
            <p:cNvPr id="33" name="TextBox 32"/>
            <p:cNvSpPr txBox="1"/>
            <p:nvPr/>
          </p:nvSpPr>
          <p:spPr>
            <a:xfrm>
              <a:off x="2615010" y="5228286"/>
              <a:ext cx="1013551" cy="165253"/>
            </a:xfrm>
            <a:prstGeom prst="rect">
              <a:avLst/>
            </a:prstGeom>
            <a:noFill/>
          </p:spPr>
          <p:txBody>
            <a:bodyPr wrap="square" lIns="0" tIns="0" rIns="0" bIns="0" rtlCol="0" anchor="ctr" anchorCtr="0">
              <a:noAutofit/>
            </a:bodyPr>
            <a:lstStyle/>
            <a:p>
              <a:r>
                <a:rPr lang="en-US" sz="1050" dirty="0" smtClean="0"/>
                <a:t>192.168.1.0 /24</a:t>
              </a:r>
              <a:endParaRPr lang="en-US" sz="1050" dirty="0"/>
            </a:p>
          </p:txBody>
        </p:sp>
        <p:sp>
          <p:nvSpPr>
            <p:cNvPr id="45" name="Pentagon 44"/>
            <p:cNvSpPr/>
            <p:nvPr/>
          </p:nvSpPr>
          <p:spPr bwMode="auto">
            <a:xfrm>
              <a:off x="2273675" y="5807689"/>
              <a:ext cx="1359981" cy="470722"/>
            </a:xfrm>
            <a:prstGeom prst="homePlate">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RIPv1 update</a:t>
              </a:r>
            </a:p>
            <a:p>
              <a:pPr marL="0" marR="0" indent="0" algn="ctr" defTabSz="814388" rtl="0" eaLnBrk="0" fontAlgn="base" latinLnBrk="0" hangingPunct="0">
                <a:lnSpc>
                  <a:spcPct val="90000"/>
                </a:lnSpc>
                <a:spcBef>
                  <a:spcPct val="0"/>
                </a:spcBef>
                <a:spcAft>
                  <a:spcPct val="0"/>
                </a:spcAft>
                <a:buClrTx/>
                <a:buSzTx/>
                <a:buFontTx/>
                <a:buNone/>
                <a:tabLst/>
              </a:pPr>
              <a:r>
                <a:rPr lang="en-US" sz="1400" dirty="0" smtClean="0"/>
                <a:t>172.16.0.0</a:t>
              </a:r>
              <a:endParaRPr kumimoji="0" lang="en-US" sz="1400" b="0" i="0" u="none" strike="noStrike" cap="none" normalizeH="0" baseline="0" dirty="0" smtClean="0">
                <a:ln>
                  <a:noFill/>
                </a:ln>
                <a:solidFill>
                  <a:schemeClr val="tx1"/>
                </a:solidFill>
                <a:effectLst/>
                <a:latin typeface="Arial" charset="0"/>
              </a:endParaRPr>
            </a:p>
          </p:txBody>
        </p:sp>
        <p:sp>
          <p:nvSpPr>
            <p:cNvPr id="46" name="Pentagon 45"/>
            <p:cNvSpPr/>
            <p:nvPr/>
          </p:nvSpPr>
          <p:spPr bwMode="auto">
            <a:xfrm flipH="1">
              <a:off x="5256561" y="5811807"/>
              <a:ext cx="1428494" cy="470722"/>
            </a:xfrm>
            <a:prstGeom prst="homePlate">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RIPv1 update</a:t>
              </a:r>
            </a:p>
            <a:p>
              <a:pPr marL="0" marR="0" indent="0" algn="ctr" defTabSz="814388" rtl="0" eaLnBrk="0" fontAlgn="base" latinLnBrk="0" hangingPunct="0">
                <a:lnSpc>
                  <a:spcPct val="90000"/>
                </a:lnSpc>
                <a:spcBef>
                  <a:spcPct val="0"/>
                </a:spcBef>
                <a:spcAft>
                  <a:spcPct val="0"/>
                </a:spcAft>
                <a:buClrTx/>
                <a:buSzTx/>
                <a:buFontTx/>
                <a:buNone/>
                <a:tabLst/>
              </a:pPr>
              <a:r>
                <a:rPr lang="en-US" sz="1400" dirty="0" smtClean="0"/>
                <a:t>172.16.0.0</a:t>
              </a:r>
              <a:endParaRPr kumimoji="0" lang="en-US" sz="1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1960606841"/>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517779"/>
            <a:ext cx="4766734" cy="620712"/>
          </a:xfrm>
        </p:spPr>
        <p:txBody>
          <a:bodyPr/>
          <a:lstStyle/>
          <a:p>
            <a:r>
              <a:rPr lang="en-US" sz="3200" dirty="0" smtClean="0"/>
              <a:t>Discontiguous Subnets - Classless Routing</a:t>
            </a:r>
            <a:endParaRPr lang="en-US" sz="3200" dirty="0"/>
          </a:p>
        </p:txBody>
      </p:sp>
      <p:sp>
        <p:nvSpPr>
          <p:cNvPr id="3" name="Content Placeholder 2"/>
          <p:cNvSpPr>
            <a:spLocks noGrp="1"/>
          </p:cNvSpPr>
          <p:nvPr>
            <p:ph idx="1"/>
          </p:nvPr>
        </p:nvSpPr>
        <p:spPr>
          <a:xfrm>
            <a:off x="641356" y="3720916"/>
            <a:ext cx="7898421" cy="2188817"/>
          </a:xfrm>
        </p:spPr>
        <p:txBody>
          <a:bodyPr>
            <a:normAutofit fontScale="85000" lnSpcReduction="10000"/>
          </a:bodyPr>
          <a:lstStyle/>
          <a:p>
            <a:r>
              <a:rPr lang="en-US" dirty="0" smtClean="0">
                <a:solidFill>
                  <a:srgbClr val="000000"/>
                </a:solidFill>
              </a:rPr>
              <a:t>Classless routing protocols support discontiguous networks.</a:t>
            </a:r>
          </a:p>
          <a:p>
            <a:pPr lvl="1"/>
            <a:r>
              <a:rPr lang="en-US" dirty="0" smtClean="0">
                <a:solidFill>
                  <a:srgbClr val="000000"/>
                </a:solidFill>
              </a:rPr>
              <a:t>For example, RIPv2 has been configured on all three routers.</a:t>
            </a:r>
          </a:p>
          <a:p>
            <a:pPr lvl="1"/>
            <a:r>
              <a:rPr lang="en-US" dirty="0" smtClean="0">
                <a:solidFill>
                  <a:srgbClr val="000000"/>
                </a:solidFill>
              </a:rPr>
              <a:t>Because of RIPv2, routers R2 and R3 can now advertise the 172.16.1.0 /24 and 172.16.2.0 /24 subnets across a different major network. </a:t>
            </a:r>
          </a:p>
          <a:p>
            <a:pPr lvl="1"/>
            <a:r>
              <a:rPr lang="en-US" dirty="0" smtClean="0">
                <a:solidFill>
                  <a:srgbClr val="000000"/>
                </a:solidFill>
              </a:rPr>
              <a:t>R1 therefore receives routes with valid subnet information and can now make a correct routing decision. </a:t>
            </a:r>
          </a:p>
          <a:p>
            <a:pPr lvl="1"/>
            <a:endParaRPr lang="en-US" dirty="0" smtClean="0">
              <a:solidFill>
                <a:srgbClr val="000000"/>
              </a:solidFill>
            </a:endParaRPr>
          </a:p>
          <a:p>
            <a:pPr lvl="1"/>
            <a:endParaRPr lang="en-US" dirty="0" smtClean="0">
              <a:solidFill>
                <a:srgbClr val="000000"/>
              </a:solidFill>
            </a:endParaRPr>
          </a:p>
          <a:p>
            <a:pPr lvl="1"/>
            <a:endParaRPr lang="en-US" dirty="0" smtClean="0">
              <a:solidFill>
                <a:srgbClr val="000000"/>
              </a:solidFill>
            </a:endParaRPr>
          </a:p>
          <a:p>
            <a:pPr lvl="1"/>
            <a:endParaRPr lang="en-US" dirty="0" smtClean="0">
              <a:solidFill>
                <a:srgbClr val="000000"/>
              </a:solidFill>
            </a:endParaRPr>
          </a:p>
          <a:p>
            <a:endParaRPr lang="en-US" dirty="0" smtClean="0">
              <a:solidFill>
                <a:srgbClr val="000000"/>
              </a:solidFill>
            </a:endParaRPr>
          </a:p>
        </p:txBody>
      </p:sp>
      <p:grpSp>
        <p:nvGrpSpPr>
          <p:cNvPr id="26" name="Group 25"/>
          <p:cNvGrpSpPr/>
          <p:nvPr/>
        </p:nvGrpSpPr>
        <p:grpSpPr>
          <a:xfrm>
            <a:off x="549274" y="1487619"/>
            <a:ext cx="7990503" cy="1858818"/>
            <a:chOff x="612669" y="4423711"/>
            <a:chExt cx="7990503" cy="1858818"/>
          </a:xfrm>
        </p:grpSpPr>
        <p:cxnSp>
          <p:nvCxnSpPr>
            <p:cNvPr id="41" name="Straight Connector 40"/>
            <p:cNvCxnSpPr/>
            <p:nvPr/>
          </p:nvCxnSpPr>
          <p:spPr bwMode="auto">
            <a:xfrm rot="10800000">
              <a:off x="7479312" y="555943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2" name="Freeform 9"/>
            <p:cNvSpPr>
              <a:spLocks/>
            </p:cNvSpPr>
            <p:nvPr/>
          </p:nvSpPr>
          <p:spPr bwMode="auto">
            <a:xfrm>
              <a:off x="4758129" y="5530747"/>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p:cNvSpPr>
              <a:spLocks/>
            </p:cNvSpPr>
            <p:nvPr/>
          </p:nvSpPr>
          <p:spPr bwMode="auto">
            <a:xfrm>
              <a:off x="2237096" y="549953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 name="Picture 37"/>
            <p:cNvPicPr>
              <a:picLocks noChangeArrowheads="1"/>
            </p:cNvPicPr>
            <p:nvPr/>
          </p:nvPicPr>
          <p:blipFill>
            <a:blip r:embed="rId3"/>
            <a:srcRect/>
            <a:stretch>
              <a:fillRect/>
            </a:stretch>
          </p:blipFill>
          <p:spPr bwMode="auto">
            <a:xfrm>
              <a:off x="1399134" y="5279197"/>
              <a:ext cx="870351" cy="451691"/>
            </a:xfrm>
            <a:prstGeom prst="rect">
              <a:avLst/>
            </a:prstGeom>
            <a:noFill/>
            <a:ln w="9525">
              <a:noFill/>
              <a:miter lim="800000"/>
              <a:headEnd/>
              <a:tailEnd/>
            </a:ln>
          </p:spPr>
        </p:pic>
        <p:pic>
          <p:nvPicPr>
            <p:cNvPr id="9" name="Picture 37"/>
            <p:cNvPicPr>
              <a:picLocks noChangeArrowheads="1"/>
            </p:cNvPicPr>
            <p:nvPr/>
          </p:nvPicPr>
          <p:blipFill>
            <a:blip r:embed="rId3"/>
            <a:srcRect/>
            <a:stretch>
              <a:fillRect/>
            </a:stretch>
          </p:blipFill>
          <p:spPr bwMode="auto">
            <a:xfrm>
              <a:off x="3933018" y="5290214"/>
              <a:ext cx="870351" cy="451691"/>
            </a:xfrm>
            <a:prstGeom prst="rect">
              <a:avLst/>
            </a:prstGeom>
            <a:noFill/>
            <a:ln w="9525">
              <a:noFill/>
              <a:miter lim="800000"/>
              <a:headEnd/>
              <a:tailEnd/>
            </a:ln>
          </p:spPr>
        </p:pic>
        <p:pic>
          <p:nvPicPr>
            <p:cNvPr id="10" name="Picture 37"/>
            <p:cNvPicPr>
              <a:picLocks noChangeArrowheads="1"/>
            </p:cNvPicPr>
            <p:nvPr/>
          </p:nvPicPr>
          <p:blipFill>
            <a:blip r:embed="rId3"/>
            <a:srcRect/>
            <a:stretch>
              <a:fillRect/>
            </a:stretch>
          </p:blipFill>
          <p:spPr bwMode="auto">
            <a:xfrm>
              <a:off x="6687245" y="5334282"/>
              <a:ext cx="870351" cy="451691"/>
            </a:xfrm>
            <a:prstGeom prst="rect">
              <a:avLst/>
            </a:prstGeom>
            <a:noFill/>
            <a:ln w="9525">
              <a:noFill/>
              <a:miter lim="800000"/>
              <a:headEnd/>
              <a:tailEnd/>
            </a:ln>
          </p:spPr>
        </p:pic>
        <p:sp>
          <p:nvSpPr>
            <p:cNvPr id="18" name="TextBox 17"/>
            <p:cNvSpPr txBox="1"/>
            <p:nvPr/>
          </p:nvSpPr>
          <p:spPr>
            <a:xfrm>
              <a:off x="1002924" y="5327776"/>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25" name="Straight Connector 24"/>
            <p:cNvCxnSpPr/>
            <p:nvPr/>
          </p:nvCxnSpPr>
          <p:spPr bwMode="auto">
            <a:xfrm rot="5400000">
              <a:off x="721681" y="5506161"/>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1" name="TextBox 30"/>
            <p:cNvSpPr txBox="1"/>
            <p:nvPr/>
          </p:nvSpPr>
          <p:spPr>
            <a:xfrm>
              <a:off x="1674567" y="549953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2" name="TextBox 31"/>
            <p:cNvSpPr txBox="1"/>
            <p:nvPr/>
          </p:nvSpPr>
          <p:spPr>
            <a:xfrm>
              <a:off x="4228673" y="55087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34" name="TextBox 33"/>
            <p:cNvSpPr txBox="1"/>
            <p:nvPr/>
          </p:nvSpPr>
          <p:spPr>
            <a:xfrm>
              <a:off x="612669" y="5705039"/>
              <a:ext cx="1013551" cy="165253"/>
            </a:xfrm>
            <a:prstGeom prst="rect">
              <a:avLst/>
            </a:prstGeom>
            <a:noFill/>
          </p:spPr>
          <p:txBody>
            <a:bodyPr wrap="square" lIns="0" tIns="0" rIns="0" bIns="0" rtlCol="0" anchor="ctr" anchorCtr="0">
              <a:noAutofit/>
            </a:bodyPr>
            <a:lstStyle/>
            <a:p>
              <a:r>
                <a:rPr lang="en-US" sz="1050" dirty="0" smtClean="0"/>
                <a:t>172.16.1.0 /24</a:t>
              </a:r>
              <a:endParaRPr lang="en-US" sz="1050" dirty="0"/>
            </a:p>
          </p:txBody>
        </p:sp>
        <p:sp>
          <p:nvSpPr>
            <p:cNvPr id="36" name="TextBox 35"/>
            <p:cNvSpPr txBox="1"/>
            <p:nvPr/>
          </p:nvSpPr>
          <p:spPr>
            <a:xfrm>
              <a:off x="6992073" y="5550942"/>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
          <p:nvSpPr>
            <p:cNvPr id="38" name="TextBox 37"/>
            <p:cNvSpPr txBox="1"/>
            <p:nvPr/>
          </p:nvSpPr>
          <p:spPr>
            <a:xfrm>
              <a:off x="7589621" y="5394720"/>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cxnSp>
          <p:nvCxnSpPr>
            <p:cNvPr id="39" name="Straight Connector 38"/>
            <p:cNvCxnSpPr/>
            <p:nvPr/>
          </p:nvCxnSpPr>
          <p:spPr bwMode="auto">
            <a:xfrm rot="5400000">
              <a:off x="7839719" y="5548391"/>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2" name="TextBox 41"/>
            <p:cNvSpPr txBox="1"/>
            <p:nvPr/>
          </p:nvSpPr>
          <p:spPr>
            <a:xfrm>
              <a:off x="7434145" y="5734913"/>
              <a:ext cx="1013551" cy="165253"/>
            </a:xfrm>
            <a:prstGeom prst="rect">
              <a:avLst/>
            </a:prstGeom>
            <a:noFill/>
          </p:spPr>
          <p:txBody>
            <a:bodyPr wrap="square" lIns="0" tIns="0" rIns="0" bIns="0" rtlCol="0" anchor="ctr" anchorCtr="0">
              <a:noAutofit/>
            </a:bodyPr>
            <a:lstStyle/>
            <a:p>
              <a:r>
                <a:rPr lang="en-US" sz="1050" dirty="0" smtClean="0"/>
                <a:t>172.16.2.0 /24</a:t>
              </a:r>
              <a:endParaRPr lang="en-US" sz="1050" dirty="0"/>
            </a:p>
          </p:txBody>
        </p:sp>
        <p:sp>
          <p:nvSpPr>
            <p:cNvPr id="30" name="TextBox 29"/>
            <p:cNvSpPr txBox="1"/>
            <p:nvPr/>
          </p:nvSpPr>
          <p:spPr>
            <a:xfrm>
              <a:off x="5197572" y="5240642"/>
              <a:ext cx="1013551" cy="165253"/>
            </a:xfrm>
            <a:prstGeom prst="rect">
              <a:avLst/>
            </a:prstGeom>
            <a:noFill/>
          </p:spPr>
          <p:txBody>
            <a:bodyPr wrap="square" lIns="0" tIns="0" rIns="0" bIns="0" rtlCol="0" anchor="ctr" anchorCtr="0">
              <a:noAutofit/>
            </a:bodyPr>
            <a:lstStyle/>
            <a:p>
              <a:r>
                <a:rPr lang="en-US" sz="1050" dirty="0" smtClean="0"/>
                <a:t>192.168.2.0 /24</a:t>
              </a:r>
              <a:endParaRPr lang="en-US" sz="1050" dirty="0"/>
            </a:p>
          </p:txBody>
        </p:sp>
        <p:sp>
          <p:nvSpPr>
            <p:cNvPr id="33" name="TextBox 32"/>
            <p:cNvSpPr txBox="1"/>
            <p:nvPr/>
          </p:nvSpPr>
          <p:spPr>
            <a:xfrm>
              <a:off x="2615010" y="5228286"/>
              <a:ext cx="1013551" cy="165253"/>
            </a:xfrm>
            <a:prstGeom prst="rect">
              <a:avLst/>
            </a:prstGeom>
            <a:noFill/>
          </p:spPr>
          <p:txBody>
            <a:bodyPr wrap="square" lIns="0" tIns="0" rIns="0" bIns="0" rtlCol="0" anchor="ctr" anchorCtr="0">
              <a:noAutofit/>
            </a:bodyPr>
            <a:lstStyle/>
            <a:p>
              <a:r>
                <a:rPr lang="en-US" sz="1050" dirty="0" smtClean="0"/>
                <a:t>192.168.1.0 /24</a:t>
              </a:r>
              <a:endParaRPr lang="en-US" sz="1050" dirty="0"/>
            </a:p>
          </p:txBody>
        </p:sp>
        <p:sp>
          <p:nvSpPr>
            <p:cNvPr id="45" name="Pentagon 44"/>
            <p:cNvSpPr/>
            <p:nvPr/>
          </p:nvSpPr>
          <p:spPr bwMode="auto">
            <a:xfrm>
              <a:off x="2273675" y="5807689"/>
              <a:ext cx="1368694" cy="470722"/>
            </a:xfrm>
            <a:prstGeom prst="homePlate">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RIPv2 update</a:t>
              </a:r>
            </a:p>
            <a:p>
              <a:pPr marL="0" marR="0" indent="0" algn="ctr" defTabSz="814388" rtl="0" eaLnBrk="0" fontAlgn="base" latinLnBrk="0" hangingPunct="0">
                <a:lnSpc>
                  <a:spcPct val="90000"/>
                </a:lnSpc>
                <a:spcBef>
                  <a:spcPct val="0"/>
                </a:spcBef>
                <a:spcAft>
                  <a:spcPct val="0"/>
                </a:spcAft>
                <a:buClrTx/>
                <a:buSzTx/>
                <a:buFontTx/>
                <a:buNone/>
                <a:tabLst/>
              </a:pPr>
              <a:r>
                <a:rPr lang="en-US" sz="1400" dirty="0" smtClean="0"/>
                <a:t>172.16.1.0/24</a:t>
              </a:r>
              <a:endParaRPr kumimoji="0" lang="en-US" sz="1400" b="0" i="0" u="none" strike="noStrike" cap="none" normalizeH="0" baseline="0" dirty="0" smtClean="0">
                <a:ln>
                  <a:noFill/>
                </a:ln>
                <a:solidFill>
                  <a:schemeClr val="tx1"/>
                </a:solidFill>
                <a:effectLst/>
                <a:latin typeface="Arial" charset="0"/>
              </a:endParaRPr>
            </a:p>
          </p:txBody>
        </p:sp>
        <p:sp>
          <p:nvSpPr>
            <p:cNvPr id="46" name="Pentagon 45"/>
            <p:cNvSpPr/>
            <p:nvPr/>
          </p:nvSpPr>
          <p:spPr bwMode="auto">
            <a:xfrm flipH="1">
              <a:off x="5305989" y="5811807"/>
              <a:ext cx="1428494" cy="470722"/>
            </a:xfrm>
            <a:prstGeom prst="homePlate">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RIPv2 update</a:t>
              </a:r>
            </a:p>
            <a:p>
              <a:pPr marL="0" marR="0" indent="0" algn="ctr" defTabSz="814388" rtl="0" eaLnBrk="0" fontAlgn="base" latinLnBrk="0" hangingPunct="0">
                <a:lnSpc>
                  <a:spcPct val="90000"/>
                </a:lnSpc>
                <a:spcBef>
                  <a:spcPct val="0"/>
                </a:spcBef>
                <a:spcAft>
                  <a:spcPct val="0"/>
                </a:spcAft>
                <a:buClrTx/>
                <a:buSzTx/>
                <a:buFontTx/>
                <a:buNone/>
                <a:tabLst/>
              </a:pPr>
              <a:r>
                <a:rPr lang="en-US" sz="1400" dirty="0" smtClean="0"/>
                <a:t>172.16.2.0/24</a:t>
              </a:r>
              <a:endParaRPr kumimoji="0" lang="en-US" sz="1400" b="0" i="0" u="none" strike="noStrike" cap="none" normalizeH="0" baseline="0" dirty="0" smtClean="0">
                <a:ln>
                  <a:noFill/>
                </a:ln>
                <a:solidFill>
                  <a:schemeClr val="tx1"/>
                </a:solidFill>
                <a:effectLst/>
                <a:latin typeface="Arial" charset="0"/>
              </a:endParaRPr>
            </a:p>
          </p:txBody>
        </p:sp>
        <p:sp>
          <p:nvSpPr>
            <p:cNvPr id="24" name="TextBox 23"/>
            <p:cNvSpPr txBox="1"/>
            <p:nvPr/>
          </p:nvSpPr>
          <p:spPr>
            <a:xfrm>
              <a:off x="3620529" y="4423711"/>
              <a:ext cx="1681781" cy="775421"/>
            </a:xfrm>
            <a:prstGeom prst="rect">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defTabSz="814388"/>
              <a:r>
                <a:rPr lang="en-US" sz="1400" b="1" dirty="0" smtClean="0"/>
                <a:t>R1 Routing Table:</a:t>
              </a:r>
            </a:p>
            <a:p>
              <a:pPr defTabSz="814388"/>
              <a:r>
                <a:rPr lang="en-US" sz="1800" dirty="0" smtClean="0">
                  <a:sym typeface="Wingdings"/>
                </a:rPr>
                <a:t> </a:t>
              </a:r>
              <a:r>
                <a:rPr lang="en-US" sz="1200" dirty="0" smtClean="0"/>
                <a:t>172.16.1.0/24</a:t>
              </a:r>
              <a:endParaRPr lang="en-US" sz="1400" dirty="0" smtClean="0"/>
            </a:p>
            <a:p>
              <a:pPr defTabSz="814388"/>
              <a:r>
                <a:rPr lang="en-US" sz="1800" dirty="0" smtClean="0">
                  <a:sym typeface="Wingdings"/>
                </a:rPr>
                <a:t> </a:t>
              </a:r>
              <a:r>
                <a:rPr lang="en-US" sz="1200" dirty="0" smtClean="0"/>
                <a:t>172.16.2.0/24</a:t>
              </a:r>
            </a:p>
          </p:txBody>
        </p:sp>
        <p:cxnSp>
          <p:nvCxnSpPr>
            <p:cNvPr id="27" name="Straight Connector 26"/>
            <p:cNvCxnSpPr/>
            <p:nvPr/>
          </p:nvCxnSpPr>
          <p:spPr bwMode="auto">
            <a:xfrm rot="10800000">
              <a:off x="904972" y="551720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8" name="Straight Connector 27"/>
            <p:cNvCxnSpPr/>
            <p:nvPr/>
          </p:nvCxnSpPr>
          <p:spPr bwMode="auto">
            <a:xfrm rot="10800000">
              <a:off x="904972" y="551720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grpSp>
    </p:spTree>
    <p:extLst>
      <p:ext uri="{BB962C8B-B14F-4D97-AF65-F5344CB8AC3E}">
        <p14:creationId xmlns:p14="http://schemas.microsoft.com/office/powerpoint/2010/main" val="1073137772"/>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ip classless Command</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solidFill>
                  <a:srgbClr val="000000"/>
                </a:solidFill>
              </a:rPr>
              <a:t>The behavior of a classful routing protocol changes when the</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ip classless</a:t>
            </a:r>
            <a:r>
              <a:rPr lang="en-US" dirty="0" smtClean="0">
                <a:solidFill>
                  <a:srgbClr val="000000"/>
                </a:solidFill>
                <a:latin typeface="Courier New" pitchFamily="49" charset="0"/>
                <a:cs typeface="Courier New" pitchFamily="49" charset="0"/>
              </a:rPr>
              <a:t> </a:t>
            </a:r>
            <a:r>
              <a:rPr lang="en-US" dirty="0" smtClean="0">
                <a:solidFill>
                  <a:srgbClr val="000000"/>
                </a:solidFill>
              </a:rPr>
              <a:t>global config command is used.</a:t>
            </a:r>
          </a:p>
          <a:p>
            <a:r>
              <a:rPr lang="en-US" dirty="0" smtClean="0">
                <a:solidFill>
                  <a:srgbClr val="000000"/>
                </a:solidFill>
              </a:rPr>
              <a:t>Classful protocols assume that if the router knows some of the subnets of a classful network (e.g. 10.0.0.0), then it must know all that network’s existing subnets. </a:t>
            </a:r>
          </a:p>
          <a:p>
            <a:pPr lvl="1"/>
            <a:r>
              <a:rPr lang="en-US" dirty="0" smtClean="0">
                <a:solidFill>
                  <a:srgbClr val="000000"/>
                </a:solidFill>
              </a:rPr>
              <a:t>If a packet arrives for an unknown destination on the 10.0.0.0 subnet and:</a:t>
            </a:r>
          </a:p>
          <a:p>
            <a:pPr lvl="2"/>
            <a:r>
              <a:rPr lang="en-US" b="1" dirty="0" smtClean="0">
                <a:solidFill>
                  <a:srgbClr val="000000"/>
                </a:solidFill>
                <a:latin typeface="Courier New" pitchFamily="49" charset="0"/>
                <a:cs typeface="Courier New" pitchFamily="49" charset="0"/>
              </a:rPr>
              <a:t>ip classless</a:t>
            </a:r>
            <a:r>
              <a:rPr lang="en-US" dirty="0" smtClean="0">
                <a:solidFill>
                  <a:srgbClr val="000000"/>
                </a:solidFill>
                <a:latin typeface="Courier New" pitchFamily="49" charset="0"/>
                <a:cs typeface="Courier New" pitchFamily="49" charset="0"/>
              </a:rPr>
              <a:t> </a:t>
            </a:r>
            <a:r>
              <a:rPr lang="en-US" dirty="0" smtClean="0">
                <a:solidFill>
                  <a:srgbClr val="000000"/>
                </a:solidFill>
              </a:rPr>
              <a:t>is </a:t>
            </a:r>
            <a:r>
              <a:rPr lang="en-US" i="1" dirty="0" smtClean="0">
                <a:solidFill>
                  <a:srgbClr val="000000"/>
                </a:solidFill>
              </a:rPr>
              <a:t>not</a:t>
            </a:r>
            <a:r>
              <a:rPr lang="en-US" dirty="0" smtClean="0">
                <a:solidFill>
                  <a:srgbClr val="000000"/>
                </a:solidFill>
              </a:rPr>
              <a:t> enabled, the packet is dropped. </a:t>
            </a:r>
          </a:p>
          <a:p>
            <a:pPr lvl="2"/>
            <a:r>
              <a:rPr lang="en-US" b="1" dirty="0" smtClean="0">
                <a:solidFill>
                  <a:srgbClr val="000000"/>
                </a:solidFill>
                <a:latin typeface="Courier New" pitchFamily="49" charset="0"/>
                <a:cs typeface="Courier New" pitchFamily="49" charset="0"/>
              </a:rPr>
              <a:t>ip classless</a:t>
            </a:r>
            <a:r>
              <a:rPr lang="en-US" dirty="0" smtClean="0">
                <a:solidFill>
                  <a:srgbClr val="000000"/>
                </a:solidFill>
                <a:latin typeface="Courier New" pitchFamily="49" charset="0"/>
                <a:cs typeface="Courier New" pitchFamily="49" charset="0"/>
              </a:rPr>
              <a:t> </a:t>
            </a:r>
            <a:r>
              <a:rPr lang="en-US" dirty="0" smtClean="0">
                <a:solidFill>
                  <a:srgbClr val="000000"/>
                </a:solidFill>
              </a:rPr>
              <a:t>is enabled, then the router will follow the best supernet route or the default route.</a:t>
            </a:r>
          </a:p>
          <a:p>
            <a:r>
              <a:rPr lang="en-US" dirty="0" smtClean="0">
                <a:solidFill>
                  <a:srgbClr val="000000"/>
                </a:solidFill>
              </a:rPr>
              <a:t>Since IOS release 12.0,  </a:t>
            </a:r>
            <a:r>
              <a:rPr lang="en-US" b="1" dirty="0" smtClean="0">
                <a:solidFill>
                  <a:srgbClr val="000000"/>
                </a:solidFill>
                <a:latin typeface="Courier New" pitchFamily="49" charset="0"/>
                <a:cs typeface="Courier New" pitchFamily="49" charset="0"/>
              </a:rPr>
              <a:t>ip classless </a:t>
            </a:r>
            <a:r>
              <a:rPr lang="en-US" dirty="0" smtClean="0">
                <a:solidFill>
                  <a:srgbClr val="000000"/>
                </a:solidFill>
              </a:rPr>
              <a:t>is enabled by default and should not be disabled.</a:t>
            </a:r>
            <a:endParaRPr lang="en-US" dirty="0">
              <a:solidFill>
                <a:srgbClr val="000000"/>
              </a:solidFill>
            </a:endParaRPr>
          </a:p>
        </p:txBody>
      </p:sp>
    </p:spTree>
    <p:extLst>
      <p:ext uri="{BB962C8B-B14F-4D97-AF65-F5344CB8AC3E}">
        <p14:creationId xmlns:p14="http://schemas.microsoft.com/office/powerpoint/2010/main" val="3179860619"/>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86325" cy="1196291"/>
          </a:xfrm>
        </p:spPr>
        <p:txBody>
          <a:bodyPr/>
          <a:lstStyle/>
          <a:p>
            <a:r>
              <a:rPr lang="en-US" sz="4000" dirty="0" smtClean="0"/>
              <a:t>Automatic Route Summarization</a:t>
            </a:r>
            <a:endParaRPr lang="en-US" sz="4000" dirty="0"/>
          </a:p>
        </p:txBody>
      </p:sp>
      <p:sp>
        <p:nvSpPr>
          <p:cNvPr id="3" name="Content Placeholder 2"/>
          <p:cNvSpPr>
            <a:spLocks noGrp="1"/>
          </p:cNvSpPr>
          <p:nvPr>
            <p:ph idx="1"/>
          </p:nvPr>
        </p:nvSpPr>
        <p:spPr>
          <a:xfrm>
            <a:off x="549275" y="1600201"/>
            <a:ext cx="8042276" cy="4021666"/>
          </a:xfrm>
        </p:spPr>
        <p:txBody>
          <a:bodyPr>
            <a:normAutofit fontScale="92500" lnSpcReduction="20000"/>
          </a:bodyPr>
          <a:lstStyle/>
          <a:p>
            <a:r>
              <a:rPr lang="en-US" dirty="0" smtClean="0">
                <a:solidFill>
                  <a:srgbClr val="000000"/>
                </a:solidFill>
              </a:rPr>
              <a:t>Classful routing automatically summarize to the classful network boundary at major network boundaries. </a:t>
            </a:r>
          </a:p>
          <a:p>
            <a:r>
              <a:rPr lang="en-US" dirty="0" smtClean="0">
                <a:solidFill>
                  <a:srgbClr val="000000"/>
                </a:solidFill>
              </a:rPr>
              <a:t>Classless routing protocols either do not automatically summarize or automatically summarize but this feature can be disabled.</a:t>
            </a:r>
          </a:p>
          <a:p>
            <a:pPr lvl="1"/>
            <a:r>
              <a:rPr lang="en-US" dirty="0" smtClean="0">
                <a:solidFill>
                  <a:srgbClr val="000000"/>
                </a:solidFill>
              </a:rPr>
              <a:t>OSPF or IS-IS do not support automatic network summarization. </a:t>
            </a:r>
          </a:p>
          <a:p>
            <a:pPr lvl="1"/>
            <a:r>
              <a:rPr lang="en-US" dirty="0" smtClean="0">
                <a:solidFill>
                  <a:srgbClr val="000000"/>
                </a:solidFill>
              </a:rPr>
              <a:t>RIPv2 and EIGRP perform automatic network summarization to maintain backward compatibility with RIPv1 and IGRP.</a:t>
            </a:r>
          </a:p>
          <a:p>
            <a:pPr lvl="1"/>
            <a:r>
              <a:rPr lang="en-US" dirty="0" smtClean="0">
                <a:solidFill>
                  <a:srgbClr val="000000"/>
                </a:solidFill>
              </a:rPr>
              <a:t>However, automatic summarization can be disabled in RIPv2 and EIGRP by using the</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no auto-summary </a:t>
            </a:r>
            <a:r>
              <a:rPr lang="en-US" dirty="0" smtClean="0">
                <a:solidFill>
                  <a:srgbClr val="000000"/>
                </a:solidFill>
              </a:rPr>
              <a:t>router config command.</a:t>
            </a:r>
          </a:p>
          <a:p>
            <a:endParaRPr lang="en-US" dirty="0">
              <a:solidFill>
                <a:srgbClr val="000000"/>
              </a:solidFill>
            </a:endParaRPr>
          </a:p>
        </p:txBody>
      </p:sp>
    </p:spTree>
    <p:extLst>
      <p:ext uri="{BB962C8B-B14F-4D97-AF65-F5344CB8AC3E}">
        <p14:creationId xmlns:p14="http://schemas.microsoft.com/office/powerpoint/2010/main" val="4074802819"/>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75308"/>
            <a:ext cx="8171392" cy="1336956"/>
          </a:xfrm>
        </p:spPr>
        <p:txBody>
          <a:bodyPr/>
          <a:lstStyle/>
          <a:p>
            <a:r>
              <a:rPr lang="en-US" sz="3200" dirty="0" smtClean="0"/>
              <a:t>Characteristics of Routing Protocols</a:t>
            </a:r>
            <a:endParaRPr lang="en-US" sz="3200" dirty="0"/>
          </a:p>
        </p:txBody>
      </p:sp>
      <p:graphicFrame>
        <p:nvGraphicFramePr>
          <p:cNvPr id="6" name="Table 5"/>
          <p:cNvGraphicFramePr>
            <a:graphicFrameLocks noGrp="1"/>
          </p:cNvGraphicFramePr>
          <p:nvPr>
            <p:extLst>
              <p:ext uri="{D42A27DB-BD31-4B8C-83A1-F6EECF244321}">
                <p14:modId xmlns:p14="http://schemas.microsoft.com/office/powerpoint/2010/main" val="1497862394"/>
              </p:ext>
            </p:extLst>
          </p:nvPr>
        </p:nvGraphicFramePr>
        <p:xfrm>
          <a:off x="484188" y="1736900"/>
          <a:ext cx="8107361" cy="3906527"/>
        </p:xfrm>
        <a:graphic>
          <a:graphicData uri="http://schemas.openxmlformats.org/drawingml/2006/table">
            <a:tbl>
              <a:tblPr firstRow="1" bandRow="1">
                <a:tableStyleId>{5C22544A-7EE6-4342-B048-85BDC9FD1C3A}</a:tableStyleId>
              </a:tblPr>
              <a:tblGrid>
                <a:gridCol w="1517489"/>
                <a:gridCol w="1098312"/>
                <a:gridCol w="1098312"/>
                <a:gridCol w="1098312"/>
                <a:gridCol w="1098312"/>
                <a:gridCol w="1098312"/>
                <a:gridCol w="1098312"/>
              </a:tblGrid>
              <a:tr h="708111">
                <a:tc>
                  <a:txBody>
                    <a:bodyPr/>
                    <a:lstStyle/>
                    <a:p>
                      <a:pPr marL="0" marR="0" indent="0" algn="l"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Characteristics</a:t>
                      </a:r>
                    </a:p>
                  </a:txBody>
                  <a:tcPr marL="70866" marR="70866" marT="9525"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RIPv1</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RIPv2</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EIGRP</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IS-IS</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OSPF</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BGP</a:t>
                      </a:r>
                    </a:p>
                  </a:txBody>
                  <a:tcPr marL="0" marR="0" marT="0" marB="0" anchor="ctr"/>
                </a:tc>
              </a:tr>
              <a:tr h="19057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Distance vector</a:t>
                      </a:r>
                      <a:endParaRPr lang="en-US" sz="1800" b="0" i="0" u="none" strike="noStrike">
                        <a:latin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r>
              <a:tr h="19057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Link-state</a:t>
                      </a:r>
                      <a:endParaRPr lang="en-US" sz="1800" b="0" i="0" u="none" strike="noStrike">
                        <a:latin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r>
              <a:tr h="19057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Classless</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r>
              <a:tr h="19057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VLSM support</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r>
              <a:tr h="626164">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Automatic route summarization</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chemeClr val="dk1"/>
                        </a:solidFill>
                        <a:latin typeface="Arial"/>
                      </a:endParaRPr>
                    </a:p>
                    <a:p>
                      <a:pPr marL="3175" marR="0" indent="0" algn="ctr" rtl="0" eaLnBrk="1" fontAlgn="ctr" latinLnBrk="0" hangingPunct="1">
                        <a:lnSpc>
                          <a:spcPct val="100000"/>
                        </a:lnSpc>
                        <a:spcBef>
                          <a:spcPts val="0"/>
                        </a:spcBef>
                        <a:spcAft>
                          <a:spcPts val="0"/>
                        </a:spcAft>
                      </a:pPr>
                      <a:r>
                        <a:rPr lang="en-US" sz="900" b="0" i="0" u="none" strike="noStrike" kern="1200">
                          <a:solidFill>
                            <a:srgbClr val="000000"/>
                          </a:solidFill>
                          <a:latin typeface="Arial"/>
                          <a:ea typeface="SimSun"/>
                          <a:cs typeface="Arial"/>
                        </a:rPr>
                        <a:t>(can be disabled using </a:t>
                      </a:r>
                      <a:r>
                        <a:rPr lang="en-US" sz="900" b="1" i="0" u="none" strike="noStrike" kern="1200">
                          <a:solidFill>
                            <a:srgbClr val="000000"/>
                          </a:solidFill>
                          <a:latin typeface="Courier New"/>
                          <a:ea typeface="SimSun"/>
                          <a:cs typeface="Courier New"/>
                        </a:rPr>
                        <a:t>no auto-summary</a:t>
                      </a:r>
                      <a:r>
                        <a:rPr lang="en-US" sz="900" b="0" i="0" u="none" strike="noStrike" kern="1200">
                          <a:solidFill>
                            <a:srgbClr val="000000"/>
                          </a:solidFill>
                          <a:latin typeface="Arial"/>
                          <a:ea typeface="SimSun"/>
                          <a:cs typeface="Arial"/>
                        </a:rPr>
                        <a:t>)</a:t>
                      </a:r>
                      <a:endParaRPr lang="en-US" sz="1100" b="0" i="0" u="none" strike="noStrike" kern="1200">
                        <a:solidFill>
                          <a:srgbClr val="000000"/>
                        </a:solidFill>
                        <a:latin typeface="Arial"/>
                        <a:ea typeface="SimSun"/>
                        <a:cs typeface="Arial"/>
                      </a:endParaRP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chemeClr val="dk1"/>
                        </a:solidFill>
                        <a:latin typeface="Arial"/>
                      </a:endParaRPr>
                    </a:p>
                    <a:p>
                      <a:pPr marL="3175" marR="0" indent="0" algn="ctr" rtl="0" eaLnBrk="1" fontAlgn="auto" latinLnBrk="0" hangingPunct="1">
                        <a:lnSpc>
                          <a:spcPct val="100000"/>
                        </a:lnSpc>
                        <a:spcBef>
                          <a:spcPts val="0"/>
                        </a:spcBef>
                        <a:spcAft>
                          <a:spcPts val="0"/>
                        </a:spcAft>
                      </a:pPr>
                      <a:r>
                        <a:rPr lang="en-US" sz="1400" b="0" i="0" u="none" strike="noStrike" kern="1200">
                          <a:solidFill>
                            <a:srgbClr val="000000"/>
                          </a:solidFill>
                          <a:latin typeface="Arial"/>
                          <a:ea typeface="SimSun"/>
                          <a:cs typeface="Arial"/>
                        </a:rPr>
                        <a:t>(</a:t>
                      </a:r>
                      <a:r>
                        <a:rPr lang="en-US" sz="900" b="0" i="0" u="none" strike="noStrike" kern="1200">
                          <a:solidFill>
                            <a:srgbClr val="000000"/>
                          </a:solidFill>
                          <a:latin typeface="Arial"/>
                          <a:ea typeface="SimSun"/>
                          <a:cs typeface="Arial"/>
                        </a:rPr>
                        <a:t>can be disabled using </a:t>
                      </a:r>
                      <a:r>
                        <a:rPr lang="en-US" sz="900" b="1" i="0" u="none" strike="noStrike" kern="1200">
                          <a:solidFill>
                            <a:srgbClr val="000000"/>
                          </a:solidFill>
                          <a:latin typeface="Courier New"/>
                          <a:ea typeface="SimSun"/>
                          <a:cs typeface="Courier New"/>
                        </a:rPr>
                        <a:t>no auto-summary</a:t>
                      </a:r>
                      <a:r>
                        <a:rPr lang="en-US" sz="900" b="0" i="0" u="none" strike="noStrike" kern="1200">
                          <a:solidFill>
                            <a:srgbClr val="000000"/>
                          </a:solidFill>
                          <a:latin typeface="Arial"/>
                          <a:ea typeface="SimSun"/>
                          <a:cs typeface="Arial"/>
                        </a:rPr>
                        <a:t>)</a:t>
                      </a:r>
                      <a:endParaRPr lang="en-US" sz="1800" b="0" i="0" u="none" strike="noStrike">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r>
              <a:tr h="33520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Manual route summarization</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r>
              <a:tr h="33520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Hierarchical topology required</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r>
              <a:tr h="171855">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Size of network</a:t>
                      </a: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Small</a:t>
                      </a: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Small</a:t>
                      </a: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Large</a:t>
                      </a: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Large</a:t>
                      </a: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Large</a:t>
                      </a: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200" b="0" i="0" u="none" strike="noStrike" kern="1200">
                          <a:solidFill>
                            <a:schemeClr val="dk1"/>
                          </a:solidFill>
                          <a:latin typeface="Arial"/>
                        </a:rPr>
                        <a:t>Very large</a:t>
                      </a:r>
                      <a:endParaRPr lang="en-US" sz="1800" b="0" i="0" u="none" strike="noStrike">
                        <a:latin typeface="Arial"/>
                      </a:endParaRPr>
                    </a:p>
                  </a:txBody>
                  <a:tcPr marL="0" marR="0" marT="0" marB="0" anchor="ctr"/>
                </a:tc>
              </a:tr>
              <a:tr h="326694">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Metric</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Hops</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Hops</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Composite metric</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Metric</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Cost</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Path attributes</a:t>
                      </a:r>
                    </a:p>
                  </a:txBody>
                  <a:tcPr marL="0" marR="0" marT="0" marB="0" anchor="ctr"/>
                </a:tc>
              </a:tr>
              <a:tr h="33520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Convergence time</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Slow</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Slow</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Very fast</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Fast</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Fast</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dirty="0">
                          <a:solidFill>
                            <a:schemeClr val="dk1"/>
                          </a:solidFill>
                          <a:latin typeface="Arial"/>
                        </a:rPr>
                        <a:t>Slow</a:t>
                      </a:r>
                    </a:p>
                  </a:txBody>
                  <a:tcPr marL="0" marR="0" marT="0" marB="0" anchor="ctr"/>
                </a:tc>
              </a:tr>
            </a:tbl>
          </a:graphicData>
        </a:graphic>
      </p:graphicFrame>
    </p:spTree>
    <p:extLst>
      <p:ext uri="{BB962C8B-B14F-4D97-AF65-F5344CB8AC3E}">
        <p14:creationId xmlns:p14="http://schemas.microsoft.com/office/powerpoint/2010/main" val="332645324"/>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35711"/>
            <a:ext cx="8521700" cy="740664"/>
          </a:xfrm>
        </p:spPr>
        <p:txBody>
          <a:bodyPr>
            <a:normAutofit fontScale="90000"/>
          </a:bodyPr>
          <a:lstStyle/>
          <a:p>
            <a:r>
              <a:rPr lang="en-US" dirty="0" smtClean="0"/>
              <a:t>Routing Protocol Specifics</a:t>
            </a:r>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482545462"/>
              </p:ext>
            </p:extLst>
          </p:nvPr>
        </p:nvGraphicFramePr>
        <p:xfrm>
          <a:off x="491065" y="1527350"/>
          <a:ext cx="8030215" cy="4107005"/>
        </p:xfrm>
        <a:graphic>
          <a:graphicData uri="http://schemas.openxmlformats.org/drawingml/2006/table">
            <a:tbl>
              <a:tblPr firstRow="1" bandRow="1">
                <a:tableStyleId>{5C22544A-7EE6-4342-B048-85BDC9FD1C3A}</a:tableStyleId>
              </a:tblPr>
              <a:tblGrid>
                <a:gridCol w="2007554"/>
                <a:gridCol w="1500172"/>
                <a:gridCol w="1551953"/>
                <a:gridCol w="2970536"/>
              </a:tblGrid>
              <a:tr h="597399">
                <a:tc>
                  <a:txBody>
                    <a:bodyPr/>
                    <a:lstStyle/>
                    <a:p>
                      <a:r>
                        <a:rPr lang="en-US" smtClean="0"/>
                        <a:t>Routing Protocol</a:t>
                      </a:r>
                      <a:endParaRPr lang="en-US"/>
                    </a:p>
                  </a:txBody>
                  <a:tcPr/>
                </a:tc>
                <a:tc>
                  <a:txBody>
                    <a:bodyPr/>
                    <a:lstStyle/>
                    <a:p>
                      <a:r>
                        <a:rPr lang="en-US" smtClean="0"/>
                        <a:t>Protocol Number</a:t>
                      </a:r>
                      <a:endParaRPr lang="en-US"/>
                    </a:p>
                  </a:txBody>
                  <a:tcPr/>
                </a:tc>
                <a:tc>
                  <a:txBody>
                    <a:bodyPr/>
                    <a:lstStyle/>
                    <a:p>
                      <a:r>
                        <a:rPr lang="en-US" smtClean="0"/>
                        <a:t>Port Number</a:t>
                      </a:r>
                      <a:endParaRPr lang="en-US"/>
                    </a:p>
                  </a:txBody>
                  <a:tcPr/>
                </a:tc>
                <a:tc>
                  <a:txBody>
                    <a:bodyPr/>
                    <a:lstStyle/>
                    <a:p>
                      <a:r>
                        <a:rPr lang="en-US" dirty="0" smtClean="0"/>
                        <a:t>Admin Distance</a:t>
                      </a:r>
                      <a:endParaRPr lang="en-US" dirty="0"/>
                    </a:p>
                  </a:txBody>
                  <a:tcPr/>
                </a:tc>
              </a:tr>
              <a:tr h="341371">
                <a:tc>
                  <a:txBody>
                    <a:bodyPr/>
                    <a:lstStyle/>
                    <a:p>
                      <a:r>
                        <a:rPr lang="en-US" smtClean="0"/>
                        <a:t>RIP</a:t>
                      </a:r>
                      <a:endParaRPr lang="en-US"/>
                    </a:p>
                  </a:txBody>
                  <a:tcPr/>
                </a:tc>
                <a:tc>
                  <a:txBody>
                    <a:bodyPr/>
                    <a:lstStyle/>
                    <a:p>
                      <a:r>
                        <a:rPr lang="en-US" smtClean="0"/>
                        <a:t>--</a:t>
                      </a:r>
                      <a:endParaRPr lang="en-US"/>
                    </a:p>
                  </a:txBody>
                  <a:tcPr/>
                </a:tc>
                <a:tc>
                  <a:txBody>
                    <a:bodyPr/>
                    <a:lstStyle/>
                    <a:p>
                      <a:r>
                        <a:rPr lang="en-US" smtClean="0"/>
                        <a:t>UDP 520</a:t>
                      </a:r>
                      <a:endParaRPr lang="en-US"/>
                    </a:p>
                  </a:txBody>
                  <a:tcPr/>
                </a:tc>
                <a:tc>
                  <a:txBody>
                    <a:bodyPr/>
                    <a:lstStyle/>
                    <a:p>
                      <a:r>
                        <a:rPr lang="en-US" smtClean="0"/>
                        <a:t>120</a:t>
                      </a:r>
                      <a:endParaRPr lang="en-US"/>
                    </a:p>
                  </a:txBody>
                  <a:tcPr/>
                </a:tc>
              </a:tr>
              <a:tr h="341371">
                <a:tc>
                  <a:txBody>
                    <a:bodyPr/>
                    <a:lstStyle/>
                    <a:p>
                      <a:r>
                        <a:rPr lang="en-US" smtClean="0"/>
                        <a:t>IGRP</a:t>
                      </a:r>
                      <a:endParaRPr lang="en-US"/>
                    </a:p>
                  </a:txBody>
                  <a:tcPr/>
                </a:tc>
                <a:tc>
                  <a:txBody>
                    <a:bodyPr/>
                    <a:lstStyle/>
                    <a:p>
                      <a:r>
                        <a:rPr lang="en-US" dirty="0" smtClean="0"/>
                        <a:t>9</a:t>
                      </a:r>
                      <a:endParaRPr lang="en-US" dirty="0"/>
                    </a:p>
                  </a:txBody>
                  <a:tcPr/>
                </a:tc>
                <a:tc>
                  <a:txBody>
                    <a:bodyPr/>
                    <a:lstStyle/>
                    <a:p>
                      <a:r>
                        <a:rPr lang="en-US" smtClean="0"/>
                        <a:t>--</a:t>
                      </a:r>
                      <a:endParaRPr lang="en-US"/>
                    </a:p>
                  </a:txBody>
                  <a:tcPr/>
                </a:tc>
                <a:tc>
                  <a:txBody>
                    <a:bodyPr/>
                    <a:lstStyle/>
                    <a:p>
                      <a:r>
                        <a:rPr lang="en-US" smtClean="0"/>
                        <a:t>100</a:t>
                      </a:r>
                      <a:endParaRPr lang="en-US"/>
                    </a:p>
                  </a:txBody>
                  <a:tcPr/>
                </a:tc>
              </a:tr>
              <a:tr h="1363805">
                <a:tc>
                  <a:txBody>
                    <a:bodyPr/>
                    <a:lstStyle/>
                    <a:p>
                      <a:r>
                        <a:rPr lang="en-US" smtClean="0"/>
                        <a:t>EIGRP</a:t>
                      </a:r>
                      <a:endParaRPr lang="en-US"/>
                    </a:p>
                  </a:txBody>
                  <a:tcPr/>
                </a:tc>
                <a:tc>
                  <a:txBody>
                    <a:bodyPr/>
                    <a:lstStyle/>
                    <a:p>
                      <a:r>
                        <a:rPr lang="en-US" smtClean="0"/>
                        <a:t>88</a:t>
                      </a:r>
                      <a:endParaRPr lang="en-US"/>
                    </a:p>
                  </a:txBody>
                  <a:tcPr/>
                </a:tc>
                <a:tc>
                  <a:txBody>
                    <a:bodyPr/>
                    <a:lstStyle/>
                    <a:p>
                      <a:r>
                        <a:rPr lang="en-US" smtClean="0"/>
                        <a:t>--</a:t>
                      </a:r>
                      <a:endParaRPr lang="en-US"/>
                    </a:p>
                  </a:txBody>
                  <a:tcPr/>
                </a:tc>
                <a:tc>
                  <a:txBody>
                    <a:bodyPr/>
                    <a:lstStyle/>
                    <a:p>
                      <a:r>
                        <a:rPr lang="en-US" smtClean="0"/>
                        <a:t>90</a:t>
                      </a:r>
                    </a:p>
                    <a:p>
                      <a:r>
                        <a:rPr lang="en-US" smtClean="0"/>
                        <a:t>Summary</a:t>
                      </a:r>
                      <a:r>
                        <a:rPr lang="en-US" baseline="0" smtClean="0"/>
                        <a:t> Routes – 5</a:t>
                      </a:r>
                    </a:p>
                    <a:p>
                      <a:r>
                        <a:rPr lang="en-US" baseline="0" smtClean="0"/>
                        <a:t>Redistributed Routes – 170</a:t>
                      </a:r>
                      <a:endParaRPr lang="en-US"/>
                    </a:p>
                  </a:txBody>
                  <a:tcPr/>
                </a:tc>
              </a:tr>
              <a:tr h="341371">
                <a:tc>
                  <a:txBody>
                    <a:bodyPr/>
                    <a:lstStyle/>
                    <a:p>
                      <a:r>
                        <a:rPr lang="en-US" smtClean="0"/>
                        <a:t>OSPF</a:t>
                      </a:r>
                      <a:endParaRPr lang="en-US"/>
                    </a:p>
                  </a:txBody>
                  <a:tcPr/>
                </a:tc>
                <a:tc>
                  <a:txBody>
                    <a:bodyPr/>
                    <a:lstStyle/>
                    <a:p>
                      <a:r>
                        <a:rPr lang="en-US" smtClean="0"/>
                        <a:t>89</a:t>
                      </a:r>
                      <a:endParaRPr lang="en-US"/>
                    </a:p>
                  </a:txBody>
                  <a:tcPr/>
                </a:tc>
                <a:tc>
                  <a:txBody>
                    <a:bodyPr/>
                    <a:lstStyle/>
                    <a:p>
                      <a:r>
                        <a:rPr lang="en-US" smtClean="0"/>
                        <a:t>--</a:t>
                      </a:r>
                      <a:endParaRPr lang="en-US"/>
                    </a:p>
                  </a:txBody>
                  <a:tcPr/>
                </a:tc>
                <a:tc>
                  <a:txBody>
                    <a:bodyPr/>
                    <a:lstStyle/>
                    <a:p>
                      <a:r>
                        <a:rPr lang="en-US" smtClean="0"/>
                        <a:t>110</a:t>
                      </a:r>
                      <a:endParaRPr lang="en-US"/>
                    </a:p>
                  </a:txBody>
                  <a:tcPr/>
                </a:tc>
              </a:tr>
              <a:tr h="341371">
                <a:tc>
                  <a:txBody>
                    <a:bodyPr/>
                    <a:lstStyle/>
                    <a:p>
                      <a:r>
                        <a:rPr lang="en-US" smtClean="0"/>
                        <a:t>IS-IS</a:t>
                      </a:r>
                      <a:endParaRPr lang="en-US"/>
                    </a:p>
                  </a:txBody>
                  <a:tcPr/>
                </a:tc>
                <a:tc>
                  <a:txBody>
                    <a:bodyPr/>
                    <a:lstStyle/>
                    <a:p>
                      <a:r>
                        <a:rPr lang="en-US" smtClean="0"/>
                        <a:t>124</a:t>
                      </a:r>
                      <a:endParaRPr lang="en-US"/>
                    </a:p>
                  </a:txBody>
                  <a:tcPr/>
                </a:tc>
                <a:tc>
                  <a:txBody>
                    <a:bodyPr/>
                    <a:lstStyle/>
                    <a:p>
                      <a:r>
                        <a:rPr lang="en-US" smtClean="0"/>
                        <a:t>--</a:t>
                      </a:r>
                      <a:endParaRPr lang="en-US"/>
                    </a:p>
                  </a:txBody>
                  <a:tcPr/>
                </a:tc>
                <a:tc>
                  <a:txBody>
                    <a:bodyPr/>
                    <a:lstStyle/>
                    <a:p>
                      <a:r>
                        <a:rPr lang="en-US" smtClean="0"/>
                        <a:t>115</a:t>
                      </a:r>
                      <a:endParaRPr lang="en-US"/>
                    </a:p>
                  </a:txBody>
                  <a:tcPr/>
                </a:tc>
              </a:tr>
              <a:tr h="597399">
                <a:tc>
                  <a:txBody>
                    <a:bodyPr/>
                    <a:lstStyle/>
                    <a:p>
                      <a:r>
                        <a:rPr lang="en-US" smtClean="0"/>
                        <a:t>BGP</a:t>
                      </a:r>
                      <a:endParaRPr lang="en-US"/>
                    </a:p>
                  </a:txBody>
                  <a:tcPr/>
                </a:tc>
                <a:tc>
                  <a:txBody>
                    <a:bodyPr/>
                    <a:lstStyle/>
                    <a:p>
                      <a:r>
                        <a:rPr lang="en-US" smtClean="0"/>
                        <a:t>--</a:t>
                      </a:r>
                      <a:endParaRPr lang="en-US"/>
                    </a:p>
                  </a:txBody>
                  <a:tcPr/>
                </a:tc>
                <a:tc>
                  <a:txBody>
                    <a:bodyPr/>
                    <a:lstStyle/>
                    <a:p>
                      <a:r>
                        <a:rPr lang="en-US" smtClean="0"/>
                        <a:t>TCP 179</a:t>
                      </a:r>
                      <a:endParaRPr lang="en-US"/>
                    </a:p>
                  </a:txBody>
                  <a:tcPr/>
                </a:tc>
                <a:tc>
                  <a:txBody>
                    <a:bodyPr/>
                    <a:lstStyle/>
                    <a:p>
                      <a:r>
                        <a:rPr lang="en-US" dirty="0" err="1" smtClean="0"/>
                        <a:t>eBGP</a:t>
                      </a:r>
                      <a:r>
                        <a:rPr lang="en-US" dirty="0" smtClean="0"/>
                        <a:t> – 20</a:t>
                      </a:r>
                    </a:p>
                    <a:p>
                      <a:r>
                        <a:rPr lang="en-US" dirty="0" err="1" smtClean="0"/>
                        <a:t>iBGP</a:t>
                      </a:r>
                      <a:r>
                        <a:rPr lang="en-US" dirty="0" smtClean="0"/>
                        <a:t> – 200 </a:t>
                      </a:r>
                      <a:endParaRPr lang="en-US" dirty="0"/>
                    </a:p>
                  </a:txBody>
                  <a:tcPr/>
                </a:tc>
              </a:tr>
            </a:tbl>
          </a:graphicData>
        </a:graphic>
      </p:graphicFrame>
    </p:spTree>
    <p:extLst>
      <p:ext uri="{BB962C8B-B14F-4D97-AF65-F5344CB8AC3E}">
        <p14:creationId xmlns:p14="http://schemas.microsoft.com/office/powerpoint/2010/main" val="873588653"/>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801839"/>
            <a:ext cx="8042276" cy="1336956"/>
          </a:xfrm>
        </p:spPr>
        <p:txBody>
          <a:bodyPr>
            <a:normAutofit fontScale="90000"/>
          </a:bodyPr>
          <a:lstStyle/>
          <a:p>
            <a:r>
              <a:rPr lang="en-US" dirty="0" smtClean="0"/>
              <a:t>Routing Table Criteria </a:t>
            </a:r>
            <a:br>
              <a:rPr lang="en-US" dirty="0" smtClean="0"/>
            </a:br>
            <a:endParaRPr lang="en-US" dirty="0"/>
          </a:p>
        </p:txBody>
      </p:sp>
      <p:sp>
        <p:nvSpPr>
          <p:cNvPr id="3" name="Content Placeholder 2"/>
          <p:cNvSpPr>
            <a:spLocks noGrp="1"/>
          </p:cNvSpPr>
          <p:nvPr>
            <p:ph idx="1"/>
          </p:nvPr>
        </p:nvSpPr>
        <p:spPr>
          <a:xfrm>
            <a:off x="549275" y="1955801"/>
            <a:ext cx="8042276" cy="2904066"/>
          </a:xfrm>
        </p:spPr>
        <p:txBody>
          <a:bodyPr/>
          <a:lstStyle/>
          <a:p>
            <a:r>
              <a:rPr lang="en-US" dirty="0" smtClean="0">
                <a:solidFill>
                  <a:srgbClr val="000000"/>
                </a:solidFill>
              </a:rPr>
              <a:t>The best route selected from various routing protocols for a specific destination is chosen by considering the following four criteria:</a:t>
            </a:r>
          </a:p>
          <a:p>
            <a:pPr lvl="1"/>
            <a:r>
              <a:rPr lang="en-US" dirty="0" smtClean="0">
                <a:solidFill>
                  <a:srgbClr val="000000"/>
                </a:solidFill>
              </a:rPr>
              <a:t>Valid next-hop IP address.</a:t>
            </a:r>
          </a:p>
          <a:p>
            <a:pPr lvl="1"/>
            <a:r>
              <a:rPr lang="en-US" dirty="0" smtClean="0">
                <a:solidFill>
                  <a:srgbClr val="000000"/>
                </a:solidFill>
              </a:rPr>
              <a:t>Administrative distance</a:t>
            </a:r>
          </a:p>
          <a:p>
            <a:pPr lvl="1"/>
            <a:r>
              <a:rPr lang="en-US" dirty="0" smtClean="0">
                <a:solidFill>
                  <a:srgbClr val="000000"/>
                </a:solidFill>
              </a:rPr>
              <a:t>Metric</a:t>
            </a:r>
          </a:p>
          <a:p>
            <a:pPr lvl="1"/>
            <a:r>
              <a:rPr lang="en-US" dirty="0" smtClean="0">
                <a:solidFill>
                  <a:srgbClr val="000000"/>
                </a:solidFill>
              </a:rPr>
              <a:t>Prefix</a:t>
            </a:r>
            <a:endParaRPr lang="en-US" dirty="0">
              <a:solidFill>
                <a:srgbClr val="000000"/>
              </a:solidFill>
            </a:endParaRPr>
          </a:p>
        </p:txBody>
      </p:sp>
    </p:spTree>
    <p:extLst>
      <p:ext uri="{BB962C8B-B14F-4D97-AF65-F5344CB8AC3E}">
        <p14:creationId xmlns:p14="http://schemas.microsoft.com/office/powerpoint/2010/main" val="2490645469"/>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Administrative Distance</a:t>
            </a:r>
          </a:p>
        </p:txBody>
      </p:sp>
      <p:sp>
        <p:nvSpPr>
          <p:cNvPr id="3" name="Content Placeholder 2"/>
          <p:cNvSpPr>
            <a:spLocks noGrp="1"/>
          </p:cNvSpPr>
          <p:nvPr>
            <p:ph idx="1"/>
          </p:nvPr>
        </p:nvSpPr>
        <p:spPr/>
        <p:txBody>
          <a:bodyPr>
            <a:normAutofit lnSpcReduction="10000"/>
          </a:bodyPr>
          <a:lstStyle/>
          <a:p>
            <a:r>
              <a:rPr lang="en-US" dirty="0" smtClean="0">
                <a:solidFill>
                  <a:srgbClr val="000000"/>
                </a:solidFill>
              </a:rPr>
              <a:t>Cisco routers use a value called administrative distance to select the best path when they learn of two or more routes to the same destination with the same prefix from different routing protocols.</a:t>
            </a:r>
          </a:p>
          <a:p>
            <a:r>
              <a:rPr lang="en-US" dirty="0" smtClean="0">
                <a:solidFill>
                  <a:srgbClr val="000000"/>
                </a:solidFill>
              </a:rPr>
              <a:t>Administrative distance rates a routing protocol’s </a:t>
            </a:r>
            <a:r>
              <a:rPr lang="en-US" i="1" dirty="0" smtClean="0">
                <a:solidFill>
                  <a:srgbClr val="000000"/>
                </a:solidFill>
              </a:rPr>
              <a:t>believability</a:t>
            </a:r>
            <a:r>
              <a:rPr lang="en-US" dirty="0" smtClean="0">
                <a:solidFill>
                  <a:srgbClr val="000000"/>
                </a:solidFill>
              </a:rPr>
              <a:t>. </a:t>
            </a:r>
          </a:p>
          <a:p>
            <a:r>
              <a:rPr lang="en-US" dirty="0" smtClean="0">
                <a:solidFill>
                  <a:srgbClr val="000000"/>
                </a:solidFill>
              </a:rPr>
              <a:t>Cisco has assigned a default administrative distance value to each routing protocol supported on its routers. </a:t>
            </a:r>
          </a:p>
          <a:p>
            <a:pPr lvl="1"/>
            <a:r>
              <a:rPr lang="en-US" dirty="0" smtClean="0">
                <a:solidFill>
                  <a:srgbClr val="000000"/>
                </a:solidFill>
              </a:rPr>
              <a:t>Each routing protocol is prioritized in the order of most to least believable. </a:t>
            </a:r>
          </a:p>
          <a:p>
            <a:endParaRPr lang="en-US" dirty="0">
              <a:solidFill>
                <a:srgbClr val="000000"/>
              </a:solidFill>
            </a:endParaRPr>
          </a:p>
        </p:txBody>
      </p:sp>
    </p:spTree>
    <p:extLst>
      <p:ext uri="{BB962C8B-B14F-4D97-AF65-F5344CB8AC3E}">
        <p14:creationId xmlns:p14="http://schemas.microsoft.com/office/powerpoint/2010/main" val="3474937067"/>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26532"/>
            <a:ext cx="8042276" cy="885732"/>
          </a:xfrm>
        </p:spPr>
        <p:txBody>
          <a:bodyPr/>
          <a:lstStyle/>
          <a:p>
            <a:r>
              <a:rPr lang="en-US" dirty="0" smtClean="0"/>
              <a:t>Administrative Distances</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3613892311"/>
              </p:ext>
            </p:extLst>
          </p:nvPr>
        </p:nvGraphicFramePr>
        <p:xfrm>
          <a:off x="347133" y="1778000"/>
          <a:ext cx="8312150" cy="3709416"/>
        </p:xfrm>
        <a:graphic>
          <a:graphicData uri="http://schemas.openxmlformats.org/drawingml/2006/table">
            <a:tbl>
              <a:tblPr firstRow="1" bandRow="1">
                <a:tableStyleId>{5C22544A-7EE6-4342-B048-85BDC9FD1C3A}</a:tableStyleId>
              </a:tblPr>
              <a:tblGrid>
                <a:gridCol w="3410122"/>
                <a:gridCol w="2689832"/>
                <a:gridCol w="2212196"/>
              </a:tblGrid>
              <a:tr h="228600">
                <a:tc>
                  <a:txBody>
                    <a:bodyPr/>
                    <a:lstStyle/>
                    <a:p>
                      <a:pPr marL="0" marR="0" algn="ctr">
                        <a:lnSpc>
                          <a:spcPts val="1100"/>
                        </a:lnSpc>
                        <a:spcBef>
                          <a:spcPts val="0"/>
                        </a:spcBef>
                        <a:spcAft>
                          <a:spcPts val="400"/>
                        </a:spcAft>
                      </a:pPr>
                      <a:r>
                        <a:rPr lang="en-US" sz="1400" b="1" kern="1200">
                          <a:solidFill>
                            <a:schemeClr val="bg1"/>
                          </a:solidFill>
                          <a:latin typeface="Arial"/>
                          <a:ea typeface="Times New Roman"/>
                          <a:cs typeface="Arial"/>
                        </a:rPr>
                        <a:t>Route Source</a:t>
                      </a:r>
                      <a:r>
                        <a:rPr lang="en-US" sz="1400" b="1" kern="1200">
                          <a:solidFill>
                            <a:schemeClr val="bg1"/>
                          </a:solidFill>
                          <a:latin typeface="Arial"/>
                          <a:ea typeface="SimSun"/>
                          <a:cs typeface="Arial"/>
                        </a:rPr>
                        <a:t> </a:t>
                      </a:r>
                      <a:endParaRPr lang="en-US" sz="1400">
                        <a:solidFill>
                          <a:schemeClr val="bg1"/>
                        </a:solidFill>
                        <a:latin typeface="Arial"/>
                        <a:ea typeface="Calibri"/>
                        <a:cs typeface="Times New Roman"/>
                      </a:endParaRPr>
                    </a:p>
                  </a:txBody>
                  <a:tcPr marL="68580" marR="68580" marT="9525" marB="0" anchor="ctr"/>
                </a:tc>
                <a:tc>
                  <a:txBody>
                    <a:bodyPr/>
                    <a:lstStyle/>
                    <a:p>
                      <a:pPr marL="57785" marR="0" indent="-3810" algn="ctr">
                        <a:lnSpc>
                          <a:spcPts val="1100"/>
                        </a:lnSpc>
                        <a:spcBef>
                          <a:spcPts val="0"/>
                        </a:spcBef>
                        <a:spcAft>
                          <a:spcPts val="400"/>
                        </a:spcAft>
                      </a:pPr>
                      <a:r>
                        <a:rPr lang="en-US" sz="1400" b="1" kern="1200">
                          <a:solidFill>
                            <a:schemeClr val="bg1"/>
                          </a:solidFill>
                          <a:latin typeface="Arial"/>
                          <a:ea typeface="Times New Roman"/>
                          <a:cs typeface="Arial"/>
                        </a:rPr>
                        <a:t>Default Distance</a:t>
                      </a:r>
                      <a:r>
                        <a:rPr lang="en-US" sz="1400" b="1" kern="1200">
                          <a:solidFill>
                            <a:schemeClr val="bg1"/>
                          </a:solidFill>
                          <a:latin typeface="Arial"/>
                          <a:ea typeface="SimSun"/>
                          <a:cs typeface="Arial"/>
                        </a:rPr>
                        <a:t> </a:t>
                      </a:r>
                      <a:endParaRPr lang="en-US" sz="1400">
                        <a:solidFill>
                          <a:schemeClr val="bg1"/>
                        </a:solidFill>
                        <a:latin typeface="Arial"/>
                        <a:ea typeface="Calibri"/>
                        <a:cs typeface="Times New Roman"/>
                      </a:endParaRPr>
                    </a:p>
                  </a:txBody>
                  <a:tcPr marL="68580" marR="68580" marT="9525" marB="0" anchor="ctr"/>
                </a:tc>
                <a:tc>
                  <a:txBody>
                    <a:bodyPr/>
                    <a:lstStyle/>
                    <a:p>
                      <a:pPr marL="23495" marR="0" indent="-1270" algn="ctr">
                        <a:lnSpc>
                          <a:spcPts val="1100"/>
                        </a:lnSpc>
                        <a:spcBef>
                          <a:spcPts val="0"/>
                        </a:spcBef>
                        <a:spcAft>
                          <a:spcPts val="400"/>
                        </a:spcAft>
                      </a:pPr>
                      <a:r>
                        <a:rPr lang="en-US" sz="1400" b="1" kern="1200">
                          <a:solidFill>
                            <a:schemeClr val="bg1"/>
                          </a:solidFill>
                          <a:latin typeface="Arial"/>
                          <a:ea typeface="SimSun"/>
                          <a:cs typeface="Arial"/>
                        </a:rPr>
                        <a:t>Routing Table Entry </a:t>
                      </a:r>
                      <a:endParaRPr lang="en-US" sz="1400">
                        <a:solidFill>
                          <a:schemeClr val="bg1"/>
                        </a:solidFill>
                        <a:latin typeface="Arial"/>
                        <a:ea typeface="Calibri"/>
                        <a:cs typeface="Times New Roman"/>
                      </a:endParaRPr>
                    </a:p>
                  </a:txBody>
                  <a:tcPr marL="68580" marR="68580" marT="9525"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Connected interface</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C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Static route out an interface</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S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Static route to a next-hop address</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S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EIGRP summary route</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5</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D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External BGP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20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B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Internal EIGRP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90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D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IGRP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100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Batang"/>
                          <a:cs typeface="Times New Roman"/>
                        </a:rPr>
                        <a:t>I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OSPF</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110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O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IS-IS</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115</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i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RIPv1, RIPv2</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120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R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Exterior Gateway Protocol (EGP)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140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E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ODR</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160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O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External EIGRP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170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D EX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Internal BGP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200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B </a:t>
                      </a:r>
                      <a:endParaRPr lang="en-US" sz="1600">
                        <a:latin typeface="Arial"/>
                        <a:ea typeface="Calibri"/>
                        <a:cs typeface="Times New Roman"/>
                      </a:endParaRPr>
                    </a:p>
                  </a:txBody>
                  <a:tcPr marL="0" marR="0" marT="0" marB="0" anchor="ctr"/>
                </a:tc>
              </a:tr>
              <a:tr h="228600">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Unknown</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255</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a:lnSpc>
                          <a:spcPct val="115000"/>
                        </a:lnSpc>
                      </a:pPr>
                      <a:endParaRPr lang="en-US" sz="1600" dirty="0">
                        <a:latin typeface="Calibri"/>
                        <a:ea typeface="Times New Roman"/>
                      </a:endParaRPr>
                    </a:p>
                  </a:txBody>
                  <a:tcPr marL="0" marR="0" marT="0" marB="0" anchor="ctr"/>
                </a:tc>
              </a:tr>
            </a:tbl>
          </a:graphicData>
        </a:graphic>
      </p:graphicFrame>
    </p:spTree>
    <p:extLst>
      <p:ext uri="{BB962C8B-B14F-4D97-AF65-F5344CB8AC3E}">
        <p14:creationId xmlns:p14="http://schemas.microsoft.com/office/powerpoint/2010/main" val="4225855076"/>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55600"/>
            <a:ext cx="8042276" cy="1088932"/>
          </a:xfrm>
        </p:spPr>
        <p:txBody>
          <a:bodyPr/>
          <a:lstStyle/>
          <a:p>
            <a:r>
              <a:rPr lang="en-US" dirty="0" smtClean="0"/>
              <a:t>Floating Static Route</a:t>
            </a:r>
            <a:endParaRPr lang="en-US" dirty="0"/>
          </a:p>
        </p:txBody>
      </p:sp>
      <p:sp>
        <p:nvSpPr>
          <p:cNvPr id="3" name="Content Placeholder 2"/>
          <p:cNvSpPr>
            <a:spLocks noGrp="1"/>
          </p:cNvSpPr>
          <p:nvPr>
            <p:ph idx="1"/>
          </p:nvPr>
        </p:nvSpPr>
        <p:spPr>
          <a:xfrm>
            <a:off x="549275" y="1600201"/>
            <a:ext cx="8042276" cy="4123266"/>
          </a:xfrm>
        </p:spPr>
        <p:txBody>
          <a:bodyPr>
            <a:normAutofit fontScale="92500" lnSpcReduction="10000"/>
          </a:bodyPr>
          <a:lstStyle/>
          <a:p>
            <a:r>
              <a:rPr lang="en-US" dirty="0" smtClean="0">
                <a:solidFill>
                  <a:srgbClr val="000000"/>
                </a:solidFill>
              </a:rPr>
              <a:t>Routers believe static routes over any dynamically learned route. </a:t>
            </a:r>
          </a:p>
          <a:p>
            <a:r>
              <a:rPr lang="en-US" dirty="0" smtClean="0">
                <a:solidFill>
                  <a:srgbClr val="000000"/>
                </a:solidFill>
              </a:rPr>
              <a:t>To change this default behavior and make a static route appear in the routing table only when the primary route goes away, create a </a:t>
            </a:r>
            <a:r>
              <a:rPr lang="en-US" b="1" dirty="0" smtClean="0">
                <a:solidFill>
                  <a:srgbClr val="000000"/>
                </a:solidFill>
              </a:rPr>
              <a:t>floating static </a:t>
            </a:r>
            <a:r>
              <a:rPr lang="en-US" dirty="0" smtClean="0">
                <a:solidFill>
                  <a:srgbClr val="000000"/>
                </a:solidFill>
              </a:rPr>
              <a:t>route.</a:t>
            </a:r>
          </a:p>
          <a:p>
            <a:pPr lvl="1"/>
            <a:r>
              <a:rPr lang="en-US" dirty="0" smtClean="0">
                <a:solidFill>
                  <a:srgbClr val="000000"/>
                </a:solidFill>
              </a:rPr>
              <a:t>The administrative distance of the static route is configured to be higher than the administrative distance of the primary route and it “floats” above the primary route, until the primary route fails.</a:t>
            </a:r>
          </a:p>
          <a:p>
            <a:r>
              <a:rPr lang="en-US" dirty="0" smtClean="0">
                <a:solidFill>
                  <a:srgbClr val="000000"/>
                </a:solidFill>
              </a:rPr>
              <a:t>To configure a static route use the </a:t>
            </a:r>
            <a:r>
              <a:rPr lang="en-US" b="1" dirty="0" smtClean="0">
                <a:solidFill>
                  <a:srgbClr val="000000"/>
                </a:solidFill>
                <a:latin typeface="Courier New" pitchFamily="49" charset="0"/>
                <a:cs typeface="Courier New" pitchFamily="49" charset="0"/>
              </a:rPr>
              <a:t>ip route</a:t>
            </a:r>
            <a:r>
              <a:rPr lang="en-US" dirty="0" smtClean="0">
                <a:solidFill>
                  <a:srgbClr val="000000"/>
                </a:solidFill>
                <a:latin typeface="Courier New" pitchFamily="49" charset="0"/>
                <a:cs typeface="Courier New" pitchFamily="49" charset="0"/>
              </a:rPr>
              <a:t> </a:t>
            </a:r>
            <a:r>
              <a:rPr lang="en-US" dirty="0" smtClean="0">
                <a:solidFill>
                  <a:srgbClr val="000000"/>
                </a:solidFill>
              </a:rPr>
              <a:t>command with the </a:t>
            </a:r>
            <a:r>
              <a:rPr lang="en-US" i="1" dirty="0" smtClean="0">
                <a:solidFill>
                  <a:srgbClr val="000000"/>
                </a:solidFill>
              </a:rPr>
              <a:t>distance</a:t>
            </a:r>
            <a:r>
              <a:rPr lang="en-US" dirty="0" smtClean="0">
                <a:solidFill>
                  <a:srgbClr val="000000"/>
                </a:solidFill>
              </a:rPr>
              <a:t> parameter.</a:t>
            </a:r>
          </a:p>
          <a:p>
            <a:pPr lvl="1"/>
            <a:endParaRPr lang="en-US" dirty="0" smtClean="0">
              <a:solidFill>
                <a:srgbClr val="000000"/>
              </a:solidFill>
            </a:endParaRPr>
          </a:p>
          <a:p>
            <a:pPr lvl="1"/>
            <a:endParaRPr lang="en-US" dirty="0" smtClean="0">
              <a:solidFill>
                <a:srgbClr val="000000"/>
              </a:solidFill>
            </a:endParaRPr>
          </a:p>
        </p:txBody>
      </p:sp>
    </p:spTree>
    <p:extLst>
      <p:ext uri="{BB962C8B-B14F-4D97-AF65-F5344CB8AC3E}">
        <p14:creationId xmlns:p14="http://schemas.microsoft.com/office/powerpoint/2010/main" val="3977420323"/>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ectangle 47"/>
          <p:cNvSpPr/>
          <p:nvPr/>
        </p:nvSpPr>
        <p:spPr bwMode="auto">
          <a:xfrm>
            <a:off x="1530516" y="5684109"/>
            <a:ext cx="5065726" cy="21783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0" name="Rectangle 39"/>
          <p:cNvSpPr/>
          <p:nvPr/>
        </p:nvSpPr>
        <p:spPr bwMode="auto">
          <a:xfrm>
            <a:off x="1538757" y="4300600"/>
            <a:ext cx="4711496" cy="25904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83709" y="357444"/>
            <a:ext cx="5407754" cy="620712"/>
          </a:xfrm>
        </p:spPr>
        <p:txBody>
          <a:bodyPr>
            <a:normAutofit fontScale="90000"/>
          </a:bodyPr>
          <a:lstStyle/>
          <a:p>
            <a:r>
              <a:rPr lang="en-US" sz="2800" dirty="0" smtClean="0"/>
              <a:t>Configuring a Floating Static Route</a:t>
            </a:r>
            <a:endParaRPr lang="en-US" sz="2800" dirty="0"/>
          </a:p>
        </p:txBody>
      </p:sp>
      <p:sp>
        <p:nvSpPr>
          <p:cNvPr id="3" name="Content Placeholder 2"/>
          <p:cNvSpPr>
            <a:spLocks noGrp="1"/>
          </p:cNvSpPr>
          <p:nvPr>
            <p:ph idx="10"/>
          </p:nvPr>
        </p:nvSpPr>
        <p:spPr>
          <a:xfrm>
            <a:off x="279400" y="1168103"/>
            <a:ext cx="3287562" cy="1678083"/>
          </a:xfrm>
        </p:spPr>
        <p:txBody>
          <a:bodyPr/>
          <a:lstStyle/>
          <a:p>
            <a:pPr marL="236538" lvl="1">
              <a:spcBef>
                <a:spcPct val="50000"/>
              </a:spcBef>
              <a:buFont typeface="Wingdings" pitchFamily="2" charset="2"/>
              <a:buChar char="§"/>
            </a:pPr>
            <a:r>
              <a:rPr lang="en-US" dirty="0" smtClean="0"/>
              <a:t>Create floating static routes on R1 and R2 that floats above the EIGRP learned routes.</a:t>
            </a:r>
          </a:p>
        </p:txBody>
      </p:sp>
      <p:sp>
        <p:nvSpPr>
          <p:cNvPr id="5" name="Text Placeholder 5"/>
          <p:cNvSpPr>
            <a:spLocks/>
          </p:cNvSpPr>
          <p:nvPr/>
        </p:nvSpPr>
        <p:spPr bwMode="auto">
          <a:xfrm>
            <a:off x="269583" y="3637853"/>
            <a:ext cx="8535450" cy="98683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 </a:t>
            </a:r>
            <a:r>
              <a:rPr lang="en-US" sz="1400" b="1" kern="0" dirty="0">
                <a:latin typeface="Courier New" pitchFamily="49" charset="0"/>
              </a:rPr>
              <a:t>ip </a:t>
            </a:r>
            <a:r>
              <a:rPr lang="en-US" sz="1400" b="1" kern="0" dirty="0" smtClean="0">
                <a:latin typeface="Courier New" pitchFamily="49" charset="0"/>
              </a:rPr>
              <a:t>route 10.0.0.0 255.0.0.0 172.16.1.2 100</a:t>
            </a:r>
          </a:p>
          <a:p>
            <a:pPr marL="236538" indent="-236538" algn="l" defTabSz="814388" eaLnBrk="1" hangingPunct="1">
              <a:lnSpc>
                <a:spcPct val="100000"/>
              </a:lnSpc>
              <a:spcBef>
                <a:spcPts val="0"/>
              </a:spcBef>
              <a:spcAft>
                <a:spcPts val="0"/>
              </a:spcAft>
              <a:buClr>
                <a:srgbClr val="708CA1"/>
              </a:buClr>
              <a:defRPr/>
            </a:pPr>
            <a:r>
              <a:rPr lang="en-US" sz="1400" kern="0" dirty="0" smtClean="0">
                <a:latin typeface="Courier New" pitchFamily="49" charset="0"/>
              </a:rPr>
              <a:t>R1(config)# </a:t>
            </a:r>
            <a:r>
              <a:rPr lang="en-US" sz="1400" b="1" kern="0" dirty="0" smtClean="0">
                <a:latin typeface="Courier New" pitchFamily="49" charset="0"/>
              </a:rPr>
              <a:t>router eigrp 1</a:t>
            </a:r>
          </a:p>
          <a:p>
            <a:pPr marL="236538" indent="-236538" algn="l" defTabSz="814388" eaLnBrk="1" hangingPunct="1">
              <a:lnSpc>
                <a:spcPct val="100000"/>
              </a:lnSpc>
              <a:spcBef>
                <a:spcPts val="0"/>
              </a:spcBef>
              <a:spcAft>
                <a:spcPts val="0"/>
              </a:spcAft>
              <a:buClr>
                <a:srgbClr val="708CA1"/>
              </a:buClr>
              <a:defRPr/>
            </a:pPr>
            <a:r>
              <a:rPr lang="en-US" sz="1400" kern="0" dirty="0" smtClean="0">
                <a:latin typeface="Courier New" pitchFamily="49" charset="0"/>
              </a:rPr>
              <a:t>R1(config-router)# </a:t>
            </a:r>
            <a:r>
              <a:rPr lang="en-US" sz="1400" b="1" kern="0" dirty="0" smtClean="0">
                <a:latin typeface="Courier New" pitchFamily="49" charset="0"/>
              </a:rPr>
              <a:t>network 172.17.0.0</a:t>
            </a:r>
          </a:p>
          <a:p>
            <a:pPr marL="236538" indent="-236538" algn="l" defTabSz="814388" eaLnBrk="1" hangingPunct="1">
              <a:lnSpc>
                <a:spcPct val="100000"/>
              </a:lnSpc>
              <a:spcBef>
                <a:spcPts val="0"/>
              </a:spcBef>
              <a:spcAft>
                <a:spcPts val="0"/>
              </a:spcAft>
              <a:buClr>
                <a:srgbClr val="708CA1"/>
              </a:buClr>
              <a:defRPr/>
            </a:pPr>
            <a:r>
              <a:rPr lang="en-US" sz="1400" kern="0" dirty="0" smtClean="0">
                <a:latin typeface="Courier New" pitchFamily="49" charset="0"/>
              </a:rPr>
              <a:t>R1(config-router)# </a:t>
            </a:r>
            <a:r>
              <a:rPr lang="en-US" sz="1400" b="1" kern="0" dirty="0" smtClean="0">
                <a:latin typeface="Courier New" pitchFamily="49" charset="0"/>
              </a:rPr>
              <a:t>network 192.168.1.0</a:t>
            </a:r>
          </a:p>
          <a:p>
            <a:pPr marL="236538" indent="-236538" algn="l" defTabSz="814388" eaLnBrk="1" hangingPunct="1">
              <a:lnSpc>
                <a:spcPct val="100000"/>
              </a:lnSpc>
              <a:spcBef>
                <a:spcPts val="0"/>
              </a:spcBef>
              <a:spcAft>
                <a:spcPts val="0"/>
              </a:spcAft>
              <a:buClr>
                <a:srgbClr val="708CA1"/>
              </a:buClr>
              <a:defRPr/>
            </a:pPr>
            <a:endParaRPr lang="en-US" sz="1400" b="1" kern="0" dirty="0" smtClean="0">
              <a:latin typeface="Courier New" pitchFamily="49" charset="0"/>
            </a:endParaRPr>
          </a:p>
          <a:p>
            <a:pPr marL="236538" indent="-236538" algn="l" defTabSz="814388" eaLnBrk="1" hangingPunct="1">
              <a:lnSpc>
                <a:spcPct val="100000"/>
              </a:lnSpc>
              <a:spcBef>
                <a:spcPts val="0"/>
              </a:spcBef>
              <a:spcAft>
                <a:spcPts val="0"/>
              </a:spcAft>
              <a:buClr>
                <a:srgbClr val="708CA1"/>
              </a:buClr>
              <a:defRPr/>
            </a:pPr>
            <a:endParaRPr lang="en-US" sz="1400" b="1" kern="0" dirty="0" smtClean="0">
              <a:latin typeface="Courier New" pitchFamily="49" charset="0"/>
            </a:endParaRPr>
          </a:p>
        </p:txBody>
      </p:sp>
      <p:grpSp>
        <p:nvGrpSpPr>
          <p:cNvPr id="33" name="Group 32"/>
          <p:cNvGrpSpPr/>
          <p:nvPr/>
        </p:nvGrpSpPr>
        <p:grpSpPr>
          <a:xfrm>
            <a:off x="4010997" y="1232754"/>
            <a:ext cx="4609070" cy="2077020"/>
            <a:chOff x="1940011" y="1612905"/>
            <a:chExt cx="4609070" cy="2551313"/>
          </a:xfrm>
        </p:grpSpPr>
        <p:sp>
          <p:nvSpPr>
            <p:cNvPr id="46" name="Rounded Rectangle 45"/>
            <p:cNvSpPr/>
            <p:nvPr/>
          </p:nvSpPr>
          <p:spPr bwMode="auto">
            <a:xfrm>
              <a:off x="1940011" y="3015039"/>
              <a:ext cx="4609070" cy="1149179"/>
            </a:xfrm>
            <a:prstGeom prst="roundRect">
              <a:avLst/>
            </a:prstGeom>
            <a:solidFill>
              <a:schemeClr val="accent1">
                <a:alpha val="32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cxnSp>
          <p:nvCxnSpPr>
            <p:cNvPr id="37" name="Straight Connector 36"/>
            <p:cNvCxnSpPr>
              <a:stCxn id="14" idx="2"/>
              <a:endCxn id="9" idx="0"/>
            </p:cNvCxnSpPr>
            <p:nvPr/>
          </p:nvCxnSpPr>
          <p:spPr bwMode="auto">
            <a:xfrm rot="16200000" flipH="1">
              <a:off x="4395463" y="1878826"/>
              <a:ext cx="965685" cy="1385911"/>
            </a:xfrm>
            <a:prstGeom prst="line">
              <a:avLst/>
            </a:prstGeom>
            <a:solidFill>
              <a:schemeClr val="accent1"/>
            </a:solidFill>
            <a:ln w="19050" cap="flat" cmpd="sng" algn="ctr">
              <a:solidFill>
                <a:schemeClr val="tx1"/>
              </a:solidFill>
              <a:prstDash val="sysDash"/>
              <a:round/>
              <a:headEnd type="none" w="med" len="med"/>
              <a:tailEnd type="none" w="med" len="med"/>
            </a:ln>
            <a:effectLst/>
          </p:spPr>
        </p:cxnSp>
        <p:cxnSp>
          <p:nvCxnSpPr>
            <p:cNvPr id="39" name="Straight Connector 38"/>
            <p:cNvCxnSpPr>
              <a:stCxn id="14" idx="2"/>
              <a:endCxn id="8" idx="0"/>
            </p:cNvCxnSpPr>
            <p:nvPr/>
          </p:nvCxnSpPr>
          <p:spPr bwMode="auto">
            <a:xfrm rot="5400000">
              <a:off x="3134030" y="1992288"/>
              <a:ext cx="954668" cy="1147973"/>
            </a:xfrm>
            <a:prstGeom prst="line">
              <a:avLst/>
            </a:prstGeom>
            <a:solidFill>
              <a:schemeClr val="accent1"/>
            </a:solidFill>
            <a:ln w="19050" cap="flat" cmpd="sng" algn="ctr">
              <a:solidFill>
                <a:schemeClr val="tx1"/>
              </a:solidFill>
              <a:prstDash val="sysDash"/>
              <a:round/>
              <a:headEnd type="none" w="med" len="med"/>
              <a:tailEnd type="none" w="med" len="med"/>
            </a:ln>
            <a:effectLst/>
          </p:spPr>
        </p:cxnSp>
        <p:pic>
          <p:nvPicPr>
            <p:cNvPr id="13" name="Picture 88"/>
            <p:cNvPicPr>
              <a:picLocks noChangeAspect="1" noChangeArrowheads="1"/>
            </p:cNvPicPr>
            <p:nvPr/>
          </p:nvPicPr>
          <p:blipFill>
            <a:blip r:embed="rId3"/>
            <a:srcRect/>
            <a:stretch>
              <a:fillRect/>
            </a:stretch>
          </p:blipFill>
          <p:spPr bwMode="auto">
            <a:xfrm>
              <a:off x="3599064" y="1612905"/>
              <a:ext cx="1132922" cy="690333"/>
            </a:xfrm>
            <a:prstGeom prst="rect">
              <a:avLst/>
            </a:prstGeom>
            <a:noFill/>
            <a:ln w="9525" algn="ctr">
              <a:noFill/>
              <a:miter lim="800000"/>
              <a:headEnd/>
              <a:tailEnd/>
            </a:ln>
          </p:spPr>
        </p:pic>
        <p:sp>
          <p:nvSpPr>
            <p:cNvPr id="11" name="Freeform 9"/>
            <p:cNvSpPr>
              <a:spLocks/>
            </p:cNvSpPr>
            <p:nvPr/>
          </p:nvSpPr>
          <p:spPr bwMode="auto">
            <a:xfrm>
              <a:off x="3440163" y="326394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 name="Picture 37"/>
            <p:cNvPicPr>
              <a:picLocks noChangeArrowheads="1"/>
            </p:cNvPicPr>
            <p:nvPr/>
          </p:nvPicPr>
          <p:blipFill>
            <a:blip r:embed="rId4"/>
            <a:srcRect/>
            <a:stretch>
              <a:fillRect/>
            </a:stretch>
          </p:blipFill>
          <p:spPr bwMode="auto">
            <a:xfrm>
              <a:off x="2602201" y="3043608"/>
              <a:ext cx="870351" cy="451691"/>
            </a:xfrm>
            <a:prstGeom prst="rect">
              <a:avLst/>
            </a:prstGeom>
            <a:noFill/>
            <a:ln w="9525">
              <a:noFill/>
              <a:miter lim="800000"/>
              <a:headEnd/>
              <a:tailEnd/>
            </a:ln>
          </p:spPr>
        </p:pic>
        <p:pic>
          <p:nvPicPr>
            <p:cNvPr id="9" name="Picture 37"/>
            <p:cNvPicPr>
              <a:picLocks noChangeArrowheads="1"/>
            </p:cNvPicPr>
            <p:nvPr/>
          </p:nvPicPr>
          <p:blipFill>
            <a:blip r:embed="rId4"/>
            <a:srcRect/>
            <a:stretch>
              <a:fillRect/>
            </a:stretch>
          </p:blipFill>
          <p:spPr bwMode="auto">
            <a:xfrm>
              <a:off x="5136085" y="3054625"/>
              <a:ext cx="870351" cy="451691"/>
            </a:xfrm>
            <a:prstGeom prst="rect">
              <a:avLst/>
            </a:prstGeom>
            <a:noFill/>
            <a:ln w="9525">
              <a:noFill/>
              <a:miter lim="800000"/>
              <a:headEnd/>
              <a:tailEnd/>
            </a:ln>
          </p:spPr>
        </p:pic>
        <p:sp>
          <p:nvSpPr>
            <p:cNvPr id="14" name="TextBox 13"/>
            <p:cNvSpPr txBox="1"/>
            <p:nvPr/>
          </p:nvSpPr>
          <p:spPr>
            <a:xfrm>
              <a:off x="3834933" y="1844258"/>
              <a:ext cx="700833" cy="244682"/>
            </a:xfrm>
            <a:prstGeom prst="rect">
              <a:avLst/>
            </a:prstGeom>
            <a:noFill/>
          </p:spPr>
          <p:txBody>
            <a:bodyPr wrap="none" rtlCol="0">
              <a:spAutoFit/>
            </a:bodyPr>
            <a:lstStyle/>
            <a:p>
              <a:r>
                <a:rPr lang="en-US" sz="1100" b="1" dirty="0" smtClean="0"/>
                <a:t>Internet</a:t>
              </a:r>
              <a:endParaRPr lang="en-US" sz="1100" b="1" dirty="0"/>
            </a:p>
          </p:txBody>
        </p:sp>
        <p:sp>
          <p:nvSpPr>
            <p:cNvPr id="17" name="TextBox 16"/>
            <p:cNvSpPr txBox="1"/>
            <p:nvPr/>
          </p:nvSpPr>
          <p:spPr>
            <a:xfrm>
              <a:off x="5661259" y="3546707"/>
              <a:ext cx="455336" cy="157915"/>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8" name="TextBox 17"/>
            <p:cNvSpPr txBox="1"/>
            <p:nvPr/>
          </p:nvSpPr>
          <p:spPr>
            <a:xfrm>
              <a:off x="3083319" y="3524672"/>
              <a:ext cx="1013551" cy="165253"/>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19" name="TextBox 18"/>
            <p:cNvSpPr txBox="1"/>
            <p:nvPr/>
          </p:nvSpPr>
          <p:spPr>
            <a:xfrm>
              <a:off x="3775611" y="3048025"/>
              <a:ext cx="1013551" cy="165253"/>
            </a:xfrm>
            <a:prstGeom prst="rect">
              <a:avLst/>
            </a:prstGeom>
            <a:noFill/>
          </p:spPr>
          <p:txBody>
            <a:bodyPr wrap="square" lIns="0" tIns="0" rIns="0" bIns="0" rtlCol="0" anchor="ctr" anchorCtr="0">
              <a:noAutofit/>
            </a:bodyPr>
            <a:lstStyle/>
            <a:p>
              <a:pPr algn="l"/>
              <a:r>
                <a:rPr lang="en-US" sz="1050" dirty="0" smtClean="0"/>
                <a:t>192.168.1.0 /24</a:t>
              </a:r>
              <a:endParaRPr lang="en-US" sz="1050" dirty="0"/>
            </a:p>
          </p:txBody>
        </p:sp>
        <p:sp>
          <p:nvSpPr>
            <p:cNvPr id="23" name="TextBox 22"/>
            <p:cNvSpPr txBox="1"/>
            <p:nvPr/>
          </p:nvSpPr>
          <p:spPr>
            <a:xfrm>
              <a:off x="2323070" y="2508410"/>
              <a:ext cx="1003438" cy="198141"/>
            </a:xfrm>
            <a:prstGeom prst="rect">
              <a:avLst/>
            </a:prstGeom>
            <a:noFill/>
          </p:spPr>
          <p:txBody>
            <a:bodyPr wrap="square" lIns="0" tIns="0" rIns="0" bIns="0" rtlCol="0" anchor="ctr" anchorCtr="0">
              <a:noAutofit/>
            </a:bodyPr>
            <a:lstStyle/>
            <a:p>
              <a:pPr algn="r"/>
              <a:r>
                <a:rPr lang="en-US" sz="1200" b="1" dirty="0" smtClean="0"/>
                <a:t>Backup link</a:t>
              </a:r>
              <a:endParaRPr lang="en-US" sz="1200" b="1" dirty="0"/>
            </a:p>
          </p:txBody>
        </p:sp>
        <p:cxnSp>
          <p:nvCxnSpPr>
            <p:cNvPr id="25" name="Straight Connector 24"/>
            <p:cNvCxnSpPr/>
            <p:nvPr/>
          </p:nvCxnSpPr>
          <p:spPr bwMode="auto">
            <a:xfrm rot="5400000">
              <a:off x="2863862" y="364127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6" name="Straight Connector 25"/>
            <p:cNvCxnSpPr/>
            <p:nvPr/>
          </p:nvCxnSpPr>
          <p:spPr bwMode="auto">
            <a:xfrm rot="10800000">
              <a:off x="2787660" y="381295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8" name="Straight Connector 27"/>
            <p:cNvCxnSpPr/>
            <p:nvPr/>
          </p:nvCxnSpPr>
          <p:spPr bwMode="auto">
            <a:xfrm rot="5400000">
              <a:off x="5439973" y="365045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9" name="Straight Connector 28"/>
            <p:cNvCxnSpPr/>
            <p:nvPr/>
          </p:nvCxnSpPr>
          <p:spPr bwMode="auto">
            <a:xfrm rot="10800000">
              <a:off x="5363771" y="382213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1" name="TextBox 30"/>
            <p:cNvSpPr txBox="1"/>
            <p:nvPr/>
          </p:nvSpPr>
          <p:spPr>
            <a:xfrm>
              <a:off x="2877634" y="326394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32" name="TextBox 31"/>
            <p:cNvSpPr txBox="1"/>
            <p:nvPr/>
          </p:nvSpPr>
          <p:spPr>
            <a:xfrm>
              <a:off x="5431740" y="327312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4" name="TextBox 33"/>
            <p:cNvSpPr txBox="1"/>
            <p:nvPr/>
          </p:nvSpPr>
          <p:spPr>
            <a:xfrm>
              <a:off x="2532428" y="3877223"/>
              <a:ext cx="1013551" cy="165253"/>
            </a:xfrm>
            <a:prstGeom prst="rect">
              <a:avLst/>
            </a:prstGeom>
            <a:noFill/>
          </p:spPr>
          <p:txBody>
            <a:bodyPr wrap="square" lIns="0" tIns="0" rIns="0" bIns="0" rtlCol="0" anchor="ctr" anchorCtr="0">
              <a:noAutofit/>
            </a:bodyPr>
            <a:lstStyle/>
            <a:p>
              <a:r>
                <a:rPr lang="en-US" sz="1050" dirty="0" smtClean="0"/>
                <a:t>172.17.0.0 /16</a:t>
              </a:r>
              <a:endParaRPr lang="en-US" sz="1050" dirty="0"/>
            </a:p>
          </p:txBody>
        </p:sp>
        <p:sp>
          <p:nvSpPr>
            <p:cNvPr id="35" name="TextBox 34"/>
            <p:cNvSpPr txBox="1"/>
            <p:nvPr/>
          </p:nvSpPr>
          <p:spPr>
            <a:xfrm>
              <a:off x="5108568" y="3886402"/>
              <a:ext cx="1013551" cy="165253"/>
            </a:xfrm>
            <a:prstGeom prst="rect">
              <a:avLst/>
            </a:prstGeom>
            <a:noFill/>
          </p:spPr>
          <p:txBody>
            <a:bodyPr wrap="square" lIns="0" tIns="0" rIns="0" bIns="0" rtlCol="0" anchor="ctr" anchorCtr="0">
              <a:noAutofit/>
            </a:bodyPr>
            <a:lstStyle/>
            <a:p>
              <a:r>
                <a:rPr lang="en-US" sz="1050" dirty="0" smtClean="0"/>
                <a:t>10.0.0.0 /8</a:t>
              </a:r>
              <a:endParaRPr lang="en-US" sz="1050" dirty="0"/>
            </a:p>
          </p:txBody>
        </p:sp>
        <p:sp>
          <p:nvSpPr>
            <p:cNvPr id="43" name="TextBox 42"/>
            <p:cNvSpPr txBox="1"/>
            <p:nvPr/>
          </p:nvSpPr>
          <p:spPr>
            <a:xfrm>
              <a:off x="3834714" y="3562857"/>
              <a:ext cx="1003438" cy="255374"/>
            </a:xfrm>
            <a:prstGeom prst="rect">
              <a:avLst/>
            </a:prstGeom>
            <a:noFill/>
          </p:spPr>
          <p:txBody>
            <a:bodyPr wrap="square" lIns="0" tIns="0" rIns="0" bIns="0" rtlCol="0" anchor="ctr" anchorCtr="0">
              <a:noAutofit/>
            </a:bodyPr>
            <a:lstStyle/>
            <a:p>
              <a:r>
                <a:rPr lang="en-US" sz="1200" b="1" dirty="0" smtClean="0"/>
                <a:t>EIGRP 1</a:t>
              </a:r>
            </a:p>
            <a:p>
              <a:r>
                <a:rPr lang="en-US" sz="1200" b="1" dirty="0" smtClean="0"/>
                <a:t>Primary link</a:t>
              </a:r>
              <a:endParaRPr lang="en-US" sz="1200" b="1" dirty="0"/>
            </a:p>
          </p:txBody>
        </p:sp>
        <p:sp>
          <p:nvSpPr>
            <p:cNvPr id="44" name="TextBox 43"/>
            <p:cNvSpPr txBox="1"/>
            <p:nvPr/>
          </p:nvSpPr>
          <p:spPr>
            <a:xfrm>
              <a:off x="2445176" y="2829710"/>
              <a:ext cx="1013551" cy="165253"/>
            </a:xfrm>
            <a:prstGeom prst="rect">
              <a:avLst/>
            </a:prstGeom>
            <a:noFill/>
          </p:spPr>
          <p:txBody>
            <a:bodyPr wrap="square" lIns="0" tIns="0" rIns="0" bIns="0" rtlCol="0" anchor="ctr" anchorCtr="0">
              <a:noAutofit/>
            </a:bodyPr>
            <a:lstStyle/>
            <a:p>
              <a:pPr algn="l"/>
              <a:r>
                <a:rPr lang="en-US" sz="1050" dirty="0" smtClean="0"/>
                <a:t>172.16.1.1</a:t>
              </a:r>
              <a:endParaRPr lang="en-US" sz="1050" dirty="0"/>
            </a:p>
          </p:txBody>
        </p:sp>
        <p:sp>
          <p:nvSpPr>
            <p:cNvPr id="45" name="TextBox 44"/>
            <p:cNvSpPr txBox="1"/>
            <p:nvPr/>
          </p:nvSpPr>
          <p:spPr>
            <a:xfrm>
              <a:off x="5489058" y="2846186"/>
              <a:ext cx="1013551" cy="165253"/>
            </a:xfrm>
            <a:prstGeom prst="rect">
              <a:avLst/>
            </a:prstGeom>
            <a:noFill/>
          </p:spPr>
          <p:txBody>
            <a:bodyPr wrap="square" lIns="0" tIns="0" rIns="0" bIns="0" rtlCol="0" anchor="ctr" anchorCtr="0">
              <a:noAutofit/>
            </a:bodyPr>
            <a:lstStyle/>
            <a:p>
              <a:pPr algn="l"/>
              <a:r>
                <a:rPr lang="en-US" sz="1050" dirty="0" smtClean="0"/>
                <a:t>172.16.1.2</a:t>
              </a:r>
              <a:endParaRPr lang="en-US" sz="1050" dirty="0"/>
            </a:p>
          </p:txBody>
        </p:sp>
      </p:grpSp>
      <p:sp>
        <p:nvSpPr>
          <p:cNvPr id="47" name="Text Placeholder 5"/>
          <p:cNvSpPr>
            <a:spLocks/>
          </p:cNvSpPr>
          <p:nvPr/>
        </p:nvSpPr>
        <p:spPr bwMode="auto">
          <a:xfrm>
            <a:off x="302063" y="4980899"/>
            <a:ext cx="8535450" cy="98683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smtClean="0">
                <a:latin typeface="Courier New" pitchFamily="49" charset="0"/>
              </a:rPr>
              <a:t>R2(config</a:t>
            </a:r>
            <a:r>
              <a:rPr lang="en-US" sz="1400" kern="0" dirty="0">
                <a:latin typeface="Courier New" pitchFamily="49" charset="0"/>
              </a:rPr>
              <a:t>)# </a:t>
            </a:r>
            <a:r>
              <a:rPr lang="en-US" sz="1400" b="1" kern="0" dirty="0">
                <a:latin typeface="Courier New" pitchFamily="49" charset="0"/>
              </a:rPr>
              <a:t>ip </a:t>
            </a:r>
            <a:r>
              <a:rPr lang="en-US" sz="1400" b="1" kern="0" dirty="0" smtClean="0">
                <a:latin typeface="Courier New" pitchFamily="49" charset="0"/>
              </a:rPr>
              <a:t>route 172.17.0.0 255.255.0.0 172.16.1.1 100</a:t>
            </a:r>
          </a:p>
          <a:p>
            <a:pPr marL="236538" indent="-236538" algn="l" defTabSz="814388" eaLnBrk="1" hangingPunct="1">
              <a:lnSpc>
                <a:spcPct val="100000"/>
              </a:lnSpc>
              <a:spcBef>
                <a:spcPts val="0"/>
              </a:spcBef>
              <a:spcAft>
                <a:spcPts val="0"/>
              </a:spcAft>
              <a:buClr>
                <a:srgbClr val="708CA1"/>
              </a:buClr>
              <a:defRPr/>
            </a:pPr>
            <a:r>
              <a:rPr lang="en-US" sz="1400" kern="0" dirty="0" smtClean="0">
                <a:latin typeface="Courier New" pitchFamily="49" charset="0"/>
              </a:rPr>
              <a:t>R2(config)# </a:t>
            </a:r>
            <a:r>
              <a:rPr lang="en-US" sz="1400" b="1" kern="0" dirty="0" smtClean="0">
                <a:latin typeface="Courier New" pitchFamily="49" charset="0"/>
              </a:rPr>
              <a:t>router eigrp 1</a:t>
            </a:r>
          </a:p>
          <a:p>
            <a:pPr marL="236538" indent="-236538" algn="l" defTabSz="814388" eaLnBrk="1" hangingPunct="1">
              <a:lnSpc>
                <a:spcPct val="100000"/>
              </a:lnSpc>
              <a:spcBef>
                <a:spcPts val="0"/>
              </a:spcBef>
              <a:spcAft>
                <a:spcPts val="0"/>
              </a:spcAft>
              <a:buClr>
                <a:srgbClr val="708CA1"/>
              </a:buClr>
              <a:defRPr/>
            </a:pPr>
            <a:r>
              <a:rPr lang="en-US" sz="1400" kern="0" dirty="0" smtClean="0">
                <a:latin typeface="Courier New" pitchFamily="49" charset="0"/>
              </a:rPr>
              <a:t>R2(config-router)# </a:t>
            </a:r>
            <a:r>
              <a:rPr lang="en-US" sz="1400" b="1" kern="0" dirty="0" smtClean="0">
                <a:latin typeface="Courier New" pitchFamily="49" charset="0"/>
              </a:rPr>
              <a:t>network 10.0.0.0</a:t>
            </a:r>
          </a:p>
          <a:p>
            <a:pPr marL="236538" indent="-236538" algn="l" defTabSz="814388" eaLnBrk="1" hangingPunct="1">
              <a:lnSpc>
                <a:spcPct val="100000"/>
              </a:lnSpc>
              <a:spcBef>
                <a:spcPts val="0"/>
              </a:spcBef>
              <a:spcAft>
                <a:spcPts val="0"/>
              </a:spcAft>
              <a:buClr>
                <a:srgbClr val="708CA1"/>
              </a:buClr>
              <a:defRPr/>
            </a:pPr>
            <a:r>
              <a:rPr lang="en-US" sz="1400" kern="0" dirty="0" smtClean="0">
                <a:latin typeface="Courier New" pitchFamily="49" charset="0"/>
              </a:rPr>
              <a:t>R2(config-router)# </a:t>
            </a:r>
            <a:r>
              <a:rPr lang="en-US" sz="1400" b="1" kern="0" dirty="0" smtClean="0">
                <a:latin typeface="Courier New" pitchFamily="49" charset="0"/>
              </a:rPr>
              <a:t>network 192.168.1.0</a:t>
            </a:r>
          </a:p>
          <a:p>
            <a:pPr marL="236538" indent="-236538" algn="l" defTabSz="814388" eaLnBrk="1" hangingPunct="1">
              <a:lnSpc>
                <a:spcPct val="100000"/>
              </a:lnSpc>
              <a:spcBef>
                <a:spcPts val="0"/>
              </a:spcBef>
              <a:spcAft>
                <a:spcPts val="0"/>
              </a:spcAft>
              <a:buClr>
                <a:srgbClr val="708CA1"/>
              </a:buClr>
              <a:defRPr/>
            </a:pPr>
            <a:endParaRPr lang="en-US" sz="1400" b="1" kern="0" dirty="0" smtClean="0">
              <a:latin typeface="Courier New" pitchFamily="49" charset="0"/>
            </a:endParaRPr>
          </a:p>
          <a:p>
            <a:pPr marL="236538" indent="-236538" algn="l" defTabSz="814388" eaLnBrk="1" hangingPunct="1">
              <a:lnSpc>
                <a:spcPct val="100000"/>
              </a:lnSpc>
              <a:spcBef>
                <a:spcPts val="0"/>
              </a:spcBef>
              <a:spcAft>
                <a:spcPts val="0"/>
              </a:spcAft>
              <a:buClr>
                <a:srgbClr val="708CA1"/>
              </a:buClr>
              <a:defRPr/>
            </a:pPr>
            <a:endParaRPr lang="en-US" sz="1400" b="1" kern="0" dirty="0" smtClean="0">
              <a:latin typeface="Courier New" pitchFamily="49" charset="0"/>
            </a:endParaRPr>
          </a:p>
        </p:txBody>
      </p:sp>
    </p:spTree>
    <p:extLst>
      <p:ext uri="{BB962C8B-B14F-4D97-AF65-F5344CB8AC3E}">
        <p14:creationId xmlns:p14="http://schemas.microsoft.com/office/powerpoint/2010/main" val="3047059452"/>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76054"/>
            <a:ext cx="8042276" cy="1336956"/>
          </a:xfrm>
        </p:spPr>
        <p:txBody>
          <a:bodyPr>
            <a:normAutofit fontScale="90000"/>
          </a:bodyPr>
          <a:lstStyle/>
          <a:p>
            <a:r>
              <a:rPr lang="en-US" dirty="0" smtClean="0"/>
              <a:t>Routing Within the ECNM</a:t>
            </a:r>
            <a:br>
              <a:rPr lang="en-US" dirty="0" smtClean="0"/>
            </a:br>
            <a:endParaRPr lang="en-US" dirty="0"/>
          </a:p>
        </p:txBody>
      </p:sp>
      <p:sp>
        <p:nvSpPr>
          <p:cNvPr id="3" name="Content Placeholder 2"/>
          <p:cNvSpPr>
            <a:spLocks noGrp="1"/>
          </p:cNvSpPr>
          <p:nvPr>
            <p:ph idx="1"/>
          </p:nvPr>
        </p:nvSpPr>
        <p:spPr>
          <a:xfrm>
            <a:off x="549275" y="1803401"/>
            <a:ext cx="8042276" cy="3835399"/>
          </a:xfrm>
        </p:spPr>
        <p:txBody>
          <a:bodyPr>
            <a:normAutofit fontScale="92500" lnSpcReduction="20000"/>
          </a:bodyPr>
          <a:lstStyle/>
          <a:p>
            <a:r>
              <a:rPr lang="en-US" dirty="0" smtClean="0">
                <a:solidFill>
                  <a:srgbClr val="000000"/>
                </a:solidFill>
              </a:rPr>
              <a:t>Routing protocols are an integral part of any network. </a:t>
            </a:r>
          </a:p>
          <a:p>
            <a:pPr lvl="1"/>
            <a:r>
              <a:rPr lang="en-US" dirty="0" smtClean="0">
                <a:solidFill>
                  <a:srgbClr val="000000"/>
                </a:solidFill>
              </a:rPr>
              <a:t>When designing a network routing protocol, selection and planning are among the design decisions to be made. </a:t>
            </a:r>
          </a:p>
          <a:p>
            <a:r>
              <a:rPr lang="en-US" dirty="0" smtClean="0">
                <a:solidFill>
                  <a:srgbClr val="000000"/>
                </a:solidFill>
              </a:rPr>
              <a:t>Although the best practice is to use one IP routing protocol throughout the enterprise if possible, in some cases multiple routing protocols might be required.</a:t>
            </a:r>
          </a:p>
          <a:p>
            <a:r>
              <a:rPr lang="en-US" dirty="0">
                <a:solidFill>
                  <a:srgbClr val="000000"/>
                </a:solidFill>
              </a:rPr>
              <a:t>The Enterprise Composite Network Model can assist in determining where each routing protocol is implemented, where the boundaries between protocols are, and how traffic flows between them will be managed.</a:t>
            </a:r>
          </a:p>
          <a:p>
            <a:endParaRPr lang="en-US" dirty="0" smtClean="0">
              <a:solidFill>
                <a:srgbClr val="000000"/>
              </a:solidFill>
            </a:endParaRPr>
          </a:p>
        </p:txBody>
      </p:sp>
    </p:spTree>
    <p:extLst>
      <p:ext uri="{BB962C8B-B14F-4D97-AF65-F5344CB8AC3E}">
        <p14:creationId xmlns:p14="http://schemas.microsoft.com/office/powerpoint/2010/main" val="36786053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269464" y="124509"/>
            <a:ext cx="5074054" cy="1196291"/>
          </a:xfrm>
        </p:spPr>
        <p:txBody>
          <a:bodyPr/>
          <a:lstStyle/>
          <a:p>
            <a:r>
              <a:rPr lang="en-US" sz="3600" dirty="0" smtClean="0"/>
              <a:t>Suggested Routing Protocols Used</a:t>
            </a:r>
            <a:endParaRPr lang="en-US" sz="3600" dirty="0"/>
          </a:p>
        </p:txBody>
      </p:sp>
      <p:grpSp>
        <p:nvGrpSpPr>
          <p:cNvPr id="2" name="Group 1"/>
          <p:cNvGrpSpPr/>
          <p:nvPr/>
        </p:nvGrpSpPr>
        <p:grpSpPr>
          <a:xfrm>
            <a:off x="845850" y="1704515"/>
            <a:ext cx="7465890" cy="3954781"/>
            <a:chOff x="845850" y="1591081"/>
            <a:chExt cx="7128448" cy="4334357"/>
          </a:xfrm>
        </p:grpSpPr>
        <p:sp>
          <p:nvSpPr>
            <p:cNvPr id="103" name="Left Brace 102"/>
            <p:cNvSpPr/>
            <p:nvPr/>
          </p:nvSpPr>
          <p:spPr bwMode="auto">
            <a:xfrm>
              <a:off x="3882058" y="3240634"/>
              <a:ext cx="281354" cy="1446962"/>
            </a:xfrm>
            <a:prstGeom prst="leftBrace">
              <a:avLst>
                <a:gd name="adj1" fmla="val 67592"/>
                <a:gd name="adj2" fmla="val 50000"/>
              </a:avLst>
            </a:prstGeom>
            <a:solidFill>
              <a:schemeClr val="accent6">
                <a:lumMod val="60000"/>
                <a:lumOff val="40000"/>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04" name="Rectangle 103"/>
            <p:cNvSpPr/>
            <p:nvPr/>
          </p:nvSpPr>
          <p:spPr bwMode="auto">
            <a:xfrm>
              <a:off x="4163415" y="3240633"/>
              <a:ext cx="2301070" cy="1457011"/>
            </a:xfrm>
            <a:prstGeom prst="rect">
              <a:avLst/>
            </a:prstGeom>
            <a:solidFill>
              <a:schemeClr val="accent6">
                <a:lumMod val="60000"/>
                <a:lumOff val="40000"/>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3" name="Left Brace 72"/>
            <p:cNvSpPr/>
            <p:nvPr/>
          </p:nvSpPr>
          <p:spPr bwMode="auto">
            <a:xfrm>
              <a:off x="3890426" y="1591082"/>
              <a:ext cx="281354" cy="1446962"/>
            </a:xfrm>
            <a:prstGeom prst="leftBrace">
              <a:avLst>
                <a:gd name="adj1" fmla="val 67592"/>
                <a:gd name="adj2" fmla="val 50000"/>
              </a:avLst>
            </a:prstGeom>
            <a:solidFill>
              <a:schemeClr val="accent1">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 name="Rectangle 95"/>
            <p:cNvSpPr/>
            <p:nvPr/>
          </p:nvSpPr>
          <p:spPr bwMode="auto">
            <a:xfrm>
              <a:off x="4171783" y="1591081"/>
              <a:ext cx="2301070" cy="1457011"/>
            </a:xfrm>
            <a:prstGeom prst="rect">
              <a:avLst/>
            </a:prstGeom>
            <a:solidFill>
              <a:schemeClr val="accent1">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7" name="Rectangle 16"/>
            <p:cNvSpPr/>
            <p:nvPr/>
          </p:nvSpPr>
          <p:spPr bwMode="auto">
            <a:xfrm>
              <a:off x="4180112" y="1597278"/>
              <a:ext cx="2236470" cy="899160"/>
            </a:xfrm>
            <a:prstGeom prst="rect">
              <a:avLst/>
            </a:prstGeom>
            <a:noFill/>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smtClean="0">
                <a:ln>
                  <a:noFill/>
                </a:ln>
                <a:solidFill>
                  <a:schemeClr val="tx1"/>
                </a:solidFill>
                <a:effectLst/>
                <a:latin typeface="Arial" charset="0"/>
              </a:endParaRPr>
            </a:p>
          </p:txBody>
        </p:sp>
        <p:sp>
          <p:nvSpPr>
            <p:cNvPr id="53" name="Rectangle 52"/>
            <p:cNvSpPr/>
            <p:nvPr/>
          </p:nvSpPr>
          <p:spPr bwMode="auto">
            <a:xfrm>
              <a:off x="4183922" y="3771574"/>
              <a:ext cx="2218592" cy="919424"/>
            </a:xfrm>
            <a:prstGeom prst="rect">
              <a:avLst/>
            </a:prstGeom>
            <a:noFill/>
            <a:ln>
              <a:headEnd type="none" w="med" len="med"/>
              <a:tailEnd type="none" w="med" len="med"/>
            </a:ln>
          </p:spPr>
          <p:style>
            <a:lnRef idx="1">
              <a:schemeClr val="dk1"/>
            </a:lnRef>
            <a:fillRef idx="2">
              <a:schemeClr val="dk1"/>
            </a:fillRef>
            <a:effectRef idx="1">
              <a:schemeClr val="dk1"/>
            </a:effectRef>
            <a:fontRef idx="minor">
              <a:schemeClr val="dk1"/>
            </a:fontRef>
          </p:style>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smtClean="0">
                <a:ln>
                  <a:noFill/>
                </a:ln>
                <a:solidFill>
                  <a:schemeClr val="tx1"/>
                </a:solidFill>
                <a:effectLst/>
                <a:latin typeface="Arial" charset="0"/>
              </a:endParaRPr>
            </a:p>
          </p:txBody>
        </p:sp>
        <p:pic>
          <p:nvPicPr>
            <p:cNvPr id="7" name="Picture 51" descr="IP Phone"/>
            <p:cNvPicPr>
              <a:picLocks noChangeAspect="1" noChangeArrowheads="1"/>
            </p:cNvPicPr>
            <p:nvPr/>
          </p:nvPicPr>
          <p:blipFill>
            <a:blip r:embed="rId3"/>
            <a:srcRect/>
            <a:stretch>
              <a:fillRect/>
            </a:stretch>
          </p:blipFill>
          <p:spPr bwMode="auto">
            <a:xfrm>
              <a:off x="4290602" y="2073528"/>
              <a:ext cx="633450" cy="347980"/>
            </a:xfrm>
            <a:prstGeom prst="rect">
              <a:avLst/>
            </a:prstGeom>
            <a:noFill/>
            <a:ln w="9525">
              <a:noFill/>
              <a:miter lim="800000"/>
              <a:headEnd/>
              <a:tailEnd/>
            </a:ln>
          </p:spPr>
        </p:pic>
        <p:pic>
          <p:nvPicPr>
            <p:cNvPr id="8" name="Picture 68" descr="Wireless Router, Added 04/20/2004"/>
            <p:cNvPicPr>
              <a:picLocks noChangeAspect="1" noChangeArrowheads="1"/>
            </p:cNvPicPr>
            <p:nvPr/>
          </p:nvPicPr>
          <p:blipFill>
            <a:blip r:embed="rId4"/>
            <a:srcRect/>
            <a:stretch>
              <a:fillRect/>
            </a:stretch>
          </p:blipFill>
          <p:spPr bwMode="auto">
            <a:xfrm>
              <a:off x="5021487" y="1970657"/>
              <a:ext cx="501165" cy="446723"/>
            </a:xfrm>
            <a:prstGeom prst="rect">
              <a:avLst/>
            </a:prstGeom>
            <a:noFill/>
            <a:ln w="9525">
              <a:noFill/>
              <a:miter lim="800000"/>
              <a:headEnd/>
              <a:tailEnd/>
            </a:ln>
          </p:spPr>
        </p:pic>
        <p:pic>
          <p:nvPicPr>
            <p:cNvPr id="9" name="Picture 41"/>
            <p:cNvPicPr>
              <a:picLocks noChangeAspect="1" noChangeArrowheads="1"/>
            </p:cNvPicPr>
            <p:nvPr/>
          </p:nvPicPr>
          <p:blipFill>
            <a:blip r:embed="rId5"/>
            <a:srcRect/>
            <a:stretch>
              <a:fillRect/>
            </a:stretch>
          </p:blipFill>
          <p:spPr bwMode="auto">
            <a:xfrm>
              <a:off x="5643153" y="2096388"/>
              <a:ext cx="657800" cy="281305"/>
            </a:xfrm>
            <a:prstGeom prst="rect">
              <a:avLst/>
            </a:prstGeom>
            <a:noFill/>
            <a:ln w="9525">
              <a:noFill/>
              <a:miter lim="800000"/>
              <a:headEnd/>
              <a:tailEnd/>
            </a:ln>
          </p:spPr>
        </p:pic>
        <p:pic>
          <p:nvPicPr>
            <p:cNvPr id="10" name="Picture 28"/>
            <p:cNvPicPr>
              <a:picLocks noChangeArrowheads="1"/>
            </p:cNvPicPr>
            <p:nvPr/>
          </p:nvPicPr>
          <p:blipFill>
            <a:blip r:embed="rId6"/>
            <a:srcRect/>
            <a:stretch>
              <a:fillRect/>
            </a:stretch>
          </p:blipFill>
          <p:spPr bwMode="auto">
            <a:xfrm>
              <a:off x="5050062" y="3005708"/>
              <a:ext cx="479425" cy="469900"/>
            </a:xfrm>
            <a:prstGeom prst="rect">
              <a:avLst/>
            </a:prstGeom>
            <a:noFill/>
            <a:ln w="9525">
              <a:noFill/>
              <a:miter lim="800000"/>
              <a:headEnd/>
              <a:tailEnd/>
            </a:ln>
          </p:spPr>
        </p:pic>
        <p:pic>
          <p:nvPicPr>
            <p:cNvPr id="12" name="Picture 42" descr="File Server_Updated2005"/>
            <p:cNvPicPr>
              <a:picLocks noChangeAspect="1" noChangeArrowheads="1"/>
            </p:cNvPicPr>
            <p:nvPr/>
          </p:nvPicPr>
          <p:blipFill>
            <a:blip r:embed="rId7"/>
            <a:srcRect/>
            <a:stretch>
              <a:fillRect/>
            </a:stretch>
          </p:blipFill>
          <p:spPr bwMode="auto">
            <a:xfrm>
              <a:off x="4484913" y="5198160"/>
              <a:ext cx="415290" cy="552336"/>
            </a:xfrm>
            <a:prstGeom prst="rect">
              <a:avLst/>
            </a:prstGeom>
            <a:noFill/>
            <a:ln w="9525">
              <a:noFill/>
              <a:miter lim="800000"/>
              <a:headEnd/>
              <a:tailEnd/>
            </a:ln>
          </p:spPr>
        </p:pic>
        <p:pic>
          <p:nvPicPr>
            <p:cNvPr id="21" name="Picture 42" descr="File Server_Updated2005"/>
            <p:cNvPicPr>
              <a:picLocks noChangeAspect="1" noChangeArrowheads="1"/>
            </p:cNvPicPr>
            <p:nvPr/>
          </p:nvPicPr>
          <p:blipFill>
            <a:blip r:embed="rId7"/>
            <a:srcRect/>
            <a:stretch>
              <a:fillRect/>
            </a:stretch>
          </p:blipFill>
          <p:spPr bwMode="auto">
            <a:xfrm>
              <a:off x="5140233" y="5201970"/>
              <a:ext cx="415290" cy="552336"/>
            </a:xfrm>
            <a:prstGeom prst="rect">
              <a:avLst/>
            </a:prstGeom>
            <a:noFill/>
            <a:ln w="9525">
              <a:noFill/>
              <a:miter lim="800000"/>
              <a:headEnd/>
              <a:tailEnd/>
            </a:ln>
          </p:spPr>
        </p:pic>
        <p:pic>
          <p:nvPicPr>
            <p:cNvPr id="22" name="Picture 42" descr="File Server_Updated2005"/>
            <p:cNvPicPr>
              <a:picLocks noChangeAspect="1" noChangeArrowheads="1"/>
            </p:cNvPicPr>
            <p:nvPr/>
          </p:nvPicPr>
          <p:blipFill>
            <a:blip r:embed="rId7"/>
            <a:srcRect/>
            <a:stretch>
              <a:fillRect/>
            </a:stretch>
          </p:blipFill>
          <p:spPr bwMode="auto">
            <a:xfrm>
              <a:off x="5784123" y="5205780"/>
              <a:ext cx="415290" cy="552336"/>
            </a:xfrm>
            <a:prstGeom prst="rect">
              <a:avLst/>
            </a:prstGeom>
            <a:noFill/>
            <a:ln w="9525">
              <a:noFill/>
              <a:miter lim="800000"/>
              <a:headEnd/>
              <a:tailEnd/>
            </a:ln>
          </p:spPr>
        </p:pic>
        <p:pic>
          <p:nvPicPr>
            <p:cNvPr id="23" name="Picture 28"/>
            <p:cNvPicPr>
              <a:picLocks noChangeArrowheads="1"/>
            </p:cNvPicPr>
            <p:nvPr/>
          </p:nvPicPr>
          <p:blipFill>
            <a:blip r:embed="rId6"/>
            <a:srcRect/>
            <a:stretch>
              <a:fillRect/>
            </a:stretch>
          </p:blipFill>
          <p:spPr bwMode="auto">
            <a:xfrm>
              <a:off x="4768122" y="4118228"/>
              <a:ext cx="479425" cy="469900"/>
            </a:xfrm>
            <a:prstGeom prst="rect">
              <a:avLst/>
            </a:prstGeom>
            <a:noFill/>
            <a:ln w="9525">
              <a:noFill/>
              <a:miter lim="800000"/>
              <a:headEnd/>
              <a:tailEnd/>
            </a:ln>
          </p:spPr>
        </p:pic>
        <p:pic>
          <p:nvPicPr>
            <p:cNvPr id="24" name="Picture 28"/>
            <p:cNvPicPr>
              <a:picLocks noChangeArrowheads="1"/>
            </p:cNvPicPr>
            <p:nvPr/>
          </p:nvPicPr>
          <p:blipFill>
            <a:blip r:embed="rId6"/>
            <a:srcRect/>
            <a:stretch>
              <a:fillRect/>
            </a:stretch>
          </p:blipFill>
          <p:spPr bwMode="auto">
            <a:xfrm>
              <a:off x="5377722" y="4133468"/>
              <a:ext cx="479425" cy="469900"/>
            </a:xfrm>
            <a:prstGeom prst="rect">
              <a:avLst/>
            </a:prstGeom>
            <a:noFill/>
            <a:ln w="9525">
              <a:noFill/>
              <a:miter lim="800000"/>
              <a:headEnd/>
              <a:tailEnd/>
            </a:ln>
          </p:spPr>
        </p:pic>
        <p:sp>
          <p:nvSpPr>
            <p:cNvPr id="25" name="Rectangle 24"/>
            <p:cNvSpPr/>
            <p:nvPr/>
          </p:nvSpPr>
          <p:spPr bwMode="auto">
            <a:xfrm>
              <a:off x="6801392" y="2530728"/>
              <a:ext cx="1066800" cy="3394710"/>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28" name="Picture 28"/>
            <p:cNvPicPr>
              <a:picLocks noChangeArrowheads="1"/>
            </p:cNvPicPr>
            <p:nvPr/>
          </p:nvPicPr>
          <p:blipFill>
            <a:blip r:embed="rId6"/>
            <a:srcRect/>
            <a:stretch>
              <a:fillRect/>
            </a:stretch>
          </p:blipFill>
          <p:spPr bwMode="auto">
            <a:xfrm>
              <a:off x="7153182" y="4434458"/>
              <a:ext cx="479425" cy="446057"/>
            </a:xfrm>
            <a:prstGeom prst="rect">
              <a:avLst/>
            </a:prstGeom>
            <a:noFill/>
            <a:ln w="9525">
              <a:noFill/>
              <a:miter lim="800000"/>
              <a:headEnd/>
              <a:tailEnd/>
            </a:ln>
          </p:spPr>
        </p:pic>
        <p:sp>
          <p:nvSpPr>
            <p:cNvPr id="37" name="TextBox 36"/>
            <p:cNvSpPr txBox="1"/>
            <p:nvPr/>
          </p:nvSpPr>
          <p:spPr>
            <a:xfrm>
              <a:off x="4187732" y="1616328"/>
              <a:ext cx="1376402" cy="258532"/>
            </a:xfrm>
            <a:prstGeom prst="rect">
              <a:avLst/>
            </a:prstGeom>
            <a:noFill/>
          </p:spPr>
          <p:txBody>
            <a:bodyPr vert="horz" wrap="square" lIns="91440" rIns="91440" numCol="1" rtlCol="0" anchor="t" anchorCtr="0">
              <a:noAutofit/>
            </a:bodyPr>
            <a:lstStyle/>
            <a:p>
              <a:pPr algn="l"/>
              <a:r>
                <a:rPr lang="en-US" sz="1200" b="1" dirty="0" smtClean="0"/>
                <a:t>Building Access</a:t>
              </a:r>
            </a:p>
          </p:txBody>
        </p:sp>
        <p:sp>
          <p:nvSpPr>
            <p:cNvPr id="38" name="TextBox 37"/>
            <p:cNvSpPr txBox="1"/>
            <p:nvPr/>
          </p:nvSpPr>
          <p:spPr>
            <a:xfrm>
              <a:off x="4191542" y="2740278"/>
              <a:ext cx="1712328" cy="258532"/>
            </a:xfrm>
            <a:prstGeom prst="rect">
              <a:avLst/>
            </a:prstGeom>
            <a:noFill/>
          </p:spPr>
          <p:txBody>
            <a:bodyPr vert="horz" wrap="square" lIns="91440" rIns="91440" numCol="1" rtlCol="0" anchor="t" anchorCtr="0">
              <a:noAutofit/>
            </a:bodyPr>
            <a:lstStyle/>
            <a:p>
              <a:pPr algn="l"/>
              <a:r>
                <a:rPr lang="en-US" sz="1200" b="1" dirty="0" smtClean="0"/>
                <a:t>Building Distribution</a:t>
              </a:r>
            </a:p>
          </p:txBody>
        </p:sp>
        <p:sp>
          <p:nvSpPr>
            <p:cNvPr id="39" name="TextBox 38"/>
            <p:cNvSpPr txBox="1"/>
            <p:nvPr/>
          </p:nvSpPr>
          <p:spPr>
            <a:xfrm>
              <a:off x="4202972" y="3780408"/>
              <a:ext cx="2047355" cy="258532"/>
            </a:xfrm>
            <a:prstGeom prst="rect">
              <a:avLst/>
            </a:prstGeom>
            <a:noFill/>
          </p:spPr>
          <p:txBody>
            <a:bodyPr vert="horz" wrap="square" lIns="91440" rIns="91440" numCol="1" rtlCol="0" anchor="t" anchorCtr="0">
              <a:noAutofit/>
            </a:bodyPr>
            <a:lstStyle/>
            <a:p>
              <a:pPr algn="l"/>
              <a:r>
                <a:rPr lang="en-US" sz="1200" b="1" dirty="0" smtClean="0"/>
                <a:t>Core (Campus backbone)</a:t>
              </a:r>
            </a:p>
          </p:txBody>
        </p:sp>
        <p:sp>
          <p:nvSpPr>
            <p:cNvPr id="40" name="TextBox 39"/>
            <p:cNvSpPr txBox="1"/>
            <p:nvPr/>
          </p:nvSpPr>
          <p:spPr>
            <a:xfrm>
              <a:off x="4183922" y="4938648"/>
              <a:ext cx="1079142" cy="258532"/>
            </a:xfrm>
            <a:prstGeom prst="rect">
              <a:avLst/>
            </a:prstGeom>
            <a:noFill/>
          </p:spPr>
          <p:txBody>
            <a:bodyPr vert="horz" wrap="square" lIns="91440" rIns="91440" numCol="1" rtlCol="0" anchor="t" anchorCtr="0">
              <a:noAutofit/>
            </a:bodyPr>
            <a:lstStyle/>
            <a:p>
              <a:pPr algn="l"/>
              <a:r>
                <a:rPr lang="en-US" sz="1200" b="1" dirty="0" smtClean="0"/>
                <a:t>Server Farm</a:t>
              </a:r>
            </a:p>
          </p:txBody>
        </p:sp>
        <p:sp>
          <p:nvSpPr>
            <p:cNvPr id="42" name="TextBox 41"/>
            <p:cNvSpPr txBox="1"/>
            <p:nvPr/>
          </p:nvSpPr>
          <p:spPr>
            <a:xfrm>
              <a:off x="6702332" y="3597528"/>
              <a:ext cx="1271966" cy="424732"/>
            </a:xfrm>
            <a:prstGeom prst="rect">
              <a:avLst/>
            </a:prstGeom>
            <a:noFill/>
          </p:spPr>
          <p:txBody>
            <a:bodyPr vert="horz" wrap="square" lIns="91440" rIns="91440" numCol="1" rtlCol="0" anchor="t" anchorCtr="1">
              <a:spAutoFit/>
            </a:bodyPr>
            <a:lstStyle/>
            <a:p>
              <a:r>
                <a:rPr lang="en-US" sz="1200" b="1" dirty="0" smtClean="0"/>
                <a:t>Edge </a:t>
              </a:r>
            </a:p>
            <a:p>
              <a:r>
                <a:rPr lang="en-US" sz="1200" b="1" dirty="0" smtClean="0"/>
                <a:t>Distribution</a:t>
              </a:r>
              <a:endParaRPr lang="en-US" sz="1200" b="1" dirty="0"/>
            </a:p>
          </p:txBody>
        </p:sp>
        <p:sp>
          <p:nvSpPr>
            <p:cNvPr id="52" name="Rectangle 51"/>
            <p:cNvSpPr/>
            <p:nvPr/>
          </p:nvSpPr>
          <p:spPr bwMode="auto">
            <a:xfrm>
              <a:off x="4172492" y="2664078"/>
              <a:ext cx="2236470" cy="872490"/>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smtClean="0">
                <a:ln>
                  <a:noFill/>
                </a:ln>
                <a:solidFill>
                  <a:schemeClr val="tx1"/>
                </a:solidFill>
                <a:effectLst/>
                <a:latin typeface="Arial" charset="0"/>
              </a:endParaRPr>
            </a:p>
          </p:txBody>
        </p:sp>
        <p:sp>
          <p:nvSpPr>
            <p:cNvPr id="54" name="Rectangle 53"/>
            <p:cNvSpPr/>
            <p:nvPr/>
          </p:nvSpPr>
          <p:spPr bwMode="auto">
            <a:xfrm>
              <a:off x="4206782" y="4915788"/>
              <a:ext cx="2236470" cy="963930"/>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smtClean="0">
                <a:ln>
                  <a:noFill/>
                </a:ln>
                <a:solidFill>
                  <a:schemeClr val="tx1"/>
                </a:solidFill>
                <a:effectLst/>
                <a:latin typeface="Arial" charset="0"/>
              </a:endParaRPr>
            </a:p>
          </p:txBody>
        </p:sp>
        <p:cxnSp>
          <p:nvCxnSpPr>
            <p:cNvPr id="67" name="Straight Connector 66"/>
            <p:cNvCxnSpPr>
              <a:stCxn id="53" idx="3"/>
              <a:endCxn id="25" idx="1"/>
            </p:cNvCxnSpPr>
            <p:nvPr/>
          </p:nvCxnSpPr>
          <p:spPr bwMode="auto">
            <a:xfrm flipV="1">
              <a:off x="6402514" y="4228083"/>
              <a:ext cx="398878" cy="3203"/>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74" name="Straight Connector 73"/>
            <p:cNvCxnSpPr/>
            <p:nvPr/>
          </p:nvCxnSpPr>
          <p:spPr bwMode="auto">
            <a:xfrm>
              <a:off x="6435632" y="4378578"/>
              <a:ext cx="381000" cy="1905"/>
            </a:xfrm>
            <a:prstGeom prst="line">
              <a:avLst/>
            </a:prstGeom>
            <a:solidFill>
              <a:schemeClr val="accent1"/>
            </a:solidFill>
            <a:ln w="19050" cap="flat" cmpd="sng" algn="ctr">
              <a:solidFill>
                <a:schemeClr val="tx1"/>
              </a:solidFill>
              <a:prstDash val="sysDot"/>
              <a:round/>
              <a:headEnd type="none" w="med" len="med"/>
              <a:tailEnd type="none" w="med" len="med"/>
            </a:ln>
            <a:effectLst/>
          </p:spPr>
        </p:cxnSp>
        <p:sp>
          <p:nvSpPr>
            <p:cNvPr id="76" name="TextBox 75"/>
            <p:cNvSpPr txBox="1"/>
            <p:nvPr/>
          </p:nvSpPr>
          <p:spPr>
            <a:xfrm>
              <a:off x="1227678" y="1832235"/>
              <a:ext cx="2712989" cy="964642"/>
            </a:xfrm>
            <a:prstGeom prst="rect">
              <a:avLst/>
            </a:prstGeom>
            <a:noFill/>
          </p:spPr>
          <p:txBody>
            <a:bodyPr wrap="square" rtlCol="0" anchor="ctr" anchorCtr="1">
              <a:noAutofit/>
            </a:bodyPr>
            <a:lstStyle/>
            <a:p>
              <a:r>
                <a:rPr lang="en-US" sz="1200" b="1" dirty="0" smtClean="0"/>
                <a:t>RIPv2, OSPF, EIGRP, Static routes</a:t>
              </a:r>
              <a:endParaRPr lang="en-US" sz="1200" b="1" dirty="0"/>
            </a:p>
          </p:txBody>
        </p:sp>
        <p:cxnSp>
          <p:nvCxnSpPr>
            <p:cNvPr id="91" name="Straight Connector 90"/>
            <p:cNvCxnSpPr/>
            <p:nvPr/>
          </p:nvCxnSpPr>
          <p:spPr bwMode="auto">
            <a:xfrm rot="16200000" flipH="1">
              <a:off x="5215741" y="2579044"/>
              <a:ext cx="167640" cy="2428"/>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92" name="Straight Connector 91"/>
            <p:cNvCxnSpPr/>
            <p:nvPr/>
          </p:nvCxnSpPr>
          <p:spPr bwMode="auto">
            <a:xfrm rot="16200000" flipH="1">
              <a:off x="5189071" y="3648272"/>
              <a:ext cx="224790" cy="1382"/>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94" name="Straight Connector 93"/>
            <p:cNvCxnSpPr/>
            <p:nvPr/>
          </p:nvCxnSpPr>
          <p:spPr bwMode="auto">
            <a:xfrm rot="16200000" flipH="1">
              <a:off x="5191144" y="4802011"/>
              <a:ext cx="224790" cy="2764"/>
            </a:xfrm>
            <a:prstGeom prst="line">
              <a:avLst/>
            </a:prstGeom>
            <a:solidFill>
              <a:schemeClr val="accent1"/>
            </a:solidFill>
            <a:ln w="19050" cap="flat" cmpd="sng" algn="ctr">
              <a:solidFill>
                <a:schemeClr val="tx1"/>
              </a:solidFill>
              <a:prstDash val="solid"/>
              <a:round/>
              <a:headEnd type="none" w="med" len="med"/>
              <a:tailEnd type="none" w="med" len="med"/>
            </a:ln>
            <a:effectLst/>
          </p:spPr>
        </p:cxnSp>
        <p:sp>
          <p:nvSpPr>
            <p:cNvPr id="95" name="TextBox 94"/>
            <p:cNvSpPr txBox="1"/>
            <p:nvPr/>
          </p:nvSpPr>
          <p:spPr>
            <a:xfrm>
              <a:off x="1460462" y="3511931"/>
              <a:ext cx="2712989" cy="964642"/>
            </a:xfrm>
            <a:prstGeom prst="rect">
              <a:avLst/>
            </a:prstGeom>
            <a:noFill/>
          </p:spPr>
          <p:txBody>
            <a:bodyPr wrap="square" rtlCol="0" anchor="ctr" anchorCtr="1">
              <a:noAutofit/>
            </a:bodyPr>
            <a:lstStyle/>
            <a:p>
              <a:r>
                <a:rPr lang="en-US" sz="1200" b="1" dirty="0" smtClean="0"/>
                <a:t>OSPF, EIGRP, IS-IS and BGP</a:t>
              </a:r>
              <a:endParaRPr lang="en-US" sz="1200" b="1" dirty="0"/>
            </a:p>
          </p:txBody>
        </p:sp>
        <p:sp>
          <p:nvSpPr>
            <p:cNvPr id="105" name="TextBox 104"/>
            <p:cNvSpPr txBox="1"/>
            <p:nvPr/>
          </p:nvSpPr>
          <p:spPr>
            <a:xfrm>
              <a:off x="845850" y="1664028"/>
              <a:ext cx="3054699" cy="542067"/>
            </a:xfrm>
            <a:prstGeom prst="rect">
              <a:avLst/>
            </a:prstGeom>
            <a:noFill/>
          </p:spPr>
          <p:txBody>
            <a:bodyPr vert="horz" wrap="square" lIns="91440" rIns="91440" numCol="1" rtlCol="0" anchor="t" anchorCtr="0">
              <a:noAutofit/>
            </a:bodyPr>
            <a:lstStyle/>
            <a:p>
              <a:pPr algn="l"/>
              <a:r>
                <a:rPr lang="en-US" sz="1400" b="1" dirty="0" smtClean="0"/>
                <a:t>Between Building Access and Building Distribution:</a:t>
              </a:r>
            </a:p>
          </p:txBody>
        </p:sp>
        <p:sp>
          <p:nvSpPr>
            <p:cNvPr id="106" name="TextBox 105"/>
            <p:cNvSpPr txBox="1"/>
            <p:nvPr/>
          </p:nvSpPr>
          <p:spPr>
            <a:xfrm>
              <a:off x="847530" y="3442134"/>
              <a:ext cx="3054699" cy="542067"/>
            </a:xfrm>
            <a:prstGeom prst="rect">
              <a:avLst/>
            </a:prstGeom>
            <a:noFill/>
          </p:spPr>
          <p:txBody>
            <a:bodyPr vert="horz" wrap="square" lIns="91440" rIns="91440" numCol="1" rtlCol="0" anchor="t" anchorCtr="0">
              <a:noAutofit/>
            </a:bodyPr>
            <a:lstStyle/>
            <a:p>
              <a:pPr algn="l"/>
              <a:r>
                <a:rPr lang="en-US" sz="1400" b="1" dirty="0" smtClean="0"/>
                <a:t>Between Building Distribution and Core:</a:t>
              </a:r>
            </a:p>
          </p:txBody>
        </p:sp>
      </p:grpSp>
    </p:spTree>
    <p:extLst>
      <p:ext uri="{BB962C8B-B14F-4D97-AF65-F5344CB8AC3E}">
        <p14:creationId xmlns:p14="http://schemas.microsoft.com/office/powerpoint/2010/main" val="2540227003"/>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226" y="1209347"/>
            <a:ext cx="8042276" cy="2922586"/>
          </a:xfrm>
        </p:spPr>
        <p:txBody>
          <a:bodyPr>
            <a:normAutofit/>
          </a:bodyPr>
          <a:lstStyle/>
          <a:p>
            <a:r>
              <a:rPr lang="en-US" dirty="0" smtClean="0"/>
              <a:t>Summary</a:t>
            </a:r>
            <a:br>
              <a:rPr lang="en-US" dirty="0" smtClean="0"/>
            </a:br>
            <a:r>
              <a:rPr lang="en-US" dirty="0" smtClean="0"/>
              <a:t>&amp;</a:t>
            </a:r>
            <a:br>
              <a:rPr lang="en-US" dirty="0" smtClean="0"/>
            </a:br>
            <a:r>
              <a:rPr lang="en-US" dirty="0" smtClean="0"/>
              <a:t>Questions</a:t>
            </a:r>
            <a:endParaRPr lang="en-US" dirty="0"/>
          </a:p>
        </p:txBody>
      </p:sp>
    </p:spTree>
    <p:extLst>
      <p:ext uri="{BB962C8B-B14F-4D97-AF65-F5344CB8AC3E}">
        <p14:creationId xmlns:p14="http://schemas.microsoft.com/office/powerpoint/2010/main" val="27020508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1441</TotalTime>
  <Words>3191</Words>
  <Application>Microsoft Macintosh PowerPoint</Application>
  <PresentationFormat>On-screen Show (4:3)</PresentationFormat>
  <Paragraphs>442</Paragraphs>
  <Slides>27</Slides>
  <Notes>26</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Breeze</vt:lpstr>
      <vt:lpstr>IP Routing Overview</vt:lpstr>
      <vt:lpstr>Routing</vt:lpstr>
      <vt:lpstr>Static Routes</vt:lpstr>
      <vt:lpstr>Static Routing</vt:lpstr>
      <vt:lpstr>Configuring a Default Static Route</vt:lpstr>
      <vt:lpstr>Dynamic Routing</vt:lpstr>
      <vt:lpstr>On-Demand Routing</vt:lpstr>
      <vt:lpstr>ODR </vt:lpstr>
      <vt:lpstr>Configuring ODR</vt:lpstr>
      <vt:lpstr>Configuring ODR</vt:lpstr>
      <vt:lpstr>Additional ODR commands.</vt:lpstr>
      <vt:lpstr>Distance Vector Versus Link-State</vt:lpstr>
      <vt:lpstr>Classful Versus Classless Routing</vt:lpstr>
      <vt:lpstr>Discontiguous Subnets - Classful Routing</vt:lpstr>
      <vt:lpstr>Discontiguous Subnets - Classless Routing</vt:lpstr>
      <vt:lpstr>ip classless Command</vt:lpstr>
      <vt:lpstr>Automatic Route Summarization</vt:lpstr>
      <vt:lpstr>Characteristics of Routing Protocols</vt:lpstr>
      <vt:lpstr>Routing Protocol Specifics</vt:lpstr>
      <vt:lpstr>Routing Table Criteria  </vt:lpstr>
      <vt:lpstr>Administrative Distance</vt:lpstr>
      <vt:lpstr>Administrative Distances</vt:lpstr>
      <vt:lpstr>Floating Static Route</vt:lpstr>
      <vt:lpstr>Configuring a Floating Static Route</vt:lpstr>
      <vt:lpstr>Routing Within the ECNM </vt:lpstr>
      <vt:lpstr>Suggested Routing Protocols Used</vt:lpstr>
      <vt:lpstr>Summary &amp; 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64</cp:revision>
  <dcterms:created xsi:type="dcterms:W3CDTF">2011-10-03T10:20:59Z</dcterms:created>
  <dcterms:modified xsi:type="dcterms:W3CDTF">2012-10-08T18:48:42Z</dcterms:modified>
</cp:coreProperties>
</file>