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7"/>
  </p:notesMasterIdLst>
  <p:sldIdLst>
    <p:sldId id="293" r:id="rId5"/>
    <p:sldId id="264" r:id="rId6"/>
    <p:sldId id="287" r:id="rId7"/>
    <p:sldId id="281" r:id="rId8"/>
    <p:sldId id="291" r:id="rId9"/>
    <p:sldId id="279" r:id="rId10"/>
    <p:sldId id="289" r:id="rId11"/>
    <p:sldId id="284" r:id="rId12"/>
    <p:sldId id="288" r:id="rId13"/>
    <p:sldId id="259" r:id="rId14"/>
    <p:sldId id="260" r:id="rId15"/>
    <p:sldId id="286"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443" autoAdjust="0"/>
    <p:restoredTop sz="94660"/>
  </p:normalViewPr>
  <p:slideViewPr>
    <p:cSldViewPr snapToGrid="0">
      <p:cViewPr varScale="1">
        <p:scale>
          <a:sx n="86" d="100"/>
          <a:sy n="86" d="100"/>
        </p:scale>
        <p:origin x="40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5F0F9E-9EFE-4453-AFB6-245854E3A75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6799616-FC08-442D-A637-3A4970613BF5}">
      <dgm:prSet/>
      <dgm:spPr/>
      <dgm:t>
        <a:bodyPr/>
        <a:lstStyle/>
        <a:p>
          <a:r>
            <a:rPr lang="en-GB"/>
            <a:t>GROUP PRESENTATION</a:t>
          </a:r>
          <a:endParaRPr lang="en-US"/>
        </a:p>
      </dgm:t>
    </dgm:pt>
    <dgm:pt modelId="{C428C120-AE1F-46BB-BF7A-14F1A7FB5AE7}" type="parTrans" cxnId="{ED3E4F3D-E239-4793-9199-A044E6282911}">
      <dgm:prSet/>
      <dgm:spPr/>
      <dgm:t>
        <a:bodyPr/>
        <a:lstStyle/>
        <a:p>
          <a:endParaRPr lang="en-US"/>
        </a:p>
      </dgm:t>
    </dgm:pt>
    <dgm:pt modelId="{75EE5774-5CEA-416C-A761-2115A8F8759C}" type="sibTrans" cxnId="{ED3E4F3D-E239-4793-9199-A044E6282911}">
      <dgm:prSet/>
      <dgm:spPr/>
      <dgm:t>
        <a:bodyPr/>
        <a:lstStyle/>
        <a:p>
          <a:endParaRPr lang="en-US"/>
        </a:p>
      </dgm:t>
    </dgm:pt>
    <dgm:pt modelId="{B9F51839-95A2-4820-AC9C-2E756F321BB5}">
      <dgm:prSet/>
      <dgm:spPr/>
      <dgm:t>
        <a:bodyPr/>
        <a:lstStyle/>
        <a:p>
          <a:r>
            <a:rPr lang="en-GB"/>
            <a:t>TITILE: FRESH TRACKSUIT COMPANY</a:t>
          </a:r>
          <a:endParaRPr lang="en-US"/>
        </a:p>
      </dgm:t>
    </dgm:pt>
    <dgm:pt modelId="{BAA28CA9-57BC-4084-9135-02F61AEB9BA9}" type="parTrans" cxnId="{ACABA88E-4DED-400D-8450-467F783CBCB0}">
      <dgm:prSet/>
      <dgm:spPr/>
      <dgm:t>
        <a:bodyPr/>
        <a:lstStyle/>
        <a:p>
          <a:endParaRPr lang="en-US"/>
        </a:p>
      </dgm:t>
    </dgm:pt>
    <dgm:pt modelId="{5749C335-9A34-4C52-AB14-000A7F7212BF}" type="sibTrans" cxnId="{ACABA88E-4DED-400D-8450-467F783CBCB0}">
      <dgm:prSet/>
      <dgm:spPr/>
      <dgm:t>
        <a:bodyPr/>
        <a:lstStyle/>
        <a:p>
          <a:endParaRPr lang="en-US"/>
        </a:p>
      </dgm:t>
    </dgm:pt>
    <dgm:pt modelId="{091B7179-2B1D-4606-870F-9A9821A7DC19}">
      <dgm:prSet/>
      <dgm:spPr/>
      <dgm:t>
        <a:bodyPr/>
        <a:lstStyle/>
        <a:p>
          <a:r>
            <a:rPr lang="en-GB" dirty="0"/>
            <a:t>WAQAR ALI : 20270854</a:t>
          </a:r>
          <a:endParaRPr lang="en-US" dirty="0"/>
        </a:p>
      </dgm:t>
    </dgm:pt>
    <dgm:pt modelId="{0E86A01A-3096-43C9-9BD5-9B665D709C42}" type="parTrans" cxnId="{4CB4E5F8-B787-4A64-A3C3-716616C4DCA2}">
      <dgm:prSet/>
      <dgm:spPr/>
      <dgm:t>
        <a:bodyPr/>
        <a:lstStyle/>
        <a:p>
          <a:endParaRPr lang="en-US"/>
        </a:p>
      </dgm:t>
    </dgm:pt>
    <dgm:pt modelId="{D2755BED-6135-4EB2-8FBC-5E53B99CD0A3}" type="sibTrans" cxnId="{4CB4E5F8-B787-4A64-A3C3-716616C4DCA2}">
      <dgm:prSet/>
      <dgm:spPr/>
      <dgm:t>
        <a:bodyPr/>
        <a:lstStyle/>
        <a:p>
          <a:endParaRPr lang="en-US"/>
        </a:p>
      </dgm:t>
    </dgm:pt>
    <dgm:pt modelId="{3ED50ED3-9DC4-43CA-8387-A577A8F37847}">
      <dgm:prSet/>
      <dgm:spPr/>
      <dgm:t>
        <a:bodyPr/>
        <a:lstStyle/>
        <a:p>
          <a:r>
            <a:rPr lang="en-GB" dirty="0"/>
            <a:t>TASSADAQ HUSSAIN : 1905290</a:t>
          </a:r>
          <a:endParaRPr lang="en-US" dirty="0"/>
        </a:p>
      </dgm:t>
    </dgm:pt>
    <dgm:pt modelId="{CFD24655-1A97-48BB-BC24-F458D09E1A28}" type="parTrans" cxnId="{1DB1B14D-6919-49A0-8697-D7617471C07C}">
      <dgm:prSet/>
      <dgm:spPr/>
      <dgm:t>
        <a:bodyPr/>
        <a:lstStyle/>
        <a:p>
          <a:endParaRPr lang="en-US"/>
        </a:p>
      </dgm:t>
    </dgm:pt>
    <dgm:pt modelId="{CD5C1BC4-CA09-44CC-A03E-F70C3E6E916A}" type="sibTrans" cxnId="{1DB1B14D-6919-49A0-8697-D7617471C07C}">
      <dgm:prSet/>
      <dgm:spPr/>
      <dgm:t>
        <a:bodyPr/>
        <a:lstStyle/>
        <a:p>
          <a:endParaRPr lang="en-US"/>
        </a:p>
      </dgm:t>
    </dgm:pt>
    <dgm:pt modelId="{BD679FE4-6775-4BA3-A061-7C0C1431066C}">
      <dgm:prSet/>
      <dgm:spPr/>
      <dgm:t>
        <a:bodyPr/>
        <a:lstStyle/>
        <a:p>
          <a:r>
            <a:rPr lang="en-GB" dirty="0"/>
            <a:t>NATALIA STIRBU  : 2025880</a:t>
          </a:r>
          <a:endParaRPr lang="en-US" dirty="0"/>
        </a:p>
      </dgm:t>
    </dgm:pt>
    <dgm:pt modelId="{7802290B-3DE7-4C63-84C1-CAC6F134F04B}" type="parTrans" cxnId="{08E9D5DC-43A8-46C5-BC78-B2F00E59F988}">
      <dgm:prSet/>
      <dgm:spPr/>
      <dgm:t>
        <a:bodyPr/>
        <a:lstStyle/>
        <a:p>
          <a:endParaRPr lang="en-US"/>
        </a:p>
      </dgm:t>
    </dgm:pt>
    <dgm:pt modelId="{4EBB0E7F-B7A7-468B-96EE-081F5DB6B911}" type="sibTrans" cxnId="{08E9D5DC-43A8-46C5-BC78-B2F00E59F988}">
      <dgm:prSet/>
      <dgm:spPr/>
      <dgm:t>
        <a:bodyPr/>
        <a:lstStyle/>
        <a:p>
          <a:endParaRPr lang="en-US"/>
        </a:p>
      </dgm:t>
    </dgm:pt>
    <dgm:pt modelId="{E63A7EC8-C0B8-4E33-9FC0-C93B832F506B}">
      <dgm:prSet/>
      <dgm:spPr/>
      <dgm:t>
        <a:bodyPr/>
        <a:lstStyle/>
        <a:p>
          <a:r>
            <a:rPr lang="en-GB" dirty="0"/>
            <a:t>MARIANA SLAVCHEVA : 2025197</a:t>
          </a:r>
          <a:endParaRPr lang="en-US" dirty="0"/>
        </a:p>
      </dgm:t>
    </dgm:pt>
    <dgm:pt modelId="{6C3179F1-C089-4772-BB7C-0A1EA011AEFD}" type="parTrans" cxnId="{DCF7C49B-4B0D-4FF5-977E-074F235CA602}">
      <dgm:prSet/>
      <dgm:spPr/>
      <dgm:t>
        <a:bodyPr/>
        <a:lstStyle/>
        <a:p>
          <a:endParaRPr lang="en-US"/>
        </a:p>
      </dgm:t>
    </dgm:pt>
    <dgm:pt modelId="{AD8035D4-415F-45BD-9FD8-C55A73E8E6DE}" type="sibTrans" cxnId="{DCF7C49B-4B0D-4FF5-977E-074F235CA602}">
      <dgm:prSet/>
      <dgm:spPr/>
      <dgm:t>
        <a:bodyPr/>
        <a:lstStyle/>
        <a:p>
          <a:endParaRPr lang="en-US"/>
        </a:p>
      </dgm:t>
    </dgm:pt>
    <dgm:pt modelId="{CDA03559-DEDC-4D49-A704-B26DD6DAD4B7}">
      <dgm:prSet/>
      <dgm:spPr/>
      <dgm:t>
        <a:bodyPr/>
        <a:lstStyle/>
        <a:p>
          <a:r>
            <a:rPr lang="en-GB"/>
            <a:t>GROUP NUMBER : 3</a:t>
          </a:r>
          <a:endParaRPr lang="en-US"/>
        </a:p>
      </dgm:t>
    </dgm:pt>
    <dgm:pt modelId="{893AE638-9F7B-40A7-9BFD-AE8BB49F8CAD}" type="parTrans" cxnId="{04EE779A-DC9D-4546-9605-E43EE3A87565}">
      <dgm:prSet/>
      <dgm:spPr/>
      <dgm:t>
        <a:bodyPr/>
        <a:lstStyle/>
        <a:p>
          <a:endParaRPr lang="en-US"/>
        </a:p>
      </dgm:t>
    </dgm:pt>
    <dgm:pt modelId="{54A5F47D-890A-4CD4-A84E-2A81A5CC4297}" type="sibTrans" cxnId="{04EE779A-DC9D-4546-9605-E43EE3A87565}">
      <dgm:prSet/>
      <dgm:spPr/>
      <dgm:t>
        <a:bodyPr/>
        <a:lstStyle/>
        <a:p>
          <a:endParaRPr lang="en-US"/>
        </a:p>
      </dgm:t>
    </dgm:pt>
    <dgm:pt modelId="{D22CFBFC-5FDB-46B1-BA4D-8A5029DA748E}">
      <dgm:prSet/>
      <dgm:spPr/>
      <dgm:t>
        <a:bodyPr/>
        <a:lstStyle/>
        <a:p>
          <a:r>
            <a:rPr lang="en-GB"/>
            <a:t>LECTURER :  DR OLUWASEUN ADEGBITE</a:t>
          </a:r>
          <a:endParaRPr lang="en-US"/>
        </a:p>
      </dgm:t>
    </dgm:pt>
    <dgm:pt modelId="{A76E06B7-DD6A-43FD-BF86-73D47F34A897}" type="parTrans" cxnId="{9C212795-CBF3-40FF-8078-51A3C1F47AC5}">
      <dgm:prSet/>
      <dgm:spPr/>
      <dgm:t>
        <a:bodyPr/>
        <a:lstStyle/>
        <a:p>
          <a:endParaRPr lang="en-US"/>
        </a:p>
      </dgm:t>
    </dgm:pt>
    <dgm:pt modelId="{77AF7DDF-3A69-4414-B7E0-81A51BE9CC87}" type="sibTrans" cxnId="{9C212795-CBF3-40FF-8078-51A3C1F47AC5}">
      <dgm:prSet/>
      <dgm:spPr/>
      <dgm:t>
        <a:bodyPr/>
        <a:lstStyle/>
        <a:p>
          <a:endParaRPr lang="en-US"/>
        </a:p>
      </dgm:t>
    </dgm:pt>
    <dgm:pt modelId="{BF53F3F7-0C2A-47E7-A10E-91224408A938}">
      <dgm:prSet/>
      <dgm:spPr/>
      <dgm:t>
        <a:bodyPr/>
        <a:lstStyle/>
        <a:p>
          <a:r>
            <a:rPr lang="en-GB"/>
            <a:t>MODULE: BMSW4006 </a:t>
          </a:r>
          <a:endParaRPr lang="en-US"/>
        </a:p>
      </dgm:t>
    </dgm:pt>
    <dgm:pt modelId="{2990D3A4-9C47-4DA3-9982-507E76BD81B9}" type="parTrans" cxnId="{64B70373-4878-4BF3-8C3D-01FD3FA1F179}">
      <dgm:prSet/>
      <dgm:spPr/>
      <dgm:t>
        <a:bodyPr/>
        <a:lstStyle/>
        <a:p>
          <a:endParaRPr lang="en-US"/>
        </a:p>
      </dgm:t>
    </dgm:pt>
    <dgm:pt modelId="{7B753549-D03B-4878-B549-87A51FAEAB9E}" type="sibTrans" cxnId="{64B70373-4878-4BF3-8C3D-01FD3FA1F179}">
      <dgm:prSet/>
      <dgm:spPr/>
      <dgm:t>
        <a:bodyPr/>
        <a:lstStyle/>
        <a:p>
          <a:endParaRPr lang="en-US"/>
        </a:p>
      </dgm:t>
    </dgm:pt>
    <dgm:pt modelId="{46403981-A5C5-4A00-B6BE-44610BB53617}" type="pres">
      <dgm:prSet presAssocID="{455F0F9E-9EFE-4453-AFB6-245854E3A75D}" presName="linear" presStyleCnt="0">
        <dgm:presLayoutVars>
          <dgm:animLvl val="lvl"/>
          <dgm:resizeHandles val="exact"/>
        </dgm:presLayoutVars>
      </dgm:prSet>
      <dgm:spPr/>
    </dgm:pt>
    <dgm:pt modelId="{0C57684D-1075-47E6-958B-4C25416A4624}" type="pres">
      <dgm:prSet presAssocID="{96799616-FC08-442D-A637-3A4970613BF5}" presName="parentText" presStyleLbl="node1" presStyleIdx="0" presStyleCnt="9">
        <dgm:presLayoutVars>
          <dgm:chMax val="0"/>
          <dgm:bulletEnabled val="1"/>
        </dgm:presLayoutVars>
      </dgm:prSet>
      <dgm:spPr/>
    </dgm:pt>
    <dgm:pt modelId="{5DE1BB27-FA0B-4D97-933F-D354061D889F}" type="pres">
      <dgm:prSet presAssocID="{75EE5774-5CEA-416C-A761-2115A8F8759C}" presName="spacer" presStyleCnt="0"/>
      <dgm:spPr/>
    </dgm:pt>
    <dgm:pt modelId="{8F70C46C-114A-4824-B460-9E2C207B40E3}" type="pres">
      <dgm:prSet presAssocID="{B9F51839-95A2-4820-AC9C-2E756F321BB5}" presName="parentText" presStyleLbl="node1" presStyleIdx="1" presStyleCnt="9">
        <dgm:presLayoutVars>
          <dgm:chMax val="0"/>
          <dgm:bulletEnabled val="1"/>
        </dgm:presLayoutVars>
      </dgm:prSet>
      <dgm:spPr/>
    </dgm:pt>
    <dgm:pt modelId="{C5918927-F324-4178-802B-2A3B5FD99E69}" type="pres">
      <dgm:prSet presAssocID="{5749C335-9A34-4C52-AB14-000A7F7212BF}" presName="spacer" presStyleCnt="0"/>
      <dgm:spPr/>
    </dgm:pt>
    <dgm:pt modelId="{1FD95D7E-3233-4874-A94B-3B76AFCC4306}" type="pres">
      <dgm:prSet presAssocID="{091B7179-2B1D-4606-870F-9A9821A7DC19}" presName="parentText" presStyleLbl="node1" presStyleIdx="2" presStyleCnt="9">
        <dgm:presLayoutVars>
          <dgm:chMax val="0"/>
          <dgm:bulletEnabled val="1"/>
        </dgm:presLayoutVars>
      </dgm:prSet>
      <dgm:spPr/>
    </dgm:pt>
    <dgm:pt modelId="{A8BCBE35-F9F4-4DD4-8EE9-0FF0A7A0CF94}" type="pres">
      <dgm:prSet presAssocID="{D2755BED-6135-4EB2-8FBC-5E53B99CD0A3}" presName="spacer" presStyleCnt="0"/>
      <dgm:spPr/>
    </dgm:pt>
    <dgm:pt modelId="{26B13CB6-2CF2-414A-88F2-0CBF305C412F}" type="pres">
      <dgm:prSet presAssocID="{3ED50ED3-9DC4-43CA-8387-A577A8F37847}" presName="parentText" presStyleLbl="node1" presStyleIdx="3" presStyleCnt="9">
        <dgm:presLayoutVars>
          <dgm:chMax val="0"/>
          <dgm:bulletEnabled val="1"/>
        </dgm:presLayoutVars>
      </dgm:prSet>
      <dgm:spPr/>
    </dgm:pt>
    <dgm:pt modelId="{28C0CE74-B0DF-4608-A56B-2F14E67E84A5}" type="pres">
      <dgm:prSet presAssocID="{CD5C1BC4-CA09-44CC-A03E-F70C3E6E916A}" presName="spacer" presStyleCnt="0"/>
      <dgm:spPr/>
    </dgm:pt>
    <dgm:pt modelId="{71FBA2F8-8E3F-424B-99D5-BAC20198D191}" type="pres">
      <dgm:prSet presAssocID="{BD679FE4-6775-4BA3-A061-7C0C1431066C}" presName="parentText" presStyleLbl="node1" presStyleIdx="4" presStyleCnt="9">
        <dgm:presLayoutVars>
          <dgm:chMax val="0"/>
          <dgm:bulletEnabled val="1"/>
        </dgm:presLayoutVars>
      </dgm:prSet>
      <dgm:spPr/>
    </dgm:pt>
    <dgm:pt modelId="{4DBDE7F2-4B92-4C15-A109-D66412044084}" type="pres">
      <dgm:prSet presAssocID="{4EBB0E7F-B7A7-468B-96EE-081F5DB6B911}" presName="spacer" presStyleCnt="0"/>
      <dgm:spPr/>
    </dgm:pt>
    <dgm:pt modelId="{B2463924-6522-4EAF-AFB8-C458B4E29B02}" type="pres">
      <dgm:prSet presAssocID="{E63A7EC8-C0B8-4E33-9FC0-C93B832F506B}" presName="parentText" presStyleLbl="node1" presStyleIdx="5" presStyleCnt="9">
        <dgm:presLayoutVars>
          <dgm:chMax val="0"/>
          <dgm:bulletEnabled val="1"/>
        </dgm:presLayoutVars>
      </dgm:prSet>
      <dgm:spPr/>
    </dgm:pt>
    <dgm:pt modelId="{681FC40E-5289-41EB-B275-092EFF1FFCDB}" type="pres">
      <dgm:prSet presAssocID="{AD8035D4-415F-45BD-9FD8-C55A73E8E6DE}" presName="spacer" presStyleCnt="0"/>
      <dgm:spPr/>
    </dgm:pt>
    <dgm:pt modelId="{A5CC2AF2-1A13-4A62-A0DD-2D6D7222B5B5}" type="pres">
      <dgm:prSet presAssocID="{CDA03559-DEDC-4D49-A704-B26DD6DAD4B7}" presName="parentText" presStyleLbl="node1" presStyleIdx="6" presStyleCnt="9">
        <dgm:presLayoutVars>
          <dgm:chMax val="0"/>
          <dgm:bulletEnabled val="1"/>
        </dgm:presLayoutVars>
      </dgm:prSet>
      <dgm:spPr/>
    </dgm:pt>
    <dgm:pt modelId="{811F8AD7-2DD0-4FC9-8461-5B2112C32ACF}" type="pres">
      <dgm:prSet presAssocID="{54A5F47D-890A-4CD4-A84E-2A81A5CC4297}" presName="spacer" presStyleCnt="0"/>
      <dgm:spPr/>
    </dgm:pt>
    <dgm:pt modelId="{8AE0BDE4-F83B-4383-BB38-F7216E0816B7}" type="pres">
      <dgm:prSet presAssocID="{D22CFBFC-5FDB-46B1-BA4D-8A5029DA748E}" presName="parentText" presStyleLbl="node1" presStyleIdx="7" presStyleCnt="9">
        <dgm:presLayoutVars>
          <dgm:chMax val="0"/>
          <dgm:bulletEnabled val="1"/>
        </dgm:presLayoutVars>
      </dgm:prSet>
      <dgm:spPr/>
    </dgm:pt>
    <dgm:pt modelId="{7AC2F80A-1AB1-4159-8BF4-46583D4C64AC}" type="pres">
      <dgm:prSet presAssocID="{77AF7DDF-3A69-4414-B7E0-81A51BE9CC87}" presName="spacer" presStyleCnt="0"/>
      <dgm:spPr/>
    </dgm:pt>
    <dgm:pt modelId="{A63B9C0B-B536-4046-9600-CEB7710221CC}" type="pres">
      <dgm:prSet presAssocID="{BF53F3F7-0C2A-47E7-A10E-91224408A938}" presName="parentText" presStyleLbl="node1" presStyleIdx="8" presStyleCnt="9">
        <dgm:presLayoutVars>
          <dgm:chMax val="0"/>
          <dgm:bulletEnabled val="1"/>
        </dgm:presLayoutVars>
      </dgm:prSet>
      <dgm:spPr/>
    </dgm:pt>
  </dgm:ptLst>
  <dgm:cxnLst>
    <dgm:cxn modelId="{D11AFE01-A519-428E-9E7B-6C4A968FD432}" type="presOf" srcId="{BF53F3F7-0C2A-47E7-A10E-91224408A938}" destId="{A63B9C0B-B536-4046-9600-CEB7710221CC}" srcOrd="0" destOrd="0" presId="urn:microsoft.com/office/officeart/2005/8/layout/vList2"/>
    <dgm:cxn modelId="{ED3E4F3D-E239-4793-9199-A044E6282911}" srcId="{455F0F9E-9EFE-4453-AFB6-245854E3A75D}" destId="{96799616-FC08-442D-A637-3A4970613BF5}" srcOrd="0" destOrd="0" parTransId="{C428C120-AE1F-46BB-BF7A-14F1A7FB5AE7}" sibTransId="{75EE5774-5CEA-416C-A761-2115A8F8759C}"/>
    <dgm:cxn modelId="{CA83DB6C-29D5-42FB-95D2-3E5B90150A76}" type="presOf" srcId="{3ED50ED3-9DC4-43CA-8387-A577A8F37847}" destId="{26B13CB6-2CF2-414A-88F2-0CBF305C412F}" srcOrd="0" destOrd="0" presId="urn:microsoft.com/office/officeart/2005/8/layout/vList2"/>
    <dgm:cxn modelId="{1DB1B14D-6919-49A0-8697-D7617471C07C}" srcId="{455F0F9E-9EFE-4453-AFB6-245854E3A75D}" destId="{3ED50ED3-9DC4-43CA-8387-A577A8F37847}" srcOrd="3" destOrd="0" parTransId="{CFD24655-1A97-48BB-BC24-F458D09E1A28}" sibTransId="{CD5C1BC4-CA09-44CC-A03E-F70C3E6E916A}"/>
    <dgm:cxn modelId="{2E8BD44D-697D-4EE1-A9E3-C88C28E7F64F}" type="presOf" srcId="{CDA03559-DEDC-4D49-A704-B26DD6DAD4B7}" destId="{A5CC2AF2-1A13-4A62-A0DD-2D6D7222B5B5}" srcOrd="0" destOrd="0" presId="urn:microsoft.com/office/officeart/2005/8/layout/vList2"/>
    <dgm:cxn modelId="{038E6E4F-8346-4D30-9FBD-4B23FE385D43}" type="presOf" srcId="{455F0F9E-9EFE-4453-AFB6-245854E3A75D}" destId="{46403981-A5C5-4A00-B6BE-44610BB53617}" srcOrd="0" destOrd="0" presId="urn:microsoft.com/office/officeart/2005/8/layout/vList2"/>
    <dgm:cxn modelId="{2BC49272-E019-44D5-B8B2-13473067F3C5}" type="presOf" srcId="{D22CFBFC-5FDB-46B1-BA4D-8A5029DA748E}" destId="{8AE0BDE4-F83B-4383-BB38-F7216E0816B7}" srcOrd="0" destOrd="0" presId="urn:microsoft.com/office/officeart/2005/8/layout/vList2"/>
    <dgm:cxn modelId="{64B70373-4878-4BF3-8C3D-01FD3FA1F179}" srcId="{455F0F9E-9EFE-4453-AFB6-245854E3A75D}" destId="{BF53F3F7-0C2A-47E7-A10E-91224408A938}" srcOrd="8" destOrd="0" parTransId="{2990D3A4-9C47-4DA3-9982-507E76BD81B9}" sibTransId="{7B753549-D03B-4878-B549-87A51FAEAB9E}"/>
    <dgm:cxn modelId="{F7C80F76-4C1A-4BB3-95F9-FF667E89707A}" type="presOf" srcId="{B9F51839-95A2-4820-AC9C-2E756F321BB5}" destId="{8F70C46C-114A-4824-B460-9E2C207B40E3}" srcOrd="0" destOrd="0" presId="urn:microsoft.com/office/officeart/2005/8/layout/vList2"/>
    <dgm:cxn modelId="{6B053576-B57A-4A65-83FE-5A996B619F6E}" type="presOf" srcId="{BD679FE4-6775-4BA3-A061-7C0C1431066C}" destId="{71FBA2F8-8E3F-424B-99D5-BAC20198D191}" srcOrd="0" destOrd="0" presId="urn:microsoft.com/office/officeart/2005/8/layout/vList2"/>
    <dgm:cxn modelId="{B5575B89-1600-4AE9-8704-B3A8920DC355}" type="presOf" srcId="{091B7179-2B1D-4606-870F-9A9821A7DC19}" destId="{1FD95D7E-3233-4874-A94B-3B76AFCC4306}" srcOrd="0" destOrd="0" presId="urn:microsoft.com/office/officeart/2005/8/layout/vList2"/>
    <dgm:cxn modelId="{ACABA88E-4DED-400D-8450-467F783CBCB0}" srcId="{455F0F9E-9EFE-4453-AFB6-245854E3A75D}" destId="{B9F51839-95A2-4820-AC9C-2E756F321BB5}" srcOrd="1" destOrd="0" parTransId="{BAA28CA9-57BC-4084-9135-02F61AEB9BA9}" sibTransId="{5749C335-9A34-4C52-AB14-000A7F7212BF}"/>
    <dgm:cxn modelId="{9C212795-CBF3-40FF-8078-51A3C1F47AC5}" srcId="{455F0F9E-9EFE-4453-AFB6-245854E3A75D}" destId="{D22CFBFC-5FDB-46B1-BA4D-8A5029DA748E}" srcOrd="7" destOrd="0" parTransId="{A76E06B7-DD6A-43FD-BF86-73D47F34A897}" sibTransId="{77AF7DDF-3A69-4414-B7E0-81A51BE9CC87}"/>
    <dgm:cxn modelId="{04EE779A-DC9D-4546-9605-E43EE3A87565}" srcId="{455F0F9E-9EFE-4453-AFB6-245854E3A75D}" destId="{CDA03559-DEDC-4D49-A704-B26DD6DAD4B7}" srcOrd="6" destOrd="0" parTransId="{893AE638-9F7B-40A7-9BFD-AE8BB49F8CAD}" sibTransId="{54A5F47D-890A-4CD4-A84E-2A81A5CC4297}"/>
    <dgm:cxn modelId="{DCF7C49B-4B0D-4FF5-977E-074F235CA602}" srcId="{455F0F9E-9EFE-4453-AFB6-245854E3A75D}" destId="{E63A7EC8-C0B8-4E33-9FC0-C93B832F506B}" srcOrd="5" destOrd="0" parTransId="{6C3179F1-C089-4772-BB7C-0A1EA011AEFD}" sibTransId="{AD8035D4-415F-45BD-9FD8-C55A73E8E6DE}"/>
    <dgm:cxn modelId="{B1555DB7-37A8-4530-8B0A-8B5294E158F2}" type="presOf" srcId="{96799616-FC08-442D-A637-3A4970613BF5}" destId="{0C57684D-1075-47E6-958B-4C25416A4624}" srcOrd="0" destOrd="0" presId="urn:microsoft.com/office/officeart/2005/8/layout/vList2"/>
    <dgm:cxn modelId="{08E9D5DC-43A8-46C5-BC78-B2F00E59F988}" srcId="{455F0F9E-9EFE-4453-AFB6-245854E3A75D}" destId="{BD679FE4-6775-4BA3-A061-7C0C1431066C}" srcOrd="4" destOrd="0" parTransId="{7802290B-3DE7-4C63-84C1-CAC6F134F04B}" sibTransId="{4EBB0E7F-B7A7-468B-96EE-081F5DB6B911}"/>
    <dgm:cxn modelId="{4CB4E5F8-B787-4A64-A3C3-716616C4DCA2}" srcId="{455F0F9E-9EFE-4453-AFB6-245854E3A75D}" destId="{091B7179-2B1D-4606-870F-9A9821A7DC19}" srcOrd="2" destOrd="0" parTransId="{0E86A01A-3096-43C9-9BD5-9B665D709C42}" sibTransId="{D2755BED-6135-4EB2-8FBC-5E53B99CD0A3}"/>
    <dgm:cxn modelId="{C027E4FE-BB2E-4221-837E-1A7055CDE413}" type="presOf" srcId="{E63A7EC8-C0B8-4E33-9FC0-C93B832F506B}" destId="{B2463924-6522-4EAF-AFB8-C458B4E29B02}" srcOrd="0" destOrd="0" presId="urn:microsoft.com/office/officeart/2005/8/layout/vList2"/>
    <dgm:cxn modelId="{D9D3D0BE-5BC2-4482-B597-A74CEC63C91D}" type="presParOf" srcId="{46403981-A5C5-4A00-B6BE-44610BB53617}" destId="{0C57684D-1075-47E6-958B-4C25416A4624}" srcOrd="0" destOrd="0" presId="urn:microsoft.com/office/officeart/2005/8/layout/vList2"/>
    <dgm:cxn modelId="{E661C685-32DF-479F-A879-C65362CAC97F}" type="presParOf" srcId="{46403981-A5C5-4A00-B6BE-44610BB53617}" destId="{5DE1BB27-FA0B-4D97-933F-D354061D889F}" srcOrd="1" destOrd="0" presId="urn:microsoft.com/office/officeart/2005/8/layout/vList2"/>
    <dgm:cxn modelId="{7BA795AA-D166-4EB7-86F0-C0533601F212}" type="presParOf" srcId="{46403981-A5C5-4A00-B6BE-44610BB53617}" destId="{8F70C46C-114A-4824-B460-9E2C207B40E3}" srcOrd="2" destOrd="0" presId="urn:microsoft.com/office/officeart/2005/8/layout/vList2"/>
    <dgm:cxn modelId="{4976FF75-0314-407A-B4B0-A76AD44DD9DF}" type="presParOf" srcId="{46403981-A5C5-4A00-B6BE-44610BB53617}" destId="{C5918927-F324-4178-802B-2A3B5FD99E69}" srcOrd="3" destOrd="0" presId="urn:microsoft.com/office/officeart/2005/8/layout/vList2"/>
    <dgm:cxn modelId="{18477143-E536-450E-8877-CE8B5F402B0A}" type="presParOf" srcId="{46403981-A5C5-4A00-B6BE-44610BB53617}" destId="{1FD95D7E-3233-4874-A94B-3B76AFCC4306}" srcOrd="4" destOrd="0" presId="urn:microsoft.com/office/officeart/2005/8/layout/vList2"/>
    <dgm:cxn modelId="{2C781188-63CE-405F-8135-3ABE22600268}" type="presParOf" srcId="{46403981-A5C5-4A00-B6BE-44610BB53617}" destId="{A8BCBE35-F9F4-4DD4-8EE9-0FF0A7A0CF94}" srcOrd="5" destOrd="0" presId="urn:microsoft.com/office/officeart/2005/8/layout/vList2"/>
    <dgm:cxn modelId="{1EE13902-49D6-4316-B92A-890C42FB7667}" type="presParOf" srcId="{46403981-A5C5-4A00-B6BE-44610BB53617}" destId="{26B13CB6-2CF2-414A-88F2-0CBF305C412F}" srcOrd="6" destOrd="0" presId="urn:microsoft.com/office/officeart/2005/8/layout/vList2"/>
    <dgm:cxn modelId="{1C12482A-C535-45A1-8936-A0444FFBAE86}" type="presParOf" srcId="{46403981-A5C5-4A00-B6BE-44610BB53617}" destId="{28C0CE74-B0DF-4608-A56B-2F14E67E84A5}" srcOrd="7" destOrd="0" presId="urn:microsoft.com/office/officeart/2005/8/layout/vList2"/>
    <dgm:cxn modelId="{8A6F9BD3-7E2F-4339-865F-C1699987B8A8}" type="presParOf" srcId="{46403981-A5C5-4A00-B6BE-44610BB53617}" destId="{71FBA2F8-8E3F-424B-99D5-BAC20198D191}" srcOrd="8" destOrd="0" presId="urn:microsoft.com/office/officeart/2005/8/layout/vList2"/>
    <dgm:cxn modelId="{5F6607A9-E0A1-4CAF-94FE-B7546B8EF208}" type="presParOf" srcId="{46403981-A5C5-4A00-B6BE-44610BB53617}" destId="{4DBDE7F2-4B92-4C15-A109-D66412044084}" srcOrd="9" destOrd="0" presId="urn:microsoft.com/office/officeart/2005/8/layout/vList2"/>
    <dgm:cxn modelId="{23E8EBF6-E937-49BB-9ED3-11930D65FF82}" type="presParOf" srcId="{46403981-A5C5-4A00-B6BE-44610BB53617}" destId="{B2463924-6522-4EAF-AFB8-C458B4E29B02}" srcOrd="10" destOrd="0" presId="urn:microsoft.com/office/officeart/2005/8/layout/vList2"/>
    <dgm:cxn modelId="{9F789DE0-1380-45E3-9045-DC3A7CFEAB69}" type="presParOf" srcId="{46403981-A5C5-4A00-B6BE-44610BB53617}" destId="{681FC40E-5289-41EB-B275-092EFF1FFCDB}" srcOrd="11" destOrd="0" presId="urn:microsoft.com/office/officeart/2005/8/layout/vList2"/>
    <dgm:cxn modelId="{466141B6-B523-43B1-A7A5-C606DEBA8E85}" type="presParOf" srcId="{46403981-A5C5-4A00-B6BE-44610BB53617}" destId="{A5CC2AF2-1A13-4A62-A0DD-2D6D7222B5B5}" srcOrd="12" destOrd="0" presId="urn:microsoft.com/office/officeart/2005/8/layout/vList2"/>
    <dgm:cxn modelId="{8F0FB514-CC9D-43AC-B432-EF8A1421616C}" type="presParOf" srcId="{46403981-A5C5-4A00-B6BE-44610BB53617}" destId="{811F8AD7-2DD0-4FC9-8461-5B2112C32ACF}" srcOrd="13" destOrd="0" presId="urn:microsoft.com/office/officeart/2005/8/layout/vList2"/>
    <dgm:cxn modelId="{5D638578-9977-4F2B-8563-0F480D0C9B78}" type="presParOf" srcId="{46403981-A5C5-4A00-B6BE-44610BB53617}" destId="{8AE0BDE4-F83B-4383-BB38-F7216E0816B7}" srcOrd="14" destOrd="0" presId="urn:microsoft.com/office/officeart/2005/8/layout/vList2"/>
    <dgm:cxn modelId="{9DF4D513-2F7F-4204-B99E-0F1FF831EAC9}" type="presParOf" srcId="{46403981-A5C5-4A00-B6BE-44610BB53617}" destId="{7AC2F80A-1AB1-4159-8BF4-46583D4C64AC}" srcOrd="15" destOrd="0" presId="urn:microsoft.com/office/officeart/2005/8/layout/vList2"/>
    <dgm:cxn modelId="{D5A8D02B-399C-4B51-BC9A-EB0A1D128A6B}" type="presParOf" srcId="{46403981-A5C5-4A00-B6BE-44610BB53617}" destId="{A63B9C0B-B536-4046-9600-CEB7710221CC}"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56D63A9-C11B-4F9C-AD0A-3F03E7C4CC50}" type="doc">
      <dgm:prSet loTypeId="urn:microsoft.com/office/officeart/2005/8/layout/process5" loCatId="process" qsTypeId="urn:microsoft.com/office/officeart/2005/8/quickstyle/simple1" qsCatId="simple" csTypeId="urn:microsoft.com/office/officeart/2005/8/colors/colorful1" csCatId="colorful" phldr="1"/>
      <dgm:spPr/>
      <dgm:t>
        <a:bodyPr/>
        <a:lstStyle/>
        <a:p>
          <a:endParaRPr lang="en-US"/>
        </a:p>
      </dgm:t>
    </dgm:pt>
    <dgm:pt modelId="{A2FD758B-B30B-4782-9E19-701CA247CB86}">
      <dgm:prSet/>
      <dgm:spPr/>
      <dgm:t>
        <a:bodyPr/>
        <a:lstStyle/>
        <a:p>
          <a:r>
            <a:rPr lang="en-GB" dirty="0"/>
            <a:t>The Presentation</a:t>
          </a:r>
        </a:p>
        <a:p>
          <a:r>
            <a:rPr lang="en-GB" dirty="0"/>
            <a:t>Team</a:t>
          </a:r>
          <a:r>
            <a:rPr lang="ro-RO" dirty="0"/>
            <a:t> </a:t>
          </a:r>
          <a:r>
            <a:rPr lang="en-GB" dirty="0"/>
            <a:t>: Presentation Breakdown</a:t>
          </a:r>
          <a:endParaRPr lang="en-US" dirty="0"/>
        </a:p>
      </dgm:t>
    </dgm:pt>
    <dgm:pt modelId="{1CC063E5-5B76-4D55-98AD-77667E239ABA}" type="parTrans" cxnId="{E78391A7-F6AE-47A4-866D-F317A5817834}">
      <dgm:prSet/>
      <dgm:spPr/>
      <dgm:t>
        <a:bodyPr/>
        <a:lstStyle/>
        <a:p>
          <a:endParaRPr lang="en-US"/>
        </a:p>
      </dgm:t>
    </dgm:pt>
    <dgm:pt modelId="{EB692087-219D-437F-9ED4-937A2A270D9C}" type="sibTrans" cxnId="{E78391A7-F6AE-47A4-866D-F317A5817834}">
      <dgm:prSet/>
      <dgm:spPr/>
      <dgm:t>
        <a:bodyPr/>
        <a:lstStyle/>
        <a:p>
          <a:endParaRPr lang="en-US"/>
        </a:p>
      </dgm:t>
    </dgm:pt>
    <dgm:pt modelId="{AB3DF7F4-941E-4AEA-B01D-8EB96C401BF4}">
      <dgm:prSet/>
      <dgm:spPr/>
      <dgm:t>
        <a:bodyPr/>
        <a:lstStyle/>
        <a:p>
          <a:r>
            <a:rPr lang="en-US" dirty="0"/>
            <a:t>Mariana Slavcheva</a:t>
          </a:r>
        </a:p>
        <a:p>
          <a:r>
            <a:rPr lang="en-US" dirty="0"/>
            <a:t>Marketing Plan and Management Team</a:t>
          </a:r>
        </a:p>
      </dgm:t>
    </dgm:pt>
    <dgm:pt modelId="{060E6CE1-FEB6-4623-BDDB-1D89F21F557B}" type="parTrans" cxnId="{9221CB08-4ED5-4C65-B5F5-3BD59AF19C25}">
      <dgm:prSet/>
      <dgm:spPr/>
      <dgm:t>
        <a:bodyPr/>
        <a:lstStyle/>
        <a:p>
          <a:endParaRPr lang="en-US"/>
        </a:p>
      </dgm:t>
    </dgm:pt>
    <dgm:pt modelId="{211F48A4-D6A5-443F-94B2-D8165AFA9EF0}" type="sibTrans" cxnId="{9221CB08-4ED5-4C65-B5F5-3BD59AF19C25}">
      <dgm:prSet/>
      <dgm:spPr/>
      <dgm:t>
        <a:bodyPr/>
        <a:lstStyle/>
        <a:p>
          <a:endParaRPr lang="en-US"/>
        </a:p>
      </dgm:t>
    </dgm:pt>
    <dgm:pt modelId="{92B58DFA-F1B2-4E12-921E-4AEA0CDA24B3}">
      <dgm:prSet/>
      <dgm:spPr/>
      <dgm:t>
        <a:bodyPr/>
        <a:lstStyle/>
        <a:p>
          <a:r>
            <a:rPr lang="en-US" dirty="0"/>
            <a:t>Tassadaq Hussain</a:t>
          </a:r>
        </a:p>
        <a:p>
          <a:r>
            <a:rPr lang="en-US" dirty="0"/>
            <a:t>Market Audit Target Market</a:t>
          </a:r>
        </a:p>
      </dgm:t>
    </dgm:pt>
    <dgm:pt modelId="{FC75583A-3FD0-45FB-B3F0-B719580FEBB9}" type="parTrans" cxnId="{4689FEEB-84F1-495C-BD34-D532BBF9D6AC}">
      <dgm:prSet/>
      <dgm:spPr/>
      <dgm:t>
        <a:bodyPr/>
        <a:lstStyle/>
        <a:p>
          <a:endParaRPr lang="en-US"/>
        </a:p>
      </dgm:t>
    </dgm:pt>
    <dgm:pt modelId="{6690AA19-15F2-4E79-A209-BF4D1E890627}" type="sibTrans" cxnId="{4689FEEB-84F1-495C-BD34-D532BBF9D6AC}">
      <dgm:prSet/>
      <dgm:spPr/>
      <dgm:t>
        <a:bodyPr/>
        <a:lstStyle/>
        <a:p>
          <a:endParaRPr lang="en-US"/>
        </a:p>
      </dgm:t>
    </dgm:pt>
    <dgm:pt modelId="{53C288C4-F39B-4003-A5A3-CA38B918FCEA}">
      <dgm:prSet/>
      <dgm:spPr/>
      <dgm:t>
        <a:bodyPr/>
        <a:lstStyle/>
        <a:p>
          <a:r>
            <a:rPr lang="en-US" dirty="0"/>
            <a:t>Waqar Ali</a:t>
          </a:r>
        </a:p>
        <a:p>
          <a:r>
            <a:rPr lang="en-US" dirty="0"/>
            <a:t>Business Overview/Products and Services</a:t>
          </a:r>
        </a:p>
      </dgm:t>
    </dgm:pt>
    <dgm:pt modelId="{680B5C6C-DC69-4D9F-AE24-E3E4AA5709FA}" type="parTrans" cxnId="{64D06ECA-38E9-4F75-BA86-FF473D0FC77E}">
      <dgm:prSet/>
      <dgm:spPr/>
      <dgm:t>
        <a:bodyPr/>
        <a:lstStyle/>
        <a:p>
          <a:endParaRPr lang="en-US"/>
        </a:p>
      </dgm:t>
    </dgm:pt>
    <dgm:pt modelId="{542C41B6-3CFC-44D2-A1D9-6784C92AE44B}" type="sibTrans" cxnId="{64D06ECA-38E9-4F75-BA86-FF473D0FC77E}">
      <dgm:prSet/>
      <dgm:spPr/>
      <dgm:t>
        <a:bodyPr/>
        <a:lstStyle/>
        <a:p>
          <a:endParaRPr lang="en-US"/>
        </a:p>
      </dgm:t>
    </dgm:pt>
    <dgm:pt modelId="{0B2DB529-86EA-4FB4-B26C-4D6280DAED2E}">
      <dgm:prSet/>
      <dgm:spPr/>
      <dgm:t>
        <a:bodyPr/>
        <a:lstStyle/>
        <a:p>
          <a:r>
            <a:rPr lang="ro-RO" dirty="0"/>
            <a:t> </a:t>
          </a:r>
          <a:r>
            <a:rPr lang="en-GB" dirty="0"/>
            <a:t>Natalia</a:t>
          </a:r>
        </a:p>
        <a:p>
          <a:r>
            <a:rPr lang="en-GB" dirty="0"/>
            <a:t>Stirbu</a:t>
          </a:r>
        </a:p>
        <a:p>
          <a:r>
            <a:rPr lang="en-GB" dirty="0"/>
            <a:t>Financial Plan</a:t>
          </a:r>
        </a:p>
        <a:p>
          <a:endParaRPr lang="en-US" dirty="0"/>
        </a:p>
      </dgm:t>
    </dgm:pt>
    <dgm:pt modelId="{0C3554C4-AE3F-4463-B8EB-B834E93E272D}" type="parTrans" cxnId="{0143E4C2-8D1A-4FC3-A67E-A839B59C1B38}">
      <dgm:prSet/>
      <dgm:spPr/>
      <dgm:t>
        <a:bodyPr/>
        <a:lstStyle/>
        <a:p>
          <a:endParaRPr lang="en-GB"/>
        </a:p>
      </dgm:t>
    </dgm:pt>
    <dgm:pt modelId="{6C8C115C-6E39-4E1C-8AA4-06BFF82998AA}" type="sibTrans" cxnId="{0143E4C2-8D1A-4FC3-A67E-A839B59C1B38}">
      <dgm:prSet/>
      <dgm:spPr/>
      <dgm:t>
        <a:bodyPr/>
        <a:lstStyle/>
        <a:p>
          <a:endParaRPr lang="en-GB"/>
        </a:p>
      </dgm:t>
    </dgm:pt>
    <dgm:pt modelId="{85E6B080-49A7-4F41-98FC-2DF0F009AD99}" type="pres">
      <dgm:prSet presAssocID="{556D63A9-C11B-4F9C-AD0A-3F03E7C4CC50}" presName="diagram" presStyleCnt="0">
        <dgm:presLayoutVars>
          <dgm:dir/>
          <dgm:resizeHandles val="exact"/>
        </dgm:presLayoutVars>
      </dgm:prSet>
      <dgm:spPr/>
    </dgm:pt>
    <dgm:pt modelId="{CEDD3EEA-00E2-4034-96E5-48A4FFE59B21}" type="pres">
      <dgm:prSet presAssocID="{A2FD758B-B30B-4782-9E19-701CA247CB86}" presName="node" presStyleLbl="node1" presStyleIdx="0" presStyleCnt="5">
        <dgm:presLayoutVars>
          <dgm:bulletEnabled val="1"/>
        </dgm:presLayoutVars>
      </dgm:prSet>
      <dgm:spPr/>
    </dgm:pt>
    <dgm:pt modelId="{A7299E5A-5326-42A0-9CED-5E1A874C0C24}" type="pres">
      <dgm:prSet presAssocID="{EB692087-219D-437F-9ED4-937A2A270D9C}" presName="sibTrans" presStyleLbl="sibTrans2D1" presStyleIdx="0" presStyleCnt="4"/>
      <dgm:spPr/>
    </dgm:pt>
    <dgm:pt modelId="{6C8D4A26-FDF5-44F8-A976-7421D9BB9916}" type="pres">
      <dgm:prSet presAssocID="{EB692087-219D-437F-9ED4-937A2A270D9C}" presName="connectorText" presStyleLbl="sibTrans2D1" presStyleIdx="0" presStyleCnt="4"/>
      <dgm:spPr/>
    </dgm:pt>
    <dgm:pt modelId="{93E9D1DA-09CA-43C3-9533-16CFFAD172C1}" type="pres">
      <dgm:prSet presAssocID="{AB3DF7F4-941E-4AEA-B01D-8EB96C401BF4}" presName="node" presStyleLbl="node1" presStyleIdx="1" presStyleCnt="5">
        <dgm:presLayoutVars>
          <dgm:bulletEnabled val="1"/>
        </dgm:presLayoutVars>
      </dgm:prSet>
      <dgm:spPr/>
    </dgm:pt>
    <dgm:pt modelId="{04EDA7B6-B07A-43EA-B9AF-1F1CC730F670}" type="pres">
      <dgm:prSet presAssocID="{211F48A4-D6A5-443F-94B2-D8165AFA9EF0}" presName="sibTrans" presStyleLbl="sibTrans2D1" presStyleIdx="1" presStyleCnt="4"/>
      <dgm:spPr/>
    </dgm:pt>
    <dgm:pt modelId="{97761897-E82A-448C-B083-A8C670297EA9}" type="pres">
      <dgm:prSet presAssocID="{211F48A4-D6A5-443F-94B2-D8165AFA9EF0}" presName="connectorText" presStyleLbl="sibTrans2D1" presStyleIdx="1" presStyleCnt="4"/>
      <dgm:spPr/>
    </dgm:pt>
    <dgm:pt modelId="{339C6C36-A555-4A0F-BEC0-5BF098F89A4D}" type="pres">
      <dgm:prSet presAssocID="{92B58DFA-F1B2-4E12-921E-4AEA0CDA24B3}" presName="node" presStyleLbl="node1" presStyleIdx="2" presStyleCnt="5">
        <dgm:presLayoutVars>
          <dgm:bulletEnabled val="1"/>
        </dgm:presLayoutVars>
      </dgm:prSet>
      <dgm:spPr/>
    </dgm:pt>
    <dgm:pt modelId="{D9D21288-D4A2-4591-94C5-9009EB58ABA8}" type="pres">
      <dgm:prSet presAssocID="{6690AA19-15F2-4E79-A209-BF4D1E890627}" presName="sibTrans" presStyleLbl="sibTrans2D1" presStyleIdx="2" presStyleCnt="4"/>
      <dgm:spPr/>
    </dgm:pt>
    <dgm:pt modelId="{7A2EA029-A648-4C8B-BAD4-A856C647F8DC}" type="pres">
      <dgm:prSet presAssocID="{6690AA19-15F2-4E79-A209-BF4D1E890627}" presName="connectorText" presStyleLbl="sibTrans2D1" presStyleIdx="2" presStyleCnt="4"/>
      <dgm:spPr/>
    </dgm:pt>
    <dgm:pt modelId="{744EEAA9-CBC8-4F37-92CD-08DEF0CE0B04}" type="pres">
      <dgm:prSet presAssocID="{0B2DB529-86EA-4FB4-B26C-4D6280DAED2E}" presName="node" presStyleLbl="node1" presStyleIdx="3" presStyleCnt="5" custLinFactNeighborX="335" custLinFactNeighborY="-2775">
        <dgm:presLayoutVars>
          <dgm:bulletEnabled val="1"/>
        </dgm:presLayoutVars>
      </dgm:prSet>
      <dgm:spPr/>
    </dgm:pt>
    <dgm:pt modelId="{3BEA3116-6C7C-466D-8586-71269E0C84EA}" type="pres">
      <dgm:prSet presAssocID="{6C8C115C-6E39-4E1C-8AA4-06BFF82998AA}" presName="sibTrans" presStyleLbl="sibTrans2D1" presStyleIdx="3" presStyleCnt="4"/>
      <dgm:spPr/>
    </dgm:pt>
    <dgm:pt modelId="{728F90E6-6932-488B-9C7B-956275711A39}" type="pres">
      <dgm:prSet presAssocID="{6C8C115C-6E39-4E1C-8AA4-06BFF82998AA}" presName="connectorText" presStyleLbl="sibTrans2D1" presStyleIdx="3" presStyleCnt="4"/>
      <dgm:spPr/>
    </dgm:pt>
    <dgm:pt modelId="{1286DA51-0157-479C-8BBB-005B9422654A}" type="pres">
      <dgm:prSet presAssocID="{53C288C4-F39B-4003-A5A3-CA38B918FCEA}" presName="node" presStyleLbl="node1" presStyleIdx="4" presStyleCnt="5">
        <dgm:presLayoutVars>
          <dgm:bulletEnabled val="1"/>
        </dgm:presLayoutVars>
      </dgm:prSet>
      <dgm:spPr/>
    </dgm:pt>
  </dgm:ptLst>
  <dgm:cxnLst>
    <dgm:cxn modelId="{9221CB08-4ED5-4C65-B5F5-3BD59AF19C25}" srcId="{556D63A9-C11B-4F9C-AD0A-3F03E7C4CC50}" destId="{AB3DF7F4-941E-4AEA-B01D-8EB96C401BF4}" srcOrd="1" destOrd="0" parTransId="{060E6CE1-FEB6-4623-BDDB-1D89F21F557B}" sibTransId="{211F48A4-D6A5-443F-94B2-D8165AFA9EF0}"/>
    <dgm:cxn modelId="{B4115C12-1185-438C-9853-1BF33B4C3EC8}" type="presOf" srcId="{556D63A9-C11B-4F9C-AD0A-3F03E7C4CC50}" destId="{85E6B080-49A7-4F41-98FC-2DF0F009AD99}" srcOrd="0" destOrd="0" presId="urn:microsoft.com/office/officeart/2005/8/layout/process5"/>
    <dgm:cxn modelId="{9EBF0115-5196-451F-94AF-C008EFAB6976}" type="presOf" srcId="{92B58DFA-F1B2-4E12-921E-4AEA0CDA24B3}" destId="{339C6C36-A555-4A0F-BEC0-5BF098F89A4D}" srcOrd="0" destOrd="0" presId="urn:microsoft.com/office/officeart/2005/8/layout/process5"/>
    <dgm:cxn modelId="{63710235-267A-4695-9E69-BFA0A6C41FBB}" type="presOf" srcId="{6C8C115C-6E39-4E1C-8AA4-06BFF82998AA}" destId="{3BEA3116-6C7C-466D-8586-71269E0C84EA}" srcOrd="0" destOrd="0" presId="urn:microsoft.com/office/officeart/2005/8/layout/process5"/>
    <dgm:cxn modelId="{40DB2C37-00B7-4069-A78F-5C1D0306B741}" type="presOf" srcId="{0B2DB529-86EA-4FB4-B26C-4D6280DAED2E}" destId="{744EEAA9-CBC8-4F37-92CD-08DEF0CE0B04}" srcOrd="0" destOrd="0" presId="urn:microsoft.com/office/officeart/2005/8/layout/process5"/>
    <dgm:cxn modelId="{C90EAE38-5471-4B30-8D50-7534DD8ECE17}" type="presOf" srcId="{211F48A4-D6A5-443F-94B2-D8165AFA9EF0}" destId="{97761897-E82A-448C-B083-A8C670297EA9}" srcOrd="1" destOrd="0" presId="urn:microsoft.com/office/officeart/2005/8/layout/process5"/>
    <dgm:cxn modelId="{59CBDA62-C4E9-4653-9568-5F1FC285E394}" type="presOf" srcId="{A2FD758B-B30B-4782-9E19-701CA247CB86}" destId="{CEDD3EEA-00E2-4034-96E5-48A4FFE59B21}" srcOrd="0" destOrd="0" presId="urn:microsoft.com/office/officeart/2005/8/layout/process5"/>
    <dgm:cxn modelId="{B3CF796D-A3A6-4163-BCDC-14CAA3322130}" type="presOf" srcId="{6690AA19-15F2-4E79-A209-BF4D1E890627}" destId="{7A2EA029-A648-4C8B-BAD4-A856C647F8DC}" srcOrd="1" destOrd="0" presId="urn:microsoft.com/office/officeart/2005/8/layout/process5"/>
    <dgm:cxn modelId="{8D7AAC4E-143A-45C7-8DF5-757E63B35717}" type="presOf" srcId="{6C8C115C-6E39-4E1C-8AA4-06BFF82998AA}" destId="{728F90E6-6932-488B-9C7B-956275711A39}" srcOrd="1" destOrd="0" presId="urn:microsoft.com/office/officeart/2005/8/layout/process5"/>
    <dgm:cxn modelId="{98274582-1DBF-4D92-8545-54B1F7DD91B2}" type="presOf" srcId="{EB692087-219D-437F-9ED4-937A2A270D9C}" destId="{6C8D4A26-FDF5-44F8-A976-7421D9BB9916}" srcOrd="1" destOrd="0" presId="urn:microsoft.com/office/officeart/2005/8/layout/process5"/>
    <dgm:cxn modelId="{4C6D2A89-0E67-49EA-9BDF-99D7FACB71F0}" type="presOf" srcId="{6690AA19-15F2-4E79-A209-BF4D1E890627}" destId="{D9D21288-D4A2-4591-94C5-9009EB58ABA8}" srcOrd="0" destOrd="0" presId="urn:microsoft.com/office/officeart/2005/8/layout/process5"/>
    <dgm:cxn modelId="{E78391A7-F6AE-47A4-866D-F317A5817834}" srcId="{556D63A9-C11B-4F9C-AD0A-3F03E7C4CC50}" destId="{A2FD758B-B30B-4782-9E19-701CA247CB86}" srcOrd="0" destOrd="0" parTransId="{1CC063E5-5B76-4D55-98AD-77667E239ABA}" sibTransId="{EB692087-219D-437F-9ED4-937A2A270D9C}"/>
    <dgm:cxn modelId="{D65625AC-6BF9-468F-BEFC-61B05BFAE8C5}" type="presOf" srcId="{53C288C4-F39B-4003-A5A3-CA38B918FCEA}" destId="{1286DA51-0157-479C-8BBB-005B9422654A}" srcOrd="0" destOrd="0" presId="urn:microsoft.com/office/officeart/2005/8/layout/process5"/>
    <dgm:cxn modelId="{830046B4-D35B-4DB7-8318-07FF4884D9BD}" type="presOf" srcId="{EB692087-219D-437F-9ED4-937A2A270D9C}" destId="{A7299E5A-5326-42A0-9CED-5E1A874C0C24}" srcOrd="0" destOrd="0" presId="urn:microsoft.com/office/officeart/2005/8/layout/process5"/>
    <dgm:cxn modelId="{0143E4C2-8D1A-4FC3-A67E-A839B59C1B38}" srcId="{556D63A9-C11B-4F9C-AD0A-3F03E7C4CC50}" destId="{0B2DB529-86EA-4FB4-B26C-4D6280DAED2E}" srcOrd="3" destOrd="0" parTransId="{0C3554C4-AE3F-4463-B8EB-B834E93E272D}" sibTransId="{6C8C115C-6E39-4E1C-8AA4-06BFF82998AA}"/>
    <dgm:cxn modelId="{64D06ECA-38E9-4F75-BA86-FF473D0FC77E}" srcId="{556D63A9-C11B-4F9C-AD0A-3F03E7C4CC50}" destId="{53C288C4-F39B-4003-A5A3-CA38B918FCEA}" srcOrd="4" destOrd="0" parTransId="{680B5C6C-DC69-4D9F-AE24-E3E4AA5709FA}" sibTransId="{542C41B6-3CFC-44D2-A1D9-6784C92AE44B}"/>
    <dgm:cxn modelId="{E2BA56E6-0CD0-492A-AABD-8B41C288ADD9}" type="presOf" srcId="{211F48A4-D6A5-443F-94B2-D8165AFA9EF0}" destId="{04EDA7B6-B07A-43EA-B9AF-1F1CC730F670}" srcOrd="0" destOrd="0" presId="urn:microsoft.com/office/officeart/2005/8/layout/process5"/>
    <dgm:cxn modelId="{4689FEEB-84F1-495C-BD34-D532BBF9D6AC}" srcId="{556D63A9-C11B-4F9C-AD0A-3F03E7C4CC50}" destId="{92B58DFA-F1B2-4E12-921E-4AEA0CDA24B3}" srcOrd="2" destOrd="0" parTransId="{FC75583A-3FD0-45FB-B3F0-B719580FEBB9}" sibTransId="{6690AA19-15F2-4E79-A209-BF4D1E890627}"/>
    <dgm:cxn modelId="{B16CCDF0-C68E-464F-8A22-B3CBB0802B90}" type="presOf" srcId="{AB3DF7F4-941E-4AEA-B01D-8EB96C401BF4}" destId="{93E9D1DA-09CA-43C3-9533-16CFFAD172C1}" srcOrd="0" destOrd="0" presId="urn:microsoft.com/office/officeart/2005/8/layout/process5"/>
    <dgm:cxn modelId="{2D42086F-EE3D-4EE7-8E7F-CD52A55B4038}" type="presParOf" srcId="{85E6B080-49A7-4F41-98FC-2DF0F009AD99}" destId="{CEDD3EEA-00E2-4034-96E5-48A4FFE59B21}" srcOrd="0" destOrd="0" presId="urn:microsoft.com/office/officeart/2005/8/layout/process5"/>
    <dgm:cxn modelId="{30DA13BC-8D64-4964-87C1-526D2A8B949B}" type="presParOf" srcId="{85E6B080-49A7-4F41-98FC-2DF0F009AD99}" destId="{A7299E5A-5326-42A0-9CED-5E1A874C0C24}" srcOrd="1" destOrd="0" presId="urn:microsoft.com/office/officeart/2005/8/layout/process5"/>
    <dgm:cxn modelId="{8E8A5D75-315A-41A3-98E4-73637DD70EC9}" type="presParOf" srcId="{A7299E5A-5326-42A0-9CED-5E1A874C0C24}" destId="{6C8D4A26-FDF5-44F8-A976-7421D9BB9916}" srcOrd="0" destOrd="0" presId="urn:microsoft.com/office/officeart/2005/8/layout/process5"/>
    <dgm:cxn modelId="{223A4EDD-CCB3-4107-BA2C-09A971486D02}" type="presParOf" srcId="{85E6B080-49A7-4F41-98FC-2DF0F009AD99}" destId="{93E9D1DA-09CA-43C3-9533-16CFFAD172C1}" srcOrd="2" destOrd="0" presId="urn:microsoft.com/office/officeart/2005/8/layout/process5"/>
    <dgm:cxn modelId="{50774F03-9992-4964-B298-F6FCE30C33B2}" type="presParOf" srcId="{85E6B080-49A7-4F41-98FC-2DF0F009AD99}" destId="{04EDA7B6-B07A-43EA-B9AF-1F1CC730F670}" srcOrd="3" destOrd="0" presId="urn:microsoft.com/office/officeart/2005/8/layout/process5"/>
    <dgm:cxn modelId="{B28B51D9-CB82-4D3F-84A0-2FE57732D4CF}" type="presParOf" srcId="{04EDA7B6-B07A-43EA-B9AF-1F1CC730F670}" destId="{97761897-E82A-448C-B083-A8C670297EA9}" srcOrd="0" destOrd="0" presId="urn:microsoft.com/office/officeart/2005/8/layout/process5"/>
    <dgm:cxn modelId="{AEE4D348-13E8-4393-88DB-6100141601C0}" type="presParOf" srcId="{85E6B080-49A7-4F41-98FC-2DF0F009AD99}" destId="{339C6C36-A555-4A0F-BEC0-5BF098F89A4D}" srcOrd="4" destOrd="0" presId="urn:microsoft.com/office/officeart/2005/8/layout/process5"/>
    <dgm:cxn modelId="{1FF9FF37-2CB8-4293-814A-E3DD60629330}" type="presParOf" srcId="{85E6B080-49A7-4F41-98FC-2DF0F009AD99}" destId="{D9D21288-D4A2-4591-94C5-9009EB58ABA8}" srcOrd="5" destOrd="0" presId="urn:microsoft.com/office/officeart/2005/8/layout/process5"/>
    <dgm:cxn modelId="{01D988BD-3620-41B8-B256-080FAE6E33BD}" type="presParOf" srcId="{D9D21288-D4A2-4591-94C5-9009EB58ABA8}" destId="{7A2EA029-A648-4C8B-BAD4-A856C647F8DC}" srcOrd="0" destOrd="0" presId="urn:microsoft.com/office/officeart/2005/8/layout/process5"/>
    <dgm:cxn modelId="{7CBCB214-943B-4473-B996-D733F3AB31F8}" type="presParOf" srcId="{85E6B080-49A7-4F41-98FC-2DF0F009AD99}" destId="{744EEAA9-CBC8-4F37-92CD-08DEF0CE0B04}" srcOrd="6" destOrd="0" presId="urn:microsoft.com/office/officeart/2005/8/layout/process5"/>
    <dgm:cxn modelId="{CF5EDCE1-9165-4E4E-9E95-0C5C32E288E8}" type="presParOf" srcId="{85E6B080-49A7-4F41-98FC-2DF0F009AD99}" destId="{3BEA3116-6C7C-466D-8586-71269E0C84EA}" srcOrd="7" destOrd="0" presId="urn:microsoft.com/office/officeart/2005/8/layout/process5"/>
    <dgm:cxn modelId="{01880904-5D1E-4CE9-8005-E1F4260FE601}" type="presParOf" srcId="{3BEA3116-6C7C-466D-8586-71269E0C84EA}" destId="{728F90E6-6932-488B-9C7B-956275711A39}" srcOrd="0" destOrd="0" presId="urn:microsoft.com/office/officeart/2005/8/layout/process5"/>
    <dgm:cxn modelId="{3A55F3DB-0B2D-4D51-95C5-DB7CC74B4074}" type="presParOf" srcId="{85E6B080-49A7-4F41-98FC-2DF0F009AD99}" destId="{1286DA51-0157-479C-8BBB-005B9422654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57684D-1075-47E6-958B-4C25416A4624}">
      <dsp:nvSpPr>
        <dsp:cNvPr id="0" name=""/>
        <dsp:cNvSpPr/>
      </dsp:nvSpPr>
      <dsp:spPr>
        <a:xfrm>
          <a:off x="0" y="21040"/>
          <a:ext cx="6545199" cy="479700"/>
        </a:xfrm>
        <a:prstGeom prst="roundRect">
          <a:avLst/>
        </a:prstGeom>
        <a:gradFill rotWithShape="0">
          <a:gsLst>
            <a:gs pos="0">
              <a:schemeClr val="accent5">
                <a:hueOff val="0"/>
                <a:satOff val="0"/>
                <a:lumOff val="0"/>
                <a:alphaOff val="0"/>
                <a:tint val="98000"/>
                <a:lumMod val="100000"/>
              </a:schemeClr>
            </a:gs>
            <a:gs pos="100000">
              <a:schemeClr val="accent5">
                <a:hueOff val="0"/>
                <a:satOff val="0"/>
                <a:lumOff val="0"/>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PRESENTATION</a:t>
          </a:r>
          <a:endParaRPr lang="en-US" sz="2000" kern="1200"/>
        </a:p>
      </dsp:txBody>
      <dsp:txXfrm>
        <a:off x="23417" y="44457"/>
        <a:ext cx="6498365" cy="432866"/>
      </dsp:txXfrm>
    </dsp:sp>
    <dsp:sp modelId="{8F70C46C-114A-4824-B460-9E2C207B40E3}">
      <dsp:nvSpPr>
        <dsp:cNvPr id="0" name=""/>
        <dsp:cNvSpPr/>
      </dsp:nvSpPr>
      <dsp:spPr>
        <a:xfrm>
          <a:off x="0" y="558340"/>
          <a:ext cx="6545199" cy="479700"/>
        </a:xfrm>
        <a:prstGeom prst="roundRect">
          <a:avLst/>
        </a:prstGeom>
        <a:gradFill rotWithShape="0">
          <a:gsLst>
            <a:gs pos="0">
              <a:schemeClr val="accent5">
                <a:hueOff val="-250617"/>
                <a:satOff val="138"/>
                <a:lumOff val="662"/>
                <a:alphaOff val="0"/>
                <a:tint val="98000"/>
                <a:lumMod val="100000"/>
              </a:schemeClr>
            </a:gs>
            <a:gs pos="100000">
              <a:schemeClr val="accent5">
                <a:hueOff val="-250617"/>
                <a:satOff val="138"/>
                <a:lumOff val="66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TITILE: FRESH TRACKSUIT COMPANY</a:t>
          </a:r>
          <a:endParaRPr lang="en-US" sz="2000" kern="1200"/>
        </a:p>
      </dsp:txBody>
      <dsp:txXfrm>
        <a:off x="23417" y="581757"/>
        <a:ext cx="6498365" cy="432866"/>
      </dsp:txXfrm>
    </dsp:sp>
    <dsp:sp modelId="{1FD95D7E-3233-4874-A94B-3B76AFCC4306}">
      <dsp:nvSpPr>
        <dsp:cNvPr id="0" name=""/>
        <dsp:cNvSpPr/>
      </dsp:nvSpPr>
      <dsp:spPr>
        <a:xfrm>
          <a:off x="0" y="1095641"/>
          <a:ext cx="6545199" cy="479700"/>
        </a:xfrm>
        <a:prstGeom prst="roundRect">
          <a:avLst/>
        </a:prstGeom>
        <a:gradFill rotWithShape="0">
          <a:gsLst>
            <a:gs pos="0">
              <a:schemeClr val="accent5">
                <a:hueOff val="-501234"/>
                <a:satOff val="276"/>
                <a:lumOff val="1324"/>
                <a:alphaOff val="0"/>
                <a:tint val="98000"/>
                <a:lumMod val="100000"/>
              </a:schemeClr>
            </a:gs>
            <a:gs pos="100000">
              <a:schemeClr val="accent5">
                <a:hueOff val="-501234"/>
                <a:satOff val="276"/>
                <a:lumOff val="132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WAQAR ALI : 20270854</a:t>
          </a:r>
          <a:endParaRPr lang="en-US" sz="2000" kern="1200" dirty="0"/>
        </a:p>
      </dsp:txBody>
      <dsp:txXfrm>
        <a:off x="23417" y="1119058"/>
        <a:ext cx="6498365" cy="432866"/>
      </dsp:txXfrm>
    </dsp:sp>
    <dsp:sp modelId="{26B13CB6-2CF2-414A-88F2-0CBF305C412F}">
      <dsp:nvSpPr>
        <dsp:cNvPr id="0" name=""/>
        <dsp:cNvSpPr/>
      </dsp:nvSpPr>
      <dsp:spPr>
        <a:xfrm>
          <a:off x="0" y="1632941"/>
          <a:ext cx="6545199" cy="479700"/>
        </a:xfrm>
        <a:prstGeom prst="roundRect">
          <a:avLst/>
        </a:prstGeom>
        <a:gradFill rotWithShape="0">
          <a:gsLst>
            <a:gs pos="0">
              <a:schemeClr val="accent5">
                <a:hueOff val="-751851"/>
                <a:satOff val="413"/>
                <a:lumOff val="1985"/>
                <a:alphaOff val="0"/>
                <a:tint val="98000"/>
                <a:lumMod val="100000"/>
              </a:schemeClr>
            </a:gs>
            <a:gs pos="100000">
              <a:schemeClr val="accent5">
                <a:hueOff val="-751851"/>
                <a:satOff val="413"/>
                <a:lumOff val="1985"/>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TASSADAQ HUSSAIN : 1905290</a:t>
          </a:r>
          <a:endParaRPr lang="en-US" sz="2000" kern="1200" dirty="0"/>
        </a:p>
      </dsp:txBody>
      <dsp:txXfrm>
        <a:off x="23417" y="1656358"/>
        <a:ext cx="6498365" cy="432866"/>
      </dsp:txXfrm>
    </dsp:sp>
    <dsp:sp modelId="{71FBA2F8-8E3F-424B-99D5-BAC20198D191}">
      <dsp:nvSpPr>
        <dsp:cNvPr id="0" name=""/>
        <dsp:cNvSpPr/>
      </dsp:nvSpPr>
      <dsp:spPr>
        <a:xfrm>
          <a:off x="0" y="2170241"/>
          <a:ext cx="6545199" cy="479700"/>
        </a:xfrm>
        <a:prstGeom prst="roundRect">
          <a:avLst/>
        </a:prstGeom>
        <a:gradFill rotWithShape="0">
          <a:gsLst>
            <a:gs pos="0">
              <a:schemeClr val="accent5">
                <a:hueOff val="-1002469"/>
                <a:satOff val="551"/>
                <a:lumOff val="2647"/>
                <a:alphaOff val="0"/>
                <a:tint val="98000"/>
                <a:lumMod val="100000"/>
              </a:schemeClr>
            </a:gs>
            <a:gs pos="100000">
              <a:schemeClr val="accent5">
                <a:hueOff val="-1002469"/>
                <a:satOff val="551"/>
                <a:lumOff val="2647"/>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NATALIA STIRBU  : 2025880</a:t>
          </a:r>
          <a:endParaRPr lang="en-US" sz="2000" kern="1200" dirty="0"/>
        </a:p>
      </dsp:txBody>
      <dsp:txXfrm>
        <a:off x="23417" y="2193658"/>
        <a:ext cx="6498365" cy="432866"/>
      </dsp:txXfrm>
    </dsp:sp>
    <dsp:sp modelId="{B2463924-6522-4EAF-AFB8-C458B4E29B02}">
      <dsp:nvSpPr>
        <dsp:cNvPr id="0" name=""/>
        <dsp:cNvSpPr/>
      </dsp:nvSpPr>
      <dsp:spPr>
        <a:xfrm>
          <a:off x="0" y="2707541"/>
          <a:ext cx="6545199" cy="479700"/>
        </a:xfrm>
        <a:prstGeom prst="roundRect">
          <a:avLst/>
        </a:prstGeom>
        <a:gradFill rotWithShape="0">
          <a:gsLst>
            <a:gs pos="0">
              <a:schemeClr val="accent5">
                <a:hueOff val="-1253086"/>
                <a:satOff val="689"/>
                <a:lumOff val="3309"/>
                <a:alphaOff val="0"/>
                <a:tint val="98000"/>
                <a:lumMod val="100000"/>
              </a:schemeClr>
            </a:gs>
            <a:gs pos="100000">
              <a:schemeClr val="accent5">
                <a:hueOff val="-1253086"/>
                <a:satOff val="689"/>
                <a:lumOff val="3309"/>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t>MARIANA SLAVCHEVA : 2025197</a:t>
          </a:r>
          <a:endParaRPr lang="en-US" sz="2000" kern="1200" dirty="0"/>
        </a:p>
      </dsp:txBody>
      <dsp:txXfrm>
        <a:off x="23417" y="2730958"/>
        <a:ext cx="6498365" cy="432866"/>
      </dsp:txXfrm>
    </dsp:sp>
    <dsp:sp modelId="{A5CC2AF2-1A13-4A62-A0DD-2D6D7222B5B5}">
      <dsp:nvSpPr>
        <dsp:cNvPr id="0" name=""/>
        <dsp:cNvSpPr/>
      </dsp:nvSpPr>
      <dsp:spPr>
        <a:xfrm>
          <a:off x="0" y="3244841"/>
          <a:ext cx="6545199" cy="479700"/>
        </a:xfrm>
        <a:prstGeom prst="roundRect">
          <a:avLst/>
        </a:prstGeom>
        <a:gradFill rotWithShape="0">
          <a:gsLst>
            <a:gs pos="0">
              <a:schemeClr val="accent5">
                <a:hueOff val="-1503703"/>
                <a:satOff val="827"/>
                <a:lumOff val="3971"/>
                <a:alphaOff val="0"/>
                <a:tint val="98000"/>
                <a:lumMod val="100000"/>
              </a:schemeClr>
            </a:gs>
            <a:gs pos="100000">
              <a:schemeClr val="accent5">
                <a:hueOff val="-1503703"/>
                <a:satOff val="827"/>
                <a:lumOff val="3971"/>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GROUP NUMBER : 3</a:t>
          </a:r>
          <a:endParaRPr lang="en-US" sz="2000" kern="1200"/>
        </a:p>
      </dsp:txBody>
      <dsp:txXfrm>
        <a:off x="23417" y="3268258"/>
        <a:ext cx="6498365" cy="432866"/>
      </dsp:txXfrm>
    </dsp:sp>
    <dsp:sp modelId="{8AE0BDE4-F83B-4383-BB38-F7216E0816B7}">
      <dsp:nvSpPr>
        <dsp:cNvPr id="0" name=""/>
        <dsp:cNvSpPr/>
      </dsp:nvSpPr>
      <dsp:spPr>
        <a:xfrm>
          <a:off x="0" y="3782141"/>
          <a:ext cx="6545199" cy="479700"/>
        </a:xfrm>
        <a:prstGeom prst="roundRect">
          <a:avLst/>
        </a:prstGeom>
        <a:gradFill rotWithShape="0">
          <a:gsLst>
            <a:gs pos="0">
              <a:schemeClr val="accent5">
                <a:hueOff val="-1754320"/>
                <a:satOff val="964"/>
                <a:lumOff val="4632"/>
                <a:alphaOff val="0"/>
                <a:tint val="98000"/>
                <a:lumMod val="100000"/>
              </a:schemeClr>
            </a:gs>
            <a:gs pos="100000">
              <a:schemeClr val="accent5">
                <a:hueOff val="-1754320"/>
                <a:satOff val="964"/>
                <a:lumOff val="4632"/>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LECTURER :  DR OLUWASEUN ADEGBITE</a:t>
          </a:r>
          <a:endParaRPr lang="en-US" sz="2000" kern="1200"/>
        </a:p>
      </dsp:txBody>
      <dsp:txXfrm>
        <a:off x="23417" y="3805558"/>
        <a:ext cx="6498365" cy="432866"/>
      </dsp:txXfrm>
    </dsp:sp>
    <dsp:sp modelId="{A63B9C0B-B536-4046-9600-CEB7710221CC}">
      <dsp:nvSpPr>
        <dsp:cNvPr id="0" name=""/>
        <dsp:cNvSpPr/>
      </dsp:nvSpPr>
      <dsp:spPr>
        <a:xfrm>
          <a:off x="0" y="4319441"/>
          <a:ext cx="6545199" cy="479700"/>
        </a:xfrm>
        <a:prstGeom prst="roundRect">
          <a:avLst/>
        </a:prstGeom>
        <a:gradFill rotWithShape="0">
          <a:gsLst>
            <a:gs pos="0">
              <a:schemeClr val="accent5">
                <a:hueOff val="-2004937"/>
                <a:satOff val="1102"/>
                <a:lumOff val="5294"/>
                <a:alphaOff val="0"/>
                <a:tint val="98000"/>
                <a:lumMod val="100000"/>
              </a:schemeClr>
            </a:gs>
            <a:gs pos="100000">
              <a:schemeClr val="accent5">
                <a:hueOff val="-2004937"/>
                <a:satOff val="1102"/>
                <a:lumOff val="5294"/>
                <a:alphaOff val="0"/>
                <a:shade val="88000"/>
                <a:lumMod val="88000"/>
              </a:schemeClr>
            </a:gs>
          </a:gsLst>
          <a:lin ang="5400000" scaled="1"/>
        </a:gradFill>
        <a:ln>
          <a:noFill/>
        </a:ln>
        <a:effectLst>
          <a:outerShdw blurRad="50800" dist="381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MODULE: BMSW4006 </a:t>
          </a:r>
          <a:endParaRPr lang="en-US" sz="2000" kern="1200"/>
        </a:p>
      </dsp:txBody>
      <dsp:txXfrm>
        <a:off x="23417" y="4342858"/>
        <a:ext cx="6498365" cy="432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DD3EEA-00E2-4034-96E5-48A4FFE59B21}">
      <dsp:nvSpPr>
        <dsp:cNvPr id="0" name=""/>
        <dsp:cNvSpPr/>
      </dsp:nvSpPr>
      <dsp:spPr>
        <a:xfrm>
          <a:off x="8920" y="517032"/>
          <a:ext cx="2666130" cy="1599678"/>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The Presentation</a:t>
          </a:r>
        </a:p>
        <a:p>
          <a:pPr marL="0" lvl="0" indent="0" algn="ctr" defTabSz="800100">
            <a:lnSpc>
              <a:spcPct val="90000"/>
            </a:lnSpc>
            <a:spcBef>
              <a:spcPct val="0"/>
            </a:spcBef>
            <a:spcAft>
              <a:spcPct val="35000"/>
            </a:spcAft>
            <a:buNone/>
          </a:pPr>
          <a:r>
            <a:rPr lang="en-GB" sz="1800" kern="1200" dirty="0"/>
            <a:t>Team</a:t>
          </a:r>
          <a:r>
            <a:rPr lang="ro-RO" sz="1800" kern="1200" dirty="0"/>
            <a:t> </a:t>
          </a:r>
          <a:r>
            <a:rPr lang="en-GB" sz="1800" kern="1200" dirty="0"/>
            <a:t>: Presentation Breakdown</a:t>
          </a:r>
          <a:endParaRPr lang="en-US" sz="1800" kern="1200" dirty="0"/>
        </a:p>
      </dsp:txBody>
      <dsp:txXfrm>
        <a:off x="55773" y="563885"/>
        <a:ext cx="2572424" cy="1505972"/>
      </dsp:txXfrm>
    </dsp:sp>
    <dsp:sp modelId="{A7299E5A-5326-42A0-9CED-5E1A874C0C24}">
      <dsp:nvSpPr>
        <dsp:cNvPr id="0" name=""/>
        <dsp:cNvSpPr/>
      </dsp:nvSpPr>
      <dsp:spPr>
        <a:xfrm>
          <a:off x="2909670" y="986271"/>
          <a:ext cx="565219" cy="661200"/>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2909670" y="1118511"/>
        <a:ext cx="395653" cy="396720"/>
      </dsp:txXfrm>
    </dsp:sp>
    <dsp:sp modelId="{93E9D1DA-09CA-43C3-9533-16CFFAD172C1}">
      <dsp:nvSpPr>
        <dsp:cNvPr id="0" name=""/>
        <dsp:cNvSpPr/>
      </dsp:nvSpPr>
      <dsp:spPr>
        <a:xfrm>
          <a:off x="3741502" y="517032"/>
          <a:ext cx="2666130" cy="1599678"/>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Mariana Slavcheva</a:t>
          </a:r>
        </a:p>
        <a:p>
          <a:pPr marL="0" lvl="0" indent="0" algn="ctr" defTabSz="800100">
            <a:lnSpc>
              <a:spcPct val="90000"/>
            </a:lnSpc>
            <a:spcBef>
              <a:spcPct val="0"/>
            </a:spcBef>
            <a:spcAft>
              <a:spcPct val="35000"/>
            </a:spcAft>
            <a:buNone/>
          </a:pPr>
          <a:r>
            <a:rPr lang="en-US" sz="1800" kern="1200" dirty="0"/>
            <a:t>Marketing Plan and Management Team</a:t>
          </a:r>
        </a:p>
      </dsp:txBody>
      <dsp:txXfrm>
        <a:off x="3788355" y="563885"/>
        <a:ext cx="2572424" cy="1505972"/>
      </dsp:txXfrm>
    </dsp:sp>
    <dsp:sp modelId="{04EDA7B6-B07A-43EA-B9AF-1F1CC730F670}">
      <dsp:nvSpPr>
        <dsp:cNvPr id="0" name=""/>
        <dsp:cNvSpPr/>
      </dsp:nvSpPr>
      <dsp:spPr>
        <a:xfrm>
          <a:off x="6642252" y="986271"/>
          <a:ext cx="565219" cy="661200"/>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a:off x="6642252" y="1118511"/>
        <a:ext cx="395653" cy="396720"/>
      </dsp:txXfrm>
    </dsp:sp>
    <dsp:sp modelId="{339C6C36-A555-4A0F-BEC0-5BF098F89A4D}">
      <dsp:nvSpPr>
        <dsp:cNvPr id="0" name=""/>
        <dsp:cNvSpPr/>
      </dsp:nvSpPr>
      <dsp:spPr>
        <a:xfrm>
          <a:off x="7474085" y="517032"/>
          <a:ext cx="2666130" cy="1599678"/>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Tassadaq Hussain</a:t>
          </a:r>
        </a:p>
        <a:p>
          <a:pPr marL="0" lvl="0" indent="0" algn="ctr" defTabSz="800100">
            <a:lnSpc>
              <a:spcPct val="90000"/>
            </a:lnSpc>
            <a:spcBef>
              <a:spcPct val="0"/>
            </a:spcBef>
            <a:spcAft>
              <a:spcPct val="35000"/>
            </a:spcAft>
            <a:buNone/>
          </a:pPr>
          <a:r>
            <a:rPr lang="en-US" sz="1800" kern="1200" dirty="0"/>
            <a:t>Market Audit Target Market</a:t>
          </a:r>
        </a:p>
      </dsp:txBody>
      <dsp:txXfrm>
        <a:off x="7520938" y="563885"/>
        <a:ext cx="2572424" cy="1505972"/>
      </dsp:txXfrm>
    </dsp:sp>
    <dsp:sp modelId="{D9D21288-D4A2-4591-94C5-9009EB58ABA8}">
      <dsp:nvSpPr>
        <dsp:cNvPr id="0" name=""/>
        <dsp:cNvSpPr/>
      </dsp:nvSpPr>
      <dsp:spPr>
        <a:xfrm rot="5388304">
          <a:off x="8540710" y="2281810"/>
          <a:ext cx="541695" cy="661200"/>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US" sz="1500" kern="1200"/>
        </a:p>
      </dsp:txBody>
      <dsp:txXfrm rot="-5400000">
        <a:off x="8612922" y="2341562"/>
        <a:ext cx="396720" cy="379187"/>
      </dsp:txXfrm>
    </dsp:sp>
    <dsp:sp modelId="{744EEAA9-CBC8-4F37-92CD-08DEF0CE0B04}">
      <dsp:nvSpPr>
        <dsp:cNvPr id="0" name=""/>
        <dsp:cNvSpPr/>
      </dsp:nvSpPr>
      <dsp:spPr>
        <a:xfrm>
          <a:off x="7483005" y="3138772"/>
          <a:ext cx="2666130" cy="1599678"/>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ro-RO" sz="1800" kern="1200" dirty="0"/>
            <a:t> </a:t>
          </a:r>
          <a:r>
            <a:rPr lang="en-GB" sz="1800" kern="1200" dirty="0"/>
            <a:t>Natalia</a:t>
          </a:r>
        </a:p>
        <a:p>
          <a:pPr marL="0" lvl="0" indent="0" algn="ctr" defTabSz="800100">
            <a:lnSpc>
              <a:spcPct val="90000"/>
            </a:lnSpc>
            <a:spcBef>
              <a:spcPct val="0"/>
            </a:spcBef>
            <a:spcAft>
              <a:spcPct val="35000"/>
            </a:spcAft>
            <a:buNone/>
          </a:pPr>
          <a:r>
            <a:rPr lang="en-GB" sz="1800" kern="1200" dirty="0"/>
            <a:t>Stirbu</a:t>
          </a:r>
        </a:p>
        <a:p>
          <a:pPr marL="0" lvl="0" indent="0" algn="ctr" defTabSz="800100">
            <a:lnSpc>
              <a:spcPct val="90000"/>
            </a:lnSpc>
            <a:spcBef>
              <a:spcPct val="0"/>
            </a:spcBef>
            <a:spcAft>
              <a:spcPct val="35000"/>
            </a:spcAft>
            <a:buNone/>
          </a:pPr>
          <a:r>
            <a:rPr lang="en-GB" sz="1800" kern="1200" dirty="0"/>
            <a:t>Financial Plan</a:t>
          </a:r>
        </a:p>
        <a:p>
          <a:pPr marL="0" lvl="0" indent="0" algn="ctr" defTabSz="800100">
            <a:lnSpc>
              <a:spcPct val="90000"/>
            </a:lnSpc>
            <a:spcBef>
              <a:spcPct val="0"/>
            </a:spcBef>
            <a:spcAft>
              <a:spcPct val="35000"/>
            </a:spcAft>
            <a:buNone/>
          </a:pPr>
          <a:endParaRPr lang="en-US" sz="1800" kern="1200" dirty="0"/>
        </a:p>
      </dsp:txBody>
      <dsp:txXfrm>
        <a:off x="7529858" y="3185625"/>
        <a:ext cx="2572424" cy="1505972"/>
      </dsp:txXfrm>
    </dsp:sp>
    <dsp:sp modelId="{3BEA3116-6C7C-466D-8586-71269E0C84EA}">
      <dsp:nvSpPr>
        <dsp:cNvPr id="0" name=""/>
        <dsp:cNvSpPr/>
      </dsp:nvSpPr>
      <dsp:spPr>
        <a:xfrm rot="10759215">
          <a:off x="6676456" y="3630015"/>
          <a:ext cx="569987" cy="661200"/>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rot="10800000">
        <a:off x="6847446" y="3761241"/>
        <a:ext cx="398991" cy="396720"/>
      </dsp:txXfrm>
    </dsp:sp>
    <dsp:sp modelId="{1286DA51-0157-479C-8BBB-005B9422654A}">
      <dsp:nvSpPr>
        <dsp:cNvPr id="0" name=""/>
        <dsp:cNvSpPr/>
      </dsp:nvSpPr>
      <dsp:spPr>
        <a:xfrm>
          <a:off x="3741502" y="3183163"/>
          <a:ext cx="2666130" cy="1599678"/>
        </a:xfrm>
        <a:prstGeom prst="roundRect">
          <a:avLst>
            <a:gd name="adj" fmla="val 10000"/>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kern="1200" dirty="0"/>
            <a:t>Waqar Ali</a:t>
          </a:r>
        </a:p>
        <a:p>
          <a:pPr marL="0" lvl="0" indent="0" algn="ctr" defTabSz="800100">
            <a:lnSpc>
              <a:spcPct val="90000"/>
            </a:lnSpc>
            <a:spcBef>
              <a:spcPct val="0"/>
            </a:spcBef>
            <a:spcAft>
              <a:spcPct val="35000"/>
            </a:spcAft>
            <a:buNone/>
          </a:pPr>
          <a:r>
            <a:rPr lang="en-US" sz="1800" kern="1200" dirty="0"/>
            <a:t>Business Overview/Products and Services</a:t>
          </a:r>
        </a:p>
      </dsp:txBody>
      <dsp:txXfrm>
        <a:off x="3788355" y="3230016"/>
        <a:ext cx="2572424" cy="15059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1EC09C-9CDC-48F0-BB82-ED223F986966}" type="datetimeFigureOut">
              <a:rPr lang="en-US" smtClean="0"/>
              <a:t>3/22/2022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CEE3-4835-4F73-BA0B-02C09C038718}" type="slidenum">
              <a:rPr lang="en-US" smtClean="0"/>
              <a:t>‹#›</a:t>
            </a:fld>
            <a:endParaRPr lang="en-US" dirty="0"/>
          </a:p>
        </p:txBody>
      </p:sp>
    </p:spTree>
    <p:extLst>
      <p:ext uri="{BB962C8B-B14F-4D97-AF65-F5344CB8AC3E}">
        <p14:creationId xmlns:p14="http://schemas.microsoft.com/office/powerpoint/2010/main" val="35790889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a:xfrm>
            <a:off x="8932558" y="5870575"/>
            <a:ext cx="1600200" cy="377825"/>
          </a:xfrm>
        </p:spPr>
        <p:txBody>
          <a:bodyPr/>
          <a:lstStyle/>
          <a:p>
            <a:fld id="{9D874152-028B-486A-9CCC-467A5536A7DC}" type="datetime1">
              <a:rPr lang="en-US" smtClean="0"/>
              <a:t>3/22/2022</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dirty="0"/>
          </a:p>
        </p:txBody>
      </p:sp>
      <p:sp>
        <p:nvSpPr>
          <p:cNvPr id="6" name="Slide Number Placeholder 5"/>
          <p:cNvSpPr>
            <a:spLocks noGrp="1"/>
          </p:cNvSpPr>
          <p:nvPr>
            <p:ph type="sldNum" sz="quarter" idx="12"/>
          </p:nvPr>
        </p:nvSpPr>
        <p:spPr>
          <a:xfrm>
            <a:off x="10608958" y="5870575"/>
            <a:ext cx="551167" cy="377825"/>
          </a:xfrm>
        </p:spPr>
        <p:txBody>
          <a:bodyPr/>
          <a:lstStyle/>
          <a:p>
            <a:fld id="{D57F1E4F-1CFF-5643-939E-217C01CDF565}"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E6DC824-D0E7-4046-8B44-4AAD1C4DE2CF}"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EFC221C-17A4-4F42-9F54-9F7E03AA1BB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8CD7CBA-5256-42F3-BAB5-33F095514AE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EB80C04-2E33-403B-B014-7E203A57326C}" type="datetime1">
              <a:rPr lang="en-US" smtClean="0"/>
              <a:t>3/22/2022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92A49D-7D7F-4D69-A8AA-65D6B58C15F2}" type="datetime1">
              <a:rPr lang="en-US" smtClean="0"/>
              <a:t>3/22/2022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09E02903-36C1-4F6B-9F27-EA2305255204}" type="datetime1">
              <a:rPr lang="en-US" smtClean="0"/>
              <a:t>3/22/2022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E8BBFA8-C775-4121-A7F6-6851C8035873}"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C01760-8EEC-4A4C-BD0D-3CDAAA80A266}"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1558FF-9F53-4DAD-84A1-1EEE4F190FF1}" type="datetime1">
              <a:rPr lang="en-US" smtClean="0"/>
              <a:t>3/22/2022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8FA1A6-D89D-4E0B-ACDC-F92429034F5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6" name="Picture 1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5" name="TextBox 14"/>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1" name="TextBox 10"/>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BA382F0-6EA8-4D82-951F-1579D6A93CC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BE913C-F349-4CE3-A910-0EA13427FE0D}"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0D4C5C7-4D27-4EBE-9DB8-92F5F0F40B34}"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CDAF82-EDB2-4FBF-83F4-247A1B3455CB}"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5E59DB-4C5A-44A3-897C-FF6803F94296}"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8" name="Title 1"/>
          <p:cNvSpPr>
            <a:spLocks noGrp="1"/>
          </p:cNvSpPr>
          <p:nvPr>
            <p:ph type="title"/>
          </p:nvPr>
        </p:nvSpPr>
        <p:spPr>
          <a:xfrm>
            <a:off x="685801" y="609600"/>
            <a:ext cx="10131425" cy="1456267"/>
          </a:xfrm>
        </p:spPr>
        <p:txBody>
          <a:bodyPr/>
          <a:lstStyle/>
          <a:p>
            <a:r>
              <a:rPr lang="en-US"/>
              <a:t>Click to edit Master title style</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9F6B6E0-E0F8-4800-BD74-7D33DFE5ED7E}" type="datetime1">
              <a:rPr lang="en-US" smtClean="0"/>
              <a:t>3/22/2022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183DE74-4CAD-4852-95E7-A055FD779420}" type="datetime1">
              <a:rPr lang="en-US" smtClean="0"/>
              <a:t>3/22/2022</a:t>
            </a:fld>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8" r:id="rId14"/>
    <p:sldLayoutId id="2147483667" r:id="rId15"/>
    <p:sldLayoutId id="2147483658" r:id="rId16"/>
    <p:sldLayoutId id="2147483659"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image" Target="../media/image5.jp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8" Type="http://schemas.openxmlformats.org/officeDocument/2006/relationships/image" Target="../media/image11.jpg"/><Relationship Id="rId3" Type="http://schemas.openxmlformats.org/officeDocument/2006/relationships/image" Target="../media/image3.png"/><Relationship Id="rId7" Type="http://schemas.openxmlformats.org/officeDocument/2006/relationships/image" Target="../media/image10.jp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9.jpg"/><Relationship Id="rId5" Type="http://schemas.openxmlformats.org/officeDocument/2006/relationships/image" Target="../media/image8.jpg"/><Relationship Id="rId4" Type="http://schemas.openxmlformats.org/officeDocument/2006/relationships/image" Target="../media/image7.jpg"/><Relationship Id="rId9" Type="http://schemas.openxmlformats.org/officeDocument/2006/relationships/image" Target="../media/image12.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5" Type="http://schemas.openxmlformats.org/officeDocument/2006/relationships/image" Target="../media/image14.jpg"/><Relationship Id="rId4" Type="http://schemas.openxmlformats.org/officeDocument/2006/relationships/image" Target="../media/image13.jp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16.jpg"/><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20.jpg"/><Relationship Id="rId4" Type="http://schemas.openxmlformats.org/officeDocument/2006/relationships/image" Target="../media/image19.jpg"/></Relationships>
</file>

<file path=ppt/slides/_rels/slide11.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image" Target="../media/image21.jpg"/><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12.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2"/>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TextBox 3">
            <a:extLst>
              <a:ext uri="{FF2B5EF4-FFF2-40B4-BE49-F238E27FC236}">
                <a16:creationId xmlns:a16="http://schemas.microsoft.com/office/drawing/2014/main" id="{0A1A36C4-5E7A-55CB-5B0F-F939795D49C1}"/>
              </a:ext>
            </a:extLst>
          </p:cNvPr>
          <p:cNvGraphicFramePr/>
          <p:nvPr>
            <p:extLst>
              <p:ext uri="{D42A27DB-BD31-4B8C-83A1-F6EECF244321}">
                <p14:modId xmlns:p14="http://schemas.microsoft.com/office/powerpoint/2010/main" val="2130849843"/>
              </p:ext>
            </p:extLst>
          </p:nvPr>
        </p:nvGraphicFramePr>
        <p:xfrm>
          <a:off x="4808601" y="901700"/>
          <a:ext cx="6545199" cy="4820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402792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C783FE6E-6ECC-47AF-908A-775ADB9BBE99}"/>
              </a:ext>
            </a:extLst>
          </p:cNvPr>
          <p:cNvGraphicFramePr>
            <a:graphicFrameLocks noGrp="1"/>
          </p:cNvGraphicFramePr>
          <p:nvPr>
            <p:ph idx="1"/>
            <p:extLst>
              <p:ext uri="{D42A27DB-BD31-4B8C-83A1-F6EECF244321}">
                <p14:modId xmlns:p14="http://schemas.microsoft.com/office/powerpoint/2010/main" val="684222011"/>
              </p:ext>
            </p:extLst>
          </p:nvPr>
        </p:nvGraphicFramePr>
        <p:xfrm>
          <a:off x="646111" y="896645"/>
          <a:ext cx="10149136" cy="52998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523201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4" name="Freeform 32">
            <a:extLst>
              <a:ext uri="{FF2B5EF4-FFF2-40B4-BE49-F238E27FC236}">
                <a16:creationId xmlns:a16="http://schemas.microsoft.com/office/drawing/2014/main" id="{E545A3A7-0274-4836-9219-39AB750693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805" y="990599"/>
            <a:ext cx="4965113" cy="4800599"/>
          </a:xfrm>
          <a:custGeom>
            <a:avLst/>
            <a:gdLst>
              <a:gd name="connsiteX0" fmla="*/ 2555085 w 4965113"/>
              <a:gd name="connsiteY0" fmla="*/ 2479677 h 4800599"/>
              <a:gd name="connsiteX1" fmla="*/ 4965113 w 4965113"/>
              <a:gd name="connsiteY1" fmla="*/ 2479677 h 4800599"/>
              <a:gd name="connsiteX2" fmla="*/ 4965113 w 4965113"/>
              <a:gd name="connsiteY2" fmla="*/ 4545255 h 4800599"/>
              <a:gd name="connsiteX3" fmla="*/ 4709769 w 4965113"/>
              <a:gd name="connsiteY3" fmla="*/ 4800599 h 4800599"/>
              <a:gd name="connsiteX4" fmla="*/ 2555085 w 4965113"/>
              <a:gd name="connsiteY4" fmla="*/ 4800599 h 4800599"/>
              <a:gd name="connsiteX5" fmla="*/ 0 w 4965113"/>
              <a:gd name="connsiteY5" fmla="*/ 2479677 h 4800599"/>
              <a:gd name="connsiteX6" fmla="*/ 2404209 w 4965113"/>
              <a:gd name="connsiteY6" fmla="*/ 2479677 h 4800599"/>
              <a:gd name="connsiteX7" fmla="*/ 2404209 w 4965113"/>
              <a:gd name="connsiteY7" fmla="*/ 4800599 h 4800599"/>
              <a:gd name="connsiteX8" fmla="*/ 255344 w 4965113"/>
              <a:gd name="connsiteY8" fmla="*/ 4800599 h 4800599"/>
              <a:gd name="connsiteX9" fmla="*/ 0 w 4965113"/>
              <a:gd name="connsiteY9" fmla="*/ 4545255 h 4800599"/>
              <a:gd name="connsiteX10" fmla="*/ 255344 w 4965113"/>
              <a:gd name="connsiteY10" fmla="*/ 0 h 4800599"/>
              <a:gd name="connsiteX11" fmla="*/ 4709769 w 4965113"/>
              <a:gd name="connsiteY11" fmla="*/ 0 h 4800599"/>
              <a:gd name="connsiteX12" fmla="*/ 4965113 w 4965113"/>
              <a:gd name="connsiteY12" fmla="*/ 255344 h 4800599"/>
              <a:gd name="connsiteX13" fmla="*/ 4965113 w 4965113"/>
              <a:gd name="connsiteY13" fmla="*/ 2328801 h 4800599"/>
              <a:gd name="connsiteX14" fmla="*/ 0 w 4965113"/>
              <a:gd name="connsiteY14" fmla="*/ 2328801 h 4800599"/>
              <a:gd name="connsiteX15" fmla="*/ 0 w 4965113"/>
              <a:gd name="connsiteY15" fmla="*/ 255344 h 4800599"/>
              <a:gd name="connsiteX16" fmla="*/ 255344 w 4965113"/>
              <a:gd name="connsiteY16" fmla="*/ 0 h 480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65113" h="4800599">
                <a:moveTo>
                  <a:pt x="2555085" y="2479677"/>
                </a:moveTo>
                <a:lnTo>
                  <a:pt x="4965113" y="2479677"/>
                </a:lnTo>
                <a:lnTo>
                  <a:pt x="4965113" y="4545255"/>
                </a:lnTo>
                <a:cubicBezTo>
                  <a:pt x="4965113" y="4686278"/>
                  <a:pt x="4850792" y="4800599"/>
                  <a:pt x="4709769" y="4800599"/>
                </a:cubicBezTo>
                <a:lnTo>
                  <a:pt x="2555085" y="4800599"/>
                </a:lnTo>
                <a:close/>
                <a:moveTo>
                  <a:pt x="0" y="2479677"/>
                </a:moveTo>
                <a:lnTo>
                  <a:pt x="2404209" y="2479677"/>
                </a:lnTo>
                <a:lnTo>
                  <a:pt x="2404209" y="4800599"/>
                </a:lnTo>
                <a:lnTo>
                  <a:pt x="255344" y="4800599"/>
                </a:lnTo>
                <a:cubicBezTo>
                  <a:pt x="114321" y="4800599"/>
                  <a:pt x="0" y="4686278"/>
                  <a:pt x="0" y="4545255"/>
                </a:cubicBezTo>
                <a:close/>
                <a:moveTo>
                  <a:pt x="255344" y="0"/>
                </a:moveTo>
                <a:lnTo>
                  <a:pt x="4709769" y="0"/>
                </a:lnTo>
                <a:cubicBezTo>
                  <a:pt x="4850792" y="0"/>
                  <a:pt x="4965113" y="114321"/>
                  <a:pt x="4965113" y="255344"/>
                </a:cubicBezTo>
                <a:lnTo>
                  <a:pt x="4965113" y="2328801"/>
                </a:lnTo>
                <a:lnTo>
                  <a:pt x="0" y="2328801"/>
                </a:lnTo>
                <a:lnTo>
                  <a:pt x="0" y="255344"/>
                </a:lnTo>
                <a:cubicBezTo>
                  <a:pt x="0" y="114321"/>
                  <a:pt x="114321" y="0"/>
                  <a:pt x="255344" y="0"/>
                </a:cubicBezTo>
                <a:close/>
              </a:path>
            </a:pathLst>
          </a:cu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74AC1BC8-9A0C-4685-B3D6-E502E0833A7B}"/>
              </a:ext>
            </a:extLst>
          </p:cNvPr>
          <p:cNvPicPr>
            <a:picLocks noChangeAspect="1"/>
          </p:cNvPicPr>
          <p:nvPr/>
        </p:nvPicPr>
        <p:blipFill rotWithShape="1">
          <a:blip r:embed="rId4"/>
          <a:srcRect r="-2" b="15047"/>
          <a:stretch/>
        </p:blipFill>
        <p:spPr>
          <a:xfrm>
            <a:off x="689805" y="3390898"/>
            <a:ext cx="2404209" cy="3091964"/>
          </a:xfrm>
          <a:custGeom>
            <a:avLst/>
            <a:gdLst/>
            <a:ahLst/>
            <a:cxnLst/>
            <a:rect l="l" t="t" r="r" b="b"/>
            <a:pathLst>
              <a:path w="2404209" h="2320923">
                <a:moveTo>
                  <a:pt x="0" y="0"/>
                </a:moveTo>
                <a:lnTo>
                  <a:pt x="2404209" y="0"/>
                </a:lnTo>
                <a:lnTo>
                  <a:pt x="2404209" y="2320923"/>
                </a:lnTo>
                <a:lnTo>
                  <a:pt x="210266" y="2320923"/>
                </a:lnTo>
                <a:cubicBezTo>
                  <a:pt x="94139" y="2320923"/>
                  <a:pt x="0" y="2226784"/>
                  <a:pt x="0" y="2110657"/>
                </a:cubicBezTo>
                <a:close/>
              </a:path>
            </a:pathLst>
          </a:custGeom>
          <a:ln w="50800" cap="sq" cmpd="dbl">
            <a:noFill/>
            <a:miter lim="800000"/>
          </a:ln>
          <a:effectLst/>
        </p:spPr>
      </p:pic>
      <p:pic>
        <p:nvPicPr>
          <p:cNvPr id="5" name="Content Placeholder 4" descr="A person wearing a blue shirt&#10;&#10;Description automatically generated with medium confidence">
            <a:extLst>
              <a:ext uri="{FF2B5EF4-FFF2-40B4-BE49-F238E27FC236}">
                <a16:creationId xmlns:a16="http://schemas.microsoft.com/office/drawing/2014/main" id="{7C5E5757-ABA8-4A08-9A82-287A9B876074}"/>
              </a:ext>
            </a:extLst>
          </p:cNvPr>
          <p:cNvPicPr>
            <a:picLocks noGrp="1" noChangeAspect="1"/>
          </p:cNvPicPr>
          <p:nvPr>
            <p:ph idx="1"/>
          </p:nvPr>
        </p:nvPicPr>
        <p:blipFill rotWithShape="1">
          <a:blip r:embed="rId5"/>
          <a:srcRect r="-4" b="35123"/>
          <a:stretch/>
        </p:blipFill>
        <p:spPr>
          <a:xfrm>
            <a:off x="3222241" y="3387969"/>
            <a:ext cx="2404209" cy="3094893"/>
          </a:xfrm>
          <a:custGeom>
            <a:avLst/>
            <a:gdLst/>
            <a:ahLst/>
            <a:cxnLst/>
            <a:rect l="l" t="t" r="r" b="b"/>
            <a:pathLst>
              <a:path w="2381560" h="2320923">
                <a:moveTo>
                  <a:pt x="0" y="0"/>
                </a:moveTo>
                <a:lnTo>
                  <a:pt x="2381560" y="0"/>
                </a:lnTo>
                <a:lnTo>
                  <a:pt x="2381560" y="2110657"/>
                </a:lnTo>
                <a:cubicBezTo>
                  <a:pt x="2381560" y="2226784"/>
                  <a:pt x="2287421" y="2320923"/>
                  <a:pt x="2171294" y="2320923"/>
                </a:cubicBezTo>
                <a:lnTo>
                  <a:pt x="0" y="2320923"/>
                </a:lnTo>
                <a:close/>
              </a:path>
            </a:pathLst>
          </a:custGeom>
          <a:ln w="50800" cap="sq" cmpd="dbl">
            <a:noFill/>
            <a:miter lim="800000"/>
          </a:ln>
          <a:effectLst/>
        </p:spPr>
      </p:pic>
      <p:sp>
        <p:nvSpPr>
          <p:cNvPr id="4" name="Text Placeholder 3">
            <a:extLst>
              <a:ext uri="{FF2B5EF4-FFF2-40B4-BE49-F238E27FC236}">
                <a16:creationId xmlns:a16="http://schemas.microsoft.com/office/drawing/2014/main" id="{1291212E-3DFE-49B7-BD00-674559DA4101}"/>
              </a:ext>
            </a:extLst>
          </p:cNvPr>
          <p:cNvSpPr>
            <a:spLocks noGrp="1"/>
          </p:cNvSpPr>
          <p:nvPr>
            <p:ph type="body" sz="half" idx="2"/>
          </p:nvPr>
        </p:nvSpPr>
        <p:spPr>
          <a:xfrm>
            <a:off x="5783145" y="879232"/>
            <a:ext cx="5548103" cy="3812184"/>
          </a:xfrm>
        </p:spPr>
        <p:txBody>
          <a:bodyPr vert="horz" lIns="91440" tIns="45720" rIns="91440" bIns="45720" rtlCol="0" anchor="ctr">
            <a:noAutofit/>
          </a:bodyPr>
          <a:lstStyle/>
          <a:p>
            <a:r>
              <a:rPr lang="en-US" u="sng" dirty="0">
                <a:latin typeface="Arial" panose="020B0604020202020204" pitchFamily="34" charset="0"/>
                <a:cs typeface="Arial" panose="020B0604020202020204" pitchFamily="34" charset="0"/>
              </a:rPr>
              <a:t>COMPANY OVERVIEW</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FRESH TRACKSUIT COMPANY WAS ESTABLISHED IN DECEMEBER 2022 BY FOUR FRIENDS FROM THE FASHION INDUSTRY WANTING TO CHANGE THE WAY TRACKSUITS ARE PRODUCED AND GIVE A FRESH NEW TAKE ON EXISTING TRENDS AND BECOME TRENDSETTERS IN THE MARKET. </a:t>
            </a:r>
          </a:p>
          <a:p>
            <a:r>
              <a:rPr lang="en-US" dirty="0">
                <a:latin typeface="Arial" panose="020B0604020202020204" pitchFamily="34" charset="0"/>
                <a:cs typeface="Arial" panose="020B0604020202020204" pitchFamily="34" charset="0"/>
              </a:rPr>
              <a:t> BASED IN BIRMINGHAM THE MANAGEMENT TEAM AIM TO BE THE NUMBER ONE TRACKSUIT BRAND IN THE WORLD AND WITH INOVATION IN DESIGN AIM TO BE THE BEST IN THE FUTURE AS WELL. PRODUCING AND SELLING ALL OVER THE GLOBE TO A WIDE VARIETY OF CUSTOMERS THE FRESH TRACKSUIT COMPANY WILL BE A MARKET LEADER WITH OUR CUSTOMER LEAD DESIGN SEPARTING US FROM THE OTHER COMPETITION.</a:t>
            </a:r>
          </a:p>
        </p:txBody>
      </p:sp>
      <p:pic>
        <p:nvPicPr>
          <p:cNvPr id="10" name="Picture 9" descr="FRESH TRACKSUIT COMPANY">
            <a:extLst>
              <a:ext uri="{FF2B5EF4-FFF2-40B4-BE49-F238E27FC236}">
                <a16:creationId xmlns:a16="http://schemas.microsoft.com/office/drawing/2014/main" id="{E4BB07A4-76A9-4425-AA4B-E8ECCDF12211}"/>
              </a:ext>
              <a:ext uri="{C183D7F6-B498-43B3-948B-1728B52AA6E4}">
                <adec:decorative xmlns:adec="http://schemas.microsoft.com/office/drawing/2017/decorative" val="0"/>
              </a:ext>
            </a:extLst>
          </p:cNvPr>
          <p:cNvPicPr>
            <a:picLocks noChangeAspect="1"/>
          </p:cNvPicPr>
          <p:nvPr/>
        </p:nvPicPr>
        <p:blipFill rotWithShape="1">
          <a:blip r:embed="rId6"/>
          <a:srcRect l="17635" r="10285"/>
          <a:stretch/>
        </p:blipFill>
        <p:spPr>
          <a:xfrm>
            <a:off x="689805" y="468924"/>
            <a:ext cx="4966701" cy="2800606"/>
          </a:xfrm>
          <a:custGeom>
            <a:avLst/>
            <a:gdLst/>
            <a:ahLst/>
            <a:cxnLst/>
            <a:rect l="l" t="t" r="r" b="b"/>
            <a:pathLst>
              <a:path w="3378793" h="3738166">
                <a:moveTo>
                  <a:pt x="163732" y="0"/>
                </a:moveTo>
                <a:lnTo>
                  <a:pt x="3378793" y="0"/>
                </a:lnTo>
                <a:lnTo>
                  <a:pt x="3378793" y="3738166"/>
                </a:lnTo>
                <a:lnTo>
                  <a:pt x="163732" y="3738166"/>
                </a:lnTo>
                <a:cubicBezTo>
                  <a:pt x="73305" y="3738166"/>
                  <a:pt x="0" y="3664861"/>
                  <a:pt x="0" y="3574434"/>
                </a:cubicBezTo>
                <a:lnTo>
                  <a:pt x="0" y="163732"/>
                </a:lnTo>
                <a:cubicBezTo>
                  <a:pt x="0" y="73305"/>
                  <a:pt x="73305" y="0"/>
                  <a:pt x="163732" y="0"/>
                </a:cubicBezTo>
                <a:close/>
              </a:path>
            </a:pathLst>
          </a:custGeom>
          <a:ln w="50800" cap="sq" cmpd="dbl">
            <a:noFill/>
            <a:miter lim="800000"/>
          </a:ln>
          <a:effectLst/>
        </p:spPr>
      </p:pic>
    </p:spTree>
    <p:extLst>
      <p:ext uri="{BB962C8B-B14F-4D97-AF65-F5344CB8AC3E}">
        <p14:creationId xmlns:p14="http://schemas.microsoft.com/office/powerpoint/2010/main" val="2139415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7C32B197-AE9F-4394-8EA4-DB267AFC33BA}"/>
              </a:ext>
            </a:extLst>
          </p:cNvPr>
          <p:cNvSpPr txBox="1"/>
          <p:nvPr/>
        </p:nvSpPr>
        <p:spPr>
          <a:xfrm>
            <a:off x="-292590" y="-85438"/>
            <a:ext cx="5034429" cy="3837680"/>
          </a:xfrm>
          <a:prstGeom prst="rect">
            <a:avLst/>
          </a:prstGeom>
        </p:spPr>
        <p:txBody>
          <a:bodyPr vert="horz" lIns="91440" tIns="45720" rIns="91440" bIns="45720" rtlCol="0" anchor="ctr">
            <a:normAutofit fontScale="47500" lnSpcReduction="20000"/>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tabLst>
                <a:tab pos="1461135" algn="l"/>
              </a:tabLst>
            </a:pPr>
            <a:r>
              <a:rPr lang="en-US" sz="3300" u="sng" dirty="0">
                <a:latin typeface="Arial" panose="020B0604020202020204" pitchFamily="34" charset="0"/>
                <a:cs typeface="Arial" panose="020B0604020202020204" pitchFamily="34" charset="0"/>
              </a:rPr>
              <a:t>Fresh Tracksuit Company Products and Services</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We will cater for all sections of the market and with a robust design team stay ahead of trends and new ideas keep the brand ahead.</a:t>
            </a:r>
          </a:p>
          <a:p>
            <a:pPr marL="457200">
              <a:spcAft>
                <a:spcPts val="1000"/>
              </a:spcAft>
              <a:buClr>
                <a:schemeClr val="tx1"/>
              </a:buClr>
              <a:buSzPct val="100000"/>
              <a:tabLst>
                <a:tab pos="1461135" algn="l"/>
              </a:tabLst>
            </a:pPr>
            <a:r>
              <a:rPr lang="en-US" sz="3300" dirty="0">
                <a:latin typeface="Arial" panose="020B0604020202020204" pitchFamily="34" charset="0"/>
                <a:cs typeface="Arial" panose="020B0604020202020204" pitchFamily="34" charset="0"/>
              </a:rPr>
              <a:t>The market is as always competitive and by providing the consumer with cutting edge fashion the Fresh Tracksuit company remains at the top of the industry</a:t>
            </a:r>
            <a:endParaRPr lang="en-GB" sz="3300" b="0" i="0" dirty="0">
              <a:effectLst/>
              <a:latin typeface="Arial" panose="020B0604020202020204" pitchFamily="34" charset="0"/>
              <a:cs typeface="Arial" panose="020B0604020202020204" pitchFamily="34" charset="0"/>
            </a:endParaRPr>
          </a:p>
          <a:p>
            <a:pPr marL="457200">
              <a:spcAft>
                <a:spcPts val="1000"/>
              </a:spcAft>
              <a:buClr>
                <a:schemeClr val="tx1"/>
              </a:buClr>
              <a:buSzPct val="100000"/>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pSp>
        <p:nvGrpSpPr>
          <p:cNvPr id="22" name="Group 21">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3"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5" name="Straight Connector 24">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6" name="Straight Connector 95">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7" name="Straight Connector 96">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04" name="Group 103">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105"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6" name="Group 105">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07" name="Straight Connector 106">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8" name="Straight Connector 177">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9" name="Straight Connector 178">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0" name="Straight Connector 179">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86" name="Group 185">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87"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8" name="Group 187">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9" name="Straight Connector 188">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9" name="Straight Connector 258">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0" name="Straight Connector 259">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1" name="Straight Connector 260">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2" name="Straight Connector 261">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3" name="Straight Connector 262">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4" name="Straight Connector 263">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5" name="Straight Connector 264">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6" name="Straight Connector 265">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0" name="Picture 9" descr="A picture containing toy, doll&#10;&#10;Description automatically generated">
            <a:extLst>
              <a:ext uri="{FF2B5EF4-FFF2-40B4-BE49-F238E27FC236}">
                <a16:creationId xmlns:a16="http://schemas.microsoft.com/office/drawing/2014/main" id="{55D1A88C-BF78-4736-B1D6-8C5443A8EA68}"/>
              </a:ext>
            </a:extLst>
          </p:cNvPr>
          <p:cNvPicPr>
            <a:picLocks noChangeAspect="1"/>
          </p:cNvPicPr>
          <p:nvPr/>
        </p:nvPicPr>
        <p:blipFill rotWithShape="1">
          <a:blip r:embed="rId4"/>
          <a:srcRect l="15405" r="14501" b="-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8" name="Picture 7" descr="A picture containing clothing, suit, clothes&#10;&#10;Description automatically generated">
            <a:extLst>
              <a:ext uri="{FF2B5EF4-FFF2-40B4-BE49-F238E27FC236}">
                <a16:creationId xmlns:a16="http://schemas.microsoft.com/office/drawing/2014/main" id="{AA2A929A-DD12-4683-9DC4-E4465A9422EE}"/>
              </a:ext>
            </a:extLst>
          </p:cNvPr>
          <p:cNvPicPr>
            <a:picLocks noChangeAspect="1"/>
          </p:cNvPicPr>
          <p:nvPr/>
        </p:nvPicPr>
        <p:blipFill rotWithShape="1">
          <a:blip r:embed="rId5"/>
          <a:srcRect r="-3" b="2538"/>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12" name="Picture 11" descr="A picture containing clothing, suit, work-clothing&#10;&#10;Description automatically generated">
            <a:extLst>
              <a:ext uri="{FF2B5EF4-FFF2-40B4-BE49-F238E27FC236}">
                <a16:creationId xmlns:a16="http://schemas.microsoft.com/office/drawing/2014/main" id="{5B1AE9B3-1A13-47AE-98DE-E27D984A43BE}"/>
              </a:ext>
            </a:extLst>
          </p:cNvPr>
          <p:cNvPicPr>
            <a:picLocks noChangeAspect="1"/>
          </p:cNvPicPr>
          <p:nvPr/>
        </p:nvPicPr>
        <p:blipFill rotWithShape="1">
          <a:blip r:embed="rId6"/>
          <a:srcRect l="6077" r="6826" b="-3"/>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
        <p:nvSpPr>
          <p:cNvPr id="13" name="TextBox 12">
            <a:extLst>
              <a:ext uri="{FF2B5EF4-FFF2-40B4-BE49-F238E27FC236}">
                <a16:creationId xmlns:a16="http://schemas.microsoft.com/office/drawing/2014/main" id="{C386364F-057C-4EF2-9448-0B988FC2E123}"/>
              </a:ext>
            </a:extLst>
          </p:cNvPr>
          <p:cNvSpPr txBox="1"/>
          <p:nvPr/>
        </p:nvSpPr>
        <p:spPr>
          <a:xfrm>
            <a:off x="126685" y="2429782"/>
            <a:ext cx="6053025" cy="2308324"/>
          </a:xfrm>
          <a:prstGeom prst="rect">
            <a:avLst/>
          </a:prstGeom>
          <a:noFill/>
        </p:spPr>
        <p:txBody>
          <a:bodyPr wrap="square" rtlCol="0">
            <a:spAutoFit/>
          </a:bodyPr>
          <a:lstStyle/>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 Tracksuit prices will be from £9.99 up to £99.99.</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plans to have seasonal promotions to </a:t>
            </a:r>
          </a:p>
          <a:p>
            <a:pPr algn="l"/>
            <a:r>
              <a:rPr lang="en-GB" sz="1600" dirty="0">
                <a:latin typeface="Arial" panose="020B0604020202020204" pitchFamily="34" charset="0"/>
                <a:cs typeface="Arial" panose="020B0604020202020204" pitchFamily="34" charset="0"/>
              </a:rPr>
              <a:t>  gain a foothold in the market</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b="0" i="0" dirty="0">
                <a:effectLst/>
                <a:latin typeface="Arial" panose="020B0604020202020204" pitchFamily="34" charset="0"/>
                <a:cs typeface="Arial" panose="020B0604020202020204" pitchFamily="34" charset="0"/>
              </a:rPr>
              <a:t>Sales will be over multiple media such as online market places and social media platforms such as Facebook and Tik Tok amongst others with our influencers assisting day to day.</a:t>
            </a: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Orders will be available next business day guaranteed </a:t>
            </a:r>
            <a:endParaRPr lang="en-GB" sz="1600" b="0" i="0" dirty="0">
              <a:effectLst/>
              <a:latin typeface="Arial" panose="020B0604020202020204" pitchFamily="34" charset="0"/>
              <a:cs typeface="Arial" panose="020B0604020202020204" pitchFamily="34" charset="0"/>
            </a:endParaRPr>
          </a:p>
          <a:p>
            <a:pPr algn="l">
              <a:buFont typeface="Arial" panose="020B0604020202020204" pitchFamily="34" charset="0"/>
              <a:buChar char="•"/>
            </a:pPr>
            <a:r>
              <a:rPr lang="en-GB" sz="1600" dirty="0">
                <a:latin typeface="Arial" panose="020B0604020202020204" pitchFamily="34" charset="0"/>
                <a:cs typeface="Arial" panose="020B0604020202020204" pitchFamily="34" charset="0"/>
              </a:rPr>
              <a:t>The company will be app based and available on Google App store and Apple.</a:t>
            </a:r>
          </a:p>
        </p:txBody>
      </p:sp>
      <p:pic>
        <p:nvPicPr>
          <p:cNvPr id="16" name="Picture 15" descr="Logo&#10;&#10;Description automatically generated">
            <a:extLst>
              <a:ext uri="{FF2B5EF4-FFF2-40B4-BE49-F238E27FC236}">
                <a16:creationId xmlns:a16="http://schemas.microsoft.com/office/drawing/2014/main" id="{A80FB1E8-DC4F-4691-8BFA-FF70C2C2C4E8}"/>
              </a:ext>
            </a:extLst>
          </p:cNvPr>
          <p:cNvPicPr>
            <a:picLocks noChangeAspect="1"/>
          </p:cNvPicPr>
          <p:nvPr/>
        </p:nvPicPr>
        <p:blipFill>
          <a:blip r:embed="rId7"/>
          <a:stretch>
            <a:fillRect/>
          </a:stretch>
        </p:blipFill>
        <p:spPr>
          <a:xfrm>
            <a:off x="184840" y="4779079"/>
            <a:ext cx="1656669" cy="1030777"/>
          </a:xfrm>
          <a:prstGeom prst="rect">
            <a:avLst/>
          </a:prstGeom>
        </p:spPr>
      </p:pic>
      <p:pic>
        <p:nvPicPr>
          <p:cNvPr id="267" name="Picture 266" descr="Logo, company name&#10;&#10;Description automatically generated">
            <a:extLst>
              <a:ext uri="{FF2B5EF4-FFF2-40B4-BE49-F238E27FC236}">
                <a16:creationId xmlns:a16="http://schemas.microsoft.com/office/drawing/2014/main" id="{CA1B467F-613F-4BB6-917F-A9F01919A373}"/>
              </a:ext>
            </a:extLst>
          </p:cNvPr>
          <p:cNvPicPr>
            <a:picLocks noChangeAspect="1"/>
          </p:cNvPicPr>
          <p:nvPr/>
        </p:nvPicPr>
        <p:blipFill>
          <a:blip r:embed="rId8"/>
          <a:stretch>
            <a:fillRect/>
          </a:stretch>
        </p:blipFill>
        <p:spPr>
          <a:xfrm>
            <a:off x="1825058" y="4797487"/>
            <a:ext cx="1459906" cy="1026496"/>
          </a:xfrm>
          <a:prstGeom prst="rect">
            <a:avLst/>
          </a:prstGeom>
        </p:spPr>
      </p:pic>
      <p:pic>
        <p:nvPicPr>
          <p:cNvPr id="269" name="Picture 268" descr="Logo&#10;&#10;Description automatically generated">
            <a:extLst>
              <a:ext uri="{FF2B5EF4-FFF2-40B4-BE49-F238E27FC236}">
                <a16:creationId xmlns:a16="http://schemas.microsoft.com/office/drawing/2014/main" id="{62690C50-F9CA-4FA8-A623-B302C7AD3627}"/>
              </a:ext>
            </a:extLst>
          </p:cNvPr>
          <p:cNvPicPr>
            <a:picLocks noChangeAspect="1"/>
          </p:cNvPicPr>
          <p:nvPr/>
        </p:nvPicPr>
        <p:blipFill>
          <a:blip r:embed="rId9"/>
          <a:stretch>
            <a:fillRect/>
          </a:stretch>
        </p:blipFill>
        <p:spPr>
          <a:xfrm>
            <a:off x="3264799" y="4783421"/>
            <a:ext cx="1858592" cy="1030777"/>
          </a:xfrm>
          <a:prstGeom prst="rect">
            <a:avLst/>
          </a:prstGeom>
        </p:spPr>
      </p:pic>
    </p:spTree>
    <p:extLst>
      <p:ext uri="{BB962C8B-B14F-4D97-AF65-F5344CB8AC3E}">
        <p14:creationId xmlns:p14="http://schemas.microsoft.com/office/powerpoint/2010/main" val="39940428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16B4B26-8E90-4D1F-AB47-3288E069A6A3}"/>
              </a:ext>
            </a:extLst>
          </p:cNvPr>
          <p:cNvSpPr txBox="1"/>
          <p:nvPr/>
        </p:nvSpPr>
        <p:spPr>
          <a:xfrm>
            <a:off x="204186" y="168676"/>
            <a:ext cx="11745158" cy="5816977"/>
          </a:xfrm>
          <a:prstGeom prst="rect">
            <a:avLst/>
          </a:prstGeom>
          <a:noFill/>
        </p:spPr>
        <p:txBody>
          <a:bodyPr wrap="square">
            <a:spAutoFit/>
          </a:bodyPr>
          <a:lstStyle/>
          <a:p>
            <a:pPr algn="ctr"/>
            <a:r>
              <a:rPr lang="en-GB" u="sng" dirty="0">
                <a:latin typeface="Arial" panose="020B0604020202020204" pitchFamily="34" charset="0"/>
                <a:cs typeface="Arial" panose="020B0604020202020204" pitchFamily="34" charset="0"/>
              </a:rPr>
              <a:t>MARKET AUDIT</a:t>
            </a:r>
            <a:endParaRPr lang="en-GB" sz="1800" b="0" i="0" u="sng" dirty="0">
              <a:effectLst/>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b="0" i="0" dirty="0">
                <a:effectLst/>
                <a:latin typeface="Arial" panose="020B0604020202020204" pitchFamily="34" charset="0"/>
                <a:cs typeface="Arial" panose="020B0604020202020204" pitchFamily="34" charset="0"/>
              </a:rPr>
              <a:t>The key players in the Global Tracksuit Market are Adidas AG, ASICS Corporation, </a:t>
            </a:r>
            <a:r>
              <a:rPr lang="en-GB" sz="1800" b="0" i="0" dirty="0" err="1">
                <a:effectLst/>
                <a:latin typeface="Arial" panose="020B0604020202020204" pitchFamily="34" charset="0"/>
                <a:cs typeface="Arial" panose="020B0604020202020204" pitchFamily="34" charset="0"/>
              </a:rPr>
              <a:t>HanesBrands</a:t>
            </a:r>
            <a:r>
              <a:rPr lang="en-GB" sz="1800" b="0" i="0" dirty="0">
                <a:effectLst/>
                <a:latin typeface="Arial" panose="020B0604020202020204" pitchFamily="34" charset="0"/>
                <a:cs typeface="Arial" panose="020B0604020202020204" pitchFamily="34" charset="0"/>
              </a:rPr>
              <a:t> Inc., H&amp;M Hennes &amp; Mauritz AB, Jack &amp; Jones, Monte Carlo Fashions Ltd., Nike, Inc., Puma Se, Under Armour, Inc., and Wildcraft and other manufacturers.</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Business growth and introduction of new products are two of the most common developmental tactics used by industry leaders to boost profits and achieve a competitive advantage.</a:t>
            </a:r>
          </a:p>
          <a:p>
            <a:pPr algn="just"/>
            <a:endParaRPr lang="en-GB" sz="1800"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Improving disposable income and rising living standards in developing nations such as China and India are two reasons helping to the global tracksuit market's growth. </a:t>
            </a:r>
          </a:p>
          <a:p>
            <a:pPr algn="just"/>
            <a:endParaRPr lang="en-GB" sz="1800" dirty="0">
              <a:latin typeface="Arial" panose="020B0604020202020204" pitchFamily="34" charset="0"/>
              <a:cs typeface="Arial" panose="020B0604020202020204" pitchFamily="34" charset="0"/>
            </a:endParaRPr>
          </a:p>
          <a:p>
            <a:pPr algn="just"/>
            <a:endParaRPr lang="en-GB" dirty="0">
              <a:latin typeface="Arial" panose="020B0604020202020204" pitchFamily="34" charset="0"/>
              <a:cs typeface="Arial" panose="020B0604020202020204" pitchFamily="34" charset="0"/>
            </a:endParaRPr>
          </a:p>
          <a:p>
            <a:pPr algn="just"/>
            <a:r>
              <a:rPr lang="en-GB" sz="1800" dirty="0">
                <a:latin typeface="Arial" panose="020B0604020202020204" pitchFamily="34" charset="0"/>
                <a:cs typeface="Arial" panose="020B0604020202020204" pitchFamily="34" charset="0"/>
              </a:rPr>
              <a:t>Consumers' increased interest in health and fitness is driving tracksuit market trends in emerging countries.</a:t>
            </a:r>
          </a:p>
          <a:p>
            <a:pPr algn="just"/>
            <a:endParaRPr lang="en-GB" dirty="0">
              <a:latin typeface="Arial" panose="020B0604020202020204" pitchFamily="34" charset="0"/>
              <a:cs typeface="Arial" panose="020B0604020202020204" pitchFamily="34" charset="0"/>
            </a:endParaRPr>
          </a:p>
          <a:p>
            <a:pPr algn="just"/>
            <a:endParaRPr lang="en-GB" sz="18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r>
              <a:rPr lang="en-GB" sz="1800" dirty="0">
                <a:latin typeface="Arial" panose="020B0604020202020204" pitchFamily="34" charset="0"/>
                <a:cs typeface="Arial" panose="020B0604020202020204" pitchFamily="34" charset="0"/>
              </a:rPr>
              <a:t>Consumers' preferences for athleisure products that combine the sports and fashion industries are influencing the market's growth. Furthermore, because tracksuits are readily available in supermarkets and hypermarkets at reasonable costs, many people are turning to them.</a:t>
            </a:r>
            <a:r>
              <a:rPr lang="en-GB" sz="1400" b="0" i="0" dirty="0">
                <a:effectLst/>
                <a:latin typeface="Open Sans" panose="020B0606030504020204" pitchFamily="34" charset="0"/>
              </a:rPr>
              <a:t> </a:t>
            </a:r>
            <a:r>
              <a:rPr lang="en-GB" sz="1200" b="0" i="0" dirty="0">
                <a:effectLst/>
                <a:latin typeface="Open Sans" panose="020B0606030504020204" pitchFamily="34" charset="0"/>
              </a:rPr>
              <a:t>(Global Tracksuit Market Size, Share, Growth &amp; Forecast 2027 | </a:t>
            </a:r>
            <a:r>
              <a:rPr lang="en-GB" sz="1200" b="0" i="0" dirty="0" err="1">
                <a:effectLst/>
                <a:latin typeface="Open Sans" panose="020B0606030504020204" pitchFamily="34" charset="0"/>
              </a:rPr>
              <a:t>BlueWeave</a:t>
            </a:r>
            <a:r>
              <a:rPr lang="en-GB" sz="1200" b="0" i="0" dirty="0">
                <a:effectLst/>
                <a:latin typeface="Open Sans" panose="020B0606030504020204" pitchFamily="34" charset="0"/>
              </a:rPr>
              <a:t>, 2022)</a:t>
            </a:r>
            <a:endParaRPr lang="en-GB" sz="1200" dirty="0">
              <a:latin typeface="Arial" panose="020B0604020202020204" pitchFamily="34" charset="0"/>
              <a:cs typeface="Arial" panose="020B0604020202020204" pitchFamily="34" charset="0"/>
            </a:endParaRPr>
          </a:p>
          <a:p>
            <a:pPr marL="342900" indent="-342900" algn="just">
              <a:buFont typeface="Arial" panose="020B0604020202020204" pitchFamily="34" charset="0"/>
              <a:buChar char="•"/>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316246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extBox 1">
            <a:extLst>
              <a:ext uri="{FF2B5EF4-FFF2-40B4-BE49-F238E27FC236}">
                <a16:creationId xmlns:a16="http://schemas.microsoft.com/office/drawing/2014/main" id="{BC8D31D7-7DB3-400C-A3DF-6D07BE1E4F42}"/>
              </a:ext>
            </a:extLst>
          </p:cNvPr>
          <p:cNvSpPr txBox="1"/>
          <p:nvPr/>
        </p:nvSpPr>
        <p:spPr>
          <a:xfrm>
            <a:off x="7865806" y="2251587"/>
            <a:ext cx="3706762" cy="3972232"/>
          </a:xfrm>
          <a:prstGeom prst="rect">
            <a:avLst/>
          </a:prstGeom>
        </p:spPr>
        <p:txBody>
          <a:bodyPr vert="horz" lIns="91440" tIns="45720" rIns="91440" bIns="45720" rtlCol="0" anchor="ctr">
            <a:normAutofit/>
          </a:bodyPr>
          <a:lstStyle/>
          <a:p>
            <a:pPr marL="457200">
              <a:spcAft>
                <a:spcPts val="1000"/>
              </a:spcAft>
              <a:buClr>
                <a:schemeClr val="tx1"/>
              </a:buClr>
              <a:buSzPct val="100000"/>
              <a:tabLst>
                <a:tab pos="1461135" algn="l"/>
              </a:tabLst>
            </a:pPr>
            <a:endParaRPr lang="en-US" dirty="0"/>
          </a:p>
          <a:p>
            <a:pPr marL="4572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a:p>
            <a:pPr marL="800100" indent="-342900">
              <a:spcAft>
                <a:spcPts val="1000"/>
              </a:spcAft>
              <a:buClr>
                <a:schemeClr val="tx1"/>
              </a:buClr>
              <a:buSzPct val="100000"/>
              <a:buFont typeface="Arial"/>
              <a:buChar char="•"/>
              <a:tabLst>
                <a:tab pos="1461135" algn="l"/>
              </a:tabLst>
            </a:pPr>
            <a:endParaRPr lang="en-US" dirty="0"/>
          </a:p>
        </p:txBody>
      </p:sp>
      <p:graphicFrame>
        <p:nvGraphicFramePr>
          <p:cNvPr id="3" name="Table 2">
            <a:extLst>
              <a:ext uri="{FF2B5EF4-FFF2-40B4-BE49-F238E27FC236}">
                <a16:creationId xmlns:a16="http://schemas.microsoft.com/office/drawing/2014/main" id="{AECA8423-68AB-4351-B2A6-0F39B76E268D}"/>
              </a:ext>
            </a:extLst>
          </p:cNvPr>
          <p:cNvGraphicFramePr>
            <a:graphicFrameLocks noGrp="1"/>
          </p:cNvGraphicFramePr>
          <p:nvPr>
            <p:extLst>
              <p:ext uri="{D42A27DB-BD31-4B8C-83A1-F6EECF244321}">
                <p14:modId xmlns:p14="http://schemas.microsoft.com/office/powerpoint/2010/main" val="4232018076"/>
              </p:ext>
            </p:extLst>
          </p:nvPr>
        </p:nvGraphicFramePr>
        <p:xfrm>
          <a:off x="643464" y="889149"/>
          <a:ext cx="10929104" cy="5088986"/>
        </p:xfrm>
        <a:graphic>
          <a:graphicData uri="http://schemas.openxmlformats.org/drawingml/2006/table">
            <a:tbl>
              <a:tblPr firstRow="1" bandRow="1">
                <a:tableStyleId>{5C22544A-7EE6-4342-B048-85BDC9FD1C3A}</a:tableStyleId>
              </a:tblPr>
              <a:tblGrid>
                <a:gridCol w="3023996">
                  <a:extLst>
                    <a:ext uri="{9D8B030D-6E8A-4147-A177-3AD203B41FA5}">
                      <a16:colId xmlns:a16="http://schemas.microsoft.com/office/drawing/2014/main" val="1073926018"/>
                    </a:ext>
                  </a:extLst>
                </a:gridCol>
                <a:gridCol w="7905108">
                  <a:extLst>
                    <a:ext uri="{9D8B030D-6E8A-4147-A177-3AD203B41FA5}">
                      <a16:colId xmlns:a16="http://schemas.microsoft.com/office/drawing/2014/main" val="190376961"/>
                    </a:ext>
                  </a:extLst>
                </a:gridCol>
              </a:tblGrid>
              <a:tr h="458358">
                <a:tc>
                  <a:txBody>
                    <a:bodyPr/>
                    <a:lstStyle/>
                    <a:p>
                      <a:pPr>
                        <a:lnSpc>
                          <a:spcPct val="107000"/>
                        </a:lnSpc>
                        <a:spcAft>
                          <a:spcPts val="800"/>
                        </a:spcAft>
                      </a:pPr>
                      <a:r>
                        <a:rPr lang="en-GB" sz="2000" kern="1200">
                          <a:effectLst/>
                        </a:rPr>
                        <a:t>Swot Analysis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pPr>
                      <a:endParaRPr lang="en-GB" sz="1100" dirty="0">
                        <a:effectLst/>
                        <a:latin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2384572643"/>
                  </a:ext>
                </a:extLst>
              </a:tr>
              <a:tr h="1395567">
                <a:tc>
                  <a:txBody>
                    <a:bodyPr/>
                    <a:lstStyle/>
                    <a:p>
                      <a:pPr>
                        <a:lnSpc>
                          <a:spcPct val="107000"/>
                        </a:lnSpc>
                        <a:spcAft>
                          <a:spcPts val="800"/>
                        </a:spcAft>
                      </a:pPr>
                      <a:r>
                        <a:rPr lang="en-GB" sz="2000" kern="1200">
                          <a:effectLst/>
                        </a:rPr>
                        <a:t>Strengths</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High quality product/Good Design</a:t>
                      </a:r>
                      <a:endParaRPr lang="en-GB" sz="1100" dirty="0">
                        <a:effectLst/>
                      </a:endParaRPr>
                    </a:p>
                    <a:p>
                      <a:pPr>
                        <a:lnSpc>
                          <a:spcPct val="107000"/>
                        </a:lnSpc>
                        <a:spcAft>
                          <a:spcPts val="800"/>
                        </a:spcAft>
                      </a:pPr>
                      <a:r>
                        <a:rPr lang="en-GB" sz="2000" kern="1200" dirty="0">
                          <a:effectLst/>
                        </a:rPr>
                        <a:t>Social platforms for advertising</a:t>
                      </a:r>
                      <a:endParaRPr lang="en-GB" sz="1100" dirty="0">
                        <a:effectLst/>
                      </a:endParaRPr>
                    </a:p>
                    <a:p>
                      <a:pPr>
                        <a:lnSpc>
                          <a:spcPct val="107000"/>
                        </a:lnSpc>
                        <a:spcAft>
                          <a:spcPts val="800"/>
                        </a:spcAft>
                      </a:pPr>
                      <a:r>
                        <a:rPr lang="en-GB" sz="2000" kern="1200" dirty="0">
                          <a:effectLst/>
                        </a:rPr>
                        <a:t>Affordable prices for consumer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873343621"/>
                  </a:ext>
                </a:extLst>
              </a:tr>
              <a:tr h="1395567">
                <a:tc>
                  <a:txBody>
                    <a:bodyPr/>
                    <a:lstStyle/>
                    <a:p>
                      <a:pPr>
                        <a:lnSpc>
                          <a:spcPct val="107000"/>
                        </a:lnSpc>
                        <a:spcAft>
                          <a:spcPts val="800"/>
                        </a:spcAft>
                      </a:pPr>
                      <a:r>
                        <a:rPr lang="en-GB" sz="2000" kern="1200">
                          <a:effectLst/>
                        </a:rPr>
                        <a:t>Weaknesses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dirty="0">
                          <a:effectLst/>
                        </a:rPr>
                        <a:t>There is no official branding department.</a:t>
                      </a:r>
                      <a:endParaRPr lang="en-GB" sz="1100" dirty="0">
                        <a:effectLst/>
                      </a:endParaRPr>
                    </a:p>
                    <a:p>
                      <a:pPr>
                        <a:lnSpc>
                          <a:spcPct val="107000"/>
                        </a:lnSpc>
                        <a:spcAft>
                          <a:spcPts val="800"/>
                        </a:spcAft>
                      </a:pPr>
                      <a:r>
                        <a:rPr lang="en-GB" sz="2000" kern="1200" dirty="0">
                          <a:effectLst/>
                        </a:rPr>
                        <a:t>Worldwide shipping routes affected by Covid-19</a:t>
                      </a:r>
                      <a:endParaRPr lang="en-GB" sz="1100" dirty="0">
                        <a:effectLst/>
                      </a:endParaRPr>
                    </a:p>
                    <a:p>
                      <a:pPr>
                        <a:lnSpc>
                          <a:spcPct val="107000"/>
                        </a:lnSpc>
                        <a:spcAft>
                          <a:spcPts val="800"/>
                        </a:spcAft>
                      </a:pPr>
                      <a:r>
                        <a:rPr lang="en-GB" sz="2000" kern="1200" dirty="0">
                          <a:effectLst/>
                        </a:rPr>
                        <a:t>Resources are restricted</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extLst>
                  <a:ext uri="{0D108BD9-81ED-4DB2-BD59-A6C34878D82A}">
                    <a16:rowId xmlns:a16="http://schemas.microsoft.com/office/drawing/2014/main" val="1025974888"/>
                  </a:ext>
                </a:extLst>
              </a:tr>
              <a:tr h="919747">
                <a:tc>
                  <a:txBody>
                    <a:bodyPr/>
                    <a:lstStyle/>
                    <a:p>
                      <a:pPr>
                        <a:lnSpc>
                          <a:spcPct val="107000"/>
                        </a:lnSpc>
                        <a:spcAft>
                          <a:spcPts val="800"/>
                        </a:spcAft>
                      </a:pPr>
                      <a:r>
                        <a:rPr lang="en-GB" sz="2000" kern="1200" dirty="0">
                          <a:effectLst/>
                        </a:rPr>
                        <a:t>Opportunity</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kern="1200">
                          <a:effectLst/>
                        </a:rPr>
                        <a:t>Growing customer base</a:t>
                      </a:r>
                    </a:p>
                    <a:p>
                      <a:pPr>
                        <a:lnSpc>
                          <a:spcPct val="107000"/>
                        </a:lnSpc>
                        <a:spcAft>
                          <a:spcPts val="800"/>
                        </a:spcAft>
                      </a:pPr>
                      <a:r>
                        <a:rPr lang="en-GB" sz="2000" kern="1200">
                          <a:effectLst/>
                        </a:rPr>
                        <a:t>Online Sales </a:t>
                      </a:r>
                    </a:p>
                  </a:txBody>
                  <a:tcPr marL="98448" marR="98448" marT="49224" marB="49224"/>
                </a:tc>
                <a:extLst>
                  <a:ext uri="{0D108BD9-81ED-4DB2-BD59-A6C34878D82A}">
                    <a16:rowId xmlns:a16="http://schemas.microsoft.com/office/drawing/2014/main" val="3947981496"/>
                  </a:ext>
                </a:extLst>
              </a:tr>
              <a:tr h="919747">
                <a:tc>
                  <a:txBody>
                    <a:bodyPr/>
                    <a:lstStyle/>
                    <a:p>
                      <a:pPr>
                        <a:lnSpc>
                          <a:spcPct val="107000"/>
                        </a:lnSpc>
                        <a:spcAft>
                          <a:spcPts val="800"/>
                        </a:spcAft>
                      </a:pPr>
                      <a:r>
                        <a:rPr lang="en-GB" sz="2000" kern="1200">
                          <a:effectLst/>
                          <a:latin typeface="Calibri" panose="020F0502020204030204" pitchFamily="34" charset="0"/>
                          <a:ea typeface="Calibri" panose="020F0502020204030204" pitchFamily="34" charset="0"/>
                          <a:cs typeface="Times New Roman" panose="02020603050405020304" pitchFamily="18" charset="0"/>
                        </a:rPr>
                        <a:t>Threat</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a:txBody>
                  <a:tcPr marL="98448" marR="98448" marT="49224" marB="49224"/>
                </a:tc>
                <a:tc>
                  <a:txBody>
                    <a:bodyPr/>
                    <a:lstStyle/>
                    <a:p>
                      <a:pPr>
                        <a:lnSpc>
                          <a:spcPct val="107000"/>
                        </a:lnSpc>
                        <a:spcAft>
                          <a:spcPts val="800"/>
                        </a:spcAft>
                      </a:pPr>
                      <a:r>
                        <a:rPr lang="en-GB" sz="2000" dirty="0">
                          <a:effectLst/>
                        </a:rPr>
                        <a:t>Lack of funding</a:t>
                      </a:r>
                    </a:p>
                    <a:p>
                      <a:pPr>
                        <a:lnSpc>
                          <a:spcPct val="107000"/>
                        </a:lnSpc>
                        <a:spcAft>
                          <a:spcPts val="800"/>
                        </a:spcAft>
                      </a:pPr>
                      <a:r>
                        <a:rPr lang="en-GB" sz="2000" dirty="0">
                          <a:effectLst/>
                        </a:rPr>
                        <a:t>Competition in the market</a:t>
                      </a:r>
                    </a:p>
                  </a:txBody>
                  <a:tcPr marL="98448" marR="98448" marT="49224" marB="49224"/>
                </a:tc>
                <a:extLst>
                  <a:ext uri="{0D108BD9-81ED-4DB2-BD59-A6C34878D82A}">
                    <a16:rowId xmlns:a16="http://schemas.microsoft.com/office/drawing/2014/main" val="3826281922"/>
                  </a:ext>
                </a:extLst>
              </a:tr>
            </a:tbl>
          </a:graphicData>
        </a:graphic>
      </p:graphicFrame>
    </p:spTree>
    <p:extLst>
      <p:ext uri="{BB962C8B-B14F-4D97-AF65-F5344CB8AC3E}">
        <p14:creationId xmlns:p14="http://schemas.microsoft.com/office/powerpoint/2010/main" val="27071805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1" name="Rectangle 1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 name="Table 1">
            <a:extLst>
              <a:ext uri="{FF2B5EF4-FFF2-40B4-BE49-F238E27FC236}">
                <a16:creationId xmlns:a16="http://schemas.microsoft.com/office/drawing/2014/main" id="{BC143FBC-C4A6-46BF-965B-FCCCA005268D}"/>
              </a:ext>
            </a:extLst>
          </p:cNvPr>
          <p:cNvGraphicFramePr>
            <a:graphicFrameLocks noGrp="1"/>
          </p:cNvGraphicFramePr>
          <p:nvPr>
            <p:extLst>
              <p:ext uri="{D42A27DB-BD31-4B8C-83A1-F6EECF244321}">
                <p14:modId xmlns:p14="http://schemas.microsoft.com/office/powerpoint/2010/main" val="1652798496"/>
              </p:ext>
            </p:extLst>
          </p:nvPr>
        </p:nvGraphicFramePr>
        <p:xfrm>
          <a:off x="695086" y="637355"/>
          <a:ext cx="10586508" cy="5581503"/>
        </p:xfrm>
        <a:graphic>
          <a:graphicData uri="http://schemas.openxmlformats.org/drawingml/2006/table">
            <a:tbl>
              <a:tblPr firstRow="1" bandRow="1">
                <a:tableStyleId>{5C22544A-7EE6-4342-B048-85BDC9FD1C3A}</a:tableStyleId>
              </a:tblPr>
              <a:tblGrid>
                <a:gridCol w="4663536">
                  <a:extLst>
                    <a:ext uri="{9D8B030D-6E8A-4147-A177-3AD203B41FA5}">
                      <a16:colId xmlns:a16="http://schemas.microsoft.com/office/drawing/2014/main" val="3194586633"/>
                    </a:ext>
                  </a:extLst>
                </a:gridCol>
                <a:gridCol w="5922972">
                  <a:extLst>
                    <a:ext uri="{9D8B030D-6E8A-4147-A177-3AD203B41FA5}">
                      <a16:colId xmlns:a16="http://schemas.microsoft.com/office/drawing/2014/main" val="2074291193"/>
                    </a:ext>
                  </a:extLst>
                </a:gridCol>
              </a:tblGrid>
              <a:tr h="595316">
                <a:tc>
                  <a:txBody>
                    <a:bodyPr/>
                    <a:lstStyle/>
                    <a:p>
                      <a:pPr>
                        <a:lnSpc>
                          <a:spcPct val="107000"/>
                        </a:lnSpc>
                        <a:spcAft>
                          <a:spcPts val="800"/>
                        </a:spcAft>
                      </a:pPr>
                      <a:r>
                        <a:rPr lang="en-GB" sz="2700" kern="1200">
                          <a:effectLst/>
                        </a:rPr>
                        <a:t>Pestle Analysis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pPr>
                      <a:endParaRPr lang="en-GB" sz="1500">
                        <a:effectLst/>
                        <a:latin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4109093920"/>
                  </a:ext>
                </a:extLst>
              </a:tr>
              <a:tr h="1093024">
                <a:tc>
                  <a:txBody>
                    <a:bodyPr/>
                    <a:lstStyle/>
                    <a:p>
                      <a:pPr>
                        <a:lnSpc>
                          <a:spcPct val="107000"/>
                        </a:lnSpc>
                        <a:spcAft>
                          <a:spcPts val="800"/>
                        </a:spcAft>
                      </a:pPr>
                      <a:r>
                        <a:rPr lang="en-GB" sz="2300" kern="1200">
                          <a:effectLst/>
                        </a:rPr>
                        <a:t>Political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Government policy for importation from source</a:t>
                      </a:r>
                      <a:endParaRPr lang="en-GB" sz="1500" dirty="0">
                        <a:effectLst/>
                      </a:endParaRPr>
                    </a:p>
                    <a:p>
                      <a:pPr>
                        <a:lnSpc>
                          <a:spcPct val="107000"/>
                        </a:lnSpc>
                        <a:spcAft>
                          <a:spcPts val="800"/>
                        </a:spcAft>
                      </a:pPr>
                      <a:r>
                        <a:rPr lang="en-GB" sz="2300" kern="1200" dirty="0">
                          <a:effectLst/>
                        </a:rPr>
                        <a:t>New initiatives for funding(Local/National)</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430469068"/>
                  </a:ext>
                </a:extLst>
              </a:tr>
              <a:tr h="1093024">
                <a:tc>
                  <a:txBody>
                    <a:bodyPr/>
                    <a:lstStyle/>
                    <a:p>
                      <a:pPr>
                        <a:lnSpc>
                          <a:spcPct val="107000"/>
                        </a:lnSpc>
                        <a:spcAft>
                          <a:spcPts val="800"/>
                        </a:spcAft>
                      </a:pPr>
                      <a:r>
                        <a:rPr lang="en-GB" sz="2300" kern="1200">
                          <a:effectLst/>
                        </a:rPr>
                        <a:t>Social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High interest rates </a:t>
                      </a:r>
                      <a:endParaRPr lang="en-GB" sz="1500" dirty="0">
                        <a:effectLst/>
                      </a:endParaRPr>
                    </a:p>
                    <a:p>
                      <a:pPr>
                        <a:lnSpc>
                          <a:spcPct val="107000"/>
                        </a:lnSpc>
                        <a:spcAft>
                          <a:spcPts val="800"/>
                        </a:spcAft>
                      </a:pPr>
                      <a:r>
                        <a:rPr lang="en-GB" sz="2300" kern="1200" dirty="0">
                          <a:effectLst/>
                        </a:rPr>
                        <a:t>Inflation</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682086583"/>
                  </a:ext>
                </a:extLst>
              </a:tr>
              <a:tr h="1093024">
                <a:tc>
                  <a:txBody>
                    <a:bodyPr/>
                    <a:lstStyle/>
                    <a:p>
                      <a:pPr>
                        <a:lnSpc>
                          <a:spcPct val="107000"/>
                        </a:lnSpc>
                        <a:spcAft>
                          <a:spcPts val="800"/>
                        </a:spcAft>
                      </a:pPr>
                      <a:r>
                        <a:rPr lang="en-GB" sz="2300" kern="1200">
                          <a:effectLst/>
                        </a:rPr>
                        <a:t>Economic Factors</a:t>
                      </a:r>
                      <a:endParaRPr lang="en-GB" sz="150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Health-related campaigns(gym and fitness groups)</a:t>
                      </a:r>
                      <a:endParaRPr lang="en-GB" sz="1500" dirty="0">
                        <a:effectLst/>
                      </a:endParaRPr>
                    </a:p>
                    <a:p>
                      <a:pPr>
                        <a:lnSpc>
                          <a:spcPct val="107000"/>
                        </a:lnSpc>
                        <a:spcAft>
                          <a:spcPts val="800"/>
                        </a:spcAft>
                      </a:pPr>
                      <a:r>
                        <a:rPr lang="en-GB" sz="2300" kern="1200" dirty="0">
                          <a:effectLst/>
                        </a:rPr>
                        <a:t>Changes in the way individuals shop moving to internet/phone app sales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09137711"/>
                  </a:ext>
                </a:extLst>
              </a:tr>
              <a:tr h="1093024">
                <a:tc>
                  <a:txBody>
                    <a:bodyPr/>
                    <a:lstStyle/>
                    <a:p>
                      <a:pPr>
                        <a:lnSpc>
                          <a:spcPct val="107000"/>
                        </a:lnSpc>
                        <a:spcAft>
                          <a:spcPts val="800"/>
                        </a:spcAft>
                      </a:pPr>
                      <a:r>
                        <a:rPr lang="en-GB" sz="2300" kern="1200" dirty="0">
                          <a:effectLst/>
                        </a:rPr>
                        <a:t>Technological factors</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tc>
                  <a:txBody>
                    <a:bodyPr/>
                    <a:lstStyle/>
                    <a:p>
                      <a:pPr>
                        <a:lnSpc>
                          <a:spcPct val="107000"/>
                        </a:lnSpc>
                        <a:spcAft>
                          <a:spcPts val="800"/>
                        </a:spcAft>
                      </a:pPr>
                      <a:r>
                        <a:rPr lang="en-GB" sz="2300" kern="1200" dirty="0">
                          <a:effectLst/>
                        </a:rPr>
                        <a:t>New mechanisation for production of items</a:t>
                      </a:r>
                      <a:endParaRPr lang="en-GB" sz="1500" dirty="0">
                        <a:effectLst/>
                      </a:endParaRPr>
                    </a:p>
                    <a:p>
                      <a:pPr>
                        <a:lnSpc>
                          <a:spcPct val="107000"/>
                        </a:lnSpc>
                        <a:spcAft>
                          <a:spcPts val="800"/>
                        </a:spcAft>
                      </a:pPr>
                      <a:r>
                        <a:rPr lang="en-GB" sz="2300" kern="1200" dirty="0">
                          <a:effectLst/>
                        </a:rPr>
                        <a:t>Research and development fields enhanced</a:t>
                      </a: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txBody>
                  <a:tcPr marL="122027" marR="122027" marT="61014" marB="61014"/>
                </a:tc>
                <a:extLst>
                  <a:ext uri="{0D108BD9-81ED-4DB2-BD59-A6C34878D82A}">
                    <a16:rowId xmlns:a16="http://schemas.microsoft.com/office/drawing/2014/main" val="2524507963"/>
                  </a:ext>
                </a:extLst>
              </a:tr>
            </a:tbl>
          </a:graphicData>
        </a:graphic>
      </p:graphicFrame>
    </p:spTree>
    <p:extLst>
      <p:ext uri="{BB962C8B-B14F-4D97-AF65-F5344CB8AC3E}">
        <p14:creationId xmlns:p14="http://schemas.microsoft.com/office/powerpoint/2010/main" val="82023861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3FC1144-BD64-4C61-ACB8-497711C416C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85A26460-2086-434C-861D-0E8967682DB4}"/>
              </a:ext>
            </a:extLst>
          </p:cNvPr>
          <p:cNvSpPr txBox="1"/>
          <p:nvPr/>
        </p:nvSpPr>
        <p:spPr>
          <a:xfrm>
            <a:off x="38873" y="2623482"/>
            <a:ext cx="8407900" cy="4110132"/>
          </a:xfrm>
          <a:prstGeom prst="rect">
            <a:avLst/>
          </a:prstGeom>
        </p:spPr>
        <p:txBody>
          <a:bodyPr vert="horz" lIns="91440" tIns="45720" rIns="91440" bIns="45720" rtlCol="0" anchor="ctr">
            <a:normAutofit lnSpcReduction="10000"/>
          </a:bodyPr>
          <a:lstStyle/>
          <a:p>
            <a:pPr marL="457200" algn="ctr">
              <a:lnSpc>
                <a:spcPct val="90000"/>
              </a:lnSpc>
              <a:spcAft>
                <a:spcPts val="1000"/>
              </a:spcAft>
              <a:buClr>
                <a:schemeClr val="tx1"/>
              </a:buClr>
              <a:buSzPct val="100000"/>
              <a:tabLst>
                <a:tab pos="1461135" algn="l"/>
              </a:tabLst>
            </a:pPr>
            <a:r>
              <a:rPr lang="en-US" sz="1600" u="sng" dirty="0">
                <a:latin typeface="Arial" panose="020B0604020202020204" pitchFamily="34" charset="0"/>
                <a:cs typeface="Arial" panose="020B0604020202020204" pitchFamily="34" charset="0"/>
              </a:rPr>
              <a:t>TARGET MARKETS</a:t>
            </a:r>
          </a:p>
          <a:p>
            <a:pPr marL="457200">
              <a:lnSpc>
                <a:spcPct val="90000"/>
              </a:lnSpc>
              <a:spcAft>
                <a:spcPts val="1000"/>
              </a:spcAft>
              <a:buClr>
                <a:schemeClr val="tx1"/>
              </a:buClr>
              <a:buSzPct val="100000"/>
              <a:buFont typeface="Arial"/>
              <a:buChar char="•"/>
              <a:tabLst>
                <a:tab pos="1461135"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Our tracksuits are suitable for all and are not gender specific and targeted for all ages. Fresh Tracksuits are marketed as not only for usage in sports settings but also as alternative wear for any occasion.</a:t>
            </a:r>
            <a:r>
              <a:rPr lang="en-US" sz="1600" b="0" i="0" dirty="0">
                <a:latin typeface="Arial" panose="020B0604020202020204" pitchFamily="34" charset="0"/>
                <a:cs typeface="Arial" panose="020B0604020202020204" pitchFamily="34" charset="0"/>
              </a:rPr>
              <a:t> Not having a gender or identifying with a gender. They may describe themselves as being</a:t>
            </a:r>
            <a:r>
              <a:rPr lang="en-US" sz="1600" b="1" i="0" dirty="0">
                <a:latin typeface="Arial" panose="020B0604020202020204" pitchFamily="34" charset="0"/>
                <a:cs typeface="Arial" panose="020B0604020202020204" pitchFamily="34" charset="0"/>
              </a:rPr>
              <a:t> gender neutral or genderless</a:t>
            </a:r>
            <a:r>
              <a:rPr lang="en-US" sz="1600" dirty="0">
                <a:latin typeface="Arial" panose="020B0604020202020204" pitchFamily="34" charset="0"/>
                <a:cs typeface="Arial" panose="020B0604020202020204" pitchFamily="34" charset="0"/>
              </a:rPr>
              <a:t> and as such we decided to make our range available to all.</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‘’Tracksuits are worn by everyone and cross all cultural and financial boundaries, currently these are trending as casual wear. As designed, these kinds of fitness apparels provide comfort and agility during any kind of physical activity, be it jogging, walking, or working out at the gym.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‘’Customers who live healthy lifestyles and demand comfortable, flexible clothing are increasingly turning to tracksuits. The millennial generation is the target market for tracksuits globally, as millennials are more likely to take a holistic approach to fitness. This segment of the population has made fitness a priority in their daily lives. (Global Tracksuit Market Size, Share, Growth &amp; Forecast 2027 | </a:t>
            </a:r>
            <a:r>
              <a:rPr lang="en-US" sz="1600" dirty="0" err="1">
                <a:latin typeface="Arial" panose="020B0604020202020204" pitchFamily="34" charset="0"/>
                <a:cs typeface="Arial" panose="020B0604020202020204" pitchFamily="34" charset="0"/>
              </a:rPr>
              <a:t>BlueWeave</a:t>
            </a:r>
            <a:r>
              <a:rPr lang="en-US" sz="1600" dirty="0">
                <a:latin typeface="Arial" panose="020B0604020202020204" pitchFamily="34" charset="0"/>
                <a:cs typeface="Arial" panose="020B0604020202020204" pitchFamily="34" charset="0"/>
              </a:rPr>
              <a:t>, 2022)’’</a:t>
            </a:r>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a:p>
            <a:pPr marL="457200">
              <a:lnSpc>
                <a:spcPct val="90000"/>
              </a:lnSpc>
              <a:spcAft>
                <a:spcPts val="1000"/>
              </a:spcAft>
              <a:buClr>
                <a:schemeClr val="tx1"/>
              </a:buClr>
              <a:buSzPct val="100000"/>
              <a:buFont typeface="Arial"/>
              <a:buChar char="•"/>
              <a:tabLst>
                <a:tab pos="1461135" algn="l"/>
              </a:tabLst>
            </a:pPr>
            <a:endParaRPr lang="en-US" sz="1100" dirty="0"/>
          </a:p>
        </p:txBody>
      </p:sp>
      <p:pic>
        <p:nvPicPr>
          <p:cNvPr id="6" name="Picture 5" descr="A picture containing person, person, dressed, male&#10;&#10;Description automatically generated">
            <a:extLst>
              <a:ext uri="{FF2B5EF4-FFF2-40B4-BE49-F238E27FC236}">
                <a16:creationId xmlns:a16="http://schemas.microsoft.com/office/drawing/2014/main" id="{265E8380-2E98-4B29-BF71-4F1708F301C1}"/>
              </a:ext>
            </a:extLst>
          </p:cNvPr>
          <p:cNvPicPr>
            <a:picLocks noChangeAspect="1"/>
          </p:cNvPicPr>
          <p:nvPr/>
        </p:nvPicPr>
        <p:blipFill rotWithShape="1">
          <a:blip r:embed="rId4"/>
          <a:srcRect r="-2" b="18034"/>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grpSp>
        <p:nvGrpSpPr>
          <p:cNvPr id="13" name="Group 12">
            <a:extLst>
              <a:ext uri="{FF2B5EF4-FFF2-40B4-BE49-F238E27FC236}">
                <a16:creationId xmlns:a16="http://schemas.microsoft.com/office/drawing/2014/main" id="{58B25CAD-A790-499A-926B-116E10915E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4" name="Freeform 98">
              <a:extLst>
                <a:ext uri="{FF2B5EF4-FFF2-40B4-BE49-F238E27FC236}">
                  <a16:creationId xmlns:a16="http://schemas.microsoft.com/office/drawing/2014/main" id="{76E29510-9A59-43B9-BA40-BF403A9F6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D41DCF14-C3EC-4A84-9BCB-CE737430638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6" name="Straight Connector 15">
                <a:extLst>
                  <a:ext uri="{FF2B5EF4-FFF2-40B4-BE49-F238E27FC236}">
                    <a16:creationId xmlns:a16="http://schemas.microsoft.com/office/drawing/2014/main" id="{323473CE-82AD-4D8D-A232-68772F8249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C67ADA3-E620-4348-8071-F9721E422B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21526D8-6171-42B9-BB1D-D4EBD07C93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D918272C-9574-485F-8DBA-E779254B6C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14CAA3E-D915-4597-85D4-DF416AF539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749FF6F-6DEA-46A3-A01C-82BD294181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853F97E-C428-43BB-903E-E63D7A05D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D4EE22F-D9F6-499B-8595-2CA950937EB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A598804-7127-47FC-8A02-C6E2FD0D7AB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12A35C24-2BAE-4314-BBF5-81A17F92E10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3A33BF9-E8C7-47A3-BFF6-5419153F7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8707F62-2F29-4FF0-A976-55E1996003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D9DB8BF-BBA2-4465-8B80-B354B3A5BA8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1C237BA7-462C-4ABE-B089-4C8938F821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14D5F33-8377-427F-B4D1-8B783BF48EF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68114C18-86CF-412F-81BD-4856E83CDB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CF1CFD5-877F-4D23-9186-ABBE6060582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D718FB9-83BB-4BFB-ACF6-7D0A681BB7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99B007F5-E4FE-4A8F-813F-CC2740BD2E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41345DFB-742B-4F09-B75A-05377FD401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7B4845AC-E70E-40A2-9491-05B2DBB92D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F4111F64-514D-4447-86EB-D665455248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B20169F1-F2D1-4726-8423-DBB5FE0714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69F80247-CF53-4374-81E2-475BDD521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FA5F5D72-947B-414E-8FDD-BBA2BCB95B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C3AECE77-F2AF-4FCA-9C0E-A3E154EF49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A357807F-7199-418E-A0A9-B64105ECD23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374400BB-9AFD-4FE0-890E-888B089C26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6B161EE8-5F23-490A-9728-F35D68DF9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F4E71C7-716A-43DB-8B25-45D376E5D1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CC85AEA-CCD1-4DF7-8916-0F72027ED7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2135A1AE-41A5-4D62-8EDA-7E2AE30EF6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3CFD903-54FF-40B5-8645-48F3E463AE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50B0D3E-699D-4045-9BD5-B4CF69C20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B430A3E5-50DB-4A25-A497-A9AABF4CD8A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A1B0E32C-6B1D-4061-8FE9-49FE8F48E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5933DD09-EE89-4852-AAB4-7C42FEB01C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11394FF-3D41-4AC3-BF43-D84C4453F9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E419255-A9D6-42DD-A394-F5330A6F367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7B92B858-83FE-42E7-B526-734880D077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1AC09C3A-8718-4FF6-89BE-385091356D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1ACA67A3-5C58-4B01-9A72-136D48845E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9C479D8B-24CE-4B25-A4B4-1D411A4502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9BF48C75-7374-42F2-A159-526789C3430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809A4AF-4DE5-4BEA-9D5A-A5236E9AF3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B3EF6033-DAB6-40AE-904A-9B445DBD6E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6FAF6D3-9004-48E4-9A1F-BF36CEF7C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45BF9CAE-C7FC-4A40-83EC-8D4FA543E0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C9D1F7A5-8E54-4E36-9FBB-68F82877C2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E9B55B9-3B64-43D0-B20B-63D1E69CE3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AD5DB75D-0B80-49D5-ABF8-FB393DC83B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F3F5F929-EAAF-471A-9E35-6DCDC3566C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E4C2BEB3-0299-4A25-830D-6E2DF9FDC8D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04E342A0-615D-466D-9404-CA8BBCEEF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6BDFFE1C-1E19-4EF4-A1B2-204A04E341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6731123C-8680-4E7A-AF54-969919D30C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F1F0F71-5F67-496A-85EC-C8272FC6DE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4EE0D13E-74B4-46D8-9CEB-993A9B02BB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BC0AC4E-E40A-4D25-B178-B28024D5DB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A143B7E6-35F6-4AAF-B75E-D0E3B1CC3BD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DAAF768-2A67-4FCC-B682-7B14D469938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9A5A9193-6968-40A2-9E95-40B9A300A1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85F665EA-A27F-453A-9F57-4D4B9CE64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4F6B94B3-C73B-4B26-A066-A4A6EB692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2C87A408-F5B1-4397-9A9F-65844D7EFB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B9AC2E82-FE6E-420B-9AB8-7939E196CE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BAE5E1C4-5F11-44DF-9A63-A3AB706FCC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3236581D-1127-4822-B364-203311850B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CF6AFBC9-9C55-4BB4-8DD3-CBFB9D959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3312F76C-C542-4FF1-88A9-12DED608E7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AC1AEC1F-364C-4A2C-8798-18571170F7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4960AF63-51EE-4474-9693-18C3FFC5F5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1E186998-8FFC-4B8E-9664-A3EB3DA93F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A00B2A7C-644E-4B02-8949-68AC413D14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0923CE8B-E88E-4585-A698-30BB686DFED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21148CFA-ECD4-4847-91CE-7E8206F840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DFAB4226-9991-4F5E-B43B-D873A909D2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C8548911-9FE4-446D-BD3E-DC72AEF2D6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5" name="Group 94">
            <a:extLst>
              <a:ext uri="{FF2B5EF4-FFF2-40B4-BE49-F238E27FC236}">
                <a16:creationId xmlns:a16="http://schemas.microsoft.com/office/drawing/2014/main" id="{811B40AE-63DC-41CA-B0D1-EF99F055F5E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6" name="Freeform 17">
              <a:extLst>
                <a:ext uri="{FF2B5EF4-FFF2-40B4-BE49-F238E27FC236}">
                  <a16:creationId xmlns:a16="http://schemas.microsoft.com/office/drawing/2014/main" id="{07BB2A43-A75C-4A17-B68F-E6AB75EE0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7" name="Group 96">
              <a:extLst>
                <a:ext uri="{FF2B5EF4-FFF2-40B4-BE49-F238E27FC236}">
                  <a16:creationId xmlns:a16="http://schemas.microsoft.com/office/drawing/2014/main" id="{40A0BDF4-301A-4EE4-A77D-BD245F18EEA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8" name="Straight Connector 97">
                <a:extLst>
                  <a:ext uri="{FF2B5EF4-FFF2-40B4-BE49-F238E27FC236}">
                    <a16:creationId xmlns:a16="http://schemas.microsoft.com/office/drawing/2014/main" id="{C4924D57-94BA-40F5-BF53-9B23F7213F3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A14F8BCB-338A-49F5-BB9D-626C7A0CC95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DEFC0D9E-285A-4D86-8A71-B985BA8335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57015B3C-B28A-40F0-B53A-91B3B9C5FA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1DFD7530-F83D-4D23-9B1F-F8DA8CD5AF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4DC34F9A-64D4-48B5-8E5A-ED0E3392539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3ED77B99-47E0-4D0B-B185-7F5E1B61C0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EC09C835-22F6-4E14-9BBE-11DD233346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A02419A0-4AA5-4985-B606-94268DE415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1503FA27-7544-400B-8706-FE12A9B316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DD404C57-DD6C-454E-BE13-90369095B1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5ABEA11C-C6F5-4FAB-9F3F-384EF23D6C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7CAEDBBC-2C01-496B-929B-849F1CB534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2894D4ED-61CE-46A2-9092-A00B9E8377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C5D0262-1B14-45D6-937F-B6D6A915DC3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3C7684CB-4F98-4EC9-A35B-1E903CEE66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5C25B956-861C-47EE-9D4D-E31C24538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3DD61AAC-D277-4D2E-AB51-8DDB489040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4A4BA2A9-697F-45E1-8363-5E61A4207E9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FD517C0E-A6EE-4A86-9F4C-434CD71915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98C170BA-831C-4BA4-A286-65E66E9C46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0EAA6EC5-E2BD-492B-9A8B-C27A76AC6C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8485DB25-AEEB-4180-9A14-2CEB267D4FF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807A4361-79A5-47AA-98FE-01640EE42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F672975E-CAD3-46F3-BDA2-902C8237DC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15679262-AA08-4D50-AB3F-E6F9B4D1D8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61E32D5A-0C93-4E13-B049-914A2F1D29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941EC8F6-AF84-43B6-9400-F73F6FBADE5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E75F074A-16C0-4748-BD13-64A7C32F6A0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ECB3D608-CA7C-470E-9AAA-8389005F53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7AB4FD7D-4E8A-4455-933E-99E52E0B49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7416DF40-A568-431F-B63F-C32A9175B87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1B25E07C-A0EC-4DCF-88EC-51BB5C3FC34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96C7DC41-3ADA-4989-AE2A-0F8D9DFCC9E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6AE2AB88-5EAC-41EC-98BF-FACD6A21155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94E0B17E-9282-4983-AEB1-2B123998A3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986E83F1-9CCB-448B-89C9-F55B273BFC0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1621D911-2A84-468C-9244-743E3E18D7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B29971DC-3B38-4403-ABC9-880A06EBAC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F2D65D61-4C71-4851-B377-83369B38899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804A736D-4A39-4E06-B7A7-2217CEB4EC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33B1531E-B3AC-480D-A8CD-836E8C1788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CF076B49-2AA3-4C05-9E50-CFF9137184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FE506FE5-22A7-42E7-BEB9-5442E791844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D634CEF-DD74-4EC0-B7F4-3884BAF106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C4AD2728-E4B9-487D-A682-5E21DD15BB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C422CD3C-92C4-473C-9E31-85A594F6BE2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71509C2B-9D23-4008-B6A1-2407688209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007ACD51-E44F-4AF8-8F61-F276D71343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EF5BDAF9-2B69-4209-BE1F-6C5D8A1DFF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9DA27782-8E1F-422F-B106-31C0E1216D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8E8A221D-84EC-47C2-A895-8253858153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F08A0E1C-6626-4DD8-83BE-E83E2DFC84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7360D67F-521C-4D9A-B2B1-392386EA51E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F29669A1-CC36-41F4-B0F1-B720DB98942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7DC3ADA6-152F-4D7B-9ABD-30DC8F7A25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1F6CA5EE-56FA-4EF7-9EC7-BC3FB217ED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703F9222-217B-48EB-8878-EC0B32E322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B48B9A73-A26B-43DB-9BB2-5658871FEA2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EDF9DD53-6F04-4203-B61A-240676B7FD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01065752-DE28-425C-8987-168FE9F510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4B78A37C-B329-45F9-AF83-26D5CD826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FB70B126-9812-487A-AB78-CBCB1B32D7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62A622F7-EC16-4F46-83B7-7A7DBCF99A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5607D488-F3A1-4FF6-9C5C-B4C1E147A2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DD48CAD-8E9A-434C-9F7E-6031DA9A6A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F70B9979-DEC4-48B9-9462-E3631AC96A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ADB15ACD-534F-474C-8B1A-8F5B94AEFD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8DFFE368-637C-4309-ABAC-BDCED29B6B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7D3E8255-AD5A-48F8-B948-7BF97DBEE7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784682BD-D253-4704-BB29-6D9C7D300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34113DE4-AE89-4F45-9B12-61B04E3E78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8437CF76-AF2F-46BC-9579-872625F1AB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AF2AF364-8140-40A5-9AC8-00C03DA479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AFBA166C-DB92-475D-B0D3-1F7EB2B81AB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583F60B4-E774-4D4F-BC7C-A171BB6174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EF18C06C-0984-4FAA-952A-9CBFC0F95C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DE44802-FF06-46DC-9F7E-D2A329BB29B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descr="A group of women posing for a picture&#10;&#10;Description automatically generated with medium confidence">
            <a:extLst>
              <a:ext uri="{FF2B5EF4-FFF2-40B4-BE49-F238E27FC236}">
                <a16:creationId xmlns:a16="http://schemas.microsoft.com/office/drawing/2014/main" id="{18B86AEF-5D6F-47A8-A132-F9DA21318F43}"/>
              </a:ext>
            </a:extLst>
          </p:cNvPr>
          <p:cNvPicPr>
            <a:picLocks noChangeAspect="1"/>
          </p:cNvPicPr>
          <p:nvPr/>
        </p:nvPicPr>
        <p:blipFill rotWithShape="1">
          <a:blip r:embed="rId5"/>
          <a:srcRect r="1" b="8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spTree>
    <p:extLst>
      <p:ext uri="{BB962C8B-B14F-4D97-AF65-F5344CB8AC3E}">
        <p14:creationId xmlns:p14="http://schemas.microsoft.com/office/powerpoint/2010/main" val="4120164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65" name="Picture 264">
            <a:extLst>
              <a:ext uri="{FF2B5EF4-FFF2-40B4-BE49-F238E27FC236}">
                <a16:creationId xmlns:a16="http://schemas.microsoft.com/office/drawing/2014/main" id="{2F313CC0-032F-40D3-BA89-242470E97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 name="TextBox 2">
            <a:extLst>
              <a:ext uri="{FF2B5EF4-FFF2-40B4-BE49-F238E27FC236}">
                <a16:creationId xmlns:a16="http://schemas.microsoft.com/office/drawing/2014/main" id="{D93FA9E4-20C3-4529-AD6C-FAD7836C9DC8}"/>
              </a:ext>
            </a:extLst>
          </p:cNvPr>
          <p:cNvSpPr txBox="1"/>
          <p:nvPr/>
        </p:nvSpPr>
        <p:spPr>
          <a:xfrm>
            <a:off x="228498" y="448212"/>
            <a:ext cx="5830014" cy="5977282"/>
          </a:xfrm>
          <a:prstGeom prst="rect">
            <a:avLst/>
          </a:prstGeom>
        </p:spPr>
        <p:txBody>
          <a:bodyPr vert="horz" lIns="91440" tIns="45720" rIns="91440" bIns="45720" rtlCol="0" anchor="ctr">
            <a:normAutofit/>
          </a:bodyPr>
          <a:lstStyle/>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People are becoming more fashion-conscious when it comes to gym attire, with many different designs and fashion trends moving at a fantastic rate and the consumer having a constant need to have fashionable clothing as well as comfort.</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consumer generally has their own specific needs, and most companies now offer bespoke designs and a choice of colors and fits.</a:t>
            </a:r>
          </a:p>
          <a:p>
            <a:pPr lvl="0">
              <a:lnSpc>
                <a:spcPct val="90000"/>
              </a:lnSpc>
              <a:spcAft>
                <a:spcPts val="1000"/>
              </a:spcAft>
              <a:buClr>
                <a:schemeClr val="tx1"/>
              </a:buClr>
              <a:buSzPct val="100000"/>
              <a:tabLst>
                <a:tab pos="457200" algn="l"/>
              </a:tabLst>
            </a:pPr>
            <a:endParaRPr lang="en-US" sz="1600" dirty="0">
              <a:latin typeface="Arial" panose="020B0604020202020204" pitchFamily="34" charset="0"/>
              <a:cs typeface="Arial" panose="020B0604020202020204" pitchFamily="34" charset="0"/>
            </a:endParaRPr>
          </a:p>
          <a:p>
            <a:pPr lvl="0">
              <a:lnSpc>
                <a:spcPct val="90000"/>
              </a:lnSpc>
              <a:spcAft>
                <a:spcPts val="1000"/>
              </a:spcAft>
              <a:buClr>
                <a:schemeClr val="tx1"/>
              </a:buClr>
              <a:buSzPct val="100000"/>
              <a:tabLst>
                <a:tab pos="457200" algn="l"/>
              </a:tabLst>
            </a:pPr>
            <a:r>
              <a:rPr lang="en-US" sz="1600" dirty="0">
                <a:latin typeface="Arial" panose="020B0604020202020204" pitchFamily="34" charset="0"/>
                <a:cs typeface="Arial" panose="020B0604020202020204" pitchFamily="34" charset="0"/>
              </a:rPr>
              <a:t>The market will be driven by the growing popularity of sports and fitness among younger generations. Due to aim to enhance lifestyle and fashion infused activewear, the tracksuit has gained great popularity and experienced gradual increase among younger generations. (Global Tracksuit Market Report, 2022)</a:t>
            </a:r>
          </a:p>
          <a:p>
            <a:pPr marL="457200">
              <a:lnSpc>
                <a:spcPct val="90000"/>
              </a:lnSpc>
              <a:spcAft>
                <a:spcPts val="1000"/>
              </a:spcAft>
              <a:buClr>
                <a:schemeClr val="tx1"/>
              </a:buClr>
              <a:buSzPct val="100000"/>
              <a:buFont typeface="Arial"/>
              <a:buChar char="•"/>
              <a:tabLst>
                <a:tab pos="1461135" algn="l"/>
              </a:tabLst>
            </a:pPr>
            <a:endParaRPr lang="en-US" sz="1500" dirty="0"/>
          </a:p>
        </p:txBody>
      </p:sp>
      <p:grpSp>
        <p:nvGrpSpPr>
          <p:cNvPr id="267" name="Group 266">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268"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9" name="Group 268">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270" name="Straight Connector 269">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1" name="Straight Connector 270">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2" name="Straight Connector 271">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3" name="Straight Connector 272">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4" name="Straight Connector 273">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5" name="Straight Connector 274">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6" name="Straight Connector 275">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7" name="Straight Connector 276">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8" name="Straight Connector 277">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9" name="Straight Connector 278">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0" name="Straight Connector 279">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1" name="Straight Connector 280">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2" name="Straight Connector 281">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3" name="Straight Connector 282">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4" name="Straight Connector 283">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5" name="Straight Connector 284">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6" name="Straight Connector 285">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7" name="Straight Connector 286">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8" name="Straight Connector 287">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9" name="Straight Connector 288">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0" name="Straight Connector 289">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1" name="Straight Connector 290">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2" name="Straight Connector 291">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3" name="Straight Connector 292">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4" name="Straight Connector 293">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5" name="Straight Connector 294">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6" name="Straight Connector 295">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7" name="Straight Connector 296">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8" name="Straight Connector 297">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9" name="Straight Connector 298">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0" name="Straight Connector 299">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1" name="Straight Connector 300">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2" name="Straight Connector 301">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3" name="Straight Connector 302">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4" name="Straight Connector 303">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5" name="Straight Connector 304">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6" name="Straight Connector 305">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7" name="Straight Connector 306">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8" name="Straight Connector 307">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9" name="Straight Connector 308">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0" name="Straight Connector 309">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1" name="Straight Connector 310">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2" name="Straight Connector 311">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3" name="Straight Connector 312">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4" name="Straight Connector 313">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5" name="Straight Connector 314">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6" name="Straight Connector 315">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7" name="Straight Connector 316">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8" name="Straight Connector 317">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9" name="Straight Connector 318">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0" name="Straight Connector 319">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1" name="Straight Connector 320">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2" name="Straight Connector 321">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3" name="Straight Connector 322">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4" name="Straight Connector 323">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5" name="Straight Connector 324">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6" name="Straight Connector 325">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7" name="Straight Connector 326">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8" name="Straight Connector 327">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9" name="Straight Connector 328">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0" name="Straight Connector 329">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1" name="Straight Connector 330">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2" name="Straight Connector 331">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3" name="Straight Connector 332">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4" name="Straight Connector 333">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5" name="Straight Connector 334">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6" name="Straight Connector 335">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7" name="Straight Connector 336">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8" name="Straight Connector 337">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9" name="Straight Connector 338">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0" name="Straight Connector 339">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1" name="Straight Connector 340">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2" name="Straight Connector 341">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3" name="Straight Connector 342">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4" name="Straight Connector 343">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5" name="Straight Connector 344">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6" name="Straight Connector 345">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7" name="Straight Connector 346">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349" name="Group 348">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350"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1" name="Group 350">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352" name="Straight Connector 351">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3" name="Straight Connector 352">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4" name="Straight Connector 353">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5" name="Straight Connector 354">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6" name="Straight Connector 355">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7" name="Straight Connector 356">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8" name="Straight Connector 357">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9" name="Straight Connector 358">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0" name="Straight Connector 359">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1" name="Straight Connector 360">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2" name="Straight Connector 361">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3" name="Straight Connector 362">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4" name="Straight Connector 363">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5" name="Straight Connector 364">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6" name="Straight Connector 365">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7" name="Straight Connector 366">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8" name="Straight Connector 367">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9" name="Straight Connector 368">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0" name="Straight Connector 369">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1" name="Straight Connector 370">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2" name="Straight Connector 371">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3" name="Straight Connector 372">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4" name="Straight Connector 373">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5" name="Straight Connector 374">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6" name="Straight Connector 375">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8" name="Straight Connector 377">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9" name="Straight Connector 378">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0" name="Straight Connector 379">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1" name="Straight Connector 380">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2" name="Straight Connector 381">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3" name="Straight Connector 382">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4" name="Straight Connector 383">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5" name="Straight Connector 384">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6" name="Straight Connector 385">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7" name="Straight Connector 386">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8" name="Straight Connector 387">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9" name="Straight Connector 388">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0" name="Straight Connector 389">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1" name="Straight Connector 390">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2" name="Straight Connector 391">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3" name="Straight Connector 392">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4" name="Straight Connector 393">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5" name="Straight Connector 394">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6" name="Straight Connector 395">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7" name="Straight Connector 396">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8" name="Straight Connector 397">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9" name="Straight Connector 398">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0" name="Straight Connector 399">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1" name="Straight Connector 400">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2" name="Straight Connector 401">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3" name="Straight Connector 402">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4" name="Straight Connector 403">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5" name="Straight Connector 404">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6" name="Straight Connector 405">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7" name="Straight Connector 406">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8" name="Straight Connector 407">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9" name="Straight Connector 408">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0" name="Straight Connector 409">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1" name="Straight Connector 410">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2" name="Straight Connector 411">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3" name="Straight Connector 412">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4" name="Straight Connector 413">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5" name="Straight Connector 414">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6" name="Straight Connector 415">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7" name="Straight Connector 416">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8" name="Straight Connector 417">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9" name="Straight Connector 418">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0" name="Straight Connector 419">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1" name="Straight Connector 420">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2" name="Straight Connector 421">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3" name="Straight Connector 422">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4" name="Straight Connector 423">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5" name="Straight Connector 424">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6" name="Straight Connector 425">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7" name="Straight Connector 426">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8" name="Straight Connector 427">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9" name="Straight Connector 428">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431" name="Group 430">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432"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33" name="Group 432">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434" name="Straight Connector 433">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5" name="Straight Connector 434">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6" name="Straight Connector 435">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7" name="Straight Connector 436">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8" name="Straight Connector 437">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9" name="Straight Connector 438">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0" name="Straight Connector 439">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1" name="Straight Connector 440">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2" name="Straight Connector 441">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3" name="Straight Connector 442">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4" name="Straight Connector 443">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5" name="Straight Connector 444">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6" name="Straight Connector 445">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7" name="Straight Connector 446">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8" name="Straight Connector 447">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9" name="Straight Connector 448">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0" name="Straight Connector 449">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1" name="Straight Connector 450">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2" name="Straight Connector 451">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3" name="Straight Connector 452">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4" name="Straight Connector 453">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5" name="Straight Connector 454">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6" name="Straight Connector 455">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7" name="Straight Connector 456">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8" name="Straight Connector 457">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9" name="Straight Connector 458">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0" name="Straight Connector 459">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1" name="Straight Connector 460">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2" name="Straight Connector 461">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3" name="Straight Connector 462">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4" name="Straight Connector 463">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5" name="Straight Connector 464">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6" name="Straight Connector 465">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7" name="Straight Connector 466">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8" name="Straight Connector 467">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9" name="Straight Connector 468">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0" name="Straight Connector 469">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1" name="Straight Connector 470">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2" name="Straight Connector 471">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3" name="Straight Connector 472">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4" name="Straight Connector 473">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5" name="Straight Connector 474">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6" name="Straight Connector 475">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7" name="Straight Connector 476">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8" name="Straight Connector 477">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9" name="Straight Connector 478">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0" name="Straight Connector 479">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1" name="Straight Connector 480">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2" name="Straight Connector 481">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3" name="Straight Connector 482">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4" name="Straight Connector 483">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5" name="Straight Connector 484">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6" name="Straight Connector 485">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7" name="Straight Connector 486">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8" name="Straight Connector 487">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9" name="Straight Connector 488">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0" name="Straight Connector 489">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1" name="Straight Connector 490">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2" name="Straight Connector 491">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3" name="Straight Connector 492">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4" name="Straight Connector 493">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5" name="Straight Connector 494">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6" name="Straight Connector 495">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7" name="Straight Connector 496">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8" name="Straight Connector 497">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9" name="Straight Connector 498">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0" name="Straight Connector 499">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1" name="Straight Connector 500">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2" name="Straight Connector 501">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3" name="Straight Connector 502">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4" name="Straight Connector 503">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5" name="Straight Connector 504">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6" name="Straight Connector 505">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7" name="Straight Connector 506">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8" name="Straight Connector 507">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9" name="Straight Connector 508">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0" name="Straight Connector 509">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1" name="Straight Connector 510">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11" name="Picture 10" descr="A picture containing clothing, trouser, posing&#10;&#10;Description automatically generated">
            <a:extLst>
              <a:ext uri="{FF2B5EF4-FFF2-40B4-BE49-F238E27FC236}">
                <a16:creationId xmlns:a16="http://schemas.microsoft.com/office/drawing/2014/main" id="{7E4FB838-FC57-4DD0-A5A9-06CFFF2589FB}"/>
              </a:ext>
            </a:extLst>
          </p:cNvPr>
          <p:cNvPicPr>
            <a:picLocks noChangeAspect="1"/>
          </p:cNvPicPr>
          <p:nvPr/>
        </p:nvPicPr>
        <p:blipFill rotWithShape="1">
          <a:blip r:embed="rId4"/>
          <a:srcRect t="4270" r="3" b="17221"/>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p:spPr>
      </p:pic>
      <p:pic>
        <p:nvPicPr>
          <p:cNvPr id="7" name="Picture 6" descr="A picture containing person, standing&#10;&#10;Description automatically generated">
            <a:extLst>
              <a:ext uri="{FF2B5EF4-FFF2-40B4-BE49-F238E27FC236}">
                <a16:creationId xmlns:a16="http://schemas.microsoft.com/office/drawing/2014/main" id="{100B0E17-A0E2-4240-878B-F1059BD2F47C}"/>
              </a:ext>
            </a:extLst>
          </p:cNvPr>
          <p:cNvPicPr>
            <a:picLocks noChangeAspect="1"/>
          </p:cNvPicPr>
          <p:nvPr/>
        </p:nvPicPr>
        <p:blipFill rotWithShape="1">
          <a:blip r:embed="rId5"/>
          <a:srcRect b="16310"/>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5" name="Picture 4" descr="A picture containing person, trouser&#10;&#10;Description automatically generated">
            <a:extLst>
              <a:ext uri="{FF2B5EF4-FFF2-40B4-BE49-F238E27FC236}">
                <a16:creationId xmlns:a16="http://schemas.microsoft.com/office/drawing/2014/main" id="{6AC9CE1A-4FD0-4BDC-B1E5-54D231B40BF4}"/>
              </a:ext>
            </a:extLst>
          </p:cNvPr>
          <p:cNvPicPr>
            <a:picLocks noChangeAspect="1"/>
          </p:cNvPicPr>
          <p:nvPr/>
        </p:nvPicPr>
        <p:blipFill rotWithShape="1">
          <a:blip r:embed="rId6"/>
          <a:srcRect b="41057"/>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5139600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08F7A514-4825-45AC-A669-38EC6EDA0ECE}"/>
              </a:ext>
            </a:extLst>
          </p:cNvPr>
          <p:cNvSpPr>
            <a:spLocks noGrp="1"/>
          </p:cNvSpPr>
          <p:nvPr>
            <p:ph type="title"/>
          </p:nvPr>
        </p:nvSpPr>
        <p:spPr>
          <a:xfrm>
            <a:off x="179908" y="272369"/>
            <a:ext cx="4681873" cy="1456267"/>
          </a:xfrm>
        </p:spPr>
        <p:txBody>
          <a:bodyPr>
            <a:normAutofit/>
          </a:bodyPr>
          <a:lstStyle/>
          <a:p>
            <a:pPr>
              <a:lnSpc>
                <a:spcPct val="90000"/>
              </a:lnSpc>
            </a:pPr>
            <a:r>
              <a:rPr lang="en-GB" sz="2800" dirty="0"/>
              <a:t>MARKETING &amp; SALES PLAN for fresh tracksuit company</a:t>
            </a:r>
            <a:br>
              <a:rPr lang="en-GB" sz="2800" dirty="0"/>
            </a:br>
            <a:endParaRPr lang="en-GB" sz="2800" dirty="0"/>
          </a:p>
        </p:txBody>
      </p:sp>
      <p:sp>
        <p:nvSpPr>
          <p:cNvPr id="3" name="Контейнер за съдържание 2">
            <a:extLst>
              <a:ext uri="{FF2B5EF4-FFF2-40B4-BE49-F238E27FC236}">
                <a16:creationId xmlns:a16="http://schemas.microsoft.com/office/drawing/2014/main" id="{1DA00F49-4B4F-46AA-A212-0ACD5623CF53}"/>
              </a:ext>
            </a:extLst>
          </p:cNvPr>
          <p:cNvSpPr>
            <a:spLocks noGrp="1"/>
          </p:cNvSpPr>
          <p:nvPr>
            <p:ph idx="1"/>
          </p:nvPr>
        </p:nvSpPr>
        <p:spPr>
          <a:xfrm>
            <a:off x="327050" y="508249"/>
            <a:ext cx="4681873" cy="5787646"/>
          </a:xfrm>
        </p:spPr>
        <p:txBody>
          <a:bodyPr>
            <a:normAutofit/>
          </a:bodyPr>
          <a:lstStyle/>
          <a:p>
            <a:pPr marL="0" indent="0">
              <a:lnSpc>
                <a:spcPct val="90000"/>
              </a:lnSpc>
              <a:buNone/>
            </a:pPr>
            <a:endParaRPr lang="en-GB" sz="1600" dirty="0"/>
          </a:p>
          <a:p>
            <a:pPr marL="0" indent="0">
              <a:lnSpc>
                <a:spcPct val="90000"/>
              </a:lnSpc>
              <a:buNone/>
            </a:pPr>
            <a:r>
              <a:rPr lang="en-GB" sz="1600" dirty="0"/>
              <a:t>Sales promotion every first week of each month 10 % discount for purchases over 5  pieces </a:t>
            </a:r>
          </a:p>
          <a:p>
            <a:pPr>
              <a:lnSpc>
                <a:spcPct val="90000"/>
              </a:lnSpc>
            </a:pPr>
            <a:endParaRPr lang="en-GB" sz="1600" dirty="0"/>
          </a:p>
          <a:p>
            <a:pPr marL="0" indent="0">
              <a:lnSpc>
                <a:spcPct val="90000"/>
              </a:lnSpc>
              <a:buNone/>
            </a:pPr>
            <a:r>
              <a:rPr lang="en-GB" sz="1600" dirty="0"/>
              <a:t>Using Influencers and paid promotions to enhance the brand</a:t>
            </a:r>
          </a:p>
          <a:p>
            <a:pPr>
              <a:lnSpc>
                <a:spcPct val="90000"/>
              </a:lnSpc>
            </a:pPr>
            <a:endParaRPr lang="en-GB" sz="1600" dirty="0"/>
          </a:p>
          <a:p>
            <a:pPr marL="0" indent="0">
              <a:lnSpc>
                <a:spcPct val="90000"/>
              </a:lnSpc>
              <a:buNone/>
            </a:pPr>
            <a:r>
              <a:rPr lang="en-GB" sz="1600" dirty="0"/>
              <a:t>Advertising-Billboards, Leaflets, Website, Social media Facebook, Instagram</a:t>
            </a:r>
          </a:p>
          <a:p>
            <a:pPr>
              <a:lnSpc>
                <a:spcPct val="90000"/>
              </a:lnSpc>
            </a:pPr>
            <a:endParaRPr lang="en-GB" sz="1600" dirty="0"/>
          </a:p>
          <a:p>
            <a:pPr marL="0" indent="0">
              <a:lnSpc>
                <a:spcPct val="90000"/>
              </a:lnSpc>
              <a:buNone/>
            </a:pPr>
            <a:r>
              <a:rPr lang="en-GB" sz="1600" dirty="0"/>
              <a:t>Publicity :Social Media </a:t>
            </a:r>
          </a:p>
          <a:p>
            <a:pPr marL="0" indent="0">
              <a:lnSpc>
                <a:spcPct val="90000"/>
              </a:lnSpc>
              <a:buNone/>
            </a:pPr>
            <a:r>
              <a:rPr lang="en-GB" sz="1600" dirty="0"/>
              <a:t>( Instagram/Facebook/TikTok) and Newspaper, Radio, &amp; TV)</a:t>
            </a:r>
          </a:p>
          <a:p>
            <a:pPr>
              <a:lnSpc>
                <a:spcPct val="90000"/>
              </a:lnSpc>
            </a:pPr>
            <a:endParaRPr lang="en-GB" sz="1600" dirty="0"/>
          </a:p>
          <a:p>
            <a:pPr marL="0" indent="0">
              <a:lnSpc>
                <a:spcPct val="90000"/>
              </a:lnSpc>
              <a:buNone/>
            </a:pPr>
            <a:r>
              <a:rPr lang="en-GB" sz="1600" dirty="0"/>
              <a:t>Feedback System via paper/online questionnaires and text surveys</a:t>
            </a:r>
          </a:p>
        </p:txBody>
      </p:sp>
      <p:grpSp>
        <p:nvGrpSpPr>
          <p:cNvPr id="14" name="Group 13">
            <a:extLst>
              <a:ext uri="{FF2B5EF4-FFF2-40B4-BE49-F238E27FC236}">
                <a16:creationId xmlns:a16="http://schemas.microsoft.com/office/drawing/2014/main" id="{590820A0-B14B-4F1C-8DDA-174AC2B147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21267604">
            <a:off x="8565602" y="3905595"/>
            <a:ext cx="3639934" cy="3163289"/>
            <a:chOff x="5281603" y="104899"/>
            <a:chExt cx="6910397" cy="6005491"/>
          </a:xfrm>
        </p:grpSpPr>
        <p:sp>
          <p:nvSpPr>
            <p:cNvPr id="15" name="Freeform 98">
              <a:extLst>
                <a:ext uri="{FF2B5EF4-FFF2-40B4-BE49-F238E27FC236}">
                  <a16:creationId xmlns:a16="http://schemas.microsoft.com/office/drawing/2014/main" id="{A0B952A8-34E8-46AE-B7EC-D9FB3BF1EE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77C0821D-1BFC-498C-BEE4-6CE6B6B2C43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7" name="Straight Connector 16">
                <a:extLst>
                  <a:ext uri="{FF2B5EF4-FFF2-40B4-BE49-F238E27FC236}">
                    <a16:creationId xmlns:a16="http://schemas.microsoft.com/office/drawing/2014/main" id="{8CAE6635-A640-4DF6-8A57-8989A6B7B8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16D7B4-883D-4B71-A28E-8BDCD687E8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72A9B10-2C9E-4DDF-8C99-874229A492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6EF75B38-CC94-4DE1-A968-D9E320A926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0E9350D-D958-4D62-8379-58ADFF9545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61CA4590-01F5-4F10-A727-F0EE16FD3E0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4D2BBC3-F36B-4D06-BCA7-F71AD66980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09AD5E0B-9B13-4228-A23D-83F17DD01A1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3E153321-B19E-4FA5-8A22-05A91F2AC43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CB9B077-591C-4298-888F-32BB6D0AB6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F6FAFF7A-3D2E-40E1-961C-C2875D67D3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37AB21FA-AE5F-4714-968F-356DEE791F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6A657826-1C0D-47DD-9B11-E93A32B64C3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C0DC7092-7C59-441C-9840-7163FAB2D60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356E4341-2683-4149-A265-F498A3B79AA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12D68886-7F13-46BC-9D15-BAF1B45EC3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17C4A21-61C9-400C-B013-440B0338B6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DB85B97-7A10-452C-95EB-4CBC73A729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5A1D773-A4DC-4A3D-BB9D-E056BAC3B7A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A7184E7-1D5B-4687-8ADC-B776C1EFB2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332D3DC5-864B-4B44-9E09-2FE1AD048A5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0DB5CCD-3BBF-45CE-B561-4579A82BD0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81DD1944-44B9-4A99-A105-7C364538CAC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5ACDF35-7550-4E16-9914-613447CC0F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BE9C83A-DEB3-4D63-A163-8223B68140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76FFC901-4314-4DC8-BCF5-34E1ACC59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5ACA1D64-7220-4CB4-9BF1-69B45B4822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E565C435-F20D-4ACD-921E-A46F19D671B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988848F1-0711-4763-BC8B-76970B5C8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CF1F2F9F-1FE7-4945-95B9-09731BE9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FD030805-517F-4B88-A49B-B0E89A0A9C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A51D02D9-7DCC-42F6-BBD4-62F841ED428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70B07484-4B4C-4B4E-9841-E455CCF19FC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183CA18-F3C2-4329-AC85-63B53C6A635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F40AEE3-A69A-4F08-95EC-D4427E24612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192C26C7-E36B-4C29-9C8B-963C7C350DF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2AB60F-895F-49A6-A514-5EDE49E67C1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2A53213F-862F-474E-9DE6-F06F3F344C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D556880-E892-4297-B930-959E868A1FE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786BA14-25A0-4244-92EE-40B324E3236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54A8FE26-68CA-4ED2-AC18-175CCD3855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02032B0-7225-492F-A909-4A5FA8B1C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1AA3885E-E420-40C5-8B05-E5167027DD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DA973D3B-A048-46C9-8DA7-6792F2F949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7BAEE237-4C03-4C0B-9951-EB14A5362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4E1D87A6-7BC8-4BD7-A2B9-B64555B750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617DFB34-0FF3-45E0-86D1-14367FD4E1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B72F8F4-90B4-4099-B7E7-4F060A017D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59A58548-CA86-4B09-9534-0B9F46F1C61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395729B-8C0E-41B8-B3ED-3E25B3289D6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A3910024-5A98-44CB-96D6-6F18BEE2B1C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271B185B-BD9C-4F33-A1CA-8053DC4F18F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7D04AC18-163B-4734-89C3-160679520D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F08A3168-5207-4A96-AF77-4442A6DD406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F103104E-3B79-4584-BC67-1617345678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DAE2661F-465D-44F7-832A-93816854D4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26351CA6-C76B-4C66-9378-C385BBE402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242756B9-0921-4B55-B129-1C794D4FDA7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37841ED-C77C-4824-BBDB-A4AD5CC4C7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04E74C45-8542-46B2-AAA4-9749090683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2B975665-5AAD-40D4-AC00-1047ED6593E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B046CFA9-FF2B-4D62-8063-8D68FF4801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E50C0FC6-86F2-4AAC-9174-25FB83DA6F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8652921-868F-4CCF-B70C-034DAD2E76D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02A55E7D-1C8A-4438-A99F-3ACAC87A77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43610C07-2EF7-4475-AF6C-9CA4C0645F5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B17D69AF-D03D-4514-A534-475B1759126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4" name="Straight Connector 83">
                <a:extLst>
                  <a:ext uri="{FF2B5EF4-FFF2-40B4-BE49-F238E27FC236}">
                    <a16:creationId xmlns:a16="http://schemas.microsoft.com/office/drawing/2014/main" id="{570FDC14-72EE-470D-876E-6517413658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8BEAC2A8-991D-4B96-ABE3-9A32625B22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E4FDD02D-2AD2-4A6C-BBC9-15591F457B8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F6844DDA-5D96-4DEA-A208-28BBA359011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8" name="Straight Connector 87">
                <a:extLst>
                  <a:ext uri="{FF2B5EF4-FFF2-40B4-BE49-F238E27FC236}">
                    <a16:creationId xmlns:a16="http://schemas.microsoft.com/office/drawing/2014/main" id="{A96F2E86-56F4-4B0C-8D83-55D2865C87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89" name="Straight Connector 88">
                <a:extLst>
                  <a:ext uri="{FF2B5EF4-FFF2-40B4-BE49-F238E27FC236}">
                    <a16:creationId xmlns:a16="http://schemas.microsoft.com/office/drawing/2014/main" id="{C193D075-DE33-4AD6-937B-FC2912872E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0" name="Straight Connector 89">
                <a:extLst>
                  <a:ext uri="{FF2B5EF4-FFF2-40B4-BE49-F238E27FC236}">
                    <a16:creationId xmlns:a16="http://schemas.microsoft.com/office/drawing/2014/main" id="{B59EA056-638E-430D-AE76-796F1ED38BD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1" name="Straight Connector 90">
                <a:extLst>
                  <a:ext uri="{FF2B5EF4-FFF2-40B4-BE49-F238E27FC236}">
                    <a16:creationId xmlns:a16="http://schemas.microsoft.com/office/drawing/2014/main" id="{8D75FB12-06AB-46A1-BFE4-D16F35625CB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2" name="Straight Connector 91">
                <a:extLst>
                  <a:ext uri="{FF2B5EF4-FFF2-40B4-BE49-F238E27FC236}">
                    <a16:creationId xmlns:a16="http://schemas.microsoft.com/office/drawing/2014/main" id="{351D4855-B924-45D6-A884-31A6BC9630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3" name="Straight Connector 92">
                <a:extLst>
                  <a:ext uri="{FF2B5EF4-FFF2-40B4-BE49-F238E27FC236}">
                    <a16:creationId xmlns:a16="http://schemas.microsoft.com/office/drawing/2014/main" id="{8397D34C-609D-44DB-AFF8-75858A4F31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94" name="Straight Connector 93">
                <a:extLst>
                  <a:ext uri="{FF2B5EF4-FFF2-40B4-BE49-F238E27FC236}">
                    <a16:creationId xmlns:a16="http://schemas.microsoft.com/office/drawing/2014/main" id="{2EA17769-C4B1-4138-875F-A58D5D8497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96" name="Group 95">
            <a:extLst>
              <a:ext uri="{FF2B5EF4-FFF2-40B4-BE49-F238E27FC236}">
                <a16:creationId xmlns:a16="http://schemas.microsoft.com/office/drawing/2014/main" id="{3B02E948-8CD2-4C3C-9E5D-262DAC3C96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5392608">
            <a:off x="7397406" y="-618857"/>
            <a:ext cx="4915057" cy="4271437"/>
            <a:chOff x="5281603" y="104899"/>
            <a:chExt cx="6910397" cy="6005491"/>
          </a:xfrm>
        </p:grpSpPr>
        <p:sp>
          <p:nvSpPr>
            <p:cNvPr id="97" name="Freeform 17">
              <a:extLst>
                <a:ext uri="{FF2B5EF4-FFF2-40B4-BE49-F238E27FC236}">
                  <a16:creationId xmlns:a16="http://schemas.microsoft.com/office/drawing/2014/main" id="{F8E025EC-8201-4DC5-B858-C2EEA8121D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2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8" name="Group 97">
              <a:extLst>
                <a:ext uri="{FF2B5EF4-FFF2-40B4-BE49-F238E27FC236}">
                  <a16:creationId xmlns:a16="http://schemas.microsoft.com/office/drawing/2014/main" id="{5D00349E-7825-4D5D-81A3-6A5FB2D95D8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99" name="Straight Connector 98">
                <a:extLst>
                  <a:ext uri="{FF2B5EF4-FFF2-40B4-BE49-F238E27FC236}">
                    <a16:creationId xmlns:a16="http://schemas.microsoft.com/office/drawing/2014/main" id="{2B0493F4-7EE3-40BC-9693-4C30116976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a:extLst>
                  <a:ext uri="{FF2B5EF4-FFF2-40B4-BE49-F238E27FC236}">
                    <a16:creationId xmlns:a16="http://schemas.microsoft.com/office/drawing/2014/main" id="{05D627BB-BD2B-4E33-837E-94DABD948C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0948FD7F-4A95-419F-9592-F1AE43EB39D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a:extLst>
                  <a:ext uri="{FF2B5EF4-FFF2-40B4-BE49-F238E27FC236}">
                    <a16:creationId xmlns:a16="http://schemas.microsoft.com/office/drawing/2014/main" id="{76D13955-7897-45BF-AE8D-F635DE7296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AD38C1DF-38DA-4D6D-AEDD-F23C5310458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a:extLst>
                  <a:ext uri="{FF2B5EF4-FFF2-40B4-BE49-F238E27FC236}">
                    <a16:creationId xmlns:a16="http://schemas.microsoft.com/office/drawing/2014/main" id="{5618B3C8-757B-4262-8325-56E79801FF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a:extLst>
                  <a:ext uri="{FF2B5EF4-FFF2-40B4-BE49-F238E27FC236}">
                    <a16:creationId xmlns:a16="http://schemas.microsoft.com/office/drawing/2014/main" id="{5BC63D8C-C95A-4588-AEC8-83438699A3A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a:extLst>
                  <a:ext uri="{FF2B5EF4-FFF2-40B4-BE49-F238E27FC236}">
                    <a16:creationId xmlns:a16="http://schemas.microsoft.com/office/drawing/2014/main" id="{E1EBAFC9-1157-4512-A58B-E8DBDCB0E0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a:extLst>
                  <a:ext uri="{FF2B5EF4-FFF2-40B4-BE49-F238E27FC236}">
                    <a16:creationId xmlns:a16="http://schemas.microsoft.com/office/drawing/2014/main" id="{D5C42AD4-0C0A-44F8-BEF5-76D798BB14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a:extLst>
                  <a:ext uri="{FF2B5EF4-FFF2-40B4-BE49-F238E27FC236}">
                    <a16:creationId xmlns:a16="http://schemas.microsoft.com/office/drawing/2014/main" id="{FA2FDF3F-1D8B-4D7F-9713-D2785051C4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a:extLst>
                  <a:ext uri="{FF2B5EF4-FFF2-40B4-BE49-F238E27FC236}">
                    <a16:creationId xmlns:a16="http://schemas.microsoft.com/office/drawing/2014/main" id="{CE5C02B7-5014-410B-A59B-ABA9017C96A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a:extLst>
                  <a:ext uri="{FF2B5EF4-FFF2-40B4-BE49-F238E27FC236}">
                    <a16:creationId xmlns:a16="http://schemas.microsoft.com/office/drawing/2014/main" id="{FA738C92-C3B6-43D5-A718-230FE5A78A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a:extLst>
                  <a:ext uri="{FF2B5EF4-FFF2-40B4-BE49-F238E27FC236}">
                    <a16:creationId xmlns:a16="http://schemas.microsoft.com/office/drawing/2014/main" id="{A7FDBFA0-A00A-4C49-A38C-5197E28B1E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a:extLst>
                  <a:ext uri="{FF2B5EF4-FFF2-40B4-BE49-F238E27FC236}">
                    <a16:creationId xmlns:a16="http://schemas.microsoft.com/office/drawing/2014/main" id="{162F2930-B81B-47BF-BAB6-6CD862E0AC0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3" name="Straight Connector 112">
                <a:extLst>
                  <a:ext uri="{FF2B5EF4-FFF2-40B4-BE49-F238E27FC236}">
                    <a16:creationId xmlns:a16="http://schemas.microsoft.com/office/drawing/2014/main" id="{BDB0E661-1786-4C8B-B4AA-1C46DBB09FB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4" name="Straight Connector 113">
                <a:extLst>
                  <a:ext uri="{FF2B5EF4-FFF2-40B4-BE49-F238E27FC236}">
                    <a16:creationId xmlns:a16="http://schemas.microsoft.com/office/drawing/2014/main" id="{EAE039B6-9B91-4DF7-B2E1-BEC620E8AF7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5" name="Straight Connector 114">
                <a:extLst>
                  <a:ext uri="{FF2B5EF4-FFF2-40B4-BE49-F238E27FC236}">
                    <a16:creationId xmlns:a16="http://schemas.microsoft.com/office/drawing/2014/main" id="{A09B3898-68D4-4032-973C-3297FA2A0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a:extLst>
                  <a:ext uri="{FF2B5EF4-FFF2-40B4-BE49-F238E27FC236}">
                    <a16:creationId xmlns:a16="http://schemas.microsoft.com/office/drawing/2014/main" id="{56FDF469-A729-4C34-9A4E-FC7F50FB6EE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a:extLst>
                  <a:ext uri="{FF2B5EF4-FFF2-40B4-BE49-F238E27FC236}">
                    <a16:creationId xmlns:a16="http://schemas.microsoft.com/office/drawing/2014/main" id="{B42661BA-C51F-493E-BA84-7E8E02647BE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a:extLst>
                  <a:ext uri="{FF2B5EF4-FFF2-40B4-BE49-F238E27FC236}">
                    <a16:creationId xmlns:a16="http://schemas.microsoft.com/office/drawing/2014/main" id="{BCA6BFC1-5596-4F25-8834-B82EC76C03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a:extLst>
                  <a:ext uri="{FF2B5EF4-FFF2-40B4-BE49-F238E27FC236}">
                    <a16:creationId xmlns:a16="http://schemas.microsoft.com/office/drawing/2014/main" id="{ADC0C4EA-8B26-488D-842A-8492C28EFA7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0" name="Straight Connector 119">
                <a:extLst>
                  <a:ext uri="{FF2B5EF4-FFF2-40B4-BE49-F238E27FC236}">
                    <a16:creationId xmlns:a16="http://schemas.microsoft.com/office/drawing/2014/main" id="{1365199F-3DA2-4ECE-8AA0-B37E7E3AFB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1" name="Straight Connector 120">
                <a:extLst>
                  <a:ext uri="{FF2B5EF4-FFF2-40B4-BE49-F238E27FC236}">
                    <a16:creationId xmlns:a16="http://schemas.microsoft.com/office/drawing/2014/main" id="{9F8EAD3C-6628-48E5-A004-B34EFF17E2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a:extLst>
                  <a:ext uri="{FF2B5EF4-FFF2-40B4-BE49-F238E27FC236}">
                    <a16:creationId xmlns:a16="http://schemas.microsoft.com/office/drawing/2014/main" id="{8627E51D-F7F3-432F-B018-3390B0A3E2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a:extLst>
                  <a:ext uri="{FF2B5EF4-FFF2-40B4-BE49-F238E27FC236}">
                    <a16:creationId xmlns:a16="http://schemas.microsoft.com/office/drawing/2014/main" id="{B0A796D9-B9B7-497E-91F4-257D2CCAA2E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a:extLst>
                  <a:ext uri="{FF2B5EF4-FFF2-40B4-BE49-F238E27FC236}">
                    <a16:creationId xmlns:a16="http://schemas.microsoft.com/office/drawing/2014/main" id="{E4E17776-2D77-4801-AFE4-553D807E01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a:extLst>
                  <a:ext uri="{FF2B5EF4-FFF2-40B4-BE49-F238E27FC236}">
                    <a16:creationId xmlns:a16="http://schemas.microsoft.com/office/drawing/2014/main" id="{AF653420-3C79-432A-9CAB-6A4AEC545B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6" name="Straight Connector 125">
                <a:extLst>
                  <a:ext uri="{FF2B5EF4-FFF2-40B4-BE49-F238E27FC236}">
                    <a16:creationId xmlns:a16="http://schemas.microsoft.com/office/drawing/2014/main" id="{CB4F431F-451E-4136-B596-17B639632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a:extLst>
                  <a:ext uri="{FF2B5EF4-FFF2-40B4-BE49-F238E27FC236}">
                    <a16:creationId xmlns:a16="http://schemas.microsoft.com/office/drawing/2014/main" id="{75E18572-BE7A-4234-B454-FD38ABFAE2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a:extLst>
                  <a:ext uri="{FF2B5EF4-FFF2-40B4-BE49-F238E27FC236}">
                    <a16:creationId xmlns:a16="http://schemas.microsoft.com/office/drawing/2014/main" id="{5EB9F985-7C1A-4BFE-A4DC-F35AA0D04EC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a:extLst>
                  <a:ext uri="{FF2B5EF4-FFF2-40B4-BE49-F238E27FC236}">
                    <a16:creationId xmlns:a16="http://schemas.microsoft.com/office/drawing/2014/main" id="{500648B4-39E6-409B-A151-2A6CC6D3C4A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a:extLst>
                  <a:ext uri="{FF2B5EF4-FFF2-40B4-BE49-F238E27FC236}">
                    <a16:creationId xmlns:a16="http://schemas.microsoft.com/office/drawing/2014/main" id="{013A2463-A9F5-45B4-804E-5595FAE42CF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1" name="Straight Connector 130">
                <a:extLst>
                  <a:ext uri="{FF2B5EF4-FFF2-40B4-BE49-F238E27FC236}">
                    <a16:creationId xmlns:a16="http://schemas.microsoft.com/office/drawing/2014/main" id="{CBF3193A-025E-4BE6-9AD5-D3106F9D78C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a:extLst>
                  <a:ext uri="{FF2B5EF4-FFF2-40B4-BE49-F238E27FC236}">
                    <a16:creationId xmlns:a16="http://schemas.microsoft.com/office/drawing/2014/main" id="{E2832A9B-55E5-494A-A717-3617EDD1F2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a:extLst>
                  <a:ext uri="{FF2B5EF4-FFF2-40B4-BE49-F238E27FC236}">
                    <a16:creationId xmlns:a16="http://schemas.microsoft.com/office/drawing/2014/main" id="{CC0DA7BF-4BD6-46F6-91A1-E38E259FC7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a:extLst>
                  <a:ext uri="{FF2B5EF4-FFF2-40B4-BE49-F238E27FC236}">
                    <a16:creationId xmlns:a16="http://schemas.microsoft.com/office/drawing/2014/main" id="{87B5F7E4-8A2A-468D-8EF3-6D7171EBC0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a:extLst>
                  <a:ext uri="{FF2B5EF4-FFF2-40B4-BE49-F238E27FC236}">
                    <a16:creationId xmlns:a16="http://schemas.microsoft.com/office/drawing/2014/main" id="{F6A8F3CE-3B42-4770-8933-7C9BCA91B6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6" name="Straight Connector 135">
                <a:extLst>
                  <a:ext uri="{FF2B5EF4-FFF2-40B4-BE49-F238E27FC236}">
                    <a16:creationId xmlns:a16="http://schemas.microsoft.com/office/drawing/2014/main" id="{6224EF38-8522-4A6A-BA96-BAAB1A136C4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7" name="Straight Connector 136">
                <a:extLst>
                  <a:ext uri="{FF2B5EF4-FFF2-40B4-BE49-F238E27FC236}">
                    <a16:creationId xmlns:a16="http://schemas.microsoft.com/office/drawing/2014/main" id="{42B702F4-3A4F-475E-A874-62BA9C76A0D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a:extLst>
                  <a:ext uri="{FF2B5EF4-FFF2-40B4-BE49-F238E27FC236}">
                    <a16:creationId xmlns:a16="http://schemas.microsoft.com/office/drawing/2014/main" id="{1BF12728-61DB-4CA7-BFEA-C67E21001E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a:extLst>
                  <a:ext uri="{FF2B5EF4-FFF2-40B4-BE49-F238E27FC236}">
                    <a16:creationId xmlns:a16="http://schemas.microsoft.com/office/drawing/2014/main" id="{2A114F6C-B377-4620-9C72-92D0FA5095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a:extLst>
                  <a:ext uri="{FF2B5EF4-FFF2-40B4-BE49-F238E27FC236}">
                    <a16:creationId xmlns:a16="http://schemas.microsoft.com/office/drawing/2014/main" id="{185FB219-37DC-4CBB-BDEF-43EF98EB0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a:extLst>
                  <a:ext uri="{FF2B5EF4-FFF2-40B4-BE49-F238E27FC236}">
                    <a16:creationId xmlns:a16="http://schemas.microsoft.com/office/drawing/2014/main" id="{2060F2EE-256C-4A23-A980-9C317EA5F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2" name="Straight Connector 141">
                <a:extLst>
                  <a:ext uri="{FF2B5EF4-FFF2-40B4-BE49-F238E27FC236}">
                    <a16:creationId xmlns:a16="http://schemas.microsoft.com/office/drawing/2014/main" id="{52F37857-F893-4D54-B377-60870C91BC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a:extLst>
                  <a:ext uri="{FF2B5EF4-FFF2-40B4-BE49-F238E27FC236}">
                    <a16:creationId xmlns:a16="http://schemas.microsoft.com/office/drawing/2014/main" id="{F5DEA293-2202-41FF-B5FE-71F06BAA693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a:extLst>
                  <a:ext uri="{FF2B5EF4-FFF2-40B4-BE49-F238E27FC236}">
                    <a16:creationId xmlns:a16="http://schemas.microsoft.com/office/drawing/2014/main" id="{A9C59CAC-07BD-4C27-8926-C55E46BD103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a:extLst>
                  <a:ext uri="{FF2B5EF4-FFF2-40B4-BE49-F238E27FC236}">
                    <a16:creationId xmlns:a16="http://schemas.microsoft.com/office/drawing/2014/main" id="{480FA13A-0B04-4946-9A24-2701584E2D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a:extLst>
                  <a:ext uri="{FF2B5EF4-FFF2-40B4-BE49-F238E27FC236}">
                    <a16:creationId xmlns:a16="http://schemas.microsoft.com/office/drawing/2014/main" id="{488CE1CC-C8B3-470F-9512-B590AF9DEB9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7" name="Straight Connector 146">
                <a:extLst>
                  <a:ext uri="{FF2B5EF4-FFF2-40B4-BE49-F238E27FC236}">
                    <a16:creationId xmlns:a16="http://schemas.microsoft.com/office/drawing/2014/main" id="{7C1809CD-B912-4E69-A5A5-94EA27B2807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8" name="Straight Connector 147">
                <a:extLst>
                  <a:ext uri="{FF2B5EF4-FFF2-40B4-BE49-F238E27FC236}">
                    <a16:creationId xmlns:a16="http://schemas.microsoft.com/office/drawing/2014/main" id="{FB9E3C6C-40C8-4A98-B0AF-C45C414845A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49" name="Straight Connector 148">
                <a:extLst>
                  <a:ext uri="{FF2B5EF4-FFF2-40B4-BE49-F238E27FC236}">
                    <a16:creationId xmlns:a16="http://schemas.microsoft.com/office/drawing/2014/main" id="{DBE61EAD-B3F8-4E77-B3B6-0A3374C0F22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0" name="Straight Connector 149">
                <a:extLst>
                  <a:ext uri="{FF2B5EF4-FFF2-40B4-BE49-F238E27FC236}">
                    <a16:creationId xmlns:a16="http://schemas.microsoft.com/office/drawing/2014/main" id="{4303657B-9569-4CB6-A870-F7D678DE67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1" name="Straight Connector 150">
                <a:extLst>
                  <a:ext uri="{FF2B5EF4-FFF2-40B4-BE49-F238E27FC236}">
                    <a16:creationId xmlns:a16="http://schemas.microsoft.com/office/drawing/2014/main" id="{C95E1DFB-B252-4CBC-95A8-D1DC68A1859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2" name="Straight Connector 151">
                <a:extLst>
                  <a:ext uri="{FF2B5EF4-FFF2-40B4-BE49-F238E27FC236}">
                    <a16:creationId xmlns:a16="http://schemas.microsoft.com/office/drawing/2014/main" id="{2D7B24AC-E1C7-4A27-BACA-0AE3C159FD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97ECB039-4BBD-4991-8C57-7D90D4A22C1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38517C97-1250-4775-B725-2CBD677C3F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C9679D68-007E-47A6-A882-07A8088B5C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6" name="Straight Connector 155">
                <a:extLst>
                  <a:ext uri="{FF2B5EF4-FFF2-40B4-BE49-F238E27FC236}">
                    <a16:creationId xmlns:a16="http://schemas.microsoft.com/office/drawing/2014/main" id="{767BAF92-FB48-468A-B633-46749349E51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7" name="Straight Connector 156">
                <a:extLst>
                  <a:ext uri="{FF2B5EF4-FFF2-40B4-BE49-F238E27FC236}">
                    <a16:creationId xmlns:a16="http://schemas.microsoft.com/office/drawing/2014/main" id="{2875629C-FBE1-4E58-82B5-53DBC3ABD06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8" name="Straight Connector 157">
                <a:extLst>
                  <a:ext uri="{FF2B5EF4-FFF2-40B4-BE49-F238E27FC236}">
                    <a16:creationId xmlns:a16="http://schemas.microsoft.com/office/drawing/2014/main" id="{CC29FC6C-B918-40F3-AAAA-1A4F1DFBEA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59" name="Straight Connector 158">
                <a:extLst>
                  <a:ext uri="{FF2B5EF4-FFF2-40B4-BE49-F238E27FC236}">
                    <a16:creationId xmlns:a16="http://schemas.microsoft.com/office/drawing/2014/main" id="{2D55E2D8-4D39-4F44-AAE7-B3B2DDDB5B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0" name="Straight Connector 159">
                <a:extLst>
                  <a:ext uri="{FF2B5EF4-FFF2-40B4-BE49-F238E27FC236}">
                    <a16:creationId xmlns:a16="http://schemas.microsoft.com/office/drawing/2014/main" id="{8EF38C89-9B35-40D5-A2EC-AE4FFF17128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15C842FE-0918-4A9A-B4F3-F69C539B354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C5A2FDBE-9CE6-41C7-A149-1FC75441C47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FE76B3FC-2648-4EF2-A363-8AED916B454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a:extLst>
                  <a:ext uri="{FF2B5EF4-FFF2-40B4-BE49-F238E27FC236}">
                    <a16:creationId xmlns:a16="http://schemas.microsoft.com/office/drawing/2014/main" id="{57AD43BF-C5AB-4324-B39E-5E3AFC88761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a:extLst>
                  <a:ext uri="{FF2B5EF4-FFF2-40B4-BE49-F238E27FC236}">
                    <a16:creationId xmlns:a16="http://schemas.microsoft.com/office/drawing/2014/main" id="{1D7FC0CC-E465-4316-A7B6-42441D27DCC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a:extLst>
                  <a:ext uri="{FF2B5EF4-FFF2-40B4-BE49-F238E27FC236}">
                    <a16:creationId xmlns:a16="http://schemas.microsoft.com/office/drawing/2014/main" id="{5EF568F1-4905-4D65-8510-683A870976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a:extLst>
                  <a:ext uri="{FF2B5EF4-FFF2-40B4-BE49-F238E27FC236}">
                    <a16:creationId xmlns:a16="http://schemas.microsoft.com/office/drawing/2014/main" id="{B0779A11-5E9E-4455-8DB7-6BF1F0BA4EF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a:extLst>
                  <a:ext uri="{FF2B5EF4-FFF2-40B4-BE49-F238E27FC236}">
                    <a16:creationId xmlns:a16="http://schemas.microsoft.com/office/drawing/2014/main" id="{2B884067-174C-4C5C-955E-462157D0FA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a:extLst>
                  <a:ext uri="{FF2B5EF4-FFF2-40B4-BE49-F238E27FC236}">
                    <a16:creationId xmlns:a16="http://schemas.microsoft.com/office/drawing/2014/main" id="{BE5F0FA8-85D6-4B51-B2A8-027AC28D82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a:extLst>
                  <a:ext uri="{FF2B5EF4-FFF2-40B4-BE49-F238E27FC236}">
                    <a16:creationId xmlns:a16="http://schemas.microsoft.com/office/drawing/2014/main" id="{E76C2522-4938-48D4-9ACE-F61BC45271C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a:extLst>
                  <a:ext uri="{FF2B5EF4-FFF2-40B4-BE49-F238E27FC236}">
                    <a16:creationId xmlns:a16="http://schemas.microsoft.com/office/drawing/2014/main" id="{7119966D-0585-4354-991F-856ADF670D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a:extLst>
                  <a:ext uri="{FF2B5EF4-FFF2-40B4-BE49-F238E27FC236}">
                    <a16:creationId xmlns:a16="http://schemas.microsoft.com/office/drawing/2014/main" id="{6931C16B-534C-413B-A404-870528429A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a:extLst>
                  <a:ext uri="{FF2B5EF4-FFF2-40B4-BE49-F238E27FC236}">
                    <a16:creationId xmlns:a16="http://schemas.microsoft.com/office/drawing/2014/main" id="{888EA28D-0FC2-4BEA-B3EB-D9DEB3C4F7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a:extLst>
                  <a:ext uri="{FF2B5EF4-FFF2-40B4-BE49-F238E27FC236}">
                    <a16:creationId xmlns:a16="http://schemas.microsoft.com/office/drawing/2014/main" id="{1F2052B6-705D-484A-9856-BCC35D311EF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a:extLst>
                  <a:ext uri="{FF2B5EF4-FFF2-40B4-BE49-F238E27FC236}">
                    <a16:creationId xmlns:a16="http://schemas.microsoft.com/office/drawing/2014/main" id="{B357007E-5B0B-4BC1-96BB-2F9A55E28B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a:extLst>
                  <a:ext uri="{FF2B5EF4-FFF2-40B4-BE49-F238E27FC236}">
                    <a16:creationId xmlns:a16="http://schemas.microsoft.com/office/drawing/2014/main" id="{144B8928-2E44-471E-818A-AC5F8B9B1D4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grpSp>
        <p:nvGrpSpPr>
          <p:cNvPr id="178" name="Group 177">
            <a:extLst>
              <a:ext uri="{FF2B5EF4-FFF2-40B4-BE49-F238E27FC236}">
                <a16:creationId xmlns:a16="http://schemas.microsoft.com/office/drawing/2014/main" id="{D3F906D0-CE7C-484D-8C11-5011F768A5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739066">
            <a:off x="5520984" y="3122486"/>
            <a:ext cx="2928062" cy="2544637"/>
            <a:chOff x="5281603" y="104899"/>
            <a:chExt cx="6910397" cy="6005491"/>
          </a:xfrm>
        </p:grpSpPr>
        <p:sp>
          <p:nvSpPr>
            <p:cNvPr id="179" name="Freeform 183">
              <a:extLst>
                <a:ext uri="{FF2B5EF4-FFF2-40B4-BE49-F238E27FC236}">
                  <a16:creationId xmlns:a16="http://schemas.microsoft.com/office/drawing/2014/main" id="{0FE191C3-385B-4E2B-ADE9-0FA9E09CA2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281603" y="104899"/>
              <a:ext cx="6896713" cy="6005491"/>
            </a:xfrm>
            <a:custGeom>
              <a:avLst/>
              <a:gdLst>
                <a:gd name="connsiteX0" fmla="*/ 3912717 w 6896713"/>
                <a:gd name="connsiteY0" fmla="*/ 0 h 6005491"/>
                <a:gd name="connsiteX1" fmla="*/ 6679426 w 6896713"/>
                <a:gd name="connsiteY1" fmla="*/ 1146008 h 6005491"/>
                <a:gd name="connsiteX2" fmla="*/ 6896713 w 6896713"/>
                <a:gd name="connsiteY2" fmla="*/ 1385085 h 6005491"/>
                <a:gd name="connsiteX3" fmla="*/ 6896713 w 6896713"/>
                <a:gd name="connsiteY3" fmla="*/ 1431256 h 6005491"/>
                <a:gd name="connsiteX4" fmla="*/ 6657442 w 6896713"/>
                <a:gd name="connsiteY4" fmla="*/ 1167992 h 6005491"/>
                <a:gd name="connsiteX5" fmla="*/ 3912717 w 6896713"/>
                <a:gd name="connsiteY5" fmla="*/ 31089 h 6005491"/>
                <a:gd name="connsiteX6" fmla="*/ 31089 w 6896713"/>
                <a:gd name="connsiteY6" fmla="*/ 3912717 h 6005491"/>
                <a:gd name="connsiteX7" fmla="*/ 593046 w 6896713"/>
                <a:gd name="connsiteY7" fmla="*/ 5925483 h 6005491"/>
                <a:gd name="connsiteX8" fmla="*/ 633874 w 6896713"/>
                <a:gd name="connsiteY8" fmla="*/ 5989169 h 6005491"/>
                <a:gd name="connsiteX9" fmla="*/ 607415 w 6896713"/>
                <a:gd name="connsiteY9" fmla="*/ 6005491 h 6005491"/>
                <a:gd name="connsiteX10" fmla="*/ 566458 w 6896713"/>
                <a:gd name="connsiteY10" fmla="*/ 5941603 h 6005491"/>
                <a:gd name="connsiteX11" fmla="*/ 0 w 6896713"/>
                <a:gd name="connsiteY11" fmla="*/ 3912717 h 6005491"/>
                <a:gd name="connsiteX12" fmla="*/ 3912717 w 6896713"/>
                <a:gd name="connsiteY12" fmla="*/ 0 h 6005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96713" h="6005491">
                  <a:moveTo>
                    <a:pt x="3912717" y="0"/>
                  </a:moveTo>
                  <a:cubicBezTo>
                    <a:pt x="4993184" y="0"/>
                    <a:pt x="5971363" y="437946"/>
                    <a:pt x="6679426" y="1146008"/>
                  </a:cubicBezTo>
                  <a:lnTo>
                    <a:pt x="6896713" y="1385085"/>
                  </a:lnTo>
                  <a:lnTo>
                    <a:pt x="6896713" y="1431256"/>
                  </a:lnTo>
                  <a:lnTo>
                    <a:pt x="6657442" y="1167992"/>
                  </a:lnTo>
                  <a:cubicBezTo>
                    <a:pt x="5955006" y="465555"/>
                    <a:pt x="4984599" y="31089"/>
                    <a:pt x="3912717" y="31089"/>
                  </a:cubicBezTo>
                  <a:cubicBezTo>
                    <a:pt x="1768953" y="31089"/>
                    <a:pt x="31089" y="1768953"/>
                    <a:pt x="31089" y="3912717"/>
                  </a:cubicBezTo>
                  <a:cubicBezTo>
                    <a:pt x="31089" y="4649636"/>
                    <a:pt x="236442" y="5338592"/>
                    <a:pt x="593046" y="5925483"/>
                  </a:cubicBezTo>
                  <a:lnTo>
                    <a:pt x="633874" y="5989169"/>
                  </a:lnTo>
                  <a:lnTo>
                    <a:pt x="607415" y="6005491"/>
                  </a:lnTo>
                  <a:lnTo>
                    <a:pt x="566458" y="5941603"/>
                  </a:lnTo>
                  <a:cubicBezTo>
                    <a:pt x="206998" y="5350013"/>
                    <a:pt x="0" y="4655538"/>
                    <a:pt x="0" y="3912717"/>
                  </a:cubicBezTo>
                  <a:cubicBezTo>
                    <a:pt x="0" y="1751783"/>
                    <a:pt x="1751783" y="0"/>
                    <a:pt x="3912717" y="0"/>
                  </a:cubicBezTo>
                  <a:close/>
                </a:path>
              </a:pathLst>
            </a:custGeom>
            <a:solidFill>
              <a:srgbClr val="FFFFFF">
                <a:alpha val="41961"/>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0" name="Group 179">
              <a:extLst>
                <a:ext uri="{FF2B5EF4-FFF2-40B4-BE49-F238E27FC236}">
                  <a16:creationId xmlns:a16="http://schemas.microsoft.com/office/drawing/2014/main" id="{DF236ECF-9469-429F-B950-E6274E93F7D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516018" y="331504"/>
              <a:ext cx="6675982" cy="5235326"/>
              <a:chOff x="5516018" y="331504"/>
              <a:chExt cx="6675982" cy="5235326"/>
            </a:xfrm>
          </p:grpSpPr>
          <p:cxnSp>
            <p:nvCxnSpPr>
              <p:cNvPr id="181" name="Straight Connector 180">
                <a:extLst>
                  <a:ext uri="{FF2B5EF4-FFF2-40B4-BE49-F238E27FC236}">
                    <a16:creationId xmlns:a16="http://schemas.microsoft.com/office/drawing/2014/main" id="{ACFB9B6B-3B4B-406C-A9C4-9E15E8EDA9E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66830" y="3315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a:extLst>
                  <a:ext uri="{FF2B5EF4-FFF2-40B4-BE49-F238E27FC236}">
                    <a16:creationId xmlns:a16="http://schemas.microsoft.com/office/drawing/2014/main" id="{1185F607-E801-4999-8E05-0C8486DAAAE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 flipH="1">
                <a:off x="9408861" y="3383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a:extLst>
                  <a:ext uri="{FF2B5EF4-FFF2-40B4-BE49-F238E27FC236}">
                    <a16:creationId xmlns:a16="http://schemas.microsoft.com/office/drawing/2014/main" id="{2AE80DE6-1860-413C-83A4-3D16C772FC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 flipH="1">
                <a:off x="9551700" y="34763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a:extLst>
                  <a:ext uri="{FF2B5EF4-FFF2-40B4-BE49-F238E27FC236}">
                    <a16:creationId xmlns:a16="http://schemas.microsoft.com/office/drawing/2014/main" id="{BCA67FE0-1324-427A-A3EB-EC0E27E8DA9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0000" flipH="1">
                <a:off x="9688748" y="36808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5" name="Straight Connector 184">
                <a:extLst>
                  <a:ext uri="{FF2B5EF4-FFF2-40B4-BE49-F238E27FC236}">
                    <a16:creationId xmlns:a16="http://schemas.microsoft.com/office/drawing/2014/main" id="{7426A4D5-E148-458E-81B7-A67551CC529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9824866" y="38922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6" name="Straight Connector 185">
                <a:extLst>
                  <a:ext uri="{FF2B5EF4-FFF2-40B4-BE49-F238E27FC236}">
                    <a16:creationId xmlns:a16="http://schemas.microsoft.com/office/drawing/2014/main" id="{5AE534E1-BFC4-4B6F-B4A6-D0331A128D7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0000" flipH="1">
                <a:off x="9966867" y="41754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a:extLst>
                  <a:ext uri="{FF2B5EF4-FFF2-40B4-BE49-F238E27FC236}">
                    <a16:creationId xmlns:a16="http://schemas.microsoft.com/office/drawing/2014/main" id="{F6D2BC14-55E1-4250-A703-26EAE5BEB1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80000" flipH="1">
                <a:off x="10104425" y="4458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a:extLst>
                  <a:ext uri="{FF2B5EF4-FFF2-40B4-BE49-F238E27FC236}">
                    <a16:creationId xmlns:a16="http://schemas.microsoft.com/office/drawing/2014/main" id="{D28FA0B2-4451-4A40-A6A8-B5B2BFFD22A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00000" flipH="1">
                <a:off x="10240513" y="47948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a:extLst>
                  <a:ext uri="{FF2B5EF4-FFF2-40B4-BE49-F238E27FC236}">
                    <a16:creationId xmlns:a16="http://schemas.microsoft.com/office/drawing/2014/main" id="{695551A0-FD49-4C51-9936-31AADCF8F0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10373882" y="52435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a:extLst>
                  <a:ext uri="{FF2B5EF4-FFF2-40B4-BE49-F238E27FC236}">
                    <a16:creationId xmlns:a16="http://schemas.microsoft.com/office/drawing/2014/main" id="{21AA33D7-B8C3-4A4C-B04C-90496559F6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00000" flipH="1">
                <a:off x="10505632" y="570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1" name="Straight Connector 190">
                <a:extLst>
                  <a:ext uri="{FF2B5EF4-FFF2-40B4-BE49-F238E27FC236}">
                    <a16:creationId xmlns:a16="http://schemas.microsoft.com/office/drawing/2014/main" id="{EC11C7CB-C8A3-4FA2-8919-4BDE08B8C08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20000" flipH="1">
                <a:off x="10637382" y="62134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a:extLst>
                  <a:ext uri="{FF2B5EF4-FFF2-40B4-BE49-F238E27FC236}">
                    <a16:creationId xmlns:a16="http://schemas.microsoft.com/office/drawing/2014/main" id="{04122C9F-7650-4E2A-BBDD-5ED1794298F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440000" flipH="1">
                <a:off x="10760965" y="69043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a:extLst>
                  <a:ext uri="{FF2B5EF4-FFF2-40B4-BE49-F238E27FC236}">
                    <a16:creationId xmlns:a16="http://schemas.microsoft.com/office/drawing/2014/main" id="{B2331B0F-4B2B-49FF-B210-A548BEE14B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10888991" y="755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a:extLst>
                  <a:ext uri="{FF2B5EF4-FFF2-40B4-BE49-F238E27FC236}">
                    <a16:creationId xmlns:a16="http://schemas.microsoft.com/office/drawing/2014/main" id="{9E66A3B2-EAB9-4D0F-8CC6-133C4B8D269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740000" flipH="1">
                <a:off x="11010193" y="81974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a:extLst>
                  <a:ext uri="{FF2B5EF4-FFF2-40B4-BE49-F238E27FC236}">
                    <a16:creationId xmlns:a16="http://schemas.microsoft.com/office/drawing/2014/main" id="{A5D255CC-F767-47F3-9B04-0F597091D8B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60000" flipH="1">
                <a:off x="11129014" y="89566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6" name="Straight Connector 195">
                <a:extLst>
                  <a:ext uri="{FF2B5EF4-FFF2-40B4-BE49-F238E27FC236}">
                    <a16:creationId xmlns:a16="http://schemas.microsoft.com/office/drawing/2014/main" id="{DE6FFD6E-D10A-4E69-B92A-1C3D4AD9006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80000" flipH="1">
                <a:off x="11249872" y="9680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a:extLst>
                  <a:ext uri="{FF2B5EF4-FFF2-40B4-BE49-F238E27FC236}">
                    <a16:creationId xmlns:a16="http://schemas.microsoft.com/office/drawing/2014/main" id="{9BAE1242-2228-4493-81B5-F7807B8DAC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11366875" y="10480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a:extLst>
                  <a:ext uri="{FF2B5EF4-FFF2-40B4-BE49-F238E27FC236}">
                    <a16:creationId xmlns:a16="http://schemas.microsoft.com/office/drawing/2014/main" id="{7A6A8552-686E-44B0-AA9A-9488BB77FE1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280000" flipH="1">
                <a:off x="11474058" y="11315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a:extLst>
                  <a:ext uri="{FF2B5EF4-FFF2-40B4-BE49-F238E27FC236}">
                    <a16:creationId xmlns:a16="http://schemas.microsoft.com/office/drawing/2014/main" id="{7C45C190-42DB-4A86-A102-D04A25E1E1F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00000" flipH="1">
                <a:off x="11583303" y="122179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a:extLst>
                  <a:ext uri="{FF2B5EF4-FFF2-40B4-BE49-F238E27FC236}">
                    <a16:creationId xmlns:a16="http://schemas.microsoft.com/office/drawing/2014/main" id="{DC2E5DE9-3511-45AE-9F95-710C8211A33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20000" flipH="1">
                <a:off x="11685344" y="132177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1" name="Straight Connector 200">
                <a:extLst>
                  <a:ext uri="{FF2B5EF4-FFF2-40B4-BE49-F238E27FC236}">
                    <a16:creationId xmlns:a16="http://schemas.microsoft.com/office/drawing/2014/main" id="{53F3C6F6-47A6-4265-878C-5092E932805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11787704" y="14176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2" name="Straight Connector 201">
                <a:extLst>
                  <a:ext uri="{FF2B5EF4-FFF2-40B4-BE49-F238E27FC236}">
                    <a16:creationId xmlns:a16="http://schemas.microsoft.com/office/drawing/2014/main" id="{82B1F3E7-F618-4E13-9E16-7118C45C77D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20000" flipH="1">
                <a:off x="11880859" y="15179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a:extLst>
                  <a:ext uri="{FF2B5EF4-FFF2-40B4-BE49-F238E27FC236}">
                    <a16:creationId xmlns:a16="http://schemas.microsoft.com/office/drawing/2014/main" id="{A5E7DF9B-A62B-4C53-A661-B401D7195B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940000" flipH="1">
                <a:off x="11969252" y="162743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a:extLst>
                  <a:ext uri="{FF2B5EF4-FFF2-40B4-BE49-F238E27FC236}">
                    <a16:creationId xmlns:a16="http://schemas.microsoft.com/office/drawing/2014/main" id="{EEE4847E-481F-4419-AE1F-90DED5344C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60000" flipH="1">
                <a:off x="12062016" y="173601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a:extLst>
                  <a:ext uri="{FF2B5EF4-FFF2-40B4-BE49-F238E27FC236}">
                    <a16:creationId xmlns:a16="http://schemas.microsoft.com/office/drawing/2014/main" id="{B13E9C09-74A8-40D0-BC37-74CA31F5D0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074680" y="1910249"/>
                <a:ext cx="117320" cy="82912"/>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a:extLst>
                  <a:ext uri="{FF2B5EF4-FFF2-40B4-BE49-F238E27FC236}">
                    <a16:creationId xmlns:a16="http://schemas.microsoft.com/office/drawing/2014/main" id="{B0009143-1101-4DF3-B01E-766F9BE63D3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2149943" y="2083594"/>
                <a:ext cx="39676" cy="21436"/>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7" name="Straight Connector 206">
                <a:extLst>
                  <a:ext uri="{FF2B5EF4-FFF2-40B4-BE49-F238E27FC236}">
                    <a16:creationId xmlns:a16="http://schemas.microsoft.com/office/drawing/2014/main" id="{995E8D24-3C05-4242-92BA-731FDA5AE64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 flipH="1">
                <a:off x="9127990" y="33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a:extLst>
                  <a:ext uri="{FF2B5EF4-FFF2-40B4-BE49-F238E27FC236}">
                    <a16:creationId xmlns:a16="http://schemas.microsoft.com/office/drawing/2014/main" id="{A40A7CC8-D93E-41C0-8322-8EF549E1A5C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 flipH="1">
                <a:off x="8987576" y="33663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a:extLst>
                  <a:ext uri="{FF2B5EF4-FFF2-40B4-BE49-F238E27FC236}">
                    <a16:creationId xmlns:a16="http://schemas.microsoft.com/office/drawing/2014/main" id="{0B91F070-941B-4307-9931-156C868BFF8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 flipH="1">
                <a:off x="8844859" y="35117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a:extLst>
                  <a:ext uri="{FF2B5EF4-FFF2-40B4-BE49-F238E27FC236}">
                    <a16:creationId xmlns:a16="http://schemas.microsoft.com/office/drawing/2014/main" id="{BF90A755-20A8-4274-A4F7-BD624FECFA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 flipH="1">
                <a:off x="8706904" y="3657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a:extLst>
                  <a:ext uri="{FF2B5EF4-FFF2-40B4-BE49-F238E27FC236}">
                    <a16:creationId xmlns:a16="http://schemas.microsoft.com/office/drawing/2014/main" id="{4D87C615-9E34-495E-8406-FAEFC2F8456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20000" flipH="1">
                <a:off x="8568008" y="38789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2" name="Straight Connector 211">
                <a:extLst>
                  <a:ext uri="{FF2B5EF4-FFF2-40B4-BE49-F238E27FC236}">
                    <a16:creationId xmlns:a16="http://schemas.microsoft.com/office/drawing/2014/main" id="{11A383A9-4CA6-4FAB-9F61-C5E53DBF8B2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840000" flipH="1">
                <a:off x="8429112" y="4100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3" name="Straight Connector 212">
                <a:extLst>
                  <a:ext uri="{FF2B5EF4-FFF2-40B4-BE49-F238E27FC236}">
                    <a16:creationId xmlns:a16="http://schemas.microsoft.com/office/drawing/2014/main" id="{D7B6069C-3205-4BBB-ADDF-D85A07E550C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960000" flipH="1">
                <a:off x="8294968" y="4462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4" name="Straight Connector 213">
                <a:extLst>
                  <a:ext uri="{FF2B5EF4-FFF2-40B4-BE49-F238E27FC236}">
                    <a16:creationId xmlns:a16="http://schemas.microsoft.com/office/drawing/2014/main" id="{98083F5B-DC24-40B3-92D2-BF90631145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080000" flipH="1">
                <a:off x="8160824" y="48237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5" name="Straight Connector 214">
                <a:extLst>
                  <a:ext uri="{FF2B5EF4-FFF2-40B4-BE49-F238E27FC236}">
                    <a16:creationId xmlns:a16="http://schemas.microsoft.com/office/drawing/2014/main" id="{1AEA55FF-DDBB-4AA2-ACBD-9A4D56FFCC2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260000" flipH="1">
                <a:off x="8027689" y="53184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6" name="Straight Connector 215">
                <a:extLst>
                  <a:ext uri="{FF2B5EF4-FFF2-40B4-BE49-F238E27FC236}">
                    <a16:creationId xmlns:a16="http://schemas.microsoft.com/office/drawing/2014/main" id="{2E00B1FB-F492-483C-B4D3-893BE48D29E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380000" flipH="1">
                <a:off x="7894554" y="58132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7" name="Straight Connector 216">
                <a:extLst>
                  <a:ext uri="{FF2B5EF4-FFF2-40B4-BE49-F238E27FC236}">
                    <a16:creationId xmlns:a16="http://schemas.microsoft.com/office/drawing/2014/main" id="{576CFD40-49E1-465A-9B23-F9D980D9A4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500000" flipH="1">
                <a:off x="7761419" y="63079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8" name="Straight Connector 217">
                <a:extLst>
                  <a:ext uri="{FF2B5EF4-FFF2-40B4-BE49-F238E27FC236}">
                    <a16:creationId xmlns:a16="http://schemas.microsoft.com/office/drawing/2014/main" id="{5D63EDB7-C852-43C0-9954-6F2196FABE8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620000" flipH="1">
                <a:off x="7636645" y="68980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19" name="Straight Connector 218">
                <a:extLst>
                  <a:ext uri="{FF2B5EF4-FFF2-40B4-BE49-F238E27FC236}">
                    <a16:creationId xmlns:a16="http://schemas.microsoft.com/office/drawing/2014/main" id="{316E726A-0F37-45E3-9BDF-42ECAA68F69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800000" flipH="1">
                <a:off x="7511871" y="75119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0" name="Straight Connector 219">
                <a:extLst>
                  <a:ext uri="{FF2B5EF4-FFF2-40B4-BE49-F238E27FC236}">
                    <a16:creationId xmlns:a16="http://schemas.microsoft.com/office/drawing/2014/main" id="{29E8E54E-8FB5-4650-AD2D-C65F3F53A99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1920000" flipH="1">
                <a:off x="7387899" y="81977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1" name="Straight Connector 220">
                <a:extLst>
                  <a:ext uri="{FF2B5EF4-FFF2-40B4-BE49-F238E27FC236}">
                    <a16:creationId xmlns:a16="http://schemas.microsoft.com/office/drawing/2014/main" id="{33018142-C705-4D1B-8C27-83842B8D18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040000" flipH="1">
                <a:off x="7268530" y="89316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2" name="Straight Connector 221">
                <a:extLst>
                  <a:ext uri="{FF2B5EF4-FFF2-40B4-BE49-F238E27FC236}">
                    <a16:creationId xmlns:a16="http://schemas.microsoft.com/office/drawing/2014/main" id="{4B029D1D-41B1-45D6-8FC5-9EBEEEBD51C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160000" flipH="1">
                <a:off x="7152030" y="97658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3" name="Straight Connector 222">
                <a:extLst>
                  <a:ext uri="{FF2B5EF4-FFF2-40B4-BE49-F238E27FC236}">
                    <a16:creationId xmlns:a16="http://schemas.microsoft.com/office/drawing/2014/main" id="{238CE0A4-BE74-4418-8DB6-FC0A3910293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340000" flipH="1">
                <a:off x="7041695" y="106002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4" name="Straight Connector 223">
                <a:extLst>
                  <a:ext uri="{FF2B5EF4-FFF2-40B4-BE49-F238E27FC236}">
                    <a16:creationId xmlns:a16="http://schemas.microsoft.com/office/drawing/2014/main" id="{C5DC5DB6-FAE4-45E0-A0E5-E613B8D7E15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460000" flipH="1">
                <a:off x="6931360" y="114346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5" name="Straight Connector 224">
                <a:extLst>
                  <a:ext uri="{FF2B5EF4-FFF2-40B4-BE49-F238E27FC236}">
                    <a16:creationId xmlns:a16="http://schemas.microsoft.com/office/drawing/2014/main" id="{3FBB2B3B-650C-4D6B-BA13-A71D6CB8CD5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580000" flipH="1">
                <a:off x="6819070" y="123586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6" name="Straight Connector 225">
                <a:extLst>
                  <a:ext uri="{FF2B5EF4-FFF2-40B4-BE49-F238E27FC236}">
                    <a16:creationId xmlns:a16="http://schemas.microsoft.com/office/drawing/2014/main" id="{AA61A363-0BE0-4381-9635-02A60AE9C1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700000" flipH="1">
                <a:off x="6721359" y="133274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7" name="Straight Connector 226">
                <a:extLst>
                  <a:ext uri="{FF2B5EF4-FFF2-40B4-BE49-F238E27FC236}">
                    <a16:creationId xmlns:a16="http://schemas.microsoft.com/office/drawing/2014/main" id="{F363EFF4-A1A6-4E57-8128-D13002EAD07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2880000" flipH="1">
                <a:off x="6617467" y="1429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8" name="Straight Connector 227">
                <a:extLst>
                  <a:ext uri="{FF2B5EF4-FFF2-40B4-BE49-F238E27FC236}">
                    <a16:creationId xmlns:a16="http://schemas.microsoft.com/office/drawing/2014/main" id="{744B3004-D3A0-4C95-8618-02CD578CCD2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000000" flipH="1">
                <a:off x="6520032" y="15272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29" name="Straight Connector 228">
                <a:extLst>
                  <a:ext uri="{FF2B5EF4-FFF2-40B4-BE49-F238E27FC236}">
                    <a16:creationId xmlns:a16="http://schemas.microsoft.com/office/drawing/2014/main" id="{48511694-389A-4FA7-950D-D0B63A422C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120000" flipH="1">
                <a:off x="6429579" y="16416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0" name="Straight Connector 229">
                <a:extLst>
                  <a:ext uri="{FF2B5EF4-FFF2-40B4-BE49-F238E27FC236}">
                    <a16:creationId xmlns:a16="http://schemas.microsoft.com/office/drawing/2014/main" id="{03CF007D-1A35-4653-994F-C5DC685C439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240000" flipH="1">
                <a:off x="6340532" y="17504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1" name="Straight Connector 230">
                <a:extLst>
                  <a:ext uri="{FF2B5EF4-FFF2-40B4-BE49-F238E27FC236}">
                    <a16:creationId xmlns:a16="http://schemas.microsoft.com/office/drawing/2014/main" id="{E268873C-3BA1-4848-8A1E-55D4416950F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420000" flipH="1">
                <a:off x="6261757" y="18601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2" name="Straight Connector 231">
                <a:extLst>
                  <a:ext uri="{FF2B5EF4-FFF2-40B4-BE49-F238E27FC236}">
                    <a16:creationId xmlns:a16="http://schemas.microsoft.com/office/drawing/2014/main" id="{6F28B5E8-5EF7-40C6-8012-75E3ADCB416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540000" flipH="1">
                <a:off x="6184144" y="197961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3" name="Straight Connector 232">
                <a:extLst>
                  <a:ext uri="{FF2B5EF4-FFF2-40B4-BE49-F238E27FC236}">
                    <a16:creationId xmlns:a16="http://schemas.microsoft.com/office/drawing/2014/main" id="{C4DD4F11-6920-4398-88A7-0C571FA3F9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660000" flipH="1">
                <a:off x="6106531" y="20990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4" name="Straight Connector 233">
                <a:extLst>
                  <a:ext uri="{FF2B5EF4-FFF2-40B4-BE49-F238E27FC236}">
                    <a16:creationId xmlns:a16="http://schemas.microsoft.com/office/drawing/2014/main" id="{B87C9D72-9386-43D4-9C27-2B0A676624B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780000" flipH="1">
                <a:off x="6043206" y="222255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5" name="Straight Connector 234">
                <a:extLst>
                  <a:ext uri="{FF2B5EF4-FFF2-40B4-BE49-F238E27FC236}">
                    <a16:creationId xmlns:a16="http://schemas.microsoft.com/office/drawing/2014/main" id="{6903FC60-7B4A-4E8D-B64E-A6570168D8D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3960000" flipH="1">
                <a:off x="5978913" y="234430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6" name="Straight Connector 235">
                <a:extLst>
                  <a:ext uri="{FF2B5EF4-FFF2-40B4-BE49-F238E27FC236}">
                    <a16:creationId xmlns:a16="http://schemas.microsoft.com/office/drawing/2014/main" id="{1565646A-F4D1-434F-ACCE-BC14E5D049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080000" flipH="1">
                <a:off x="5912438" y="24706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7" name="Straight Connector 236">
                <a:extLst>
                  <a:ext uri="{FF2B5EF4-FFF2-40B4-BE49-F238E27FC236}">
                    <a16:creationId xmlns:a16="http://schemas.microsoft.com/office/drawing/2014/main" id="{EB5384FB-B917-47C4-9BEF-B81DFEE8C20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200000" flipH="1">
                <a:off x="5858875" y="2600922"/>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8" name="Straight Connector 237">
                <a:extLst>
                  <a:ext uri="{FF2B5EF4-FFF2-40B4-BE49-F238E27FC236}">
                    <a16:creationId xmlns:a16="http://schemas.microsoft.com/office/drawing/2014/main" id="{03934C7C-17F3-44A9-96A6-AC1E3AFE016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320000" flipH="1">
                <a:off x="5808182" y="273404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39" name="Straight Connector 238">
                <a:extLst>
                  <a:ext uri="{FF2B5EF4-FFF2-40B4-BE49-F238E27FC236}">
                    <a16:creationId xmlns:a16="http://schemas.microsoft.com/office/drawing/2014/main" id="{88AF32D4-0DB1-4F6F-8B2B-27519AB902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500000" flipH="1">
                <a:off x="5773263" y="286686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0" name="Straight Connector 239">
                <a:extLst>
                  <a:ext uri="{FF2B5EF4-FFF2-40B4-BE49-F238E27FC236}">
                    <a16:creationId xmlns:a16="http://schemas.microsoft.com/office/drawing/2014/main" id="{E8FB5CFF-2F83-4320-9CD0-CCD78775EC5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620000" flipH="1">
                <a:off x="5735963" y="300206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1" name="Straight Connector 240">
                <a:extLst>
                  <a:ext uri="{FF2B5EF4-FFF2-40B4-BE49-F238E27FC236}">
                    <a16:creationId xmlns:a16="http://schemas.microsoft.com/office/drawing/2014/main" id="{C85CC5D7-8944-4B99-92D2-D827AB9C4F1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740000" flipH="1">
                <a:off x="5700105" y="313891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2" name="Straight Connector 241">
                <a:extLst>
                  <a:ext uri="{FF2B5EF4-FFF2-40B4-BE49-F238E27FC236}">
                    <a16:creationId xmlns:a16="http://schemas.microsoft.com/office/drawing/2014/main" id="{F55CCF6E-2B52-4B36-872D-542D0CDD70B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4860000" flipH="1">
                <a:off x="5665939" y="3275489"/>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3" name="Straight Connector 242">
                <a:extLst>
                  <a:ext uri="{FF2B5EF4-FFF2-40B4-BE49-F238E27FC236}">
                    <a16:creationId xmlns:a16="http://schemas.microsoft.com/office/drawing/2014/main" id="{12D2E4E5-D86C-41AF-B664-F7E0773984A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040000" flipH="1">
                <a:off x="5644476" y="341425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4" name="Straight Connector 243">
                <a:extLst>
                  <a:ext uri="{FF2B5EF4-FFF2-40B4-BE49-F238E27FC236}">
                    <a16:creationId xmlns:a16="http://schemas.microsoft.com/office/drawing/2014/main" id="{1B38EA97-5B13-4977-B58D-0B28E2D8BA8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160000" flipH="1">
                <a:off x="5626530" y="355462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5" name="Straight Connector 244">
                <a:extLst>
                  <a:ext uri="{FF2B5EF4-FFF2-40B4-BE49-F238E27FC236}">
                    <a16:creationId xmlns:a16="http://schemas.microsoft.com/office/drawing/2014/main" id="{0CC35DD3-5BF6-4C99-93A1-C0F5ACAB7A4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280000" flipH="1">
                <a:off x="5616429" y="3691831"/>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6" name="Straight Connector 245">
                <a:extLst>
                  <a:ext uri="{FF2B5EF4-FFF2-40B4-BE49-F238E27FC236}">
                    <a16:creationId xmlns:a16="http://schemas.microsoft.com/office/drawing/2014/main" id="{A69C8543-88BB-4CDA-8EF5-28506852106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400000" flipH="1">
                <a:off x="5611319" y="38353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7" name="Straight Connector 246">
                <a:extLst>
                  <a:ext uri="{FF2B5EF4-FFF2-40B4-BE49-F238E27FC236}">
                    <a16:creationId xmlns:a16="http://schemas.microsoft.com/office/drawing/2014/main" id="{A091AE30-82E9-4674-9E65-5042AB251C1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580000" flipH="1">
                <a:off x="5608540" y="3975726"/>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8" name="Straight Connector 247">
                <a:extLst>
                  <a:ext uri="{FF2B5EF4-FFF2-40B4-BE49-F238E27FC236}">
                    <a16:creationId xmlns:a16="http://schemas.microsoft.com/office/drawing/2014/main" id="{9A3D2800-7BCF-4C76-9CCD-6962D5E5E7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700000" flipH="1">
                <a:off x="5605761" y="411607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49" name="Straight Connector 248">
                <a:extLst>
                  <a:ext uri="{FF2B5EF4-FFF2-40B4-BE49-F238E27FC236}">
                    <a16:creationId xmlns:a16="http://schemas.microsoft.com/office/drawing/2014/main" id="{2AD91264-05B7-4454-AE8C-BAC45B33175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820000" flipH="1">
                <a:off x="5624195" y="425421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0" name="Straight Connector 249">
                <a:extLst>
                  <a:ext uri="{FF2B5EF4-FFF2-40B4-BE49-F238E27FC236}">
                    <a16:creationId xmlns:a16="http://schemas.microsoft.com/office/drawing/2014/main" id="{2047D64C-CE38-4EDA-8EA5-8A805D525AF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5940000" flipH="1">
                <a:off x="5642629" y="43923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1" name="Straight Connector 250">
                <a:extLst>
                  <a:ext uri="{FF2B5EF4-FFF2-40B4-BE49-F238E27FC236}">
                    <a16:creationId xmlns:a16="http://schemas.microsoft.com/office/drawing/2014/main" id="{A3C33408-5D0E-4DE4-8945-9001979D3E8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120000" flipH="1">
                <a:off x="5654818" y="4536385"/>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2" name="Straight Connector 251">
                <a:extLst>
                  <a:ext uri="{FF2B5EF4-FFF2-40B4-BE49-F238E27FC236}">
                    <a16:creationId xmlns:a16="http://schemas.microsoft.com/office/drawing/2014/main" id="{E1AE14B5-3844-4A66-A8BC-CD8538C562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240000" flipH="1">
                <a:off x="5684446" y="467136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3" name="Straight Connector 252">
                <a:extLst>
                  <a:ext uri="{FF2B5EF4-FFF2-40B4-BE49-F238E27FC236}">
                    <a16:creationId xmlns:a16="http://schemas.microsoft.com/office/drawing/2014/main" id="{5F78B15A-17F2-474B-A6B5-34B225EBA0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360000" flipH="1">
                <a:off x="5714074" y="4808730"/>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4" name="Straight Connector 253">
                <a:extLst>
                  <a:ext uri="{FF2B5EF4-FFF2-40B4-BE49-F238E27FC236}">
                    <a16:creationId xmlns:a16="http://schemas.microsoft.com/office/drawing/2014/main" id="{114C9FE9-2E7D-466C-978D-713D0A6624C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480000" flipH="1">
                <a:off x="5748464" y="4948474"/>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5" name="Straight Connector 254">
                <a:extLst>
                  <a:ext uri="{FF2B5EF4-FFF2-40B4-BE49-F238E27FC236}">
                    <a16:creationId xmlns:a16="http://schemas.microsoft.com/office/drawing/2014/main" id="{882ACEF4-C446-4969-92B5-8649558C27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660000" flipH="1">
                <a:off x="5792091" y="5077607"/>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6" name="Straight Connector 255">
                <a:extLst>
                  <a:ext uri="{FF2B5EF4-FFF2-40B4-BE49-F238E27FC236}">
                    <a16:creationId xmlns:a16="http://schemas.microsoft.com/office/drawing/2014/main" id="{DDA39D67-86FF-418E-9876-AB14AFD7933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780000" flipH="1">
                <a:off x="5847441" y="521122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7" name="Straight Connector 256">
                <a:extLst>
                  <a:ext uri="{FF2B5EF4-FFF2-40B4-BE49-F238E27FC236}">
                    <a16:creationId xmlns:a16="http://schemas.microsoft.com/office/drawing/2014/main" id="{2D3BF31F-EEDE-4027-BAE2-CD14B138C54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6900000" flipH="1">
                <a:off x="5900410" y="5342458"/>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cxnSp>
            <p:nvCxnSpPr>
              <p:cNvPr id="258" name="Straight Connector 257">
                <a:extLst>
                  <a:ext uri="{FF2B5EF4-FFF2-40B4-BE49-F238E27FC236}">
                    <a16:creationId xmlns:a16="http://schemas.microsoft.com/office/drawing/2014/main" id="{F37BBBCA-15AD-4E11-813C-E58EE564FDB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rot="-7020000" flipH="1">
                <a:off x="5955760" y="5473693"/>
                <a:ext cx="3394" cy="182880"/>
              </a:xfrm>
              <a:prstGeom prst="line">
                <a:avLst/>
              </a:prstGeom>
              <a:ln>
                <a:solidFill>
                  <a:srgbClr val="FFFFFF">
                    <a:alpha val="30196"/>
                  </a:srgbClr>
                </a:solidFill>
              </a:ln>
            </p:spPr>
            <p:style>
              <a:lnRef idx="1">
                <a:schemeClr val="accent1"/>
              </a:lnRef>
              <a:fillRef idx="0">
                <a:schemeClr val="accent1"/>
              </a:fillRef>
              <a:effectRef idx="0">
                <a:schemeClr val="accent1"/>
              </a:effectRef>
              <a:fontRef idx="minor">
                <a:schemeClr val="tx1"/>
              </a:fontRef>
            </p:style>
          </p:cxnSp>
        </p:grpSp>
      </p:grpSp>
      <p:pic>
        <p:nvPicPr>
          <p:cNvPr id="4" name="Picture 3">
            <a:extLst>
              <a:ext uri="{FF2B5EF4-FFF2-40B4-BE49-F238E27FC236}">
                <a16:creationId xmlns:a16="http://schemas.microsoft.com/office/drawing/2014/main" id="{066F34C3-BBF3-4A4A-8182-8E1220B1E081}"/>
              </a:ext>
            </a:extLst>
          </p:cNvPr>
          <p:cNvPicPr>
            <a:picLocks noChangeAspect="1"/>
          </p:cNvPicPr>
          <p:nvPr/>
        </p:nvPicPr>
        <p:blipFill rotWithShape="1">
          <a:blip r:embed="rId3"/>
          <a:srcRect l="14406" r="5845" b="2"/>
          <a:stretch/>
        </p:blipFill>
        <p:spPr>
          <a:xfrm>
            <a:off x="5959325" y="2806240"/>
            <a:ext cx="2902538" cy="2902537"/>
          </a:xfrm>
          <a:custGeom>
            <a:avLst/>
            <a:gdLst/>
            <a:ahLst/>
            <a:cxnLst/>
            <a:rect l="l" t="t" r="r" b="b"/>
            <a:pathLst>
              <a:path w="2851962" h="2851962">
                <a:moveTo>
                  <a:pt x="1425981" y="0"/>
                </a:moveTo>
                <a:cubicBezTo>
                  <a:pt x="2213529" y="0"/>
                  <a:pt x="2851962" y="638433"/>
                  <a:pt x="2851962" y="1425981"/>
                </a:cubicBezTo>
                <a:cubicBezTo>
                  <a:pt x="2851962" y="2213529"/>
                  <a:pt x="2213529" y="2851962"/>
                  <a:pt x="1425981" y="2851962"/>
                </a:cubicBezTo>
                <a:cubicBezTo>
                  <a:pt x="638433" y="2851962"/>
                  <a:pt x="0" y="2213529"/>
                  <a:pt x="0" y="1425981"/>
                </a:cubicBezTo>
                <a:cubicBezTo>
                  <a:pt x="0" y="638433"/>
                  <a:pt x="638433" y="0"/>
                  <a:pt x="1425981" y="0"/>
                </a:cubicBezTo>
                <a:close/>
              </a:path>
            </a:pathLst>
          </a:custGeom>
          <a:noFill/>
        </p:spPr>
      </p:pic>
      <p:pic>
        <p:nvPicPr>
          <p:cNvPr id="9" name="Picture 8" descr="A group of people standing in a line in front of a sign&#10;&#10;Description automatically generated with low confidence">
            <a:extLst>
              <a:ext uri="{FF2B5EF4-FFF2-40B4-BE49-F238E27FC236}">
                <a16:creationId xmlns:a16="http://schemas.microsoft.com/office/drawing/2014/main" id="{F97C09B9-F9CC-4C40-89A2-C5464759C448}"/>
              </a:ext>
            </a:extLst>
          </p:cNvPr>
          <p:cNvPicPr>
            <a:picLocks noChangeAspect="1"/>
          </p:cNvPicPr>
          <p:nvPr/>
        </p:nvPicPr>
        <p:blipFill rotWithShape="1">
          <a:blip r:embed="rId4"/>
          <a:srcRect l="31344" r="1" b="1"/>
          <a:stretch/>
        </p:blipFill>
        <p:spPr>
          <a:xfrm>
            <a:off x="8055588" y="-3863"/>
            <a:ext cx="4132754" cy="3445946"/>
          </a:xfrm>
          <a:custGeom>
            <a:avLst/>
            <a:gdLst/>
            <a:ahLst/>
            <a:cxnLst/>
            <a:rect l="l" t="t" r="r" b="b"/>
            <a:pathLst>
              <a:path w="4638368" h="3867534">
                <a:moveTo>
                  <a:pt x="303228" y="0"/>
                </a:moveTo>
                <a:lnTo>
                  <a:pt x="4638368" y="0"/>
                </a:lnTo>
                <a:lnTo>
                  <a:pt x="4638368" y="2952747"/>
                </a:lnTo>
                <a:lnTo>
                  <a:pt x="4585825" y="3013864"/>
                </a:lnTo>
                <a:cubicBezTo>
                  <a:pt x="4103088" y="3538671"/>
                  <a:pt x="3410622" y="3867534"/>
                  <a:pt x="2641346" y="3867534"/>
                </a:cubicBezTo>
                <a:cubicBezTo>
                  <a:pt x="1182571" y="3867534"/>
                  <a:pt x="0" y="2684963"/>
                  <a:pt x="0" y="1226188"/>
                </a:cubicBezTo>
                <a:cubicBezTo>
                  <a:pt x="0" y="815907"/>
                  <a:pt x="93544" y="427475"/>
                  <a:pt x="260466" y="81056"/>
                </a:cubicBezTo>
                <a:close/>
              </a:path>
            </a:pathLst>
          </a:custGeom>
        </p:spPr>
      </p:pic>
      <p:pic>
        <p:nvPicPr>
          <p:cNvPr id="7" name="Picture 6" descr="A group of people in a market&#10;&#10;Description automatically generated with low confidence">
            <a:extLst>
              <a:ext uri="{FF2B5EF4-FFF2-40B4-BE49-F238E27FC236}">
                <a16:creationId xmlns:a16="http://schemas.microsoft.com/office/drawing/2014/main" id="{BFD6711C-CFBB-48EA-84E7-82897B49D7A0}"/>
              </a:ext>
            </a:extLst>
          </p:cNvPr>
          <p:cNvPicPr>
            <a:picLocks noChangeAspect="1"/>
          </p:cNvPicPr>
          <p:nvPr/>
        </p:nvPicPr>
        <p:blipFill rotWithShape="1">
          <a:blip r:embed="rId5"/>
          <a:srcRect l="7720" r="11142" b="-1"/>
          <a:stretch/>
        </p:blipFill>
        <p:spPr>
          <a:xfrm>
            <a:off x="8888133" y="4144246"/>
            <a:ext cx="3302966" cy="2717299"/>
          </a:xfrm>
          <a:custGeom>
            <a:avLst/>
            <a:gdLst/>
            <a:ahLst/>
            <a:cxnLst/>
            <a:rect l="l" t="t" r="r" b="b"/>
            <a:pathLst>
              <a:path w="3039855" h="2500842">
                <a:moveTo>
                  <a:pt x="1663658" y="0"/>
                </a:moveTo>
                <a:cubicBezTo>
                  <a:pt x="2180490" y="0"/>
                  <a:pt x="2642278" y="235674"/>
                  <a:pt x="2947417" y="605417"/>
                </a:cubicBezTo>
                <a:lnTo>
                  <a:pt x="3039855" y="729032"/>
                </a:lnTo>
                <a:lnTo>
                  <a:pt x="3039855" y="2500842"/>
                </a:lnTo>
                <a:lnTo>
                  <a:pt x="226952" y="2500842"/>
                </a:lnTo>
                <a:lnTo>
                  <a:pt x="155401" y="2366679"/>
                </a:lnTo>
                <a:cubicBezTo>
                  <a:pt x="55691" y="2153127"/>
                  <a:pt x="0" y="1914896"/>
                  <a:pt x="0" y="1663658"/>
                </a:cubicBezTo>
                <a:cubicBezTo>
                  <a:pt x="0" y="744845"/>
                  <a:pt x="744845" y="0"/>
                  <a:pt x="1663658" y="0"/>
                </a:cubicBezTo>
                <a:close/>
              </a:path>
            </a:pathLst>
          </a:custGeom>
        </p:spPr>
      </p:pic>
    </p:spTree>
    <p:extLst>
      <p:ext uri="{BB962C8B-B14F-4D97-AF65-F5344CB8AC3E}">
        <p14:creationId xmlns:p14="http://schemas.microsoft.com/office/powerpoint/2010/main" val="33804460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Заглавие 1">
            <a:extLst>
              <a:ext uri="{FF2B5EF4-FFF2-40B4-BE49-F238E27FC236}">
                <a16:creationId xmlns:a16="http://schemas.microsoft.com/office/drawing/2014/main" id="{6FE62127-3036-4FE6-A4E7-1DFF5A6C0FA7}"/>
              </a:ext>
            </a:extLst>
          </p:cNvPr>
          <p:cNvSpPr>
            <a:spLocks noGrp="1"/>
          </p:cNvSpPr>
          <p:nvPr>
            <p:ph type="title"/>
          </p:nvPr>
        </p:nvSpPr>
        <p:spPr>
          <a:xfrm>
            <a:off x="147773" y="193155"/>
            <a:ext cx="3999367" cy="757918"/>
          </a:xfrm>
        </p:spPr>
        <p:txBody>
          <a:bodyPr>
            <a:normAutofit fontScale="90000"/>
          </a:bodyPr>
          <a:lstStyle/>
          <a:p>
            <a:br>
              <a:rPr lang="en-GB" dirty="0"/>
            </a:br>
            <a:r>
              <a:rPr lang="en-GB" dirty="0"/>
              <a:t>Management team</a:t>
            </a:r>
            <a:br>
              <a:rPr lang="en-GB" dirty="0"/>
            </a:br>
            <a:br>
              <a:rPr lang="en-GB" dirty="0"/>
            </a:br>
            <a:endParaRPr lang="en-GB" dirty="0"/>
          </a:p>
        </p:txBody>
      </p:sp>
      <p:sp>
        <p:nvSpPr>
          <p:cNvPr id="3" name="Контейнер за съдържание 2">
            <a:extLst>
              <a:ext uri="{FF2B5EF4-FFF2-40B4-BE49-F238E27FC236}">
                <a16:creationId xmlns:a16="http://schemas.microsoft.com/office/drawing/2014/main" id="{CCCB7D28-7D3F-408B-B4EB-3AF10FC8AF60}"/>
              </a:ext>
            </a:extLst>
          </p:cNvPr>
          <p:cNvSpPr>
            <a:spLocks noGrp="1"/>
          </p:cNvSpPr>
          <p:nvPr>
            <p:ph idx="1"/>
          </p:nvPr>
        </p:nvSpPr>
        <p:spPr>
          <a:xfrm>
            <a:off x="139953" y="3285613"/>
            <a:ext cx="2427827" cy="2430677"/>
          </a:xfrm>
        </p:spPr>
        <p:txBody>
          <a:bodyPr>
            <a:normAutofit/>
          </a:bodyPr>
          <a:lstStyle/>
          <a:p>
            <a:pPr marL="0" indent="0">
              <a:buNone/>
            </a:pPr>
            <a:endParaRPr lang="en-GB" dirty="0"/>
          </a:p>
          <a:p>
            <a:pPr marL="0" indent="0">
              <a:buNone/>
            </a:pPr>
            <a:r>
              <a:rPr lang="en-GB" dirty="0"/>
              <a:t>Owner / Development Waqar Ali     Experience: 15 years working Industry leading fashion      (Gucci)</a:t>
            </a:r>
          </a:p>
          <a:p>
            <a:endParaRPr lang="en-GB" dirty="0"/>
          </a:p>
          <a:p>
            <a:endParaRPr lang="en-GB" dirty="0"/>
          </a:p>
        </p:txBody>
      </p:sp>
      <p:sp>
        <p:nvSpPr>
          <p:cNvPr id="4" name="TextBox 3">
            <a:extLst>
              <a:ext uri="{FF2B5EF4-FFF2-40B4-BE49-F238E27FC236}">
                <a16:creationId xmlns:a16="http://schemas.microsoft.com/office/drawing/2014/main" id="{6FCD138B-6120-4F06-8572-6BB5324260C7}"/>
              </a:ext>
            </a:extLst>
          </p:cNvPr>
          <p:cNvSpPr txBox="1"/>
          <p:nvPr/>
        </p:nvSpPr>
        <p:spPr>
          <a:xfrm>
            <a:off x="9250532" y="3664677"/>
            <a:ext cx="2880805" cy="1477328"/>
          </a:xfrm>
          <a:prstGeom prst="rect">
            <a:avLst/>
          </a:prstGeom>
          <a:noFill/>
        </p:spPr>
        <p:txBody>
          <a:bodyPr wrap="square" rtlCol="0">
            <a:spAutoFit/>
          </a:bodyPr>
          <a:lstStyle/>
          <a:p>
            <a:pPr marL="0" indent="0">
              <a:buNone/>
            </a:pPr>
            <a:r>
              <a:rPr lang="en-GB" dirty="0"/>
              <a:t>Owner/Purchasing Manager</a:t>
            </a:r>
          </a:p>
          <a:p>
            <a:pPr marL="0" indent="0">
              <a:buNone/>
            </a:pPr>
            <a:r>
              <a:rPr lang="en-GB" dirty="0" err="1"/>
              <a:t>Tassadaq</a:t>
            </a:r>
            <a:r>
              <a:rPr lang="en-GB" dirty="0"/>
              <a:t> Hussain</a:t>
            </a:r>
          </a:p>
          <a:p>
            <a:r>
              <a:rPr lang="en-GB" dirty="0"/>
              <a:t>Experience: 5 years working for Prada</a:t>
            </a:r>
          </a:p>
          <a:p>
            <a:endParaRPr lang="en-GB" dirty="0"/>
          </a:p>
        </p:txBody>
      </p:sp>
      <p:sp>
        <p:nvSpPr>
          <p:cNvPr id="5" name="TextBox 4">
            <a:extLst>
              <a:ext uri="{FF2B5EF4-FFF2-40B4-BE49-F238E27FC236}">
                <a16:creationId xmlns:a16="http://schemas.microsoft.com/office/drawing/2014/main" id="{ABEA4A5B-0B50-42FE-8F02-5D622E7BD4EA}"/>
              </a:ext>
            </a:extLst>
          </p:cNvPr>
          <p:cNvSpPr txBox="1"/>
          <p:nvPr/>
        </p:nvSpPr>
        <p:spPr>
          <a:xfrm>
            <a:off x="5902441" y="3652300"/>
            <a:ext cx="3431267" cy="1200329"/>
          </a:xfrm>
          <a:prstGeom prst="rect">
            <a:avLst/>
          </a:prstGeom>
          <a:noFill/>
        </p:spPr>
        <p:txBody>
          <a:bodyPr wrap="square" rtlCol="0">
            <a:spAutoFit/>
          </a:bodyPr>
          <a:lstStyle/>
          <a:p>
            <a:r>
              <a:rPr lang="en-GB" dirty="0"/>
              <a:t>Mariana Slavcheva</a:t>
            </a:r>
          </a:p>
          <a:p>
            <a:pPr marL="0" indent="0">
              <a:buNone/>
            </a:pPr>
            <a:r>
              <a:rPr lang="en-GB" dirty="0"/>
              <a:t>Owner /Sales Manager</a:t>
            </a:r>
          </a:p>
          <a:p>
            <a:pPr marL="0" indent="0">
              <a:buNone/>
            </a:pPr>
            <a:r>
              <a:rPr lang="en-GB" dirty="0"/>
              <a:t>Experience: 5 years sales for </a:t>
            </a:r>
          </a:p>
          <a:p>
            <a:pPr marL="0" indent="0">
              <a:buNone/>
            </a:pPr>
            <a:r>
              <a:rPr lang="en-GB" dirty="0"/>
              <a:t>Super dry</a:t>
            </a:r>
          </a:p>
        </p:txBody>
      </p:sp>
      <p:sp>
        <p:nvSpPr>
          <p:cNvPr id="6" name="TextBox 5">
            <a:extLst>
              <a:ext uri="{FF2B5EF4-FFF2-40B4-BE49-F238E27FC236}">
                <a16:creationId xmlns:a16="http://schemas.microsoft.com/office/drawing/2014/main" id="{E42C7D56-C98E-4931-B1C1-030DA844AA1C}"/>
              </a:ext>
            </a:extLst>
          </p:cNvPr>
          <p:cNvSpPr txBox="1"/>
          <p:nvPr/>
        </p:nvSpPr>
        <p:spPr>
          <a:xfrm>
            <a:off x="2556159" y="3652300"/>
            <a:ext cx="2797629" cy="1477328"/>
          </a:xfrm>
          <a:prstGeom prst="rect">
            <a:avLst/>
          </a:prstGeom>
          <a:noFill/>
        </p:spPr>
        <p:txBody>
          <a:bodyPr wrap="square" rtlCol="0">
            <a:spAutoFit/>
          </a:bodyPr>
          <a:lstStyle/>
          <a:p>
            <a:pPr marL="0" indent="0">
              <a:buNone/>
            </a:pPr>
            <a:r>
              <a:rPr lang="en-GB" dirty="0"/>
              <a:t>Owner/ Marketing Lead</a:t>
            </a:r>
          </a:p>
          <a:p>
            <a:pPr marL="0" indent="0">
              <a:buNone/>
            </a:pPr>
            <a:r>
              <a:rPr lang="en-GB" dirty="0"/>
              <a:t>Natalia Stirbu</a:t>
            </a:r>
          </a:p>
          <a:p>
            <a:pPr marL="0" indent="0">
              <a:buNone/>
            </a:pPr>
            <a:r>
              <a:rPr lang="en-GB" dirty="0"/>
              <a:t>Experience : 10 years  Business Marketing for Prada</a:t>
            </a:r>
          </a:p>
        </p:txBody>
      </p:sp>
      <p:pic>
        <p:nvPicPr>
          <p:cNvPr id="8" name="Picture 7" descr="A picture containing logo&#10;&#10;Description automatically generated">
            <a:extLst>
              <a:ext uri="{FF2B5EF4-FFF2-40B4-BE49-F238E27FC236}">
                <a16:creationId xmlns:a16="http://schemas.microsoft.com/office/drawing/2014/main" id="{2D9A046C-BF28-427C-8B61-8D74DFEAEB77}"/>
              </a:ext>
            </a:extLst>
          </p:cNvPr>
          <p:cNvPicPr>
            <a:picLocks noChangeAspect="1"/>
          </p:cNvPicPr>
          <p:nvPr/>
        </p:nvPicPr>
        <p:blipFill>
          <a:blip r:embed="rId2"/>
          <a:stretch>
            <a:fillRect/>
          </a:stretch>
        </p:blipFill>
        <p:spPr>
          <a:xfrm>
            <a:off x="224992" y="5320332"/>
            <a:ext cx="2053173" cy="1308680"/>
          </a:xfrm>
          <a:prstGeom prst="rect">
            <a:avLst/>
          </a:prstGeom>
        </p:spPr>
      </p:pic>
      <p:pic>
        <p:nvPicPr>
          <p:cNvPr id="10" name="Picture 9" descr="A close up of a logo&#10;&#10;Description automatically generated with low confidence">
            <a:extLst>
              <a:ext uri="{FF2B5EF4-FFF2-40B4-BE49-F238E27FC236}">
                <a16:creationId xmlns:a16="http://schemas.microsoft.com/office/drawing/2014/main" id="{23A38DF3-8E33-4758-BE93-D3C063FE5949}"/>
              </a:ext>
            </a:extLst>
          </p:cNvPr>
          <p:cNvPicPr>
            <a:picLocks noChangeAspect="1"/>
          </p:cNvPicPr>
          <p:nvPr/>
        </p:nvPicPr>
        <p:blipFill>
          <a:blip r:embed="rId3"/>
          <a:stretch>
            <a:fillRect/>
          </a:stretch>
        </p:blipFill>
        <p:spPr>
          <a:xfrm>
            <a:off x="5902441" y="5214889"/>
            <a:ext cx="2611382" cy="1308681"/>
          </a:xfrm>
          <a:prstGeom prst="rect">
            <a:avLst/>
          </a:prstGeom>
        </p:spPr>
      </p:pic>
      <p:pic>
        <p:nvPicPr>
          <p:cNvPr id="12" name="Picture 11" descr="A picture containing text, chain, metalware, necklet&#10;&#10;Description automatically generated">
            <a:extLst>
              <a:ext uri="{FF2B5EF4-FFF2-40B4-BE49-F238E27FC236}">
                <a16:creationId xmlns:a16="http://schemas.microsoft.com/office/drawing/2014/main" id="{A2ACCEBE-5CCB-4020-B4E8-F9EA709849DF}"/>
              </a:ext>
            </a:extLst>
          </p:cNvPr>
          <p:cNvPicPr>
            <a:picLocks noChangeAspect="1"/>
          </p:cNvPicPr>
          <p:nvPr/>
        </p:nvPicPr>
        <p:blipFill>
          <a:blip r:embed="rId4"/>
          <a:stretch>
            <a:fillRect/>
          </a:stretch>
        </p:blipFill>
        <p:spPr>
          <a:xfrm>
            <a:off x="2575600" y="5303686"/>
            <a:ext cx="2187676" cy="1332831"/>
          </a:xfrm>
          <a:prstGeom prst="rect">
            <a:avLst/>
          </a:prstGeom>
        </p:spPr>
      </p:pic>
      <p:pic>
        <p:nvPicPr>
          <p:cNvPr id="14" name="Picture 13" descr="A picture containing text, chain, metalware, necklet&#10;&#10;Description automatically generated">
            <a:extLst>
              <a:ext uri="{FF2B5EF4-FFF2-40B4-BE49-F238E27FC236}">
                <a16:creationId xmlns:a16="http://schemas.microsoft.com/office/drawing/2014/main" id="{C53BE750-174F-47B3-930C-482D5DDCDE64}"/>
              </a:ext>
            </a:extLst>
          </p:cNvPr>
          <p:cNvPicPr>
            <a:picLocks noChangeAspect="1"/>
          </p:cNvPicPr>
          <p:nvPr/>
        </p:nvPicPr>
        <p:blipFill>
          <a:blip r:embed="rId4"/>
          <a:stretch>
            <a:fillRect/>
          </a:stretch>
        </p:blipFill>
        <p:spPr>
          <a:xfrm>
            <a:off x="9333708" y="5296181"/>
            <a:ext cx="2523994" cy="1332831"/>
          </a:xfrm>
          <a:prstGeom prst="rect">
            <a:avLst/>
          </a:prstGeom>
        </p:spPr>
      </p:pic>
      <p:pic>
        <p:nvPicPr>
          <p:cNvPr id="18" name="Picture 17" descr="A person with a mustache&#10;&#10;Description automatically generated with low confidence">
            <a:extLst>
              <a:ext uri="{FF2B5EF4-FFF2-40B4-BE49-F238E27FC236}">
                <a16:creationId xmlns:a16="http://schemas.microsoft.com/office/drawing/2014/main" id="{9621E43B-055C-4A1F-A6E5-6FEA5BBE62D4}"/>
              </a:ext>
            </a:extLst>
          </p:cNvPr>
          <p:cNvPicPr>
            <a:picLocks noChangeAspect="1"/>
          </p:cNvPicPr>
          <p:nvPr/>
        </p:nvPicPr>
        <p:blipFill>
          <a:blip r:embed="rId5"/>
          <a:stretch>
            <a:fillRect/>
          </a:stretch>
        </p:blipFill>
        <p:spPr>
          <a:xfrm>
            <a:off x="9463136" y="1241894"/>
            <a:ext cx="2053174" cy="2068471"/>
          </a:xfrm>
          <a:prstGeom prst="rect">
            <a:avLst/>
          </a:prstGeom>
        </p:spPr>
      </p:pic>
      <p:pic>
        <p:nvPicPr>
          <p:cNvPr id="20" name="Picture 19" descr="A person with a beard&#10;&#10;Description automatically generated">
            <a:extLst>
              <a:ext uri="{FF2B5EF4-FFF2-40B4-BE49-F238E27FC236}">
                <a16:creationId xmlns:a16="http://schemas.microsoft.com/office/drawing/2014/main" id="{FE4FC901-627F-448E-8E0C-D164A6B66C83}"/>
              </a:ext>
            </a:extLst>
          </p:cNvPr>
          <p:cNvPicPr>
            <a:picLocks noChangeAspect="1"/>
          </p:cNvPicPr>
          <p:nvPr/>
        </p:nvPicPr>
        <p:blipFill>
          <a:blip r:embed="rId6"/>
          <a:stretch>
            <a:fillRect/>
          </a:stretch>
        </p:blipFill>
        <p:spPr>
          <a:xfrm>
            <a:off x="224992" y="1217142"/>
            <a:ext cx="2053173" cy="2068471"/>
          </a:xfrm>
          <a:prstGeom prst="rect">
            <a:avLst/>
          </a:prstGeom>
        </p:spPr>
      </p:pic>
      <p:pic>
        <p:nvPicPr>
          <p:cNvPr id="9" name="Picture 8" descr="A picture containing person, person, wall, indoor&#10;&#10;Description automatically generated">
            <a:extLst>
              <a:ext uri="{FF2B5EF4-FFF2-40B4-BE49-F238E27FC236}">
                <a16:creationId xmlns:a16="http://schemas.microsoft.com/office/drawing/2014/main" id="{BB6D9D72-76F7-46F6-8F63-A29FE34BF768}"/>
              </a:ext>
            </a:extLst>
          </p:cNvPr>
          <p:cNvPicPr>
            <a:picLocks noChangeAspect="1"/>
          </p:cNvPicPr>
          <p:nvPr/>
        </p:nvPicPr>
        <p:blipFill>
          <a:blip r:embed="rId7"/>
          <a:stretch>
            <a:fillRect/>
          </a:stretch>
        </p:blipFill>
        <p:spPr>
          <a:xfrm>
            <a:off x="2795545" y="1229517"/>
            <a:ext cx="2053173" cy="2068471"/>
          </a:xfrm>
          <a:prstGeom prst="rect">
            <a:avLst/>
          </a:prstGeom>
        </p:spPr>
      </p:pic>
      <p:pic>
        <p:nvPicPr>
          <p:cNvPr id="13" name="Picture 12" descr="A picture containing person, person, hair, posing&#10;&#10;Description automatically generated">
            <a:extLst>
              <a:ext uri="{FF2B5EF4-FFF2-40B4-BE49-F238E27FC236}">
                <a16:creationId xmlns:a16="http://schemas.microsoft.com/office/drawing/2014/main" id="{B34FCF91-4A9F-4E6A-B0F5-354085B63904}"/>
              </a:ext>
            </a:extLst>
          </p:cNvPr>
          <p:cNvPicPr>
            <a:picLocks noChangeAspect="1"/>
          </p:cNvPicPr>
          <p:nvPr/>
        </p:nvPicPr>
        <p:blipFill>
          <a:blip r:embed="rId8"/>
          <a:stretch>
            <a:fillRect/>
          </a:stretch>
        </p:blipFill>
        <p:spPr>
          <a:xfrm>
            <a:off x="6096001" y="1254269"/>
            <a:ext cx="1929414" cy="2043719"/>
          </a:xfrm>
          <a:prstGeom prst="rect">
            <a:avLst/>
          </a:prstGeom>
        </p:spPr>
      </p:pic>
    </p:spTree>
    <p:extLst>
      <p:ext uri="{BB962C8B-B14F-4D97-AF65-F5344CB8AC3E}">
        <p14:creationId xmlns:p14="http://schemas.microsoft.com/office/powerpoint/2010/main" val="3207895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BEED08-D0A5-45A9-BF09-260D01FB8B59}"/>
              </a:ext>
            </a:extLst>
          </p:cNvPr>
          <p:cNvSpPr txBox="1"/>
          <p:nvPr/>
        </p:nvSpPr>
        <p:spPr>
          <a:xfrm>
            <a:off x="2989385" y="0"/>
            <a:ext cx="4699697" cy="369332"/>
          </a:xfrm>
          <a:prstGeom prst="rect">
            <a:avLst/>
          </a:prstGeom>
          <a:noFill/>
        </p:spPr>
        <p:txBody>
          <a:bodyPr wrap="square" rtlCol="0">
            <a:spAutoFit/>
          </a:bodyPr>
          <a:lstStyle/>
          <a:p>
            <a:pPr algn="ctr"/>
            <a:r>
              <a:rPr lang="en-GB" u="sng" dirty="0"/>
              <a:t>FINANCIAL PLAN/PROFIT AND LOSS</a:t>
            </a:r>
          </a:p>
        </p:txBody>
      </p:sp>
      <p:pic>
        <p:nvPicPr>
          <p:cNvPr id="4" name="Picture 3">
            <a:extLst>
              <a:ext uri="{FF2B5EF4-FFF2-40B4-BE49-F238E27FC236}">
                <a16:creationId xmlns:a16="http://schemas.microsoft.com/office/drawing/2014/main" id="{57BA6F30-1127-4B07-8391-41F22581DBF2}"/>
              </a:ext>
            </a:extLst>
          </p:cNvPr>
          <p:cNvPicPr>
            <a:picLocks noChangeAspect="1"/>
          </p:cNvPicPr>
          <p:nvPr/>
        </p:nvPicPr>
        <p:blipFill>
          <a:blip r:embed="rId2"/>
          <a:stretch>
            <a:fillRect/>
          </a:stretch>
        </p:blipFill>
        <p:spPr>
          <a:xfrm>
            <a:off x="152400" y="312420"/>
            <a:ext cx="11758246" cy="6346288"/>
          </a:xfrm>
          <a:prstGeom prst="rect">
            <a:avLst/>
          </a:prstGeom>
        </p:spPr>
      </p:pic>
    </p:spTree>
    <p:extLst>
      <p:ext uri="{BB962C8B-B14F-4D97-AF65-F5344CB8AC3E}">
        <p14:creationId xmlns:p14="http://schemas.microsoft.com/office/powerpoint/2010/main" val="26683382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8276C"/>
      </a:dk2>
      <a:lt2>
        <a:srgbClr val="EBEBEB"/>
      </a:lt2>
      <a:accent1>
        <a:srgbClr val="AC3EC1"/>
      </a:accent1>
      <a:accent2>
        <a:srgbClr val="477BD1"/>
      </a:accent2>
      <a:accent3>
        <a:srgbClr val="46B298"/>
      </a:accent3>
      <a:accent4>
        <a:srgbClr val="90BA4C"/>
      </a:accent4>
      <a:accent5>
        <a:srgbClr val="DD9D31"/>
      </a:accent5>
      <a:accent6>
        <a:srgbClr val="E25247"/>
      </a:accent6>
      <a:hlink>
        <a:srgbClr val="C573D2"/>
      </a:hlink>
      <a:folHlink>
        <a:srgbClr val="CCAEE8"/>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42E5908D-19A2-46FD-89FA-638B126129E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E57094B-4684-420B-AFE0-4E41CA2AF714}">
  <ds:schemaRefs>
    <ds:schemaRef ds:uri="http://schemas.microsoft.com/sharepoint/v3/contenttype/forms"/>
  </ds:schemaRefs>
</ds:datastoreItem>
</file>

<file path=customXml/itemProps2.xml><?xml version="1.0" encoding="utf-8"?>
<ds:datastoreItem xmlns:ds="http://schemas.openxmlformats.org/officeDocument/2006/customXml" ds:itemID="{B26D5668-1971-40BB-BC7C-94C9B101AAB7}">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3370F4A1-FC59-4361-989F-6C79533DA5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Celestial design</Template>
  <TotalTime>5958</TotalTime>
  <Words>1085</Words>
  <Application>Microsoft Office PowerPoint</Application>
  <PresentationFormat>Widescreen</PresentationFormat>
  <Paragraphs>147</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Open Sans</vt:lpstr>
      <vt:lpstr>Celestial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MARKETING &amp; SALES PLAN for fresh tracksuit company </vt:lpstr>
      <vt:lpstr> Management team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dubs 110</dc:creator>
  <cp:lastModifiedBy>dubs 110</cp:lastModifiedBy>
  <cp:revision>12</cp:revision>
  <dcterms:created xsi:type="dcterms:W3CDTF">2022-03-10T16:27:58Z</dcterms:created>
  <dcterms:modified xsi:type="dcterms:W3CDTF">2022-03-22T21:23:40Z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