
<file path=[Content_Types].xml><?xml version="1.0" encoding="utf-8"?>
<Types xmlns="http://schemas.openxmlformats.org/package/2006/content-types">
  <Default Extension="fntdata" ContentType="application/x-fontdata"/>
  <Default Extension="jpg" ContentType="image/jp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sldIdLst>
    <p:sldId id="256" r:id="rId2"/>
    <p:sldId id="308" r:id="rId3"/>
    <p:sldId id="309" r:id="rId4"/>
    <p:sldId id="310" r:id="rId5"/>
    <p:sldId id="311" r:id="rId6"/>
    <p:sldId id="312" r:id="rId7"/>
    <p:sldId id="313" r:id="rId8"/>
    <p:sldId id="314" r:id="rId9"/>
    <p:sldId id="267" r:id="rId10"/>
    <p:sldId id="315" r:id="rId11"/>
    <p:sldId id="316" r:id="rId12"/>
    <p:sldId id="317" r:id="rId13"/>
    <p:sldId id="294" r:id="rId14"/>
    <p:sldId id="295" r:id="rId15"/>
    <p:sldId id="292" r:id="rId16"/>
    <p:sldId id="293" r:id="rId17"/>
  </p:sldIdLst>
  <p:sldSz cx="9144000" cy="6858000" type="screen4x3"/>
  <p:notesSz cx="9144000" cy="6858000"/>
  <p:embeddedFontLst>
    <p:embeddedFont>
      <p:font typeface="Segoe UI" panose="020B0502040204020203" pitchFamily="34" charset="0"/>
      <p:regular r:id="rId18"/>
      <p:bold r:id="rId19"/>
      <p:italic r:id="rId20"/>
      <p:boldItalic r:id="rId21"/>
    </p:embeddedFont>
  </p:embeddedFontLst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369F449-3EBE-48FD-A143-75BE829C528C}" v="11" dt="2024-10-24T15:21:34.112"/>
  </p1510:revLst>
</p1510:revInfo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405" autoAdjust="0"/>
    <p:restoredTop sz="94660"/>
  </p:normalViewPr>
  <p:slideViewPr>
    <p:cSldViewPr>
      <p:cViewPr varScale="1">
        <p:scale>
          <a:sx n="98" d="100"/>
          <a:sy n="98" d="100"/>
        </p:scale>
        <p:origin x="966" y="9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1.fntdata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font" Target="fonts/font4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3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font" Target="fonts/font2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10/24/2024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chemeClr val="tx1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10/24/2024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chemeClr val="tx1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10/24/2024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chemeClr val="tx1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10/24/2024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10/24/2024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0" y="0"/>
            <a:ext cx="9143999" cy="6857998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112926" y="-6603"/>
            <a:ext cx="6916420" cy="1244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1" i="0">
                <a:solidFill>
                  <a:schemeClr val="tx1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37680" y="2918586"/>
            <a:ext cx="8241030" cy="25908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10/24/2024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F-5q7o5U0jw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organisations/healthcare-uk" TargetMode="External"/><Relationship Id="rId2" Type="http://schemas.openxmlformats.org/officeDocument/2006/relationships/hyperlink" Target="https://cpdonline.co.uk/knowledge-base/care/the-different-types-of-discrimination-in-health-and-social-care/#:~:text=If%20you%E2%80%99ve%20experienced%20discrimination%20by%20a%20healthcare%20or,can%20make%20a%20discrimination%20claim%20in%20court.%20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" y="0"/>
            <a:ext cx="9143999" cy="6857998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537458" y="1676400"/>
            <a:ext cx="4069079" cy="11233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21005" marR="5080" indent="-408940">
              <a:lnSpc>
                <a:spcPct val="100000"/>
              </a:lnSpc>
              <a:spcBef>
                <a:spcPts val="100"/>
              </a:spcBef>
            </a:pPr>
            <a:r>
              <a:rPr sz="3600" dirty="0">
                <a:solidFill>
                  <a:srgbClr val="FFFFFF"/>
                </a:solidFill>
              </a:rPr>
              <a:t>Module</a:t>
            </a:r>
            <a:r>
              <a:rPr sz="3600" spc="-30" dirty="0">
                <a:solidFill>
                  <a:srgbClr val="FFFFFF"/>
                </a:solidFill>
              </a:rPr>
              <a:t> </a:t>
            </a:r>
            <a:r>
              <a:rPr sz="3600" spc="-10" dirty="0">
                <a:solidFill>
                  <a:srgbClr val="FFFFFF"/>
                </a:solidFill>
                <a:latin typeface="Arial"/>
                <a:cs typeface="Arial"/>
              </a:rPr>
              <a:t>LCHS4003 </a:t>
            </a:r>
            <a:r>
              <a:rPr sz="3600" dirty="0">
                <a:solidFill>
                  <a:srgbClr val="FFFFFF"/>
                </a:solidFill>
                <a:latin typeface="Arial"/>
                <a:cs typeface="Arial"/>
              </a:rPr>
              <a:t>Introduction</a:t>
            </a:r>
            <a:r>
              <a:rPr sz="3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spc="-25" dirty="0">
                <a:solidFill>
                  <a:srgbClr val="FFFFFF"/>
                </a:solidFill>
                <a:latin typeface="Arial"/>
                <a:cs typeface="Arial"/>
              </a:rPr>
              <a:t>to</a:t>
            </a:r>
            <a:endParaRPr sz="3600" dirty="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374773" y="2969895"/>
            <a:ext cx="6394450" cy="18210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720725">
              <a:lnSpc>
                <a:spcPts val="4320"/>
              </a:lnSpc>
              <a:spcBef>
                <a:spcPts val="100"/>
              </a:spcBef>
            </a:pPr>
            <a:r>
              <a:rPr sz="3600" b="1" dirty="0">
                <a:solidFill>
                  <a:srgbClr val="FFFFFF"/>
                </a:solidFill>
                <a:latin typeface="Arial"/>
                <a:cs typeface="Arial"/>
              </a:rPr>
              <a:t>Health</a:t>
            </a:r>
            <a:r>
              <a:rPr sz="3600" b="1" spc="-1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3600" b="1" spc="-1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dirty="0">
                <a:solidFill>
                  <a:srgbClr val="FFFFFF"/>
                </a:solidFill>
                <a:latin typeface="Arial"/>
                <a:cs typeface="Arial"/>
              </a:rPr>
              <a:t>Social</a:t>
            </a:r>
            <a:r>
              <a:rPr sz="3600" b="1" spc="-1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spc="-20" dirty="0">
                <a:solidFill>
                  <a:srgbClr val="FFFFFF"/>
                </a:solidFill>
                <a:latin typeface="Arial"/>
                <a:cs typeface="Arial"/>
              </a:rPr>
              <a:t>Care</a:t>
            </a:r>
            <a:endParaRPr sz="3600" dirty="0">
              <a:latin typeface="Arial"/>
              <a:cs typeface="Arial"/>
            </a:endParaRPr>
          </a:p>
          <a:p>
            <a:pPr marL="12700" marR="5080" indent="2278380">
              <a:lnSpc>
                <a:spcPts val="4800"/>
              </a:lnSpc>
              <a:spcBef>
                <a:spcPts val="100"/>
              </a:spcBef>
            </a:pPr>
            <a:endParaRPr lang="en-GB" sz="4000" b="1" dirty="0">
              <a:solidFill>
                <a:srgbClr val="FFFFCC"/>
              </a:solidFill>
              <a:latin typeface="Segoe UI"/>
              <a:cs typeface="Segoe UI"/>
            </a:endParaRPr>
          </a:p>
          <a:p>
            <a:pPr marL="12700" marR="5080" indent="2278380">
              <a:lnSpc>
                <a:spcPts val="4800"/>
              </a:lnSpc>
              <a:spcBef>
                <a:spcPts val="100"/>
              </a:spcBef>
            </a:pPr>
            <a:r>
              <a:rPr sz="4000" b="1" dirty="0">
                <a:solidFill>
                  <a:srgbClr val="FFFFCC"/>
                </a:solidFill>
                <a:latin typeface="Segoe UI"/>
                <a:cs typeface="Segoe UI"/>
              </a:rPr>
              <a:t>WEEK</a:t>
            </a:r>
            <a:r>
              <a:rPr sz="4000" b="1" spc="-110" dirty="0">
                <a:solidFill>
                  <a:srgbClr val="FFFFCC"/>
                </a:solidFill>
                <a:latin typeface="Segoe UI"/>
                <a:cs typeface="Segoe UI"/>
              </a:rPr>
              <a:t> </a:t>
            </a:r>
            <a:r>
              <a:rPr sz="4000" b="1" spc="-50" dirty="0">
                <a:solidFill>
                  <a:srgbClr val="FFFFCC"/>
                </a:solidFill>
                <a:latin typeface="Segoe UI"/>
                <a:cs typeface="Segoe UI"/>
              </a:rPr>
              <a:t>5</a:t>
            </a:r>
            <a:endParaRPr sz="4000" dirty="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35173" y="272922"/>
            <a:ext cx="4075429" cy="696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-45" dirty="0">
                <a:solidFill>
                  <a:srgbClr val="000000"/>
                </a:solidFill>
              </a:rPr>
              <a:t>Today</a:t>
            </a:r>
            <a:r>
              <a:rPr sz="4400" spc="-140" dirty="0">
                <a:solidFill>
                  <a:srgbClr val="000000"/>
                </a:solidFill>
              </a:rPr>
              <a:t> </a:t>
            </a:r>
            <a:r>
              <a:rPr sz="4400" dirty="0">
                <a:solidFill>
                  <a:srgbClr val="000000"/>
                </a:solidFill>
              </a:rPr>
              <a:t>we</a:t>
            </a:r>
            <a:r>
              <a:rPr sz="4400" spc="-105" dirty="0">
                <a:solidFill>
                  <a:srgbClr val="000000"/>
                </a:solidFill>
              </a:rPr>
              <a:t> </a:t>
            </a:r>
            <a:r>
              <a:rPr sz="4400" spc="-10" dirty="0">
                <a:solidFill>
                  <a:srgbClr val="000000"/>
                </a:solidFill>
              </a:rPr>
              <a:t>will…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228600" y="1216856"/>
            <a:ext cx="8556625" cy="2542747"/>
          </a:xfrm>
          <a:prstGeom prst="rect">
            <a:avLst/>
          </a:prstGeom>
        </p:spPr>
        <p:txBody>
          <a:bodyPr vert="horz" wrap="square" lIns="0" tIns="609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80"/>
              </a:spcBef>
            </a:pPr>
            <a:r>
              <a:rPr sz="3200" dirty="0">
                <a:latin typeface="Segoe UI"/>
                <a:cs typeface="Segoe UI"/>
              </a:rPr>
              <a:t>The</a:t>
            </a:r>
            <a:r>
              <a:rPr sz="3200" spc="-3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session</a:t>
            </a:r>
            <a:r>
              <a:rPr sz="3200" spc="-1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will</a:t>
            </a:r>
            <a:r>
              <a:rPr sz="3200" spc="-1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include</a:t>
            </a:r>
            <a:r>
              <a:rPr sz="3200" spc="-3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the</a:t>
            </a:r>
            <a:r>
              <a:rPr sz="3200" spc="-1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following</a:t>
            </a:r>
            <a:r>
              <a:rPr sz="3200" spc="-35" dirty="0">
                <a:latin typeface="Segoe UI"/>
                <a:cs typeface="Segoe UI"/>
              </a:rPr>
              <a:t> </a:t>
            </a:r>
            <a:r>
              <a:rPr sz="3200" spc="-10" dirty="0">
                <a:latin typeface="Segoe UI"/>
                <a:cs typeface="Segoe UI"/>
              </a:rPr>
              <a:t>items:-</a:t>
            </a:r>
            <a:endParaRPr lang="en-GB" sz="3200" spc="-10" dirty="0">
              <a:latin typeface="Segoe UI"/>
              <a:cs typeface="Segoe UI"/>
            </a:endParaRPr>
          </a:p>
          <a:p>
            <a:pPr marL="12700">
              <a:lnSpc>
                <a:spcPct val="100000"/>
              </a:lnSpc>
              <a:spcBef>
                <a:spcPts val="480"/>
              </a:spcBef>
            </a:pPr>
            <a:endParaRPr sz="3200" dirty="0">
              <a:latin typeface="Segoe UI"/>
              <a:cs typeface="Segoe UI"/>
            </a:endParaRPr>
          </a:p>
          <a:p>
            <a:pPr marL="354965" marR="5080" indent="-342900">
              <a:lnSpc>
                <a:spcPct val="90000"/>
              </a:lnSpc>
              <a:spcBef>
                <a:spcPts val="77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135" dirty="0">
                <a:latin typeface="Segoe UI"/>
                <a:cs typeface="Segoe UI"/>
              </a:rPr>
              <a:t>To</a:t>
            </a:r>
            <a:r>
              <a:rPr sz="3200" spc="-5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look</a:t>
            </a:r>
            <a:r>
              <a:rPr sz="3200" spc="-3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at</a:t>
            </a:r>
            <a:r>
              <a:rPr sz="3200" spc="-3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sources</a:t>
            </a:r>
            <a:r>
              <a:rPr sz="3200" spc="-3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of</a:t>
            </a:r>
            <a:r>
              <a:rPr sz="3200" spc="-3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power</a:t>
            </a:r>
            <a:r>
              <a:rPr sz="3200" spc="-2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and</a:t>
            </a:r>
            <a:r>
              <a:rPr sz="3200" spc="-4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how</a:t>
            </a:r>
            <a:r>
              <a:rPr sz="3200" spc="-40" dirty="0">
                <a:latin typeface="Segoe UI"/>
                <a:cs typeface="Segoe UI"/>
              </a:rPr>
              <a:t> </a:t>
            </a:r>
            <a:r>
              <a:rPr sz="3200" spc="-25" dirty="0">
                <a:latin typeface="Segoe UI"/>
                <a:cs typeface="Segoe UI"/>
              </a:rPr>
              <a:t>you </a:t>
            </a:r>
            <a:r>
              <a:rPr sz="3200" dirty="0">
                <a:latin typeface="Segoe UI"/>
                <a:cs typeface="Segoe UI"/>
              </a:rPr>
              <a:t>promote</a:t>
            </a:r>
            <a:r>
              <a:rPr sz="3200" spc="-3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empowerment</a:t>
            </a:r>
            <a:r>
              <a:rPr sz="3200" spc="-5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within</a:t>
            </a:r>
            <a:r>
              <a:rPr sz="3200" spc="-3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the</a:t>
            </a:r>
            <a:r>
              <a:rPr sz="3200" spc="-3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health</a:t>
            </a:r>
            <a:r>
              <a:rPr sz="3200" spc="-50" dirty="0">
                <a:latin typeface="Segoe UI"/>
                <a:cs typeface="Segoe UI"/>
              </a:rPr>
              <a:t> </a:t>
            </a:r>
            <a:r>
              <a:rPr sz="3200" spc="-25" dirty="0">
                <a:latin typeface="Segoe UI"/>
                <a:cs typeface="Segoe UI"/>
              </a:rPr>
              <a:t>and </a:t>
            </a:r>
            <a:r>
              <a:rPr sz="3200" dirty="0">
                <a:latin typeface="Segoe UI"/>
                <a:cs typeface="Segoe UI"/>
              </a:rPr>
              <a:t>social</a:t>
            </a:r>
            <a:r>
              <a:rPr sz="3200" spc="-5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care</a:t>
            </a:r>
            <a:r>
              <a:rPr sz="3200" spc="-55" dirty="0">
                <a:latin typeface="Segoe UI"/>
                <a:cs typeface="Segoe UI"/>
              </a:rPr>
              <a:t> </a:t>
            </a:r>
            <a:r>
              <a:rPr sz="3200" spc="-10" dirty="0">
                <a:latin typeface="Segoe UI"/>
                <a:cs typeface="Segoe UI"/>
              </a:rPr>
              <a:t>sector.</a:t>
            </a:r>
            <a:endParaRPr lang="en-GB" sz="3200" spc="-10" dirty="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38022" y="101041"/>
            <a:ext cx="7667625" cy="12446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943610" marR="5080" indent="-931544">
              <a:lnSpc>
                <a:spcPct val="100000"/>
              </a:lnSpc>
              <a:spcBef>
                <a:spcPts val="95"/>
              </a:spcBef>
            </a:pPr>
            <a:r>
              <a:rPr dirty="0">
                <a:solidFill>
                  <a:srgbClr val="000000"/>
                </a:solidFill>
              </a:rPr>
              <a:t>What</a:t>
            </a:r>
            <a:r>
              <a:rPr spc="-150" dirty="0">
                <a:solidFill>
                  <a:srgbClr val="000000"/>
                </a:solidFill>
              </a:rPr>
              <a:t> </a:t>
            </a:r>
            <a:r>
              <a:rPr dirty="0">
                <a:solidFill>
                  <a:srgbClr val="000000"/>
                </a:solidFill>
              </a:rPr>
              <a:t>does</a:t>
            </a:r>
            <a:r>
              <a:rPr spc="-130" dirty="0">
                <a:solidFill>
                  <a:srgbClr val="000000"/>
                </a:solidFill>
              </a:rPr>
              <a:t> </a:t>
            </a:r>
            <a:r>
              <a:rPr spc="-10" dirty="0">
                <a:solidFill>
                  <a:srgbClr val="000000"/>
                </a:solidFill>
              </a:rPr>
              <a:t>empowerment</a:t>
            </a:r>
            <a:r>
              <a:rPr spc="-135" dirty="0">
                <a:solidFill>
                  <a:srgbClr val="000000"/>
                </a:solidFill>
              </a:rPr>
              <a:t> </a:t>
            </a:r>
            <a:r>
              <a:rPr spc="-20" dirty="0">
                <a:solidFill>
                  <a:srgbClr val="000000"/>
                </a:solidFill>
              </a:rPr>
              <a:t>mean </a:t>
            </a:r>
            <a:r>
              <a:rPr dirty="0">
                <a:solidFill>
                  <a:srgbClr val="000000"/>
                </a:solidFill>
              </a:rPr>
              <a:t>and</a:t>
            </a:r>
            <a:r>
              <a:rPr spc="-65" dirty="0">
                <a:solidFill>
                  <a:srgbClr val="000000"/>
                </a:solidFill>
              </a:rPr>
              <a:t> </a:t>
            </a:r>
            <a:r>
              <a:rPr dirty="0">
                <a:solidFill>
                  <a:srgbClr val="000000"/>
                </a:solidFill>
              </a:rPr>
              <a:t>why</a:t>
            </a:r>
            <a:r>
              <a:rPr spc="-50" dirty="0">
                <a:solidFill>
                  <a:srgbClr val="000000"/>
                </a:solidFill>
              </a:rPr>
              <a:t> </a:t>
            </a:r>
            <a:r>
              <a:rPr dirty="0">
                <a:solidFill>
                  <a:srgbClr val="000000"/>
                </a:solidFill>
              </a:rPr>
              <a:t>is</a:t>
            </a:r>
            <a:r>
              <a:rPr spc="-65" dirty="0">
                <a:solidFill>
                  <a:srgbClr val="000000"/>
                </a:solidFill>
              </a:rPr>
              <a:t> </a:t>
            </a:r>
            <a:r>
              <a:rPr dirty="0">
                <a:solidFill>
                  <a:srgbClr val="000000"/>
                </a:solidFill>
              </a:rPr>
              <a:t>it</a:t>
            </a:r>
            <a:r>
              <a:rPr spc="-60" dirty="0">
                <a:solidFill>
                  <a:srgbClr val="000000"/>
                </a:solidFill>
              </a:rPr>
              <a:t> </a:t>
            </a:r>
            <a:r>
              <a:rPr spc="-10" dirty="0">
                <a:solidFill>
                  <a:srgbClr val="000000"/>
                </a:solidFill>
              </a:rPr>
              <a:t>important?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148071" y="2060448"/>
            <a:ext cx="3395472" cy="273710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86334" y="1520190"/>
            <a:ext cx="4585970" cy="3363595"/>
          </a:xfrm>
          <a:prstGeom prst="rect">
            <a:avLst/>
          </a:prstGeom>
        </p:spPr>
        <p:txBody>
          <a:bodyPr vert="horz" wrap="square" lIns="0" tIns="58419" rIns="0" bIns="0" rtlCol="0">
            <a:spAutoFit/>
          </a:bodyPr>
          <a:lstStyle/>
          <a:p>
            <a:pPr marL="354965" marR="5080" indent="-342900">
              <a:lnSpc>
                <a:spcPct val="90000"/>
              </a:lnSpc>
              <a:spcBef>
                <a:spcPts val="459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000" dirty="0">
                <a:solidFill>
                  <a:srgbClr val="2F2F2F"/>
                </a:solidFill>
                <a:latin typeface="Calibri"/>
                <a:cs typeface="Calibri"/>
              </a:rPr>
              <a:t>In</a:t>
            </a:r>
            <a:r>
              <a:rPr sz="3000" spc="-50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3000" dirty="0">
                <a:solidFill>
                  <a:srgbClr val="2F2F2F"/>
                </a:solidFill>
                <a:latin typeface="Calibri"/>
                <a:cs typeface="Calibri"/>
              </a:rPr>
              <a:t>pairs</a:t>
            </a:r>
            <a:r>
              <a:rPr sz="3000" spc="-35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3000" dirty="0">
                <a:solidFill>
                  <a:srgbClr val="2F2F2F"/>
                </a:solidFill>
                <a:latin typeface="Calibri"/>
                <a:cs typeface="Calibri"/>
              </a:rPr>
              <a:t>discuss</a:t>
            </a:r>
            <a:r>
              <a:rPr sz="3000" spc="-35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3000" spc="-25" dirty="0">
                <a:solidFill>
                  <a:srgbClr val="2F2F2F"/>
                </a:solidFill>
                <a:latin typeface="Calibri"/>
                <a:cs typeface="Calibri"/>
              </a:rPr>
              <a:t>the </a:t>
            </a:r>
            <a:r>
              <a:rPr sz="3000" dirty="0">
                <a:solidFill>
                  <a:srgbClr val="2F2F2F"/>
                </a:solidFill>
                <a:latin typeface="Calibri"/>
                <a:cs typeface="Calibri"/>
              </a:rPr>
              <a:t>question</a:t>
            </a:r>
            <a:r>
              <a:rPr sz="3000" spc="-45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3000" dirty="0">
                <a:solidFill>
                  <a:srgbClr val="2F2F2F"/>
                </a:solidFill>
                <a:latin typeface="Calibri"/>
                <a:cs typeface="Calibri"/>
              </a:rPr>
              <a:t>and</a:t>
            </a:r>
            <a:r>
              <a:rPr sz="3000" spc="-30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3000" dirty="0">
                <a:solidFill>
                  <a:srgbClr val="2F2F2F"/>
                </a:solidFill>
                <a:latin typeface="Calibri"/>
                <a:cs typeface="Calibri"/>
              </a:rPr>
              <a:t>come</a:t>
            </a:r>
            <a:r>
              <a:rPr sz="3000" spc="-50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3000" dirty="0">
                <a:solidFill>
                  <a:srgbClr val="2F2F2F"/>
                </a:solidFill>
                <a:latin typeface="Calibri"/>
                <a:cs typeface="Calibri"/>
              </a:rPr>
              <a:t>up</a:t>
            </a:r>
            <a:r>
              <a:rPr sz="3000" spc="-30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3000" spc="-20" dirty="0">
                <a:solidFill>
                  <a:srgbClr val="2F2F2F"/>
                </a:solidFill>
                <a:latin typeface="Calibri"/>
                <a:cs typeface="Calibri"/>
              </a:rPr>
              <a:t>with </a:t>
            </a:r>
            <a:r>
              <a:rPr sz="3000" dirty="0">
                <a:solidFill>
                  <a:srgbClr val="2F2F2F"/>
                </a:solidFill>
                <a:latin typeface="Calibri"/>
                <a:cs typeface="Calibri"/>
              </a:rPr>
              <a:t>at</a:t>
            </a:r>
            <a:r>
              <a:rPr sz="3000" spc="-50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3000" dirty="0">
                <a:solidFill>
                  <a:srgbClr val="2F2F2F"/>
                </a:solidFill>
                <a:latin typeface="Calibri"/>
                <a:cs typeface="Calibri"/>
              </a:rPr>
              <a:t>least</a:t>
            </a:r>
            <a:r>
              <a:rPr sz="3000" spc="-35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3000" dirty="0">
                <a:solidFill>
                  <a:srgbClr val="2F2F2F"/>
                </a:solidFill>
                <a:latin typeface="Calibri"/>
                <a:cs typeface="Calibri"/>
              </a:rPr>
              <a:t>3</a:t>
            </a:r>
            <a:r>
              <a:rPr sz="3000" spc="-40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3000" dirty="0">
                <a:solidFill>
                  <a:srgbClr val="2F2F2F"/>
                </a:solidFill>
                <a:latin typeface="Calibri"/>
                <a:cs typeface="Calibri"/>
              </a:rPr>
              <a:t>core</a:t>
            </a:r>
            <a:r>
              <a:rPr sz="3000" spc="-45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3000" spc="-10" dirty="0">
                <a:solidFill>
                  <a:srgbClr val="2F2F2F"/>
                </a:solidFill>
                <a:latin typeface="Calibri"/>
                <a:cs typeface="Calibri"/>
              </a:rPr>
              <a:t>things, </a:t>
            </a:r>
            <a:r>
              <a:rPr sz="3000" dirty="0">
                <a:solidFill>
                  <a:srgbClr val="2F2F2F"/>
                </a:solidFill>
                <a:latin typeface="Calibri"/>
                <a:cs typeface="Calibri"/>
              </a:rPr>
              <a:t>which</a:t>
            </a:r>
            <a:r>
              <a:rPr sz="3000" spc="-65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3000" dirty="0">
                <a:solidFill>
                  <a:srgbClr val="2F2F2F"/>
                </a:solidFill>
                <a:latin typeface="Calibri"/>
                <a:cs typeface="Calibri"/>
              </a:rPr>
              <a:t>you</a:t>
            </a:r>
            <a:r>
              <a:rPr sz="3000" spc="-25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3000" dirty="0">
                <a:solidFill>
                  <a:srgbClr val="2F2F2F"/>
                </a:solidFill>
                <a:latin typeface="Calibri"/>
                <a:cs typeface="Calibri"/>
              </a:rPr>
              <a:t>consider</a:t>
            </a:r>
            <a:r>
              <a:rPr sz="3000" spc="-35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3000" spc="-25" dirty="0">
                <a:solidFill>
                  <a:srgbClr val="2F2F2F"/>
                </a:solidFill>
                <a:latin typeface="Calibri"/>
                <a:cs typeface="Calibri"/>
              </a:rPr>
              <a:t>are </a:t>
            </a:r>
            <a:r>
              <a:rPr sz="3000" dirty="0">
                <a:solidFill>
                  <a:srgbClr val="2F2F2F"/>
                </a:solidFill>
                <a:latin typeface="Calibri"/>
                <a:cs typeface="Calibri"/>
              </a:rPr>
              <a:t>important</a:t>
            </a:r>
            <a:r>
              <a:rPr sz="3000" spc="-114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3000" dirty="0">
                <a:solidFill>
                  <a:srgbClr val="2F2F2F"/>
                </a:solidFill>
                <a:latin typeface="Calibri"/>
                <a:cs typeface="Calibri"/>
              </a:rPr>
              <a:t>factors</a:t>
            </a:r>
            <a:r>
              <a:rPr sz="3000" spc="-125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3000" spc="-25" dirty="0">
                <a:solidFill>
                  <a:srgbClr val="2F2F2F"/>
                </a:solidFill>
                <a:latin typeface="Calibri"/>
                <a:cs typeface="Calibri"/>
              </a:rPr>
              <a:t>of </a:t>
            </a:r>
            <a:r>
              <a:rPr sz="3000" dirty="0">
                <a:solidFill>
                  <a:srgbClr val="2F2F2F"/>
                </a:solidFill>
                <a:latin typeface="Calibri"/>
                <a:cs typeface="Calibri"/>
              </a:rPr>
              <a:t>empowerment</a:t>
            </a:r>
            <a:r>
              <a:rPr sz="3000" spc="-60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3000" dirty="0">
                <a:solidFill>
                  <a:srgbClr val="2F2F2F"/>
                </a:solidFill>
                <a:latin typeface="Calibri"/>
                <a:cs typeface="Calibri"/>
              </a:rPr>
              <a:t>within</a:t>
            </a:r>
            <a:r>
              <a:rPr sz="3000" spc="-70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3000" spc="-25" dirty="0">
                <a:solidFill>
                  <a:srgbClr val="2F2F2F"/>
                </a:solidFill>
                <a:latin typeface="Calibri"/>
                <a:cs typeface="Calibri"/>
              </a:rPr>
              <a:t>the </a:t>
            </a:r>
            <a:r>
              <a:rPr sz="3000" dirty="0">
                <a:solidFill>
                  <a:srgbClr val="2F2F2F"/>
                </a:solidFill>
                <a:latin typeface="Calibri"/>
                <a:cs typeface="Calibri"/>
              </a:rPr>
              <a:t>health</a:t>
            </a:r>
            <a:r>
              <a:rPr sz="3000" spc="-15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3000" dirty="0">
                <a:solidFill>
                  <a:srgbClr val="2F2F2F"/>
                </a:solidFill>
                <a:latin typeface="Calibri"/>
                <a:cs typeface="Calibri"/>
              </a:rPr>
              <a:t>and</a:t>
            </a:r>
            <a:r>
              <a:rPr sz="3000" spc="-20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3000" dirty="0">
                <a:solidFill>
                  <a:srgbClr val="2F2F2F"/>
                </a:solidFill>
                <a:latin typeface="Calibri"/>
                <a:cs typeface="Calibri"/>
              </a:rPr>
              <a:t>social</a:t>
            </a:r>
            <a:r>
              <a:rPr sz="3000" spc="-15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3000" spc="-20" dirty="0">
                <a:solidFill>
                  <a:srgbClr val="2F2F2F"/>
                </a:solidFill>
                <a:latin typeface="Calibri"/>
                <a:cs typeface="Calibri"/>
              </a:rPr>
              <a:t>care </a:t>
            </a:r>
            <a:r>
              <a:rPr sz="3000" spc="-10" dirty="0">
                <a:solidFill>
                  <a:srgbClr val="2F2F2F"/>
                </a:solidFill>
                <a:latin typeface="Calibri"/>
                <a:cs typeface="Calibri"/>
              </a:rPr>
              <a:t>sector.</a:t>
            </a:r>
            <a:endParaRPr sz="3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611693-4572-96E2-F28C-DF73A0953E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600" y="304800"/>
            <a:ext cx="7030923" cy="635000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		Activity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CB0E8F-76CF-2565-F12F-8CE9A95F5A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448040" cy="2215991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Watch the following video and write down the key ways to empower service users: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https://www.youtube.com/watch?v=F-5q7o5U0jw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200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32789" y="52197"/>
            <a:ext cx="720598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>
                <a:solidFill>
                  <a:srgbClr val="000000"/>
                </a:solidFill>
              </a:rPr>
              <a:t>The</a:t>
            </a:r>
            <a:r>
              <a:rPr spc="-100" dirty="0">
                <a:solidFill>
                  <a:srgbClr val="000000"/>
                </a:solidFill>
              </a:rPr>
              <a:t> </a:t>
            </a:r>
            <a:r>
              <a:rPr dirty="0">
                <a:solidFill>
                  <a:srgbClr val="000000"/>
                </a:solidFill>
              </a:rPr>
              <a:t>concept</a:t>
            </a:r>
            <a:r>
              <a:rPr spc="-85" dirty="0">
                <a:solidFill>
                  <a:srgbClr val="000000"/>
                </a:solidFill>
              </a:rPr>
              <a:t> </a:t>
            </a:r>
            <a:r>
              <a:rPr dirty="0">
                <a:solidFill>
                  <a:srgbClr val="000000"/>
                </a:solidFill>
              </a:rPr>
              <a:t>of</a:t>
            </a:r>
            <a:r>
              <a:rPr spc="-110" dirty="0">
                <a:solidFill>
                  <a:srgbClr val="000000"/>
                </a:solidFill>
              </a:rPr>
              <a:t> </a:t>
            </a:r>
            <a:r>
              <a:rPr spc="-10" dirty="0">
                <a:solidFill>
                  <a:srgbClr val="000000"/>
                </a:solidFill>
              </a:rPr>
              <a:t>empowerment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62559" y="1066800"/>
            <a:ext cx="8346440" cy="4103175"/>
          </a:xfrm>
          <a:prstGeom prst="rect">
            <a:avLst/>
          </a:prstGeom>
        </p:spPr>
        <p:txBody>
          <a:bodyPr vert="horz" wrap="square" lIns="0" tIns="83820" rIns="0" bIns="0" rtlCol="0">
            <a:spAutoFit/>
          </a:bodyPr>
          <a:lstStyle/>
          <a:p>
            <a:pPr marL="355600" marR="168275" indent="-343535">
              <a:lnSpc>
                <a:spcPts val="2300"/>
              </a:lnSpc>
              <a:spcBef>
                <a:spcPts val="660"/>
              </a:spcBef>
              <a:buChar char="•"/>
              <a:tabLst>
                <a:tab pos="355600" algn="l"/>
                <a:tab pos="356235" algn="l"/>
              </a:tabLst>
            </a:pPr>
            <a:r>
              <a:rPr sz="2400" dirty="0">
                <a:latin typeface="Arial"/>
                <a:cs typeface="Arial"/>
              </a:rPr>
              <a:t>Empowerment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of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individuals</a:t>
            </a:r>
            <a:r>
              <a:rPr sz="2400" spc="3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who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use</a:t>
            </a:r>
            <a:r>
              <a:rPr sz="2400" spc="-2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services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reflects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spc="-25" dirty="0">
                <a:latin typeface="Arial"/>
                <a:cs typeface="Arial"/>
              </a:rPr>
              <a:t>the </a:t>
            </a:r>
            <a:r>
              <a:rPr sz="2400" dirty="0">
                <a:latin typeface="Arial"/>
                <a:cs typeface="Arial"/>
              </a:rPr>
              <a:t>value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base of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UK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society.</a:t>
            </a:r>
            <a:endParaRPr lang="en-GB" sz="2400" spc="-10" dirty="0">
              <a:latin typeface="Arial"/>
              <a:cs typeface="Arial"/>
            </a:endParaRPr>
          </a:p>
          <a:p>
            <a:pPr marL="12065" marR="168275">
              <a:lnSpc>
                <a:spcPts val="2300"/>
              </a:lnSpc>
              <a:spcBef>
                <a:spcPts val="660"/>
              </a:spcBef>
              <a:tabLst>
                <a:tab pos="355600" algn="l"/>
                <a:tab pos="356235" algn="l"/>
              </a:tabLst>
            </a:pPr>
            <a:endParaRPr sz="2400" dirty="0">
              <a:latin typeface="Arial"/>
              <a:cs typeface="Arial"/>
            </a:endParaRPr>
          </a:p>
          <a:p>
            <a:pPr marL="355600" marR="318770" indent="-343535">
              <a:lnSpc>
                <a:spcPct val="80000"/>
              </a:lnSpc>
              <a:spcBef>
                <a:spcPts val="600"/>
              </a:spcBef>
              <a:buChar char="•"/>
              <a:tabLst>
                <a:tab pos="355600" algn="l"/>
                <a:tab pos="356235" algn="l"/>
              </a:tabLst>
            </a:pPr>
            <a:r>
              <a:rPr sz="2400" dirty="0">
                <a:solidFill>
                  <a:srgbClr val="2F2F2F"/>
                </a:solidFill>
                <a:latin typeface="Arial"/>
                <a:cs typeface="Arial"/>
              </a:rPr>
              <a:t>Individuals</a:t>
            </a:r>
            <a:r>
              <a:rPr sz="2400" spc="2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2F2F2F"/>
                </a:solidFill>
                <a:latin typeface="Arial"/>
                <a:cs typeface="Arial"/>
              </a:rPr>
              <a:t>that</a:t>
            </a:r>
            <a:r>
              <a:rPr sz="2400" spc="-1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2F2F2F"/>
                </a:solidFill>
                <a:latin typeface="Arial"/>
                <a:cs typeface="Arial"/>
              </a:rPr>
              <a:t>use</a:t>
            </a:r>
            <a:r>
              <a:rPr sz="2400" spc="-2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2F2F2F"/>
                </a:solidFill>
                <a:latin typeface="Arial"/>
                <a:cs typeface="Arial"/>
              </a:rPr>
              <a:t>adult</a:t>
            </a:r>
            <a:r>
              <a:rPr sz="2400" spc="-1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2F2F2F"/>
                </a:solidFill>
                <a:latin typeface="Arial"/>
                <a:cs typeface="Arial"/>
              </a:rPr>
              <a:t>social</a:t>
            </a:r>
            <a:r>
              <a:rPr sz="2400" spc="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2F2F2F"/>
                </a:solidFill>
                <a:latin typeface="Arial"/>
                <a:cs typeface="Arial"/>
              </a:rPr>
              <a:t>care</a:t>
            </a:r>
            <a:r>
              <a:rPr sz="2400" spc="-1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2F2F2F"/>
                </a:solidFill>
                <a:latin typeface="Arial"/>
                <a:cs typeface="Arial"/>
              </a:rPr>
              <a:t>services</a:t>
            </a:r>
            <a:r>
              <a:rPr sz="2400" spc="-1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2F2F2F"/>
                </a:solidFill>
                <a:latin typeface="Arial"/>
                <a:cs typeface="Arial"/>
              </a:rPr>
              <a:t>should</a:t>
            </a:r>
            <a:r>
              <a:rPr sz="2400" spc="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2400" spc="-20" dirty="0">
                <a:solidFill>
                  <a:srgbClr val="2F2F2F"/>
                </a:solidFill>
                <a:latin typeface="Arial"/>
                <a:cs typeface="Arial"/>
              </a:rPr>
              <a:t>feel </a:t>
            </a:r>
            <a:r>
              <a:rPr sz="2400" dirty="0">
                <a:solidFill>
                  <a:srgbClr val="2F2F2F"/>
                </a:solidFill>
                <a:latin typeface="Arial"/>
                <a:cs typeface="Arial"/>
              </a:rPr>
              <a:t>empowered</a:t>
            </a:r>
            <a:r>
              <a:rPr sz="2400" spc="-6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2400" spc="-10" dirty="0">
                <a:solidFill>
                  <a:srgbClr val="2F2F2F"/>
                </a:solidFill>
                <a:latin typeface="Arial"/>
                <a:cs typeface="Arial"/>
              </a:rPr>
              <a:t>(Hendy,</a:t>
            </a:r>
            <a:r>
              <a:rPr sz="2400" spc="-6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2400" spc="-10" dirty="0">
                <a:solidFill>
                  <a:srgbClr val="2F2F2F"/>
                </a:solidFill>
                <a:latin typeface="Arial"/>
                <a:cs typeface="Arial"/>
              </a:rPr>
              <a:t>2022).</a:t>
            </a:r>
            <a:endParaRPr lang="en-GB" sz="2400" spc="-10" dirty="0">
              <a:solidFill>
                <a:srgbClr val="2F2F2F"/>
              </a:solidFill>
              <a:latin typeface="Arial"/>
              <a:cs typeface="Arial"/>
            </a:endParaRPr>
          </a:p>
          <a:p>
            <a:pPr marL="12065" marR="318770">
              <a:lnSpc>
                <a:spcPct val="80000"/>
              </a:lnSpc>
              <a:spcBef>
                <a:spcPts val="600"/>
              </a:spcBef>
              <a:tabLst>
                <a:tab pos="355600" algn="l"/>
                <a:tab pos="356235" algn="l"/>
              </a:tabLst>
            </a:pPr>
            <a:endParaRPr sz="2400" dirty="0">
              <a:latin typeface="Arial"/>
              <a:cs typeface="Arial"/>
            </a:endParaRPr>
          </a:p>
          <a:p>
            <a:pPr marL="355600" marR="202565" indent="-343535">
              <a:lnSpc>
                <a:spcPct val="80000"/>
              </a:lnSpc>
              <a:spcBef>
                <a:spcPts val="575"/>
              </a:spcBef>
              <a:buChar char="•"/>
              <a:tabLst>
                <a:tab pos="355600" algn="l"/>
                <a:tab pos="356235" algn="l"/>
              </a:tabLst>
            </a:pPr>
            <a:r>
              <a:rPr sz="2400" dirty="0">
                <a:solidFill>
                  <a:srgbClr val="2F2F2F"/>
                </a:solidFill>
                <a:latin typeface="Arial"/>
                <a:cs typeface="Arial"/>
              </a:rPr>
              <a:t>The</a:t>
            </a:r>
            <a:r>
              <a:rPr sz="2400" spc="-4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2F2F2F"/>
                </a:solidFill>
                <a:latin typeface="Arial"/>
                <a:cs typeface="Arial"/>
              </a:rPr>
              <a:t>way</a:t>
            </a:r>
            <a:r>
              <a:rPr sz="2400" spc="-2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2F2F2F"/>
                </a:solidFill>
                <a:latin typeface="Arial"/>
                <a:cs typeface="Arial"/>
              </a:rPr>
              <a:t>in</a:t>
            </a:r>
            <a:r>
              <a:rPr sz="2400" spc="-1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2F2F2F"/>
                </a:solidFill>
                <a:latin typeface="Arial"/>
                <a:cs typeface="Arial"/>
              </a:rPr>
              <a:t>which</a:t>
            </a:r>
            <a:r>
              <a:rPr sz="2400" spc="-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2F2F2F"/>
                </a:solidFill>
                <a:latin typeface="Arial"/>
                <a:cs typeface="Arial"/>
              </a:rPr>
              <a:t>a</a:t>
            </a:r>
            <a:r>
              <a:rPr sz="2400" spc="-3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2F2F2F"/>
                </a:solidFill>
                <a:latin typeface="Arial"/>
                <a:cs typeface="Arial"/>
              </a:rPr>
              <a:t>person</a:t>
            </a:r>
            <a:r>
              <a:rPr sz="2400" spc="-1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2F2F2F"/>
                </a:solidFill>
                <a:latin typeface="Arial"/>
                <a:cs typeface="Arial"/>
              </a:rPr>
              <a:t>understands</a:t>
            </a:r>
            <a:r>
              <a:rPr sz="2400" spc="-1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2F2F2F"/>
                </a:solidFill>
                <a:latin typeface="Arial"/>
                <a:cs typeface="Arial"/>
              </a:rPr>
              <a:t>power</a:t>
            </a:r>
            <a:r>
              <a:rPr sz="2400" spc="-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2F2F2F"/>
                </a:solidFill>
                <a:latin typeface="Arial"/>
                <a:cs typeface="Arial"/>
              </a:rPr>
              <a:t>will</a:t>
            </a:r>
            <a:r>
              <a:rPr sz="2400" spc="1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2400" spc="-10" dirty="0">
                <a:solidFill>
                  <a:srgbClr val="2F2F2F"/>
                </a:solidFill>
                <a:latin typeface="Arial"/>
                <a:cs typeface="Arial"/>
              </a:rPr>
              <a:t>impact </a:t>
            </a:r>
            <a:r>
              <a:rPr sz="2400" dirty="0">
                <a:solidFill>
                  <a:srgbClr val="2F2F2F"/>
                </a:solidFill>
                <a:latin typeface="Arial"/>
                <a:cs typeface="Arial"/>
              </a:rPr>
              <a:t>on</a:t>
            </a:r>
            <a:r>
              <a:rPr sz="2400" spc="-2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2F2F2F"/>
                </a:solidFill>
                <a:latin typeface="Arial"/>
                <a:cs typeface="Arial"/>
              </a:rPr>
              <a:t>how</a:t>
            </a:r>
            <a:r>
              <a:rPr sz="2400" spc="-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2F2F2F"/>
                </a:solidFill>
                <a:latin typeface="Arial"/>
                <a:cs typeface="Arial"/>
              </a:rPr>
              <a:t>they</a:t>
            </a:r>
            <a:r>
              <a:rPr sz="2400" spc="-2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2F2F2F"/>
                </a:solidFill>
                <a:latin typeface="Arial"/>
                <a:cs typeface="Arial"/>
              </a:rPr>
              <a:t>will</a:t>
            </a:r>
            <a:r>
              <a:rPr sz="2400" spc="1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2F2F2F"/>
                </a:solidFill>
                <a:latin typeface="Arial"/>
                <a:cs typeface="Arial"/>
              </a:rPr>
              <a:t>seek</a:t>
            </a:r>
            <a:r>
              <a:rPr sz="2400" spc="-1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2F2F2F"/>
                </a:solidFill>
                <a:latin typeface="Arial"/>
                <a:cs typeface="Arial"/>
              </a:rPr>
              <a:t>to</a:t>
            </a:r>
            <a:r>
              <a:rPr sz="2400" spc="-1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2F2F2F"/>
                </a:solidFill>
                <a:latin typeface="Arial"/>
                <a:cs typeface="Arial"/>
              </a:rPr>
              <a:t>empower (</a:t>
            </a:r>
            <a:r>
              <a:rPr sz="2400" dirty="0">
                <a:latin typeface="Arial"/>
                <a:cs typeface="Arial"/>
              </a:rPr>
              <a:t>Maclean,</a:t>
            </a:r>
            <a:r>
              <a:rPr sz="2400" spc="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2015).</a:t>
            </a:r>
            <a:endParaRPr lang="en-GB" sz="2400" spc="-10" dirty="0">
              <a:latin typeface="Arial"/>
              <a:cs typeface="Arial"/>
            </a:endParaRPr>
          </a:p>
          <a:p>
            <a:pPr marL="355600" marR="202565" indent="-343535">
              <a:lnSpc>
                <a:spcPct val="80000"/>
              </a:lnSpc>
              <a:spcBef>
                <a:spcPts val="575"/>
              </a:spcBef>
              <a:buChar char="•"/>
              <a:tabLst>
                <a:tab pos="355600" algn="l"/>
                <a:tab pos="356235" algn="l"/>
              </a:tabLst>
            </a:pPr>
            <a:endParaRPr lang="en-GB" sz="2400" spc="-10" dirty="0">
              <a:latin typeface="Arial"/>
              <a:cs typeface="Arial"/>
            </a:endParaRPr>
          </a:p>
          <a:p>
            <a:pPr marL="355600" marR="202565" indent="-343535">
              <a:lnSpc>
                <a:spcPct val="80000"/>
              </a:lnSpc>
              <a:spcBef>
                <a:spcPts val="575"/>
              </a:spcBef>
              <a:buChar char="•"/>
              <a:tabLst>
                <a:tab pos="355600" algn="l"/>
                <a:tab pos="356235" algn="l"/>
              </a:tabLst>
            </a:pPr>
            <a:r>
              <a:rPr lang="en-GB" sz="2400" spc="-10" dirty="0">
                <a:latin typeface="Arial"/>
                <a:cs typeface="Arial"/>
              </a:rPr>
              <a:t>Empowerment in Health and Social Care is a process that gives people more control over the decisions and actions that impact their lives (Maclean, 2015).</a:t>
            </a:r>
            <a:endParaRPr sz="2400" dirty="0">
              <a:latin typeface="Arial"/>
              <a:cs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83DAD3-90CD-BA5B-8855-B140172EC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0" y="381000"/>
            <a:ext cx="8371840" cy="615553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Why is Empowerment important?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EA7EB1-B006-40D1-6B87-DA53A18977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8221" y="1371600"/>
            <a:ext cx="8371840" cy="3962400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is important as it provides service users with a greater sense of how to navigate the system.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Empowerment can lead to increased confidence, self-esteem and an overall sense of value which as a result can impact the ability of making positive choices.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Empowerment could also be important for others involved in care, such as friends and family.</a:t>
            </a:r>
          </a:p>
        </p:txBody>
      </p:sp>
    </p:spTree>
    <p:extLst>
      <p:ext uri="{BB962C8B-B14F-4D97-AF65-F5344CB8AC3E}">
        <p14:creationId xmlns:p14="http://schemas.microsoft.com/office/powerpoint/2010/main" val="4484027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25118" y="211962"/>
            <a:ext cx="6892925" cy="12446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33045" marR="5080" indent="-220979">
              <a:lnSpc>
                <a:spcPct val="100000"/>
              </a:lnSpc>
              <a:spcBef>
                <a:spcPts val="95"/>
              </a:spcBef>
            </a:pPr>
            <a:r>
              <a:rPr spc="-10" dirty="0">
                <a:solidFill>
                  <a:srgbClr val="000000"/>
                </a:solidFill>
              </a:rPr>
              <a:t>Empowerment</a:t>
            </a:r>
            <a:r>
              <a:rPr spc="-204" dirty="0">
                <a:solidFill>
                  <a:srgbClr val="000000"/>
                </a:solidFill>
              </a:rPr>
              <a:t> </a:t>
            </a:r>
            <a:r>
              <a:rPr dirty="0">
                <a:solidFill>
                  <a:srgbClr val="000000"/>
                </a:solidFill>
              </a:rPr>
              <a:t>language</a:t>
            </a:r>
            <a:r>
              <a:rPr spc="-204" dirty="0">
                <a:solidFill>
                  <a:srgbClr val="000000"/>
                </a:solidFill>
              </a:rPr>
              <a:t> </a:t>
            </a:r>
            <a:r>
              <a:rPr spc="-25" dirty="0">
                <a:solidFill>
                  <a:srgbClr val="000000"/>
                </a:solidFill>
              </a:rPr>
              <a:t>and </a:t>
            </a:r>
            <a:r>
              <a:rPr dirty="0">
                <a:solidFill>
                  <a:srgbClr val="000000"/>
                </a:solidFill>
              </a:rPr>
              <a:t>action</a:t>
            </a:r>
            <a:r>
              <a:rPr spc="-45" dirty="0">
                <a:solidFill>
                  <a:srgbClr val="000000"/>
                </a:solidFill>
              </a:rPr>
              <a:t> </a:t>
            </a:r>
            <a:r>
              <a:rPr dirty="0">
                <a:solidFill>
                  <a:srgbClr val="000000"/>
                </a:solidFill>
              </a:rPr>
              <a:t>in</a:t>
            </a:r>
            <a:r>
              <a:rPr spc="-65" dirty="0">
                <a:solidFill>
                  <a:srgbClr val="000000"/>
                </a:solidFill>
              </a:rPr>
              <a:t> </a:t>
            </a:r>
            <a:r>
              <a:rPr dirty="0">
                <a:solidFill>
                  <a:srgbClr val="000000"/>
                </a:solidFill>
              </a:rPr>
              <a:t>the</a:t>
            </a:r>
            <a:r>
              <a:rPr spc="-65" dirty="0">
                <a:solidFill>
                  <a:srgbClr val="000000"/>
                </a:solidFill>
              </a:rPr>
              <a:t> </a:t>
            </a:r>
            <a:r>
              <a:rPr dirty="0">
                <a:solidFill>
                  <a:srgbClr val="000000"/>
                </a:solidFill>
              </a:rPr>
              <a:t>H</a:t>
            </a:r>
            <a:r>
              <a:rPr spc="-50" dirty="0">
                <a:solidFill>
                  <a:srgbClr val="000000"/>
                </a:solidFill>
              </a:rPr>
              <a:t> </a:t>
            </a:r>
            <a:r>
              <a:rPr dirty="0">
                <a:solidFill>
                  <a:srgbClr val="000000"/>
                </a:solidFill>
              </a:rPr>
              <a:t>&amp;</a:t>
            </a:r>
            <a:r>
              <a:rPr spc="-60" dirty="0">
                <a:solidFill>
                  <a:srgbClr val="000000"/>
                </a:solidFill>
              </a:rPr>
              <a:t> </a:t>
            </a:r>
            <a:r>
              <a:rPr dirty="0">
                <a:solidFill>
                  <a:srgbClr val="000000"/>
                </a:solidFill>
              </a:rPr>
              <a:t>SC</a:t>
            </a:r>
            <a:r>
              <a:rPr spc="-65" dirty="0">
                <a:solidFill>
                  <a:srgbClr val="000000"/>
                </a:solidFill>
              </a:rPr>
              <a:t> </a:t>
            </a:r>
            <a:r>
              <a:rPr spc="-10" dirty="0">
                <a:solidFill>
                  <a:srgbClr val="000000"/>
                </a:solidFill>
              </a:rPr>
              <a:t>sector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81000" y="2057400"/>
            <a:ext cx="8033384" cy="3098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5600" marR="5080" indent="-343535">
              <a:lnSpc>
                <a:spcPct val="100000"/>
              </a:lnSpc>
              <a:spcBef>
                <a:spcPts val="95"/>
              </a:spcBef>
              <a:buChar char="•"/>
              <a:tabLst>
                <a:tab pos="355600" algn="l"/>
                <a:tab pos="356235" algn="l"/>
              </a:tabLst>
            </a:pPr>
            <a:r>
              <a:rPr sz="2800" dirty="0">
                <a:latin typeface="Arial"/>
                <a:cs typeface="Arial"/>
              </a:rPr>
              <a:t>The</a:t>
            </a:r>
            <a:r>
              <a:rPr sz="2800" spc="-60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language</a:t>
            </a:r>
            <a:r>
              <a:rPr sz="2800" spc="-50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used</a:t>
            </a:r>
            <a:r>
              <a:rPr sz="2800" spc="-60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within</a:t>
            </a:r>
            <a:r>
              <a:rPr sz="2800" spc="-60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H</a:t>
            </a:r>
            <a:r>
              <a:rPr sz="2800" spc="-60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and</a:t>
            </a:r>
            <a:r>
              <a:rPr sz="2800" spc="-60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SC</a:t>
            </a:r>
            <a:r>
              <a:rPr sz="2800" spc="-75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sector</a:t>
            </a:r>
            <a:r>
              <a:rPr sz="2800" spc="-65" dirty="0">
                <a:latin typeface="Arial"/>
                <a:cs typeface="Arial"/>
              </a:rPr>
              <a:t> </a:t>
            </a:r>
            <a:r>
              <a:rPr sz="2800" spc="-25" dirty="0">
                <a:latin typeface="Arial"/>
                <a:cs typeface="Arial"/>
              </a:rPr>
              <a:t>is </a:t>
            </a:r>
            <a:r>
              <a:rPr sz="2800" dirty="0">
                <a:latin typeface="Arial"/>
                <a:cs typeface="Arial"/>
              </a:rPr>
              <a:t>very</a:t>
            </a:r>
            <a:r>
              <a:rPr sz="2800" spc="-105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important</a:t>
            </a:r>
            <a:r>
              <a:rPr sz="2800" spc="-85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when</a:t>
            </a:r>
            <a:r>
              <a:rPr sz="2800" spc="-80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communicating</a:t>
            </a:r>
            <a:r>
              <a:rPr sz="2800" spc="-80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with</a:t>
            </a:r>
            <a:r>
              <a:rPr sz="2800" spc="-40" dirty="0">
                <a:latin typeface="Arial"/>
                <a:cs typeface="Arial"/>
              </a:rPr>
              <a:t> </a:t>
            </a:r>
            <a:r>
              <a:rPr sz="2800" spc="-10" dirty="0">
                <a:solidFill>
                  <a:srgbClr val="2F2F2F"/>
                </a:solidFill>
                <a:latin typeface="Arial"/>
                <a:cs typeface="Arial"/>
              </a:rPr>
              <a:t>service </a:t>
            </a:r>
            <a:r>
              <a:rPr sz="2800" dirty="0">
                <a:solidFill>
                  <a:srgbClr val="2F2F2F"/>
                </a:solidFill>
                <a:latin typeface="Arial"/>
                <a:cs typeface="Arial"/>
              </a:rPr>
              <a:t>user/patient</a:t>
            </a:r>
            <a:r>
              <a:rPr sz="2800" spc="-9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2800" dirty="0">
                <a:solidFill>
                  <a:srgbClr val="2F2F2F"/>
                </a:solidFill>
                <a:latin typeface="Arial"/>
                <a:cs typeface="Arial"/>
              </a:rPr>
              <a:t>or</a:t>
            </a:r>
            <a:r>
              <a:rPr sz="2800" spc="-8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2800" spc="-10" dirty="0">
                <a:solidFill>
                  <a:srgbClr val="2F2F2F"/>
                </a:solidFill>
                <a:latin typeface="Arial"/>
                <a:cs typeface="Arial"/>
              </a:rPr>
              <a:t>client.</a:t>
            </a:r>
            <a:endParaRPr sz="2800" dirty="0">
              <a:latin typeface="Arial"/>
              <a:cs typeface="Arial"/>
            </a:endParaRPr>
          </a:p>
          <a:p>
            <a:pPr marL="355600" marR="562610" indent="-343535">
              <a:lnSpc>
                <a:spcPct val="100000"/>
              </a:lnSpc>
              <a:spcBef>
                <a:spcPts val="675"/>
              </a:spcBef>
              <a:buChar char="•"/>
              <a:tabLst>
                <a:tab pos="355600" algn="l"/>
                <a:tab pos="356235" algn="l"/>
                <a:tab pos="3183255" algn="l"/>
              </a:tabLst>
            </a:pPr>
            <a:r>
              <a:rPr sz="2800" dirty="0">
                <a:solidFill>
                  <a:srgbClr val="2F2F2F"/>
                </a:solidFill>
                <a:latin typeface="Arial"/>
                <a:cs typeface="Arial"/>
              </a:rPr>
              <a:t>For</a:t>
            </a:r>
            <a:r>
              <a:rPr sz="2800" spc="-7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2800" dirty="0">
                <a:solidFill>
                  <a:srgbClr val="2F2F2F"/>
                </a:solidFill>
                <a:latin typeface="Arial"/>
                <a:cs typeface="Arial"/>
              </a:rPr>
              <a:t>example:</a:t>
            </a:r>
            <a:r>
              <a:rPr sz="2800" spc="-114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2800" dirty="0">
                <a:solidFill>
                  <a:srgbClr val="2F2F2F"/>
                </a:solidFill>
                <a:latin typeface="Arial"/>
                <a:cs typeface="Arial"/>
              </a:rPr>
              <a:t>Think</a:t>
            </a:r>
            <a:r>
              <a:rPr sz="2800" spc="-7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2800" dirty="0">
                <a:solidFill>
                  <a:srgbClr val="2F2F2F"/>
                </a:solidFill>
                <a:latin typeface="Arial"/>
                <a:cs typeface="Arial"/>
              </a:rPr>
              <a:t>about</a:t>
            </a:r>
            <a:r>
              <a:rPr sz="2800" spc="-7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2800" dirty="0">
                <a:solidFill>
                  <a:srgbClr val="2F2F2F"/>
                </a:solidFill>
                <a:latin typeface="Arial"/>
                <a:cs typeface="Arial"/>
              </a:rPr>
              <a:t>the</a:t>
            </a:r>
            <a:r>
              <a:rPr sz="2800" spc="-7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2800" dirty="0">
                <a:solidFill>
                  <a:srgbClr val="2F2F2F"/>
                </a:solidFill>
                <a:latin typeface="Arial"/>
                <a:cs typeface="Arial"/>
              </a:rPr>
              <a:t>word</a:t>
            </a:r>
            <a:r>
              <a:rPr sz="2800" spc="-6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2800" dirty="0">
                <a:solidFill>
                  <a:srgbClr val="2F2F2F"/>
                </a:solidFill>
                <a:latin typeface="Arial"/>
                <a:cs typeface="Arial"/>
              </a:rPr>
              <a:t>‘help’</a:t>
            </a:r>
            <a:r>
              <a:rPr sz="2800" spc="-15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2800" spc="-25" dirty="0">
                <a:solidFill>
                  <a:srgbClr val="2F2F2F"/>
                </a:solidFill>
                <a:latin typeface="Arial"/>
                <a:cs typeface="Arial"/>
              </a:rPr>
              <a:t>and </a:t>
            </a:r>
            <a:r>
              <a:rPr sz="2800" dirty="0">
                <a:solidFill>
                  <a:srgbClr val="2F2F2F"/>
                </a:solidFill>
                <a:latin typeface="Arial"/>
                <a:cs typeface="Arial"/>
              </a:rPr>
              <a:t>the</a:t>
            </a:r>
            <a:r>
              <a:rPr sz="2800" spc="-4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2800" dirty="0">
                <a:solidFill>
                  <a:srgbClr val="2F2F2F"/>
                </a:solidFill>
                <a:latin typeface="Arial"/>
                <a:cs typeface="Arial"/>
              </a:rPr>
              <a:t>word</a:t>
            </a:r>
            <a:r>
              <a:rPr sz="2800" spc="-5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2800" spc="-10" dirty="0">
                <a:solidFill>
                  <a:srgbClr val="2F2F2F"/>
                </a:solidFill>
                <a:latin typeface="Arial"/>
                <a:cs typeface="Arial"/>
              </a:rPr>
              <a:t>‘assist’.</a:t>
            </a:r>
            <a:r>
              <a:rPr sz="2800" dirty="0">
                <a:solidFill>
                  <a:srgbClr val="2F2F2F"/>
                </a:solidFill>
                <a:latin typeface="Arial"/>
                <a:cs typeface="Arial"/>
              </a:rPr>
              <a:t>	What</a:t>
            </a:r>
            <a:r>
              <a:rPr sz="2800" spc="-4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2800" dirty="0">
                <a:solidFill>
                  <a:srgbClr val="2F2F2F"/>
                </a:solidFill>
                <a:latin typeface="Arial"/>
                <a:cs typeface="Arial"/>
              </a:rPr>
              <a:t>is</a:t>
            </a:r>
            <a:r>
              <a:rPr sz="2800" spc="-4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2800" dirty="0">
                <a:solidFill>
                  <a:srgbClr val="2F2F2F"/>
                </a:solidFill>
                <a:latin typeface="Arial"/>
                <a:cs typeface="Arial"/>
              </a:rPr>
              <a:t>the</a:t>
            </a:r>
            <a:r>
              <a:rPr sz="2800" spc="-3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2800" spc="-10" dirty="0">
                <a:solidFill>
                  <a:srgbClr val="2F2F2F"/>
                </a:solidFill>
                <a:latin typeface="Arial"/>
                <a:cs typeface="Arial"/>
              </a:rPr>
              <a:t>difference </a:t>
            </a:r>
            <a:r>
              <a:rPr sz="2800" dirty="0">
                <a:solidFill>
                  <a:srgbClr val="2F2F2F"/>
                </a:solidFill>
                <a:latin typeface="Arial"/>
                <a:cs typeface="Arial"/>
              </a:rPr>
              <a:t>between</a:t>
            </a:r>
            <a:r>
              <a:rPr sz="2800" spc="-4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2800" dirty="0">
                <a:solidFill>
                  <a:srgbClr val="2F2F2F"/>
                </a:solidFill>
                <a:latin typeface="Arial"/>
                <a:cs typeface="Arial"/>
              </a:rPr>
              <a:t>them</a:t>
            </a:r>
            <a:r>
              <a:rPr sz="2800" spc="-6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2800" dirty="0">
                <a:solidFill>
                  <a:srgbClr val="2F2F2F"/>
                </a:solidFill>
                <a:latin typeface="Arial"/>
                <a:cs typeface="Arial"/>
              </a:rPr>
              <a:t>in</a:t>
            </a:r>
            <a:r>
              <a:rPr sz="2800" spc="-5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2800" dirty="0">
                <a:solidFill>
                  <a:srgbClr val="2F2F2F"/>
                </a:solidFill>
                <a:latin typeface="Arial"/>
                <a:cs typeface="Arial"/>
              </a:rPr>
              <a:t>the</a:t>
            </a:r>
            <a:r>
              <a:rPr sz="2800" spc="-6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2800" dirty="0">
                <a:solidFill>
                  <a:srgbClr val="2F2F2F"/>
                </a:solidFill>
                <a:latin typeface="Arial"/>
                <a:cs typeface="Arial"/>
              </a:rPr>
              <a:t>health</a:t>
            </a:r>
            <a:r>
              <a:rPr sz="2800" spc="-5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2800" dirty="0">
                <a:solidFill>
                  <a:srgbClr val="2F2F2F"/>
                </a:solidFill>
                <a:latin typeface="Arial"/>
                <a:cs typeface="Arial"/>
              </a:rPr>
              <a:t>and</a:t>
            </a:r>
            <a:r>
              <a:rPr sz="2800" spc="-6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2800" dirty="0">
                <a:solidFill>
                  <a:srgbClr val="2F2F2F"/>
                </a:solidFill>
                <a:latin typeface="Arial"/>
                <a:cs typeface="Arial"/>
              </a:rPr>
              <a:t>social</a:t>
            </a:r>
            <a:r>
              <a:rPr sz="2800" spc="-6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2800" spc="-20" dirty="0">
                <a:solidFill>
                  <a:srgbClr val="2F2F2F"/>
                </a:solidFill>
                <a:latin typeface="Arial"/>
                <a:cs typeface="Arial"/>
              </a:rPr>
              <a:t>care </a:t>
            </a:r>
            <a:r>
              <a:rPr sz="2800" dirty="0">
                <a:solidFill>
                  <a:srgbClr val="2F2F2F"/>
                </a:solidFill>
                <a:latin typeface="Arial"/>
                <a:cs typeface="Arial"/>
              </a:rPr>
              <a:t>sector</a:t>
            </a:r>
            <a:r>
              <a:rPr sz="2800" spc="-5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2800" dirty="0">
                <a:solidFill>
                  <a:srgbClr val="2F2F2F"/>
                </a:solidFill>
                <a:latin typeface="Arial"/>
                <a:cs typeface="Arial"/>
              </a:rPr>
              <a:t>in</a:t>
            </a:r>
            <a:r>
              <a:rPr sz="2800" spc="-6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2800" dirty="0">
                <a:solidFill>
                  <a:srgbClr val="2F2F2F"/>
                </a:solidFill>
                <a:latin typeface="Arial"/>
                <a:cs typeface="Arial"/>
              </a:rPr>
              <a:t>daily</a:t>
            </a:r>
            <a:r>
              <a:rPr sz="2800" spc="-5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2800" spc="-10" dirty="0">
                <a:solidFill>
                  <a:srgbClr val="2F2F2F"/>
                </a:solidFill>
                <a:latin typeface="Arial"/>
                <a:cs typeface="Arial"/>
              </a:rPr>
              <a:t>practice?</a:t>
            </a:r>
            <a:endParaRPr sz="28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03628" y="102870"/>
            <a:ext cx="5936615" cy="1000125"/>
          </a:xfrm>
          <a:prstGeom prst="rect">
            <a:avLst/>
          </a:prstGeom>
        </p:spPr>
        <p:txBody>
          <a:bodyPr vert="horz" wrap="square" lIns="0" tIns="26670" rIns="0" bIns="0" rtlCol="0">
            <a:spAutoFit/>
          </a:bodyPr>
          <a:lstStyle/>
          <a:p>
            <a:pPr marL="12700" marR="5080" indent="652145">
              <a:lnSpc>
                <a:spcPts val="3829"/>
              </a:lnSpc>
              <a:spcBef>
                <a:spcPts val="210"/>
              </a:spcBef>
            </a:pPr>
            <a:r>
              <a:rPr sz="3200" dirty="0">
                <a:solidFill>
                  <a:srgbClr val="000000"/>
                </a:solidFill>
              </a:rPr>
              <a:t>There</a:t>
            </a:r>
            <a:r>
              <a:rPr sz="3200" spc="-40" dirty="0">
                <a:solidFill>
                  <a:srgbClr val="000000"/>
                </a:solidFill>
              </a:rPr>
              <a:t> </a:t>
            </a:r>
            <a:r>
              <a:rPr sz="3200" dirty="0">
                <a:solidFill>
                  <a:srgbClr val="000000"/>
                </a:solidFill>
              </a:rPr>
              <a:t>are</a:t>
            </a:r>
            <a:r>
              <a:rPr sz="3200" spc="-25" dirty="0">
                <a:solidFill>
                  <a:srgbClr val="000000"/>
                </a:solidFill>
              </a:rPr>
              <a:t> </a:t>
            </a:r>
            <a:r>
              <a:rPr sz="3200" dirty="0">
                <a:solidFill>
                  <a:srgbClr val="000000"/>
                </a:solidFill>
              </a:rPr>
              <a:t>three</a:t>
            </a:r>
            <a:r>
              <a:rPr sz="3200" spc="-35" dirty="0">
                <a:solidFill>
                  <a:srgbClr val="000000"/>
                </a:solidFill>
              </a:rPr>
              <a:t> </a:t>
            </a:r>
            <a:r>
              <a:rPr sz="3200" dirty="0">
                <a:solidFill>
                  <a:srgbClr val="000000"/>
                </a:solidFill>
              </a:rPr>
              <a:t>levels </a:t>
            </a:r>
            <a:r>
              <a:rPr sz="3200" spc="-25" dirty="0">
                <a:solidFill>
                  <a:srgbClr val="000000"/>
                </a:solidFill>
              </a:rPr>
              <a:t>of </a:t>
            </a:r>
            <a:r>
              <a:rPr sz="3200" dirty="0">
                <a:solidFill>
                  <a:srgbClr val="000000"/>
                </a:solidFill>
              </a:rPr>
              <a:t>empowerment</a:t>
            </a:r>
            <a:r>
              <a:rPr sz="3200" spc="-35" dirty="0">
                <a:solidFill>
                  <a:srgbClr val="000000"/>
                </a:solidFill>
              </a:rPr>
              <a:t> </a:t>
            </a:r>
            <a:r>
              <a:rPr sz="3200" dirty="0">
                <a:solidFill>
                  <a:srgbClr val="2F2F2F"/>
                </a:solidFill>
                <a:latin typeface="Arial"/>
                <a:cs typeface="Arial"/>
              </a:rPr>
              <a:t>(</a:t>
            </a:r>
            <a:r>
              <a:rPr sz="3200" dirty="0">
                <a:solidFill>
                  <a:srgbClr val="000000"/>
                </a:solidFill>
                <a:latin typeface="Arial"/>
                <a:cs typeface="Arial"/>
              </a:rPr>
              <a:t>Maclean,</a:t>
            </a:r>
            <a:r>
              <a:rPr sz="3200" spc="-7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3200" spc="-10" dirty="0">
                <a:solidFill>
                  <a:srgbClr val="000000"/>
                </a:solidFill>
                <a:latin typeface="Arial"/>
                <a:cs typeface="Arial"/>
              </a:rPr>
              <a:t>2015)</a:t>
            </a:r>
            <a:endParaRPr sz="3200">
              <a:latin typeface="Arial"/>
              <a:cs typeface="Arial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716533" y="1484375"/>
            <a:ext cx="7712709" cy="1513840"/>
            <a:chOff x="716533" y="1484375"/>
            <a:chExt cx="7712709" cy="1513840"/>
          </a:xfrm>
        </p:grpSpPr>
        <p:sp>
          <p:nvSpPr>
            <p:cNvPr id="4" name="object 4"/>
            <p:cNvSpPr/>
            <p:nvPr/>
          </p:nvSpPr>
          <p:spPr>
            <a:xfrm>
              <a:off x="1338071" y="1484375"/>
              <a:ext cx="6611620" cy="1513840"/>
            </a:xfrm>
            <a:custGeom>
              <a:avLst/>
              <a:gdLst/>
              <a:ahLst/>
              <a:cxnLst/>
              <a:rect l="l" t="t" r="r" b="b"/>
              <a:pathLst>
                <a:path w="6611620" h="1513839">
                  <a:moveTo>
                    <a:pt x="5854446" y="0"/>
                  </a:moveTo>
                  <a:lnTo>
                    <a:pt x="5854446" y="378333"/>
                  </a:lnTo>
                  <a:lnTo>
                    <a:pt x="0" y="378333"/>
                  </a:lnTo>
                  <a:lnTo>
                    <a:pt x="0" y="1134999"/>
                  </a:lnTo>
                  <a:lnTo>
                    <a:pt x="5854446" y="1134999"/>
                  </a:lnTo>
                  <a:lnTo>
                    <a:pt x="5854446" y="1513332"/>
                  </a:lnTo>
                  <a:lnTo>
                    <a:pt x="6611111" y="756665"/>
                  </a:lnTo>
                  <a:lnTo>
                    <a:pt x="5854446" y="0"/>
                  </a:lnTo>
                  <a:close/>
                </a:path>
              </a:pathLst>
            </a:custGeom>
            <a:solidFill>
              <a:srgbClr val="CAE3F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729233" y="1939289"/>
              <a:ext cx="2333625" cy="605155"/>
            </a:xfrm>
            <a:custGeom>
              <a:avLst/>
              <a:gdLst/>
              <a:ahLst/>
              <a:cxnLst/>
              <a:rect l="l" t="t" r="r" b="b"/>
              <a:pathLst>
                <a:path w="2333625" h="605155">
                  <a:moveTo>
                    <a:pt x="2232405" y="0"/>
                  </a:moveTo>
                  <a:lnTo>
                    <a:pt x="100837" y="0"/>
                  </a:lnTo>
                  <a:lnTo>
                    <a:pt x="61588" y="7915"/>
                  </a:lnTo>
                  <a:lnTo>
                    <a:pt x="29535" y="29511"/>
                  </a:lnTo>
                  <a:lnTo>
                    <a:pt x="7924" y="61561"/>
                  </a:lnTo>
                  <a:lnTo>
                    <a:pt x="0" y="100837"/>
                  </a:lnTo>
                  <a:lnTo>
                    <a:pt x="0" y="504189"/>
                  </a:lnTo>
                  <a:lnTo>
                    <a:pt x="7924" y="543466"/>
                  </a:lnTo>
                  <a:lnTo>
                    <a:pt x="29535" y="575516"/>
                  </a:lnTo>
                  <a:lnTo>
                    <a:pt x="61588" y="597112"/>
                  </a:lnTo>
                  <a:lnTo>
                    <a:pt x="100837" y="605027"/>
                  </a:lnTo>
                  <a:lnTo>
                    <a:pt x="2232405" y="605027"/>
                  </a:lnTo>
                  <a:lnTo>
                    <a:pt x="2271682" y="597112"/>
                  </a:lnTo>
                  <a:lnTo>
                    <a:pt x="2303732" y="575516"/>
                  </a:lnTo>
                  <a:lnTo>
                    <a:pt x="2325328" y="543466"/>
                  </a:lnTo>
                  <a:lnTo>
                    <a:pt x="2333243" y="504189"/>
                  </a:lnTo>
                  <a:lnTo>
                    <a:pt x="2333243" y="100837"/>
                  </a:lnTo>
                  <a:lnTo>
                    <a:pt x="2325328" y="61561"/>
                  </a:lnTo>
                  <a:lnTo>
                    <a:pt x="2303732" y="29511"/>
                  </a:lnTo>
                  <a:lnTo>
                    <a:pt x="2271682" y="7915"/>
                  </a:lnTo>
                  <a:lnTo>
                    <a:pt x="2232405" y="0"/>
                  </a:lnTo>
                  <a:close/>
                </a:path>
              </a:pathLst>
            </a:custGeom>
            <a:solidFill>
              <a:srgbClr val="00AF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729233" y="1939289"/>
              <a:ext cx="2333625" cy="605155"/>
            </a:xfrm>
            <a:custGeom>
              <a:avLst/>
              <a:gdLst/>
              <a:ahLst/>
              <a:cxnLst/>
              <a:rect l="l" t="t" r="r" b="b"/>
              <a:pathLst>
                <a:path w="2333625" h="605155">
                  <a:moveTo>
                    <a:pt x="0" y="100837"/>
                  </a:moveTo>
                  <a:lnTo>
                    <a:pt x="7924" y="61561"/>
                  </a:lnTo>
                  <a:lnTo>
                    <a:pt x="29535" y="29511"/>
                  </a:lnTo>
                  <a:lnTo>
                    <a:pt x="61588" y="7915"/>
                  </a:lnTo>
                  <a:lnTo>
                    <a:pt x="100837" y="0"/>
                  </a:lnTo>
                  <a:lnTo>
                    <a:pt x="2232405" y="0"/>
                  </a:lnTo>
                  <a:lnTo>
                    <a:pt x="2271682" y="7915"/>
                  </a:lnTo>
                  <a:lnTo>
                    <a:pt x="2303732" y="29511"/>
                  </a:lnTo>
                  <a:lnTo>
                    <a:pt x="2325328" y="61561"/>
                  </a:lnTo>
                  <a:lnTo>
                    <a:pt x="2333243" y="100837"/>
                  </a:lnTo>
                  <a:lnTo>
                    <a:pt x="2333243" y="504189"/>
                  </a:lnTo>
                  <a:lnTo>
                    <a:pt x="2325328" y="543466"/>
                  </a:lnTo>
                  <a:lnTo>
                    <a:pt x="2303732" y="575516"/>
                  </a:lnTo>
                  <a:lnTo>
                    <a:pt x="2271682" y="597112"/>
                  </a:lnTo>
                  <a:lnTo>
                    <a:pt x="2232405" y="605027"/>
                  </a:lnTo>
                  <a:lnTo>
                    <a:pt x="100837" y="605027"/>
                  </a:lnTo>
                  <a:lnTo>
                    <a:pt x="61588" y="597112"/>
                  </a:lnTo>
                  <a:lnTo>
                    <a:pt x="29535" y="575516"/>
                  </a:lnTo>
                  <a:lnTo>
                    <a:pt x="7924" y="543466"/>
                  </a:lnTo>
                  <a:lnTo>
                    <a:pt x="0" y="504189"/>
                  </a:lnTo>
                  <a:lnTo>
                    <a:pt x="0" y="100837"/>
                  </a:lnTo>
                  <a:close/>
                </a:path>
              </a:pathLst>
            </a:custGeom>
            <a:ln w="2539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3406901" y="1939289"/>
              <a:ext cx="2331720" cy="605155"/>
            </a:xfrm>
            <a:custGeom>
              <a:avLst/>
              <a:gdLst/>
              <a:ahLst/>
              <a:cxnLst/>
              <a:rect l="l" t="t" r="r" b="b"/>
              <a:pathLst>
                <a:path w="2331720" h="605155">
                  <a:moveTo>
                    <a:pt x="2230882" y="0"/>
                  </a:moveTo>
                  <a:lnTo>
                    <a:pt x="100837" y="0"/>
                  </a:lnTo>
                  <a:lnTo>
                    <a:pt x="61561" y="7915"/>
                  </a:lnTo>
                  <a:lnTo>
                    <a:pt x="29511" y="29511"/>
                  </a:lnTo>
                  <a:lnTo>
                    <a:pt x="7915" y="61561"/>
                  </a:lnTo>
                  <a:lnTo>
                    <a:pt x="0" y="100837"/>
                  </a:lnTo>
                  <a:lnTo>
                    <a:pt x="0" y="504189"/>
                  </a:lnTo>
                  <a:lnTo>
                    <a:pt x="7915" y="543466"/>
                  </a:lnTo>
                  <a:lnTo>
                    <a:pt x="29511" y="575516"/>
                  </a:lnTo>
                  <a:lnTo>
                    <a:pt x="61561" y="597112"/>
                  </a:lnTo>
                  <a:lnTo>
                    <a:pt x="100837" y="605027"/>
                  </a:lnTo>
                  <a:lnTo>
                    <a:pt x="2230882" y="605027"/>
                  </a:lnTo>
                  <a:lnTo>
                    <a:pt x="2270158" y="597112"/>
                  </a:lnTo>
                  <a:lnTo>
                    <a:pt x="2302208" y="575516"/>
                  </a:lnTo>
                  <a:lnTo>
                    <a:pt x="2323804" y="543466"/>
                  </a:lnTo>
                  <a:lnTo>
                    <a:pt x="2331720" y="504189"/>
                  </a:lnTo>
                  <a:lnTo>
                    <a:pt x="2331720" y="100837"/>
                  </a:lnTo>
                  <a:lnTo>
                    <a:pt x="2323804" y="61561"/>
                  </a:lnTo>
                  <a:lnTo>
                    <a:pt x="2302208" y="29511"/>
                  </a:lnTo>
                  <a:lnTo>
                    <a:pt x="2270158" y="7915"/>
                  </a:lnTo>
                  <a:lnTo>
                    <a:pt x="2230882" y="0"/>
                  </a:lnTo>
                  <a:close/>
                </a:path>
              </a:pathLst>
            </a:custGeom>
            <a:solidFill>
              <a:srgbClr val="00AF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3406901" y="1939289"/>
              <a:ext cx="2331720" cy="605155"/>
            </a:xfrm>
            <a:custGeom>
              <a:avLst/>
              <a:gdLst/>
              <a:ahLst/>
              <a:cxnLst/>
              <a:rect l="l" t="t" r="r" b="b"/>
              <a:pathLst>
                <a:path w="2331720" h="605155">
                  <a:moveTo>
                    <a:pt x="0" y="100837"/>
                  </a:moveTo>
                  <a:lnTo>
                    <a:pt x="7915" y="61561"/>
                  </a:lnTo>
                  <a:lnTo>
                    <a:pt x="29511" y="29511"/>
                  </a:lnTo>
                  <a:lnTo>
                    <a:pt x="61561" y="7915"/>
                  </a:lnTo>
                  <a:lnTo>
                    <a:pt x="100837" y="0"/>
                  </a:lnTo>
                  <a:lnTo>
                    <a:pt x="2230882" y="0"/>
                  </a:lnTo>
                  <a:lnTo>
                    <a:pt x="2270158" y="7915"/>
                  </a:lnTo>
                  <a:lnTo>
                    <a:pt x="2302208" y="29511"/>
                  </a:lnTo>
                  <a:lnTo>
                    <a:pt x="2323804" y="61561"/>
                  </a:lnTo>
                  <a:lnTo>
                    <a:pt x="2331720" y="100837"/>
                  </a:lnTo>
                  <a:lnTo>
                    <a:pt x="2331720" y="504189"/>
                  </a:lnTo>
                  <a:lnTo>
                    <a:pt x="2323804" y="543466"/>
                  </a:lnTo>
                  <a:lnTo>
                    <a:pt x="2302208" y="575516"/>
                  </a:lnTo>
                  <a:lnTo>
                    <a:pt x="2270158" y="597112"/>
                  </a:lnTo>
                  <a:lnTo>
                    <a:pt x="2230882" y="605027"/>
                  </a:lnTo>
                  <a:lnTo>
                    <a:pt x="100837" y="605027"/>
                  </a:lnTo>
                  <a:lnTo>
                    <a:pt x="61561" y="597112"/>
                  </a:lnTo>
                  <a:lnTo>
                    <a:pt x="29511" y="575516"/>
                  </a:lnTo>
                  <a:lnTo>
                    <a:pt x="7915" y="543466"/>
                  </a:lnTo>
                  <a:lnTo>
                    <a:pt x="0" y="504189"/>
                  </a:lnTo>
                  <a:lnTo>
                    <a:pt x="0" y="100837"/>
                  </a:lnTo>
                  <a:close/>
                </a:path>
              </a:pathLst>
            </a:custGeom>
            <a:ln w="2539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6083045" y="1939289"/>
              <a:ext cx="2333625" cy="605155"/>
            </a:xfrm>
            <a:custGeom>
              <a:avLst/>
              <a:gdLst/>
              <a:ahLst/>
              <a:cxnLst/>
              <a:rect l="l" t="t" r="r" b="b"/>
              <a:pathLst>
                <a:path w="2333625" h="605155">
                  <a:moveTo>
                    <a:pt x="2232405" y="0"/>
                  </a:moveTo>
                  <a:lnTo>
                    <a:pt x="100837" y="0"/>
                  </a:lnTo>
                  <a:lnTo>
                    <a:pt x="61561" y="7915"/>
                  </a:lnTo>
                  <a:lnTo>
                    <a:pt x="29511" y="29511"/>
                  </a:lnTo>
                  <a:lnTo>
                    <a:pt x="7915" y="61561"/>
                  </a:lnTo>
                  <a:lnTo>
                    <a:pt x="0" y="100837"/>
                  </a:lnTo>
                  <a:lnTo>
                    <a:pt x="0" y="504189"/>
                  </a:lnTo>
                  <a:lnTo>
                    <a:pt x="7915" y="543466"/>
                  </a:lnTo>
                  <a:lnTo>
                    <a:pt x="29511" y="575516"/>
                  </a:lnTo>
                  <a:lnTo>
                    <a:pt x="61561" y="597112"/>
                  </a:lnTo>
                  <a:lnTo>
                    <a:pt x="100837" y="605027"/>
                  </a:lnTo>
                  <a:lnTo>
                    <a:pt x="2232405" y="605027"/>
                  </a:lnTo>
                  <a:lnTo>
                    <a:pt x="2271682" y="597112"/>
                  </a:lnTo>
                  <a:lnTo>
                    <a:pt x="2303732" y="575516"/>
                  </a:lnTo>
                  <a:lnTo>
                    <a:pt x="2325328" y="543466"/>
                  </a:lnTo>
                  <a:lnTo>
                    <a:pt x="2333244" y="504189"/>
                  </a:lnTo>
                  <a:lnTo>
                    <a:pt x="2333244" y="100837"/>
                  </a:lnTo>
                  <a:lnTo>
                    <a:pt x="2325328" y="61561"/>
                  </a:lnTo>
                  <a:lnTo>
                    <a:pt x="2303732" y="29511"/>
                  </a:lnTo>
                  <a:lnTo>
                    <a:pt x="2271682" y="7915"/>
                  </a:lnTo>
                  <a:lnTo>
                    <a:pt x="2232405" y="0"/>
                  </a:lnTo>
                  <a:close/>
                </a:path>
              </a:pathLst>
            </a:custGeom>
            <a:solidFill>
              <a:srgbClr val="00AF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6083045" y="1939289"/>
              <a:ext cx="2333625" cy="605155"/>
            </a:xfrm>
            <a:custGeom>
              <a:avLst/>
              <a:gdLst/>
              <a:ahLst/>
              <a:cxnLst/>
              <a:rect l="l" t="t" r="r" b="b"/>
              <a:pathLst>
                <a:path w="2333625" h="605155">
                  <a:moveTo>
                    <a:pt x="0" y="100837"/>
                  </a:moveTo>
                  <a:lnTo>
                    <a:pt x="7915" y="61561"/>
                  </a:lnTo>
                  <a:lnTo>
                    <a:pt x="29511" y="29511"/>
                  </a:lnTo>
                  <a:lnTo>
                    <a:pt x="61561" y="7915"/>
                  </a:lnTo>
                  <a:lnTo>
                    <a:pt x="100837" y="0"/>
                  </a:lnTo>
                  <a:lnTo>
                    <a:pt x="2232405" y="0"/>
                  </a:lnTo>
                  <a:lnTo>
                    <a:pt x="2271682" y="7915"/>
                  </a:lnTo>
                  <a:lnTo>
                    <a:pt x="2303732" y="29511"/>
                  </a:lnTo>
                  <a:lnTo>
                    <a:pt x="2325328" y="61561"/>
                  </a:lnTo>
                  <a:lnTo>
                    <a:pt x="2333244" y="100837"/>
                  </a:lnTo>
                  <a:lnTo>
                    <a:pt x="2333244" y="504189"/>
                  </a:lnTo>
                  <a:lnTo>
                    <a:pt x="2325328" y="543466"/>
                  </a:lnTo>
                  <a:lnTo>
                    <a:pt x="2303732" y="575516"/>
                  </a:lnTo>
                  <a:lnTo>
                    <a:pt x="2271682" y="597112"/>
                  </a:lnTo>
                  <a:lnTo>
                    <a:pt x="2232405" y="605027"/>
                  </a:lnTo>
                  <a:lnTo>
                    <a:pt x="100837" y="605027"/>
                  </a:lnTo>
                  <a:lnTo>
                    <a:pt x="61561" y="597112"/>
                  </a:lnTo>
                  <a:lnTo>
                    <a:pt x="29511" y="575516"/>
                  </a:lnTo>
                  <a:lnTo>
                    <a:pt x="7915" y="543466"/>
                  </a:lnTo>
                  <a:lnTo>
                    <a:pt x="0" y="504189"/>
                  </a:lnTo>
                  <a:lnTo>
                    <a:pt x="0" y="100837"/>
                  </a:lnTo>
                  <a:close/>
                </a:path>
              </a:pathLst>
            </a:custGeom>
            <a:ln w="254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11"/>
          <p:cNvSpPr txBox="1"/>
          <p:nvPr/>
        </p:nvSpPr>
        <p:spPr>
          <a:xfrm>
            <a:off x="304800" y="1066799"/>
            <a:ext cx="8274684" cy="4507991"/>
          </a:xfrm>
          <a:prstGeom prst="rect">
            <a:avLst/>
          </a:prstGeom>
        </p:spPr>
        <p:txBody>
          <a:bodyPr vert="horz" wrap="square" lIns="0" tIns="58419" rIns="0" bIns="0" rtlCol="0">
            <a:spAutoFit/>
          </a:bodyPr>
          <a:lstStyle/>
          <a:p>
            <a:pPr marL="355600" marR="130175" indent="-343535">
              <a:lnSpc>
                <a:spcPts val="2920"/>
              </a:lnSpc>
              <a:spcBef>
                <a:spcPts val="459"/>
              </a:spcBef>
              <a:buChar char="•"/>
              <a:tabLst>
                <a:tab pos="355600" algn="l"/>
                <a:tab pos="356235" algn="l"/>
              </a:tabLst>
            </a:pPr>
            <a:r>
              <a:rPr sz="2700" dirty="0">
                <a:latin typeface="Arial"/>
                <a:cs typeface="Arial"/>
              </a:rPr>
              <a:t>Maclean,</a:t>
            </a:r>
            <a:r>
              <a:rPr sz="2700" spc="-60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(2015)</a:t>
            </a:r>
            <a:r>
              <a:rPr sz="2700" spc="-70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suggest</a:t>
            </a:r>
            <a:r>
              <a:rPr sz="2700" spc="-80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that</a:t>
            </a:r>
            <a:r>
              <a:rPr sz="2700" spc="-80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there</a:t>
            </a:r>
            <a:r>
              <a:rPr sz="2700" spc="-70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are</a:t>
            </a:r>
            <a:r>
              <a:rPr sz="2700" spc="-70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three</a:t>
            </a:r>
            <a:r>
              <a:rPr sz="2700" spc="-65" dirty="0">
                <a:latin typeface="Arial"/>
                <a:cs typeface="Arial"/>
              </a:rPr>
              <a:t> </a:t>
            </a:r>
            <a:r>
              <a:rPr sz="2700" spc="-10" dirty="0">
                <a:latin typeface="Arial"/>
                <a:cs typeface="Arial"/>
              </a:rPr>
              <a:t>levels </a:t>
            </a:r>
            <a:r>
              <a:rPr sz="2700" dirty="0">
                <a:latin typeface="Arial"/>
                <a:cs typeface="Arial"/>
              </a:rPr>
              <a:t>of</a:t>
            </a:r>
            <a:r>
              <a:rPr sz="2700" spc="-50" dirty="0">
                <a:latin typeface="Arial"/>
                <a:cs typeface="Arial"/>
              </a:rPr>
              <a:t> </a:t>
            </a:r>
            <a:r>
              <a:rPr sz="2700" spc="-10" dirty="0">
                <a:latin typeface="Arial"/>
                <a:cs typeface="Arial"/>
              </a:rPr>
              <a:t>empowerment:</a:t>
            </a:r>
            <a:endParaRPr sz="2700" dirty="0">
              <a:latin typeface="Arial"/>
              <a:cs typeface="Arial"/>
            </a:endParaRPr>
          </a:p>
          <a:p>
            <a:pPr marL="272415" algn="ctr">
              <a:lnSpc>
                <a:spcPct val="100000"/>
              </a:lnSpc>
              <a:spcBef>
                <a:spcPts val="1795"/>
              </a:spcBef>
              <a:tabLst>
                <a:tab pos="2963545" algn="l"/>
                <a:tab pos="5587365" algn="l"/>
              </a:tabLst>
            </a:pPr>
            <a:r>
              <a:rPr sz="2300" spc="-10" dirty="0">
                <a:solidFill>
                  <a:srgbClr val="FFFFFF"/>
                </a:solidFill>
                <a:latin typeface="Segoe UI"/>
                <a:cs typeface="Segoe UI"/>
              </a:rPr>
              <a:t>Micro</a:t>
            </a:r>
            <a:r>
              <a:rPr sz="2300" dirty="0">
                <a:solidFill>
                  <a:srgbClr val="FFFFFF"/>
                </a:solidFill>
                <a:latin typeface="Segoe UI"/>
                <a:cs typeface="Segoe UI"/>
              </a:rPr>
              <a:t>	</a:t>
            </a:r>
            <a:r>
              <a:rPr sz="2300" spc="-20" dirty="0">
                <a:solidFill>
                  <a:srgbClr val="FFFFFF"/>
                </a:solidFill>
                <a:latin typeface="Segoe UI"/>
                <a:cs typeface="Segoe UI"/>
              </a:rPr>
              <a:t>Meso</a:t>
            </a:r>
            <a:r>
              <a:rPr sz="2300" dirty="0">
                <a:solidFill>
                  <a:srgbClr val="FFFFFF"/>
                </a:solidFill>
                <a:latin typeface="Segoe UI"/>
                <a:cs typeface="Segoe UI"/>
              </a:rPr>
              <a:t>	</a:t>
            </a:r>
            <a:r>
              <a:rPr sz="2300" spc="-10" dirty="0">
                <a:solidFill>
                  <a:srgbClr val="FFFFFF"/>
                </a:solidFill>
                <a:latin typeface="Segoe UI"/>
                <a:cs typeface="Segoe UI"/>
              </a:rPr>
              <a:t>Macro</a:t>
            </a:r>
            <a:endParaRPr sz="2300" dirty="0">
              <a:latin typeface="Segoe UI"/>
              <a:cs typeface="Segoe UI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2400" dirty="0">
              <a:latin typeface="Segoe UI"/>
              <a:cs typeface="Segoe UI"/>
            </a:endParaRPr>
          </a:p>
          <a:p>
            <a:pPr marL="527685" marR="264160" indent="-515620">
              <a:lnSpc>
                <a:spcPts val="2920"/>
              </a:lnSpc>
              <a:buAutoNum type="arabicPeriod"/>
              <a:tabLst>
                <a:tab pos="527685" algn="l"/>
                <a:tab pos="528320" algn="l"/>
                <a:tab pos="6395720" algn="l"/>
              </a:tabLst>
            </a:pPr>
            <a:r>
              <a:rPr sz="2700" b="1" dirty="0">
                <a:latin typeface="Arial"/>
                <a:cs typeface="Arial"/>
              </a:rPr>
              <a:t>Micro</a:t>
            </a:r>
            <a:r>
              <a:rPr sz="2700" b="1" spc="-40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–</a:t>
            </a:r>
            <a:r>
              <a:rPr sz="2700" spc="-15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the</a:t>
            </a:r>
            <a:r>
              <a:rPr sz="2700" spc="-20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‘smallest’</a:t>
            </a:r>
            <a:r>
              <a:rPr sz="2700" spc="-125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individual</a:t>
            </a:r>
            <a:r>
              <a:rPr sz="2700" spc="-20" dirty="0">
                <a:latin typeface="Arial"/>
                <a:cs typeface="Arial"/>
              </a:rPr>
              <a:t> </a:t>
            </a:r>
            <a:r>
              <a:rPr sz="2700" spc="-10" dirty="0">
                <a:latin typeface="Arial"/>
                <a:cs typeface="Arial"/>
              </a:rPr>
              <a:t>level.</a:t>
            </a:r>
            <a:r>
              <a:rPr sz="2700" dirty="0">
                <a:latin typeface="Arial"/>
                <a:cs typeface="Arial"/>
              </a:rPr>
              <a:t>	This</a:t>
            </a:r>
            <a:r>
              <a:rPr sz="2700" spc="-10" dirty="0">
                <a:latin typeface="Arial"/>
                <a:cs typeface="Arial"/>
              </a:rPr>
              <a:t> might </a:t>
            </a:r>
            <a:r>
              <a:rPr sz="2700" dirty="0">
                <a:latin typeface="Arial"/>
                <a:cs typeface="Arial"/>
              </a:rPr>
              <a:t>relate</a:t>
            </a:r>
            <a:r>
              <a:rPr sz="2700" spc="-30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to</a:t>
            </a:r>
            <a:r>
              <a:rPr sz="2700" spc="-25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working</a:t>
            </a:r>
            <a:r>
              <a:rPr sz="2700" spc="-20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with</a:t>
            </a:r>
            <a:r>
              <a:rPr sz="2700" spc="-35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individual</a:t>
            </a:r>
            <a:r>
              <a:rPr sz="2700" spc="-35" dirty="0">
                <a:latin typeface="Arial"/>
                <a:cs typeface="Arial"/>
              </a:rPr>
              <a:t> </a:t>
            </a:r>
            <a:r>
              <a:rPr sz="2700" spc="-10" dirty="0">
                <a:latin typeface="Arial"/>
                <a:cs typeface="Arial"/>
              </a:rPr>
              <a:t>families.</a:t>
            </a:r>
            <a:endParaRPr sz="2700" dirty="0">
              <a:latin typeface="Arial"/>
              <a:cs typeface="Arial"/>
            </a:endParaRPr>
          </a:p>
          <a:p>
            <a:pPr marL="527685" marR="5080" indent="-515620">
              <a:lnSpc>
                <a:spcPts val="2920"/>
              </a:lnSpc>
              <a:spcBef>
                <a:spcPts val="640"/>
              </a:spcBef>
              <a:buAutoNum type="arabicPeriod"/>
              <a:tabLst>
                <a:tab pos="527685" algn="l"/>
                <a:tab pos="528320" algn="l"/>
                <a:tab pos="2006600" algn="l"/>
              </a:tabLst>
            </a:pPr>
            <a:r>
              <a:rPr sz="2700" b="1" dirty="0">
                <a:latin typeface="Arial"/>
                <a:cs typeface="Arial"/>
              </a:rPr>
              <a:t>Meso</a:t>
            </a:r>
            <a:r>
              <a:rPr sz="2700" b="1" spc="-30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–</a:t>
            </a:r>
            <a:r>
              <a:rPr sz="2700" spc="-10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the</a:t>
            </a:r>
            <a:r>
              <a:rPr sz="2700" spc="-10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less</a:t>
            </a:r>
            <a:r>
              <a:rPr sz="2700" spc="-5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well</a:t>
            </a:r>
            <a:r>
              <a:rPr sz="2700" spc="-10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known</a:t>
            </a:r>
            <a:r>
              <a:rPr sz="2700" spc="-15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‘middle</a:t>
            </a:r>
            <a:r>
              <a:rPr sz="2700" spc="5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level’</a:t>
            </a:r>
            <a:r>
              <a:rPr sz="2700" spc="-95" dirty="0">
                <a:latin typeface="Arial"/>
                <a:cs typeface="Arial"/>
              </a:rPr>
              <a:t> </a:t>
            </a:r>
            <a:r>
              <a:rPr sz="2700" spc="-35" dirty="0">
                <a:latin typeface="Arial"/>
                <a:cs typeface="Arial"/>
              </a:rPr>
              <a:t>of </a:t>
            </a:r>
            <a:r>
              <a:rPr sz="2700" spc="-10" dirty="0">
                <a:latin typeface="Arial"/>
                <a:cs typeface="Arial"/>
              </a:rPr>
              <a:t>practice.</a:t>
            </a:r>
            <a:r>
              <a:rPr sz="2700" dirty="0">
                <a:latin typeface="Arial"/>
                <a:cs typeface="Arial"/>
              </a:rPr>
              <a:t>	This</a:t>
            </a:r>
            <a:r>
              <a:rPr sz="2700" spc="-10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could</a:t>
            </a:r>
            <a:r>
              <a:rPr sz="2700" spc="-20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relate</a:t>
            </a:r>
            <a:r>
              <a:rPr sz="2700" spc="-10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to</a:t>
            </a:r>
            <a:r>
              <a:rPr sz="2700" spc="-5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work</a:t>
            </a:r>
            <a:r>
              <a:rPr sz="2700" spc="-5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with</a:t>
            </a:r>
            <a:r>
              <a:rPr sz="2700" spc="-10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groups</a:t>
            </a:r>
            <a:r>
              <a:rPr sz="2700" spc="-5" dirty="0">
                <a:latin typeface="Arial"/>
                <a:cs typeface="Arial"/>
              </a:rPr>
              <a:t> </a:t>
            </a:r>
            <a:r>
              <a:rPr sz="2700" spc="-25" dirty="0">
                <a:latin typeface="Arial"/>
                <a:cs typeface="Arial"/>
              </a:rPr>
              <a:t>and </a:t>
            </a:r>
            <a:r>
              <a:rPr sz="2700" dirty="0">
                <a:latin typeface="Arial"/>
                <a:cs typeface="Arial"/>
              </a:rPr>
              <a:t>small</a:t>
            </a:r>
            <a:r>
              <a:rPr sz="2700" spc="-50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neighbourhoods</a:t>
            </a:r>
            <a:r>
              <a:rPr sz="2700" spc="-30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or</a:t>
            </a:r>
            <a:r>
              <a:rPr sz="2700" spc="-30" dirty="0">
                <a:latin typeface="Arial"/>
                <a:cs typeface="Arial"/>
              </a:rPr>
              <a:t> </a:t>
            </a:r>
            <a:r>
              <a:rPr sz="2700" spc="-10" dirty="0">
                <a:latin typeface="Arial"/>
                <a:cs typeface="Arial"/>
              </a:rPr>
              <a:t>communities.</a:t>
            </a:r>
            <a:endParaRPr sz="2700" dirty="0">
              <a:latin typeface="Arial"/>
              <a:cs typeface="Arial"/>
            </a:endParaRPr>
          </a:p>
          <a:p>
            <a:pPr marL="527685" marR="284480" indent="-515620">
              <a:lnSpc>
                <a:spcPts val="2920"/>
              </a:lnSpc>
              <a:spcBef>
                <a:spcPts val="640"/>
              </a:spcBef>
              <a:buAutoNum type="arabicPeriod"/>
              <a:tabLst>
                <a:tab pos="527685" algn="l"/>
                <a:tab pos="528320" algn="l"/>
              </a:tabLst>
            </a:pPr>
            <a:r>
              <a:rPr sz="2700" b="1" dirty="0">
                <a:latin typeface="Arial"/>
                <a:cs typeface="Arial"/>
              </a:rPr>
              <a:t>Macro</a:t>
            </a:r>
            <a:r>
              <a:rPr sz="2700" b="1" spc="-15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–</a:t>
            </a:r>
            <a:r>
              <a:rPr sz="2700" spc="-15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this refers</a:t>
            </a:r>
            <a:r>
              <a:rPr sz="2700" spc="-10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to</a:t>
            </a:r>
            <a:r>
              <a:rPr sz="2700" spc="-10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work</a:t>
            </a:r>
            <a:r>
              <a:rPr sz="2700" spc="-10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with</a:t>
            </a:r>
            <a:r>
              <a:rPr sz="2700" spc="-15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larger</a:t>
            </a:r>
            <a:r>
              <a:rPr sz="2700" spc="-10" dirty="0">
                <a:latin typeface="Arial"/>
                <a:cs typeface="Arial"/>
              </a:rPr>
              <a:t> groupings </a:t>
            </a:r>
            <a:r>
              <a:rPr sz="2700" dirty="0">
                <a:latin typeface="Arial"/>
                <a:cs typeface="Arial"/>
              </a:rPr>
              <a:t>such</a:t>
            </a:r>
            <a:r>
              <a:rPr sz="2700" spc="-30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as</a:t>
            </a:r>
            <a:r>
              <a:rPr sz="2700" spc="-10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whole communities</a:t>
            </a:r>
            <a:r>
              <a:rPr sz="2700" spc="-5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or</a:t>
            </a:r>
            <a:r>
              <a:rPr sz="2700" spc="-25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very large</a:t>
            </a:r>
            <a:r>
              <a:rPr sz="2700" spc="-15" dirty="0">
                <a:latin typeface="Arial"/>
                <a:cs typeface="Arial"/>
              </a:rPr>
              <a:t> </a:t>
            </a:r>
            <a:r>
              <a:rPr sz="2700" spc="-10" dirty="0">
                <a:latin typeface="Arial"/>
                <a:cs typeface="Arial"/>
              </a:rPr>
              <a:t>groups.</a:t>
            </a:r>
            <a:endParaRPr sz="27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554861" y="55879"/>
            <a:ext cx="603313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>
                <a:solidFill>
                  <a:srgbClr val="000000"/>
                </a:solidFill>
              </a:rPr>
              <a:t>Individual</a:t>
            </a:r>
            <a:r>
              <a:rPr spc="-190" dirty="0">
                <a:solidFill>
                  <a:srgbClr val="000000"/>
                </a:solidFill>
              </a:rPr>
              <a:t> </a:t>
            </a:r>
            <a:r>
              <a:rPr spc="-10" dirty="0">
                <a:solidFill>
                  <a:srgbClr val="000000"/>
                </a:solidFill>
              </a:rPr>
              <a:t>Empowerment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66471" y="665174"/>
            <a:ext cx="8132445" cy="48615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76860" algn="ctr">
              <a:lnSpc>
                <a:spcPts val="4425"/>
              </a:lnSpc>
              <a:spcBef>
                <a:spcPts val="95"/>
              </a:spcBef>
            </a:pPr>
            <a:r>
              <a:rPr sz="4000" b="1" dirty="0">
                <a:latin typeface="Segoe UI"/>
                <a:cs typeface="Segoe UI"/>
              </a:rPr>
              <a:t>and</a:t>
            </a:r>
            <a:r>
              <a:rPr sz="4000" b="1" spc="-90" dirty="0">
                <a:latin typeface="Segoe UI"/>
                <a:cs typeface="Segoe UI"/>
              </a:rPr>
              <a:t> </a:t>
            </a:r>
            <a:r>
              <a:rPr sz="4000" b="1" spc="-10" dirty="0">
                <a:latin typeface="Segoe UI"/>
                <a:cs typeface="Segoe UI"/>
              </a:rPr>
              <a:t>Rights</a:t>
            </a:r>
            <a:endParaRPr sz="4000">
              <a:latin typeface="Segoe UI"/>
              <a:cs typeface="Segoe UI"/>
            </a:endParaRPr>
          </a:p>
          <a:p>
            <a:pPr marL="12700">
              <a:lnSpc>
                <a:spcPts val="2705"/>
              </a:lnSpc>
            </a:pPr>
            <a:r>
              <a:rPr sz="2700" dirty="0">
                <a:latin typeface="Segoe UI"/>
                <a:cs typeface="Segoe UI"/>
              </a:rPr>
              <a:t>In</a:t>
            </a:r>
            <a:r>
              <a:rPr sz="2700" spc="-5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order</a:t>
            </a:r>
            <a:r>
              <a:rPr sz="2700" spc="-5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to</a:t>
            </a:r>
            <a:r>
              <a:rPr sz="2700" spc="-35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ensure</a:t>
            </a:r>
            <a:r>
              <a:rPr sz="2700" spc="-35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there</a:t>
            </a:r>
            <a:r>
              <a:rPr sz="2700" spc="-35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is</a:t>
            </a:r>
            <a:r>
              <a:rPr sz="2700" spc="-3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a</a:t>
            </a:r>
            <a:r>
              <a:rPr sz="2700" spc="-35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culture</a:t>
            </a:r>
            <a:r>
              <a:rPr sz="2700" spc="-35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of</a:t>
            </a:r>
            <a:r>
              <a:rPr sz="2700" spc="-35" dirty="0">
                <a:latin typeface="Segoe UI"/>
                <a:cs typeface="Segoe UI"/>
              </a:rPr>
              <a:t> </a:t>
            </a:r>
            <a:r>
              <a:rPr sz="2700" spc="-10" dirty="0">
                <a:latin typeface="Segoe UI"/>
                <a:cs typeface="Segoe UI"/>
              </a:rPr>
              <a:t>promoting</a:t>
            </a:r>
            <a:endParaRPr sz="2700">
              <a:latin typeface="Segoe UI"/>
              <a:cs typeface="Segoe UI"/>
            </a:endParaRPr>
          </a:p>
          <a:p>
            <a:pPr marL="12700">
              <a:lnSpc>
                <a:spcPts val="3080"/>
              </a:lnSpc>
            </a:pPr>
            <a:r>
              <a:rPr sz="2700" dirty="0">
                <a:latin typeface="Segoe UI"/>
                <a:cs typeface="Segoe UI"/>
              </a:rPr>
              <a:t>empowerment</a:t>
            </a:r>
            <a:r>
              <a:rPr sz="2700" spc="-55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there</a:t>
            </a:r>
            <a:r>
              <a:rPr sz="2700" spc="-3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are</a:t>
            </a:r>
            <a:r>
              <a:rPr sz="2700" spc="-25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a</a:t>
            </a:r>
            <a:r>
              <a:rPr sz="2700" spc="-25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set</a:t>
            </a:r>
            <a:r>
              <a:rPr sz="2700" spc="-35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of</a:t>
            </a:r>
            <a:r>
              <a:rPr sz="2700" spc="-25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core</a:t>
            </a:r>
            <a:r>
              <a:rPr sz="2700" spc="-25" dirty="0">
                <a:latin typeface="Segoe UI"/>
                <a:cs typeface="Segoe UI"/>
              </a:rPr>
              <a:t> </a:t>
            </a:r>
            <a:r>
              <a:rPr sz="2700" spc="-10" dirty="0">
                <a:latin typeface="Segoe UI"/>
                <a:cs typeface="Segoe UI"/>
              </a:rPr>
              <a:t>principles:</a:t>
            </a:r>
            <a:endParaRPr sz="2700">
              <a:latin typeface="Segoe UI"/>
              <a:cs typeface="Segoe UI"/>
            </a:endParaRPr>
          </a:p>
          <a:p>
            <a:pPr marL="527685" indent="-515620">
              <a:lnSpc>
                <a:spcPct val="100000"/>
              </a:lnSpc>
              <a:spcBef>
                <a:spcPts val="325"/>
              </a:spcBef>
              <a:buAutoNum type="arabicPeriod"/>
              <a:tabLst>
                <a:tab pos="527685" algn="l"/>
                <a:tab pos="528320" algn="l"/>
              </a:tabLst>
            </a:pPr>
            <a:r>
              <a:rPr sz="2700" dirty="0">
                <a:latin typeface="Segoe UI"/>
                <a:cs typeface="Segoe UI"/>
              </a:rPr>
              <a:t>Good</a:t>
            </a:r>
            <a:r>
              <a:rPr sz="2700" spc="-3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and</a:t>
            </a:r>
            <a:r>
              <a:rPr sz="2700" spc="-15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effective</a:t>
            </a:r>
            <a:r>
              <a:rPr sz="2700" spc="-10" dirty="0">
                <a:latin typeface="Segoe UI"/>
                <a:cs typeface="Segoe UI"/>
              </a:rPr>
              <a:t> communication.</a:t>
            </a:r>
            <a:endParaRPr sz="2700">
              <a:latin typeface="Segoe UI"/>
              <a:cs typeface="Segoe UI"/>
            </a:endParaRPr>
          </a:p>
          <a:p>
            <a:pPr marL="527685" indent="-515620">
              <a:lnSpc>
                <a:spcPct val="100000"/>
              </a:lnSpc>
              <a:spcBef>
                <a:spcPts val="325"/>
              </a:spcBef>
              <a:buAutoNum type="arabicPeriod"/>
              <a:tabLst>
                <a:tab pos="527685" algn="l"/>
                <a:tab pos="528320" algn="l"/>
              </a:tabLst>
            </a:pPr>
            <a:r>
              <a:rPr sz="2700" spc="-25" dirty="0">
                <a:latin typeface="Segoe UI"/>
                <a:cs typeface="Segoe UI"/>
              </a:rPr>
              <a:t>Treating</a:t>
            </a:r>
            <a:r>
              <a:rPr sz="2700" spc="-4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people</a:t>
            </a:r>
            <a:r>
              <a:rPr sz="2700" spc="-35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with</a:t>
            </a:r>
            <a:r>
              <a:rPr sz="2700" spc="-55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dignity</a:t>
            </a:r>
            <a:r>
              <a:rPr sz="2700" spc="-2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and</a:t>
            </a:r>
            <a:r>
              <a:rPr sz="2700" spc="-35" dirty="0">
                <a:latin typeface="Segoe UI"/>
                <a:cs typeface="Segoe UI"/>
              </a:rPr>
              <a:t> </a:t>
            </a:r>
            <a:r>
              <a:rPr sz="2700" spc="-10" dirty="0">
                <a:latin typeface="Segoe UI"/>
                <a:cs typeface="Segoe UI"/>
              </a:rPr>
              <a:t>respect.</a:t>
            </a:r>
            <a:endParaRPr sz="2700">
              <a:latin typeface="Segoe UI"/>
              <a:cs typeface="Segoe UI"/>
            </a:endParaRPr>
          </a:p>
          <a:p>
            <a:pPr marL="527685" indent="-515620">
              <a:lnSpc>
                <a:spcPct val="100000"/>
              </a:lnSpc>
              <a:spcBef>
                <a:spcPts val="325"/>
              </a:spcBef>
              <a:buAutoNum type="arabicPeriod"/>
              <a:tabLst>
                <a:tab pos="527685" algn="l"/>
                <a:tab pos="528320" algn="l"/>
              </a:tabLst>
            </a:pPr>
            <a:r>
              <a:rPr sz="2700" spc="-20" dirty="0">
                <a:latin typeface="Segoe UI"/>
                <a:cs typeface="Segoe UI"/>
              </a:rPr>
              <a:t>Treating</a:t>
            </a:r>
            <a:r>
              <a:rPr sz="2700" spc="-6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people</a:t>
            </a:r>
            <a:r>
              <a:rPr sz="2700" spc="-45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with</a:t>
            </a:r>
            <a:r>
              <a:rPr sz="2700" spc="-55" dirty="0">
                <a:latin typeface="Segoe UI"/>
                <a:cs typeface="Segoe UI"/>
              </a:rPr>
              <a:t> </a:t>
            </a:r>
            <a:r>
              <a:rPr sz="2700" spc="-10" dirty="0">
                <a:latin typeface="Segoe UI"/>
                <a:cs typeface="Segoe UI"/>
              </a:rPr>
              <a:t>equality.</a:t>
            </a:r>
            <a:endParaRPr sz="2700">
              <a:latin typeface="Segoe UI"/>
              <a:cs typeface="Segoe UI"/>
            </a:endParaRPr>
          </a:p>
          <a:p>
            <a:pPr marL="527685" indent="-515620">
              <a:lnSpc>
                <a:spcPct val="100000"/>
              </a:lnSpc>
              <a:spcBef>
                <a:spcPts val="325"/>
              </a:spcBef>
              <a:buAutoNum type="arabicPeriod"/>
              <a:tabLst>
                <a:tab pos="527685" algn="l"/>
                <a:tab pos="528320" algn="l"/>
              </a:tabLst>
            </a:pPr>
            <a:r>
              <a:rPr sz="2700" dirty="0">
                <a:latin typeface="Segoe UI"/>
                <a:cs typeface="Segoe UI"/>
              </a:rPr>
              <a:t>Providing</a:t>
            </a:r>
            <a:r>
              <a:rPr sz="2700" spc="-35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a</a:t>
            </a:r>
            <a:r>
              <a:rPr sz="2700" spc="-2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healthy</a:t>
            </a:r>
            <a:r>
              <a:rPr sz="2700" spc="-15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lifestyle</a:t>
            </a:r>
            <a:r>
              <a:rPr sz="2700" spc="-5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in</a:t>
            </a:r>
            <a:r>
              <a:rPr sz="2700" spc="-35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food</a:t>
            </a:r>
            <a:r>
              <a:rPr sz="2700" spc="-1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and</a:t>
            </a:r>
            <a:r>
              <a:rPr sz="2700" spc="-10" dirty="0">
                <a:latin typeface="Segoe UI"/>
                <a:cs typeface="Segoe UI"/>
              </a:rPr>
              <a:t> activities.</a:t>
            </a:r>
            <a:endParaRPr sz="2700">
              <a:latin typeface="Segoe UI"/>
              <a:cs typeface="Segoe UI"/>
            </a:endParaRPr>
          </a:p>
          <a:p>
            <a:pPr marL="527685" marR="5080" indent="-515620">
              <a:lnSpc>
                <a:spcPts val="2920"/>
              </a:lnSpc>
              <a:spcBef>
                <a:spcPts val="690"/>
              </a:spcBef>
              <a:buAutoNum type="arabicPeriod"/>
              <a:tabLst>
                <a:tab pos="527685" algn="l"/>
                <a:tab pos="528320" algn="l"/>
              </a:tabLst>
            </a:pPr>
            <a:r>
              <a:rPr sz="2700" dirty="0">
                <a:latin typeface="Segoe UI"/>
                <a:cs typeface="Segoe UI"/>
              </a:rPr>
              <a:t>Providing</a:t>
            </a:r>
            <a:r>
              <a:rPr sz="2700" spc="-4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an</a:t>
            </a:r>
            <a:r>
              <a:rPr sz="2700" spc="-4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opportunity</a:t>
            </a:r>
            <a:r>
              <a:rPr sz="2700" spc="-25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individuals</a:t>
            </a:r>
            <a:r>
              <a:rPr sz="2700" spc="-3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to</a:t>
            </a:r>
            <a:r>
              <a:rPr sz="2700" spc="-4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make</a:t>
            </a:r>
            <a:r>
              <a:rPr sz="2700" spc="-35" dirty="0">
                <a:latin typeface="Segoe UI"/>
                <a:cs typeface="Segoe UI"/>
              </a:rPr>
              <a:t> </a:t>
            </a:r>
            <a:r>
              <a:rPr sz="2700" spc="-10" dirty="0">
                <a:latin typeface="Segoe UI"/>
                <a:cs typeface="Segoe UI"/>
              </a:rPr>
              <a:t>their </a:t>
            </a:r>
            <a:r>
              <a:rPr sz="2700" dirty="0">
                <a:latin typeface="Segoe UI"/>
                <a:cs typeface="Segoe UI"/>
              </a:rPr>
              <a:t>own </a:t>
            </a:r>
            <a:r>
              <a:rPr sz="2700" spc="-10" dirty="0">
                <a:latin typeface="Segoe UI"/>
                <a:cs typeface="Segoe UI"/>
              </a:rPr>
              <a:t>choices.</a:t>
            </a:r>
            <a:endParaRPr sz="2700">
              <a:latin typeface="Segoe UI"/>
              <a:cs typeface="Segoe UI"/>
            </a:endParaRPr>
          </a:p>
          <a:p>
            <a:pPr marL="527685" indent="-515620">
              <a:lnSpc>
                <a:spcPct val="100000"/>
              </a:lnSpc>
              <a:spcBef>
                <a:spcPts val="275"/>
              </a:spcBef>
              <a:buAutoNum type="arabicPeriod"/>
              <a:tabLst>
                <a:tab pos="527685" algn="l"/>
                <a:tab pos="528320" algn="l"/>
              </a:tabLst>
            </a:pPr>
            <a:r>
              <a:rPr sz="2700" spc="-100" dirty="0">
                <a:latin typeface="Segoe UI"/>
                <a:cs typeface="Segoe UI"/>
              </a:rPr>
              <a:t>To</a:t>
            </a:r>
            <a:r>
              <a:rPr sz="2700" spc="-4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have</a:t>
            </a:r>
            <a:r>
              <a:rPr sz="2700" spc="-35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a</a:t>
            </a:r>
            <a:r>
              <a:rPr sz="2700" spc="-5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safe</a:t>
            </a:r>
            <a:r>
              <a:rPr sz="2700" spc="-1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and</a:t>
            </a:r>
            <a:r>
              <a:rPr sz="2700" spc="-35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secure</a:t>
            </a:r>
            <a:r>
              <a:rPr sz="2700" spc="-30" dirty="0">
                <a:latin typeface="Segoe UI"/>
                <a:cs typeface="Segoe UI"/>
              </a:rPr>
              <a:t> </a:t>
            </a:r>
            <a:r>
              <a:rPr sz="2700" spc="-10" dirty="0">
                <a:latin typeface="Segoe UI"/>
                <a:cs typeface="Segoe UI"/>
              </a:rPr>
              <a:t>environment.</a:t>
            </a:r>
            <a:endParaRPr sz="2700">
              <a:latin typeface="Segoe UI"/>
              <a:cs typeface="Segoe UI"/>
            </a:endParaRPr>
          </a:p>
          <a:p>
            <a:pPr marL="527685" indent="-515620">
              <a:lnSpc>
                <a:spcPct val="100000"/>
              </a:lnSpc>
              <a:spcBef>
                <a:spcPts val="325"/>
              </a:spcBef>
              <a:buAutoNum type="arabicPeriod"/>
              <a:tabLst>
                <a:tab pos="527685" algn="l"/>
                <a:tab pos="528320" algn="l"/>
              </a:tabLst>
            </a:pPr>
            <a:r>
              <a:rPr sz="2700" spc="-100" dirty="0">
                <a:latin typeface="Segoe UI"/>
                <a:cs typeface="Segoe UI"/>
              </a:rPr>
              <a:t>To</a:t>
            </a:r>
            <a:r>
              <a:rPr sz="2700" spc="-55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enable</a:t>
            </a:r>
            <a:r>
              <a:rPr sz="2700" spc="-45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to</a:t>
            </a:r>
            <a:r>
              <a:rPr sz="2700" spc="-4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have</a:t>
            </a:r>
            <a:r>
              <a:rPr sz="2700" spc="-45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privacy</a:t>
            </a:r>
            <a:r>
              <a:rPr sz="2700" spc="-40" dirty="0">
                <a:latin typeface="Segoe UI"/>
                <a:cs typeface="Segoe UI"/>
              </a:rPr>
              <a:t> </a:t>
            </a:r>
            <a:r>
              <a:rPr sz="2700" spc="-10" dirty="0">
                <a:latin typeface="Segoe UI"/>
                <a:cs typeface="Segoe UI"/>
              </a:rPr>
              <a:t>respected.</a:t>
            </a:r>
            <a:endParaRPr sz="27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28013" y="262254"/>
            <a:ext cx="588518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10" dirty="0">
                <a:solidFill>
                  <a:srgbClr val="000000"/>
                </a:solidFill>
              </a:rPr>
              <a:t>Empowering</a:t>
            </a:r>
            <a:r>
              <a:rPr spc="-195" dirty="0">
                <a:solidFill>
                  <a:srgbClr val="000000"/>
                </a:solidFill>
              </a:rPr>
              <a:t> </a:t>
            </a:r>
            <a:r>
              <a:rPr spc="-10" dirty="0">
                <a:solidFill>
                  <a:srgbClr val="000000"/>
                </a:solidFill>
              </a:rPr>
              <a:t>Individuals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30200" y="1198626"/>
            <a:ext cx="8432800" cy="408124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900" b="1" spc="-45" dirty="0">
                <a:latin typeface="Calibri"/>
                <a:cs typeface="Calibri"/>
              </a:rPr>
              <a:t>You</a:t>
            </a:r>
            <a:r>
              <a:rPr sz="2900" b="1" spc="-70" dirty="0">
                <a:latin typeface="Calibri"/>
                <a:cs typeface="Calibri"/>
              </a:rPr>
              <a:t> </a:t>
            </a:r>
            <a:r>
              <a:rPr sz="2900" b="1" dirty="0">
                <a:latin typeface="Calibri"/>
                <a:cs typeface="Calibri"/>
              </a:rPr>
              <a:t>can</a:t>
            </a:r>
            <a:r>
              <a:rPr sz="2900" b="1" spc="-50" dirty="0">
                <a:latin typeface="Calibri"/>
                <a:cs typeface="Calibri"/>
              </a:rPr>
              <a:t> </a:t>
            </a:r>
            <a:r>
              <a:rPr sz="2900" b="1" dirty="0">
                <a:latin typeface="Calibri"/>
                <a:cs typeface="Calibri"/>
              </a:rPr>
              <a:t>empower</a:t>
            </a:r>
            <a:r>
              <a:rPr sz="2900" b="1" spc="-70" dirty="0">
                <a:latin typeface="Calibri"/>
                <a:cs typeface="Calibri"/>
              </a:rPr>
              <a:t> </a:t>
            </a:r>
            <a:r>
              <a:rPr sz="2900" b="1" dirty="0">
                <a:latin typeface="Calibri"/>
                <a:cs typeface="Calibri"/>
              </a:rPr>
              <a:t>individuals</a:t>
            </a:r>
            <a:r>
              <a:rPr sz="2900" b="1" spc="-50" dirty="0">
                <a:latin typeface="Calibri"/>
                <a:cs typeface="Calibri"/>
              </a:rPr>
              <a:t> </a:t>
            </a:r>
            <a:r>
              <a:rPr sz="2900" b="1" spc="-25" dirty="0">
                <a:latin typeface="Calibri"/>
                <a:cs typeface="Calibri"/>
              </a:rPr>
              <a:t>by:</a:t>
            </a:r>
            <a:endParaRPr sz="2900" dirty="0">
              <a:latin typeface="Calibri"/>
              <a:cs typeface="Calibri"/>
            </a:endParaRPr>
          </a:p>
          <a:p>
            <a:pPr marL="161925" indent="-149860">
              <a:lnSpc>
                <a:spcPct val="100000"/>
              </a:lnSpc>
              <a:spcBef>
                <a:spcPts val="15"/>
              </a:spcBef>
              <a:buSzPct val="91666"/>
              <a:buFont typeface="Calibri"/>
              <a:buChar char="-"/>
              <a:tabLst>
                <a:tab pos="162560" algn="l"/>
              </a:tabLst>
            </a:pPr>
            <a:r>
              <a:rPr sz="2400" dirty="0">
                <a:solidFill>
                  <a:srgbClr val="212121"/>
                </a:solidFill>
                <a:latin typeface="Calibri"/>
                <a:cs typeface="Calibri"/>
              </a:rPr>
              <a:t>Adapting</a:t>
            </a:r>
            <a:r>
              <a:rPr sz="2400" spc="-50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12121"/>
                </a:solidFill>
                <a:latin typeface="Calibri"/>
                <a:cs typeface="Calibri"/>
              </a:rPr>
              <a:t>activities</a:t>
            </a:r>
            <a:r>
              <a:rPr sz="2400" spc="-45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12121"/>
                </a:solidFill>
                <a:latin typeface="Calibri"/>
                <a:cs typeface="Calibri"/>
              </a:rPr>
              <a:t>and</a:t>
            </a:r>
            <a:r>
              <a:rPr sz="2400" spc="-30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12121"/>
                </a:solidFill>
                <a:latin typeface="Calibri"/>
                <a:cs typeface="Calibri"/>
              </a:rPr>
              <a:t>environments</a:t>
            </a:r>
            <a:r>
              <a:rPr sz="2400" spc="-45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12121"/>
                </a:solidFill>
                <a:latin typeface="Calibri"/>
                <a:cs typeface="Calibri"/>
              </a:rPr>
              <a:t>to</a:t>
            </a:r>
            <a:r>
              <a:rPr sz="2400" spc="-35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12121"/>
                </a:solidFill>
                <a:latin typeface="Calibri"/>
                <a:cs typeface="Calibri"/>
              </a:rPr>
              <a:t>meet</a:t>
            </a:r>
            <a:r>
              <a:rPr sz="2400" spc="-40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12121"/>
                </a:solidFill>
                <a:latin typeface="Calibri"/>
                <a:cs typeface="Calibri"/>
              </a:rPr>
              <a:t>specific</a:t>
            </a:r>
            <a:r>
              <a:rPr sz="2400" spc="-35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212121"/>
                </a:solidFill>
                <a:latin typeface="Calibri"/>
                <a:cs typeface="Calibri"/>
              </a:rPr>
              <a:t>needs.</a:t>
            </a:r>
            <a:endParaRPr sz="2400" dirty="0">
              <a:latin typeface="Calibri"/>
              <a:cs typeface="Calibri"/>
            </a:endParaRPr>
          </a:p>
          <a:p>
            <a:pPr marL="12700" marR="24765">
              <a:lnSpc>
                <a:spcPts val="2300"/>
              </a:lnSpc>
              <a:spcBef>
                <a:spcPts val="560"/>
              </a:spcBef>
              <a:buChar char="-"/>
              <a:tabLst>
                <a:tab pos="174625" algn="l"/>
              </a:tabLst>
            </a:pPr>
            <a:r>
              <a:rPr sz="2400" spc="-20" dirty="0">
                <a:solidFill>
                  <a:srgbClr val="212121"/>
                </a:solidFill>
                <a:latin typeface="Calibri"/>
                <a:cs typeface="Calibri"/>
              </a:rPr>
              <a:t>Taking</a:t>
            </a:r>
            <a:r>
              <a:rPr sz="2400" spc="-45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12121"/>
                </a:solidFill>
                <a:latin typeface="Calibri"/>
                <a:cs typeface="Calibri"/>
              </a:rPr>
              <a:t>account</a:t>
            </a:r>
            <a:r>
              <a:rPr sz="2400" spc="-45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12121"/>
                </a:solidFill>
                <a:latin typeface="Calibri"/>
                <a:cs typeface="Calibri"/>
              </a:rPr>
              <a:t>of</a:t>
            </a:r>
            <a:r>
              <a:rPr sz="2400" spc="-45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12121"/>
                </a:solidFill>
                <a:latin typeface="Calibri"/>
                <a:cs typeface="Calibri"/>
              </a:rPr>
              <a:t>individuals</a:t>
            </a:r>
            <a:r>
              <a:rPr sz="2400" spc="-40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12121"/>
                </a:solidFill>
                <a:latin typeface="Calibri"/>
                <a:cs typeface="Calibri"/>
              </a:rPr>
              <a:t>rights,</a:t>
            </a:r>
            <a:r>
              <a:rPr sz="2400" spc="-55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212121"/>
                </a:solidFill>
                <a:latin typeface="Calibri"/>
                <a:cs typeface="Calibri"/>
              </a:rPr>
              <a:t>preferences,</a:t>
            </a:r>
            <a:r>
              <a:rPr sz="2400" spc="-25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12121"/>
                </a:solidFill>
                <a:latin typeface="Calibri"/>
                <a:cs typeface="Calibri"/>
              </a:rPr>
              <a:t>needs,</a:t>
            </a:r>
            <a:r>
              <a:rPr sz="2400" spc="-35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212121"/>
                </a:solidFill>
                <a:latin typeface="Calibri"/>
                <a:cs typeface="Calibri"/>
              </a:rPr>
              <a:t>likes, </a:t>
            </a:r>
            <a:r>
              <a:rPr sz="2400" dirty="0">
                <a:solidFill>
                  <a:srgbClr val="212121"/>
                </a:solidFill>
                <a:latin typeface="Calibri"/>
                <a:cs typeface="Calibri"/>
              </a:rPr>
              <a:t>dislikes,</a:t>
            </a:r>
            <a:r>
              <a:rPr sz="2400" spc="-110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212121"/>
                </a:solidFill>
                <a:latin typeface="Calibri"/>
                <a:cs typeface="Calibri"/>
              </a:rPr>
              <a:t>beliefs.</a:t>
            </a:r>
            <a:endParaRPr sz="2400" dirty="0">
              <a:latin typeface="Calibri"/>
              <a:cs typeface="Calibri"/>
            </a:endParaRPr>
          </a:p>
          <a:p>
            <a:pPr marL="173990" indent="-161925">
              <a:lnSpc>
                <a:spcPct val="100000"/>
              </a:lnSpc>
              <a:spcBef>
                <a:spcPts val="30"/>
              </a:spcBef>
              <a:buChar char="-"/>
              <a:tabLst>
                <a:tab pos="174625" algn="l"/>
              </a:tabLst>
            </a:pPr>
            <a:r>
              <a:rPr sz="2400" spc="-20" dirty="0">
                <a:solidFill>
                  <a:srgbClr val="212121"/>
                </a:solidFill>
                <a:latin typeface="Calibri"/>
                <a:cs typeface="Calibri"/>
              </a:rPr>
              <a:t>Taking</a:t>
            </a:r>
            <a:r>
              <a:rPr sz="2400" spc="-45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12121"/>
                </a:solidFill>
                <a:latin typeface="Calibri"/>
                <a:cs typeface="Calibri"/>
              </a:rPr>
              <a:t>into</a:t>
            </a:r>
            <a:r>
              <a:rPr sz="2400" spc="-70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12121"/>
                </a:solidFill>
                <a:latin typeface="Calibri"/>
                <a:cs typeface="Calibri"/>
              </a:rPr>
              <a:t>account</a:t>
            </a:r>
            <a:r>
              <a:rPr sz="2400" spc="-45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12121"/>
                </a:solidFill>
                <a:latin typeface="Calibri"/>
                <a:cs typeface="Calibri"/>
              </a:rPr>
              <a:t>empowerment</a:t>
            </a:r>
            <a:r>
              <a:rPr sz="2400" spc="-60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12121"/>
                </a:solidFill>
                <a:latin typeface="Calibri"/>
                <a:cs typeface="Calibri"/>
              </a:rPr>
              <a:t>when</a:t>
            </a:r>
            <a:r>
              <a:rPr sz="2400" spc="-55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12121"/>
                </a:solidFill>
                <a:latin typeface="Calibri"/>
                <a:cs typeface="Calibri"/>
              </a:rPr>
              <a:t>planning</a:t>
            </a:r>
            <a:r>
              <a:rPr sz="2400" spc="-50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12121"/>
                </a:solidFill>
                <a:latin typeface="Calibri"/>
                <a:cs typeface="Calibri"/>
              </a:rPr>
              <a:t>care</a:t>
            </a:r>
            <a:r>
              <a:rPr sz="2400" spc="-45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212121"/>
                </a:solidFill>
                <a:latin typeface="Calibri"/>
                <a:cs typeface="Calibri"/>
              </a:rPr>
              <a:t>plans.</a:t>
            </a:r>
            <a:endParaRPr sz="2400" dirty="0">
              <a:latin typeface="Calibri"/>
              <a:cs typeface="Calibri"/>
            </a:endParaRPr>
          </a:p>
          <a:p>
            <a:pPr marL="173990" indent="-161925">
              <a:lnSpc>
                <a:spcPct val="100000"/>
              </a:lnSpc>
              <a:buChar char="-"/>
              <a:tabLst>
                <a:tab pos="174625" algn="l"/>
              </a:tabLst>
            </a:pPr>
            <a:r>
              <a:rPr sz="2400" dirty="0">
                <a:solidFill>
                  <a:srgbClr val="212121"/>
                </a:solidFill>
                <a:latin typeface="Calibri"/>
                <a:cs typeface="Calibri"/>
              </a:rPr>
              <a:t>Having</a:t>
            </a:r>
            <a:r>
              <a:rPr sz="2400" spc="-35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12121"/>
                </a:solidFill>
                <a:latin typeface="Calibri"/>
                <a:cs typeface="Calibri"/>
              </a:rPr>
              <a:t>a</a:t>
            </a:r>
            <a:r>
              <a:rPr sz="2400" spc="-25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12121"/>
                </a:solidFill>
                <a:latin typeface="Calibri"/>
                <a:cs typeface="Calibri"/>
              </a:rPr>
              <a:t>willingness</a:t>
            </a:r>
            <a:r>
              <a:rPr sz="2400" spc="-40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12121"/>
                </a:solidFill>
                <a:latin typeface="Calibri"/>
                <a:cs typeface="Calibri"/>
              </a:rPr>
              <a:t>to</a:t>
            </a:r>
            <a:r>
              <a:rPr sz="2400" spc="-30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12121"/>
                </a:solidFill>
                <a:latin typeface="Calibri"/>
                <a:cs typeface="Calibri"/>
              </a:rPr>
              <a:t>work</a:t>
            </a:r>
            <a:r>
              <a:rPr sz="2400" spc="-35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12121"/>
                </a:solidFill>
                <a:latin typeface="Calibri"/>
                <a:cs typeface="Calibri"/>
              </a:rPr>
              <a:t>in</a:t>
            </a:r>
            <a:r>
              <a:rPr sz="2400" spc="-30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12121"/>
                </a:solidFill>
                <a:latin typeface="Calibri"/>
                <a:cs typeface="Calibri"/>
              </a:rPr>
              <a:t>partnership</a:t>
            </a:r>
            <a:r>
              <a:rPr sz="2400" spc="-40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12121"/>
                </a:solidFill>
                <a:latin typeface="Calibri"/>
                <a:cs typeface="Calibri"/>
              </a:rPr>
              <a:t>with</a:t>
            </a:r>
            <a:r>
              <a:rPr sz="2400" spc="-30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212121"/>
                </a:solidFill>
                <a:latin typeface="Calibri"/>
                <a:cs typeface="Calibri"/>
              </a:rPr>
              <a:t>others.</a:t>
            </a:r>
            <a:endParaRPr sz="2400" dirty="0">
              <a:latin typeface="Calibri"/>
              <a:cs typeface="Calibri"/>
            </a:endParaRPr>
          </a:p>
          <a:p>
            <a:pPr marL="173990" indent="-161925">
              <a:lnSpc>
                <a:spcPct val="100000"/>
              </a:lnSpc>
              <a:buChar char="-"/>
              <a:tabLst>
                <a:tab pos="174625" algn="l"/>
              </a:tabLst>
            </a:pPr>
            <a:r>
              <a:rPr sz="2400" dirty="0">
                <a:solidFill>
                  <a:srgbClr val="212121"/>
                </a:solidFill>
                <a:latin typeface="Calibri"/>
                <a:cs typeface="Calibri"/>
              </a:rPr>
              <a:t>Promoting</a:t>
            </a:r>
            <a:r>
              <a:rPr sz="2400" spc="-90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212121"/>
                </a:solidFill>
                <a:latin typeface="Calibri"/>
                <a:cs typeface="Calibri"/>
              </a:rPr>
              <a:t>choice.</a:t>
            </a:r>
            <a:endParaRPr sz="2400" dirty="0">
              <a:latin typeface="Calibri"/>
              <a:cs typeface="Calibri"/>
            </a:endParaRPr>
          </a:p>
          <a:p>
            <a:pPr marL="173990" indent="-161925">
              <a:lnSpc>
                <a:spcPct val="100000"/>
              </a:lnSpc>
              <a:buChar char="-"/>
              <a:tabLst>
                <a:tab pos="174625" algn="l"/>
              </a:tabLst>
            </a:pPr>
            <a:r>
              <a:rPr sz="2400" dirty="0">
                <a:solidFill>
                  <a:srgbClr val="212121"/>
                </a:solidFill>
                <a:latin typeface="Calibri"/>
                <a:cs typeface="Calibri"/>
              </a:rPr>
              <a:t>Using</a:t>
            </a:r>
            <a:r>
              <a:rPr sz="2400" spc="-45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212121"/>
                </a:solidFill>
                <a:latin typeface="Calibri"/>
                <a:cs typeface="Calibri"/>
              </a:rPr>
              <a:t>preferred</a:t>
            </a:r>
            <a:r>
              <a:rPr sz="2400" spc="-30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12121"/>
                </a:solidFill>
                <a:latin typeface="Calibri"/>
                <a:cs typeface="Calibri"/>
              </a:rPr>
              <a:t>methods</a:t>
            </a:r>
            <a:r>
              <a:rPr sz="2400" spc="-35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12121"/>
                </a:solidFill>
                <a:latin typeface="Calibri"/>
                <a:cs typeface="Calibri"/>
              </a:rPr>
              <a:t>of</a:t>
            </a:r>
            <a:r>
              <a:rPr sz="2400" spc="-30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212121"/>
                </a:solidFill>
                <a:latin typeface="Calibri"/>
                <a:cs typeface="Calibri"/>
              </a:rPr>
              <a:t>communication.</a:t>
            </a:r>
            <a:endParaRPr sz="2400" dirty="0">
              <a:latin typeface="Calibri"/>
              <a:cs typeface="Calibri"/>
            </a:endParaRPr>
          </a:p>
          <a:p>
            <a:pPr marL="173990" indent="-161925">
              <a:lnSpc>
                <a:spcPct val="100000"/>
              </a:lnSpc>
              <a:buChar char="-"/>
              <a:tabLst>
                <a:tab pos="174625" algn="l"/>
              </a:tabLst>
            </a:pPr>
            <a:r>
              <a:rPr sz="2400" dirty="0">
                <a:solidFill>
                  <a:srgbClr val="212121"/>
                </a:solidFill>
                <a:latin typeface="Calibri"/>
                <a:cs typeface="Calibri"/>
              </a:rPr>
              <a:t>Building</a:t>
            </a:r>
            <a:r>
              <a:rPr sz="2400" spc="-35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212121"/>
                </a:solidFill>
                <a:latin typeface="Calibri"/>
                <a:cs typeface="Calibri"/>
              </a:rPr>
              <a:t>trust.</a:t>
            </a:r>
            <a:endParaRPr sz="2400" dirty="0">
              <a:latin typeface="Calibri"/>
              <a:cs typeface="Calibri"/>
            </a:endParaRPr>
          </a:p>
          <a:p>
            <a:pPr marL="173990" indent="-161925">
              <a:lnSpc>
                <a:spcPct val="100000"/>
              </a:lnSpc>
              <a:buChar char="-"/>
              <a:tabLst>
                <a:tab pos="174625" algn="l"/>
              </a:tabLst>
            </a:pPr>
            <a:r>
              <a:rPr sz="2400" dirty="0">
                <a:solidFill>
                  <a:srgbClr val="212121"/>
                </a:solidFill>
                <a:latin typeface="Calibri"/>
                <a:cs typeface="Calibri"/>
              </a:rPr>
              <a:t>Giving</a:t>
            </a:r>
            <a:r>
              <a:rPr sz="2400" spc="-45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12121"/>
                </a:solidFill>
                <a:latin typeface="Calibri"/>
                <a:cs typeface="Calibri"/>
              </a:rPr>
              <a:t>positive</a:t>
            </a:r>
            <a:r>
              <a:rPr sz="2400" spc="-20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212121"/>
                </a:solidFill>
                <a:latin typeface="Calibri"/>
                <a:cs typeface="Calibri"/>
              </a:rPr>
              <a:t>feedback.</a:t>
            </a:r>
            <a:endParaRPr sz="2400" dirty="0">
              <a:latin typeface="Calibri"/>
              <a:cs typeface="Calibri"/>
            </a:endParaRPr>
          </a:p>
          <a:p>
            <a:pPr marL="173990" indent="-161925">
              <a:lnSpc>
                <a:spcPct val="100000"/>
              </a:lnSpc>
              <a:buChar char="-"/>
              <a:tabLst>
                <a:tab pos="174625" algn="l"/>
              </a:tabLst>
            </a:pPr>
            <a:r>
              <a:rPr sz="2400" dirty="0">
                <a:solidFill>
                  <a:srgbClr val="212121"/>
                </a:solidFill>
                <a:latin typeface="Calibri"/>
                <a:cs typeface="Calibri"/>
              </a:rPr>
              <a:t>Using</a:t>
            </a:r>
            <a:r>
              <a:rPr sz="2400" spc="-50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12121"/>
                </a:solidFill>
                <a:latin typeface="Calibri"/>
                <a:cs typeface="Calibri"/>
              </a:rPr>
              <a:t>positive</a:t>
            </a:r>
            <a:r>
              <a:rPr sz="2400" spc="-40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12121"/>
                </a:solidFill>
                <a:latin typeface="Calibri"/>
                <a:cs typeface="Calibri"/>
              </a:rPr>
              <a:t>working</a:t>
            </a:r>
            <a:r>
              <a:rPr sz="2400" spc="-60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212121"/>
                </a:solidFill>
                <a:latin typeface="Calibri"/>
                <a:cs typeface="Calibri"/>
              </a:rPr>
              <a:t>practices.</a:t>
            </a:r>
            <a:endParaRPr sz="24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148077" y="-56642"/>
            <a:ext cx="4848225" cy="12446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681355" marR="5080" indent="-669290">
              <a:lnSpc>
                <a:spcPct val="100000"/>
              </a:lnSpc>
              <a:spcBef>
                <a:spcPts val="95"/>
              </a:spcBef>
            </a:pPr>
            <a:r>
              <a:rPr dirty="0">
                <a:solidFill>
                  <a:srgbClr val="000000"/>
                </a:solidFill>
              </a:rPr>
              <a:t>Examples</a:t>
            </a:r>
            <a:r>
              <a:rPr spc="-150" dirty="0">
                <a:solidFill>
                  <a:srgbClr val="000000"/>
                </a:solidFill>
              </a:rPr>
              <a:t> </a:t>
            </a:r>
            <a:r>
              <a:rPr dirty="0">
                <a:solidFill>
                  <a:srgbClr val="000000"/>
                </a:solidFill>
              </a:rPr>
              <a:t>of</a:t>
            </a:r>
            <a:r>
              <a:rPr spc="-160" dirty="0">
                <a:solidFill>
                  <a:srgbClr val="000000"/>
                </a:solidFill>
              </a:rPr>
              <a:t> </a:t>
            </a:r>
            <a:r>
              <a:rPr spc="-10" dirty="0">
                <a:solidFill>
                  <a:srgbClr val="000000"/>
                </a:solidFill>
              </a:rPr>
              <a:t>Limited Empowerment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02437" y="1054353"/>
            <a:ext cx="8512963" cy="4508247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900" b="1" spc="-10" dirty="0">
                <a:latin typeface="Calibri"/>
                <a:cs typeface="Calibri"/>
              </a:rPr>
              <a:t>Individual’s</a:t>
            </a:r>
            <a:r>
              <a:rPr sz="2900" b="1" spc="-80" dirty="0">
                <a:latin typeface="Calibri"/>
                <a:cs typeface="Calibri"/>
              </a:rPr>
              <a:t> </a:t>
            </a:r>
            <a:r>
              <a:rPr sz="2900" b="1" dirty="0">
                <a:latin typeface="Calibri"/>
                <a:cs typeface="Calibri"/>
              </a:rPr>
              <a:t>empowerment</a:t>
            </a:r>
            <a:r>
              <a:rPr sz="2900" b="1" spc="-110" dirty="0">
                <a:latin typeface="Calibri"/>
                <a:cs typeface="Calibri"/>
              </a:rPr>
              <a:t> </a:t>
            </a:r>
            <a:r>
              <a:rPr sz="2900" b="1" dirty="0">
                <a:latin typeface="Calibri"/>
                <a:cs typeface="Calibri"/>
              </a:rPr>
              <a:t>may</a:t>
            </a:r>
            <a:r>
              <a:rPr sz="2900" b="1" spc="-55" dirty="0">
                <a:latin typeface="Calibri"/>
                <a:cs typeface="Calibri"/>
              </a:rPr>
              <a:t> </a:t>
            </a:r>
            <a:r>
              <a:rPr sz="2900" b="1" dirty="0">
                <a:latin typeface="Calibri"/>
                <a:cs typeface="Calibri"/>
              </a:rPr>
              <a:t>be</a:t>
            </a:r>
            <a:r>
              <a:rPr sz="2900" b="1" spc="-75" dirty="0">
                <a:latin typeface="Calibri"/>
                <a:cs typeface="Calibri"/>
              </a:rPr>
              <a:t> </a:t>
            </a:r>
            <a:r>
              <a:rPr sz="2900" b="1" dirty="0">
                <a:latin typeface="Calibri"/>
                <a:cs typeface="Calibri"/>
              </a:rPr>
              <a:t>limited</a:t>
            </a:r>
            <a:r>
              <a:rPr sz="2900" b="1" spc="-55" dirty="0">
                <a:latin typeface="Calibri"/>
                <a:cs typeface="Calibri"/>
              </a:rPr>
              <a:t> </a:t>
            </a:r>
            <a:r>
              <a:rPr sz="2900" b="1" spc="-10" dirty="0">
                <a:latin typeface="Calibri"/>
                <a:cs typeface="Calibri"/>
              </a:rPr>
              <a:t>because:</a:t>
            </a:r>
            <a:endParaRPr sz="2900" dirty="0">
              <a:latin typeface="Calibri"/>
              <a:cs typeface="Calibri"/>
            </a:endParaRPr>
          </a:p>
          <a:p>
            <a:pPr marL="355600" marR="254000" indent="-342900">
              <a:lnSpc>
                <a:spcPct val="80000"/>
              </a:lnSpc>
              <a:spcBef>
                <a:spcPts val="615"/>
              </a:spcBef>
              <a:buChar char="-"/>
              <a:tabLst>
                <a:tab pos="354965" algn="l"/>
                <a:tab pos="355600" algn="l"/>
              </a:tabLst>
            </a:pPr>
            <a:r>
              <a:rPr sz="2500" dirty="0">
                <a:solidFill>
                  <a:srgbClr val="212121"/>
                </a:solidFill>
                <a:latin typeface="Calibri"/>
                <a:cs typeface="Calibri"/>
              </a:rPr>
              <a:t>The</a:t>
            </a:r>
            <a:r>
              <a:rPr sz="2500" spc="-50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500" spc="-20" dirty="0">
                <a:solidFill>
                  <a:srgbClr val="212121"/>
                </a:solidFill>
                <a:latin typeface="Calibri"/>
                <a:cs typeface="Calibri"/>
              </a:rPr>
              <a:t>professionals</a:t>
            </a:r>
            <a:r>
              <a:rPr lang="en-GB" sz="2500" spc="-20" dirty="0">
                <a:solidFill>
                  <a:srgbClr val="212121"/>
                </a:solidFill>
                <a:latin typeface="Calibri"/>
                <a:cs typeface="Calibri"/>
              </a:rPr>
              <a:t>'</a:t>
            </a:r>
            <a:r>
              <a:rPr sz="2500" spc="-45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500" spc="-10" dirty="0">
                <a:solidFill>
                  <a:srgbClr val="212121"/>
                </a:solidFill>
                <a:latin typeface="Calibri"/>
                <a:cs typeface="Calibri"/>
              </a:rPr>
              <a:t>workload</a:t>
            </a:r>
            <a:r>
              <a:rPr sz="2500" spc="-65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12121"/>
                </a:solidFill>
                <a:latin typeface="Calibri"/>
                <a:cs typeface="Calibri"/>
              </a:rPr>
              <a:t>and</a:t>
            </a:r>
            <a:r>
              <a:rPr sz="2500" spc="-50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12121"/>
                </a:solidFill>
                <a:latin typeface="Calibri"/>
                <a:cs typeface="Calibri"/>
              </a:rPr>
              <a:t>their</a:t>
            </a:r>
            <a:r>
              <a:rPr sz="2500" spc="-45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12121"/>
                </a:solidFill>
                <a:latin typeface="Calibri"/>
                <a:cs typeface="Calibri"/>
              </a:rPr>
              <a:t>ability</a:t>
            </a:r>
            <a:r>
              <a:rPr sz="2500" spc="-50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12121"/>
                </a:solidFill>
                <a:latin typeface="Calibri"/>
                <a:cs typeface="Calibri"/>
              </a:rPr>
              <a:t>to</a:t>
            </a:r>
            <a:r>
              <a:rPr sz="2500" spc="-60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500" spc="-10" dirty="0">
                <a:solidFill>
                  <a:srgbClr val="212121"/>
                </a:solidFill>
                <a:latin typeface="Calibri"/>
                <a:cs typeface="Calibri"/>
              </a:rPr>
              <a:t>communicate effectively</a:t>
            </a:r>
            <a:r>
              <a:rPr sz="2500" spc="-50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12121"/>
                </a:solidFill>
                <a:latin typeface="Calibri"/>
                <a:cs typeface="Calibri"/>
              </a:rPr>
              <a:t>or</a:t>
            </a:r>
            <a:r>
              <a:rPr sz="2500" spc="-75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12121"/>
                </a:solidFill>
                <a:latin typeface="Calibri"/>
                <a:cs typeface="Calibri"/>
              </a:rPr>
              <a:t>to</a:t>
            </a:r>
            <a:r>
              <a:rPr sz="2500" spc="-75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12121"/>
                </a:solidFill>
                <a:latin typeface="Calibri"/>
                <a:cs typeface="Calibri"/>
              </a:rPr>
              <a:t>actively</a:t>
            </a:r>
            <a:r>
              <a:rPr sz="2500" spc="-60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12121"/>
                </a:solidFill>
                <a:latin typeface="Calibri"/>
                <a:cs typeface="Calibri"/>
              </a:rPr>
              <a:t>listen</a:t>
            </a:r>
            <a:r>
              <a:rPr sz="2500" spc="-70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12121"/>
                </a:solidFill>
                <a:latin typeface="Calibri"/>
                <a:cs typeface="Calibri"/>
              </a:rPr>
              <a:t>to</a:t>
            </a:r>
            <a:r>
              <a:rPr sz="2500" spc="-75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12121"/>
                </a:solidFill>
                <a:latin typeface="Calibri"/>
                <a:cs typeface="Calibri"/>
              </a:rPr>
              <a:t>the</a:t>
            </a:r>
            <a:r>
              <a:rPr sz="2500" spc="-65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500" spc="-20" dirty="0">
                <a:solidFill>
                  <a:srgbClr val="212121"/>
                </a:solidFill>
                <a:latin typeface="Calibri"/>
                <a:cs typeface="Calibri"/>
              </a:rPr>
              <a:t>individual’s</a:t>
            </a:r>
            <a:r>
              <a:rPr sz="2500" spc="-70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500" spc="-10" dirty="0">
                <a:solidFill>
                  <a:srgbClr val="212121"/>
                </a:solidFill>
                <a:latin typeface="Calibri"/>
                <a:cs typeface="Calibri"/>
              </a:rPr>
              <a:t>choices, </a:t>
            </a:r>
            <a:r>
              <a:rPr sz="2500" dirty="0">
                <a:solidFill>
                  <a:srgbClr val="212121"/>
                </a:solidFill>
                <a:latin typeface="Calibri"/>
                <a:cs typeface="Calibri"/>
              </a:rPr>
              <a:t>needs,</a:t>
            </a:r>
            <a:r>
              <a:rPr sz="2500" spc="-70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12121"/>
                </a:solidFill>
                <a:latin typeface="Calibri"/>
                <a:cs typeface="Calibri"/>
              </a:rPr>
              <a:t>wants</a:t>
            </a:r>
            <a:r>
              <a:rPr sz="2500" spc="-75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12121"/>
                </a:solidFill>
                <a:latin typeface="Calibri"/>
                <a:cs typeface="Calibri"/>
              </a:rPr>
              <a:t>or</a:t>
            </a:r>
            <a:r>
              <a:rPr sz="2500" spc="-80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500" spc="-10" dirty="0">
                <a:solidFill>
                  <a:srgbClr val="212121"/>
                </a:solidFill>
                <a:latin typeface="Calibri"/>
                <a:cs typeface="Calibri"/>
              </a:rPr>
              <a:t>preferences.</a:t>
            </a:r>
            <a:endParaRPr sz="2500" dirty="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buChar char="-"/>
              <a:tabLst>
                <a:tab pos="354965" algn="l"/>
                <a:tab pos="355600" algn="l"/>
              </a:tabLst>
            </a:pPr>
            <a:r>
              <a:rPr sz="2500" spc="-10" dirty="0">
                <a:solidFill>
                  <a:srgbClr val="212121"/>
                </a:solidFill>
                <a:latin typeface="Calibri"/>
                <a:cs typeface="Calibri"/>
              </a:rPr>
              <a:t>Organisational</a:t>
            </a:r>
            <a:r>
              <a:rPr sz="2500" spc="-130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500" spc="-10" dirty="0">
                <a:solidFill>
                  <a:srgbClr val="212121"/>
                </a:solidFill>
                <a:latin typeface="Calibri"/>
                <a:cs typeface="Calibri"/>
              </a:rPr>
              <a:t>culture.</a:t>
            </a:r>
            <a:endParaRPr sz="2500" dirty="0">
              <a:latin typeface="Calibri"/>
              <a:cs typeface="Calibri"/>
            </a:endParaRPr>
          </a:p>
          <a:p>
            <a:pPr marL="355600" marR="1191260" indent="-342900">
              <a:lnSpc>
                <a:spcPts val="2400"/>
              </a:lnSpc>
              <a:spcBef>
                <a:spcPts val="580"/>
              </a:spcBef>
              <a:buChar char="-"/>
              <a:tabLst>
                <a:tab pos="354965" algn="l"/>
                <a:tab pos="355600" algn="l"/>
              </a:tabLst>
            </a:pPr>
            <a:r>
              <a:rPr sz="2500" dirty="0">
                <a:solidFill>
                  <a:srgbClr val="212121"/>
                </a:solidFill>
                <a:latin typeface="Calibri"/>
                <a:cs typeface="Calibri"/>
              </a:rPr>
              <a:t>Some</a:t>
            </a:r>
            <a:r>
              <a:rPr sz="2500" spc="-50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12121"/>
                </a:solidFill>
                <a:latin typeface="Calibri"/>
                <a:cs typeface="Calibri"/>
              </a:rPr>
              <a:t>H</a:t>
            </a:r>
            <a:r>
              <a:rPr sz="2500" spc="-50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12121"/>
                </a:solidFill>
                <a:latin typeface="Calibri"/>
                <a:cs typeface="Calibri"/>
              </a:rPr>
              <a:t>&amp;</a:t>
            </a:r>
            <a:r>
              <a:rPr sz="2500" spc="-55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12121"/>
                </a:solidFill>
                <a:latin typeface="Calibri"/>
                <a:cs typeface="Calibri"/>
              </a:rPr>
              <a:t>SC</a:t>
            </a:r>
            <a:r>
              <a:rPr sz="2500" spc="-50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500" spc="-10" dirty="0">
                <a:solidFill>
                  <a:srgbClr val="212121"/>
                </a:solidFill>
                <a:latin typeface="Calibri"/>
                <a:cs typeface="Calibri"/>
              </a:rPr>
              <a:t>staff</a:t>
            </a:r>
            <a:r>
              <a:rPr sz="2500" spc="-50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12121"/>
                </a:solidFill>
                <a:latin typeface="Calibri"/>
                <a:cs typeface="Calibri"/>
              </a:rPr>
              <a:t>may</a:t>
            </a:r>
            <a:r>
              <a:rPr sz="2500" spc="-45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12121"/>
                </a:solidFill>
                <a:latin typeface="Calibri"/>
                <a:cs typeface="Calibri"/>
              </a:rPr>
              <a:t>enjoy</a:t>
            </a:r>
            <a:r>
              <a:rPr sz="2500" spc="-50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12121"/>
                </a:solidFill>
                <a:latin typeface="Calibri"/>
                <a:cs typeface="Calibri"/>
              </a:rPr>
              <a:t>a</a:t>
            </a:r>
            <a:r>
              <a:rPr sz="2500" spc="-60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12121"/>
                </a:solidFill>
                <a:latin typeface="Calibri"/>
                <a:cs typeface="Calibri"/>
              </a:rPr>
              <a:t>sense</a:t>
            </a:r>
            <a:r>
              <a:rPr sz="2500" spc="-40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12121"/>
                </a:solidFill>
                <a:latin typeface="Calibri"/>
                <a:cs typeface="Calibri"/>
              </a:rPr>
              <a:t>of</a:t>
            </a:r>
            <a:r>
              <a:rPr sz="2500" spc="-50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12121"/>
                </a:solidFill>
                <a:latin typeface="Calibri"/>
                <a:cs typeface="Calibri"/>
              </a:rPr>
              <a:t>‘power’</a:t>
            </a:r>
            <a:r>
              <a:rPr sz="2500" spc="-45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500" spc="-25" dirty="0">
                <a:solidFill>
                  <a:srgbClr val="212121"/>
                </a:solidFill>
                <a:latin typeface="Calibri"/>
                <a:cs typeface="Calibri"/>
              </a:rPr>
              <a:t>and </a:t>
            </a:r>
            <a:r>
              <a:rPr sz="2500" dirty="0">
                <a:solidFill>
                  <a:srgbClr val="212121"/>
                </a:solidFill>
                <a:latin typeface="Calibri"/>
                <a:cs typeface="Calibri"/>
              </a:rPr>
              <a:t>‘authority’</a:t>
            </a:r>
            <a:r>
              <a:rPr sz="2500" spc="-95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12121"/>
                </a:solidFill>
                <a:latin typeface="Calibri"/>
                <a:cs typeface="Calibri"/>
              </a:rPr>
              <a:t>thereby</a:t>
            </a:r>
            <a:r>
              <a:rPr sz="2500" spc="-100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12121"/>
                </a:solidFill>
                <a:latin typeface="Calibri"/>
                <a:cs typeface="Calibri"/>
              </a:rPr>
              <a:t>not</a:t>
            </a:r>
            <a:r>
              <a:rPr sz="2500" spc="-105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12121"/>
                </a:solidFill>
                <a:latin typeface="Calibri"/>
                <a:cs typeface="Calibri"/>
              </a:rPr>
              <a:t>letting</a:t>
            </a:r>
            <a:r>
              <a:rPr sz="2500" spc="-114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12121"/>
                </a:solidFill>
                <a:latin typeface="Calibri"/>
                <a:cs typeface="Calibri"/>
              </a:rPr>
              <a:t>others</a:t>
            </a:r>
            <a:r>
              <a:rPr sz="2500" spc="-105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12121"/>
                </a:solidFill>
                <a:latin typeface="Calibri"/>
                <a:cs typeface="Calibri"/>
              </a:rPr>
              <a:t>make</a:t>
            </a:r>
            <a:r>
              <a:rPr sz="2500" spc="-100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500" spc="-10" dirty="0">
                <a:solidFill>
                  <a:srgbClr val="212121"/>
                </a:solidFill>
                <a:latin typeface="Calibri"/>
                <a:cs typeface="Calibri"/>
              </a:rPr>
              <a:t>decisions.</a:t>
            </a:r>
            <a:endParaRPr sz="2500" dirty="0">
              <a:latin typeface="Calibri"/>
              <a:cs typeface="Calibri"/>
            </a:endParaRPr>
          </a:p>
          <a:p>
            <a:pPr marL="355600" marR="5080" indent="-342900">
              <a:lnSpc>
                <a:spcPts val="2400"/>
              </a:lnSpc>
              <a:spcBef>
                <a:spcPts val="600"/>
              </a:spcBef>
              <a:buChar char="-"/>
              <a:tabLst>
                <a:tab pos="354965" algn="l"/>
                <a:tab pos="355600" algn="l"/>
              </a:tabLst>
            </a:pPr>
            <a:r>
              <a:rPr sz="2500" dirty="0">
                <a:solidFill>
                  <a:srgbClr val="212121"/>
                </a:solidFill>
                <a:latin typeface="Calibri"/>
                <a:cs typeface="Calibri"/>
              </a:rPr>
              <a:t>Of</a:t>
            </a:r>
            <a:r>
              <a:rPr sz="2500" spc="-55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12121"/>
                </a:solidFill>
                <a:latin typeface="Calibri"/>
                <a:cs typeface="Calibri"/>
              </a:rPr>
              <a:t>a</a:t>
            </a:r>
            <a:r>
              <a:rPr sz="2500" spc="-55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12121"/>
                </a:solidFill>
                <a:latin typeface="Calibri"/>
                <a:cs typeface="Calibri"/>
              </a:rPr>
              <a:t>lack</a:t>
            </a:r>
            <a:r>
              <a:rPr sz="2500" spc="-50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12121"/>
                </a:solidFill>
                <a:latin typeface="Calibri"/>
                <a:cs typeface="Calibri"/>
              </a:rPr>
              <a:t>of</a:t>
            </a:r>
            <a:r>
              <a:rPr sz="2500" spc="-55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12121"/>
                </a:solidFill>
                <a:latin typeface="Calibri"/>
                <a:cs typeface="Calibri"/>
              </a:rPr>
              <a:t>time</a:t>
            </a:r>
            <a:r>
              <a:rPr sz="2500" spc="-45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12121"/>
                </a:solidFill>
                <a:latin typeface="Calibri"/>
                <a:cs typeface="Calibri"/>
              </a:rPr>
              <a:t>where</a:t>
            </a:r>
            <a:r>
              <a:rPr sz="2500" spc="-35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12121"/>
                </a:solidFill>
                <a:latin typeface="Calibri"/>
                <a:cs typeface="Calibri"/>
              </a:rPr>
              <a:t>H</a:t>
            </a:r>
            <a:r>
              <a:rPr sz="2500" spc="-55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12121"/>
                </a:solidFill>
                <a:latin typeface="Calibri"/>
                <a:cs typeface="Calibri"/>
              </a:rPr>
              <a:t>&amp;SC</a:t>
            </a:r>
            <a:r>
              <a:rPr sz="2500" spc="-50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500" spc="-10" dirty="0">
                <a:solidFill>
                  <a:srgbClr val="212121"/>
                </a:solidFill>
                <a:latin typeface="Calibri"/>
                <a:cs typeface="Calibri"/>
              </a:rPr>
              <a:t>staff</a:t>
            </a:r>
            <a:r>
              <a:rPr sz="2500" spc="-55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12121"/>
                </a:solidFill>
                <a:latin typeface="Calibri"/>
                <a:cs typeface="Calibri"/>
              </a:rPr>
              <a:t>cannot</a:t>
            </a:r>
            <a:r>
              <a:rPr sz="2500" spc="-50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500" spc="-10" dirty="0">
                <a:solidFill>
                  <a:srgbClr val="212121"/>
                </a:solidFill>
                <a:latin typeface="Calibri"/>
                <a:cs typeface="Calibri"/>
              </a:rPr>
              <a:t>support empowerment</a:t>
            </a:r>
            <a:r>
              <a:rPr sz="2500" spc="-50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12121"/>
                </a:solidFill>
                <a:latin typeface="Calibri"/>
                <a:cs typeface="Calibri"/>
              </a:rPr>
              <a:t>e.g.,</a:t>
            </a:r>
            <a:r>
              <a:rPr sz="2500" spc="-85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12121"/>
                </a:solidFill>
                <a:latin typeface="Calibri"/>
                <a:cs typeface="Calibri"/>
              </a:rPr>
              <a:t>working</a:t>
            </a:r>
            <a:r>
              <a:rPr sz="2500" spc="-70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12121"/>
                </a:solidFill>
                <a:latin typeface="Calibri"/>
                <a:cs typeface="Calibri"/>
              </a:rPr>
              <a:t>in</a:t>
            </a:r>
            <a:r>
              <a:rPr sz="2500" spc="-75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500" spc="-10" dirty="0">
                <a:solidFill>
                  <a:srgbClr val="212121"/>
                </a:solidFill>
                <a:latin typeface="Calibri"/>
                <a:cs typeface="Calibri"/>
              </a:rPr>
              <a:t>partnership</a:t>
            </a:r>
            <a:r>
              <a:rPr sz="2500" spc="-55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500" spc="-10" dirty="0">
                <a:solidFill>
                  <a:srgbClr val="212121"/>
                </a:solidFill>
                <a:latin typeface="Calibri"/>
                <a:cs typeface="Calibri"/>
              </a:rPr>
              <a:t>takes</a:t>
            </a:r>
            <a:r>
              <a:rPr sz="2500" spc="-75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12121"/>
                </a:solidFill>
                <a:latin typeface="Calibri"/>
                <a:cs typeface="Calibri"/>
              </a:rPr>
              <a:t>time</a:t>
            </a:r>
            <a:r>
              <a:rPr sz="2500" spc="-50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500" spc="-10" dirty="0">
                <a:solidFill>
                  <a:srgbClr val="212121"/>
                </a:solidFill>
                <a:latin typeface="Calibri"/>
                <a:cs typeface="Calibri"/>
              </a:rPr>
              <a:t>through </a:t>
            </a:r>
            <a:r>
              <a:rPr sz="2500" dirty="0">
                <a:solidFill>
                  <a:srgbClr val="212121"/>
                </a:solidFill>
                <a:latin typeface="Calibri"/>
                <a:cs typeface="Calibri"/>
              </a:rPr>
              <a:t>having</a:t>
            </a:r>
            <a:r>
              <a:rPr sz="2500" spc="-75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500" spc="-20" dirty="0">
                <a:solidFill>
                  <a:srgbClr val="212121"/>
                </a:solidFill>
                <a:latin typeface="Calibri"/>
                <a:cs typeface="Calibri"/>
              </a:rPr>
              <a:t>conversations</a:t>
            </a:r>
            <a:r>
              <a:rPr sz="2500" spc="-85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12121"/>
                </a:solidFill>
                <a:latin typeface="Calibri"/>
                <a:cs typeface="Calibri"/>
              </a:rPr>
              <a:t>with</a:t>
            </a:r>
            <a:r>
              <a:rPr sz="2500" spc="-70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500" spc="-10" dirty="0">
                <a:solidFill>
                  <a:srgbClr val="212121"/>
                </a:solidFill>
                <a:latin typeface="Calibri"/>
                <a:cs typeface="Calibri"/>
              </a:rPr>
              <a:t>individuals.</a:t>
            </a:r>
            <a:endParaRPr sz="2500" dirty="0">
              <a:latin typeface="Calibri"/>
              <a:cs typeface="Calibri"/>
            </a:endParaRPr>
          </a:p>
          <a:p>
            <a:pPr marL="355600" marR="342265" indent="-342900">
              <a:lnSpc>
                <a:spcPct val="80000"/>
              </a:lnSpc>
              <a:spcBef>
                <a:spcPts val="625"/>
              </a:spcBef>
              <a:buChar char="-"/>
              <a:tabLst>
                <a:tab pos="354965" algn="l"/>
                <a:tab pos="355600" algn="l"/>
              </a:tabLst>
            </a:pPr>
            <a:r>
              <a:rPr sz="2500" spc="-30" dirty="0">
                <a:solidFill>
                  <a:srgbClr val="212121"/>
                </a:solidFill>
                <a:latin typeface="Calibri"/>
                <a:cs typeface="Calibri"/>
              </a:rPr>
              <a:t>Taking</a:t>
            </a:r>
            <a:r>
              <a:rPr sz="2500" spc="-80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500" spc="-10" dirty="0">
                <a:solidFill>
                  <a:srgbClr val="212121"/>
                </a:solidFill>
                <a:latin typeface="Calibri"/>
                <a:cs typeface="Calibri"/>
              </a:rPr>
              <a:t>responsibility</a:t>
            </a:r>
            <a:r>
              <a:rPr sz="2500" spc="-65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12121"/>
                </a:solidFill>
                <a:latin typeface="Calibri"/>
                <a:cs typeface="Calibri"/>
              </a:rPr>
              <a:t>may</a:t>
            </a:r>
            <a:r>
              <a:rPr sz="2500" spc="-60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12121"/>
                </a:solidFill>
                <a:latin typeface="Calibri"/>
                <a:cs typeface="Calibri"/>
              </a:rPr>
              <a:t>be</a:t>
            </a:r>
            <a:r>
              <a:rPr sz="2500" spc="-75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12121"/>
                </a:solidFill>
                <a:latin typeface="Calibri"/>
                <a:cs typeface="Calibri"/>
              </a:rPr>
              <a:t>difficult</a:t>
            </a:r>
            <a:r>
              <a:rPr sz="2500" spc="-55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12121"/>
                </a:solidFill>
                <a:latin typeface="Calibri"/>
                <a:cs typeface="Calibri"/>
              </a:rPr>
              <a:t>for</a:t>
            </a:r>
            <a:r>
              <a:rPr sz="2500" spc="-85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12121"/>
                </a:solidFill>
                <a:latin typeface="Calibri"/>
                <a:cs typeface="Calibri"/>
              </a:rPr>
              <a:t>some</a:t>
            </a:r>
            <a:r>
              <a:rPr sz="2500" spc="-70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12121"/>
                </a:solidFill>
                <a:latin typeface="Calibri"/>
                <a:cs typeface="Calibri"/>
              </a:rPr>
              <a:t>service</a:t>
            </a:r>
            <a:r>
              <a:rPr sz="2500" spc="-60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500" spc="-10" dirty="0">
                <a:solidFill>
                  <a:srgbClr val="212121"/>
                </a:solidFill>
                <a:latin typeface="Calibri"/>
                <a:cs typeface="Calibri"/>
              </a:rPr>
              <a:t>users, </a:t>
            </a:r>
            <a:r>
              <a:rPr sz="2500" dirty="0">
                <a:solidFill>
                  <a:srgbClr val="212121"/>
                </a:solidFill>
                <a:latin typeface="Calibri"/>
                <a:cs typeface="Calibri"/>
              </a:rPr>
              <a:t>they</a:t>
            </a:r>
            <a:r>
              <a:rPr sz="2500" spc="-75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12121"/>
                </a:solidFill>
                <a:latin typeface="Calibri"/>
                <a:cs typeface="Calibri"/>
              </a:rPr>
              <a:t>may</a:t>
            </a:r>
            <a:r>
              <a:rPr sz="2500" spc="-65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12121"/>
                </a:solidFill>
                <a:latin typeface="Calibri"/>
                <a:cs typeface="Calibri"/>
              </a:rPr>
              <a:t>not</a:t>
            </a:r>
            <a:r>
              <a:rPr sz="2500" spc="-75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12121"/>
                </a:solidFill>
                <a:latin typeface="Calibri"/>
                <a:cs typeface="Calibri"/>
              </a:rPr>
              <a:t>have</a:t>
            </a:r>
            <a:r>
              <a:rPr sz="2500" spc="-70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12121"/>
                </a:solidFill>
                <a:latin typeface="Calibri"/>
                <a:cs typeface="Calibri"/>
              </a:rPr>
              <a:t>the</a:t>
            </a:r>
            <a:r>
              <a:rPr sz="2500" spc="-70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500" spc="-25" dirty="0">
                <a:solidFill>
                  <a:srgbClr val="212121"/>
                </a:solidFill>
                <a:latin typeface="Calibri"/>
                <a:cs typeface="Calibri"/>
              </a:rPr>
              <a:t>energy,</a:t>
            </a:r>
            <a:r>
              <a:rPr sz="2500" spc="-55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500" spc="-10" dirty="0">
                <a:solidFill>
                  <a:srgbClr val="212121"/>
                </a:solidFill>
                <a:latin typeface="Calibri"/>
                <a:cs typeface="Calibri"/>
              </a:rPr>
              <a:t>motivation,</a:t>
            </a:r>
            <a:r>
              <a:rPr sz="2500" spc="-80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500" spc="-10" dirty="0">
                <a:solidFill>
                  <a:srgbClr val="212121"/>
                </a:solidFill>
                <a:latin typeface="Calibri"/>
                <a:cs typeface="Calibri"/>
              </a:rPr>
              <a:t>enthusiasm, confidence</a:t>
            </a:r>
            <a:r>
              <a:rPr sz="2500" spc="-30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12121"/>
                </a:solidFill>
                <a:latin typeface="Calibri"/>
                <a:cs typeface="Calibri"/>
              </a:rPr>
              <a:t>or</a:t>
            </a:r>
            <a:r>
              <a:rPr sz="2500" spc="-60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2500" spc="-10" dirty="0">
                <a:solidFill>
                  <a:srgbClr val="212121"/>
                </a:solidFill>
                <a:latin typeface="Calibri"/>
                <a:cs typeface="Calibri"/>
              </a:rPr>
              <a:t>self-confidence.</a:t>
            </a:r>
            <a:endParaRPr sz="25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54074" y="176275"/>
            <a:ext cx="683387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>
                <a:solidFill>
                  <a:srgbClr val="000000"/>
                </a:solidFill>
              </a:rPr>
              <a:t>H</a:t>
            </a:r>
            <a:r>
              <a:rPr spc="-95" dirty="0">
                <a:solidFill>
                  <a:srgbClr val="000000"/>
                </a:solidFill>
              </a:rPr>
              <a:t> </a:t>
            </a:r>
            <a:r>
              <a:rPr dirty="0">
                <a:solidFill>
                  <a:srgbClr val="000000"/>
                </a:solidFill>
              </a:rPr>
              <a:t>&amp;</a:t>
            </a:r>
            <a:r>
              <a:rPr spc="-90" dirty="0">
                <a:solidFill>
                  <a:srgbClr val="000000"/>
                </a:solidFill>
              </a:rPr>
              <a:t> </a:t>
            </a:r>
            <a:r>
              <a:rPr dirty="0">
                <a:solidFill>
                  <a:srgbClr val="000000"/>
                </a:solidFill>
              </a:rPr>
              <a:t>SC</a:t>
            </a:r>
            <a:r>
              <a:rPr spc="-95" dirty="0">
                <a:solidFill>
                  <a:srgbClr val="000000"/>
                </a:solidFill>
              </a:rPr>
              <a:t> </a:t>
            </a:r>
            <a:r>
              <a:rPr dirty="0">
                <a:solidFill>
                  <a:srgbClr val="000000"/>
                </a:solidFill>
              </a:rPr>
              <a:t>workforce</a:t>
            </a:r>
            <a:r>
              <a:rPr spc="-95" dirty="0">
                <a:solidFill>
                  <a:srgbClr val="000000"/>
                </a:solidFill>
              </a:rPr>
              <a:t> </a:t>
            </a:r>
            <a:r>
              <a:rPr spc="-10" dirty="0">
                <a:solidFill>
                  <a:srgbClr val="000000"/>
                </a:solidFill>
              </a:rPr>
              <a:t>behaviour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58267" y="1002284"/>
            <a:ext cx="8465185" cy="4517390"/>
          </a:xfrm>
          <a:prstGeom prst="rect">
            <a:avLst/>
          </a:prstGeom>
        </p:spPr>
        <p:txBody>
          <a:bodyPr vert="horz" wrap="square" lIns="0" tIns="85725" rIns="0" bIns="0" rtlCol="0">
            <a:spAutoFit/>
          </a:bodyPr>
          <a:lstStyle/>
          <a:p>
            <a:pPr marL="12700" marR="207010">
              <a:lnSpc>
                <a:spcPts val="2400"/>
              </a:lnSpc>
              <a:spcBef>
                <a:spcPts val="675"/>
              </a:spcBef>
            </a:pPr>
            <a:r>
              <a:rPr sz="2500" b="1" dirty="0">
                <a:latin typeface="Segoe UI"/>
                <a:cs typeface="Segoe UI"/>
              </a:rPr>
              <a:t>As</a:t>
            </a:r>
            <a:r>
              <a:rPr sz="2500" b="1" spc="-55" dirty="0">
                <a:latin typeface="Segoe UI"/>
                <a:cs typeface="Segoe UI"/>
              </a:rPr>
              <a:t> </a:t>
            </a:r>
            <a:r>
              <a:rPr sz="2500" b="1" spc="-10" dirty="0">
                <a:latin typeface="Segoe UI"/>
                <a:cs typeface="Segoe UI"/>
              </a:rPr>
              <a:t>professional</a:t>
            </a:r>
            <a:r>
              <a:rPr sz="2500" b="1" spc="-65" dirty="0">
                <a:latin typeface="Segoe UI"/>
                <a:cs typeface="Segoe UI"/>
              </a:rPr>
              <a:t> </a:t>
            </a:r>
            <a:r>
              <a:rPr sz="2500" b="1" dirty="0">
                <a:latin typeface="Segoe UI"/>
                <a:cs typeface="Segoe UI"/>
              </a:rPr>
              <a:t>H</a:t>
            </a:r>
            <a:r>
              <a:rPr sz="2500" b="1" spc="-55" dirty="0">
                <a:latin typeface="Segoe UI"/>
                <a:cs typeface="Segoe UI"/>
              </a:rPr>
              <a:t> </a:t>
            </a:r>
            <a:r>
              <a:rPr sz="2500" b="1" dirty="0">
                <a:latin typeface="Segoe UI"/>
                <a:cs typeface="Segoe UI"/>
              </a:rPr>
              <a:t>&amp;</a:t>
            </a:r>
            <a:r>
              <a:rPr sz="2500" b="1" spc="-60" dirty="0">
                <a:latin typeface="Segoe UI"/>
                <a:cs typeface="Segoe UI"/>
              </a:rPr>
              <a:t> </a:t>
            </a:r>
            <a:r>
              <a:rPr sz="2500" b="1" dirty="0">
                <a:latin typeface="Segoe UI"/>
                <a:cs typeface="Segoe UI"/>
              </a:rPr>
              <a:t>SC</a:t>
            </a:r>
            <a:r>
              <a:rPr sz="2500" b="1" spc="-65" dirty="0">
                <a:latin typeface="Segoe UI"/>
                <a:cs typeface="Segoe UI"/>
              </a:rPr>
              <a:t> </a:t>
            </a:r>
            <a:r>
              <a:rPr sz="2500" b="1" dirty="0">
                <a:latin typeface="Segoe UI"/>
                <a:cs typeface="Segoe UI"/>
              </a:rPr>
              <a:t>workforce</a:t>
            </a:r>
            <a:r>
              <a:rPr sz="2500" b="1" spc="-40" dirty="0">
                <a:latin typeface="Segoe UI"/>
                <a:cs typeface="Segoe UI"/>
              </a:rPr>
              <a:t> </a:t>
            </a:r>
            <a:r>
              <a:rPr sz="2500" b="1" dirty="0">
                <a:latin typeface="Segoe UI"/>
                <a:cs typeface="Segoe UI"/>
              </a:rPr>
              <a:t>you</a:t>
            </a:r>
            <a:r>
              <a:rPr sz="2500" b="1" spc="-60" dirty="0">
                <a:latin typeface="Segoe UI"/>
                <a:cs typeface="Segoe UI"/>
              </a:rPr>
              <a:t> </a:t>
            </a:r>
            <a:r>
              <a:rPr sz="2500" b="1" dirty="0">
                <a:latin typeface="Segoe UI"/>
                <a:cs typeface="Segoe UI"/>
              </a:rPr>
              <a:t>should</a:t>
            </a:r>
            <a:r>
              <a:rPr sz="2500" b="1" spc="-65" dirty="0">
                <a:latin typeface="Segoe UI"/>
                <a:cs typeface="Segoe UI"/>
              </a:rPr>
              <a:t> </a:t>
            </a:r>
            <a:r>
              <a:rPr sz="2500" b="1" dirty="0">
                <a:latin typeface="Segoe UI"/>
                <a:cs typeface="Segoe UI"/>
              </a:rPr>
              <a:t>not</a:t>
            </a:r>
            <a:r>
              <a:rPr sz="2500" b="1" spc="-55" dirty="0">
                <a:latin typeface="Segoe UI"/>
                <a:cs typeface="Segoe UI"/>
              </a:rPr>
              <a:t> </a:t>
            </a:r>
            <a:r>
              <a:rPr sz="2500" b="1" dirty="0">
                <a:latin typeface="Segoe UI"/>
                <a:cs typeface="Segoe UI"/>
              </a:rPr>
              <a:t>do</a:t>
            </a:r>
            <a:r>
              <a:rPr sz="2500" b="1" spc="-65" dirty="0">
                <a:latin typeface="Segoe UI"/>
                <a:cs typeface="Segoe UI"/>
              </a:rPr>
              <a:t> </a:t>
            </a:r>
            <a:r>
              <a:rPr sz="2500" b="1" spc="-25" dirty="0">
                <a:latin typeface="Segoe UI"/>
                <a:cs typeface="Segoe UI"/>
              </a:rPr>
              <a:t>or </a:t>
            </a:r>
            <a:r>
              <a:rPr sz="2500" b="1" dirty="0">
                <a:latin typeface="Segoe UI"/>
                <a:cs typeface="Segoe UI"/>
              </a:rPr>
              <a:t>reframe</a:t>
            </a:r>
            <a:r>
              <a:rPr sz="2500" b="1" spc="-100" dirty="0">
                <a:latin typeface="Segoe UI"/>
                <a:cs typeface="Segoe UI"/>
              </a:rPr>
              <a:t> </a:t>
            </a:r>
            <a:r>
              <a:rPr sz="2500" b="1" spc="-10" dirty="0">
                <a:latin typeface="Segoe UI"/>
                <a:cs typeface="Segoe UI"/>
              </a:rPr>
              <a:t>from:</a:t>
            </a:r>
            <a:endParaRPr sz="2500">
              <a:latin typeface="Segoe UI"/>
              <a:cs typeface="Segoe UI"/>
            </a:endParaRPr>
          </a:p>
          <a:p>
            <a:pPr marL="355600" marR="5080" indent="-342900">
              <a:lnSpc>
                <a:spcPts val="2400"/>
              </a:lnSpc>
              <a:spcBef>
                <a:spcPts val="56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500" dirty="0">
                <a:latin typeface="Segoe UI"/>
                <a:cs typeface="Segoe UI"/>
              </a:rPr>
              <a:t>Making</a:t>
            </a:r>
            <a:r>
              <a:rPr sz="2500" spc="-8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decisions</a:t>
            </a:r>
            <a:r>
              <a:rPr sz="2500" spc="-8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completely</a:t>
            </a:r>
            <a:r>
              <a:rPr sz="2500" spc="-6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for</a:t>
            </a:r>
            <a:r>
              <a:rPr sz="2500" spc="-8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the</a:t>
            </a:r>
            <a:r>
              <a:rPr sz="2500" spc="-70" dirty="0">
                <a:latin typeface="Segoe UI"/>
                <a:cs typeface="Segoe UI"/>
              </a:rPr>
              <a:t> </a:t>
            </a:r>
            <a:r>
              <a:rPr sz="2500" dirty="0">
                <a:solidFill>
                  <a:srgbClr val="2F2F2F"/>
                </a:solidFill>
                <a:latin typeface="Calibri"/>
                <a:cs typeface="Calibri"/>
              </a:rPr>
              <a:t>service</a:t>
            </a:r>
            <a:r>
              <a:rPr sz="2500" spc="-75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2500" spc="-10" dirty="0">
                <a:solidFill>
                  <a:srgbClr val="2F2F2F"/>
                </a:solidFill>
                <a:latin typeface="Calibri"/>
                <a:cs typeface="Calibri"/>
              </a:rPr>
              <a:t>user/patient</a:t>
            </a:r>
            <a:r>
              <a:rPr sz="2500" spc="-50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2500" spc="-25" dirty="0">
                <a:solidFill>
                  <a:srgbClr val="2F2F2F"/>
                </a:solidFill>
                <a:latin typeface="Calibri"/>
                <a:cs typeface="Calibri"/>
              </a:rPr>
              <a:t>or </a:t>
            </a:r>
            <a:r>
              <a:rPr sz="2500" spc="-10" dirty="0">
                <a:solidFill>
                  <a:srgbClr val="2F2F2F"/>
                </a:solidFill>
                <a:latin typeface="Calibri"/>
                <a:cs typeface="Calibri"/>
              </a:rPr>
              <a:t>client.</a:t>
            </a:r>
            <a:endParaRPr sz="2500">
              <a:latin typeface="Calibri"/>
              <a:cs typeface="Calibri"/>
            </a:endParaRPr>
          </a:p>
          <a:p>
            <a:pPr marL="355600" marR="303530" indent="-342900">
              <a:lnSpc>
                <a:spcPts val="2400"/>
              </a:lnSpc>
              <a:spcBef>
                <a:spcPts val="6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500" dirty="0">
                <a:solidFill>
                  <a:srgbClr val="2F2F2F"/>
                </a:solidFill>
                <a:latin typeface="Calibri"/>
                <a:cs typeface="Calibri"/>
              </a:rPr>
              <a:t>Make</a:t>
            </a:r>
            <a:r>
              <a:rPr sz="2500" spc="-80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F2F2F"/>
                </a:solidFill>
                <a:latin typeface="Calibri"/>
                <a:cs typeface="Calibri"/>
              </a:rPr>
              <a:t>the</a:t>
            </a:r>
            <a:r>
              <a:rPr sz="2500" spc="-75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F2F2F"/>
                </a:solidFill>
                <a:latin typeface="Calibri"/>
                <a:cs typeface="Calibri"/>
              </a:rPr>
              <a:t>service</a:t>
            </a:r>
            <a:r>
              <a:rPr sz="2500" spc="-65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2500" spc="-10" dirty="0">
                <a:solidFill>
                  <a:srgbClr val="2F2F2F"/>
                </a:solidFill>
                <a:latin typeface="Calibri"/>
                <a:cs typeface="Calibri"/>
              </a:rPr>
              <a:t>user/patient</a:t>
            </a:r>
            <a:r>
              <a:rPr sz="2500" spc="-70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F2F2F"/>
                </a:solidFill>
                <a:latin typeface="Calibri"/>
                <a:cs typeface="Calibri"/>
              </a:rPr>
              <a:t>or</a:t>
            </a:r>
            <a:r>
              <a:rPr sz="2500" spc="-75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F2F2F"/>
                </a:solidFill>
                <a:latin typeface="Calibri"/>
                <a:cs typeface="Calibri"/>
              </a:rPr>
              <a:t>client</a:t>
            </a:r>
            <a:r>
              <a:rPr sz="2500" spc="-80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F2F2F"/>
                </a:solidFill>
                <a:latin typeface="Calibri"/>
                <a:cs typeface="Calibri"/>
              </a:rPr>
              <a:t>feel</a:t>
            </a:r>
            <a:r>
              <a:rPr sz="2500" spc="-70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F2F2F"/>
                </a:solidFill>
                <a:latin typeface="Calibri"/>
                <a:cs typeface="Calibri"/>
              </a:rPr>
              <a:t>like</a:t>
            </a:r>
            <a:r>
              <a:rPr sz="2500" spc="-75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F2F2F"/>
                </a:solidFill>
                <a:latin typeface="Calibri"/>
                <a:cs typeface="Calibri"/>
              </a:rPr>
              <a:t>they</a:t>
            </a:r>
            <a:r>
              <a:rPr sz="2500" spc="-80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F2F2F"/>
                </a:solidFill>
                <a:latin typeface="Calibri"/>
                <a:cs typeface="Calibri"/>
              </a:rPr>
              <a:t>have</a:t>
            </a:r>
            <a:r>
              <a:rPr sz="2500" spc="-75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2500" spc="-25" dirty="0">
                <a:solidFill>
                  <a:srgbClr val="2F2F2F"/>
                </a:solidFill>
                <a:latin typeface="Calibri"/>
                <a:cs typeface="Calibri"/>
              </a:rPr>
              <a:t>no </a:t>
            </a:r>
            <a:r>
              <a:rPr sz="2500" spc="-10" dirty="0">
                <a:solidFill>
                  <a:srgbClr val="2F2F2F"/>
                </a:solidFill>
                <a:latin typeface="Calibri"/>
                <a:cs typeface="Calibri"/>
              </a:rPr>
              <a:t>choice.</a:t>
            </a:r>
            <a:endParaRPr sz="2500">
              <a:latin typeface="Calibri"/>
              <a:cs typeface="Calibri"/>
            </a:endParaRPr>
          </a:p>
          <a:p>
            <a:pPr marL="355600" marR="142875" indent="-342900">
              <a:lnSpc>
                <a:spcPts val="2400"/>
              </a:lnSpc>
              <a:spcBef>
                <a:spcPts val="6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500" dirty="0">
                <a:solidFill>
                  <a:srgbClr val="2F2F2F"/>
                </a:solidFill>
                <a:latin typeface="Calibri"/>
                <a:cs typeface="Calibri"/>
              </a:rPr>
              <a:t>Make</a:t>
            </a:r>
            <a:r>
              <a:rPr sz="2500" spc="-80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F2F2F"/>
                </a:solidFill>
                <a:latin typeface="Calibri"/>
                <a:cs typeface="Calibri"/>
              </a:rPr>
              <a:t>service</a:t>
            </a:r>
            <a:r>
              <a:rPr sz="2500" spc="-65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2500" spc="-10" dirty="0">
                <a:solidFill>
                  <a:srgbClr val="2F2F2F"/>
                </a:solidFill>
                <a:latin typeface="Calibri"/>
                <a:cs typeface="Calibri"/>
              </a:rPr>
              <a:t>user/patient</a:t>
            </a:r>
            <a:r>
              <a:rPr sz="2500" spc="-65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F2F2F"/>
                </a:solidFill>
                <a:latin typeface="Calibri"/>
                <a:cs typeface="Calibri"/>
              </a:rPr>
              <a:t>or</a:t>
            </a:r>
            <a:r>
              <a:rPr sz="2500" spc="-80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F2F2F"/>
                </a:solidFill>
                <a:latin typeface="Calibri"/>
                <a:cs typeface="Calibri"/>
              </a:rPr>
              <a:t>client</a:t>
            </a:r>
            <a:r>
              <a:rPr sz="2500" spc="-65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F2F2F"/>
                </a:solidFill>
                <a:latin typeface="Calibri"/>
                <a:cs typeface="Calibri"/>
              </a:rPr>
              <a:t>feel</a:t>
            </a:r>
            <a:r>
              <a:rPr sz="2500" spc="-75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F2F2F"/>
                </a:solidFill>
                <a:latin typeface="Calibri"/>
                <a:cs typeface="Calibri"/>
              </a:rPr>
              <a:t>like</a:t>
            </a:r>
            <a:r>
              <a:rPr sz="2500" spc="-75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F2F2F"/>
                </a:solidFill>
                <a:latin typeface="Calibri"/>
                <a:cs typeface="Calibri"/>
              </a:rPr>
              <a:t>their</a:t>
            </a:r>
            <a:r>
              <a:rPr sz="2500" spc="-75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F2F2F"/>
                </a:solidFill>
                <a:latin typeface="Calibri"/>
                <a:cs typeface="Calibri"/>
              </a:rPr>
              <a:t>views</a:t>
            </a:r>
            <a:r>
              <a:rPr sz="2500" spc="-80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F2F2F"/>
                </a:solidFill>
                <a:latin typeface="Calibri"/>
                <a:cs typeface="Calibri"/>
              </a:rPr>
              <a:t>do</a:t>
            </a:r>
            <a:r>
              <a:rPr sz="2500" spc="-80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2500" spc="-25" dirty="0">
                <a:solidFill>
                  <a:srgbClr val="2F2F2F"/>
                </a:solidFill>
                <a:latin typeface="Calibri"/>
                <a:cs typeface="Calibri"/>
              </a:rPr>
              <a:t>not </a:t>
            </a:r>
            <a:r>
              <a:rPr sz="2500" spc="-40" dirty="0">
                <a:solidFill>
                  <a:srgbClr val="2F2F2F"/>
                </a:solidFill>
                <a:latin typeface="Calibri"/>
                <a:cs typeface="Calibri"/>
              </a:rPr>
              <a:t>matter,</a:t>
            </a:r>
            <a:r>
              <a:rPr sz="2500" spc="-75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F2F2F"/>
                </a:solidFill>
                <a:latin typeface="Calibri"/>
                <a:cs typeface="Calibri"/>
              </a:rPr>
              <a:t>that</a:t>
            </a:r>
            <a:r>
              <a:rPr sz="2500" spc="-75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F2F2F"/>
                </a:solidFill>
                <a:latin typeface="Calibri"/>
                <a:cs typeface="Calibri"/>
              </a:rPr>
              <a:t>you</a:t>
            </a:r>
            <a:r>
              <a:rPr sz="2500" spc="-75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F2F2F"/>
                </a:solidFill>
                <a:latin typeface="Calibri"/>
                <a:cs typeface="Calibri"/>
              </a:rPr>
              <a:t>have</a:t>
            </a:r>
            <a:r>
              <a:rPr sz="2500" spc="-70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F2F2F"/>
                </a:solidFill>
                <a:latin typeface="Calibri"/>
                <a:cs typeface="Calibri"/>
              </a:rPr>
              <a:t>not</a:t>
            </a:r>
            <a:r>
              <a:rPr sz="2500" spc="-80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2500" spc="-10" dirty="0">
                <a:solidFill>
                  <a:srgbClr val="2F2F2F"/>
                </a:solidFill>
                <a:latin typeface="Calibri"/>
                <a:cs typeface="Calibri"/>
              </a:rPr>
              <a:t>contacted</a:t>
            </a:r>
            <a:r>
              <a:rPr sz="2500" spc="-55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F2F2F"/>
                </a:solidFill>
                <a:latin typeface="Calibri"/>
                <a:cs typeface="Calibri"/>
              </a:rPr>
              <a:t>them</a:t>
            </a:r>
            <a:r>
              <a:rPr sz="2500" spc="-70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F2F2F"/>
                </a:solidFill>
                <a:latin typeface="Calibri"/>
                <a:cs typeface="Calibri"/>
              </a:rPr>
              <a:t>or</a:t>
            </a:r>
            <a:r>
              <a:rPr sz="2500" spc="-70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2500" spc="-10" dirty="0">
                <a:solidFill>
                  <a:srgbClr val="2F2F2F"/>
                </a:solidFill>
                <a:latin typeface="Calibri"/>
                <a:cs typeface="Calibri"/>
              </a:rPr>
              <a:t>consulted</a:t>
            </a:r>
            <a:r>
              <a:rPr sz="2500" spc="-70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2500" spc="-10" dirty="0">
                <a:solidFill>
                  <a:srgbClr val="2F2F2F"/>
                </a:solidFill>
                <a:latin typeface="Calibri"/>
                <a:cs typeface="Calibri"/>
              </a:rPr>
              <a:t>them.</a:t>
            </a:r>
            <a:endParaRPr sz="2500">
              <a:latin typeface="Calibri"/>
              <a:cs typeface="Calibri"/>
            </a:endParaRPr>
          </a:p>
          <a:p>
            <a:pPr marL="355600" marR="55880" indent="-342900">
              <a:lnSpc>
                <a:spcPts val="2400"/>
              </a:lnSpc>
              <a:spcBef>
                <a:spcPts val="6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500" spc="-30" dirty="0">
                <a:solidFill>
                  <a:srgbClr val="2F2F2F"/>
                </a:solidFill>
                <a:latin typeface="Calibri"/>
                <a:cs typeface="Calibri"/>
              </a:rPr>
              <a:t>Taking</a:t>
            </a:r>
            <a:r>
              <a:rPr sz="2500" spc="-80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F2F2F"/>
                </a:solidFill>
                <a:latin typeface="Calibri"/>
                <a:cs typeface="Calibri"/>
              </a:rPr>
              <a:t>any</a:t>
            </a:r>
            <a:r>
              <a:rPr sz="2500" spc="-65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F2F2F"/>
                </a:solidFill>
                <a:latin typeface="Calibri"/>
                <a:cs typeface="Calibri"/>
              </a:rPr>
              <a:t>action</a:t>
            </a:r>
            <a:r>
              <a:rPr sz="2500" spc="-75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F2F2F"/>
                </a:solidFill>
                <a:latin typeface="Calibri"/>
                <a:cs typeface="Calibri"/>
              </a:rPr>
              <a:t>which</a:t>
            </a:r>
            <a:r>
              <a:rPr sz="2500" spc="-65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F2F2F"/>
                </a:solidFill>
                <a:latin typeface="Calibri"/>
                <a:cs typeface="Calibri"/>
              </a:rPr>
              <a:t>would</a:t>
            </a:r>
            <a:r>
              <a:rPr sz="2500" spc="-75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2500" spc="-10" dirty="0">
                <a:solidFill>
                  <a:srgbClr val="2F2F2F"/>
                </a:solidFill>
                <a:latin typeface="Calibri"/>
                <a:cs typeface="Calibri"/>
              </a:rPr>
              <a:t>discriminate</a:t>
            </a:r>
            <a:r>
              <a:rPr sz="2500" spc="-55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2500" spc="-10" dirty="0">
                <a:solidFill>
                  <a:srgbClr val="2F2F2F"/>
                </a:solidFill>
                <a:latin typeface="Calibri"/>
                <a:cs typeface="Calibri"/>
              </a:rPr>
              <a:t>against</a:t>
            </a:r>
            <a:r>
              <a:rPr sz="2500" spc="-75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F2F2F"/>
                </a:solidFill>
                <a:latin typeface="Calibri"/>
                <a:cs typeface="Calibri"/>
              </a:rPr>
              <a:t>the</a:t>
            </a:r>
            <a:r>
              <a:rPr sz="2500" spc="-75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2500" spc="-10" dirty="0">
                <a:solidFill>
                  <a:srgbClr val="2F2F2F"/>
                </a:solidFill>
                <a:latin typeface="Calibri"/>
                <a:cs typeface="Calibri"/>
              </a:rPr>
              <a:t>service user/patient</a:t>
            </a:r>
            <a:r>
              <a:rPr sz="2500" spc="-55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F2F2F"/>
                </a:solidFill>
                <a:latin typeface="Calibri"/>
                <a:cs typeface="Calibri"/>
              </a:rPr>
              <a:t>or</a:t>
            </a:r>
            <a:r>
              <a:rPr sz="2500" spc="-55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F2F2F"/>
                </a:solidFill>
                <a:latin typeface="Calibri"/>
                <a:cs typeface="Calibri"/>
              </a:rPr>
              <a:t>client</a:t>
            </a:r>
            <a:r>
              <a:rPr sz="2500" spc="-65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F2F2F"/>
                </a:solidFill>
                <a:latin typeface="Calibri"/>
                <a:cs typeface="Calibri"/>
              </a:rPr>
              <a:t>so</a:t>
            </a:r>
            <a:r>
              <a:rPr sz="2500" spc="-60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F2F2F"/>
                </a:solidFill>
                <a:latin typeface="Calibri"/>
                <a:cs typeface="Calibri"/>
              </a:rPr>
              <a:t>that</a:t>
            </a:r>
            <a:r>
              <a:rPr sz="2500" spc="-65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F2F2F"/>
                </a:solidFill>
                <a:latin typeface="Calibri"/>
                <a:cs typeface="Calibri"/>
              </a:rPr>
              <a:t>could</a:t>
            </a:r>
            <a:r>
              <a:rPr sz="2500" spc="-65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F2F2F"/>
                </a:solidFill>
                <a:latin typeface="Calibri"/>
                <a:cs typeface="Calibri"/>
              </a:rPr>
              <a:t>loose</a:t>
            </a:r>
            <a:r>
              <a:rPr sz="2500" spc="-60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F2F2F"/>
                </a:solidFill>
                <a:latin typeface="Calibri"/>
                <a:cs typeface="Calibri"/>
              </a:rPr>
              <a:t>their</a:t>
            </a:r>
            <a:r>
              <a:rPr sz="2500" spc="-60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2500" spc="-10" dirty="0">
                <a:solidFill>
                  <a:srgbClr val="2F2F2F"/>
                </a:solidFill>
                <a:latin typeface="Calibri"/>
                <a:cs typeface="Calibri"/>
              </a:rPr>
              <a:t>dignity.</a:t>
            </a:r>
            <a:endParaRPr sz="25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2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500" spc="-65" dirty="0">
                <a:solidFill>
                  <a:srgbClr val="2F2F2F"/>
                </a:solidFill>
                <a:latin typeface="Calibri"/>
                <a:cs typeface="Calibri"/>
              </a:rPr>
              <a:t>Take</a:t>
            </a:r>
            <a:r>
              <a:rPr sz="2500" spc="-80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F2F2F"/>
                </a:solidFill>
                <a:latin typeface="Calibri"/>
                <a:cs typeface="Calibri"/>
              </a:rPr>
              <a:t>any</a:t>
            </a:r>
            <a:r>
              <a:rPr sz="2500" spc="-80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F2F2F"/>
                </a:solidFill>
                <a:latin typeface="Calibri"/>
                <a:cs typeface="Calibri"/>
              </a:rPr>
              <a:t>action</a:t>
            </a:r>
            <a:r>
              <a:rPr sz="2500" spc="-85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F2F2F"/>
                </a:solidFill>
                <a:latin typeface="Calibri"/>
                <a:cs typeface="Calibri"/>
              </a:rPr>
              <a:t>which</a:t>
            </a:r>
            <a:r>
              <a:rPr sz="2500" spc="-85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2500" spc="-10" dirty="0">
                <a:solidFill>
                  <a:srgbClr val="2F2F2F"/>
                </a:solidFill>
                <a:latin typeface="Calibri"/>
                <a:cs typeface="Calibri"/>
              </a:rPr>
              <a:t>takes</a:t>
            </a:r>
            <a:r>
              <a:rPr sz="2500" spc="-75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F2F2F"/>
                </a:solidFill>
                <a:latin typeface="Calibri"/>
                <a:cs typeface="Calibri"/>
              </a:rPr>
              <a:t>away</a:t>
            </a:r>
            <a:r>
              <a:rPr sz="2500" spc="-80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F2F2F"/>
                </a:solidFill>
                <a:latin typeface="Calibri"/>
                <a:cs typeface="Calibri"/>
              </a:rPr>
              <a:t>the</a:t>
            </a:r>
            <a:r>
              <a:rPr sz="2500" spc="-80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F2F2F"/>
                </a:solidFill>
                <a:latin typeface="Calibri"/>
                <a:cs typeface="Calibri"/>
              </a:rPr>
              <a:t>service</a:t>
            </a:r>
            <a:r>
              <a:rPr sz="2500" spc="-80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F2F2F"/>
                </a:solidFill>
                <a:latin typeface="Calibri"/>
                <a:cs typeface="Calibri"/>
              </a:rPr>
              <a:t>users</a:t>
            </a:r>
            <a:r>
              <a:rPr sz="2500" spc="-70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2500" spc="-10" dirty="0">
                <a:solidFill>
                  <a:srgbClr val="2F2F2F"/>
                </a:solidFill>
                <a:latin typeface="Calibri"/>
                <a:cs typeface="Calibri"/>
              </a:rPr>
              <a:t>rights.</a:t>
            </a:r>
            <a:endParaRPr sz="2500">
              <a:latin typeface="Calibri"/>
              <a:cs typeface="Calibri"/>
            </a:endParaRPr>
          </a:p>
          <a:p>
            <a:pPr marL="355600" marR="373380" indent="-342900">
              <a:lnSpc>
                <a:spcPts val="2400"/>
              </a:lnSpc>
              <a:spcBef>
                <a:spcPts val="58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500" dirty="0">
                <a:solidFill>
                  <a:srgbClr val="2F2F2F"/>
                </a:solidFill>
                <a:latin typeface="Calibri"/>
                <a:cs typeface="Calibri"/>
              </a:rPr>
              <a:t>Oppress</a:t>
            </a:r>
            <a:r>
              <a:rPr sz="2500" spc="-55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F2F2F"/>
                </a:solidFill>
                <a:latin typeface="Calibri"/>
                <a:cs typeface="Calibri"/>
              </a:rPr>
              <a:t>the</a:t>
            </a:r>
            <a:r>
              <a:rPr sz="2500" spc="-60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F2F2F"/>
                </a:solidFill>
                <a:latin typeface="Calibri"/>
                <a:cs typeface="Calibri"/>
              </a:rPr>
              <a:t>service</a:t>
            </a:r>
            <a:r>
              <a:rPr sz="2500" spc="-50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2500" spc="-10" dirty="0">
                <a:solidFill>
                  <a:srgbClr val="2F2F2F"/>
                </a:solidFill>
                <a:latin typeface="Calibri"/>
                <a:cs typeface="Calibri"/>
              </a:rPr>
              <a:t>user/patient</a:t>
            </a:r>
            <a:r>
              <a:rPr sz="2500" spc="-50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F2F2F"/>
                </a:solidFill>
                <a:latin typeface="Calibri"/>
                <a:cs typeface="Calibri"/>
              </a:rPr>
              <a:t>or</a:t>
            </a:r>
            <a:r>
              <a:rPr sz="2500" spc="-65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F2F2F"/>
                </a:solidFill>
                <a:latin typeface="Calibri"/>
                <a:cs typeface="Calibri"/>
              </a:rPr>
              <a:t>client</a:t>
            </a:r>
            <a:r>
              <a:rPr sz="2500" spc="-50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F2F2F"/>
                </a:solidFill>
                <a:latin typeface="Calibri"/>
                <a:cs typeface="Calibri"/>
              </a:rPr>
              <a:t>in</a:t>
            </a:r>
            <a:r>
              <a:rPr sz="2500" spc="-65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F2F2F"/>
                </a:solidFill>
                <a:latin typeface="Calibri"/>
                <a:cs typeface="Calibri"/>
              </a:rPr>
              <a:t>such</a:t>
            </a:r>
            <a:r>
              <a:rPr sz="2500" spc="-65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F2F2F"/>
                </a:solidFill>
                <a:latin typeface="Calibri"/>
                <a:cs typeface="Calibri"/>
              </a:rPr>
              <a:t>a</a:t>
            </a:r>
            <a:r>
              <a:rPr sz="2500" spc="-65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F2F2F"/>
                </a:solidFill>
                <a:latin typeface="Calibri"/>
                <a:cs typeface="Calibri"/>
              </a:rPr>
              <a:t>way</a:t>
            </a:r>
            <a:r>
              <a:rPr sz="2500" spc="-55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2500" spc="-20" dirty="0">
                <a:solidFill>
                  <a:srgbClr val="2F2F2F"/>
                </a:solidFill>
                <a:latin typeface="Calibri"/>
                <a:cs typeface="Calibri"/>
              </a:rPr>
              <a:t>that </a:t>
            </a:r>
            <a:r>
              <a:rPr sz="2500" dirty="0">
                <a:solidFill>
                  <a:srgbClr val="2F2F2F"/>
                </a:solidFill>
                <a:latin typeface="Calibri"/>
                <a:cs typeface="Calibri"/>
              </a:rPr>
              <a:t>they</a:t>
            </a:r>
            <a:r>
              <a:rPr sz="2500" spc="-75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F2F2F"/>
                </a:solidFill>
                <a:latin typeface="Calibri"/>
                <a:cs typeface="Calibri"/>
              </a:rPr>
              <a:t>feel</a:t>
            </a:r>
            <a:r>
              <a:rPr sz="2500" spc="-70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F2F2F"/>
                </a:solidFill>
                <a:latin typeface="Calibri"/>
                <a:cs typeface="Calibri"/>
              </a:rPr>
              <a:t>afraid</a:t>
            </a:r>
            <a:r>
              <a:rPr sz="2500" spc="-75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2F2F2F"/>
                </a:solidFill>
                <a:latin typeface="Calibri"/>
                <a:cs typeface="Calibri"/>
              </a:rPr>
              <a:t>or</a:t>
            </a:r>
            <a:r>
              <a:rPr sz="2500" spc="-70" dirty="0">
                <a:solidFill>
                  <a:srgbClr val="2F2F2F"/>
                </a:solidFill>
                <a:latin typeface="Calibri"/>
                <a:cs typeface="Calibri"/>
              </a:rPr>
              <a:t> </a:t>
            </a:r>
            <a:r>
              <a:rPr sz="2500" spc="-10" dirty="0">
                <a:solidFill>
                  <a:srgbClr val="2F2F2F"/>
                </a:solidFill>
                <a:latin typeface="Calibri"/>
                <a:cs typeface="Calibri"/>
              </a:rPr>
              <a:t>fearful.</a:t>
            </a:r>
            <a:endParaRPr sz="25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266694" y="36067"/>
            <a:ext cx="261302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10" dirty="0"/>
              <a:t>References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45567" y="908430"/>
            <a:ext cx="8630285" cy="4658327"/>
          </a:xfrm>
          <a:prstGeom prst="rect">
            <a:avLst/>
          </a:prstGeom>
        </p:spPr>
        <p:txBody>
          <a:bodyPr vert="horz" wrap="square" lIns="0" tIns="43815" rIns="0" bIns="0" rtlCol="0">
            <a:spAutoFit/>
          </a:bodyPr>
          <a:lstStyle/>
          <a:p>
            <a:pPr marL="368300" marR="455930" indent="-342900">
              <a:lnSpc>
                <a:spcPts val="1939"/>
              </a:lnSpc>
              <a:spcBef>
                <a:spcPts val="345"/>
              </a:spcBef>
              <a:tabLst>
                <a:tab pos="367665" algn="l"/>
              </a:tabLst>
            </a:pPr>
            <a:r>
              <a:rPr sz="1800" spc="-50" dirty="0">
                <a:latin typeface="Arial"/>
                <a:cs typeface="Arial"/>
              </a:rPr>
              <a:t>•</a:t>
            </a:r>
            <a:r>
              <a:rPr sz="1800" dirty="0">
                <a:latin typeface="Arial"/>
                <a:cs typeface="Arial"/>
              </a:rPr>
              <a:t>	Chambers,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D.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,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Cantrell,</a:t>
            </a:r>
            <a:r>
              <a:rPr sz="1800" spc="-9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A.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and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Booth,</a:t>
            </a:r>
            <a:r>
              <a:rPr sz="1800" spc="-114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A.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(2021)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Rapid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evidence</a:t>
            </a:r>
            <a:r>
              <a:rPr sz="1800" spc="-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review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50" dirty="0">
                <a:latin typeface="Arial"/>
                <a:cs typeface="Arial"/>
              </a:rPr>
              <a:t>: </a:t>
            </a:r>
            <a:r>
              <a:rPr sz="1800" dirty="0">
                <a:latin typeface="Arial"/>
                <a:cs typeface="Arial"/>
              </a:rPr>
              <a:t>challenges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to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implementing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digital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and</a:t>
            </a:r>
            <a:r>
              <a:rPr sz="1800" spc="-4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data-</a:t>
            </a:r>
            <a:r>
              <a:rPr sz="1800" dirty="0">
                <a:latin typeface="Arial"/>
                <a:cs typeface="Arial"/>
              </a:rPr>
              <a:t>driven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technologies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in</a:t>
            </a:r>
            <a:r>
              <a:rPr sz="1800" spc="-4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health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spc="-25" dirty="0">
                <a:latin typeface="Arial"/>
                <a:cs typeface="Arial"/>
              </a:rPr>
              <a:t>and </a:t>
            </a:r>
            <a:r>
              <a:rPr sz="1800" dirty="0">
                <a:latin typeface="Arial"/>
                <a:cs typeface="Arial"/>
              </a:rPr>
              <a:t>social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care.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Report.</a:t>
            </a:r>
            <a:r>
              <a:rPr sz="1800" spc="-4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4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University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of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Sheffield</a:t>
            </a:r>
            <a:r>
              <a:rPr sz="1800" spc="-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,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Sheffield.</a:t>
            </a:r>
            <a:endParaRPr lang="en-GB" sz="1800" spc="-10" dirty="0">
              <a:latin typeface="Arial"/>
              <a:cs typeface="Arial"/>
            </a:endParaRPr>
          </a:p>
          <a:p>
            <a:pPr marL="368300" marR="455930" indent="-342900">
              <a:lnSpc>
                <a:spcPts val="1939"/>
              </a:lnSpc>
              <a:spcBef>
                <a:spcPts val="345"/>
              </a:spcBef>
              <a:buFont typeface="Arial" panose="020B0604020202020204" pitchFamily="34" charset="0"/>
              <a:buChar char="•"/>
              <a:tabLst>
                <a:tab pos="367665" algn="l"/>
              </a:tabLst>
            </a:pPr>
            <a:r>
              <a:rPr lang="en-GB" spc="-10" dirty="0" err="1">
                <a:latin typeface="Arial"/>
                <a:cs typeface="Arial"/>
              </a:rPr>
              <a:t>Huziej</a:t>
            </a:r>
            <a:r>
              <a:rPr lang="en-GB" spc="-10" dirty="0">
                <a:latin typeface="Arial"/>
                <a:cs typeface="Arial"/>
              </a:rPr>
              <a:t>, M.  (2023) </a:t>
            </a:r>
            <a:r>
              <a:rPr lang="en-GB" i="1" spc="-10" dirty="0">
                <a:latin typeface="Arial"/>
                <a:cs typeface="Arial"/>
              </a:rPr>
              <a:t>The Different Kinds of discrimination in the health and social care? </a:t>
            </a:r>
            <a:r>
              <a:rPr lang="en-GB" spc="-10" dirty="0">
                <a:latin typeface="Arial"/>
                <a:cs typeface="Arial"/>
              </a:rPr>
              <a:t>Available at: </a:t>
            </a:r>
            <a:r>
              <a:rPr lang="en-GB" dirty="0">
                <a:hlinkClick r:id="rId2"/>
              </a:rPr>
              <a:t>Discrimination In Health and Social Care | Different Types, Signs &amp; Support (cpdonline.co.uk)</a:t>
            </a:r>
            <a:r>
              <a:rPr lang="en-GB" dirty="0"/>
              <a:t> (Accessed on: 11</a:t>
            </a:r>
            <a:r>
              <a:rPr lang="en-GB" baseline="30000" dirty="0"/>
              <a:t>th</a:t>
            </a:r>
            <a:r>
              <a:rPr lang="en-GB" dirty="0"/>
              <a:t> of July 2023).</a:t>
            </a:r>
            <a:endParaRPr sz="1800" dirty="0">
              <a:latin typeface="Arial"/>
              <a:cs typeface="Arial"/>
            </a:endParaRPr>
          </a:p>
          <a:p>
            <a:pPr marL="25400">
              <a:lnSpc>
                <a:spcPct val="100000"/>
              </a:lnSpc>
              <a:spcBef>
                <a:spcPts val="200"/>
              </a:spcBef>
              <a:tabLst>
                <a:tab pos="367665" algn="l"/>
              </a:tabLst>
            </a:pPr>
            <a:r>
              <a:rPr sz="1800" spc="-50" dirty="0">
                <a:latin typeface="Arial"/>
                <a:cs typeface="Arial"/>
              </a:rPr>
              <a:t>•</a:t>
            </a:r>
            <a:r>
              <a:rPr sz="1800" dirty="0">
                <a:latin typeface="Arial"/>
                <a:cs typeface="Arial"/>
              </a:rPr>
              <a:t>	Edwards,</a:t>
            </a:r>
            <a:r>
              <a:rPr sz="1800" spc="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D,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J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&amp;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Best,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S.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(2020)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Health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and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Social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Care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(Ed).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Los</a:t>
            </a:r>
            <a:r>
              <a:rPr sz="1800" spc="-114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Angeles: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spc="-20" dirty="0">
                <a:latin typeface="Arial"/>
                <a:cs typeface="Arial"/>
              </a:rPr>
              <a:t>Sage</a:t>
            </a:r>
            <a:endParaRPr sz="1800" dirty="0">
              <a:latin typeface="Arial"/>
              <a:cs typeface="Arial"/>
            </a:endParaRPr>
          </a:p>
          <a:p>
            <a:pPr marL="25400">
              <a:lnSpc>
                <a:spcPct val="100000"/>
              </a:lnSpc>
              <a:spcBef>
                <a:spcPts val="215"/>
              </a:spcBef>
              <a:tabLst>
                <a:tab pos="367665" algn="l"/>
              </a:tabLst>
            </a:pPr>
            <a:r>
              <a:rPr sz="1800" spc="-50" dirty="0">
                <a:latin typeface="Arial"/>
                <a:cs typeface="Arial"/>
              </a:rPr>
              <a:t>•</a:t>
            </a:r>
            <a:r>
              <a:rPr sz="1800" dirty="0">
                <a:latin typeface="Arial"/>
                <a:cs typeface="Arial"/>
              </a:rPr>
              <a:t>	General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Medical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Council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(2013)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Good</a:t>
            </a:r>
            <a:r>
              <a:rPr sz="1800" spc="-4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Medical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Practice.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London: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spc="-20" dirty="0">
                <a:latin typeface="Arial"/>
                <a:cs typeface="Arial"/>
              </a:rPr>
              <a:t>GMC.</a:t>
            </a:r>
            <a:endParaRPr sz="1800" dirty="0">
              <a:latin typeface="Arial"/>
              <a:cs typeface="Arial"/>
            </a:endParaRPr>
          </a:p>
          <a:p>
            <a:pPr marL="25400">
              <a:lnSpc>
                <a:spcPts val="2050"/>
              </a:lnSpc>
              <a:spcBef>
                <a:spcPts val="215"/>
              </a:spcBef>
              <a:tabLst>
                <a:tab pos="367665" algn="l"/>
              </a:tabLst>
            </a:pPr>
            <a:r>
              <a:rPr sz="1800" spc="-50" dirty="0">
                <a:latin typeface="Arial"/>
                <a:cs typeface="Arial"/>
              </a:rPr>
              <a:t>•</a:t>
            </a:r>
            <a:r>
              <a:rPr sz="1800" dirty="0">
                <a:latin typeface="Arial"/>
                <a:cs typeface="Arial"/>
              </a:rPr>
              <a:t>	</a:t>
            </a:r>
            <a:r>
              <a:rPr sz="1800" spc="-10" dirty="0">
                <a:latin typeface="Arial"/>
                <a:cs typeface="Arial"/>
              </a:rPr>
              <a:t>Glasby,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J.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(2017)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Understanding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health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and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social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care</a:t>
            </a:r>
            <a:r>
              <a:rPr lang="en-GB" spc="-45">
                <a:latin typeface="Arial"/>
                <a:cs typeface="Arial"/>
              </a:rPr>
              <a:t>.3</a:t>
            </a:r>
            <a:r>
              <a:rPr lang="en-GB" spc="-45" baseline="30000">
                <a:latin typeface="Arial"/>
                <a:cs typeface="Arial"/>
              </a:rPr>
              <a:t>rd  ed. </a:t>
            </a:r>
            <a:r>
              <a:rPr sz="1800" spc="-15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Bristol:</a:t>
            </a:r>
            <a:r>
              <a:rPr sz="1800" spc="-65" dirty="0">
                <a:latin typeface="Arial"/>
                <a:cs typeface="Arial"/>
              </a:rPr>
              <a:t> </a:t>
            </a:r>
            <a:r>
              <a:rPr sz="1800" spc="-25" dirty="0">
                <a:latin typeface="Arial"/>
                <a:cs typeface="Arial"/>
              </a:rPr>
              <a:t>The</a:t>
            </a:r>
            <a:endParaRPr sz="1800" dirty="0">
              <a:latin typeface="Arial"/>
              <a:cs typeface="Arial"/>
            </a:endParaRPr>
          </a:p>
          <a:p>
            <a:pPr marL="368300">
              <a:lnSpc>
                <a:spcPts val="2050"/>
              </a:lnSpc>
            </a:pPr>
            <a:r>
              <a:rPr sz="1800" dirty="0">
                <a:latin typeface="Arial"/>
                <a:cs typeface="Arial"/>
              </a:rPr>
              <a:t>Policy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Press.</a:t>
            </a:r>
            <a:endParaRPr sz="1800" dirty="0">
              <a:latin typeface="Arial"/>
              <a:cs typeface="Arial"/>
            </a:endParaRPr>
          </a:p>
          <a:p>
            <a:pPr marL="368300" marR="233679" indent="-342900">
              <a:lnSpc>
                <a:spcPts val="1939"/>
              </a:lnSpc>
              <a:spcBef>
                <a:spcPts val="470"/>
              </a:spcBef>
              <a:tabLst>
                <a:tab pos="367665" algn="l"/>
              </a:tabLst>
            </a:pPr>
            <a:r>
              <a:rPr sz="1800" spc="-50" dirty="0">
                <a:latin typeface="Arial"/>
                <a:cs typeface="Arial"/>
              </a:rPr>
              <a:t>•</a:t>
            </a:r>
            <a:r>
              <a:rPr sz="1800" dirty="0">
                <a:latin typeface="Arial"/>
                <a:cs typeface="Arial"/>
              </a:rPr>
              <a:t>	Government</a:t>
            </a:r>
            <a:r>
              <a:rPr sz="1800" spc="-4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Equalities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Office.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(2010)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spc="-20" dirty="0">
                <a:latin typeface="Arial"/>
                <a:cs typeface="Arial"/>
              </a:rPr>
              <a:t>Equality</a:t>
            </a:r>
            <a:r>
              <a:rPr sz="1800" spc="-10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Act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2010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What</a:t>
            </a:r>
            <a:r>
              <a:rPr sz="1800" spc="-4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Do</a:t>
            </a:r>
            <a:r>
              <a:rPr sz="1800" spc="-60" dirty="0">
                <a:latin typeface="Arial"/>
                <a:cs typeface="Arial"/>
              </a:rPr>
              <a:t> </a:t>
            </a:r>
            <a:r>
              <a:rPr sz="1800" spc="-25" dirty="0">
                <a:latin typeface="Arial"/>
                <a:cs typeface="Arial"/>
              </a:rPr>
              <a:t>You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Need</a:t>
            </a:r>
            <a:r>
              <a:rPr sz="1800" spc="-25" dirty="0">
                <a:latin typeface="Arial"/>
                <a:cs typeface="Arial"/>
              </a:rPr>
              <a:t> to </a:t>
            </a:r>
            <a:r>
              <a:rPr sz="1800" dirty="0">
                <a:latin typeface="Arial"/>
                <a:cs typeface="Arial"/>
              </a:rPr>
              <a:t>Know:</a:t>
            </a:r>
            <a:r>
              <a:rPr sz="1800" spc="-10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</a:t>
            </a:r>
            <a:r>
              <a:rPr sz="1800" spc="-1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Summary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Guide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to</a:t>
            </a:r>
            <a:r>
              <a:rPr sz="1800" spc="-60" dirty="0">
                <a:latin typeface="Arial"/>
                <a:cs typeface="Arial"/>
              </a:rPr>
              <a:t> </a:t>
            </a:r>
            <a:r>
              <a:rPr sz="1800" spc="-20" dirty="0">
                <a:latin typeface="Arial"/>
                <a:cs typeface="Arial"/>
              </a:rPr>
              <a:t>Your </a:t>
            </a:r>
            <a:r>
              <a:rPr sz="1800" dirty="0">
                <a:latin typeface="Arial"/>
                <a:cs typeface="Arial"/>
              </a:rPr>
              <a:t>Rights.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London:</a:t>
            </a:r>
            <a:r>
              <a:rPr sz="1800" spc="-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Citizen</a:t>
            </a:r>
            <a:r>
              <a:rPr sz="1800" spc="-114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Advice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Bureau.</a:t>
            </a:r>
            <a:endParaRPr sz="1800" dirty="0">
              <a:latin typeface="Arial"/>
              <a:cs typeface="Arial"/>
            </a:endParaRPr>
          </a:p>
          <a:p>
            <a:pPr marL="25400">
              <a:lnSpc>
                <a:spcPct val="100000"/>
              </a:lnSpc>
              <a:spcBef>
                <a:spcPts val="190"/>
              </a:spcBef>
              <a:tabLst>
                <a:tab pos="367665" algn="l"/>
              </a:tabLst>
            </a:pPr>
            <a:r>
              <a:rPr sz="1800" spc="-50" dirty="0">
                <a:latin typeface="Arial"/>
                <a:cs typeface="Arial"/>
                <a:hlinkClick r:id="rId3"/>
              </a:rPr>
              <a:t>•</a:t>
            </a:r>
            <a:r>
              <a:rPr sz="1800" dirty="0">
                <a:latin typeface="Arial"/>
                <a:cs typeface="Arial"/>
                <a:hlinkClick r:id="rId3"/>
              </a:rPr>
              <a:t>	</a:t>
            </a:r>
            <a:r>
              <a:rPr sz="18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Healthcare</a:t>
            </a:r>
            <a:r>
              <a:rPr sz="1800" u="sng" spc="-4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 </a:t>
            </a:r>
            <a:r>
              <a:rPr sz="18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UK</a:t>
            </a:r>
            <a:r>
              <a:rPr sz="1800" u="sng" spc="-4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 </a:t>
            </a:r>
            <a:r>
              <a:rPr sz="18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-</a:t>
            </a:r>
            <a:r>
              <a:rPr sz="1800" u="sng" spc="-5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 </a:t>
            </a:r>
            <a:r>
              <a:rPr sz="18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GOV.UK</a:t>
            </a:r>
            <a:r>
              <a:rPr sz="1800" u="sng" spc="-4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 </a:t>
            </a:r>
            <a:r>
              <a:rPr sz="1800" u="sng" spc="-2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(www.gov.uk)</a:t>
            </a:r>
            <a:r>
              <a:rPr sz="1800" spc="5" dirty="0">
                <a:solidFill>
                  <a:srgbClr val="0000FF"/>
                </a:solidFill>
                <a:latin typeface="Arial"/>
                <a:cs typeface="Arial"/>
                <a:hlinkClick r:id="rId3"/>
              </a:rPr>
              <a:t> </a:t>
            </a:r>
            <a:r>
              <a:rPr sz="1800" dirty="0">
                <a:latin typeface="Arial"/>
                <a:cs typeface="Arial"/>
              </a:rPr>
              <a:t>(Access</a:t>
            </a:r>
            <a:r>
              <a:rPr sz="1800" spc="-1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August</a:t>
            </a:r>
            <a:r>
              <a:rPr sz="1800" spc="-40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2022)</a:t>
            </a:r>
            <a:endParaRPr sz="1800" dirty="0">
              <a:latin typeface="Arial"/>
              <a:cs typeface="Arial"/>
            </a:endParaRPr>
          </a:p>
          <a:p>
            <a:pPr marL="368300" marR="17780" indent="-342900">
              <a:lnSpc>
                <a:spcPts val="1939"/>
              </a:lnSpc>
              <a:spcBef>
                <a:spcPts val="465"/>
              </a:spcBef>
              <a:tabLst>
                <a:tab pos="367665" algn="l"/>
              </a:tabLst>
            </a:pPr>
            <a:r>
              <a:rPr sz="1800" spc="-50" dirty="0">
                <a:latin typeface="Arial"/>
                <a:cs typeface="Arial"/>
              </a:rPr>
              <a:t>•</a:t>
            </a:r>
            <a:r>
              <a:rPr sz="1800" dirty="0">
                <a:latin typeface="Arial"/>
                <a:cs typeface="Arial"/>
              </a:rPr>
              <a:t>	Morgan,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spc="-110" dirty="0">
                <a:latin typeface="Arial"/>
                <a:cs typeface="Arial"/>
              </a:rPr>
              <a:t>P.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(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2017)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4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Business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Student’s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Guide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to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Study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and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Employability.</a:t>
            </a:r>
            <a:r>
              <a:rPr sz="1800" spc="30" dirty="0">
                <a:latin typeface="Arial"/>
                <a:cs typeface="Arial"/>
              </a:rPr>
              <a:t> </a:t>
            </a:r>
            <a:r>
              <a:rPr sz="1800" spc="-25" dirty="0">
                <a:latin typeface="Arial"/>
                <a:cs typeface="Arial"/>
              </a:rPr>
              <a:t>Los </a:t>
            </a:r>
            <a:r>
              <a:rPr sz="1800" dirty="0">
                <a:latin typeface="Arial"/>
                <a:cs typeface="Arial"/>
              </a:rPr>
              <a:t>Angeles: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spc="-20" dirty="0">
                <a:latin typeface="Arial"/>
                <a:cs typeface="Arial"/>
              </a:rPr>
              <a:t>Sage.</a:t>
            </a:r>
            <a:endParaRPr sz="1800" dirty="0">
              <a:latin typeface="Arial"/>
              <a:cs typeface="Arial"/>
            </a:endParaRPr>
          </a:p>
          <a:p>
            <a:pPr marL="368300" marR="135255" indent="-342900">
              <a:lnSpc>
                <a:spcPts val="1939"/>
              </a:lnSpc>
              <a:spcBef>
                <a:spcPts val="440"/>
              </a:spcBef>
              <a:tabLst>
                <a:tab pos="367665" algn="l"/>
              </a:tabLst>
            </a:pPr>
            <a:r>
              <a:rPr sz="1800" spc="-50" dirty="0">
                <a:latin typeface="Arial"/>
                <a:cs typeface="Arial"/>
              </a:rPr>
              <a:t>•</a:t>
            </a:r>
            <a:r>
              <a:rPr sz="1800" dirty="0">
                <a:latin typeface="Arial"/>
                <a:cs typeface="Arial"/>
              </a:rPr>
              <a:t>	Phillips,</a:t>
            </a:r>
            <a:r>
              <a:rPr sz="1800" spc="-45" dirty="0">
                <a:latin typeface="Arial"/>
                <a:cs typeface="Arial"/>
              </a:rPr>
              <a:t> </a:t>
            </a:r>
            <a:r>
              <a:rPr sz="1800" spc="-90" dirty="0">
                <a:latin typeface="Arial"/>
                <a:cs typeface="Arial"/>
              </a:rPr>
              <a:t>T.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(2010).</a:t>
            </a:r>
            <a:r>
              <a:rPr sz="1800" spc="-10" dirty="0">
                <a:latin typeface="Arial"/>
                <a:cs typeface="Arial"/>
              </a:rPr>
              <a:t> Equality</a:t>
            </a:r>
            <a:r>
              <a:rPr sz="1800" spc="-1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Act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2010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Code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of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Practice.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London: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4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Equality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spc="-25" dirty="0">
                <a:latin typeface="Arial"/>
                <a:cs typeface="Arial"/>
              </a:rPr>
              <a:t>and </a:t>
            </a:r>
            <a:r>
              <a:rPr sz="1800" dirty="0">
                <a:latin typeface="Arial"/>
                <a:cs typeface="Arial"/>
              </a:rPr>
              <a:t>Human</a:t>
            </a:r>
            <a:r>
              <a:rPr sz="1800" spc="-4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Rights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Commission.</a:t>
            </a:r>
            <a:endParaRPr sz="18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57200" y="228600"/>
            <a:ext cx="8001000" cy="3089948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lang="en-GB" spc="-65" dirty="0"/>
              <a:t>			</a:t>
            </a:r>
            <a:br>
              <a:rPr lang="en-GB" spc="-65" dirty="0"/>
            </a:br>
            <a:br>
              <a:rPr lang="en-GB" spc="-65" dirty="0"/>
            </a:br>
            <a:r>
              <a:rPr lang="en-GB" spc="-65" dirty="0"/>
              <a:t>        </a:t>
            </a:r>
            <a:br>
              <a:rPr lang="en-GB" spc="-65" dirty="0"/>
            </a:br>
            <a:br>
              <a:rPr lang="en-GB" spc="-65" dirty="0"/>
            </a:br>
            <a:r>
              <a:rPr lang="en-GB" spc="-65" dirty="0"/>
              <a:t>       Assignment  Workshop</a:t>
            </a:r>
            <a:endParaRPr spc="-10" dirty="0"/>
          </a:p>
        </p:txBody>
      </p:sp>
      <p:sp>
        <p:nvSpPr>
          <p:cNvPr id="3" name="object 3"/>
          <p:cNvSpPr txBox="1"/>
          <p:nvPr/>
        </p:nvSpPr>
        <p:spPr>
          <a:xfrm>
            <a:off x="119062" y="1371600"/>
            <a:ext cx="8677275" cy="4076116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765"/>
              </a:spcBef>
              <a:tabLst>
                <a:tab pos="354965" algn="l"/>
              </a:tabLst>
            </a:pPr>
            <a:endParaRPr lang="en-GB" sz="3200" spc="-50" dirty="0">
              <a:latin typeface="Arial"/>
              <a:cs typeface="Arial"/>
            </a:endParaRPr>
          </a:p>
          <a:p>
            <a:pPr marL="355600" marR="5080" indent="-342900">
              <a:lnSpc>
                <a:spcPct val="100000"/>
              </a:lnSpc>
              <a:spcBef>
                <a:spcPts val="765"/>
              </a:spcBef>
              <a:tabLst>
                <a:tab pos="354965" algn="l"/>
              </a:tabLst>
            </a:pPr>
            <a:endParaRPr lang="en-GB" sz="3200" spc="-50" dirty="0">
              <a:latin typeface="Arial"/>
              <a:cs typeface="Arial"/>
            </a:endParaRPr>
          </a:p>
          <a:p>
            <a:pPr marL="469900" marR="5080" indent="-457200">
              <a:lnSpc>
                <a:spcPct val="100000"/>
              </a:lnSpc>
              <a:spcBef>
                <a:spcPts val="765"/>
              </a:spcBef>
              <a:buFont typeface="Arial" panose="020B0604020202020204" pitchFamily="34" charset="0"/>
              <a:buChar char="•"/>
              <a:tabLst>
                <a:tab pos="354965" algn="l"/>
              </a:tabLst>
            </a:pPr>
            <a:endParaRPr lang="en-GB" sz="3200" spc="-50" dirty="0">
              <a:latin typeface="Arial"/>
              <a:cs typeface="Arial"/>
            </a:endParaRPr>
          </a:p>
          <a:p>
            <a:pPr marL="355600" marR="5080" indent="-342900">
              <a:lnSpc>
                <a:spcPct val="100000"/>
              </a:lnSpc>
              <a:spcBef>
                <a:spcPts val="765"/>
              </a:spcBef>
              <a:tabLst>
                <a:tab pos="354965" algn="l"/>
              </a:tabLst>
            </a:pPr>
            <a:endParaRPr lang="en-GB" sz="3200" spc="-50" dirty="0">
              <a:latin typeface="Arial"/>
              <a:cs typeface="Arial"/>
            </a:endParaRPr>
          </a:p>
          <a:p>
            <a:pPr marL="355600" marR="5080" indent="-342900">
              <a:lnSpc>
                <a:spcPct val="100000"/>
              </a:lnSpc>
              <a:spcBef>
                <a:spcPts val="765"/>
              </a:spcBef>
              <a:tabLst>
                <a:tab pos="354965" algn="l"/>
              </a:tabLst>
            </a:pPr>
            <a:endParaRPr lang="en-GB" sz="3200" spc="-50" dirty="0">
              <a:latin typeface="Arial"/>
              <a:cs typeface="Arial"/>
            </a:endParaRPr>
          </a:p>
          <a:p>
            <a:pPr marL="355600" marR="5080" indent="-342900">
              <a:lnSpc>
                <a:spcPct val="100000"/>
              </a:lnSpc>
              <a:spcBef>
                <a:spcPts val="765"/>
              </a:spcBef>
              <a:tabLst>
                <a:tab pos="354965" algn="l"/>
              </a:tabLst>
            </a:pPr>
            <a:endParaRPr lang="en-GB" sz="3200" spc="-50" dirty="0">
              <a:latin typeface="Arial"/>
              <a:cs typeface="Arial"/>
            </a:endParaRPr>
          </a:p>
          <a:p>
            <a:pPr marL="355600" marR="5080" indent="-342900">
              <a:lnSpc>
                <a:spcPct val="100000"/>
              </a:lnSpc>
              <a:spcBef>
                <a:spcPts val="765"/>
              </a:spcBef>
              <a:tabLst>
                <a:tab pos="354965" algn="l"/>
              </a:tabLst>
            </a:pPr>
            <a:endParaRPr sz="3200" dirty="0">
              <a:latin typeface="Segoe UI"/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2585115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260597" y="262254"/>
            <a:ext cx="261937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10" dirty="0"/>
              <a:t>Questions?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57200" y="1124711"/>
            <a:ext cx="8229600" cy="4392167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788408" y="908303"/>
            <a:ext cx="3959351" cy="3816096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96240" y="908303"/>
            <a:ext cx="4175759" cy="4032504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1084</Words>
  <Application>Microsoft Office PowerPoint</Application>
  <PresentationFormat>On-screen Show (4:3)</PresentationFormat>
  <Paragraphs>93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Segoe UI</vt:lpstr>
      <vt:lpstr>Calibri</vt:lpstr>
      <vt:lpstr>Arial</vt:lpstr>
      <vt:lpstr>Office Theme</vt:lpstr>
      <vt:lpstr>Module LCHS4003 Introduction to</vt:lpstr>
      <vt:lpstr>Today we will…</vt:lpstr>
      <vt:lpstr>What does empowerment mean and why is it important?</vt:lpstr>
      <vt:lpstr>  Activity </vt:lpstr>
      <vt:lpstr>The concept of empowerment</vt:lpstr>
      <vt:lpstr>Why is Empowerment important? </vt:lpstr>
      <vt:lpstr>Empowerment language and action in the H &amp; SC sector</vt:lpstr>
      <vt:lpstr>There are three levels of empowerment (Maclean, 2015)</vt:lpstr>
      <vt:lpstr>Individual Empowerment</vt:lpstr>
      <vt:lpstr>Empowering Individuals</vt:lpstr>
      <vt:lpstr>Examples of Limited Empowerment</vt:lpstr>
      <vt:lpstr>H &amp; SC workforce behaviour</vt:lpstr>
      <vt:lpstr>References</vt:lpstr>
      <vt:lpstr>                      Assignment  Workshop</vt:lpstr>
      <vt:lpstr>Questions?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Skills for the Workplace  Effective Team Working &amp; Communications (BMSW 4002)  Week 4  Group Decision Making  Dr Azora Hurd a.hurd@uwtsd.ac.uk</dc:title>
  <dc:creator>Azora Hurd</dc:creator>
  <cp:lastModifiedBy>Patronella Ganza</cp:lastModifiedBy>
  <cp:revision>6</cp:revision>
  <dcterms:created xsi:type="dcterms:W3CDTF">2022-10-18T12:34:19Z</dcterms:created>
  <dcterms:modified xsi:type="dcterms:W3CDTF">2024-10-24T15:30:35Z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2022-10-04T00:00:00Z</vt:filetime>
  </property>
  <property fmtid="{D5CDD505-2E9C-101B-9397-08002B2CF9AE}" pid="3" name="Creator">
    <vt:lpwstr>Microsoft® PowerPoint® for Microsoft 365</vt:lpwstr>
  </property>
  <property fmtid="{D5CDD505-2E9C-101B-9397-08002B2CF9AE}" pid="4" name="LastSaved">
    <vt:filetime>2022-10-18T00:00:00Z</vt:filetime>
  </property>
</Properties>
</file>