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E3E9"/>
    <a:srgbClr val="2E5369"/>
    <a:srgbClr val="BFD1D7"/>
    <a:srgbClr val="EBF3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BA603F-E662-4CC3-B894-C8C1BC73C9F6}" v="8" dt="2026-07-11T21:37:17.420"/>
    <p1510:client id="{F200A000-ED2B-46D3-879B-26A320BBAFBD}" v="65" dt="2026-07-12T10:49:29.2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91" d="100"/>
          <a:sy n="91" d="100"/>
        </p:scale>
        <p:origin x="37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E7B8F6-1203-4D2E-A79A-919CA8B8437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ADC0E3-4D24-4687-9AB8-F2C9201D9DB5}">
      <dgm:prSet custT="1"/>
      <dgm:spPr>
        <a:solidFill>
          <a:srgbClr val="CDE3E9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1100" b="1" dirty="0">
              <a:solidFill>
                <a:schemeClr val="tx1"/>
              </a:solidFill>
            </a:rPr>
            <a:t>PESTLE analysis</a:t>
          </a:r>
          <a:r>
            <a:rPr lang="en-GB" sz="1100" dirty="0">
              <a:solidFill>
                <a:schemeClr val="tx1"/>
              </a:solidFill>
            </a:rPr>
            <a:t> is a</a:t>
          </a:r>
          <a:r>
            <a:rPr lang="en-GB" sz="1000" b="0" i="0" dirty="0">
              <a:solidFill>
                <a:schemeClr val="tx1"/>
              </a:solidFill>
            </a:rPr>
            <a:t> strategic tool used to </a:t>
          </a:r>
          <a:r>
            <a:rPr lang="en-GB" sz="1000" b="0" i="0" dirty="0" err="1">
              <a:solidFill>
                <a:schemeClr val="tx1"/>
              </a:solidFill>
            </a:rPr>
            <a:t>analyze</a:t>
          </a:r>
          <a:r>
            <a:rPr lang="en-GB" sz="1000" b="0" i="0" dirty="0">
              <a:solidFill>
                <a:schemeClr val="tx1"/>
              </a:solidFill>
            </a:rPr>
            <a:t> external factors affecting an organization's macro-environment.</a:t>
          </a:r>
          <a:r>
            <a:rPr lang="en-GB" sz="1000" dirty="0">
              <a:solidFill>
                <a:schemeClr val="tx1"/>
              </a:solidFill>
            </a:rPr>
            <a:t>	</a:t>
          </a:r>
          <a:r>
            <a:rPr lang="en-GB" sz="1100" dirty="0">
              <a:solidFill>
                <a:schemeClr val="tx1"/>
              </a:solidFill>
            </a:rPr>
            <a:t>		</a:t>
          </a:r>
        </a:p>
        <a:p>
          <a:endParaRPr lang="en-GB" sz="1000" b="0" i="1" dirty="0">
            <a:solidFill>
              <a:schemeClr val="tx1"/>
            </a:solidFill>
          </a:endParaRPr>
        </a:p>
        <a:p>
          <a:r>
            <a:rPr lang="en-GB" sz="1000" b="0" i="1" dirty="0">
              <a:solidFill>
                <a:schemeClr val="tx1"/>
              </a:solidFill>
            </a:rPr>
            <a:t>			(Johnson et al., 2017)</a:t>
          </a:r>
          <a:endParaRPr lang="en-GB" sz="1000" dirty="0">
            <a:solidFill>
              <a:schemeClr val="tx1"/>
            </a:solidFill>
          </a:endParaRPr>
        </a:p>
      </dgm:t>
    </dgm:pt>
    <dgm:pt modelId="{99344AA9-642D-45B7-B642-1F0463DA05A2}" type="parTrans" cxnId="{8D5B52DB-BD2C-47FE-8754-FFA7F2089759}">
      <dgm:prSet/>
      <dgm:spPr/>
      <dgm:t>
        <a:bodyPr/>
        <a:lstStyle/>
        <a:p>
          <a:endParaRPr lang="en-GB"/>
        </a:p>
      </dgm:t>
    </dgm:pt>
    <dgm:pt modelId="{1667EB3A-C687-4023-9F32-7A3F63715368}" type="sibTrans" cxnId="{8D5B52DB-BD2C-47FE-8754-FFA7F2089759}">
      <dgm:prSet/>
      <dgm:spPr/>
      <dgm:t>
        <a:bodyPr/>
        <a:lstStyle/>
        <a:p>
          <a:endParaRPr lang="en-GB"/>
        </a:p>
      </dgm:t>
    </dgm:pt>
    <dgm:pt modelId="{7E39B4E2-9C1C-4F65-8045-1234A7EA318D}">
      <dgm:prSet phldrT="[Text]" custT="1"/>
      <dgm:spPr>
        <a:solidFill>
          <a:srgbClr val="CDE3E9"/>
        </a:solidFill>
        <a:ln>
          <a:solidFill>
            <a:schemeClr val="tx1"/>
          </a:solidFill>
        </a:ln>
      </dgm:spPr>
      <dgm:t>
        <a:bodyPr/>
        <a:lstStyle/>
        <a:p>
          <a:pPr>
            <a:buNone/>
          </a:pPr>
          <a:r>
            <a:rPr lang="en-GB" sz="1100" dirty="0">
              <a:solidFill>
                <a:schemeClr val="tx1"/>
              </a:solidFill>
            </a:rPr>
            <a:t>The </a:t>
          </a:r>
          <a:r>
            <a:rPr lang="en-GB" sz="1100" b="1" dirty="0">
              <a:solidFill>
                <a:schemeClr val="tx1"/>
              </a:solidFill>
            </a:rPr>
            <a:t>5W2H method</a:t>
          </a:r>
          <a:r>
            <a:rPr lang="en-GB" sz="1100" dirty="0">
              <a:solidFill>
                <a:schemeClr val="tx1"/>
              </a:solidFill>
            </a:rPr>
            <a:t> is a</a:t>
          </a:r>
          <a:r>
            <a:rPr lang="en-GB" sz="1100" b="0" i="0" dirty="0">
              <a:solidFill>
                <a:schemeClr val="tx1"/>
              </a:solidFill>
            </a:rPr>
            <a:t> comprehensive method for defining problems by asking: What, Why, Where, When, Who, How, and How Much.</a:t>
          </a:r>
          <a:r>
            <a:rPr lang="en-GB" sz="1100" dirty="0">
              <a:solidFill>
                <a:schemeClr val="tx1"/>
              </a:solidFill>
            </a:rPr>
            <a:t>			</a:t>
          </a:r>
        </a:p>
        <a:p>
          <a:pPr>
            <a:buNone/>
          </a:pPr>
          <a:endParaRPr lang="en-GB" sz="1000" b="0" i="1" dirty="0">
            <a:solidFill>
              <a:schemeClr val="tx1"/>
            </a:solidFill>
          </a:endParaRPr>
        </a:p>
        <a:p>
          <a:pPr>
            <a:buNone/>
          </a:pPr>
          <a:r>
            <a:rPr lang="en-GB" sz="1000" b="0" i="1" dirty="0">
              <a:solidFill>
                <a:schemeClr val="tx1"/>
              </a:solidFill>
            </a:rPr>
            <a:t>			(</a:t>
          </a:r>
          <a:r>
            <a:rPr lang="en-GB" sz="1000" b="0" i="1" dirty="0" err="1">
              <a:solidFill>
                <a:schemeClr val="tx1"/>
              </a:solidFill>
            </a:rPr>
            <a:t>Dhamak</a:t>
          </a:r>
          <a:r>
            <a:rPr lang="en-GB" sz="1000" b="0" i="1" dirty="0">
              <a:solidFill>
                <a:schemeClr val="tx1"/>
              </a:solidFill>
            </a:rPr>
            <a:t> et al., 2025)</a:t>
          </a:r>
          <a:endParaRPr lang="en-GB" sz="1000" dirty="0">
            <a:solidFill>
              <a:schemeClr val="tx1"/>
            </a:solidFill>
          </a:endParaRPr>
        </a:p>
      </dgm:t>
    </dgm:pt>
    <dgm:pt modelId="{189F757A-D21E-4296-9F54-6EF8E108E6BF}" type="parTrans" cxnId="{81728FE3-56CF-413C-8566-97EC51AE8A72}">
      <dgm:prSet/>
      <dgm:spPr/>
      <dgm:t>
        <a:bodyPr/>
        <a:lstStyle/>
        <a:p>
          <a:endParaRPr lang="en-GB"/>
        </a:p>
      </dgm:t>
    </dgm:pt>
    <dgm:pt modelId="{0E39E4FD-85A4-4CB8-9B2F-E441D7AF42A6}" type="sibTrans" cxnId="{81728FE3-56CF-413C-8566-97EC51AE8A72}">
      <dgm:prSet/>
      <dgm:spPr/>
      <dgm:t>
        <a:bodyPr/>
        <a:lstStyle/>
        <a:p>
          <a:endParaRPr lang="en-GB"/>
        </a:p>
      </dgm:t>
    </dgm:pt>
    <dgm:pt modelId="{98A2AC2F-D721-4591-B9C8-6CCEEF796048}">
      <dgm:prSet phldrT="[Text]" custT="1"/>
      <dgm:spPr>
        <a:solidFill>
          <a:srgbClr val="CDE3E9"/>
        </a:solidFill>
        <a:ln>
          <a:solidFill>
            <a:schemeClr val="tx1">
              <a:lumMod val="95000"/>
              <a:lumOff val="5000"/>
            </a:schemeClr>
          </a:solidFill>
        </a:ln>
      </dgm:spPr>
      <dgm:t>
        <a:bodyPr/>
        <a:lstStyle/>
        <a:p>
          <a:pPr>
            <a:buNone/>
          </a:pPr>
          <a:r>
            <a:rPr lang="en-GB" sz="1100" dirty="0">
              <a:solidFill>
                <a:schemeClr val="tx1"/>
              </a:solidFill>
            </a:rPr>
            <a:t>Invented by Japanese organizational theorist Kaoru Ishikawa in the 1960s, the </a:t>
          </a:r>
          <a:r>
            <a:rPr lang="en-GB" sz="1100" b="1" dirty="0">
              <a:solidFill>
                <a:schemeClr val="tx1"/>
              </a:solidFill>
            </a:rPr>
            <a:t>Fishbone Diagram</a:t>
          </a:r>
          <a:r>
            <a:rPr lang="en-GB" sz="1100" dirty="0">
              <a:solidFill>
                <a:schemeClr val="tx1"/>
              </a:solidFill>
            </a:rPr>
            <a:t> (also called a Cause-and-Effect or Herringbone diagram) is a visual root cause analysis tool. It maps out the relationship between a specific problem (the "head" of the fish) and its potential contributing causes (the "bones").</a:t>
          </a:r>
        </a:p>
        <a:p>
          <a:pPr>
            <a:buNone/>
          </a:pPr>
          <a:r>
            <a:rPr lang="en-GB" sz="1100" dirty="0">
              <a:solidFill>
                <a:schemeClr val="tx1"/>
              </a:solidFill>
            </a:rPr>
            <a:t>				</a:t>
          </a:r>
          <a:r>
            <a:rPr lang="en-GB" sz="1000" b="0" i="1" dirty="0">
              <a:solidFill>
                <a:schemeClr val="tx1"/>
              </a:solidFill>
            </a:rPr>
            <a:t>(Ishikawa, 1985)</a:t>
          </a:r>
          <a:endParaRPr lang="en-GB" sz="1000" dirty="0">
            <a:solidFill>
              <a:schemeClr val="tx1"/>
            </a:solidFill>
          </a:endParaRPr>
        </a:p>
      </dgm:t>
    </dgm:pt>
    <dgm:pt modelId="{BB49BED8-738A-4FA6-8925-A3719059A990}" type="parTrans" cxnId="{689C136E-9D7A-4CE5-9534-AE608F9C119E}">
      <dgm:prSet/>
      <dgm:spPr/>
      <dgm:t>
        <a:bodyPr/>
        <a:lstStyle/>
        <a:p>
          <a:endParaRPr lang="en-GB"/>
        </a:p>
      </dgm:t>
    </dgm:pt>
    <dgm:pt modelId="{AB69ADDD-0E1D-41AC-BD77-6986339B029C}" type="sibTrans" cxnId="{689C136E-9D7A-4CE5-9534-AE608F9C119E}">
      <dgm:prSet/>
      <dgm:spPr/>
      <dgm:t>
        <a:bodyPr/>
        <a:lstStyle/>
        <a:p>
          <a:endParaRPr lang="en-GB"/>
        </a:p>
      </dgm:t>
    </dgm:pt>
    <dgm:pt modelId="{C334BD65-A020-4874-8615-64F07657DBBF}" type="pres">
      <dgm:prSet presAssocID="{55E7B8F6-1203-4D2E-A79A-919CA8B84375}" presName="linear" presStyleCnt="0">
        <dgm:presLayoutVars>
          <dgm:animLvl val="lvl"/>
          <dgm:resizeHandles val="exact"/>
        </dgm:presLayoutVars>
      </dgm:prSet>
      <dgm:spPr/>
    </dgm:pt>
    <dgm:pt modelId="{D0734402-288C-40E1-AB2C-91E8D2FB2A85}" type="pres">
      <dgm:prSet presAssocID="{3FADC0E3-4D24-4687-9AB8-F2C9201D9DB5}" presName="parentText" presStyleLbl="node1" presStyleIdx="0" presStyleCnt="3" custLinFactNeighborX="-1246" custLinFactNeighborY="-3989">
        <dgm:presLayoutVars>
          <dgm:chMax val="0"/>
          <dgm:bulletEnabled val="1"/>
        </dgm:presLayoutVars>
      </dgm:prSet>
      <dgm:spPr/>
    </dgm:pt>
    <dgm:pt modelId="{C37B956B-B96F-4C9B-BEFA-C4F7F8D84387}" type="pres">
      <dgm:prSet presAssocID="{1667EB3A-C687-4023-9F32-7A3F63715368}" presName="spacer" presStyleCnt="0"/>
      <dgm:spPr/>
    </dgm:pt>
    <dgm:pt modelId="{533A58A9-1F4D-4E40-9BF2-E8784648EE33}" type="pres">
      <dgm:prSet presAssocID="{7E39B4E2-9C1C-4F65-8045-1234A7EA318D}" presName="parentText" presStyleLbl="node1" presStyleIdx="1" presStyleCnt="3" custLinFactNeighborX="993" custLinFactNeighborY="-64786">
        <dgm:presLayoutVars>
          <dgm:chMax val="0"/>
          <dgm:bulletEnabled val="1"/>
        </dgm:presLayoutVars>
      </dgm:prSet>
      <dgm:spPr/>
    </dgm:pt>
    <dgm:pt modelId="{3D803CEB-8A97-4679-9A5C-725F5BF5E394}" type="pres">
      <dgm:prSet presAssocID="{0E39E4FD-85A4-4CB8-9B2F-E441D7AF42A6}" presName="spacer" presStyleCnt="0"/>
      <dgm:spPr/>
    </dgm:pt>
    <dgm:pt modelId="{A08C677D-0376-4E0F-931F-6017B1A9AD39}" type="pres">
      <dgm:prSet presAssocID="{98A2AC2F-D721-4591-B9C8-6CCEEF796048}" presName="parentText" presStyleLbl="node1" presStyleIdx="2" presStyleCnt="3" custLinFactY="16995" custLinFactNeighborX="1656" custLinFactNeighborY="100000">
        <dgm:presLayoutVars>
          <dgm:chMax val="0"/>
          <dgm:bulletEnabled val="1"/>
        </dgm:presLayoutVars>
      </dgm:prSet>
      <dgm:spPr/>
    </dgm:pt>
  </dgm:ptLst>
  <dgm:cxnLst>
    <dgm:cxn modelId="{8E88150F-508A-4684-BF1D-6444566EBFB9}" type="presOf" srcId="{7E39B4E2-9C1C-4F65-8045-1234A7EA318D}" destId="{533A58A9-1F4D-4E40-9BF2-E8784648EE33}" srcOrd="0" destOrd="0" presId="urn:microsoft.com/office/officeart/2005/8/layout/vList2"/>
    <dgm:cxn modelId="{5A3E504A-3DAB-4C43-AEB0-BF7487A49C75}" type="presOf" srcId="{3FADC0E3-4D24-4687-9AB8-F2C9201D9DB5}" destId="{D0734402-288C-40E1-AB2C-91E8D2FB2A85}" srcOrd="0" destOrd="0" presId="urn:microsoft.com/office/officeart/2005/8/layout/vList2"/>
    <dgm:cxn modelId="{689C136E-9D7A-4CE5-9534-AE608F9C119E}" srcId="{55E7B8F6-1203-4D2E-A79A-919CA8B84375}" destId="{98A2AC2F-D721-4591-B9C8-6CCEEF796048}" srcOrd="2" destOrd="0" parTransId="{BB49BED8-738A-4FA6-8925-A3719059A990}" sibTransId="{AB69ADDD-0E1D-41AC-BD77-6986339B029C}"/>
    <dgm:cxn modelId="{AED09ED4-7D6F-4103-B53E-FC44C080E6E8}" type="presOf" srcId="{98A2AC2F-D721-4591-B9C8-6CCEEF796048}" destId="{A08C677D-0376-4E0F-931F-6017B1A9AD39}" srcOrd="0" destOrd="0" presId="urn:microsoft.com/office/officeart/2005/8/layout/vList2"/>
    <dgm:cxn modelId="{8D5B52DB-BD2C-47FE-8754-FFA7F2089759}" srcId="{55E7B8F6-1203-4D2E-A79A-919CA8B84375}" destId="{3FADC0E3-4D24-4687-9AB8-F2C9201D9DB5}" srcOrd="0" destOrd="0" parTransId="{99344AA9-642D-45B7-B642-1F0463DA05A2}" sibTransId="{1667EB3A-C687-4023-9F32-7A3F63715368}"/>
    <dgm:cxn modelId="{34C96FDD-316B-4189-9413-553833608368}" type="presOf" srcId="{55E7B8F6-1203-4D2E-A79A-919CA8B84375}" destId="{C334BD65-A020-4874-8615-64F07657DBBF}" srcOrd="0" destOrd="0" presId="urn:microsoft.com/office/officeart/2005/8/layout/vList2"/>
    <dgm:cxn modelId="{81728FE3-56CF-413C-8566-97EC51AE8A72}" srcId="{55E7B8F6-1203-4D2E-A79A-919CA8B84375}" destId="{7E39B4E2-9C1C-4F65-8045-1234A7EA318D}" srcOrd="1" destOrd="0" parTransId="{189F757A-D21E-4296-9F54-6EF8E108E6BF}" sibTransId="{0E39E4FD-85A4-4CB8-9B2F-E441D7AF42A6}"/>
    <dgm:cxn modelId="{C00A32D0-C3F0-430A-9F57-C2B192889841}" type="presParOf" srcId="{C334BD65-A020-4874-8615-64F07657DBBF}" destId="{D0734402-288C-40E1-AB2C-91E8D2FB2A85}" srcOrd="0" destOrd="0" presId="urn:microsoft.com/office/officeart/2005/8/layout/vList2"/>
    <dgm:cxn modelId="{F0E40BA7-A526-441C-959D-6157DB1B2B06}" type="presParOf" srcId="{C334BD65-A020-4874-8615-64F07657DBBF}" destId="{C37B956B-B96F-4C9B-BEFA-C4F7F8D84387}" srcOrd="1" destOrd="0" presId="urn:microsoft.com/office/officeart/2005/8/layout/vList2"/>
    <dgm:cxn modelId="{54BEC044-A2FC-4958-85A0-A956E1B355D5}" type="presParOf" srcId="{C334BD65-A020-4874-8615-64F07657DBBF}" destId="{533A58A9-1F4D-4E40-9BF2-E8784648EE33}" srcOrd="2" destOrd="0" presId="urn:microsoft.com/office/officeart/2005/8/layout/vList2"/>
    <dgm:cxn modelId="{F30E1C70-7C38-4FF4-98C3-03A111F2E461}" type="presParOf" srcId="{C334BD65-A020-4874-8615-64F07657DBBF}" destId="{3D803CEB-8A97-4679-9A5C-725F5BF5E394}" srcOrd="3" destOrd="0" presId="urn:microsoft.com/office/officeart/2005/8/layout/vList2"/>
    <dgm:cxn modelId="{A01FE874-4E33-4048-9808-52714EB50A7C}" type="presParOf" srcId="{C334BD65-A020-4874-8615-64F07657DBBF}" destId="{A08C677D-0376-4E0F-931F-6017B1A9AD3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A2E77C-9F2F-44AA-9246-5BD8D758C244}" type="doc">
      <dgm:prSet loTypeId="urn:microsoft.com/office/officeart/2008/layout/Pictu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DE71955-7A2D-44CF-8578-2F319775AF96}" type="pres">
      <dgm:prSet presAssocID="{EBA2E77C-9F2F-44AA-9246-5BD8D758C244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</dgm:pt>
  </dgm:ptLst>
  <dgm:cxnLst>
    <dgm:cxn modelId="{1A639B50-67FF-4A9D-99C2-2F0861D07499}" type="presOf" srcId="{EBA2E77C-9F2F-44AA-9246-5BD8D758C244}" destId="{8DE71955-7A2D-44CF-8578-2F319775AF96}" srcOrd="0" destOrd="0" presId="urn:microsoft.com/office/officeart/2008/layout/Pictu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734402-288C-40E1-AB2C-91E8D2FB2A85}">
      <dsp:nvSpPr>
        <dsp:cNvPr id="0" name=""/>
        <dsp:cNvSpPr/>
      </dsp:nvSpPr>
      <dsp:spPr>
        <a:xfrm>
          <a:off x="0" y="10024"/>
          <a:ext cx="3367668" cy="1696426"/>
        </a:xfrm>
        <a:prstGeom prst="roundRect">
          <a:avLst/>
        </a:prstGeom>
        <a:solidFill>
          <a:srgbClr val="CDE3E9"/>
        </a:solidFill>
        <a:ln w="15875" cap="rnd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</a:rPr>
            <a:t>PESTLE analysis</a:t>
          </a:r>
          <a:r>
            <a:rPr lang="en-GB" sz="1100" kern="1200" dirty="0">
              <a:solidFill>
                <a:schemeClr val="tx1"/>
              </a:solidFill>
            </a:rPr>
            <a:t> is a</a:t>
          </a:r>
          <a:r>
            <a:rPr lang="en-GB" sz="1000" b="0" i="0" kern="1200" dirty="0">
              <a:solidFill>
                <a:schemeClr val="tx1"/>
              </a:solidFill>
            </a:rPr>
            <a:t> strategic tool used to </a:t>
          </a:r>
          <a:r>
            <a:rPr lang="en-GB" sz="1000" b="0" i="0" kern="1200" dirty="0" err="1">
              <a:solidFill>
                <a:schemeClr val="tx1"/>
              </a:solidFill>
            </a:rPr>
            <a:t>analyze</a:t>
          </a:r>
          <a:r>
            <a:rPr lang="en-GB" sz="1000" b="0" i="0" kern="1200" dirty="0">
              <a:solidFill>
                <a:schemeClr val="tx1"/>
              </a:solidFill>
            </a:rPr>
            <a:t> external factors affecting an organization's macro-environment.</a:t>
          </a:r>
          <a:r>
            <a:rPr lang="en-GB" sz="1000" kern="1200" dirty="0">
              <a:solidFill>
                <a:schemeClr val="tx1"/>
              </a:solidFill>
            </a:rPr>
            <a:t>	</a:t>
          </a:r>
          <a:r>
            <a:rPr lang="en-GB" sz="1100" kern="1200" dirty="0">
              <a:solidFill>
                <a:schemeClr val="tx1"/>
              </a:solidFill>
            </a:rPr>
            <a:t>		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b="0" i="1" kern="1200" dirty="0">
            <a:solidFill>
              <a:schemeClr val="tx1"/>
            </a:solidFill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1" kern="1200" dirty="0">
              <a:solidFill>
                <a:schemeClr val="tx1"/>
              </a:solidFill>
            </a:rPr>
            <a:t>			(Johnson et al., 2017)</a:t>
          </a:r>
          <a:endParaRPr lang="en-GB" sz="1000" kern="1200" dirty="0">
            <a:solidFill>
              <a:schemeClr val="tx1"/>
            </a:solidFill>
          </a:endParaRPr>
        </a:p>
      </dsp:txBody>
      <dsp:txXfrm>
        <a:off x="82813" y="92837"/>
        <a:ext cx="3202042" cy="1530800"/>
      </dsp:txXfrm>
    </dsp:sp>
    <dsp:sp modelId="{533A58A9-1F4D-4E40-9BF2-E8784648EE33}">
      <dsp:nvSpPr>
        <dsp:cNvPr id="0" name=""/>
        <dsp:cNvSpPr/>
      </dsp:nvSpPr>
      <dsp:spPr>
        <a:xfrm>
          <a:off x="0" y="1748226"/>
          <a:ext cx="3367668" cy="1696426"/>
        </a:xfrm>
        <a:prstGeom prst="roundRect">
          <a:avLst/>
        </a:prstGeom>
        <a:solidFill>
          <a:srgbClr val="CDE3E9"/>
        </a:solidFill>
        <a:ln w="15875" cap="rnd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The </a:t>
          </a:r>
          <a:r>
            <a:rPr lang="en-GB" sz="1100" b="1" kern="1200" dirty="0">
              <a:solidFill>
                <a:schemeClr val="tx1"/>
              </a:solidFill>
            </a:rPr>
            <a:t>5W2H method</a:t>
          </a:r>
          <a:r>
            <a:rPr lang="en-GB" sz="1100" kern="1200" dirty="0">
              <a:solidFill>
                <a:schemeClr val="tx1"/>
              </a:solidFill>
            </a:rPr>
            <a:t> is a</a:t>
          </a:r>
          <a:r>
            <a:rPr lang="en-GB" sz="1100" b="0" i="0" kern="1200" dirty="0">
              <a:solidFill>
                <a:schemeClr val="tx1"/>
              </a:solidFill>
            </a:rPr>
            <a:t> comprehensive method for defining problems by asking: What, Why, Where, When, Who, How, and How Much.</a:t>
          </a:r>
          <a:r>
            <a:rPr lang="en-GB" sz="1100" kern="1200" dirty="0">
              <a:solidFill>
                <a:schemeClr val="tx1"/>
              </a:solidFill>
            </a:rPr>
            <a:t>			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b="0" i="1" kern="1200" dirty="0">
            <a:solidFill>
              <a:schemeClr val="tx1"/>
            </a:solidFill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0" i="1" kern="1200" dirty="0">
              <a:solidFill>
                <a:schemeClr val="tx1"/>
              </a:solidFill>
            </a:rPr>
            <a:t>			(</a:t>
          </a:r>
          <a:r>
            <a:rPr lang="en-GB" sz="1000" b="0" i="1" kern="1200" dirty="0" err="1">
              <a:solidFill>
                <a:schemeClr val="tx1"/>
              </a:solidFill>
            </a:rPr>
            <a:t>Dhamak</a:t>
          </a:r>
          <a:r>
            <a:rPr lang="en-GB" sz="1000" b="0" i="1" kern="1200" dirty="0">
              <a:solidFill>
                <a:schemeClr val="tx1"/>
              </a:solidFill>
            </a:rPr>
            <a:t> et al., 2025)</a:t>
          </a:r>
          <a:endParaRPr lang="en-GB" sz="1000" kern="1200" dirty="0">
            <a:solidFill>
              <a:schemeClr val="tx1"/>
            </a:solidFill>
          </a:endParaRPr>
        </a:p>
      </dsp:txBody>
      <dsp:txXfrm>
        <a:off x="82813" y="1831039"/>
        <a:ext cx="3202042" cy="1530800"/>
      </dsp:txXfrm>
    </dsp:sp>
    <dsp:sp modelId="{A08C677D-0376-4E0F-931F-6017B1A9AD39}">
      <dsp:nvSpPr>
        <dsp:cNvPr id="0" name=""/>
        <dsp:cNvSpPr/>
      </dsp:nvSpPr>
      <dsp:spPr>
        <a:xfrm>
          <a:off x="0" y="3634524"/>
          <a:ext cx="3367668" cy="1696426"/>
        </a:xfrm>
        <a:prstGeom prst="roundRect">
          <a:avLst/>
        </a:prstGeom>
        <a:solidFill>
          <a:srgbClr val="CDE3E9"/>
        </a:solidFill>
        <a:ln w="15875" cap="rnd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Invented by Japanese organizational theorist Kaoru Ishikawa in the 1960s, the </a:t>
          </a:r>
          <a:r>
            <a:rPr lang="en-GB" sz="1100" b="1" kern="1200" dirty="0">
              <a:solidFill>
                <a:schemeClr val="tx1"/>
              </a:solidFill>
            </a:rPr>
            <a:t>Fishbone Diagram</a:t>
          </a:r>
          <a:r>
            <a:rPr lang="en-GB" sz="1100" kern="1200" dirty="0">
              <a:solidFill>
                <a:schemeClr val="tx1"/>
              </a:solidFill>
            </a:rPr>
            <a:t> (also called a Cause-and-Effect or Herringbone diagram) is a visual root cause analysis tool. It maps out the relationship between a specific problem (the "head" of the fish) and its potential contributing causes (the "bones").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				</a:t>
          </a:r>
          <a:r>
            <a:rPr lang="en-GB" sz="1000" b="0" i="1" kern="1200" dirty="0">
              <a:solidFill>
                <a:schemeClr val="tx1"/>
              </a:solidFill>
            </a:rPr>
            <a:t>(Ishikawa, 1985)</a:t>
          </a:r>
          <a:endParaRPr lang="en-GB" sz="1000" kern="1200" dirty="0">
            <a:solidFill>
              <a:schemeClr val="tx1"/>
            </a:solidFill>
          </a:endParaRPr>
        </a:p>
      </dsp:txBody>
      <dsp:txXfrm>
        <a:off x="82813" y="3717337"/>
        <a:ext cx="3202042" cy="1530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/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: </a:t>
            </a:r>
            <a:r>
              <a:rPr lang="en-GB" sz="2000" b="1" dirty="0"/>
              <a:t>Problem Solving and Decision Making</a:t>
            </a:r>
            <a:br>
              <a:rPr lang="en-GB" sz="2000" dirty="0">
                <a:latin typeface="A"/>
              </a:rPr>
            </a:br>
            <a:r>
              <a:rPr lang="en-GB" sz="3200" dirty="0">
                <a:latin typeface="A"/>
              </a:rPr>
              <a:t>MODULE CODE :</a:t>
            </a:r>
            <a:r>
              <a:rPr lang="en-GB" sz="2000" b="1" dirty="0"/>
              <a:t>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</a:t>
            </a:r>
            <a:r>
              <a:rPr lang="en-GB" sz="2000" dirty="0">
                <a:latin typeface="A"/>
              </a:rPr>
              <a:t>Vali Bariz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</a:t>
            </a:r>
            <a:r>
              <a:rPr lang="en-GB" sz="2000" dirty="0"/>
              <a:t>2235648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: </a:t>
            </a:r>
            <a:r>
              <a:rPr lang="en-GB" sz="2000" dirty="0"/>
              <a:t>Toyin Adisa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</a:t>
            </a:r>
            <a:r>
              <a:rPr lang="en-GB" sz="2000" dirty="0">
                <a:latin typeface="A"/>
              </a:rPr>
              <a:t>Presenting Analysis for Basil’s Bakery 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52238" y="2631931"/>
            <a:ext cx="6588513" cy="21519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aims to evaluate the stagnating sales of Basil’s Bakery(stuck at 25% below 2019 levels) using business management tools such as PESTLE ,5W2H and FISHBONE to assess viability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FE5C2AA-BFA2-18AE-9ADF-F925CAD7F4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2235101"/>
              </p:ext>
            </p:extLst>
          </p:nvPr>
        </p:nvGraphicFramePr>
        <p:xfrm>
          <a:off x="8482361" y="1042416"/>
          <a:ext cx="3367668" cy="5330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Basil’s Bakery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Founded in 2015 in a Coventry retail park.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Owners: Basil, an accomplished artisan baker.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Sells high-quality organic contemporary styled cakes, pastries and breads.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Customers: Local shoppers, retail workers and nearby warehouse/office workers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CD76958-C259-40A3-6704-96EDAFF0A6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4769850"/>
              </p:ext>
            </p:extLst>
          </p:nvPr>
        </p:nvGraphicFramePr>
        <p:xfrm>
          <a:off x="1694330" y="1488141"/>
          <a:ext cx="10003299" cy="4555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0FE65A0-9334-7461-94C7-E06500A2B9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4264180"/>
              </p:ext>
            </p:extLst>
          </p:nvPr>
        </p:nvGraphicFramePr>
        <p:xfrm>
          <a:off x="1694329" y="1873405"/>
          <a:ext cx="10003299" cy="3753008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329743">
                  <a:extLst>
                    <a:ext uri="{9D8B030D-6E8A-4147-A177-3AD203B41FA5}">
                      <a16:colId xmlns:a16="http://schemas.microsoft.com/office/drawing/2014/main" val="90917726"/>
                    </a:ext>
                  </a:extLst>
                </a:gridCol>
                <a:gridCol w="7673556">
                  <a:extLst>
                    <a:ext uri="{9D8B030D-6E8A-4147-A177-3AD203B41FA5}">
                      <a16:colId xmlns:a16="http://schemas.microsoft.com/office/drawing/2014/main" val="1306638902"/>
                    </a:ext>
                  </a:extLst>
                </a:gridCol>
              </a:tblGrid>
              <a:tr h="737719">
                <a:tc gridSpan="2">
                  <a:txBody>
                    <a:bodyPr/>
                    <a:lstStyle/>
                    <a:p>
                      <a:pPr lvl="0" algn="ctr"/>
                      <a:r>
                        <a:rPr lang="en-GB" sz="2400" spc="300" dirty="0">
                          <a:solidFill>
                            <a:schemeClr val="bg1"/>
                          </a:solidFill>
                        </a:rPr>
                        <a:t>5W2H Analysis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2E536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00916188"/>
                  </a:ext>
                </a:extLst>
              </a:tr>
              <a:tr h="37740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WHAT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D1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Sales stagnation at 25% below 2019 levels and rising overhead costs.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F3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1495831"/>
                  </a:ext>
                </a:extLst>
              </a:tr>
              <a:tr h="3979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D1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Basil (Owner) and lost customers (office workers).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F3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996016"/>
                  </a:ext>
                </a:extLst>
              </a:tr>
              <a:tr h="382618">
                <a:tc>
                  <a:txBody>
                    <a:bodyPr/>
                    <a:lstStyle/>
                    <a:p>
                      <a:pPr algn="l"/>
                      <a:r>
                        <a:rPr lang="en-GB" sz="1800" u="none" dirty="0">
                          <a:solidFill>
                            <a:srgbClr val="002060"/>
                          </a:solidFill>
                        </a:rPr>
                        <a:t>WHEN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D1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2020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F3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5296638"/>
                  </a:ext>
                </a:extLst>
              </a:tr>
              <a:tr h="40144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WHERE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D1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Retail Park in Coventry, UK.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F3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8884499"/>
                  </a:ext>
                </a:extLst>
              </a:tr>
              <a:tr h="37914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WHY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D1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Because of the “</a:t>
                      </a:r>
                      <a:r>
                        <a:rPr lang="en-GB" dirty="0" err="1"/>
                        <a:t>loockdown</a:t>
                      </a:r>
                      <a:r>
                        <a:rPr lang="en-GB" dirty="0"/>
                        <a:t>”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F3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6821321"/>
                  </a:ext>
                </a:extLst>
              </a:tr>
              <a:tr h="37914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HOW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D1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delivery option and slow service during busy times.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F3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0670712"/>
                  </a:ext>
                </a:extLst>
              </a:tr>
              <a:tr h="43489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002060"/>
                          </a:solidFill>
                        </a:rPr>
                        <a:t>HOW MUCH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FD1D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Sales are 25% lower than 2019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BF3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074959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97E48F1-C465-EFE9-797C-74DC19254E1F}"/>
              </a:ext>
            </a:extLst>
          </p:cNvPr>
          <p:cNvSpPr txBox="1"/>
          <p:nvPr/>
        </p:nvSpPr>
        <p:spPr>
          <a:xfrm>
            <a:off x="5226341" y="6429225"/>
            <a:ext cx="6965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Problem scope defined per </a:t>
            </a:r>
            <a:r>
              <a:rPr lang="en-GB" i="1" dirty="0" err="1"/>
              <a:t>Dhamak</a:t>
            </a:r>
            <a:r>
              <a:rPr lang="en-GB" i="1" dirty="0"/>
              <a:t> et al. (2025) framework.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2060"/>
                </a:solidFill>
              </a:rPr>
              <a:t>POLITICAL</a:t>
            </a:r>
          </a:p>
          <a:p>
            <a:r>
              <a:rPr lang="en-GB" b="1" dirty="0"/>
              <a:t>	</a:t>
            </a:r>
            <a:r>
              <a:rPr lang="en-GB" dirty="0"/>
              <a:t> </a:t>
            </a:r>
            <a:r>
              <a:rPr lang="en-GB" dirty="0">
                <a:solidFill>
                  <a:schemeClr val="tx1"/>
                </a:solidFill>
              </a:rPr>
              <a:t>Increased local business rates in retail parks.</a:t>
            </a:r>
          </a:p>
          <a:p>
            <a:r>
              <a:rPr lang="en-GB" b="1" dirty="0">
                <a:solidFill>
                  <a:schemeClr val="tx1"/>
                </a:solidFill>
              </a:rPr>
              <a:t>	</a:t>
            </a:r>
            <a:r>
              <a:rPr lang="en-GB" dirty="0">
                <a:solidFill>
                  <a:schemeClr val="tx1"/>
                </a:solidFill>
              </a:rPr>
              <a:t>Changes in post-pandemic SME support policies.</a:t>
            </a: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2060"/>
                </a:solidFill>
              </a:rPr>
              <a:t>ECONOMIC</a:t>
            </a:r>
          </a:p>
          <a:p>
            <a:r>
              <a:rPr lang="en-GB" dirty="0">
                <a:solidFill>
                  <a:schemeClr val="tx1"/>
                </a:solidFill>
              </a:rPr>
              <a:t>	High cost of organic ingredients/stock budgeting.</a:t>
            </a:r>
            <a:endParaRPr lang="en-GB" b="1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	Prices for overheads increasing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2060"/>
                </a:solidFill>
              </a:rPr>
              <a:t>SOCIAL</a:t>
            </a:r>
          </a:p>
          <a:p>
            <a:r>
              <a:rPr lang="en-GB" b="1" dirty="0">
                <a:solidFill>
                  <a:srgbClr val="002060"/>
                </a:solidFill>
              </a:rPr>
              <a:t>	</a:t>
            </a:r>
            <a:r>
              <a:rPr lang="en-GB" dirty="0">
                <a:solidFill>
                  <a:schemeClr val="tx1"/>
                </a:solidFill>
              </a:rPr>
              <a:t>Shift to permanent "Work from Home" culture.</a:t>
            </a:r>
          </a:p>
          <a:p>
            <a:r>
              <a:rPr lang="en-GB" b="1" dirty="0">
                <a:solidFill>
                  <a:schemeClr val="tx1"/>
                </a:solidFill>
              </a:rPr>
              <a:t>	</a:t>
            </a:r>
            <a:r>
              <a:rPr lang="en-GB" dirty="0">
                <a:solidFill>
                  <a:schemeClr val="tx1"/>
                </a:solidFill>
              </a:rPr>
              <a:t>Redundancies in local retail units reducing footfall.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B04B3B-5C1A-E8FD-D5B7-A1016247247A}"/>
              </a:ext>
            </a:extLst>
          </p:cNvPr>
          <p:cNvSpPr txBox="1"/>
          <p:nvPr/>
        </p:nvSpPr>
        <p:spPr>
          <a:xfrm>
            <a:off x="9706570" y="6488668"/>
            <a:ext cx="2558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(Johnson et al.,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3306" y="424248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2060"/>
                </a:solidFill>
              </a:rPr>
              <a:t>TECHNOLOGICAL</a:t>
            </a:r>
          </a:p>
          <a:p>
            <a:pPr marL="457200" lvl="1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Consumer demand for delivery app integration.</a:t>
            </a:r>
          </a:p>
          <a:p>
            <a:pPr marL="457200" lvl="1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Lack of automated pre-ordering digital systems.</a:t>
            </a:r>
            <a:endParaRPr lang="en-GB" sz="1800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2060"/>
                </a:solidFill>
              </a:rPr>
              <a:t>LEGAL</a:t>
            </a:r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dirty="0">
                <a:solidFill>
                  <a:schemeClr val="tx1"/>
                </a:solidFill>
              </a:rPr>
              <a:t> Rising costs of mandatory commercial insurance.</a:t>
            </a:r>
          </a:p>
          <a:p>
            <a:pPr marL="0" indent="0">
              <a:buNone/>
            </a:pPr>
            <a:r>
              <a:rPr lang="en-GB" b="1" dirty="0"/>
              <a:t>	</a:t>
            </a:r>
            <a:r>
              <a:rPr lang="en-GB" dirty="0"/>
              <a:t> </a:t>
            </a:r>
            <a:r>
              <a:rPr lang="en-GB" dirty="0">
                <a:solidFill>
                  <a:schemeClr val="tx1"/>
                </a:solidFill>
              </a:rPr>
              <a:t>Compliance with strict organic food standards.</a:t>
            </a:r>
            <a:endParaRPr lang="en-GB" b="1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002060"/>
                </a:solidFill>
              </a:rPr>
              <a:t>ENVIRONMENTAL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</a:rPr>
              <a:t>	</a:t>
            </a:r>
            <a:r>
              <a:rPr lang="en-GB" dirty="0">
                <a:solidFill>
                  <a:schemeClr val="tx1"/>
                </a:solidFill>
              </a:rPr>
              <a:t>Local shops closing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	</a:t>
            </a:r>
            <a:r>
              <a:rPr lang="en-GB" dirty="0">
                <a:solidFill>
                  <a:schemeClr val="tx1"/>
                </a:solidFill>
              </a:rPr>
              <a:t>Organic source of row material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ABFA98-4E31-0AE1-1B70-35902DF8004A}"/>
              </a:ext>
            </a:extLst>
          </p:cNvPr>
          <p:cNvSpPr txBox="1"/>
          <p:nvPr/>
        </p:nvSpPr>
        <p:spPr>
          <a:xfrm>
            <a:off x="9689284" y="6433752"/>
            <a:ext cx="2620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(Johnson et al.,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4847" y="353373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</p:txBody>
      </p:sp>
      <p:sp>
        <p:nvSpPr>
          <p:cNvPr id="4" name="Arrow: Notched Right 3">
            <a:extLst>
              <a:ext uri="{FF2B5EF4-FFF2-40B4-BE49-F238E27FC236}">
                <a16:creationId xmlns:a16="http://schemas.microsoft.com/office/drawing/2014/main" id="{E47719ED-90BB-0523-CAB3-2DC18A8EBA83}"/>
              </a:ext>
            </a:extLst>
          </p:cNvPr>
          <p:cNvSpPr/>
          <p:nvPr/>
        </p:nvSpPr>
        <p:spPr>
          <a:xfrm>
            <a:off x="9307585" y="2971800"/>
            <a:ext cx="2004969" cy="1021360"/>
          </a:xfrm>
          <a:prstGeom prst="notch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Sales Below 25%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5EC15B8-AC55-82D3-6F11-49BD5E6A7595}"/>
              </a:ext>
            </a:extLst>
          </p:cNvPr>
          <p:cNvCxnSpPr>
            <a:cxnSpLocks/>
            <a:endCxn id="4" idx="1"/>
          </p:cNvCxnSpPr>
          <p:nvPr/>
        </p:nvCxnSpPr>
        <p:spPr>
          <a:xfrm>
            <a:off x="1929468" y="3429000"/>
            <a:ext cx="7633457" cy="534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CE72E10-928E-AD91-7A48-9FEED595370F}"/>
              </a:ext>
            </a:extLst>
          </p:cNvPr>
          <p:cNvCxnSpPr>
            <a:cxnSpLocks/>
            <a:endCxn id="27" idx="2"/>
          </p:cNvCxnSpPr>
          <p:nvPr/>
        </p:nvCxnSpPr>
        <p:spPr>
          <a:xfrm flipV="1">
            <a:off x="2600586" y="2024422"/>
            <a:ext cx="1031846" cy="14004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939FE00-81FB-A534-822F-5F289A7FE8C3}"/>
              </a:ext>
            </a:extLst>
          </p:cNvPr>
          <p:cNvCxnSpPr>
            <a:cxnSpLocks/>
            <a:endCxn id="25" idx="2"/>
          </p:cNvCxnSpPr>
          <p:nvPr/>
        </p:nvCxnSpPr>
        <p:spPr>
          <a:xfrm flipV="1">
            <a:off x="5361615" y="2081693"/>
            <a:ext cx="873855" cy="14004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1A4084F-7958-7A05-3361-482048E06B97}"/>
              </a:ext>
            </a:extLst>
          </p:cNvPr>
          <p:cNvCxnSpPr>
            <a:cxnSpLocks/>
          </p:cNvCxnSpPr>
          <p:nvPr/>
        </p:nvCxnSpPr>
        <p:spPr>
          <a:xfrm flipV="1">
            <a:off x="7569666" y="2028563"/>
            <a:ext cx="743824" cy="14659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576626C-E3AB-5EB1-2BE3-E91F644A47BC}"/>
              </a:ext>
            </a:extLst>
          </p:cNvPr>
          <p:cNvCxnSpPr>
            <a:cxnSpLocks/>
            <a:endCxn id="33" idx="0"/>
          </p:cNvCxnSpPr>
          <p:nvPr/>
        </p:nvCxnSpPr>
        <p:spPr>
          <a:xfrm>
            <a:off x="5342385" y="3486271"/>
            <a:ext cx="877351" cy="16348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16D8C0FF-E118-A610-A4AE-82F6FA329ECC}"/>
              </a:ext>
            </a:extLst>
          </p:cNvPr>
          <p:cNvCxnSpPr/>
          <p:nvPr/>
        </p:nvCxnSpPr>
        <p:spPr>
          <a:xfrm>
            <a:off x="7558481" y="3482480"/>
            <a:ext cx="813732" cy="16348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D417214-16D9-CE1A-64ED-A94514248168}"/>
              </a:ext>
            </a:extLst>
          </p:cNvPr>
          <p:cNvCxnSpPr>
            <a:cxnSpLocks/>
            <a:endCxn id="31" idx="0"/>
          </p:cNvCxnSpPr>
          <p:nvPr/>
        </p:nvCxnSpPr>
        <p:spPr>
          <a:xfrm>
            <a:off x="2615619" y="3442583"/>
            <a:ext cx="1031845" cy="16882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AAB7CCF-40A5-39F3-A1C2-51DBE94503BD}"/>
              </a:ext>
            </a:extLst>
          </p:cNvPr>
          <p:cNvSpPr/>
          <p:nvPr/>
        </p:nvSpPr>
        <p:spPr>
          <a:xfrm>
            <a:off x="5656629" y="1605671"/>
            <a:ext cx="1157681" cy="47602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cap="all" dirty="0"/>
              <a:t>Environment</a:t>
            </a:r>
            <a:endParaRPr lang="en-GB" sz="1000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1F1AED7F-7E81-F6C6-2A94-A10CD1640867}"/>
              </a:ext>
            </a:extLst>
          </p:cNvPr>
          <p:cNvSpPr/>
          <p:nvPr/>
        </p:nvSpPr>
        <p:spPr>
          <a:xfrm>
            <a:off x="3053591" y="1548400"/>
            <a:ext cx="1157681" cy="47602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cap="all" dirty="0"/>
              <a:t>People</a:t>
            </a:r>
            <a:endParaRPr lang="en-GB" sz="1000" dirty="0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2FF95910-9309-7B21-A4A1-FDA570EDE35E}"/>
              </a:ext>
            </a:extLst>
          </p:cNvPr>
          <p:cNvSpPr/>
          <p:nvPr/>
        </p:nvSpPr>
        <p:spPr>
          <a:xfrm>
            <a:off x="7840910" y="1552541"/>
            <a:ext cx="1157681" cy="47916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Technology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82BE831E-C2A6-2757-3129-70E34205A278}"/>
              </a:ext>
            </a:extLst>
          </p:cNvPr>
          <p:cNvSpPr/>
          <p:nvPr/>
        </p:nvSpPr>
        <p:spPr>
          <a:xfrm>
            <a:off x="3068623" y="5130867"/>
            <a:ext cx="1157681" cy="34918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Increased costs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7E7C6128-631C-A091-DCCD-9FD25E548262}"/>
              </a:ext>
            </a:extLst>
          </p:cNvPr>
          <p:cNvSpPr/>
          <p:nvPr/>
        </p:nvSpPr>
        <p:spPr>
          <a:xfrm>
            <a:off x="5640895" y="5121075"/>
            <a:ext cx="1157681" cy="3491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cap="all" dirty="0"/>
              <a:t>Materials</a:t>
            </a:r>
            <a:endParaRPr lang="en-GB" sz="1000" dirty="0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61F48C23-83BF-6BFF-3CFA-2C5618AB0E26}"/>
              </a:ext>
            </a:extLst>
          </p:cNvPr>
          <p:cNvSpPr/>
          <p:nvPr/>
        </p:nvSpPr>
        <p:spPr>
          <a:xfrm>
            <a:off x="7904530" y="5117284"/>
            <a:ext cx="1157681" cy="34916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Process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9F8E0BF6-A902-70E1-23DE-60D1EEEBFBCA}"/>
              </a:ext>
            </a:extLst>
          </p:cNvPr>
          <p:cNvCxnSpPr/>
          <p:nvPr/>
        </p:nvCxnSpPr>
        <p:spPr>
          <a:xfrm>
            <a:off x="3271706" y="2499919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5BE618B5-0058-6A29-6A27-C15E48E9C8E0}"/>
              </a:ext>
            </a:extLst>
          </p:cNvPr>
          <p:cNvCxnSpPr/>
          <p:nvPr/>
        </p:nvCxnSpPr>
        <p:spPr>
          <a:xfrm>
            <a:off x="2927755" y="2971800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D4905E69-395D-AB3D-2229-C781FA9B596F}"/>
              </a:ext>
            </a:extLst>
          </p:cNvPr>
          <p:cNvCxnSpPr/>
          <p:nvPr/>
        </p:nvCxnSpPr>
        <p:spPr>
          <a:xfrm>
            <a:off x="5982747" y="2536621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5ADD108E-3B20-D919-7771-33483C495CD7}"/>
              </a:ext>
            </a:extLst>
          </p:cNvPr>
          <p:cNvCxnSpPr/>
          <p:nvPr/>
        </p:nvCxnSpPr>
        <p:spPr>
          <a:xfrm>
            <a:off x="5670610" y="2971800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464FDB28-8D1B-A3B1-DF59-4BBB89E427EB}"/>
              </a:ext>
            </a:extLst>
          </p:cNvPr>
          <p:cNvCxnSpPr/>
          <p:nvPr/>
        </p:nvCxnSpPr>
        <p:spPr>
          <a:xfrm>
            <a:off x="8052730" y="2525086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ECB73F44-B61E-58E8-D5AF-903DDDC70295}"/>
              </a:ext>
            </a:extLst>
          </p:cNvPr>
          <p:cNvCxnSpPr/>
          <p:nvPr/>
        </p:nvCxnSpPr>
        <p:spPr>
          <a:xfrm>
            <a:off x="7836014" y="2971800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1F8DE5F8-FA9F-4C80-F2B5-5C32C9E42384}"/>
              </a:ext>
            </a:extLst>
          </p:cNvPr>
          <p:cNvCxnSpPr/>
          <p:nvPr/>
        </p:nvCxnSpPr>
        <p:spPr>
          <a:xfrm>
            <a:off x="2969700" y="3993160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8F5153FA-3679-DE0D-7C31-229387E7D7D2}"/>
              </a:ext>
            </a:extLst>
          </p:cNvPr>
          <p:cNvCxnSpPr/>
          <p:nvPr/>
        </p:nvCxnSpPr>
        <p:spPr>
          <a:xfrm>
            <a:off x="3330429" y="4606954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466D1E6-DE6F-87D0-12D4-F5CD12C3924D}"/>
              </a:ext>
            </a:extLst>
          </p:cNvPr>
          <p:cNvCxnSpPr/>
          <p:nvPr/>
        </p:nvCxnSpPr>
        <p:spPr>
          <a:xfrm>
            <a:off x="5604571" y="3993160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BC62B7B6-976D-AA02-3F61-4AF579E4A071}"/>
              </a:ext>
            </a:extLst>
          </p:cNvPr>
          <p:cNvCxnSpPr/>
          <p:nvPr/>
        </p:nvCxnSpPr>
        <p:spPr>
          <a:xfrm>
            <a:off x="5982748" y="4606954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E66D26F1-84E3-076B-B1B7-08C6C670E40A}"/>
              </a:ext>
            </a:extLst>
          </p:cNvPr>
          <p:cNvCxnSpPr/>
          <p:nvPr/>
        </p:nvCxnSpPr>
        <p:spPr>
          <a:xfrm>
            <a:off x="7808051" y="3952613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046E2974-FC19-8D0C-A84D-0CAF06C17747}"/>
              </a:ext>
            </a:extLst>
          </p:cNvPr>
          <p:cNvCxnSpPr/>
          <p:nvPr/>
        </p:nvCxnSpPr>
        <p:spPr>
          <a:xfrm>
            <a:off x="8149904" y="4606954"/>
            <a:ext cx="1157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6A2D5981-B88F-82EE-DAC6-281C0644F35B}"/>
              </a:ext>
            </a:extLst>
          </p:cNvPr>
          <p:cNvSpPr txBox="1"/>
          <p:nvPr/>
        </p:nvSpPr>
        <p:spPr>
          <a:xfrm>
            <a:off x="3343719" y="2273622"/>
            <a:ext cx="145269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Working from home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E465643-9BB0-B6C8-D643-FDA327689A16}"/>
              </a:ext>
            </a:extLst>
          </p:cNvPr>
          <p:cNvSpPr txBox="1"/>
          <p:nvPr/>
        </p:nvSpPr>
        <p:spPr>
          <a:xfrm>
            <a:off x="3041879" y="2727650"/>
            <a:ext cx="14006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Local shop closure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0085912-BBD1-8CC2-C312-6116AE22BA34}"/>
              </a:ext>
            </a:extLst>
          </p:cNvPr>
          <p:cNvSpPr txBox="1"/>
          <p:nvPr/>
        </p:nvSpPr>
        <p:spPr>
          <a:xfrm>
            <a:off x="6762252" y="6446451"/>
            <a:ext cx="5429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Methodology applied following Ishikawa (1985)</a:t>
            </a:r>
            <a:endParaRPr lang="en-GB" dirty="0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D430E8B8-DB54-5B8B-B904-427F9AEC74F1}"/>
              </a:ext>
            </a:extLst>
          </p:cNvPr>
          <p:cNvSpPr txBox="1"/>
          <p:nvPr/>
        </p:nvSpPr>
        <p:spPr>
          <a:xfrm>
            <a:off x="8128582" y="2273622"/>
            <a:ext cx="16743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No </a:t>
            </a:r>
            <a:r>
              <a:rPr lang="en-GB" sz="1000" dirty="0" err="1"/>
              <a:t>deliveri</a:t>
            </a:r>
            <a:r>
              <a:rPr lang="en-GB" sz="1000" dirty="0"/>
              <a:t> services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F682902F-449B-5F38-84BF-9847D086677B}"/>
              </a:ext>
            </a:extLst>
          </p:cNvPr>
          <p:cNvSpPr txBox="1"/>
          <p:nvPr/>
        </p:nvSpPr>
        <p:spPr>
          <a:xfrm>
            <a:off x="7917114" y="2694645"/>
            <a:ext cx="16743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No pre-order app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D428BB95-27F7-1B20-F595-B811791B4611}"/>
              </a:ext>
            </a:extLst>
          </p:cNvPr>
          <p:cNvSpPr txBox="1"/>
          <p:nvPr/>
        </p:nvSpPr>
        <p:spPr>
          <a:xfrm>
            <a:off x="2904693" y="3756877"/>
            <a:ext cx="13639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Higher utility </a:t>
            </a:r>
            <a:r>
              <a:rPr lang="en-GB" sz="1000" dirty="0" err="1"/>
              <a:t>bils</a:t>
            </a:r>
            <a:r>
              <a:rPr lang="en-GB" sz="1000" dirty="0"/>
              <a:t> 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22C68B99-1CEC-EAAA-6EA1-188B23A939D8}"/>
              </a:ext>
            </a:extLst>
          </p:cNvPr>
          <p:cNvSpPr txBox="1"/>
          <p:nvPr/>
        </p:nvSpPr>
        <p:spPr>
          <a:xfrm>
            <a:off x="3223823" y="4374317"/>
            <a:ext cx="156244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Budgeting Difficulties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E7DAA7DE-90CC-D10F-69E6-3B42B0343BD1}"/>
              </a:ext>
            </a:extLst>
          </p:cNvPr>
          <p:cNvSpPr txBox="1"/>
          <p:nvPr/>
        </p:nvSpPr>
        <p:spPr>
          <a:xfrm>
            <a:off x="5604571" y="3756877"/>
            <a:ext cx="163688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Organic Cost Volatility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2346A003-EA7F-0531-FA2E-F2497E41336A}"/>
              </a:ext>
            </a:extLst>
          </p:cNvPr>
          <p:cNvSpPr txBox="1"/>
          <p:nvPr/>
        </p:nvSpPr>
        <p:spPr>
          <a:xfrm>
            <a:off x="5878577" y="4330676"/>
            <a:ext cx="163688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Premium Stock Prices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D8BC075C-8D3D-8C8D-328E-AD9B59D3FF83}"/>
              </a:ext>
            </a:extLst>
          </p:cNvPr>
          <p:cNvSpPr txBox="1"/>
          <p:nvPr/>
        </p:nvSpPr>
        <p:spPr>
          <a:xfrm>
            <a:off x="5978729" y="2282011"/>
            <a:ext cx="147960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Quiet Shopping Park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1C697FA-C624-AFB1-ACE5-15F8091B7B32}"/>
              </a:ext>
            </a:extLst>
          </p:cNvPr>
          <p:cNvSpPr txBox="1"/>
          <p:nvPr/>
        </p:nvSpPr>
        <p:spPr>
          <a:xfrm>
            <a:off x="5719369" y="2739668"/>
            <a:ext cx="147960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Empty Retail Units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EACD13AC-8427-1A04-5A4B-945F5B882936}"/>
              </a:ext>
            </a:extLst>
          </p:cNvPr>
          <p:cNvSpPr txBox="1"/>
          <p:nvPr/>
        </p:nvSpPr>
        <p:spPr>
          <a:xfrm>
            <a:off x="7747585" y="3681607"/>
            <a:ext cx="140305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Missed Phone Calls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3922BACC-B3B3-1CDD-B74A-C1512454E671}"/>
              </a:ext>
            </a:extLst>
          </p:cNvPr>
          <p:cNvSpPr txBox="1"/>
          <p:nvPr/>
        </p:nvSpPr>
        <p:spPr>
          <a:xfrm>
            <a:off x="8070731" y="4329273"/>
            <a:ext cx="14628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Long Waiting Times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770077"/>
            <a:ext cx="8358421" cy="2961313"/>
          </a:xfrm>
        </p:spPr>
        <p:txBody>
          <a:bodyPr>
            <a:normAutofit/>
          </a:bodyPr>
          <a:lstStyle/>
          <a:p>
            <a:r>
              <a:rPr lang="en-GB" dirty="0"/>
              <a:t>To survive, the bakery needs to lower expenses and stabilize profit margins.</a:t>
            </a:r>
          </a:p>
          <a:p>
            <a:r>
              <a:rPr lang="en-GB" b="1" dirty="0"/>
              <a:t>Action Plan: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Renegotiate utility contracts and rent agreements.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Diversify organic suppliers to manage crop failure risks and price spikes.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A0FF2A-F661-3835-F6BA-EF744ADCDE93}"/>
              </a:ext>
            </a:extLst>
          </p:cNvPr>
          <p:cNvSpPr txBox="1"/>
          <p:nvPr/>
        </p:nvSpPr>
        <p:spPr>
          <a:xfrm>
            <a:off x="6768422" y="6407718"/>
            <a:ext cx="5525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(Aligned with Economic resilience - Porter, 1985)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5001936"/>
          </a:xfrm>
        </p:spPr>
        <p:txBody>
          <a:bodyPr>
            <a:normAutofit fontScale="85000" lnSpcReduction="20000"/>
          </a:bodyPr>
          <a:lstStyle/>
          <a:p>
            <a:r>
              <a:rPr lang="en-GB" sz="1800" b="1" dirty="0">
                <a:solidFill>
                  <a:srgbClr val="002060"/>
                </a:solidFill>
              </a:rPr>
              <a:t>1.</a:t>
            </a:r>
            <a:r>
              <a:rPr lang="en-GB" sz="1800" dirty="0"/>
              <a:t>PESTLE Analysis</a:t>
            </a: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b="1" dirty="0"/>
              <a:t>Johnson, G., Whittington, R. and Scholes, K. (2017)</a:t>
            </a:r>
            <a:r>
              <a:rPr lang="en-GB" dirty="0"/>
              <a:t> </a:t>
            </a:r>
            <a:r>
              <a:rPr lang="en-GB" i="1" dirty="0"/>
              <a:t>Exploring Strategy</a:t>
            </a:r>
            <a:r>
              <a:rPr lang="en-GB" dirty="0"/>
              <a:t>. 11th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rgbClr val="002060"/>
                </a:solidFill>
              </a:rPr>
              <a:t>2.</a:t>
            </a:r>
            <a:r>
              <a:rPr lang="en-GB" sz="1800" b="1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en-GB" sz="1800" dirty="0"/>
              <a:t>5W2H Method</a:t>
            </a:r>
          </a:p>
          <a:p>
            <a:r>
              <a:rPr lang="en-GB" b="1" dirty="0" err="1"/>
              <a:t>Dhamak</a:t>
            </a:r>
            <a:r>
              <a:rPr lang="en-GB" b="1" dirty="0"/>
              <a:t>, P., Aital, P. and </a:t>
            </a:r>
            <a:r>
              <a:rPr lang="en-GB" b="1" dirty="0" err="1"/>
              <a:t>Daftardar</a:t>
            </a:r>
            <a:r>
              <a:rPr lang="en-GB" b="1" dirty="0"/>
              <a:t>, A. (2025)</a:t>
            </a:r>
            <a:r>
              <a:rPr lang="en-GB" dirty="0"/>
              <a:t> ‘Strategic management of barriers in the adoption of Construction 4.0: TOPSIS and 5W2H approach for sustainable development goal integration’, </a:t>
            </a:r>
            <a:r>
              <a:rPr lang="en-GB" i="1" dirty="0"/>
              <a:t>International Journal of Organizational Analysis</a:t>
            </a:r>
            <a:r>
              <a:rPr lang="en-GB" dirty="0"/>
              <a:t>, 34(4), pp. 1364–1386. </a:t>
            </a:r>
          </a:p>
          <a:p>
            <a:endParaRPr lang="en-GB" dirty="0"/>
          </a:p>
          <a:p>
            <a:r>
              <a:rPr lang="en-GB" sz="1800" b="1" dirty="0">
                <a:solidFill>
                  <a:srgbClr val="002060"/>
                </a:solidFill>
              </a:rPr>
              <a:t>3. </a:t>
            </a:r>
            <a:r>
              <a:rPr lang="en-GB" sz="1800" dirty="0"/>
              <a:t>Fishbone (Ishikawa) Diagram</a:t>
            </a:r>
            <a:br>
              <a:rPr lang="en-GB" b="1" dirty="0"/>
            </a:br>
            <a:r>
              <a:rPr lang="en-GB" b="1" dirty="0"/>
              <a:t>Ishikawa, K. (1985)</a:t>
            </a:r>
            <a:r>
              <a:rPr lang="en-GB" dirty="0"/>
              <a:t> </a:t>
            </a:r>
            <a:r>
              <a:rPr lang="en-GB" i="1" dirty="0"/>
              <a:t>What is Total Quality Control? The Japanese Way</a:t>
            </a:r>
            <a:r>
              <a:rPr lang="en-GB" dirty="0"/>
              <a:t>. New Jersey: Prentice-Hall.</a:t>
            </a:r>
          </a:p>
          <a:p>
            <a:endParaRPr lang="en-GB" dirty="0"/>
          </a:p>
          <a:p>
            <a:r>
              <a:rPr lang="en-GB" sz="1800" b="1" dirty="0">
                <a:solidFill>
                  <a:srgbClr val="002060"/>
                </a:solidFill>
                <a:latin typeface="Roboto"/>
                <a:ea typeface="Roboto"/>
                <a:cs typeface="Roboto"/>
              </a:rPr>
              <a:t>4.</a:t>
            </a:r>
            <a:r>
              <a:rPr lang="en-GB" b="1" dirty="0"/>
              <a:t> Office for National Statistics (ONS) (2024)</a:t>
            </a:r>
            <a:r>
              <a:rPr lang="en-GB" dirty="0"/>
              <a:t> </a:t>
            </a:r>
            <a:r>
              <a:rPr lang="en-GB" i="1" dirty="0"/>
              <a:t>Impact of hybrid working on UK retail footfall</a:t>
            </a:r>
            <a:r>
              <a:rPr lang="en-GB" dirty="0"/>
              <a:t>. [Online] Available at: </a:t>
            </a:r>
            <a:r>
              <a:rPr lang="en-GB" sz="1800" dirty="0">
                <a:hlinkClick r:id="rId2"/>
              </a:rPr>
              <a:t>ONS.gov.uk</a:t>
            </a:r>
            <a:endParaRPr lang="en-GB" sz="1800" dirty="0"/>
          </a:p>
          <a:p>
            <a:endParaRPr lang="en-GB" sz="1800" dirty="0"/>
          </a:p>
          <a:p>
            <a:r>
              <a:rPr lang="en-GB" sz="1800" b="1" dirty="0">
                <a:solidFill>
                  <a:srgbClr val="002060"/>
                </a:solidFill>
                <a:latin typeface="Roboto"/>
                <a:ea typeface="Roboto"/>
                <a:cs typeface="Roboto"/>
              </a:rPr>
              <a:t>5.</a:t>
            </a:r>
            <a:r>
              <a:rPr lang="en-GB" b="1" dirty="0"/>
              <a:t> Porter, M. E. (1985)</a:t>
            </a:r>
            <a:r>
              <a:rPr lang="en-GB" dirty="0"/>
              <a:t> </a:t>
            </a:r>
            <a:r>
              <a:rPr lang="en-GB" i="1" dirty="0"/>
              <a:t>Competitive Advantage: Creating and Sustaining Superior Performance</a:t>
            </a:r>
            <a:r>
              <a:rPr lang="en-GB" dirty="0"/>
              <a:t>. New York: Free Press.</a:t>
            </a:r>
            <a:endParaRPr lang="en-GB" sz="1800" b="1" dirty="0">
              <a:solidFill>
                <a:srgbClr val="002060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E21010F4412842A7801E7AF9F0F67E" ma:contentTypeVersion="4" ma:contentTypeDescription="Create a new document." ma:contentTypeScope="" ma:versionID="b5c6810374a14b511e38fff60e62ef59">
  <xsd:schema xmlns:xsd="http://www.w3.org/2001/XMLSchema" xmlns:xs="http://www.w3.org/2001/XMLSchema" xmlns:p="http://schemas.microsoft.com/office/2006/metadata/properties" xmlns:ns3="6f5c9bb2-abcb-45ef-a70c-8db46bf99631" targetNamespace="http://schemas.microsoft.com/office/2006/metadata/properties" ma:root="true" ma:fieldsID="31f9cf1b015143a434b0dab02cd0ed3f" ns3:_="">
    <xsd:import namespace="6f5c9bb2-abcb-45ef-a70c-8db46bf996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5c9bb2-abcb-45ef-a70c-8db46bf996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16EE61A-6B49-4728-BD2A-949868A3BF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f5c9bb2-abcb-45ef-a70c-8db46bf996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90C7116-3F9F-4230-BBC2-266C5361099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355EE0-DEBE-4390-BD2F-37ED3B06FB6F}">
  <ds:schemaRefs>
    <ds:schemaRef ds:uri="http://purl.org/dc/dcmitype/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6f5c9bb2-abcb-45ef-a70c-8db46bf99631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814</TotalTime>
  <Words>781</Words>
  <Application>Microsoft Office PowerPoint</Application>
  <PresentationFormat>Widescreen</PresentationFormat>
  <Paragraphs>105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 : Problem Solving and Decision Making MODULE CODE :LCLM4004_LON STUDENT NAME: Vali Bariz STUDENT ID :2235648 LECTURER : Toyin Adisa Assignment 1: Presenting Analysis for Basil’s Bakery 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Vali Bariz (2235648)</cp:lastModifiedBy>
  <cp:revision>97</cp:revision>
  <dcterms:created xsi:type="dcterms:W3CDTF">2024-10-08T15:58:04Z</dcterms:created>
  <dcterms:modified xsi:type="dcterms:W3CDTF">2026-07-12T10:49:29Z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0x01010023E21010F4412842A7801E7AF9F0F67E</vt:lpwstr>
  </property>
</Properties>
</file>