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2E382-9B7D-E8D8-ED85-D7F6D999D3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76CACE4-1C90-9FEF-CBC8-1C4B631FCF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FAB344F-8A95-CD09-8F39-D1410401CA50}"/>
              </a:ext>
            </a:extLst>
          </p:cNvPr>
          <p:cNvSpPr>
            <a:spLocks noGrp="1"/>
          </p:cNvSpPr>
          <p:nvPr>
            <p:ph type="dt" sz="half" idx="10"/>
          </p:nvPr>
        </p:nvSpPr>
        <p:spPr/>
        <p:txBody>
          <a:bodyPr/>
          <a:lstStyle/>
          <a:p>
            <a:fld id="{57B84BB6-E70A-4512-85EC-81A87483C658}" type="datetimeFigureOut">
              <a:rPr lang="en-GB" smtClean="0"/>
              <a:t>20/04/2025</a:t>
            </a:fld>
            <a:endParaRPr lang="en-GB"/>
          </a:p>
        </p:txBody>
      </p:sp>
      <p:sp>
        <p:nvSpPr>
          <p:cNvPr id="5" name="Footer Placeholder 4">
            <a:extLst>
              <a:ext uri="{FF2B5EF4-FFF2-40B4-BE49-F238E27FC236}">
                <a16:creationId xmlns:a16="http://schemas.microsoft.com/office/drawing/2014/main" id="{8CF6C676-03F9-F2EB-A223-8482EB538D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EB9FBF-CF18-1EE0-1F61-16FCF589B2AA}"/>
              </a:ext>
            </a:extLst>
          </p:cNvPr>
          <p:cNvSpPr>
            <a:spLocks noGrp="1"/>
          </p:cNvSpPr>
          <p:nvPr>
            <p:ph type="sldNum" sz="quarter" idx="12"/>
          </p:nvPr>
        </p:nvSpPr>
        <p:spPr/>
        <p:txBody>
          <a:bodyPr/>
          <a:lstStyle/>
          <a:p>
            <a:fld id="{3D3EC700-806D-4BF2-9060-4CFBDBA70529}" type="slidenum">
              <a:rPr lang="en-GB" smtClean="0"/>
              <a:t>‹#›</a:t>
            </a:fld>
            <a:endParaRPr lang="en-GB"/>
          </a:p>
        </p:txBody>
      </p:sp>
    </p:spTree>
    <p:extLst>
      <p:ext uri="{BB962C8B-B14F-4D97-AF65-F5344CB8AC3E}">
        <p14:creationId xmlns:p14="http://schemas.microsoft.com/office/powerpoint/2010/main" val="1557826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01422-3949-9187-80C6-739C2BC285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D24078-C048-EC2F-7479-AB109D2BF54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61B092-F5E2-A25E-387E-D44589BFF461}"/>
              </a:ext>
            </a:extLst>
          </p:cNvPr>
          <p:cNvSpPr>
            <a:spLocks noGrp="1"/>
          </p:cNvSpPr>
          <p:nvPr>
            <p:ph type="dt" sz="half" idx="10"/>
          </p:nvPr>
        </p:nvSpPr>
        <p:spPr/>
        <p:txBody>
          <a:bodyPr/>
          <a:lstStyle/>
          <a:p>
            <a:fld id="{57B84BB6-E70A-4512-85EC-81A87483C658}" type="datetimeFigureOut">
              <a:rPr lang="en-GB" smtClean="0"/>
              <a:t>20/04/2025</a:t>
            </a:fld>
            <a:endParaRPr lang="en-GB"/>
          </a:p>
        </p:txBody>
      </p:sp>
      <p:sp>
        <p:nvSpPr>
          <p:cNvPr id="5" name="Footer Placeholder 4">
            <a:extLst>
              <a:ext uri="{FF2B5EF4-FFF2-40B4-BE49-F238E27FC236}">
                <a16:creationId xmlns:a16="http://schemas.microsoft.com/office/drawing/2014/main" id="{93E580B3-8023-0705-A034-DC93A092CB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DA836E-8AB3-A7A8-165B-ECD83074B922}"/>
              </a:ext>
            </a:extLst>
          </p:cNvPr>
          <p:cNvSpPr>
            <a:spLocks noGrp="1"/>
          </p:cNvSpPr>
          <p:nvPr>
            <p:ph type="sldNum" sz="quarter" idx="12"/>
          </p:nvPr>
        </p:nvSpPr>
        <p:spPr/>
        <p:txBody>
          <a:bodyPr/>
          <a:lstStyle/>
          <a:p>
            <a:fld id="{3D3EC700-806D-4BF2-9060-4CFBDBA70529}" type="slidenum">
              <a:rPr lang="en-GB" smtClean="0"/>
              <a:t>‹#›</a:t>
            </a:fld>
            <a:endParaRPr lang="en-GB"/>
          </a:p>
        </p:txBody>
      </p:sp>
    </p:spTree>
    <p:extLst>
      <p:ext uri="{BB962C8B-B14F-4D97-AF65-F5344CB8AC3E}">
        <p14:creationId xmlns:p14="http://schemas.microsoft.com/office/powerpoint/2010/main" val="164159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D45E4-65D1-83CA-B2B5-50DBA0533A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1617E7-F3D4-09A6-7DD7-C052187DA1B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E3C204-B763-14E2-0B59-4CCF542A70C1}"/>
              </a:ext>
            </a:extLst>
          </p:cNvPr>
          <p:cNvSpPr>
            <a:spLocks noGrp="1"/>
          </p:cNvSpPr>
          <p:nvPr>
            <p:ph type="dt" sz="half" idx="10"/>
          </p:nvPr>
        </p:nvSpPr>
        <p:spPr/>
        <p:txBody>
          <a:bodyPr/>
          <a:lstStyle/>
          <a:p>
            <a:fld id="{57B84BB6-E70A-4512-85EC-81A87483C658}" type="datetimeFigureOut">
              <a:rPr lang="en-GB" smtClean="0"/>
              <a:t>20/04/2025</a:t>
            </a:fld>
            <a:endParaRPr lang="en-GB"/>
          </a:p>
        </p:txBody>
      </p:sp>
      <p:sp>
        <p:nvSpPr>
          <p:cNvPr id="5" name="Footer Placeholder 4">
            <a:extLst>
              <a:ext uri="{FF2B5EF4-FFF2-40B4-BE49-F238E27FC236}">
                <a16:creationId xmlns:a16="http://schemas.microsoft.com/office/drawing/2014/main" id="{2D4BAB29-2512-C697-80E1-EC59D63EF5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923A4B-4981-D6F8-6668-99BC9A3591EC}"/>
              </a:ext>
            </a:extLst>
          </p:cNvPr>
          <p:cNvSpPr>
            <a:spLocks noGrp="1"/>
          </p:cNvSpPr>
          <p:nvPr>
            <p:ph type="sldNum" sz="quarter" idx="12"/>
          </p:nvPr>
        </p:nvSpPr>
        <p:spPr/>
        <p:txBody>
          <a:bodyPr/>
          <a:lstStyle/>
          <a:p>
            <a:fld id="{3D3EC700-806D-4BF2-9060-4CFBDBA70529}" type="slidenum">
              <a:rPr lang="en-GB" smtClean="0"/>
              <a:t>‹#›</a:t>
            </a:fld>
            <a:endParaRPr lang="en-GB"/>
          </a:p>
        </p:txBody>
      </p:sp>
    </p:spTree>
    <p:extLst>
      <p:ext uri="{BB962C8B-B14F-4D97-AF65-F5344CB8AC3E}">
        <p14:creationId xmlns:p14="http://schemas.microsoft.com/office/powerpoint/2010/main" val="3698122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BCEB6-E13A-81C2-2A92-3AFCFEC08B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41433F-9E01-AE39-6DD4-DC82EB17F3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65E951C-7E19-62CF-7E99-4AE9B5586B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4612FC-E65A-46CA-CB46-78E782F3C674}"/>
              </a:ext>
            </a:extLst>
          </p:cNvPr>
          <p:cNvSpPr>
            <a:spLocks noGrp="1"/>
          </p:cNvSpPr>
          <p:nvPr>
            <p:ph type="dt" sz="half" idx="10"/>
          </p:nvPr>
        </p:nvSpPr>
        <p:spPr/>
        <p:txBody>
          <a:bodyPr/>
          <a:lstStyle/>
          <a:p>
            <a:fld id="{57B84BB6-E70A-4512-85EC-81A87483C658}" type="datetimeFigureOut">
              <a:rPr lang="en-GB" smtClean="0"/>
              <a:t>20/04/2025</a:t>
            </a:fld>
            <a:endParaRPr lang="en-GB"/>
          </a:p>
        </p:txBody>
      </p:sp>
      <p:sp>
        <p:nvSpPr>
          <p:cNvPr id="6" name="Footer Placeholder 5">
            <a:extLst>
              <a:ext uri="{FF2B5EF4-FFF2-40B4-BE49-F238E27FC236}">
                <a16:creationId xmlns:a16="http://schemas.microsoft.com/office/drawing/2014/main" id="{CD63AD9E-1739-6036-A1D6-7FEFE6A159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84EEA2-7FE3-3928-4C14-CAB40B84A4BF}"/>
              </a:ext>
            </a:extLst>
          </p:cNvPr>
          <p:cNvSpPr>
            <a:spLocks noGrp="1"/>
          </p:cNvSpPr>
          <p:nvPr>
            <p:ph type="sldNum" sz="quarter" idx="12"/>
          </p:nvPr>
        </p:nvSpPr>
        <p:spPr/>
        <p:txBody>
          <a:bodyPr/>
          <a:lstStyle/>
          <a:p>
            <a:fld id="{3D3EC700-806D-4BF2-9060-4CFBDBA70529}" type="slidenum">
              <a:rPr lang="en-GB" smtClean="0"/>
              <a:t>‹#›</a:t>
            </a:fld>
            <a:endParaRPr lang="en-GB"/>
          </a:p>
        </p:txBody>
      </p:sp>
    </p:spTree>
    <p:extLst>
      <p:ext uri="{BB962C8B-B14F-4D97-AF65-F5344CB8AC3E}">
        <p14:creationId xmlns:p14="http://schemas.microsoft.com/office/powerpoint/2010/main" val="297709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73A37-BECE-482B-B7CB-27037CE51E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E93425-1B33-995A-8C95-7BB94CF49D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B12705-7A2D-4424-F10D-804EEC6F85D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3D6BFD-8DB1-45B4-C6DC-28FB05221D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0A342B-EFE7-83BF-EFCD-8D7922C6598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B47254B-D63C-64A8-5846-C120CED831C6}"/>
              </a:ext>
            </a:extLst>
          </p:cNvPr>
          <p:cNvSpPr>
            <a:spLocks noGrp="1"/>
          </p:cNvSpPr>
          <p:nvPr>
            <p:ph type="dt" sz="half" idx="10"/>
          </p:nvPr>
        </p:nvSpPr>
        <p:spPr/>
        <p:txBody>
          <a:bodyPr/>
          <a:lstStyle/>
          <a:p>
            <a:fld id="{57B84BB6-E70A-4512-85EC-81A87483C658}" type="datetimeFigureOut">
              <a:rPr lang="en-GB" smtClean="0"/>
              <a:t>20/04/2025</a:t>
            </a:fld>
            <a:endParaRPr lang="en-GB"/>
          </a:p>
        </p:txBody>
      </p:sp>
      <p:sp>
        <p:nvSpPr>
          <p:cNvPr id="8" name="Footer Placeholder 7">
            <a:extLst>
              <a:ext uri="{FF2B5EF4-FFF2-40B4-BE49-F238E27FC236}">
                <a16:creationId xmlns:a16="http://schemas.microsoft.com/office/drawing/2014/main" id="{8FD4E924-197C-179E-3977-A8FBB94824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250BEB-C677-A4A0-7CFA-DA88FBE6739A}"/>
              </a:ext>
            </a:extLst>
          </p:cNvPr>
          <p:cNvSpPr>
            <a:spLocks noGrp="1"/>
          </p:cNvSpPr>
          <p:nvPr>
            <p:ph type="sldNum" sz="quarter" idx="12"/>
          </p:nvPr>
        </p:nvSpPr>
        <p:spPr/>
        <p:txBody>
          <a:bodyPr/>
          <a:lstStyle/>
          <a:p>
            <a:fld id="{3D3EC700-806D-4BF2-9060-4CFBDBA70529}" type="slidenum">
              <a:rPr lang="en-GB" smtClean="0"/>
              <a:t>‹#›</a:t>
            </a:fld>
            <a:endParaRPr lang="en-GB"/>
          </a:p>
        </p:txBody>
      </p:sp>
    </p:spTree>
    <p:extLst>
      <p:ext uri="{BB962C8B-B14F-4D97-AF65-F5344CB8AC3E}">
        <p14:creationId xmlns:p14="http://schemas.microsoft.com/office/powerpoint/2010/main" val="1754466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A97B4-8F47-B7C1-D8B1-D7D4F6FCCC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42E0470-5D65-4823-A2C9-520398C72FED}"/>
              </a:ext>
            </a:extLst>
          </p:cNvPr>
          <p:cNvSpPr>
            <a:spLocks noGrp="1"/>
          </p:cNvSpPr>
          <p:nvPr>
            <p:ph type="dt" sz="half" idx="10"/>
          </p:nvPr>
        </p:nvSpPr>
        <p:spPr/>
        <p:txBody>
          <a:bodyPr/>
          <a:lstStyle/>
          <a:p>
            <a:fld id="{57B84BB6-E70A-4512-85EC-81A87483C658}" type="datetimeFigureOut">
              <a:rPr lang="en-GB" smtClean="0"/>
              <a:t>20/04/2025</a:t>
            </a:fld>
            <a:endParaRPr lang="en-GB"/>
          </a:p>
        </p:txBody>
      </p:sp>
      <p:sp>
        <p:nvSpPr>
          <p:cNvPr id="4" name="Footer Placeholder 3">
            <a:extLst>
              <a:ext uri="{FF2B5EF4-FFF2-40B4-BE49-F238E27FC236}">
                <a16:creationId xmlns:a16="http://schemas.microsoft.com/office/drawing/2014/main" id="{1E2FB63D-8173-CF59-4F44-B60DCEAFD66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A1F74E-535C-CA3C-9660-7EA6A0F6D7A4}"/>
              </a:ext>
            </a:extLst>
          </p:cNvPr>
          <p:cNvSpPr>
            <a:spLocks noGrp="1"/>
          </p:cNvSpPr>
          <p:nvPr>
            <p:ph type="sldNum" sz="quarter" idx="12"/>
          </p:nvPr>
        </p:nvSpPr>
        <p:spPr/>
        <p:txBody>
          <a:bodyPr/>
          <a:lstStyle/>
          <a:p>
            <a:fld id="{3D3EC700-806D-4BF2-9060-4CFBDBA70529}" type="slidenum">
              <a:rPr lang="en-GB" smtClean="0"/>
              <a:t>‹#›</a:t>
            </a:fld>
            <a:endParaRPr lang="en-GB"/>
          </a:p>
        </p:txBody>
      </p:sp>
    </p:spTree>
    <p:extLst>
      <p:ext uri="{BB962C8B-B14F-4D97-AF65-F5344CB8AC3E}">
        <p14:creationId xmlns:p14="http://schemas.microsoft.com/office/powerpoint/2010/main" val="1675350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A130DB-54E4-32C5-79B9-DD26F15369FC}"/>
              </a:ext>
            </a:extLst>
          </p:cNvPr>
          <p:cNvSpPr>
            <a:spLocks noGrp="1"/>
          </p:cNvSpPr>
          <p:nvPr>
            <p:ph type="dt" sz="half" idx="10"/>
          </p:nvPr>
        </p:nvSpPr>
        <p:spPr/>
        <p:txBody>
          <a:bodyPr/>
          <a:lstStyle/>
          <a:p>
            <a:fld id="{57B84BB6-E70A-4512-85EC-81A87483C658}" type="datetimeFigureOut">
              <a:rPr lang="en-GB" smtClean="0"/>
              <a:t>20/04/2025</a:t>
            </a:fld>
            <a:endParaRPr lang="en-GB"/>
          </a:p>
        </p:txBody>
      </p:sp>
      <p:sp>
        <p:nvSpPr>
          <p:cNvPr id="3" name="Footer Placeholder 2">
            <a:extLst>
              <a:ext uri="{FF2B5EF4-FFF2-40B4-BE49-F238E27FC236}">
                <a16:creationId xmlns:a16="http://schemas.microsoft.com/office/drawing/2014/main" id="{36C397CF-6BF0-9B17-7E23-60D6196B41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A5BC4FE-A680-8242-C4EE-F83007999E0E}"/>
              </a:ext>
            </a:extLst>
          </p:cNvPr>
          <p:cNvSpPr>
            <a:spLocks noGrp="1"/>
          </p:cNvSpPr>
          <p:nvPr>
            <p:ph type="sldNum" sz="quarter" idx="12"/>
          </p:nvPr>
        </p:nvSpPr>
        <p:spPr/>
        <p:txBody>
          <a:bodyPr/>
          <a:lstStyle/>
          <a:p>
            <a:fld id="{3D3EC700-806D-4BF2-9060-4CFBDBA70529}" type="slidenum">
              <a:rPr lang="en-GB" smtClean="0"/>
              <a:t>‹#›</a:t>
            </a:fld>
            <a:endParaRPr lang="en-GB"/>
          </a:p>
        </p:txBody>
      </p:sp>
    </p:spTree>
    <p:extLst>
      <p:ext uri="{BB962C8B-B14F-4D97-AF65-F5344CB8AC3E}">
        <p14:creationId xmlns:p14="http://schemas.microsoft.com/office/powerpoint/2010/main" val="74353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23FEA-F30F-2FF3-8F7B-E318F556B6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0D148FE-55C9-F037-E012-19263E17C4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D0D06C0-4C69-1939-688B-097C39DC95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1097D7-AE88-F9FE-42B1-A89CDEDB8C79}"/>
              </a:ext>
            </a:extLst>
          </p:cNvPr>
          <p:cNvSpPr>
            <a:spLocks noGrp="1"/>
          </p:cNvSpPr>
          <p:nvPr>
            <p:ph type="dt" sz="half" idx="10"/>
          </p:nvPr>
        </p:nvSpPr>
        <p:spPr/>
        <p:txBody>
          <a:bodyPr/>
          <a:lstStyle/>
          <a:p>
            <a:fld id="{57B84BB6-E70A-4512-85EC-81A87483C658}" type="datetimeFigureOut">
              <a:rPr lang="en-GB" smtClean="0"/>
              <a:t>20/04/2025</a:t>
            </a:fld>
            <a:endParaRPr lang="en-GB"/>
          </a:p>
        </p:txBody>
      </p:sp>
      <p:sp>
        <p:nvSpPr>
          <p:cNvPr id="6" name="Footer Placeholder 5">
            <a:extLst>
              <a:ext uri="{FF2B5EF4-FFF2-40B4-BE49-F238E27FC236}">
                <a16:creationId xmlns:a16="http://schemas.microsoft.com/office/drawing/2014/main" id="{EE129546-1FB8-1EFA-CAC0-EC54BEEA97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56F9B2-5F8D-15B1-593A-92C478DE5C70}"/>
              </a:ext>
            </a:extLst>
          </p:cNvPr>
          <p:cNvSpPr>
            <a:spLocks noGrp="1"/>
          </p:cNvSpPr>
          <p:nvPr>
            <p:ph type="sldNum" sz="quarter" idx="12"/>
          </p:nvPr>
        </p:nvSpPr>
        <p:spPr/>
        <p:txBody>
          <a:bodyPr/>
          <a:lstStyle/>
          <a:p>
            <a:fld id="{3D3EC700-806D-4BF2-9060-4CFBDBA70529}" type="slidenum">
              <a:rPr lang="en-GB" smtClean="0"/>
              <a:t>‹#›</a:t>
            </a:fld>
            <a:endParaRPr lang="en-GB"/>
          </a:p>
        </p:txBody>
      </p:sp>
    </p:spTree>
    <p:extLst>
      <p:ext uri="{BB962C8B-B14F-4D97-AF65-F5344CB8AC3E}">
        <p14:creationId xmlns:p14="http://schemas.microsoft.com/office/powerpoint/2010/main" val="157840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1D5FC-3147-C111-2221-0B21F100D6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93F61F4-49F4-BE2F-464A-2380C9D798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02D318-8BA5-1D00-8C9A-6D238C1521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ED93A3-37B4-6135-039A-CCB2E7215930}"/>
              </a:ext>
            </a:extLst>
          </p:cNvPr>
          <p:cNvSpPr>
            <a:spLocks noGrp="1"/>
          </p:cNvSpPr>
          <p:nvPr>
            <p:ph type="dt" sz="half" idx="10"/>
          </p:nvPr>
        </p:nvSpPr>
        <p:spPr/>
        <p:txBody>
          <a:bodyPr/>
          <a:lstStyle/>
          <a:p>
            <a:fld id="{57B84BB6-E70A-4512-85EC-81A87483C658}" type="datetimeFigureOut">
              <a:rPr lang="en-GB" smtClean="0"/>
              <a:t>20/04/2025</a:t>
            </a:fld>
            <a:endParaRPr lang="en-GB"/>
          </a:p>
        </p:txBody>
      </p:sp>
      <p:sp>
        <p:nvSpPr>
          <p:cNvPr id="6" name="Footer Placeholder 5">
            <a:extLst>
              <a:ext uri="{FF2B5EF4-FFF2-40B4-BE49-F238E27FC236}">
                <a16:creationId xmlns:a16="http://schemas.microsoft.com/office/drawing/2014/main" id="{32BA8EA3-39F9-1441-7793-CB4A9A31D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C8A602-4990-04B0-6C7C-4E5D72F41487}"/>
              </a:ext>
            </a:extLst>
          </p:cNvPr>
          <p:cNvSpPr>
            <a:spLocks noGrp="1"/>
          </p:cNvSpPr>
          <p:nvPr>
            <p:ph type="sldNum" sz="quarter" idx="12"/>
          </p:nvPr>
        </p:nvSpPr>
        <p:spPr/>
        <p:txBody>
          <a:bodyPr/>
          <a:lstStyle/>
          <a:p>
            <a:fld id="{3D3EC700-806D-4BF2-9060-4CFBDBA70529}" type="slidenum">
              <a:rPr lang="en-GB" smtClean="0"/>
              <a:t>‹#›</a:t>
            </a:fld>
            <a:endParaRPr lang="en-GB"/>
          </a:p>
        </p:txBody>
      </p:sp>
    </p:spTree>
    <p:extLst>
      <p:ext uri="{BB962C8B-B14F-4D97-AF65-F5344CB8AC3E}">
        <p14:creationId xmlns:p14="http://schemas.microsoft.com/office/powerpoint/2010/main" val="3780788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1BE36-2BE9-1A1B-A980-9B32CCE5C7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F6BC1F-1C40-B5EF-CBE2-FF05AAFD1D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93B8C5-E0CE-69DA-01E1-AD477A95C458}"/>
              </a:ext>
            </a:extLst>
          </p:cNvPr>
          <p:cNvSpPr>
            <a:spLocks noGrp="1"/>
          </p:cNvSpPr>
          <p:nvPr>
            <p:ph type="dt" sz="half" idx="10"/>
          </p:nvPr>
        </p:nvSpPr>
        <p:spPr/>
        <p:txBody>
          <a:bodyPr/>
          <a:lstStyle/>
          <a:p>
            <a:fld id="{57B84BB6-E70A-4512-85EC-81A87483C658}" type="datetimeFigureOut">
              <a:rPr lang="en-GB" smtClean="0"/>
              <a:t>20/04/2025</a:t>
            </a:fld>
            <a:endParaRPr lang="en-GB"/>
          </a:p>
        </p:txBody>
      </p:sp>
      <p:sp>
        <p:nvSpPr>
          <p:cNvPr id="5" name="Footer Placeholder 4">
            <a:extLst>
              <a:ext uri="{FF2B5EF4-FFF2-40B4-BE49-F238E27FC236}">
                <a16:creationId xmlns:a16="http://schemas.microsoft.com/office/drawing/2014/main" id="{83AC0328-C879-649F-0A51-24D4809116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A4F56F-AE68-9CDF-4C42-FFF34550A73C}"/>
              </a:ext>
            </a:extLst>
          </p:cNvPr>
          <p:cNvSpPr>
            <a:spLocks noGrp="1"/>
          </p:cNvSpPr>
          <p:nvPr>
            <p:ph type="sldNum" sz="quarter" idx="12"/>
          </p:nvPr>
        </p:nvSpPr>
        <p:spPr/>
        <p:txBody>
          <a:bodyPr/>
          <a:lstStyle/>
          <a:p>
            <a:fld id="{3D3EC700-806D-4BF2-9060-4CFBDBA70529}" type="slidenum">
              <a:rPr lang="en-GB" smtClean="0"/>
              <a:t>‹#›</a:t>
            </a:fld>
            <a:endParaRPr lang="en-GB"/>
          </a:p>
        </p:txBody>
      </p:sp>
    </p:spTree>
    <p:extLst>
      <p:ext uri="{BB962C8B-B14F-4D97-AF65-F5344CB8AC3E}">
        <p14:creationId xmlns:p14="http://schemas.microsoft.com/office/powerpoint/2010/main" val="1787470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08AA1C-A56F-40C5-70C4-107708F1FF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A9E596-76D1-1054-0FA0-90A062DE0A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EBA7BB-400A-F6DB-5681-D1DE016BC437}"/>
              </a:ext>
            </a:extLst>
          </p:cNvPr>
          <p:cNvSpPr>
            <a:spLocks noGrp="1"/>
          </p:cNvSpPr>
          <p:nvPr>
            <p:ph type="dt" sz="half" idx="10"/>
          </p:nvPr>
        </p:nvSpPr>
        <p:spPr/>
        <p:txBody>
          <a:bodyPr/>
          <a:lstStyle/>
          <a:p>
            <a:fld id="{57B84BB6-E70A-4512-85EC-81A87483C658}" type="datetimeFigureOut">
              <a:rPr lang="en-GB" smtClean="0"/>
              <a:t>20/04/2025</a:t>
            </a:fld>
            <a:endParaRPr lang="en-GB"/>
          </a:p>
        </p:txBody>
      </p:sp>
      <p:sp>
        <p:nvSpPr>
          <p:cNvPr id="5" name="Footer Placeholder 4">
            <a:extLst>
              <a:ext uri="{FF2B5EF4-FFF2-40B4-BE49-F238E27FC236}">
                <a16:creationId xmlns:a16="http://schemas.microsoft.com/office/drawing/2014/main" id="{F22BEC05-29EA-52F9-7CC2-B9C0769753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A6D6E7-764C-3EC6-DB79-EA5B015C4039}"/>
              </a:ext>
            </a:extLst>
          </p:cNvPr>
          <p:cNvSpPr>
            <a:spLocks noGrp="1"/>
          </p:cNvSpPr>
          <p:nvPr>
            <p:ph type="sldNum" sz="quarter" idx="12"/>
          </p:nvPr>
        </p:nvSpPr>
        <p:spPr/>
        <p:txBody>
          <a:bodyPr/>
          <a:lstStyle/>
          <a:p>
            <a:fld id="{3D3EC700-806D-4BF2-9060-4CFBDBA70529}" type="slidenum">
              <a:rPr lang="en-GB" smtClean="0"/>
              <a:t>‹#›</a:t>
            </a:fld>
            <a:endParaRPr lang="en-GB"/>
          </a:p>
        </p:txBody>
      </p:sp>
    </p:spTree>
    <p:extLst>
      <p:ext uri="{BB962C8B-B14F-4D97-AF65-F5344CB8AC3E}">
        <p14:creationId xmlns:p14="http://schemas.microsoft.com/office/powerpoint/2010/main" val="1611342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3F21B9-F4A9-E899-435A-AC67C2B728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B34873-E1D4-FC36-204C-9857C05B31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D76540-AB42-0351-2A6B-99A136AA0A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7B84BB6-E70A-4512-85EC-81A87483C658}" type="datetimeFigureOut">
              <a:rPr lang="en-GB" smtClean="0"/>
              <a:t>20/04/2025</a:t>
            </a:fld>
            <a:endParaRPr lang="en-GB"/>
          </a:p>
        </p:txBody>
      </p:sp>
      <p:sp>
        <p:nvSpPr>
          <p:cNvPr id="5" name="Footer Placeholder 4">
            <a:extLst>
              <a:ext uri="{FF2B5EF4-FFF2-40B4-BE49-F238E27FC236}">
                <a16:creationId xmlns:a16="http://schemas.microsoft.com/office/drawing/2014/main" id="{37795F6E-947A-5DDE-2723-EF7EB02340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1BA1537-BC9B-7626-DC5D-8BE82DD663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D3EC700-806D-4BF2-9060-4CFBDBA70529}" type="slidenum">
              <a:rPr lang="en-GB" smtClean="0"/>
              <a:t>‹#›</a:t>
            </a:fld>
            <a:endParaRPr lang="en-GB"/>
          </a:p>
        </p:txBody>
      </p:sp>
    </p:spTree>
    <p:extLst>
      <p:ext uri="{BB962C8B-B14F-4D97-AF65-F5344CB8AC3E}">
        <p14:creationId xmlns:p14="http://schemas.microsoft.com/office/powerpoint/2010/main" val="37880836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7EE5B-D770-324E-FD62-2DBA26D7C83C}"/>
              </a:ext>
            </a:extLst>
          </p:cNvPr>
          <p:cNvSpPr>
            <a:spLocks noGrp="1"/>
          </p:cNvSpPr>
          <p:nvPr>
            <p:ph type="ctrTitle"/>
          </p:nvPr>
        </p:nvSpPr>
        <p:spPr/>
        <p:txBody>
          <a:bodyPr/>
          <a:lstStyle/>
          <a:p>
            <a:r>
              <a:rPr lang="en-GB" dirty="0"/>
              <a:t>Welsh Evidence: 10 Credit Module</a:t>
            </a:r>
          </a:p>
        </p:txBody>
      </p:sp>
      <p:sp>
        <p:nvSpPr>
          <p:cNvPr id="3" name="Subtitle 2">
            <a:extLst>
              <a:ext uri="{FF2B5EF4-FFF2-40B4-BE49-F238E27FC236}">
                <a16:creationId xmlns:a16="http://schemas.microsoft.com/office/drawing/2014/main" id="{E269F853-5AC6-D8B0-45D8-6CA859F38607}"/>
              </a:ext>
            </a:extLst>
          </p:cNvPr>
          <p:cNvSpPr>
            <a:spLocks noGrp="1"/>
          </p:cNvSpPr>
          <p:nvPr>
            <p:ph type="subTitle" idx="1"/>
          </p:nvPr>
        </p:nvSpPr>
        <p:spPr/>
        <p:txBody>
          <a:bodyPr/>
          <a:lstStyle/>
          <a:p>
            <a:r>
              <a:rPr lang="en-GB" dirty="0"/>
              <a:t>Student Name: Lauren Cobley</a:t>
            </a:r>
          </a:p>
          <a:p>
            <a:r>
              <a:rPr lang="en-GB" dirty="0"/>
              <a:t>Student Number: 2100402</a:t>
            </a:r>
          </a:p>
        </p:txBody>
      </p:sp>
    </p:spTree>
    <p:extLst>
      <p:ext uri="{BB962C8B-B14F-4D97-AF65-F5344CB8AC3E}">
        <p14:creationId xmlns:p14="http://schemas.microsoft.com/office/powerpoint/2010/main" val="3935641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9F83B-597D-C42A-FDE8-C2E8A491C0C8}"/>
              </a:ext>
            </a:extLst>
          </p:cNvPr>
          <p:cNvSpPr>
            <a:spLocks noGrp="1"/>
          </p:cNvSpPr>
          <p:nvPr>
            <p:ph type="title"/>
          </p:nvPr>
        </p:nvSpPr>
        <p:spPr>
          <a:xfrm>
            <a:off x="1676400" y="216309"/>
            <a:ext cx="6956323" cy="874611"/>
          </a:xfrm>
        </p:spPr>
        <p:txBody>
          <a:bodyPr/>
          <a:lstStyle/>
          <a:p>
            <a:r>
              <a:rPr lang="en-GB" dirty="0"/>
              <a:t>Welsh Slot </a:t>
            </a:r>
            <a:r>
              <a:rPr lang="en-GB" dirty="0" err="1"/>
              <a:t>Drillio</a:t>
            </a:r>
            <a:r>
              <a:rPr lang="en-GB" dirty="0"/>
              <a:t> Lesson Plan</a:t>
            </a:r>
          </a:p>
        </p:txBody>
      </p:sp>
      <p:graphicFrame>
        <p:nvGraphicFramePr>
          <p:cNvPr id="4" name="Table 3">
            <a:extLst>
              <a:ext uri="{FF2B5EF4-FFF2-40B4-BE49-F238E27FC236}">
                <a16:creationId xmlns:a16="http://schemas.microsoft.com/office/drawing/2014/main" id="{3155A84C-B2A1-7EF6-8B43-A317640B2915}"/>
              </a:ext>
            </a:extLst>
          </p:cNvPr>
          <p:cNvGraphicFramePr>
            <a:graphicFrameLocks noGrp="1"/>
          </p:cNvGraphicFramePr>
          <p:nvPr>
            <p:extLst>
              <p:ext uri="{D42A27DB-BD31-4B8C-83A1-F6EECF244321}">
                <p14:modId xmlns:p14="http://schemas.microsoft.com/office/powerpoint/2010/main" val="2190259928"/>
              </p:ext>
            </p:extLst>
          </p:nvPr>
        </p:nvGraphicFramePr>
        <p:xfrm>
          <a:off x="513736" y="1012723"/>
          <a:ext cx="10842525" cy="5791345"/>
        </p:xfrm>
        <a:graphic>
          <a:graphicData uri="http://schemas.openxmlformats.org/drawingml/2006/table">
            <a:tbl>
              <a:tblPr firstRow="1" bandRow="1">
                <a:tableStyleId>{5940675A-B579-460E-94D1-54222C63F5DA}</a:tableStyleId>
              </a:tblPr>
              <a:tblGrid>
                <a:gridCol w="3614175">
                  <a:extLst>
                    <a:ext uri="{9D8B030D-6E8A-4147-A177-3AD203B41FA5}">
                      <a16:colId xmlns:a16="http://schemas.microsoft.com/office/drawing/2014/main" val="4218526265"/>
                    </a:ext>
                  </a:extLst>
                </a:gridCol>
                <a:gridCol w="3614175">
                  <a:extLst>
                    <a:ext uri="{9D8B030D-6E8A-4147-A177-3AD203B41FA5}">
                      <a16:colId xmlns:a16="http://schemas.microsoft.com/office/drawing/2014/main" val="1393850488"/>
                    </a:ext>
                  </a:extLst>
                </a:gridCol>
                <a:gridCol w="3614175">
                  <a:extLst>
                    <a:ext uri="{9D8B030D-6E8A-4147-A177-3AD203B41FA5}">
                      <a16:colId xmlns:a16="http://schemas.microsoft.com/office/drawing/2014/main" val="3193113163"/>
                    </a:ext>
                  </a:extLst>
                </a:gridCol>
              </a:tblGrid>
              <a:tr h="483487">
                <a:tc gridSpan="3">
                  <a:txBody>
                    <a:bodyPr/>
                    <a:lstStyle/>
                    <a:p>
                      <a:pPr algn="ctr">
                        <a:lnSpc>
                          <a:spcPct val="115000"/>
                        </a:lnSpc>
                        <a:spcAft>
                          <a:spcPts val="800"/>
                        </a:spcAft>
                        <a:buNone/>
                      </a:pP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Cynllun</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Gwers</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hMerge="1">
                  <a:txBody>
                    <a:bodyPr/>
                    <a:lstStyle/>
                    <a:p>
                      <a:endParaRPr/>
                    </a:p>
                  </a:txBody>
                  <a:tcPr marL="68580" marR="68580" marT="0" marB="0"/>
                </a:tc>
                <a:tc hMerge="1">
                  <a:txBody>
                    <a:bodyPr/>
                    <a:lstStyle/>
                    <a:p>
                      <a:endParaRPr dirty="0"/>
                    </a:p>
                  </a:txBody>
                  <a:tcPr marL="68580" marR="68580" marT="0" marB="0"/>
                </a:tc>
                <a:extLst>
                  <a:ext uri="{0D108BD9-81ED-4DB2-BD59-A6C34878D82A}">
                    <a16:rowId xmlns:a16="http://schemas.microsoft.com/office/drawing/2014/main" val="1004748581"/>
                  </a:ext>
                </a:extLst>
              </a:tr>
              <a:tr h="706796">
                <a:tc>
                  <a:txBody>
                    <a:bodyPr/>
                    <a:lstStyle/>
                    <a:p>
                      <a:pPr>
                        <a:lnSpc>
                          <a:spcPct val="115000"/>
                        </a:lnSpc>
                        <a:spcAft>
                          <a:spcPts val="800"/>
                        </a:spcAft>
                        <a:buNone/>
                      </a:pPr>
                      <a:r>
                        <a:rPr lang="en-GB" sz="1000" b="1" kern="100" dirty="0" err="1">
                          <a:effectLst/>
                          <a:latin typeface="Aptos" panose="020B0004020202020204" pitchFamily="34" charset="0"/>
                          <a:ea typeface="Aptos" panose="020B0004020202020204" pitchFamily="34" charset="0"/>
                          <a:cs typeface="Times New Roman" panose="02020603050405020304" pitchFamily="18" charset="0"/>
                        </a:rPr>
                        <a:t>Blwyddyn</a:t>
                      </a:r>
                      <a:r>
                        <a:rPr lang="en-GB" sz="1000" b="1" kern="100" dirty="0">
                          <a:effectLst/>
                          <a:latin typeface="Aptos" panose="020B0004020202020204" pitchFamily="34" charset="0"/>
                          <a:ea typeface="Aptos" panose="020B0004020202020204" pitchFamily="34" charset="0"/>
                          <a:cs typeface="Times New Roman" panose="02020603050405020304" pitchFamily="18" charset="0"/>
                        </a:rPr>
                        <a:t>/Year:</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Blwyddyn</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3</a:t>
                      </a:r>
                    </a:p>
                  </a:txBody>
                  <a:tcPr marL="68580" marR="68580" marT="0" marB="0"/>
                </a:tc>
                <a:tc>
                  <a:txBody>
                    <a:bodyPr/>
                    <a:lstStyle/>
                    <a:p>
                      <a:pPr>
                        <a:lnSpc>
                          <a:spcPct val="115000"/>
                        </a:lnSpc>
                        <a:spcAft>
                          <a:spcPts val="800"/>
                        </a:spcAft>
                        <a:buNone/>
                      </a:pPr>
                      <a:r>
                        <a:rPr lang="en-GB" sz="1000" b="1" kern="100" dirty="0">
                          <a:effectLst/>
                          <a:latin typeface="Aptos" panose="020B0004020202020204" pitchFamily="34" charset="0"/>
                          <a:ea typeface="Aptos" panose="020B0004020202020204" pitchFamily="34" charset="0"/>
                          <a:cs typeface="Times New Roman" panose="02020603050405020304" pitchFamily="18" charset="0"/>
                        </a:rPr>
                        <a:t>Maes </a:t>
                      </a:r>
                      <a:r>
                        <a:rPr lang="en-GB" sz="1000" b="1" kern="100" dirty="0" err="1">
                          <a:effectLst/>
                          <a:latin typeface="Aptos" panose="020B0004020202020204" pitchFamily="34" charset="0"/>
                          <a:ea typeface="Aptos" panose="020B0004020202020204" pitchFamily="34" charset="0"/>
                          <a:cs typeface="Times New Roman" panose="02020603050405020304" pitchFamily="18" charset="0"/>
                        </a:rPr>
                        <a:t>Dysgu</a:t>
                      </a:r>
                      <a:r>
                        <a:rPr lang="en-GB" sz="1000" b="1"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000" b="1" kern="100" dirty="0" err="1">
                          <a:effectLst/>
                          <a:latin typeface="Aptos" panose="020B0004020202020204" pitchFamily="34" charset="0"/>
                          <a:ea typeface="Aptos" panose="020B0004020202020204" pitchFamily="34" charset="0"/>
                          <a:cs typeface="Times New Roman" panose="02020603050405020304" pitchFamily="18" charset="0"/>
                        </a:rPr>
                        <a:t>Phrofiad</a:t>
                      </a:r>
                      <a:r>
                        <a:rPr lang="en-GB" sz="1000" b="1" kern="100" dirty="0">
                          <a:effectLst/>
                          <a:latin typeface="Aptos" panose="020B0004020202020204" pitchFamily="34" charset="0"/>
                          <a:ea typeface="Aptos" panose="020B0004020202020204" pitchFamily="34" charset="0"/>
                          <a:cs typeface="Times New Roman" panose="02020603050405020304" pitchFamily="18" charset="0"/>
                        </a:rPr>
                        <a:t>/Area of Learning and Experience:</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Language Literacy and Communication – Welsh</a:t>
                      </a:r>
                    </a:p>
                  </a:txBody>
                  <a:tcPr marL="68580" marR="68580" marT="0" marB="0"/>
                </a:tc>
                <a:tc>
                  <a:txBody>
                    <a:bodyPr/>
                    <a:lstStyle/>
                    <a:p>
                      <a:pPr>
                        <a:lnSpc>
                          <a:spcPct val="115000"/>
                        </a:lnSpc>
                        <a:spcAft>
                          <a:spcPts val="800"/>
                        </a:spcAft>
                        <a:buNone/>
                      </a:pPr>
                      <a:r>
                        <a:rPr lang="en-GB" sz="1000" b="1" kern="100" dirty="0" err="1">
                          <a:effectLst/>
                          <a:latin typeface="Aptos" panose="020B0004020202020204" pitchFamily="34" charset="0"/>
                          <a:ea typeface="Aptos" panose="020B0004020202020204" pitchFamily="34" charset="0"/>
                          <a:cs typeface="Times New Roman" panose="02020603050405020304" pitchFamily="18" charset="0"/>
                        </a:rPr>
                        <a:t>Amcan</a:t>
                      </a:r>
                      <a:r>
                        <a:rPr lang="en-GB" sz="1000" b="1" kern="100" dirty="0">
                          <a:effectLst/>
                          <a:latin typeface="Aptos" panose="020B0004020202020204" pitchFamily="34" charset="0"/>
                          <a:ea typeface="Aptos" panose="020B0004020202020204" pitchFamily="34" charset="0"/>
                          <a:cs typeface="Times New Roman" panose="02020603050405020304" pitchFamily="18" charset="0"/>
                        </a:rPr>
                        <a:t> y </a:t>
                      </a:r>
                      <a:r>
                        <a:rPr lang="en-GB" sz="1000" b="1" kern="100" dirty="0" err="1">
                          <a:effectLst/>
                          <a:latin typeface="Aptos" panose="020B0004020202020204" pitchFamily="34" charset="0"/>
                          <a:ea typeface="Aptos" panose="020B0004020202020204" pitchFamily="34" charset="0"/>
                          <a:cs typeface="Times New Roman" panose="02020603050405020304" pitchFamily="18" charset="0"/>
                        </a:rPr>
                        <a:t>wers</a:t>
                      </a:r>
                      <a:r>
                        <a:rPr lang="en-GB" sz="1000" b="1" kern="100" dirty="0">
                          <a:effectLst/>
                          <a:latin typeface="Aptos" panose="020B0004020202020204" pitchFamily="34" charset="0"/>
                          <a:ea typeface="Aptos" panose="020B0004020202020204" pitchFamily="34" charset="0"/>
                          <a:cs typeface="Times New Roman" panose="02020603050405020304" pitchFamily="18" charset="0"/>
                        </a:rPr>
                        <a:t>/ Aims of the lesson:</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To learn how to answer and ask questions about food that pupils like and dislike, what drinks they like and dislike and what they like to and don’t like to play.</a:t>
                      </a:r>
                    </a:p>
                  </a:txBody>
                  <a:tcPr marL="68580" marR="68580" marT="0" marB="0"/>
                </a:tc>
                <a:extLst>
                  <a:ext uri="{0D108BD9-81ED-4DB2-BD59-A6C34878D82A}">
                    <a16:rowId xmlns:a16="http://schemas.microsoft.com/office/drawing/2014/main" val="1705120696"/>
                  </a:ext>
                </a:extLst>
              </a:tr>
              <a:tr h="1434266">
                <a:tc>
                  <a:txBody>
                    <a:bodyPr/>
                    <a:lstStyle/>
                    <a:p>
                      <a:pPr>
                        <a:lnSpc>
                          <a:spcPct val="115000"/>
                        </a:lnSpc>
                        <a:spcAft>
                          <a:spcPts val="800"/>
                        </a:spcAft>
                        <a:buNone/>
                      </a:pPr>
                      <a:r>
                        <a:rPr lang="en-GB" sz="1000" b="1" kern="100" dirty="0" err="1">
                          <a:effectLst/>
                          <a:latin typeface="Aptos" panose="020B0004020202020204" pitchFamily="34" charset="0"/>
                          <a:ea typeface="Aptos" panose="020B0004020202020204" pitchFamily="34" charset="0"/>
                          <a:cs typeface="Times New Roman" panose="02020603050405020304" pitchFamily="18" charset="0"/>
                        </a:rPr>
                        <a:t>Gwybodaeth</a:t>
                      </a:r>
                      <a:r>
                        <a:rPr lang="en-GB" sz="10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b="1" kern="100" dirty="0" err="1">
                          <a:effectLst/>
                          <a:latin typeface="Aptos" panose="020B0004020202020204" pitchFamily="34" charset="0"/>
                          <a:ea typeface="Aptos" panose="020B0004020202020204" pitchFamily="34" charset="0"/>
                          <a:cs typeface="Times New Roman" panose="02020603050405020304" pitchFamily="18" charset="0"/>
                        </a:rPr>
                        <a:t>flaenorol</a:t>
                      </a:r>
                      <a:r>
                        <a:rPr lang="en-GB" sz="1000" b="1" kern="100" dirty="0">
                          <a:effectLst/>
                          <a:latin typeface="Aptos" panose="020B0004020202020204" pitchFamily="34" charset="0"/>
                          <a:ea typeface="Aptos" panose="020B0004020202020204" pitchFamily="34" charset="0"/>
                          <a:cs typeface="Times New Roman" panose="02020603050405020304" pitchFamily="18" charset="0"/>
                        </a:rPr>
                        <a:t>/ Previous knowledge:</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Pupils have been practising these questions already but struggle how to answer them. They know what terminology such as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bywta</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yfed</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and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chwarae</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mean but struggle to answer a question that has been asked about these. </a:t>
                      </a: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Pupils have already practised this game twice and knew about the resources that were there to help them such as the PPT and the Welsh language mats. </a:t>
                      </a:r>
                    </a:p>
                  </a:txBody>
                  <a:tcPr marL="68580" marR="68580" marT="0" marB="0"/>
                </a:tc>
                <a:tc rowSpan="2">
                  <a:txBody>
                    <a:bodyPr/>
                    <a:lstStyle/>
                    <a:p>
                      <a:pPr>
                        <a:lnSpc>
                          <a:spcPct val="115000"/>
                        </a:lnSpc>
                        <a:spcAft>
                          <a:spcPts val="800"/>
                        </a:spcAft>
                        <a:buNone/>
                      </a:pPr>
                      <a:r>
                        <a:rPr lang="en-GB" sz="1000" b="1" kern="100" dirty="0" err="1">
                          <a:effectLst/>
                          <a:latin typeface="Aptos" panose="020B0004020202020204" pitchFamily="34" charset="0"/>
                          <a:ea typeface="Aptos" panose="020B0004020202020204" pitchFamily="34" charset="0"/>
                          <a:cs typeface="Times New Roman" panose="02020603050405020304" pitchFamily="18" charset="0"/>
                        </a:rPr>
                        <a:t>Geirfa</a:t>
                      </a:r>
                      <a:r>
                        <a:rPr lang="en-GB" sz="10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b="1" kern="100" dirty="0" err="1">
                          <a:effectLst/>
                          <a:latin typeface="Aptos" panose="020B0004020202020204" pitchFamily="34" charset="0"/>
                          <a:ea typeface="Aptos" panose="020B0004020202020204" pitchFamily="34" charset="0"/>
                          <a:cs typeface="Times New Roman" panose="02020603050405020304" pitchFamily="18" charset="0"/>
                        </a:rPr>
                        <a:t>allweddol</a:t>
                      </a:r>
                      <a:r>
                        <a:rPr lang="en-GB" sz="1000" b="1" kern="100" dirty="0">
                          <a:effectLst/>
                          <a:latin typeface="Aptos" panose="020B0004020202020204" pitchFamily="34" charset="0"/>
                          <a:ea typeface="Aptos" panose="020B0004020202020204" pitchFamily="34" charset="0"/>
                          <a:cs typeface="Times New Roman" panose="02020603050405020304" pitchFamily="18" charset="0"/>
                        </a:rPr>
                        <a:t>/ Key vocabulary</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buFont typeface="Symbol" panose="05050102010706020507" pitchFamily="18" charset="2"/>
                        <a:buChar char=""/>
                      </a:pP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Chwarae</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Bwyta</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p>
                    <a:p>
                      <a:pPr marL="342900" lvl="0" indent="-342900">
                        <a:lnSpc>
                          <a:spcPct val="115000"/>
                        </a:lnSpc>
                        <a:buFont typeface="Symbol" panose="05050102010706020507" pitchFamily="18" charset="2"/>
                        <a:buChar char=""/>
                      </a:pP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Yfed</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Hoffi</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Ddim</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hoffi</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GB" sz="1000" b="1" kern="100" dirty="0" err="1">
                          <a:effectLst/>
                          <a:latin typeface="Aptos" panose="020B0004020202020204" pitchFamily="34" charset="0"/>
                          <a:ea typeface="Aptos" panose="020B0004020202020204" pitchFamily="34" charset="0"/>
                          <a:cs typeface="Times New Roman" panose="02020603050405020304" pitchFamily="18" charset="0"/>
                        </a:rPr>
                        <a:t>Ffocws</a:t>
                      </a:r>
                      <a:r>
                        <a:rPr lang="en-GB" sz="10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b="1" kern="100" dirty="0" err="1">
                          <a:effectLst/>
                          <a:latin typeface="Aptos" panose="020B0004020202020204" pitchFamily="34" charset="0"/>
                          <a:ea typeface="Aptos" panose="020B0004020202020204" pitchFamily="34" charset="0"/>
                          <a:cs typeface="Times New Roman" panose="02020603050405020304" pitchFamily="18" charset="0"/>
                        </a:rPr>
                        <a:t>iaith</a:t>
                      </a:r>
                      <a:r>
                        <a:rPr lang="en-GB" sz="1000" b="1" kern="100" dirty="0">
                          <a:effectLst/>
                          <a:latin typeface="Aptos" panose="020B0004020202020204" pitchFamily="34" charset="0"/>
                          <a:ea typeface="Aptos" panose="020B0004020202020204" pitchFamily="34" charset="0"/>
                          <a:cs typeface="Times New Roman" panose="02020603050405020304" pitchFamily="18" charset="0"/>
                        </a:rPr>
                        <a:t>/ Language focus: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Answering questions in full sentences in Welsh about likes and dislikes about food, drinks and play.</a:t>
                      </a: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Drilling into pupils to not give one-word answers and to use the vocabulary mats to answer questions in full sentences.  </a:t>
                      </a: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GB" sz="1000" kern="100" dirty="0">
                          <a:effectLst/>
                          <a:latin typeface="Aptos" panose="020B0004020202020204" pitchFamily="34" charset="0"/>
                          <a:cs typeface="Times New Roman" panose="02020603050405020304" pitchFamily="18" charset="0"/>
                        </a:rPr>
                        <a:t> </a:t>
                      </a:r>
                    </a:p>
                  </a:txBody>
                  <a:tcPr marL="68580" marR="68580" marT="0" marB="0"/>
                </a:tc>
                <a:tc rowSpan="2">
                  <a:txBody>
                    <a:bodyPr/>
                    <a:lstStyle/>
                    <a:p>
                      <a:pPr>
                        <a:lnSpc>
                          <a:spcPct val="115000"/>
                        </a:lnSpc>
                        <a:spcAft>
                          <a:spcPts val="800"/>
                        </a:spcAft>
                        <a:buNone/>
                      </a:pPr>
                      <a:r>
                        <a:rPr lang="en-GB" sz="1000" b="1" kern="100" dirty="0" err="1">
                          <a:effectLst/>
                          <a:latin typeface="Aptos" panose="020B0004020202020204" pitchFamily="34" charset="0"/>
                          <a:ea typeface="Aptos" panose="020B0004020202020204" pitchFamily="34" charset="0"/>
                          <a:cs typeface="Times New Roman" panose="02020603050405020304" pitchFamily="18" charset="0"/>
                        </a:rPr>
                        <a:t>Gweithgareddau</a:t>
                      </a:r>
                      <a:r>
                        <a:rPr lang="en-GB" sz="10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b="1" kern="100" dirty="0" err="1">
                          <a:effectLst/>
                          <a:latin typeface="Aptos" panose="020B0004020202020204" pitchFamily="34" charset="0"/>
                          <a:ea typeface="Aptos" panose="020B0004020202020204" pitchFamily="34" charset="0"/>
                          <a:cs typeface="Times New Roman" panose="02020603050405020304" pitchFamily="18" charset="0"/>
                        </a:rPr>
                        <a:t>addysgu</a:t>
                      </a:r>
                      <a:r>
                        <a:rPr lang="en-GB" sz="1000" b="1"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000" b="1" kern="100" dirty="0" err="1">
                          <a:effectLst/>
                          <a:latin typeface="Aptos" panose="020B0004020202020204" pitchFamily="34" charset="0"/>
                          <a:ea typeface="Aptos" panose="020B0004020202020204" pitchFamily="34" charset="0"/>
                          <a:cs typeface="Times New Roman" panose="02020603050405020304" pitchFamily="18" charset="0"/>
                        </a:rPr>
                        <a:t>dysgu</a:t>
                      </a:r>
                      <a:r>
                        <a:rPr lang="en-GB" sz="1000" b="1" kern="100" dirty="0">
                          <a:effectLst/>
                          <a:latin typeface="Aptos" panose="020B0004020202020204" pitchFamily="34" charset="0"/>
                          <a:ea typeface="Aptos" panose="020B0004020202020204" pitchFamily="34" charset="0"/>
                          <a:cs typeface="Times New Roman" panose="02020603050405020304" pitchFamily="18" charset="0"/>
                        </a:rPr>
                        <a:t>/ Teaching and Learning Activities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b="1" kern="100" dirty="0">
                          <a:effectLst/>
                          <a:latin typeface="Aptos" panose="020B0004020202020204" pitchFamily="34" charset="0"/>
                          <a:ea typeface="Aptos" panose="020B0004020202020204" pitchFamily="34" charset="0"/>
                          <a:cs typeface="Times New Roman" panose="02020603050405020304" pitchFamily="18" charset="0"/>
                        </a:rPr>
                        <a:t>Introduction</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The pupils will sing the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beth</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wyt</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ti’n</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hoffi</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song with the teacher to refresh the vocabulary they need to play the slot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drillio</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game. After this, they will quickly run through what they need to do in the game, what questions they need t ask and what number they need to get on the dice to ask them.</a:t>
                      </a: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GB" sz="1000" b="1" kern="100" dirty="0">
                          <a:effectLst/>
                          <a:latin typeface="Aptos" panose="020B0004020202020204" pitchFamily="34" charset="0"/>
                          <a:ea typeface="Aptos" panose="020B0004020202020204" pitchFamily="34" charset="0"/>
                          <a:cs typeface="Times New Roman" panose="02020603050405020304" pitchFamily="18" charset="0"/>
                        </a:rPr>
                        <a:t>Main:</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Pupils will stay in their talk partners and will take turns on rolling the dice and asking the question based of what number they get, and their partner will answer the question and then have a go at rolling the dice and asking a question for the first talk partner to answer. They will do this for ten minutes.</a:t>
                      </a: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GB" sz="1000" b="1" kern="100" dirty="0">
                          <a:effectLst/>
                          <a:latin typeface="Aptos" panose="020B0004020202020204" pitchFamily="34" charset="0"/>
                          <a:ea typeface="Aptos" panose="020B0004020202020204" pitchFamily="34" charset="0"/>
                          <a:cs typeface="Times New Roman" panose="02020603050405020304" pitchFamily="18" charset="0"/>
                        </a:rPr>
                        <a:t>Plenary:</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After the ten minutes is up, pupils will be picked using dojo randomiser to have a turn of asking and answering questions in Welsh to demonstrate to the class.</a:t>
                      </a:r>
                    </a:p>
                  </a:txBody>
                  <a:tcPr marL="68580" marR="68580" marT="0" marB="0"/>
                </a:tc>
                <a:extLst>
                  <a:ext uri="{0D108BD9-81ED-4DB2-BD59-A6C34878D82A}">
                    <a16:rowId xmlns:a16="http://schemas.microsoft.com/office/drawing/2014/main" val="1765395647"/>
                  </a:ext>
                </a:extLst>
              </a:tr>
              <a:tr h="3004418">
                <a:tc>
                  <a:txBody>
                    <a:bodyPr/>
                    <a:lstStyle/>
                    <a:p>
                      <a:pPr>
                        <a:lnSpc>
                          <a:spcPct val="115000"/>
                        </a:lnSpc>
                        <a:spcAft>
                          <a:spcPts val="800"/>
                        </a:spcAft>
                        <a:buNone/>
                      </a:pPr>
                      <a:r>
                        <a:rPr lang="en-GB" sz="1000" b="1" kern="100" dirty="0" err="1">
                          <a:effectLst/>
                          <a:latin typeface="Aptos" panose="020B0004020202020204" pitchFamily="34" charset="0"/>
                          <a:ea typeface="Aptos" panose="020B0004020202020204" pitchFamily="34" charset="0"/>
                          <a:cs typeface="Times New Roman" panose="02020603050405020304" pitchFamily="18" charset="0"/>
                        </a:rPr>
                        <a:t>Adnoddau</a:t>
                      </a:r>
                      <a:r>
                        <a:rPr lang="en-GB" sz="1000" b="1" kern="100" dirty="0">
                          <a:effectLst/>
                          <a:latin typeface="Aptos" panose="020B0004020202020204" pitchFamily="34" charset="0"/>
                          <a:ea typeface="Aptos" panose="020B0004020202020204" pitchFamily="34" charset="0"/>
                          <a:cs typeface="Times New Roman" panose="02020603050405020304" pitchFamily="18" charset="0"/>
                        </a:rPr>
                        <a:t>/ Resources: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Laptop</a:t>
                      </a:r>
                    </a:p>
                    <a:p>
                      <a:pPr marL="342900" lvl="0" indent="-342900">
                        <a:lnSpc>
                          <a:spcPct val="115000"/>
                        </a:lnSpc>
                        <a:buFont typeface="Symbol" panose="05050102010706020507" pitchFamily="18" charset="2"/>
                        <a:buChar char=""/>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Viewing board</a:t>
                      </a:r>
                    </a:p>
                    <a:p>
                      <a:pPr marL="342900" lvl="0" indent="-342900">
                        <a:lnSpc>
                          <a:spcPct val="115000"/>
                        </a:lnSpc>
                        <a:buFont typeface="Symbol" panose="05050102010706020507" pitchFamily="18" charset="2"/>
                        <a:buChar char=""/>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Slot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drillio</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PowerPoint with questions and numbers on it</a:t>
                      </a:r>
                    </a:p>
                    <a:p>
                      <a:pPr marL="342900" lvl="0" indent="-342900">
                        <a:lnSpc>
                          <a:spcPct val="115000"/>
                        </a:lnSpc>
                        <a:buFont typeface="Symbol" panose="05050102010706020507" pitchFamily="18" charset="2"/>
                        <a:buChar char=""/>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Welsh language help mats</a:t>
                      </a:r>
                    </a:p>
                    <a:p>
                      <a:pPr marL="342900" lvl="0" indent="-342900">
                        <a:lnSpc>
                          <a:spcPct val="115000"/>
                        </a:lnSpc>
                        <a:buFont typeface="Symbol" panose="05050102010706020507" pitchFamily="18" charset="2"/>
                        <a:buChar char=""/>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Dice</a:t>
                      </a:r>
                    </a:p>
                    <a:p>
                      <a:pPr marL="342900" lvl="0" indent="-342900">
                        <a:lnSpc>
                          <a:spcPct val="115000"/>
                        </a:lnSpc>
                        <a:buFont typeface="Symbol" panose="05050102010706020507" pitchFamily="18" charset="2"/>
                        <a:buChar char=""/>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Fa la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la</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song: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beth</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wyt</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ti’n</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hoffi</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buFont typeface="Symbol" panose="05050102010706020507" pitchFamily="18" charset="2"/>
                        <a:buChar char=""/>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Timer </a:t>
                      </a:r>
                    </a:p>
                    <a:p>
                      <a:pPr marL="342900" lvl="0" indent="-342900">
                        <a:lnSpc>
                          <a:spcPct val="115000"/>
                        </a:lnSpc>
                        <a:spcAft>
                          <a:spcPts val="800"/>
                        </a:spcAft>
                        <a:buFont typeface="Symbol" panose="05050102010706020507" pitchFamily="18" charset="2"/>
                        <a:buChar char=""/>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Dojo randomiser</a:t>
                      </a: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Pupils who needed support were not in-frame of the recording but were given small group support from a teaching assistant to help them use the resources to practise. </a:t>
                      </a:r>
                    </a:p>
                  </a:txBody>
                  <a:tcPr marL="68580" marR="68580" marT="0" marB="0"/>
                </a:tc>
                <a:tc vMerge="1">
                  <a:txBody>
                    <a:bodyPr/>
                    <a:lstStyle/>
                    <a:p>
                      <a:endParaRPr dirty="0"/>
                    </a:p>
                  </a:txBody>
                  <a:tcPr marL="68580" marR="68580" marT="0" marB="0"/>
                </a:tc>
                <a:tc vMerge="1">
                  <a:txBody>
                    <a:bodyPr/>
                    <a:lstStyle/>
                    <a:p>
                      <a:endParaRPr lang="en-GB" sz="1000" dirty="0"/>
                    </a:p>
                  </a:txBody>
                  <a:tcPr/>
                </a:tc>
                <a:extLst>
                  <a:ext uri="{0D108BD9-81ED-4DB2-BD59-A6C34878D82A}">
                    <a16:rowId xmlns:a16="http://schemas.microsoft.com/office/drawing/2014/main" val="837349982"/>
                  </a:ext>
                </a:extLst>
              </a:tr>
            </a:tbl>
          </a:graphicData>
        </a:graphic>
      </p:graphicFrame>
    </p:spTree>
    <p:extLst>
      <p:ext uri="{BB962C8B-B14F-4D97-AF65-F5344CB8AC3E}">
        <p14:creationId xmlns:p14="http://schemas.microsoft.com/office/powerpoint/2010/main" val="2936197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5D36A-268E-9C42-6147-AC12F9F5265E}"/>
              </a:ext>
            </a:extLst>
          </p:cNvPr>
          <p:cNvSpPr>
            <a:spLocks noGrp="1"/>
          </p:cNvSpPr>
          <p:nvPr>
            <p:ph type="title"/>
          </p:nvPr>
        </p:nvSpPr>
        <p:spPr/>
        <p:txBody>
          <a:bodyPr/>
          <a:lstStyle/>
          <a:p>
            <a:r>
              <a:rPr lang="en-GB" dirty="0"/>
              <a:t>Welsh Slot </a:t>
            </a:r>
            <a:r>
              <a:rPr lang="en-GB" dirty="0" err="1"/>
              <a:t>Drillio</a:t>
            </a:r>
            <a:r>
              <a:rPr lang="en-GB" dirty="0"/>
              <a:t> Lesson Resources that were Created: Word Mats (</a:t>
            </a:r>
            <a:r>
              <a:rPr lang="en-GB" dirty="0" err="1"/>
              <a:t>Bwyta</a:t>
            </a:r>
            <a:r>
              <a:rPr lang="en-GB" dirty="0"/>
              <a:t>)</a:t>
            </a:r>
          </a:p>
        </p:txBody>
      </p:sp>
      <p:pic>
        <p:nvPicPr>
          <p:cNvPr id="7" name="Picture 6">
            <a:extLst>
              <a:ext uri="{FF2B5EF4-FFF2-40B4-BE49-F238E27FC236}">
                <a16:creationId xmlns:a16="http://schemas.microsoft.com/office/drawing/2014/main" id="{584D6EF1-9CE8-B45D-8D39-0293F1E5D6A1}"/>
              </a:ext>
            </a:extLst>
          </p:cNvPr>
          <p:cNvPicPr>
            <a:picLocks noChangeAspect="1"/>
          </p:cNvPicPr>
          <p:nvPr/>
        </p:nvPicPr>
        <p:blipFill>
          <a:blip r:embed="rId2"/>
          <a:stretch>
            <a:fillRect/>
          </a:stretch>
        </p:blipFill>
        <p:spPr>
          <a:xfrm>
            <a:off x="1046259" y="1698585"/>
            <a:ext cx="8913820" cy="4972104"/>
          </a:xfrm>
          <a:prstGeom prst="rect">
            <a:avLst/>
          </a:prstGeom>
        </p:spPr>
      </p:pic>
    </p:spTree>
    <p:extLst>
      <p:ext uri="{BB962C8B-B14F-4D97-AF65-F5344CB8AC3E}">
        <p14:creationId xmlns:p14="http://schemas.microsoft.com/office/powerpoint/2010/main" val="1487950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C39EAE-AD1A-B2E1-9FFF-D13718DD58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11A858-DE25-F9F9-D474-56583B7E8233}"/>
              </a:ext>
            </a:extLst>
          </p:cNvPr>
          <p:cNvSpPr>
            <a:spLocks noGrp="1"/>
          </p:cNvSpPr>
          <p:nvPr>
            <p:ph type="title"/>
          </p:nvPr>
        </p:nvSpPr>
        <p:spPr/>
        <p:txBody>
          <a:bodyPr/>
          <a:lstStyle/>
          <a:p>
            <a:r>
              <a:rPr lang="en-GB" dirty="0"/>
              <a:t>Welsh Slot </a:t>
            </a:r>
            <a:r>
              <a:rPr lang="en-GB" dirty="0" err="1"/>
              <a:t>Drillio</a:t>
            </a:r>
            <a:r>
              <a:rPr lang="en-GB" dirty="0"/>
              <a:t> Lesson Resources that were Created: Word Mats (</a:t>
            </a:r>
            <a:r>
              <a:rPr lang="en-GB" dirty="0" err="1"/>
              <a:t>Yfed</a:t>
            </a:r>
            <a:r>
              <a:rPr lang="en-GB" dirty="0"/>
              <a:t>)</a:t>
            </a:r>
          </a:p>
        </p:txBody>
      </p:sp>
      <p:pic>
        <p:nvPicPr>
          <p:cNvPr id="4" name="Picture 3">
            <a:extLst>
              <a:ext uri="{FF2B5EF4-FFF2-40B4-BE49-F238E27FC236}">
                <a16:creationId xmlns:a16="http://schemas.microsoft.com/office/drawing/2014/main" id="{BD51D5B8-D059-AEE3-2AD0-A3DD0739F8A8}"/>
              </a:ext>
            </a:extLst>
          </p:cNvPr>
          <p:cNvPicPr>
            <a:picLocks noChangeAspect="1"/>
          </p:cNvPicPr>
          <p:nvPr/>
        </p:nvPicPr>
        <p:blipFill>
          <a:blip r:embed="rId2"/>
          <a:stretch>
            <a:fillRect/>
          </a:stretch>
        </p:blipFill>
        <p:spPr>
          <a:xfrm>
            <a:off x="1046260" y="1690688"/>
            <a:ext cx="8913820" cy="4980001"/>
          </a:xfrm>
          <a:prstGeom prst="rect">
            <a:avLst/>
          </a:prstGeom>
        </p:spPr>
      </p:pic>
    </p:spTree>
    <p:extLst>
      <p:ext uri="{BB962C8B-B14F-4D97-AF65-F5344CB8AC3E}">
        <p14:creationId xmlns:p14="http://schemas.microsoft.com/office/powerpoint/2010/main" val="3163391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FDBDFD-09A4-B25D-B240-36067EEB21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C8E448-38CD-9BDB-7DCA-27737694FD2C}"/>
              </a:ext>
            </a:extLst>
          </p:cNvPr>
          <p:cNvSpPr>
            <a:spLocks noGrp="1"/>
          </p:cNvSpPr>
          <p:nvPr>
            <p:ph type="title"/>
          </p:nvPr>
        </p:nvSpPr>
        <p:spPr/>
        <p:txBody>
          <a:bodyPr/>
          <a:lstStyle/>
          <a:p>
            <a:r>
              <a:rPr lang="en-GB" dirty="0"/>
              <a:t>Welsh Slot </a:t>
            </a:r>
            <a:r>
              <a:rPr lang="en-GB" dirty="0" err="1"/>
              <a:t>Drillio</a:t>
            </a:r>
            <a:r>
              <a:rPr lang="en-GB" dirty="0"/>
              <a:t> Lesson Resources that were Created: Word Mats (</a:t>
            </a:r>
            <a:r>
              <a:rPr lang="en-GB" dirty="0" err="1"/>
              <a:t>Chwarae</a:t>
            </a:r>
            <a:r>
              <a:rPr lang="en-GB" dirty="0"/>
              <a:t>)</a:t>
            </a:r>
          </a:p>
        </p:txBody>
      </p:sp>
      <p:pic>
        <p:nvPicPr>
          <p:cNvPr id="5" name="Picture 4">
            <a:extLst>
              <a:ext uri="{FF2B5EF4-FFF2-40B4-BE49-F238E27FC236}">
                <a16:creationId xmlns:a16="http://schemas.microsoft.com/office/drawing/2014/main" id="{E2FCB652-5511-51CC-BAEE-44F293BA3921}"/>
              </a:ext>
            </a:extLst>
          </p:cNvPr>
          <p:cNvPicPr>
            <a:picLocks noChangeAspect="1"/>
          </p:cNvPicPr>
          <p:nvPr/>
        </p:nvPicPr>
        <p:blipFill>
          <a:blip r:embed="rId2"/>
          <a:stretch>
            <a:fillRect/>
          </a:stretch>
        </p:blipFill>
        <p:spPr>
          <a:xfrm>
            <a:off x="1046259" y="1698585"/>
            <a:ext cx="8913820" cy="4972104"/>
          </a:xfrm>
          <a:prstGeom prst="rect">
            <a:avLst/>
          </a:prstGeom>
        </p:spPr>
      </p:pic>
    </p:spTree>
    <p:extLst>
      <p:ext uri="{BB962C8B-B14F-4D97-AF65-F5344CB8AC3E}">
        <p14:creationId xmlns:p14="http://schemas.microsoft.com/office/powerpoint/2010/main" val="3831068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303EA-935B-7493-6FA3-18A2B386EF8C}"/>
              </a:ext>
            </a:extLst>
          </p:cNvPr>
          <p:cNvSpPr>
            <a:spLocks noGrp="1"/>
          </p:cNvSpPr>
          <p:nvPr>
            <p:ph type="title"/>
          </p:nvPr>
        </p:nvSpPr>
        <p:spPr>
          <a:xfrm>
            <a:off x="301451" y="365125"/>
            <a:ext cx="11756571" cy="1325563"/>
          </a:xfrm>
        </p:spPr>
        <p:txBody>
          <a:bodyPr>
            <a:normAutofit fontScale="90000"/>
          </a:bodyPr>
          <a:lstStyle/>
          <a:p>
            <a:r>
              <a:rPr lang="en-GB" dirty="0"/>
              <a:t>Welsh Slot </a:t>
            </a:r>
            <a:r>
              <a:rPr lang="en-GB" dirty="0" err="1"/>
              <a:t>Drillio</a:t>
            </a:r>
            <a:r>
              <a:rPr lang="en-GB" dirty="0"/>
              <a:t> Lesson Resources that were Created: Welsh Questions and Answer aids (</a:t>
            </a:r>
            <a:r>
              <a:rPr lang="en-GB" dirty="0" err="1"/>
              <a:t>Powerpoint</a:t>
            </a:r>
            <a:r>
              <a:rPr lang="en-GB" dirty="0"/>
              <a:t>)</a:t>
            </a:r>
          </a:p>
        </p:txBody>
      </p:sp>
      <p:pic>
        <p:nvPicPr>
          <p:cNvPr id="6" name="Picture 5">
            <a:extLst>
              <a:ext uri="{FF2B5EF4-FFF2-40B4-BE49-F238E27FC236}">
                <a16:creationId xmlns:a16="http://schemas.microsoft.com/office/drawing/2014/main" id="{32AEEA4B-A14D-F85B-7A00-4447E3D323D4}"/>
              </a:ext>
            </a:extLst>
          </p:cNvPr>
          <p:cNvPicPr>
            <a:picLocks noChangeAspect="1"/>
          </p:cNvPicPr>
          <p:nvPr/>
        </p:nvPicPr>
        <p:blipFill>
          <a:blip r:embed="rId2"/>
          <a:stretch>
            <a:fillRect/>
          </a:stretch>
        </p:blipFill>
        <p:spPr>
          <a:xfrm>
            <a:off x="1046259" y="1698585"/>
            <a:ext cx="8913820" cy="4972104"/>
          </a:xfrm>
          <a:prstGeom prst="rect">
            <a:avLst/>
          </a:prstGeom>
        </p:spPr>
      </p:pic>
    </p:spTree>
    <p:extLst>
      <p:ext uri="{BB962C8B-B14F-4D97-AF65-F5344CB8AC3E}">
        <p14:creationId xmlns:p14="http://schemas.microsoft.com/office/powerpoint/2010/main" val="3324387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D4B6C-E45B-F1F6-27EE-BFFCED60D540}"/>
              </a:ext>
            </a:extLst>
          </p:cNvPr>
          <p:cNvSpPr>
            <a:spLocks noGrp="1"/>
          </p:cNvSpPr>
          <p:nvPr>
            <p:ph type="title"/>
          </p:nvPr>
        </p:nvSpPr>
        <p:spPr/>
        <p:txBody>
          <a:bodyPr/>
          <a:lstStyle/>
          <a:p>
            <a:r>
              <a:rPr lang="en-GB" dirty="0"/>
              <a:t>Slot </a:t>
            </a:r>
            <a:r>
              <a:rPr lang="en-GB" dirty="0" err="1"/>
              <a:t>Drillio</a:t>
            </a:r>
            <a:r>
              <a:rPr lang="en-GB" dirty="0"/>
              <a:t> Lesson Evaluation</a:t>
            </a:r>
          </a:p>
        </p:txBody>
      </p:sp>
      <p:sp>
        <p:nvSpPr>
          <p:cNvPr id="3" name="Content Placeholder 2">
            <a:extLst>
              <a:ext uri="{FF2B5EF4-FFF2-40B4-BE49-F238E27FC236}">
                <a16:creationId xmlns:a16="http://schemas.microsoft.com/office/drawing/2014/main" id="{057A9F86-57F5-E8C8-7390-ABB234F2D246}"/>
              </a:ext>
            </a:extLst>
          </p:cNvPr>
          <p:cNvSpPr>
            <a:spLocks noGrp="1"/>
          </p:cNvSpPr>
          <p:nvPr>
            <p:ph idx="1"/>
          </p:nvPr>
        </p:nvSpPr>
        <p:spPr>
          <a:xfrm>
            <a:off x="838200" y="1455174"/>
            <a:ext cx="10515600" cy="5240594"/>
          </a:xfrm>
        </p:spPr>
        <p:txBody>
          <a:bodyPr>
            <a:normAutofit fontScale="32500" lnSpcReduction="20000"/>
          </a:bodyPr>
          <a:lstStyle/>
          <a:p>
            <a:pPr marL="0" indent="0">
              <a:lnSpc>
                <a:spcPct val="115000"/>
              </a:lnSpc>
              <a:spcAft>
                <a:spcPts val="800"/>
              </a:spcAft>
              <a:buNone/>
            </a:pPr>
            <a:r>
              <a:rPr lang="en-GB" sz="4300" kern="100" dirty="0">
                <a:effectLst/>
                <a:latin typeface="Aptos" panose="020B0004020202020204" pitchFamily="34" charset="0"/>
                <a:ea typeface="Aptos" panose="020B0004020202020204" pitchFamily="34" charset="0"/>
                <a:cs typeface="Times New Roman" panose="02020603050405020304" pitchFamily="18" charset="0"/>
              </a:rPr>
              <a:t>After watching the recording of my slot </a:t>
            </a:r>
            <a:r>
              <a:rPr lang="en-GB" sz="4300" kern="100" dirty="0" err="1">
                <a:effectLst/>
                <a:latin typeface="Aptos" panose="020B0004020202020204" pitchFamily="34" charset="0"/>
                <a:ea typeface="Aptos" panose="020B0004020202020204" pitchFamily="34" charset="0"/>
                <a:cs typeface="Times New Roman" panose="02020603050405020304" pitchFamily="18" charset="0"/>
              </a:rPr>
              <a:t>drilio</a:t>
            </a:r>
            <a:r>
              <a:rPr lang="en-GB" sz="4300" kern="100" dirty="0">
                <a:effectLst/>
                <a:latin typeface="Aptos" panose="020B0004020202020204" pitchFamily="34" charset="0"/>
                <a:ea typeface="Aptos" panose="020B0004020202020204" pitchFamily="34" charset="0"/>
                <a:cs typeface="Times New Roman" panose="02020603050405020304" pitchFamily="18" charset="0"/>
              </a:rPr>
              <a:t> lesson, one thing I think went well was explaining what the pupils needed to do again even though they had practised it as I wanted to ensure they knew exactly what they needed to do.</a:t>
            </a:r>
          </a:p>
          <a:p>
            <a:pPr marL="0" indent="0">
              <a:lnSpc>
                <a:spcPct val="115000"/>
              </a:lnSpc>
              <a:spcAft>
                <a:spcPts val="800"/>
              </a:spcAft>
              <a:buNone/>
            </a:pPr>
            <a:r>
              <a:rPr lang="en-GB" sz="4300" kern="100" dirty="0">
                <a:effectLst/>
                <a:latin typeface="Aptos" panose="020B0004020202020204" pitchFamily="34" charset="0"/>
                <a:ea typeface="Aptos" panose="020B0004020202020204" pitchFamily="34" charset="0"/>
                <a:cs typeface="Times New Roman" panose="02020603050405020304" pitchFamily="18" charset="0"/>
              </a:rPr>
              <a:t>Another thing I went well was that even though I had gone out of the frame at some points to circle to everyone and support if needed, I was able to listen and observe and support conversations and even join in with pupils and demonstrate how to do it to further develop their understanding. </a:t>
            </a:r>
          </a:p>
          <a:p>
            <a:pPr marL="0" indent="0">
              <a:lnSpc>
                <a:spcPct val="115000"/>
              </a:lnSpc>
              <a:spcAft>
                <a:spcPts val="800"/>
              </a:spcAft>
              <a:buNone/>
            </a:pPr>
            <a:r>
              <a:rPr lang="en-GB" sz="4300" kern="100" dirty="0">
                <a:effectLst/>
                <a:latin typeface="Aptos" panose="020B0004020202020204" pitchFamily="34" charset="0"/>
                <a:ea typeface="Aptos" panose="020B0004020202020204" pitchFamily="34" charset="0"/>
                <a:cs typeface="Times New Roman" panose="02020603050405020304" pitchFamily="18" charset="0"/>
              </a:rPr>
              <a:t> I also feel that the slot </a:t>
            </a:r>
            <a:r>
              <a:rPr lang="en-GB" sz="4300" kern="100" dirty="0" err="1">
                <a:effectLst/>
                <a:latin typeface="Aptos" panose="020B0004020202020204" pitchFamily="34" charset="0"/>
                <a:ea typeface="Aptos" panose="020B0004020202020204" pitchFamily="34" charset="0"/>
                <a:cs typeface="Times New Roman" panose="02020603050405020304" pitchFamily="18" charset="0"/>
              </a:rPr>
              <a:t>drillio</a:t>
            </a:r>
            <a:r>
              <a:rPr lang="en-GB" sz="4300" kern="100" dirty="0">
                <a:effectLst/>
                <a:latin typeface="Aptos" panose="020B0004020202020204" pitchFamily="34" charset="0"/>
                <a:ea typeface="Aptos" panose="020B0004020202020204" pitchFamily="34" charset="0"/>
                <a:cs typeface="Times New Roman" panose="02020603050405020304" pitchFamily="18" charset="0"/>
              </a:rPr>
              <a:t> was well practised and children knew what resources to use to help them with asking and answering questions. However, I would have liked to have demonstrated using the word mats again and I relied on practise sessions but t all pupils were in so next time, it would have been even better if I had demonstrated how to use the word mats as at least one of the pupils didn’t know what they were for and I had to go and explain how to use them to her, which took time away from observing and circling the classroom.</a:t>
            </a:r>
          </a:p>
          <a:p>
            <a:pPr marL="0" indent="0">
              <a:lnSpc>
                <a:spcPct val="115000"/>
              </a:lnSpc>
              <a:spcAft>
                <a:spcPts val="800"/>
              </a:spcAft>
              <a:buNone/>
            </a:pPr>
            <a:r>
              <a:rPr lang="en-GB" sz="4300" kern="100" dirty="0">
                <a:effectLst/>
                <a:latin typeface="Aptos" panose="020B0004020202020204" pitchFamily="34" charset="0"/>
                <a:ea typeface="Aptos" panose="020B0004020202020204" pitchFamily="34" charset="0"/>
                <a:cs typeface="Times New Roman" panose="02020603050405020304" pitchFamily="18" charset="0"/>
              </a:rPr>
              <a:t>Furthermore, after watching the recording, I felt like my presence was not very engaging and this may have made some pupils lose concentration so it would have been even better next time to have been more engaging, lively and upbeat to maintain attention and create a fun and engaging attitude towards the slot </a:t>
            </a:r>
            <a:r>
              <a:rPr lang="en-GB" sz="4300" kern="100" dirty="0" err="1">
                <a:effectLst/>
                <a:latin typeface="Aptos" panose="020B0004020202020204" pitchFamily="34" charset="0"/>
                <a:ea typeface="Aptos" panose="020B0004020202020204" pitchFamily="34" charset="0"/>
                <a:cs typeface="Times New Roman" panose="02020603050405020304" pitchFamily="18" charset="0"/>
              </a:rPr>
              <a:t>drilio</a:t>
            </a:r>
            <a:r>
              <a:rPr lang="en-GB" sz="4300" kern="100" dirty="0">
                <a:effectLst/>
                <a:latin typeface="Aptos" panose="020B0004020202020204" pitchFamily="34" charset="0"/>
                <a:ea typeface="Aptos" panose="020B0004020202020204" pitchFamily="34" charset="0"/>
                <a:cs typeface="Times New Roman" panose="02020603050405020304" pitchFamily="18" charset="0"/>
              </a:rPr>
              <a:t> sessions. </a:t>
            </a:r>
          </a:p>
          <a:p>
            <a:pPr marL="0" indent="0">
              <a:lnSpc>
                <a:spcPct val="115000"/>
              </a:lnSpc>
              <a:spcAft>
                <a:spcPts val="800"/>
              </a:spcAft>
              <a:buNone/>
            </a:pPr>
            <a:r>
              <a:rPr lang="en-GB" sz="4300" kern="100" dirty="0">
                <a:effectLst/>
                <a:latin typeface="Aptos" panose="020B0004020202020204" pitchFamily="34" charset="0"/>
                <a:ea typeface="Aptos" panose="020B0004020202020204" pitchFamily="34" charset="0"/>
                <a:cs typeface="Times New Roman" panose="02020603050405020304" pitchFamily="18" charset="0"/>
              </a:rPr>
              <a:t>Finally, it would be even better if I had checked that all the resources were given out as I had ensured word mats had been given out but forgot to give the dice out, which were essential to the game and this ad an impact on the lesson as pupils would have gone off topic while waiting for the dice, which would have then time away from the slot </a:t>
            </a:r>
            <a:r>
              <a:rPr lang="en-GB" sz="4300" kern="100" dirty="0" err="1">
                <a:effectLst/>
                <a:latin typeface="Aptos" panose="020B0004020202020204" pitchFamily="34" charset="0"/>
                <a:ea typeface="Aptos" panose="020B0004020202020204" pitchFamily="34" charset="0"/>
                <a:cs typeface="Times New Roman" panose="02020603050405020304" pitchFamily="18" charset="0"/>
              </a:rPr>
              <a:t>drillio</a:t>
            </a:r>
            <a:r>
              <a:rPr lang="en-GB" sz="4300" kern="100" dirty="0">
                <a:effectLst/>
                <a:latin typeface="Aptos" panose="020B0004020202020204" pitchFamily="34" charset="0"/>
                <a:ea typeface="Aptos" panose="020B0004020202020204" pitchFamily="34" charset="0"/>
                <a:cs typeface="Times New Roman" panose="02020603050405020304" pitchFamily="18" charset="0"/>
              </a:rPr>
              <a:t> lesson plan and this was not good as the slot </a:t>
            </a:r>
            <a:r>
              <a:rPr lang="en-GB" sz="4300" kern="100" dirty="0" err="1">
                <a:effectLst/>
                <a:latin typeface="Aptos" panose="020B0004020202020204" pitchFamily="34" charset="0"/>
                <a:ea typeface="Aptos" panose="020B0004020202020204" pitchFamily="34" charset="0"/>
                <a:cs typeface="Times New Roman" panose="02020603050405020304" pitchFamily="18" charset="0"/>
              </a:rPr>
              <a:t>drillio</a:t>
            </a:r>
            <a:r>
              <a:rPr lang="en-GB" sz="4300" kern="100" dirty="0">
                <a:effectLst/>
                <a:latin typeface="Aptos" panose="020B0004020202020204" pitchFamily="34" charset="0"/>
                <a:ea typeface="Aptos" panose="020B0004020202020204" pitchFamily="34" charset="0"/>
                <a:cs typeface="Times New Roman" panose="02020603050405020304" pitchFamily="18" charset="0"/>
              </a:rPr>
              <a:t> sessions aren’t that long so all the time needs to be utilised to ensure the most learning possible happens within this learning opportunity. </a:t>
            </a:r>
          </a:p>
          <a:p>
            <a:endParaRPr lang="en-GB" dirty="0"/>
          </a:p>
        </p:txBody>
      </p:sp>
    </p:spTree>
    <p:extLst>
      <p:ext uri="{BB962C8B-B14F-4D97-AF65-F5344CB8AC3E}">
        <p14:creationId xmlns:p14="http://schemas.microsoft.com/office/powerpoint/2010/main" val="40536617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TotalTime>
  <Words>904</Words>
  <Application>Microsoft Office PowerPoint</Application>
  <PresentationFormat>Widescreen</PresentationFormat>
  <Paragraphs>53</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Symbol</vt:lpstr>
      <vt:lpstr>Office Theme</vt:lpstr>
      <vt:lpstr>Welsh Evidence: 10 Credit Module</vt:lpstr>
      <vt:lpstr>Welsh Slot Drillio Lesson Plan</vt:lpstr>
      <vt:lpstr>Welsh Slot Drillio Lesson Resources that were Created: Word Mats (Bwyta)</vt:lpstr>
      <vt:lpstr>Welsh Slot Drillio Lesson Resources that were Created: Word Mats (Yfed)</vt:lpstr>
      <vt:lpstr>Welsh Slot Drillio Lesson Resources that were Created: Word Mats (Chwarae)</vt:lpstr>
      <vt:lpstr>Welsh Slot Drillio Lesson Resources that were Created: Welsh Questions and Answer aids (Powerpoint)</vt:lpstr>
      <vt:lpstr>Slot Drillio Lesson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Lee Cobley</dc:creator>
  <cp:lastModifiedBy>Lee Cobley</cp:lastModifiedBy>
  <cp:revision>1</cp:revision>
  <dcterms:created xsi:type="dcterms:W3CDTF">2025-04-20T22:51:00Z</dcterms:created>
  <dcterms:modified xsi:type="dcterms:W3CDTF">2025-04-20T23:12:24Z</dcterms:modified>
</cp:coreProperties>
</file>