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4" r:id="rId1"/>
  </p:sldMasterIdLst>
  <p:notesMasterIdLst>
    <p:notesMasterId r:id="rId17"/>
  </p:notesMasterIdLst>
  <p:sldIdLst>
    <p:sldId id="256" r:id="rId2"/>
    <p:sldId id="257" r:id="rId3"/>
    <p:sldId id="258" r:id="rId4"/>
    <p:sldId id="259" r:id="rId5"/>
    <p:sldId id="260" r:id="rId6"/>
    <p:sldId id="261" r:id="rId7"/>
    <p:sldId id="262" r:id="rId8"/>
    <p:sldId id="268" r:id="rId9"/>
    <p:sldId id="269" r:id="rId10"/>
    <p:sldId id="270"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329" autoAdjust="0"/>
  </p:normalViewPr>
  <p:slideViewPr>
    <p:cSldViewPr snapToGrid="0">
      <p:cViewPr varScale="1">
        <p:scale>
          <a:sx n="46" d="100"/>
          <a:sy n="46" d="100"/>
        </p:scale>
        <p:origin x="60"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883A32-14BD-45B2-8309-78FD2D7B5B00}"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D8418B84-86C0-498E-83EE-494B63B1DE28}">
      <dgm:prSet/>
      <dgm:spPr/>
      <dgm:t>
        <a:bodyPr/>
        <a:lstStyle/>
        <a:p>
          <a:r>
            <a:rPr lang="en-GB"/>
            <a:t>The workforce planning and recruitment process is represented by workforce planning, job analysis, and formulation of job descriptions and person specifications (Yadav </a:t>
          </a:r>
          <a:r>
            <a:rPr lang="en-GB" i="1"/>
            <a:t>et al., </a:t>
          </a:r>
          <a:r>
            <a:rPr lang="en-GB"/>
            <a:t>2021).</a:t>
          </a:r>
          <a:endParaRPr lang="en-US"/>
        </a:p>
      </dgm:t>
    </dgm:pt>
    <dgm:pt modelId="{219C8B3B-23E8-40B7-A59E-07E2A7A12B1C}" type="parTrans" cxnId="{E4AA0C04-126C-4A47-8E8C-AF78FDBE8713}">
      <dgm:prSet/>
      <dgm:spPr/>
      <dgm:t>
        <a:bodyPr/>
        <a:lstStyle/>
        <a:p>
          <a:endParaRPr lang="en-US"/>
        </a:p>
      </dgm:t>
    </dgm:pt>
    <dgm:pt modelId="{332BF33E-878C-496E-96B6-1E4E08FF80FB}" type="sibTrans" cxnId="{E4AA0C04-126C-4A47-8E8C-AF78FDBE8713}">
      <dgm:prSet/>
      <dgm:spPr/>
      <dgm:t>
        <a:bodyPr/>
        <a:lstStyle/>
        <a:p>
          <a:endParaRPr lang="en-US"/>
        </a:p>
      </dgm:t>
    </dgm:pt>
    <dgm:pt modelId="{7820A2FC-08C9-4EAE-8A3E-B6125726332F}">
      <dgm:prSet/>
      <dgm:spPr/>
      <dgm:t>
        <a:bodyPr/>
        <a:lstStyle/>
        <a:p>
          <a:r>
            <a:rPr lang="en-GB"/>
            <a:t>The selection and onboarding are preceded by advertisement and shortlisting of the candidates, and the interview.</a:t>
          </a:r>
          <a:endParaRPr lang="en-US"/>
        </a:p>
      </dgm:t>
    </dgm:pt>
    <dgm:pt modelId="{9356A09F-B30A-4BCF-90E3-1017A440500D}" type="parTrans" cxnId="{56CF792E-415D-485E-9B1F-F1B1B1D7FBB0}">
      <dgm:prSet/>
      <dgm:spPr/>
      <dgm:t>
        <a:bodyPr/>
        <a:lstStyle/>
        <a:p>
          <a:endParaRPr lang="en-US"/>
        </a:p>
      </dgm:t>
    </dgm:pt>
    <dgm:pt modelId="{9A9C002D-021D-4954-97E0-7CBCBD9C6460}" type="sibTrans" cxnId="{56CF792E-415D-485E-9B1F-F1B1B1D7FBB0}">
      <dgm:prSet/>
      <dgm:spPr/>
      <dgm:t>
        <a:bodyPr/>
        <a:lstStyle/>
        <a:p>
          <a:endParaRPr lang="en-US"/>
        </a:p>
      </dgm:t>
    </dgm:pt>
    <dgm:pt modelId="{FEBB1E98-47BF-4F24-A6F0-C86F29C8CDBD}">
      <dgm:prSet/>
      <dgm:spPr/>
      <dgm:t>
        <a:bodyPr/>
        <a:lstStyle/>
        <a:p>
          <a:r>
            <a:rPr lang="en-GB"/>
            <a:t>This is a process that will be systematic, and the best candidate will be hired.</a:t>
          </a:r>
          <a:endParaRPr lang="en-US"/>
        </a:p>
      </dgm:t>
    </dgm:pt>
    <dgm:pt modelId="{4925A799-3356-4C97-B835-53B77B8CAE2A}" type="parTrans" cxnId="{20922A6B-F77F-4599-9FE2-E0F7260D8849}">
      <dgm:prSet/>
      <dgm:spPr/>
      <dgm:t>
        <a:bodyPr/>
        <a:lstStyle/>
        <a:p>
          <a:endParaRPr lang="en-US"/>
        </a:p>
      </dgm:t>
    </dgm:pt>
    <dgm:pt modelId="{C4BC3B32-4957-4D1C-B6BD-72C1A3B52CDE}" type="sibTrans" cxnId="{20922A6B-F77F-4599-9FE2-E0F7260D8849}">
      <dgm:prSet/>
      <dgm:spPr/>
      <dgm:t>
        <a:bodyPr/>
        <a:lstStyle/>
        <a:p>
          <a:endParaRPr lang="en-US"/>
        </a:p>
      </dgm:t>
    </dgm:pt>
    <dgm:pt modelId="{28153E79-D990-4BC9-A307-8AAC3ED99323}" type="pres">
      <dgm:prSet presAssocID="{B3883A32-14BD-45B2-8309-78FD2D7B5B00}" presName="Name0" presStyleCnt="0">
        <dgm:presLayoutVars>
          <dgm:dir/>
          <dgm:animLvl val="lvl"/>
          <dgm:resizeHandles val="exact"/>
        </dgm:presLayoutVars>
      </dgm:prSet>
      <dgm:spPr/>
    </dgm:pt>
    <dgm:pt modelId="{F34F4EB6-9A1F-451C-85BE-8C9643E1A606}" type="pres">
      <dgm:prSet presAssocID="{FEBB1E98-47BF-4F24-A6F0-C86F29C8CDBD}" presName="boxAndChildren" presStyleCnt="0"/>
      <dgm:spPr/>
    </dgm:pt>
    <dgm:pt modelId="{793ADB95-CA6C-43ED-84EF-AE18EE62790A}" type="pres">
      <dgm:prSet presAssocID="{FEBB1E98-47BF-4F24-A6F0-C86F29C8CDBD}" presName="parentTextBox" presStyleLbl="node1" presStyleIdx="0" presStyleCnt="3"/>
      <dgm:spPr/>
    </dgm:pt>
    <dgm:pt modelId="{69E68AF1-DD49-4750-94F1-6587F8BF1D25}" type="pres">
      <dgm:prSet presAssocID="{9A9C002D-021D-4954-97E0-7CBCBD9C6460}" presName="sp" presStyleCnt="0"/>
      <dgm:spPr/>
    </dgm:pt>
    <dgm:pt modelId="{CFBEBC41-75A5-4D3A-AA79-75F690ECB8D3}" type="pres">
      <dgm:prSet presAssocID="{7820A2FC-08C9-4EAE-8A3E-B6125726332F}" presName="arrowAndChildren" presStyleCnt="0"/>
      <dgm:spPr/>
    </dgm:pt>
    <dgm:pt modelId="{314D07AD-D0C6-4362-9BD5-4D020A5C3BE4}" type="pres">
      <dgm:prSet presAssocID="{7820A2FC-08C9-4EAE-8A3E-B6125726332F}" presName="parentTextArrow" presStyleLbl="node1" presStyleIdx="1" presStyleCnt="3"/>
      <dgm:spPr/>
    </dgm:pt>
    <dgm:pt modelId="{53A49F50-32E3-46B5-AF04-D01876A07397}" type="pres">
      <dgm:prSet presAssocID="{332BF33E-878C-496E-96B6-1E4E08FF80FB}" presName="sp" presStyleCnt="0"/>
      <dgm:spPr/>
    </dgm:pt>
    <dgm:pt modelId="{3089C1A7-8F18-4716-A127-633A19670568}" type="pres">
      <dgm:prSet presAssocID="{D8418B84-86C0-498E-83EE-494B63B1DE28}" presName="arrowAndChildren" presStyleCnt="0"/>
      <dgm:spPr/>
    </dgm:pt>
    <dgm:pt modelId="{0D2133ED-6C7A-4AFE-B687-A8F37B14B4AA}" type="pres">
      <dgm:prSet presAssocID="{D8418B84-86C0-498E-83EE-494B63B1DE28}" presName="parentTextArrow" presStyleLbl="node1" presStyleIdx="2" presStyleCnt="3"/>
      <dgm:spPr/>
    </dgm:pt>
  </dgm:ptLst>
  <dgm:cxnLst>
    <dgm:cxn modelId="{E4AA0C04-126C-4A47-8E8C-AF78FDBE8713}" srcId="{B3883A32-14BD-45B2-8309-78FD2D7B5B00}" destId="{D8418B84-86C0-498E-83EE-494B63B1DE28}" srcOrd="0" destOrd="0" parTransId="{219C8B3B-23E8-40B7-A59E-07E2A7A12B1C}" sibTransId="{332BF33E-878C-496E-96B6-1E4E08FF80FB}"/>
    <dgm:cxn modelId="{10ECD914-5532-40F2-B5D4-3929AF6634CD}" type="presOf" srcId="{D8418B84-86C0-498E-83EE-494B63B1DE28}" destId="{0D2133ED-6C7A-4AFE-B687-A8F37B14B4AA}" srcOrd="0" destOrd="0" presId="urn:microsoft.com/office/officeart/2005/8/layout/process4"/>
    <dgm:cxn modelId="{F182552E-D3F4-446D-B9E4-900BAFD11A9A}" type="presOf" srcId="{FEBB1E98-47BF-4F24-A6F0-C86F29C8CDBD}" destId="{793ADB95-CA6C-43ED-84EF-AE18EE62790A}" srcOrd="0" destOrd="0" presId="urn:microsoft.com/office/officeart/2005/8/layout/process4"/>
    <dgm:cxn modelId="{56CF792E-415D-485E-9B1F-F1B1B1D7FBB0}" srcId="{B3883A32-14BD-45B2-8309-78FD2D7B5B00}" destId="{7820A2FC-08C9-4EAE-8A3E-B6125726332F}" srcOrd="1" destOrd="0" parTransId="{9356A09F-B30A-4BCF-90E3-1017A440500D}" sibTransId="{9A9C002D-021D-4954-97E0-7CBCBD9C6460}"/>
    <dgm:cxn modelId="{67516C5D-3D2D-47BB-A0F6-EF13F8AAF966}" type="presOf" srcId="{B3883A32-14BD-45B2-8309-78FD2D7B5B00}" destId="{28153E79-D990-4BC9-A307-8AAC3ED99323}" srcOrd="0" destOrd="0" presId="urn:microsoft.com/office/officeart/2005/8/layout/process4"/>
    <dgm:cxn modelId="{20922A6B-F77F-4599-9FE2-E0F7260D8849}" srcId="{B3883A32-14BD-45B2-8309-78FD2D7B5B00}" destId="{FEBB1E98-47BF-4F24-A6F0-C86F29C8CDBD}" srcOrd="2" destOrd="0" parTransId="{4925A799-3356-4C97-B835-53B77B8CAE2A}" sibTransId="{C4BC3B32-4957-4D1C-B6BD-72C1A3B52CDE}"/>
    <dgm:cxn modelId="{79576CC3-105D-4938-95E1-6DD5BE78A373}" type="presOf" srcId="{7820A2FC-08C9-4EAE-8A3E-B6125726332F}" destId="{314D07AD-D0C6-4362-9BD5-4D020A5C3BE4}" srcOrd="0" destOrd="0" presId="urn:microsoft.com/office/officeart/2005/8/layout/process4"/>
    <dgm:cxn modelId="{22D04241-1D93-43DA-A2ED-374FA720CBCD}" type="presParOf" srcId="{28153E79-D990-4BC9-A307-8AAC3ED99323}" destId="{F34F4EB6-9A1F-451C-85BE-8C9643E1A606}" srcOrd="0" destOrd="0" presId="urn:microsoft.com/office/officeart/2005/8/layout/process4"/>
    <dgm:cxn modelId="{37780922-055D-44CA-9CE1-161AA2190A7E}" type="presParOf" srcId="{F34F4EB6-9A1F-451C-85BE-8C9643E1A606}" destId="{793ADB95-CA6C-43ED-84EF-AE18EE62790A}" srcOrd="0" destOrd="0" presId="urn:microsoft.com/office/officeart/2005/8/layout/process4"/>
    <dgm:cxn modelId="{934D20CE-EBBF-4A96-8F48-466C11553C2E}" type="presParOf" srcId="{28153E79-D990-4BC9-A307-8AAC3ED99323}" destId="{69E68AF1-DD49-4750-94F1-6587F8BF1D25}" srcOrd="1" destOrd="0" presId="urn:microsoft.com/office/officeart/2005/8/layout/process4"/>
    <dgm:cxn modelId="{D1B5DB9C-DC23-4642-ABB9-7A8EB3B9540F}" type="presParOf" srcId="{28153E79-D990-4BC9-A307-8AAC3ED99323}" destId="{CFBEBC41-75A5-4D3A-AA79-75F690ECB8D3}" srcOrd="2" destOrd="0" presId="urn:microsoft.com/office/officeart/2005/8/layout/process4"/>
    <dgm:cxn modelId="{9CB46148-90C6-43C7-A08F-6388F4B28D3F}" type="presParOf" srcId="{CFBEBC41-75A5-4D3A-AA79-75F690ECB8D3}" destId="{314D07AD-D0C6-4362-9BD5-4D020A5C3BE4}" srcOrd="0" destOrd="0" presId="urn:microsoft.com/office/officeart/2005/8/layout/process4"/>
    <dgm:cxn modelId="{6C50EB17-E407-4155-8AED-A0FE7A7E752D}" type="presParOf" srcId="{28153E79-D990-4BC9-A307-8AAC3ED99323}" destId="{53A49F50-32E3-46B5-AF04-D01876A07397}" srcOrd="3" destOrd="0" presId="urn:microsoft.com/office/officeart/2005/8/layout/process4"/>
    <dgm:cxn modelId="{9D99247F-20EF-48C6-9301-333352D43EBE}" type="presParOf" srcId="{28153E79-D990-4BC9-A307-8AAC3ED99323}" destId="{3089C1A7-8F18-4716-A127-633A19670568}" srcOrd="4" destOrd="0" presId="urn:microsoft.com/office/officeart/2005/8/layout/process4"/>
    <dgm:cxn modelId="{F3F1B54C-09E7-4A57-B48F-DD5E2E6EF787}" type="presParOf" srcId="{3089C1A7-8F18-4716-A127-633A19670568}" destId="{0D2133ED-6C7A-4AFE-B687-A8F37B14B4A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0ABF08-7324-4726-BF8A-3DA6CD2C67C0}"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731044CF-1791-4F6C-9CFA-67E69CC9C468}">
      <dgm:prSet/>
      <dgm:spPr/>
      <dgm:t>
        <a:bodyPr/>
        <a:lstStyle/>
        <a:p>
          <a:r>
            <a:rPr lang="en-GB"/>
            <a:t>Hiring is carried out in an organised manner, which is the right person in the right job at the right time.</a:t>
          </a:r>
          <a:endParaRPr lang="en-US"/>
        </a:p>
      </dgm:t>
    </dgm:pt>
    <dgm:pt modelId="{2F5896EA-C67A-4569-B9E9-6CDB58F6F618}" type="parTrans" cxnId="{334B9457-63CE-41C1-BE32-EA8FA5073313}">
      <dgm:prSet/>
      <dgm:spPr/>
      <dgm:t>
        <a:bodyPr/>
        <a:lstStyle/>
        <a:p>
          <a:endParaRPr lang="en-US"/>
        </a:p>
      </dgm:t>
    </dgm:pt>
    <dgm:pt modelId="{3D7CB4B5-E9E5-443D-A52F-7558B6759842}" type="sibTrans" cxnId="{334B9457-63CE-41C1-BE32-EA8FA5073313}">
      <dgm:prSet/>
      <dgm:spPr/>
      <dgm:t>
        <a:bodyPr/>
        <a:lstStyle/>
        <a:p>
          <a:endParaRPr lang="en-US"/>
        </a:p>
      </dgm:t>
    </dgm:pt>
    <dgm:pt modelId="{6590DCEE-59A8-4353-9758-E473567FA0D3}">
      <dgm:prSet/>
      <dgm:spPr/>
      <dgm:t>
        <a:bodyPr/>
        <a:lstStyle/>
        <a:p>
          <a:r>
            <a:rPr lang="en-GB" dirty="0"/>
            <a:t>The questioning and interview formats are known to impact the candidate evaluation and equality.</a:t>
          </a:r>
          <a:endParaRPr lang="en-US" dirty="0"/>
        </a:p>
      </dgm:t>
    </dgm:pt>
    <dgm:pt modelId="{6E9DD412-68F9-49D8-A885-A4FE4D863690}" type="parTrans" cxnId="{5873251B-C6FB-4B30-829F-6C9CEF0D473B}">
      <dgm:prSet/>
      <dgm:spPr/>
      <dgm:t>
        <a:bodyPr/>
        <a:lstStyle/>
        <a:p>
          <a:endParaRPr lang="en-US"/>
        </a:p>
      </dgm:t>
    </dgm:pt>
    <dgm:pt modelId="{BF74DEDE-CF05-4AFD-A9AA-1A3CD6199D7F}" type="sibTrans" cxnId="{5873251B-C6FB-4B30-829F-6C9CEF0D473B}">
      <dgm:prSet/>
      <dgm:spPr/>
      <dgm:t>
        <a:bodyPr/>
        <a:lstStyle/>
        <a:p>
          <a:endParaRPr lang="en-US"/>
        </a:p>
      </dgm:t>
    </dgm:pt>
    <dgm:pt modelId="{9A9C35D7-CACF-4295-BE02-1A0E8A3892E8}">
      <dgm:prSet/>
      <dgm:spPr/>
      <dgm:t>
        <a:bodyPr/>
        <a:lstStyle/>
        <a:p>
          <a:r>
            <a:rPr lang="en-GB"/>
            <a:t>Omni Clean Services is well placed to go through the transformation and human resource development.</a:t>
          </a:r>
          <a:endParaRPr lang="en-US"/>
        </a:p>
      </dgm:t>
    </dgm:pt>
    <dgm:pt modelId="{0B8F402D-7A71-44B4-906A-F1250EBCFC1F}" type="parTrans" cxnId="{43B063A9-6333-4F7A-B3C5-D52107A4E474}">
      <dgm:prSet/>
      <dgm:spPr/>
      <dgm:t>
        <a:bodyPr/>
        <a:lstStyle/>
        <a:p>
          <a:endParaRPr lang="en-US"/>
        </a:p>
      </dgm:t>
    </dgm:pt>
    <dgm:pt modelId="{62540FB8-57BB-47BE-9990-4675E0509512}" type="sibTrans" cxnId="{43B063A9-6333-4F7A-B3C5-D52107A4E474}">
      <dgm:prSet/>
      <dgm:spPr/>
      <dgm:t>
        <a:bodyPr/>
        <a:lstStyle/>
        <a:p>
          <a:endParaRPr lang="en-US"/>
        </a:p>
      </dgm:t>
    </dgm:pt>
    <dgm:pt modelId="{6116F97C-BA4D-4FE8-981B-25BE1DE84F24}" type="pres">
      <dgm:prSet presAssocID="{400ABF08-7324-4726-BF8A-3DA6CD2C67C0}" presName="hierChild1" presStyleCnt="0">
        <dgm:presLayoutVars>
          <dgm:chPref val="1"/>
          <dgm:dir/>
          <dgm:animOne val="branch"/>
          <dgm:animLvl val="lvl"/>
          <dgm:resizeHandles/>
        </dgm:presLayoutVars>
      </dgm:prSet>
      <dgm:spPr/>
    </dgm:pt>
    <dgm:pt modelId="{93F39F2A-54C3-4248-A043-ABE397682CF9}" type="pres">
      <dgm:prSet presAssocID="{731044CF-1791-4F6C-9CFA-67E69CC9C468}" presName="hierRoot1" presStyleCnt="0"/>
      <dgm:spPr/>
    </dgm:pt>
    <dgm:pt modelId="{BB7B262B-653B-4E98-9E35-9ECADB42FFEC}" type="pres">
      <dgm:prSet presAssocID="{731044CF-1791-4F6C-9CFA-67E69CC9C468}" presName="composite" presStyleCnt="0"/>
      <dgm:spPr/>
    </dgm:pt>
    <dgm:pt modelId="{8AB990AA-9E97-44E7-B7DD-1F17397DF490}" type="pres">
      <dgm:prSet presAssocID="{731044CF-1791-4F6C-9CFA-67E69CC9C468}" presName="background" presStyleLbl="node0" presStyleIdx="0" presStyleCnt="3"/>
      <dgm:spPr/>
    </dgm:pt>
    <dgm:pt modelId="{54C2C049-8B97-4D5A-BF29-62D586998CCD}" type="pres">
      <dgm:prSet presAssocID="{731044CF-1791-4F6C-9CFA-67E69CC9C468}" presName="text" presStyleLbl="fgAcc0" presStyleIdx="0" presStyleCnt="3">
        <dgm:presLayoutVars>
          <dgm:chPref val="3"/>
        </dgm:presLayoutVars>
      </dgm:prSet>
      <dgm:spPr/>
    </dgm:pt>
    <dgm:pt modelId="{A2E9D7BC-EA2F-4A84-8D51-CE738D84BF33}" type="pres">
      <dgm:prSet presAssocID="{731044CF-1791-4F6C-9CFA-67E69CC9C468}" presName="hierChild2" presStyleCnt="0"/>
      <dgm:spPr/>
    </dgm:pt>
    <dgm:pt modelId="{3C319878-6906-49A2-A2A2-E04967433078}" type="pres">
      <dgm:prSet presAssocID="{6590DCEE-59A8-4353-9758-E473567FA0D3}" presName="hierRoot1" presStyleCnt="0"/>
      <dgm:spPr/>
    </dgm:pt>
    <dgm:pt modelId="{46E4C590-F50F-4B7E-AB6B-8A6A08785F18}" type="pres">
      <dgm:prSet presAssocID="{6590DCEE-59A8-4353-9758-E473567FA0D3}" presName="composite" presStyleCnt="0"/>
      <dgm:spPr/>
    </dgm:pt>
    <dgm:pt modelId="{2BEC1E67-707E-4266-B4BB-C62DF79835C1}" type="pres">
      <dgm:prSet presAssocID="{6590DCEE-59A8-4353-9758-E473567FA0D3}" presName="background" presStyleLbl="node0" presStyleIdx="1" presStyleCnt="3"/>
      <dgm:spPr/>
    </dgm:pt>
    <dgm:pt modelId="{090C75D3-856B-42AE-BA8D-E35915BBAFBE}" type="pres">
      <dgm:prSet presAssocID="{6590DCEE-59A8-4353-9758-E473567FA0D3}" presName="text" presStyleLbl="fgAcc0" presStyleIdx="1" presStyleCnt="3">
        <dgm:presLayoutVars>
          <dgm:chPref val="3"/>
        </dgm:presLayoutVars>
      </dgm:prSet>
      <dgm:spPr/>
    </dgm:pt>
    <dgm:pt modelId="{69878590-76EF-4AAC-8560-E400733851B1}" type="pres">
      <dgm:prSet presAssocID="{6590DCEE-59A8-4353-9758-E473567FA0D3}" presName="hierChild2" presStyleCnt="0"/>
      <dgm:spPr/>
    </dgm:pt>
    <dgm:pt modelId="{84A57623-C6F8-4B1E-A4F8-AEC80A8D8B29}" type="pres">
      <dgm:prSet presAssocID="{9A9C35D7-CACF-4295-BE02-1A0E8A3892E8}" presName="hierRoot1" presStyleCnt="0"/>
      <dgm:spPr/>
    </dgm:pt>
    <dgm:pt modelId="{11AE9531-76AF-42FB-B906-7E8C048BA1CB}" type="pres">
      <dgm:prSet presAssocID="{9A9C35D7-CACF-4295-BE02-1A0E8A3892E8}" presName="composite" presStyleCnt="0"/>
      <dgm:spPr/>
    </dgm:pt>
    <dgm:pt modelId="{3AFD8A09-8051-4934-8244-4C941B8FE5B7}" type="pres">
      <dgm:prSet presAssocID="{9A9C35D7-CACF-4295-BE02-1A0E8A3892E8}" presName="background" presStyleLbl="node0" presStyleIdx="2" presStyleCnt="3"/>
      <dgm:spPr/>
    </dgm:pt>
    <dgm:pt modelId="{CDE22616-242D-4712-9268-1F029531941D}" type="pres">
      <dgm:prSet presAssocID="{9A9C35D7-CACF-4295-BE02-1A0E8A3892E8}" presName="text" presStyleLbl="fgAcc0" presStyleIdx="2" presStyleCnt="3">
        <dgm:presLayoutVars>
          <dgm:chPref val="3"/>
        </dgm:presLayoutVars>
      </dgm:prSet>
      <dgm:spPr/>
    </dgm:pt>
    <dgm:pt modelId="{54A48482-B890-402D-9402-A3E1C4F7AF43}" type="pres">
      <dgm:prSet presAssocID="{9A9C35D7-CACF-4295-BE02-1A0E8A3892E8}" presName="hierChild2" presStyleCnt="0"/>
      <dgm:spPr/>
    </dgm:pt>
  </dgm:ptLst>
  <dgm:cxnLst>
    <dgm:cxn modelId="{60FCAB0A-93E2-46A8-9381-21614AA785A5}" type="presOf" srcId="{6590DCEE-59A8-4353-9758-E473567FA0D3}" destId="{090C75D3-856B-42AE-BA8D-E35915BBAFBE}" srcOrd="0" destOrd="0" presId="urn:microsoft.com/office/officeart/2005/8/layout/hierarchy1"/>
    <dgm:cxn modelId="{EA48060D-8A73-4B83-ADB4-162E04966E4B}" type="presOf" srcId="{731044CF-1791-4F6C-9CFA-67E69CC9C468}" destId="{54C2C049-8B97-4D5A-BF29-62D586998CCD}" srcOrd="0" destOrd="0" presId="urn:microsoft.com/office/officeart/2005/8/layout/hierarchy1"/>
    <dgm:cxn modelId="{5873251B-C6FB-4B30-829F-6C9CEF0D473B}" srcId="{400ABF08-7324-4726-BF8A-3DA6CD2C67C0}" destId="{6590DCEE-59A8-4353-9758-E473567FA0D3}" srcOrd="1" destOrd="0" parTransId="{6E9DD412-68F9-49D8-A885-A4FE4D863690}" sibTransId="{BF74DEDE-CF05-4AFD-A9AA-1A3CD6199D7F}"/>
    <dgm:cxn modelId="{334B9457-63CE-41C1-BE32-EA8FA5073313}" srcId="{400ABF08-7324-4726-BF8A-3DA6CD2C67C0}" destId="{731044CF-1791-4F6C-9CFA-67E69CC9C468}" srcOrd="0" destOrd="0" parTransId="{2F5896EA-C67A-4569-B9E9-6CDB58F6F618}" sibTransId="{3D7CB4B5-E9E5-443D-A52F-7558B6759842}"/>
    <dgm:cxn modelId="{60E1038B-A8A8-48A6-9732-CB92DB5FE648}" type="presOf" srcId="{9A9C35D7-CACF-4295-BE02-1A0E8A3892E8}" destId="{CDE22616-242D-4712-9268-1F029531941D}" srcOrd="0" destOrd="0" presId="urn:microsoft.com/office/officeart/2005/8/layout/hierarchy1"/>
    <dgm:cxn modelId="{916190A2-21D2-46F3-B383-25A086937AAC}" type="presOf" srcId="{400ABF08-7324-4726-BF8A-3DA6CD2C67C0}" destId="{6116F97C-BA4D-4FE8-981B-25BE1DE84F24}" srcOrd="0" destOrd="0" presId="urn:microsoft.com/office/officeart/2005/8/layout/hierarchy1"/>
    <dgm:cxn modelId="{43B063A9-6333-4F7A-B3C5-D52107A4E474}" srcId="{400ABF08-7324-4726-BF8A-3DA6CD2C67C0}" destId="{9A9C35D7-CACF-4295-BE02-1A0E8A3892E8}" srcOrd="2" destOrd="0" parTransId="{0B8F402D-7A71-44B4-906A-F1250EBCFC1F}" sibTransId="{62540FB8-57BB-47BE-9990-4675E0509512}"/>
    <dgm:cxn modelId="{46F0B121-1E72-43E7-9FAD-EC8F1C19ED50}" type="presParOf" srcId="{6116F97C-BA4D-4FE8-981B-25BE1DE84F24}" destId="{93F39F2A-54C3-4248-A043-ABE397682CF9}" srcOrd="0" destOrd="0" presId="urn:microsoft.com/office/officeart/2005/8/layout/hierarchy1"/>
    <dgm:cxn modelId="{E1463054-832F-42D2-BD5E-3D1755BA8AAA}" type="presParOf" srcId="{93F39F2A-54C3-4248-A043-ABE397682CF9}" destId="{BB7B262B-653B-4E98-9E35-9ECADB42FFEC}" srcOrd="0" destOrd="0" presId="urn:microsoft.com/office/officeart/2005/8/layout/hierarchy1"/>
    <dgm:cxn modelId="{CC4C4CA7-5578-432F-BE74-8815DDD649B7}" type="presParOf" srcId="{BB7B262B-653B-4E98-9E35-9ECADB42FFEC}" destId="{8AB990AA-9E97-44E7-B7DD-1F17397DF490}" srcOrd="0" destOrd="0" presId="urn:microsoft.com/office/officeart/2005/8/layout/hierarchy1"/>
    <dgm:cxn modelId="{71DF9580-0DD1-4B12-8F9C-931252375022}" type="presParOf" srcId="{BB7B262B-653B-4E98-9E35-9ECADB42FFEC}" destId="{54C2C049-8B97-4D5A-BF29-62D586998CCD}" srcOrd="1" destOrd="0" presId="urn:microsoft.com/office/officeart/2005/8/layout/hierarchy1"/>
    <dgm:cxn modelId="{18931C16-B81E-4AF7-844A-20E740FB7002}" type="presParOf" srcId="{93F39F2A-54C3-4248-A043-ABE397682CF9}" destId="{A2E9D7BC-EA2F-4A84-8D51-CE738D84BF33}" srcOrd="1" destOrd="0" presId="urn:microsoft.com/office/officeart/2005/8/layout/hierarchy1"/>
    <dgm:cxn modelId="{0BB21D7F-E897-4695-B645-136860C9A00E}" type="presParOf" srcId="{6116F97C-BA4D-4FE8-981B-25BE1DE84F24}" destId="{3C319878-6906-49A2-A2A2-E04967433078}" srcOrd="1" destOrd="0" presId="urn:microsoft.com/office/officeart/2005/8/layout/hierarchy1"/>
    <dgm:cxn modelId="{C47156F1-3945-43FE-85D5-43638B119C5A}" type="presParOf" srcId="{3C319878-6906-49A2-A2A2-E04967433078}" destId="{46E4C590-F50F-4B7E-AB6B-8A6A08785F18}" srcOrd="0" destOrd="0" presId="urn:microsoft.com/office/officeart/2005/8/layout/hierarchy1"/>
    <dgm:cxn modelId="{4D8FC208-99E3-4616-A568-F0CF7343A602}" type="presParOf" srcId="{46E4C590-F50F-4B7E-AB6B-8A6A08785F18}" destId="{2BEC1E67-707E-4266-B4BB-C62DF79835C1}" srcOrd="0" destOrd="0" presId="urn:microsoft.com/office/officeart/2005/8/layout/hierarchy1"/>
    <dgm:cxn modelId="{1DE3B33C-E9A5-465B-AF39-97DB2BA8F8BC}" type="presParOf" srcId="{46E4C590-F50F-4B7E-AB6B-8A6A08785F18}" destId="{090C75D3-856B-42AE-BA8D-E35915BBAFBE}" srcOrd="1" destOrd="0" presId="urn:microsoft.com/office/officeart/2005/8/layout/hierarchy1"/>
    <dgm:cxn modelId="{81842319-278C-425A-B239-19EEB9528938}" type="presParOf" srcId="{3C319878-6906-49A2-A2A2-E04967433078}" destId="{69878590-76EF-4AAC-8560-E400733851B1}" srcOrd="1" destOrd="0" presId="urn:microsoft.com/office/officeart/2005/8/layout/hierarchy1"/>
    <dgm:cxn modelId="{3BAE18C5-77E9-4E6F-823D-395A62EE9C45}" type="presParOf" srcId="{6116F97C-BA4D-4FE8-981B-25BE1DE84F24}" destId="{84A57623-C6F8-4B1E-A4F8-AEC80A8D8B29}" srcOrd="2" destOrd="0" presId="urn:microsoft.com/office/officeart/2005/8/layout/hierarchy1"/>
    <dgm:cxn modelId="{9122C63D-A9DB-4624-8130-25E55E968FD7}" type="presParOf" srcId="{84A57623-C6F8-4B1E-A4F8-AEC80A8D8B29}" destId="{11AE9531-76AF-42FB-B906-7E8C048BA1CB}" srcOrd="0" destOrd="0" presId="urn:microsoft.com/office/officeart/2005/8/layout/hierarchy1"/>
    <dgm:cxn modelId="{3915010F-7394-406D-B117-AAE5A9B35895}" type="presParOf" srcId="{11AE9531-76AF-42FB-B906-7E8C048BA1CB}" destId="{3AFD8A09-8051-4934-8244-4C941B8FE5B7}" srcOrd="0" destOrd="0" presId="urn:microsoft.com/office/officeart/2005/8/layout/hierarchy1"/>
    <dgm:cxn modelId="{7CF2414D-D556-4CB7-BC1A-DD4BE61A1ED8}" type="presParOf" srcId="{11AE9531-76AF-42FB-B906-7E8C048BA1CB}" destId="{CDE22616-242D-4712-9268-1F029531941D}" srcOrd="1" destOrd="0" presId="urn:microsoft.com/office/officeart/2005/8/layout/hierarchy1"/>
    <dgm:cxn modelId="{2861673C-1432-42CE-8796-6272E6A0BED9}" type="presParOf" srcId="{84A57623-C6F8-4B1E-A4F8-AEC80A8D8B29}" destId="{54A48482-B890-402D-9402-A3E1C4F7AF4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3ADB95-CA6C-43ED-84EF-AE18EE62790A}">
      <dsp:nvSpPr>
        <dsp:cNvPr id="0" name=""/>
        <dsp:cNvSpPr/>
      </dsp:nvSpPr>
      <dsp:spPr>
        <a:xfrm>
          <a:off x="0" y="4105454"/>
          <a:ext cx="6666833" cy="134750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This is a process that will be systematic, and the best candidate will be hired.</a:t>
          </a:r>
          <a:endParaRPr lang="en-US" sz="1900" kern="1200"/>
        </a:p>
      </dsp:txBody>
      <dsp:txXfrm>
        <a:off x="0" y="4105454"/>
        <a:ext cx="6666833" cy="1347501"/>
      </dsp:txXfrm>
    </dsp:sp>
    <dsp:sp modelId="{314D07AD-D0C6-4362-9BD5-4D020A5C3BE4}">
      <dsp:nvSpPr>
        <dsp:cNvPr id="0" name=""/>
        <dsp:cNvSpPr/>
      </dsp:nvSpPr>
      <dsp:spPr>
        <a:xfrm rot="10800000">
          <a:off x="0" y="2053209"/>
          <a:ext cx="6666833" cy="2072457"/>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 selection and onboarding are preceded by advertisement and shortlisting of the candidates, and the interview.</a:t>
          </a:r>
          <a:endParaRPr lang="en-US" sz="1900" kern="1200"/>
        </a:p>
      </dsp:txBody>
      <dsp:txXfrm rot="10800000">
        <a:off x="0" y="2053209"/>
        <a:ext cx="6666833" cy="1346620"/>
      </dsp:txXfrm>
    </dsp:sp>
    <dsp:sp modelId="{0D2133ED-6C7A-4AFE-B687-A8F37B14B4AA}">
      <dsp:nvSpPr>
        <dsp:cNvPr id="0" name=""/>
        <dsp:cNvSpPr/>
      </dsp:nvSpPr>
      <dsp:spPr>
        <a:xfrm rot="10800000">
          <a:off x="0" y="964"/>
          <a:ext cx="6666833" cy="2072457"/>
        </a:xfrm>
        <a:prstGeom prst="upArrowCallou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 workforce planning and recruitment process is represented by workforce planning, job analysis, and formulation of job descriptions and person specifications (Yadav </a:t>
          </a:r>
          <a:r>
            <a:rPr lang="en-GB" sz="1900" i="1" kern="1200"/>
            <a:t>et al., </a:t>
          </a:r>
          <a:r>
            <a:rPr lang="en-GB" sz="1900" kern="1200"/>
            <a:t>2021).</a:t>
          </a:r>
          <a:endParaRPr lang="en-US" sz="1900" kern="1200"/>
        </a:p>
      </dsp:txBody>
      <dsp:txXfrm rot="10800000">
        <a:off x="0" y="964"/>
        <a:ext cx="6666833" cy="13466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990AA-9E97-44E7-B7DD-1F17397DF490}">
      <dsp:nvSpPr>
        <dsp:cNvPr id="0" name=""/>
        <dsp:cNvSpPr/>
      </dsp:nvSpPr>
      <dsp:spPr>
        <a:xfrm>
          <a:off x="0" y="524133"/>
          <a:ext cx="2918936" cy="185352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2C049-8B97-4D5A-BF29-62D586998CCD}">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Hiring is carried out in an organised manner, which is the right person in the right job at the right time.</a:t>
          </a:r>
          <a:endParaRPr lang="en-US" sz="1900" kern="1200"/>
        </a:p>
      </dsp:txBody>
      <dsp:txXfrm>
        <a:off x="378614" y="886531"/>
        <a:ext cx="2810360" cy="1744948"/>
      </dsp:txXfrm>
    </dsp:sp>
    <dsp:sp modelId="{2BEC1E67-707E-4266-B4BB-C62DF79835C1}">
      <dsp:nvSpPr>
        <dsp:cNvPr id="0" name=""/>
        <dsp:cNvSpPr/>
      </dsp:nvSpPr>
      <dsp:spPr>
        <a:xfrm>
          <a:off x="3567588" y="524133"/>
          <a:ext cx="2918936" cy="185352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C75D3-856B-42AE-BA8D-E35915BBAFBE}">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questioning and interview formats are known to impact the candidate evaluation and equality.</a:t>
          </a:r>
          <a:endParaRPr lang="en-US" sz="1900" kern="1200" dirty="0"/>
        </a:p>
      </dsp:txBody>
      <dsp:txXfrm>
        <a:off x="3946203" y="886531"/>
        <a:ext cx="2810360" cy="1744948"/>
      </dsp:txXfrm>
    </dsp:sp>
    <dsp:sp modelId="{3AFD8A09-8051-4934-8244-4C941B8FE5B7}">
      <dsp:nvSpPr>
        <dsp:cNvPr id="0" name=""/>
        <dsp:cNvSpPr/>
      </dsp:nvSpPr>
      <dsp:spPr>
        <a:xfrm>
          <a:off x="7135177" y="524133"/>
          <a:ext cx="2918936" cy="185352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E22616-242D-4712-9268-1F029531941D}">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Omni Clean Services is well placed to go through the transformation and human resource development.</a:t>
          </a:r>
          <a:endParaRPr lang="en-US" sz="1900" kern="1200"/>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810AD4-A0C2-4AEE-A97A-E4E79C78CC26}" type="datetimeFigureOut">
              <a:rPr lang="en-IN" smtClean="0"/>
              <a:t>11-11-2025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46E9AC-C270-4B63-A00E-4A06D6A92CF8}" type="slidenum">
              <a:rPr lang="en-IN" smtClean="0"/>
              <a:t>‹#›</a:t>
            </a:fld>
            <a:endParaRPr lang="en-IN"/>
          </a:p>
        </p:txBody>
      </p:sp>
    </p:spTree>
    <p:extLst>
      <p:ext uri="{BB962C8B-B14F-4D97-AF65-F5344CB8AC3E}">
        <p14:creationId xmlns:p14="http://schemas.microsoft.com/office/powerpoint/2010/main" val="3200097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right person is very important to recruit to achieve strategic goals through efficiency and exploitation of the potential of the workforce (</a:t>
            </a:r>
            <a:r>
              <a:rPr lang="en-GB" sz="1200" kern="1200" dirty="0" err="1">
                <a:solidFill>
                  <a:schemeClr val="tx1"/>
                </a:solidFill>
                <a:effectLst/>
                <a:latin typeface="+mn-lt"/>
                <a:ea typeface="+mn-ea"/>
                <a:cs typeface="+mn-cs"/>
              </a:rPr>
              <a:t>Kareska</a:t>
            </a:r>
            <a:r>
              <a:rPr lang="en-GB" sz="1200" kern="1200" dirty="0">
                <a:solidFill>
                  <a:schemeClr val="tx1"/>
                </a:solidFill>
                <a:effectLst/>
                <a:latin typeface="+mn-lt"/>
                <a:ea typeface="+mn-ea"/>
                <a:cs typeface="+mn-cs"/>
              </a:rPr>
              <a:t>, 2023). Employees who associate with organisational values will offer excellent engagement and retention that vaguely resembles the philosophy of Simon Sinegal (Richard-</a:t>
            </a:r>
            <a:r>
              <a:rPr lang="en-GB" sz="1200" kern="1200" dirty="0" err="1">
                <a:solidFill>
                  <a:schemeClr val="tx1"/>
                </a:solidFill>
                <a:effectLst/>
                <a:latin typeface="+mn-lt"/>
                <a:ea typeface="+mn-ea"/>
                <a:cs typeface="+mn-cs"/>
              </a:rPr>
              <a:t>reid</a:t>
            </a:r>
            <a:r>
              <a:rPr lang="en-GB" sz="1200" kern="1200" dirty="0">
                <a:solidFill>
                  <a:schemeClr val="tx1"/>
                </a:solidFill>
                <a:effectLst/>
                <a:latin typeface="+mn-lt"/>
                <a:ea typeface="+mn-ea"/>
                <a:cs typeface="+mn-cs"/>
              </a:rPr>
              <a:t>, 2025). Omni Clean Services is undergoing the transformation process, expansion of eco-cleaning services and therefore finding a competent Change Project Manager is highly crucial.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2</a:t>
            </a:fld>
            <a:endParaRPr lang="en-IN"/>
          </a:p>
        </p:txBody>
      </p:sp>
    </p:spTree>
    <p:extLst>
      <p:ext uri="{BB962C8B-B14F-4D97-AF65-F5344CB8AC3E}">
        <p14:creationId xmlns:p14="http://schemas.microsoft.com/office/powerpoint/2010/main" val="1742630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Omni Clean Services is a company which provides facilities support and commercial cleaning services in London, and employs a large number of employees (</a:t>
            </a:r>
            <a:r>
              <a:rPr lang="en-GB" sz="1200" kern="1200" dirty="0" err="1">
                <a:solidFill>
                  <a:schemeClr val="tx1"/>
                </a:solidFill>
                <a:effectLst/>
                <a:latin typeface="+mn-lt"/>
                <a:ea typeface="+mn-ea"/>
                <a:cs typeface="+mn-cs"/>
              </a:rPr>
              <a:t>Omniacleanuk</a:t>
            </a:r>
            <a:r>
              <a:rPr lang="en-GB" sz="1200" kern="1200" dirty="0">
                <a:solidFill>
                  <a:schemeClr val="tx1"/>
                </a:solidFill>
                <a:effectLst/>
                <a:latin typeface="+mn-lt"/>
                <a:ea typeface="+mn-ea"/>
                <a:cs typeface="+mn-cs"/>
              </a:rPr>
              <a:t>, 2025). The company is concerned with efficiency and service. The employment of a Change Project Manager today is one of the strategic aims that can help simplify the change processes, namely the growth of eco-cleaning services and the enhancement of the workforce performance.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3</a:t>
            </a:fld>
            <a:endParaRPr lang="en-IN"/>
          </a:p>
        </p:txBody>
      </p:sp>
    </p:spTree>
    <p:extLst>
      <p:ext uri="{BB962C8B-B14F-4D97-AF65-F5344CB8AC3E}">
        <p14:creationId xmlns:p14="http://schemas.microsoft.com/office/powerpoint/2010/main" val="3805162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recruitment process is planned, and the requirements of the organisation are fulfilled through the recruitment of the right candidate (Yadav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It begins with workforce planning, followed by job analysis, job description and person specifications. During the advertising, shortlisting, interviewing and onboarding, it will ensure that the selected candidate is fitting the requirements of not only the position but also the company values to improve long-term performance.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4</a:t>
            </a:fld>
            <a:endParaRPr lang="en-IN"/>
          </a:p>
        </p:txBody>
      </p:sp>
    </p:spTree>
    <p:extLst>
      <p:ext uri="{BB962C8B-B14F-4D97-AF65-F5344CB8AC3E}">
        <p14:creationId xmlns:p14="http://schemas.microsoft.com/office/powerpoint/2010/main" val="572725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Job analysis is conducted so that the environment and skills required in the job are well spelt out. The job description outlines some of the tasks, such as planning the projects, and the introduction of the change in the organisation (</a:t>
            </a:r>
            <a:r>
              <a:rPr lang="en-GB" sz="1200" kern="1200" dirty="0" err="1">
                <a:solidFill>
                  <a:schemeClr val="tx1"/>
                </a:solidFill>
                <a:effectLst/>
                <a:latin typeface="+mn-lt"/>
                <a:ea typeface="+mn-ea"/>
                <a:cs typeface="+mn-cs"/>
              </a:rPr>
              <a:t>Businessballs</a:t>
            </a:r>
            <a:r>
              <a:rPr lang="en-GB" sz="1200" kern="1200" dirty="0">
                <a:solidFill>
                  <a:schemeClr val="tx1"/>
                </a:solidFill>
                <a:effectLst/>
                <a:latin typeface="+mn-lt"/>
                <a:ea typeface="+mn-ea"/>
                <a:cs typeface="+mn-cs"/>
              </a:rPr>
              <a:t>, 2025). The person specification focuses on qualifications, experience associated with it and interpersonal skills. Together, the documents will inform the recruitment and act to select the most appropriate-fit Project Manager to transform Omni Clean.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5</a:t>
            </a:fld>
            <a:endParaRPr lang="en-IN"/>
          </a:p>
        </p:txBody>
      </p:sp>
    </p:spTree>
    <p:extLst>
      <p:ext uri="{BB962C8B-B14F-4D97-AF65-F5344CB8AC3E}">
        <p14:creationId xmlns:p14="http://schemas.microsoft.com/office/powerpoint/2010/main" val="2450346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Structured interviews will mean that the same set of predetermined questions will be given to all the candidates, thus it is consistent and fair (</a:t>
            </a:r>
            <a:r>
              <a:rPr lang="en-GB" sz="1200" kern="1200" dirty="0" err="1">
                <a:solidFill>
                  <a:schemeClr val="tx1"/>
                </a:solidFill>
                <a:effectLst/>
                <a:latin typeface="+mn-lt"/>
                <a:ea typeface="+mn-ea"/>
                <a:cs typeface="+mn-cs"/>
              </a:rPr>
              <a:t>Bergelson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Under this strategy, it is easy to compare the skills and experience of the applicants. However, it may inhibit finding personal candidate insights/innovativeness. Whereas in cases like that of positions like operations management, it gives obedience and objective evaluation.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6</a:t>
            </a:fld>
            <a:endParaRPr lang="en-IN"/>
          </a:p>
        </p:txBody>
      </p:sp>
    </p:spTree>
    <p:extLst>
      <p:ext uri="{BB962C8B-B14F-4D97-AF65-F5344CB8AC3E}">
        <p14:creationId xmlns:p14="http://schemas.microsoft.com/office/powerpoint/2010/main" val="3925112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panel interviews will offer the contribution of different stakeholders, such as the HR, operations, and project leads, ensuring that the candidate will have been holistically evaluated. Through this approach, less bias is created on a one-on-one basis and more enlightened justice is achieved. It is particularly effective in top or management positions like Change Project Manager at Omni Clean Services, where cross-functional teamwork is a prerequisite.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7</a:t>
            </a:fld>
            <a:endParaRPr lang="en-IN"/>
          </a:p>
        </p:txBody>
      </p:sp>
    </p:spTree>
    <p:extLst>
      <p:ext uri="{BB962C8B-B14F-4D97-AF65-F5344CB8AC3E}">
        <p14:creationId xmlns:p14="http://schemas.microsoft.com/office/powerpoint/2010/main" val="3391206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Competency-based interviews are employed to ascertain the applicability of the candidate for a certain position by assessing their past. The STAR process assists the applicants in responding to the questions in a logical way by focusing on the respective abilities and accomplishments (Gustafsson, 2025). In the Change Project Manager case, the approach reveals the skills of dealing with more complex transformation projects. It has reflected problem-solving, leadership and change management skills.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8</a:t>
            </a:fld>
            <a:endParaRPr lang="en-IN"/>
          </a:p>
        </p:txBody>
      </p:sp>
    </p:spTree>
    <p:extLst>
      <p:ext uri="{BB962C8B-B14F-4D97-AF65-F5344CB8AC3E}">
        <p14:creationId xmlns:p14="http://schemas.microsoft.com/office/powerpoint/2010/main" val="2201086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Appropriate questioning techniques must be applied to ascertain the aptness of a job seeker in a holistic way. Probing questions can be used to get detailed information, but the open-ended questions may elicit detailed descriptions of the experiences of the candidates (Indeed, 2025). The leading questions should be relevant to the job requirements, and the rationale for the application of Socratic dialogue is encouraged. The application of techniques helps to make the decision between the different approaches of having structured and fair interviews.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9</a:t>
            </a:fld>
            <a:endParaRPr lang="en-IN"/>
          </a:p>
        </p:txBody>
      </p:sp>
    </p:spTree>
    <p:extLst>
      <p:ext uri="{BB962C8B-B14F-4D97-AF65-F5344CB8AC3E}">
        <p14:creationId xmlns:p14="http://schemas.microsoft.com/office/powerpoint/2010/main" val="1762094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face-to-face interviewing will provide greater interaction, hence the non-verbal cues will be analysed and interpersonal skills will be measured well, but also more costly (</a:t>
            </a:r>
            <a:r>
              <a:rPr lang="en-GB" sz="1200" kern="1200" dirty="0" err="1">
                <a:solidFill>
                  <a:schemeClr val="tx1"/>
                </a:solidFill>
                <a:effectLst/>
                <a:latin typeface="+mn-lt"/>
                <a:ea typeface="+mn-ea"/>
                <a:cs typeface="+mn-cs"/>
              </a:rPr>
              <a:t>Saarijärvi</a:t>
            </a:r>
            <a:r>
              <a:rPr lang="en-GB" sz="1200" kern="1200" dirty="0">
                <a:solidFill>
                  <a:schemeClr val="tx1"/>
                </a:solidFill>
                <a:effectLst/>
                <a:latin typeface="+mn-lt"/>
                <a:ea typeface="+mn-ea"/>
                <a:cs typeface="+mn-cs"/>
              </a:rPr>
              <a:t> and Bratt, 2021). Online interviews increase access and save time, but worsen the interaction. The mode will be selected based on the degree of seniority of positions, technical consideration and organisational capacity in ensuring that there is fairness and efficiency.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10</a:t>
            </a:fld>
            <a:endParaRPr lang="en-IN"/>
          </a:p>
        </p:txBody>
      </p:sp>
    </p:spTree>
    <p:extLst>
      <p:ext uri="{BB962C8B-B14F-4D97-AF65-F5344CB8AC3E}">
        <p14:creationId xmlns:p14="http://schemas.microsoft.com/office/powerpoint/2010/main" val="3665654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performance of employees and the success of an organisation are directly related to HR planning. The Human Resource Planning Cycle commences with the anticipation of the needs, recruitment, retention and the ongoing development. The workforce will possess the necessary knowledge, motivation, and interest in their work (</a:t>
            </a:r>
            <a:r>
              <a:rPr lang="en-GB" sz="1200" kern="1200" dirty="0" err="1">
                <a:solidFill>
                  <a:schemeClr val="tx1"/>
                </a:solidFill>
                <a:effectLst/>
                <a:latin typeface="+mn-lt"/>
                <a:ea typeface="+mn-ea"/>
                <a:cs typeface="+mn-cs"/>
              </a:rPr>
              <a:t>Kareska</a:t>
            </a:r>
            <a:r>
              <a:rPr lang="en-GB" sz="1200" kern="1200" dirty="0">
                <a:solidFill>
                  <a:schemeClr val="tx1"/>
                </a:solidFill>
                <a:effectLst/>
                <a:latin typeface="+mn-lt"/>
                <a:ea typeface="+mn-ea"/>
                <a:cs typeface="+mn-cs"/>
              </a:rPr>
              <a:t>, 2023). It will be more productive and contribute to successful business change by organising the recruitment and planning of the expansion of Omni Clean into the eco-cleaning industry.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11</a:t>
            </a:fld>
            <a:endParaRPr lang="en-IN"/>
          </a:p>
        </p:txBody>
      </p:sp>
    </p:spTree>
    <p:extLst>
      <p:ext uri="{BB962C8B-B14F-4D97-AF65-F5344CB8AC3E}">
        <p14:creationId xmlns:p14="http://schemas.microsoft.com/office/powerpoint/2010/main" val="21700144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appropriate reward system will inspire the workers and establish the performance goals (</a:t>
            </a:r>
            <a:r>
              <a:rPr lang="en-GB" sz="1200" kern="1200" dirty="0" err="1">
                <a:solidFill>
                  <a:schemeClr val="tx1"/>
                </a:solidFill>
                <a:effectLst/>
                <a:latin typeface="+mn-lt"/>
                <a:ea typeface="+mn-ea"/>
                <a:cs typeface="+mn-cs"/>
              </a:rPr>
              <a:t>Noorazem</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Performance-based bonuses stimulate productivity (or motivate it), and other theories like the Two-Factor and Expectancy Theory describe the impact of recognition, achievement and engagement. This continuous growth will enable the employees to professionally develop to ensure that they are retained and the culture of high performance is instilled in line with the transformation objectives of Omni Clean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12</a:t>
            </a:fld>
            <a:endParaRPr lang="en-IN"/>
          </a:p>
        </p:txBody>
      </p:sp>
    </p:spTree>
    <p:extLst>
      <p:ext uri="{BB962C8B-B14F-4D97-AF65-F5344CB8AC3E}">
        <p14:creationId xmlns:p14="http://schemas.microsoft.com/office/powerpoint/2010/main" val="2148272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Equal opportunities and diversity during hiring are a legal and moral obligation. The Equality Act 2010 also requires that all candidates are treated equally (GOV.UK, 2025). Omni Clean Services is a non-discriminatory organisation that values diversity to increase creativity, teamwork, and promote high performance in the organisation.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13</a:t>
            </a:fld>
            <a:endParaRPr lang="en-IN"/>
          </a:p>
        </p:txBody>
      </p:sp>
    </p:spTree>
    <p:extLst>
      <p:ext uri="{BB962C8B-B14F-4D97-AF65-F5344CB8AC3E}">
        <p14:creationId xmlns:p14="http://schemas.microsoft.com/office/powerpoint/2010/main" val="22418761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above discussion, it can be stated that a systematic recruitment process will align the applicants with the requirements of the roles, which will be favourable to strategic objectives as discussed above. The interviewing methods and modes that are used during the selection process should be effective and fair. Omni Clean Services is well placed to realise its eco-cleaning growth, which is pegged by an effective and operational workforce.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0346E9AC-C270-4B63-A00E-4A06D6A92CF8}" type="slidenum">
              <a:rPr lang="en-IN" smtClean="0"/>
              <a:t>14</a:t>
            </a:fld>
            <a:endParaRPr lang="en-IN"/>
          </a:p>
        </p:txBody>
      </p:sp>
    </p:spTree>
    <p:extLst>
      <p:ext uri="{BB962C8B-B14F-4D97-AF65-F5344CB8AC3E}">
        <p14:creationId xmlns:p14="http://schemas.microsoft.com/office/powerpoint/2010/main" val="2477230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102B-2B3A-6B16-FF3C-258854E3D3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C533E25-A2D3-03FC-0B93-DCEE7DFBE2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52A3475-8805-CA43-7E52-5059CD77075C}"/>
              </a:ext>
            </a:extLst>
          </p:cNvPr>
          <p:cNvSpPr>
            <a:spLocks noGrp="1"/>
          </p:cNvSpPr>
          <p:nvPr>
            <p:ph type="dt" sz="half" idx="10"/>
          </p:nvPr>
        </p:nvSpPr>
        <p:spPr/>
        <p:txBody>
          <a:bodyPr/>
          <a:lstStyle/>
          <a:p>
            <a:fld id="{C128FA71-3A18-48C0-980F-4B68F7F63042}" type="datetime1">
              <a:rPr lang="en-US" smtClean="0"/>
              <a:t>11/11/2025</a:t>
            </a:fld>
            <a:endParaRPr lang="en-US"/>
          </a:p>
        </p:txBody>
      </p:sp>
      <p:sp>
        <p:nvSpPr>
          <p:cNvPr id="5" name="Footer Placeholder 4">
            <a:extLst>
              <a:ext uri="{FF2B5EF4-FFF2-40B4-BE49-F238E27FC236}">
                <a16:creationId xmlns:a16="http://schemas.microsoft.com/office/drawing/2014/main" id="{8D4367A2-F221-5839-2BB7-2FA636F15B2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7A0EC5F-DCF2-FABC-6CEC-D5F9B68634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12067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F1AE6-DE29-7E12-6B4A-389A5D546D2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D854B22-12F0-6CBF-E35A-DDE2E109AC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DBF8D15-841C-63F0-082D-1C806BC69F7B}"/>
              </a:ext>
            </a:extLst>
          </p:cNvPr>
          <p:cNvSpPr>
            <a:spLocks noGrp="1"/>
          </p:cNvSpPr>
          <p:nvPr>
            <p:ph type="dt" sz="half" idx="10"/>
          </p:nvPr>
        </p:nvSpPr>
        <p:spPr/>
        <p:txBody>
          <a:bodyPr/>
          <a:lstStyle/>
          <a:p>
            <a:fld id="{51C1210E-201E-4473-82AC-2466F5386C38}" type="datetime1">
              <a:rPr lang="en-US" smtClean="0"/>
              <a:t>11/11/2025</a:t>
            </a:fld>
            <a:endParaRPr lang="en-US"/>
          </a:p>
        </p:txBody>
      </p:sp>
      <p:sp>
        <p:nvSpPr>
          <p:cNvPr id="5" name="Footer Placeholder 4">
            <a:extLst>
              <a:ext uri="{FF2B5EF4-FFF2-40B4-BE49-F238E27FC236}">
                <a16:creationId xmlns:a16="http://schemas.microsoft.com/office/drawing/2014/main" id="{E5663E9B-EB11-EC93-B8BB-A798BF13761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EBBD63-1F37-50E9-135F-8FA6F95A87C3}"/>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39703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A21EF-570B-9DE0-81E7-D435CF2A7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5A6CA903-4F20-3D34-9E22-57B8778FA9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46924B-10D4-9DF7-06DB-DA64EE110FFB}"/>
              </a:ext>
            </a:extLst>
          </p:cNvPr>
          <p:cNvSpPr>
            <a:spLocks noGrp="1"/>
          </p:cNvSpPr>
          <p:nvPr>
            <p:ph type="dt" sz="half" idx="10"/>
          </p:nvPr>
        </p:nvSpPr>
        <p:spPr/>
        <p:txBody>
          <a:bodyPr/>
          <a:lstStyle/>
          <a:p>
            <a:fld id="{B01EA198-6CAB-4B8F-B93F-1F9C8C4B6CE7}" type="datetime1">
              <a:rPr lang="en-US" smtClean="0"/>
              <a:t>11/11/2025</a:t>
            </a:fld>
            <a:endParaRPr lang="en-US"/>
          </a:p>
        </p:txBody>
      </p:sp>
      <p:sp>
        <p:nvSpPr>
          <p:cNvPr id="5" name="Footer Placeholder 4">
            <a:extLst>
              <a:ext uri="{FF2B5EF4-FFF2-40B4-BE49-F238E27FC236}">
                <a16:creationId xmlns:a16="http://schemas.microsoft.com/office/drawing/2014/main" id="{534EB808-C206-07B8-6FED-69C7DC087C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9D39F2-8507-CD30-0746-D053802417B3}"/>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9220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E6731-3E9F-D09C-3EA2-4A7D9278B84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C05DD63-C31D-56C0-3AD6-74F146FB60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B61E9DB-FB4C-072E-A486-EC690DE391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7B48F86-C7B9-6D94-9217-32177DD962FE}"/>
              </a:ext>
            </a:extLst>
          </p:cNvPr>
          <p:cNvSpPr>
            <a:spLocks noGrp="1"/>
          </p:cNvSpPr>
          <p:nvPr>
            <p:ph type="dt" sz="half" idx="10"/>
          </p:nvPr>
        </p:nvSpPr>
        <p:spPr/>
        <p:txBody>
          <a:bodyPr/>
          <a:lstStyle/>
          <a:p>
            <a:fld id="{CA06041F-4525-44D5-AA4F-332294BF1F56}" type="datetime1">
              <a:rPr lang="en-US" smtClean="0"/>
              <a:t>11/11/2025</a:t>
            </a:fld>
            <a:endParaRPr lang="en-US"/>
          </a:p>
        </p:txBody>
      </p:sp>
      <p:sp>
        <p:nvSpPr>
          <p:cNvPr id="6" name="Footer Placeholder 5">
            <a:extLst>
              <a:ext uri="{FF2B5EF4-FFF2-40B4-BE49-F238E27FC236}">
                <a16:creationId xmlns:a16="http://schemas.microsoft.com/office/drawing/2014/main" id="{8DA5DB14-8B20-DD5F-B0BE-AE048283FCC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515B681-CE24-147C-1E22-E2B124DD38B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65765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24F54-FDCD-750D-9BE0-137B2010E1F3}"/>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7D941EB-06B5-C76F-28E1-7E1B144A37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BC6C01-EC08-D8A4-881D-041148986BD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8AECF98-E5DC-E760-AD10-C240CF5A6B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CE7A80-3C7B-3FE5-3412-76CF4CB766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7427706-4BEA-47D1-1E7A-AAD9BC9C4EF9}"/>
              </a:ext>
            </a:extLst>
          </p:cNvPr>
          <p:cNvSpPr>
            <a:spLocks noGrp="1"/>
          </p:cNvSpPr>
          <p:nvPr>
            <p:ph type="dt" sz="half" idx="10"/>
          </p:nvPr>
        </p:nvSpPr>
        <p:spPr/>
        <p:txBody>
          <a:bodyPr/>
          <a:lstStyle/>
          <a:p>
            <a:fld id="{F9557091-BBDF-4EB9-BA6B-2BB67AC4FC0F}" type="datetime1">
              <a:rPr lang="en-US" smtClean="0"/>
              <a:t>11/11/2025</a:t>
            </a:fld>
            <a:endParaRPr lang="en-US"/>
          </a:p>
        </p:txBody>
      </p:sp>
      <p:sp>
        <p:nvSpPr>
          <p:cNvPr id="8" name="Footer Placeholder 7">
            <a:extLst>
              <a:ext uri="{FF2B5EF4-FFF2-40B4-BE49-F238E27FC236}">
                <a16:creationId xmlns:a16="http://schemas.microsoft.com/office/drawing/2014/main" id="{0B32611C-8E6D-BB0B-6939-B3F59E4F52E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9E5914D-27EA-737D-8FB4-91CD5EF7C2B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1286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2DC31-E567-7862-5D63-BE8F55679C0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4707F0A-793B-5252-C18B-619CAE5739AA}"/>
              </a:ext>
            </a:extLst>
          </p:cNvPr>
          <p:cNvSpPr>
            <a:spLocks noGrp="1"/>
          </p:cNvSpPr>
          <p:nvPr>
            <p:ph type="dt" sz="half" idx="10"/>
          </p:nvPr>
        </p:nvSpPr>
        <p:spPr/>
        <p:txBody>
          <a:bodyPr/>
          <a:lstStyle/>
          <a:p>
            <a:fld id="{2D6B226B-77A6-410C-9796-083F278E0125}" type="datetime1">
              <a:rPr lang="en-US" smtClean="0"/>
              <a:t>11/11/2025</a:t>
            </a:fld>
            <a:endParaRPr lang="en-US"/>
          </a:p>
        </p:txBody>
      </p:sp>
      <p:sp>
        <p:nvSpPr>
          <p:cNvPr id="4" name="Footer Placeholder 3">
            <a:extLst>
              <a:ext uri="{FF2B5EF4-FFF2-40B4-BE49-F238E27FC236}">
                <a16:creationId xmlns:a16="http://schemas.microsoft.com/office/drawing/2014/main" id="{2237C7CD-A55D-F2C2-C1D7-E066F4DF8E6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4F6AC9B-7FF0-B8C5-900C-840FE33FFB3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60998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89E5A3-13A2-08C1-42EF-139BEB005AFD}"/>
              </a:ext>
            </a:extLst>
          </p:cNvPr>
          <p:cNvSpPr>
            <a:spLocks noGrp="1"/>
          </p:cNvSpPr>
          <p:nvPr>
            <p:ph type="dt" sz="half" idx="10"/>
          </p:nvPr>
        </p:nvSpPr>
        <p:spPr/>
        <p:txBody>
          <a:bodyPr/>
          <a:lstStyle/>
          <a:p>
            <a:fld id="{A23A578B-D289-4C40-8593-3D356C49DA58}" type="datetime1">
              <a:rPr lang="en-US" smtClean="0"/>
              <a:t>11/11/2025</a:t>
            </a:fld>
            <a:endParaRPr lang="en-US"/>
          </a:p>
        </p:txBody>
      </p:sp>
      <p:sp>
        <p:nvSpPr>
          <p:cNvPr id="3" name="Footer Placeholder 2">
            <a:extLst>
              <a:ext uri="{FF2B5EF4-FFF2-40B4-BE49-F238E27FC236}">
                <a16:creationId xmlns:a16="http://schemas.microsoft.com/office/drawing/2014/main" id="{1EB3F2AF-63B0-76E4-D657-535223AFE752}"/>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6FD3D05-F76A-9696-1188-415AAF1F9084}"/>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32931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D00D-2EE2-064A-F5AB-D16B2BCCF4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5EA2845F-876C-4DF6-6BE6-936F57582A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708DCFFF-79F0-41AD-1FB1-2E893A9D0E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D97644-1A25-3920-9481-20A95D553259}"/>
              </a:ext>
            </a:extLst>
          </p:cNvPr>
          <p:cNvSpPr>
            <a:spLocks noGrp="1"/>
          </p:cNvSpPr>
          <p:nvPr>
            <p:ph type="dt" sz="half" idx="10"/>
          </p:nvPr>
        </p:nvSpPr>
        <p:spPr/>
        <p:txBody>
          <a:bodyPr/>
          <a:lstStyle/>
          <a:p>
            <a:fld id="{713DFAE3-14DB-48A7-A80F-80DDB072CE3D}" type="datetime1">
              <a:rPr lang="en-US" smtClean="0"/>
              <a:t>11/11/2025</a:t>
            </a:fld>
            <a:endParaRPr lang="en-US"/>
          </a:p>
        </p:txBody>
      </p:sp>
      <p:sp>
        <p:nvSpPr>
          <p:cNvPr id="6" name="Footer Placeholder 5">
            <a:extLst>
              <a:ext uri="{FF2B5EF4-FFF2-40B4-BE49-F238E27FC236}">
                <a16:creationId xmlns:a16="http://schemas.microsoft.com/office/drawing/2014/main" id="{8F0049A6-52AE-52AC-6449-81F1D8E1267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362EE5E-E189-442B-1EB3-4F45BF5F23C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9524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306FF-9D74-DB55-F0F5-B06496D214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0C25743-354F-6AEB-5BA4-BD8F24824B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3BB8C1D5-C0F9-DB1E-6487-202E42EFCA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CAC0F8-8925-489A-5583-D602A3CB95A6}"/>
              </a:ext>
            </a:extLst>
          </p:cNvPr>
          <p:cNvSpPr>
            <a:spLocks noGrp="1"/>
          </p:cNvSpPr>
          <p:nvPr>
            <p:ph type="dt" sz="half" idx="10"/>
          </p:nvPr>
        </p:nvSpPr>
        <p:spPr/>
        <p:txBody>
          <a:bodyPr/>
          <a:lstStyle/>
          <a:p>
            <a:fld id="{92C5EAEF-6478-4102-8F5D-A5FE9FC97ACB}" type="datetime1">
              <a:rPr lang="en-US" smtClean="0"/>
              <a:t>11/11/2025</a:t>
            </a:fld>
            <a:endParaRPr lang="en-US"/>
          </a:p>
        </p:txBody>
      </p:sp>
      <p:sp>
        <p:nvSpPr>
          <p:cNvPr id="6" name="Footer Placeholder 5">
            <a:extLst>
              <a:ext uri="{FF2B5EF4-FFF2-40B4-BE49-F238E27FC236}">
                <a16:creationId xmlns:a16="http://schemas.microsoft.com/office/drawing/2014/main" id="{676A56B4-45F7-29D2-9CDF-979A2D9432D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779F086-95C8-6AAC-ACAF-BA162A3442C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00358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C3572-C05D-4629-27FB-E2073FF100B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EF9D741-826E-49F3-4C08-AFB8AED2D7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2C80506-242C-3E85-A2F7-71A15BC84C1F}"/>
              </a:ext>
            </a:extLst>
          </p:cNvPr>
          <p:cNvSpPr>
            <a:spLocks noGrp="1"/>
          </p:cNvSpPr>
          <p:nvPr>
            <p:ph type="dt" sz="half" idx="10"/>
          </p:nvPr>
        </p:nvSpPr>
        <p:spPr/>
        <p:txBody>
          <a:bodyPr/>
          <a:lstStyle/>
          <a:p>
            <a:fld id="{7104EDB3-C0E8-45F8-9E1D-1B6C8D1880C0}" type="datetime1">
              <a:rPr lang="en-US" smtClean="0"/>
              <a:t>11/11/2025</a:t>
            </a:fld>
            <a:endParaRPr lang="en-US"/>
          </a:p>
        </p:txBody>
      </p:sp>
      <p:sp>
        <p:nvSpPr>
          <p:cNvPr id="5" name="Footer Placeholder 4">
            <a:extLst>
              <a:ext uri="{FF2B5EF4-FFF2-40B4-BE49-F238E27FC236}">
                <a16:creationId xmlns:a16="http://schemas.microsoft.com/office/drawing/2014/main" id="{26632116-BC08-A2BE-39BB-FF8A0C4EC64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E5801A-66B3-16BC-1EFF-9FEEC9760967}"/>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73167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FD0BE0-CAC9-3DAC-0934-1A16D30A33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C641AE7-B254-E036-7EB4-528C067317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A82534E-FDC9-0921-F16C-4F3D8C039427}"/>
              </a:ext>
            </a:extLst>
          </p:cNvPr>
          <p:cNvSpPr>
            <a:spLocks noGrp="1"/>
          </p:cNvSpPr>
          <p:nvPr>
            <p:ph type="dt" sz="half" idx="10"/>
          </p:nvPr>
        </p:nvSpPr>
        <p:spPr/>
        <p:txBody>
          <a:bodyPr/>
          <a:lstStyle/>
          <a:p>
            <a:fld id="{9CF0EC4B-54ED-4041-B552-9BA760FA3DBA}" type="datetime1">
              <a:rPr lang="en-US" smtClean="0"/>
              <a:t>11/11/2025</a:t>
            </a:fld>
            <a:endParaRPr lang="en-US"/>
          </a:p>
        </p:txBody>
      </p:sp>
      <p:sp>
        <p:nvSpPr>
          <p:cNvPr id="5" name="Footer Placeholder 4">
            <a:extLst>
              <a:ext uri="{FF2B5EF4-FFF2-40B4-BE49-F238E27FC236}">
                <a16:creationId xmlns:a16="http://schemas.microsoft.com/office/drawing/2014/main" id="{E4869D05-D216-674D-2D6D-2B7FF334A1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2D7FC5B-F822-C03C-82AF-9136486090D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6704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2E242-1EBC-1D9C-6CD6-526A8D070B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4AC5C3F-B057-1AEB-43FE-47ADC5341C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3661A74-AF88-3F41-9B40-15DE8D9E9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11/11/2025</a:t>
            </a:fld>
            <a:endParaRPr lang="en-US"/>
          </a:p>
        </p:txBody>
      </p:sp>
      <p:sp>
        <p:nvSpPr>
          <p:cNvPr id="5" name="Footer Placeholder 4">
            <a:extLst>
              <a:ext uri="{FF2B5EF4-FFF2-40B4-BE49-F238E27FC236}">
                <a16:creationId xmlns:a16="http://schemas.microsoft.com/office/drawing/2014/main" id="{521FC82A-BECC-6732-79AA-5294BEE285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4A84C0EA-CF21-6C92-00F3-42AA7D880A4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83614033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diva-portal.org/smash/get/diva2:1981064/FULLTEXT01.pdf" TargetMode="External"/><Relationship Id="rId7" Type="http://schemas.openxmlformats.org/officeDocument/2006/relationships/hyperlink" Target="https://search.proquest.com/openview/6f1927f4b4aec21d7954745670d67467/1?pq-origsite=gscholar&amp;cbl=2031963" TargetMode="External"/><Relationship Id="rId2" Type="http://schemas.openxmlformats.org/officeDocument/2006/relationships/hyperlink" Target="https://link.springer.com/content/pdf/10.1007/s11934-022-01116-7.pdf" TargetMode="External"/><Relationship Id="rId1" Type="http://schemas.openxmlformats.org/officeDocument/2006/relationships/slideLayout" Target="../slideLayouts/slideLayout2.xml"/><Relationship Id="rId6" Type="http://schemas.openxmlformats.org/officeDocument/2006/relationships/hyperlink" Target="https://academic.oup.com/eurjcn/article-pdf/20/4/392/38108028/zvab038.pdf" TargetMode="External"/><Relationship Id="rId5" Type="http://schemas.openxmlformats.org/officeDocument/2006/relationships/hyperlink" Target="https://ir.uitm.edu.my/id/eprint/69315/1/69315.pdf" TargetMode="External"/><Relationship Id="rId4" Type="http://schemas.openxmlformats.org/officeDocument/2006/relationships/hyperlink" Target="https://eprints.uklo.edu.mk/id/eprint/10089/1/ssrn-451497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burst of blue and pink">
            <a:extLst>
              <a:ext uri="{FF2B5EF4-FFF2-40B4-BE49-F238E27FC236}">
                <a16:creationId xmlns:a16="http://schemas.microsoft.com/office/drawing/2014/main" id="{4725DAFC-3B4E-C3FE-453A-FDC393D785E7}"/>
              </a:ext>
            </a:extLst>
          </p:cNvPr>
          <p:cNvPicPr>
            <a:picLocks noChangeAspect="1"/>
          </p:cNvPicPr>
          <p:nvPr/>
        </p:nvPicPr>
        <p:blipFill>
          <a:blip r:embed="rId2"/>
          <a:srcRect t="16452" b="3548"/>
          <a:stretch>
            <a:fillRect/>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7" name="Rectangle 6">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89FB0-859A-8247-37E9-A21F0B4F8888}"/>
              </a:ext>
            </a:extLst>
          </p:cNvPr>
          <p:cNvSpPr>
            <a:spLocks noGrp="1"/>
          </p:cNvSpPr>
          <p:nvPr>
            <p:ph type="ctrTitle"/>
          </p:nvPr>
        </p:nvSpPr>
        <p:spPr>
          <a:xfrm>
            <a:off x="2253522" y="4587433"/>
            <a:ext cx="7132912" cy="2317276"/>
          </a:xfrm>
        </p:spPr>
        <p:txBody>
          <a:bodyPr anchor="ctr">
            <a:noAutofit/>
          </a:bodyPr>
          <a:lstStyle/>
          <a:p>
            <a:r>
              <a:rPr lang="en-GB" sz="2800" b="1" dirty="0">
                <a:latin typeface="Arial" panose="020B0604020202020204" pitchFamily="34" charset="0"/>
                <a:cs typeface="Arial" panose="020B0604020202020204" pitchFamily="34" charset="0"/>
              </a:rPr>
              <a:t>Module Title: Developing and Managing Individuals and Teams</a:t>
            </a:r>
            <a:br>
              <a:rPr lang="uk-UA"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Module code: LCLM5002</a:t>
            </a:r>
            <a:br>
              <a:rPr lang="uk-UA"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Teacher - Gregory Cowan</a:t>
            </a:r>
            <a:br>
              <a:rPr lang="uk-UA" sz="2800" b="1" dirty="0">
                <a:latin typeface="Arial" panose="020B0604020202020204" pitchFamily="34" charset="0"/>
                <a:cs typeface="Arial" panose="020B0604020202020204" pitchFamily="34" charset="0"/>
              </a:rPr>
            </a:br>
            <a:r>
              <a:rPr lang="en-GB" sz="2800" b="1" dirty="0" err="1">
                <a:latin typeface="Arial" panose="020B0604020202020204" pitchFamily="34" charset="0"/>
                <a:cs typeface="Arial" panose="020B0604020202020204" pitchFamily="34" charset="0"/>
              </a:rPr>
              <a:t>Yuliia</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Bublyk</a:t>
            </a:r>
            <a:r>
              <a:rPr lang="en-GB" sz="2800" b="1" dirty="0">
                <a:latin typeface="Arial" panose="020B0604020202020204" pitchFamily="34" charset="0"/>
                <a:cs typeface="Arial" panose="020B0604020202020204" pitchFamily="34" charset="0"/>
              </a:rPr>
              <a:t> , 2417171</a:t>
            </a:r>
            <a:endParaRPr lang="en-IN" sz="1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172478E-E7F8-A95E-CAF8-AF736C96B587}"/>
              </a:ext>
            </a:extLst>
          </p:cNvPr>
          <p:cNvSpPr>
            <a:spLocks noGrp="1"/>
          </p:cNvSpPr>
          <p:nvPr>
            <p:ph type="subTitle" idx="1"/>
          </p:nvPr>
        </p:nvSpPr>
        <p:spPr>
          <a:xfrm>
            <a:off x="7605056" y="5746071"/>
            <a:ext cx="4114801" cy="852260"/>
          </a:xfrm>
        </p:spPr>
        <p:txBody>
          <a:bodyPr anchor="ctr">
            <a:normAutofit/>
          </a:bodyPr>
          <a:lstStyle/>
          <a:p>
            <a:endParaRPr lang="en-IN" sz="2000" dirty="0">
              <a:latin typeface="Arial" panose="020B0604020202020204" pitchFamily="34" charset="0"/>
              <a:cs typeface="Arial" panose="020B0604020202020204" pitchFamily="34" charset="0"/>
            </a:endParaRPr>
          </a:p>
        </p:txBody>
      </p:sp>
      <p:pic>
        <p:nvPicPr>
          <p:cNvPr id="5" name="image1.png">
            <a:extLst>
              <a:ext uri="{FF2B5EF4-FFF2-40B4-BE49-F238E27FC236}">
                <a16:creationId xmlns:a16="http://schemas.microsoft.com/office/drawing/2014/main" id="{A79E454E-E811-8A9B-8BAB-A91A52320D8A}"/>
              </a:ext>
            </a:extLst>
          </p:cNvPr>
          <p:cNvPicPr/>
          <p:nvPr/>
        </p:nvPicPr>
        <p:blipFill>
          <a:blip r:embed="rId3"/>
          <a:srcRect/>
          <a:stretch>
            <a:fillRect/>
          </a:stretch>
        </p:blipFill>
        <p:spPr>
          <a:xfrm>
            <a:off x="0" y="0"/>
            <a:ext cx="2000250" cy="771525"/>
          </a:xfrm>
          <a:prstGeom prst="rect">
            <a:avLst/>
          </a:prstGeom>
          <a:ln/>
        </p:spPr>
      </p:pic>
    </p:spTree>
    <p:extLst>
      <p:ext uri="{BB962C8B-B14F-4D97-AF65-F5344CB8AC3E}">
        <p14:creationId xmlns:p14="http://schemas.microsoft.com/office/powerpoint/2010/main" val="1798477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A5A3C-9175-9994-E98A-CFEBC4AC0FFE}"/>
              </a:ext>
            </a:extLst>
          </p:cNvPr>
          <p:cNvSpPr>
            <a:spLocks noGrp="1"/>
          </p:cNvSpPr>
          <p:nvPr>
            <p:ph type="title"/>
          </p:nvPr>
        </p:nvSpPr>
        <p:spPr>
          <a:xfrm>
            <a:off x="871442" y="685800"/>
            <a:ext cx="4353116" cy="1474666"/>
          </a:xfrm>
        </p:spPr>
        <p:txBody>
          <a:bodyPr anchor="b">
            <a:normAutofit/>
          </a:bodyPr>
          <a:lstStyle/>
          <a:p>
            <a:pPr algn="ctr"/>
            <a:r>
              <a:rPr lang="en-GB" sz="3200" b="1" dirty="0">
                <a:solidFill>
                  <a:srgbClr val="595959"/>
                </a:solidFill>
                <a:latin typeface="Arial" panose="020B0604020202020204" pitchFamily="34" charset="0"/>
                <a:cs typeface="Arial" panose="020B0604020202020204" pitchFamily="34" charset="0"/>
              </a:rPr>
              <a:t>Introduction </a:t>
            </a:r>
            <a:endParaRPr lang="en-IN" sz="3200" dirty="0">
              <a:solidFill>
                <a:srgbClr val="595959"/>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0410464-5527-9DE0-E1AA-CBB8E9B9AB41}"/>
              </a:ext>
            </a:extLst>
          </p:cNvPr>
          <p:cNvSpPr>
            <a:spLocks noGrp="1"/>
          </p:cNvSpPr>
          <p:nvPr>
            <p:ph idx="1"/>
          </p:nvPr>
        </p:nvSpPr>
        <p:spPr>
          <a:xfrm>
            <a:off x="871442" y="2447337"/>
            <a:ext cx="4353116" cy="3770434"/>
          </a:xfrm>
        </p:spPr>
        <p:txBody>
          <a:bodyPr anchor="t">
            <a:normAutofit/>
          </a:bodyPr>
          <a:lstStyle/>
          <a:p>
            <a:pPr lvl="0" algn="just"/>
            <a:r>
              <a:rPr lang="en-GB" sz="1600" dirty="0">
                <a:solidFill>
                  <a:srgbClr val="595959"/>
                </a:solidFill>
                <a:latin typeface="Arial" panose="020B0604020202020204" pitchFamily="34" charset="0"/>
                <a:cs typeface="Arial" panose="020B0604020202020204" pitchFamily="34" charset="0"/>
              </a:rPr>
              <a:t>Employing the correct person, in the correct job, at the correct time is a certain guarantee of achievement of business objectives in an effective way (</a:t>
            </a:r>
            <a:r>
              <a:rPr lang="en-GB" sz="1600" dirty="0" err="1">
                <a:solidFill>
                  <a:srgbClr val="595959"/>
                </a:solidFill>
                <a:latin typeface="Arial" panose="020B0604020202020204" pitchFamily="34" charset="0"/>
                <a:cs typeface="Arial" panose="020B0604020202020204" pitchFamily="34" charset="0"/>
              </a:rPr>
              <a:t>Kareska</a:t>
            </a:r>
            <a:r>
              <a:rPr lang="en-GB" sz="1600" dirty="0">
                <a:solidFill>
                  <a:srgbClr val="595959"/>
                </a:solidFill>
                <a:latin typeface="Arial" panose="020B0604020202020204" pitchFamily="34" charset="0"/>
                <a:cs typeface="Arial" panose="020B0604020202020204" pitchFamily="34" charset="0"/>
              </a:rPr>
              <a:t>, 2023).</a:t>
            </a:r>
            <a:endParaRPr lang="en-IN" sz="1600" dirty="0">
              <a:solidFill>
                <a:srgbClr val="595959"/>
              </a:solidFill>
              <a:latin typeface="Arial" panose="020B0604020202020204" pitchFamily="34" charset="0"/>
              <a:cs typeface="Arial" panose="020B0604020202020204" pitchFamily="34" charset="0"/>
            </a:endParaRPr>
          </a:p>
          <a:p>
            <a:pPr lvl="0" algn="just"/>
            <a:r>
              <a:rPr lang="en-GB" sz="1600" dirty="0">
                <a:solidFill>
                  <a:srgbClr val="595959"/>
                </a:solidFill>
                <a:latin typeface="Arial" panose="020B0604020202020204" pitchFamily="34" charset="0"/>
                <a:cs typeface="Arial" panose="020B0604020202020204" pitchFamily="34" charset="0"/>
              </a:rPr>
              <a:t>According to Simon Sinegal, the engagement and commitment to the organisation over the long term are enhanced with the same values shared by the employee and the organisation (Richard-</a:t>
            </a:r>
            <a:r>
              <a:rPr lang="en-GB" sz="1600" dirty="0" err="1">
                <a:solidFill>
                  <a:srgbClr val="595959"/>
                </a:solidFill>
                <a:latin typeface="Arial" panose="020B0604020202020204" pitchFamily="34" charset="0"/>
                <a:cs typeface="Arial" panose="020B0604020202020204" pitchFamily="34" charset="0"/>
              </a:rPr>
              <a:t>reid</a:t>
            </a:r>
            <a:r>
              <a:rPr lang="en-GB" sz="1600" dirty="0">
                <a:solidFill>
                  <a:srgbClr val="595959"/>
                </a:solidFill>
                <a:latin typeface="Arial" panose="020B0604020202020204" pitchFamily="34" charset="0"/>
                <a:cs typeface="Arial" panose="020B0604020202020204" pitchFamily="34" charset="0"/>
              </a:rPr>
              <a:t>, 2025).</a:t>
            </a:r>
            <a:endParaRPr lang="en-IN" sz="1600" dirty="0">
              <a:solidFill>
                <a:srgbClr val="595959"/>
              </a:solidFill>
              <a:latin typeface="Arial" panose="020B0604020202020204" pitchFamily="34" charset="0"/>
              <a:cs typeface="Arial" panose="020B0604020202020204" pitchFamily="34" charset="0"/>
            </a:endParaRPr>
          </a:p>
          <a:p>
            <a:pPr lvl="0" algn="just"/>
            <a:r>
              <a:rPr lang="en-GB" sz="1600" dirty="0">
                <a:solidFill>
                  <a:srgbClr val="595959"/>
                </a:solidFill>
                <a:latin typeface="Arial" panose="020B0604020202020204" pitchFamily="34" charset="0"/>
                <a:cs typeface="Arial" panose="020B0604020202020204" pitchFamily="34" charset="0"/>
              </a:rPr>
              <a:t>Omni Clean Services is entering the eco-cleaning business, which requires an efficient Project Manager to transform the situation.</a:t>
            </a:r>
            <a:endParaRPr lang="en-IN" sz="1600" dirty="0">
              <a:solidFill>
                <a:srgbClr val="595959"/>
              </a:solidFill>
              <a:latin typeface="Arial" panose="020B0604020202020204" pitchFamily="34" charset="0"/>
              <a:cs typeface="Arial" panose="020B0604020202020204" pitchFamily="34" charset="0"/>
            </a:endParaRPr>
          </a:p>
        </p:txBody>
      </p:sp>
      <p:pic>
        <p:nvPicPr>
          <p:cNvPr id="5" name="Picture 4" descr="A person looking at a magnifying glass&#10;&#10;AI-generated content may be incorrect.">
            <a:extLst>
              <a:ext uri="{FF2B5EF4-FFF2-40B4-BE49-F238E27FC236}">
                <a16:creationId xmlns:a16="http://schemas.microsoft.com/office/drawing/2014/main" id="{149BB13C-9B16-5776-3D67-37064CE336B0}"/>
              </a:ext>
            </a:extLst>
          </p:cNvPr>
          <p:cNvPicPr>
            <a:picLocks noChangeAspect="1"/>
          </p:cNvPicPr>
          <p:nvPr/>
        </p:nvPicPr>
        <p:blipFill>
          <a:blip r:embed="rId3"/>
          <a:stretch>
            <a:fillRect/>
          </a:stretch>
        </p:blipFill>
        <p:spPr>
          <a:xfrm>
            <a:off x="6781801" y="2222539"/>
            <a:ext cx="4797056" cy="2458491"/>
          </a:xfrm>
          <a:prstGeom prst="rect">
            <a:avLst/>
          </a:prstGeom>
        </p:spPr>
      </p:pic>
    </p:spTree>
    <p:extLst>
      <p:ext uri="{BB962C8B-B14F-4D97-AF65-F5344CB8AC3E}">
        <p14:creationId xmlns:p14="http://schemas.microsoft.com/office/powerpoint/2010/main" val="1912428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A5280-3A01-FE93-5B50-CA3C75D0BF83}"/>
              </a:ext>
            </a:extLst>
          </p:cNvPr>
          <p:cNvSpPr>
            <a:spLocks noGrp="1"/>
          </p:cNvSpPr>
          <p:nvPr>
            <p:ph type="title"/>
          </p:nvPr>
        </p:nvSpPr>
        <p:spPr>
          <a:xfrm>
            <a:off x="640080" y="325369"/>
            <a:ext cx="4368602" cy="1956841"/>
          </a:xfrm>
        </p:spPr>
        <p:txBody>
          <a:bodyPr anchor="b">
            <a:normAutofit/>
          </a:bodyPr>
          <a:lstStyle/>
          <a:p>
            <a:pPr algn="ctr"/>
            <a:r>
              <a:rPr lang="en-GB" sz="3800" b="1" dirty="0">
                <a:latin typeface="Arial" panose="020B0604020202020204" pitchFamily="34" charset="0"/>
                <a:cs typeface="Arial" panose="020B0604020202020204" pitchFamily="34" charset="0"/>
              </a:rPr>
              <a:t>Omni Clean Services Company Profile</a:t>
            </a:r>
            <a:endParaRPr lang="en-IN" sz="3800" dirty="0">
              <a:latin typeface="Arial" panose="020B0604020202020204" pitchFamily="34" charset="0"/>
              <a:cs typeface="Arial" panose="020B0604020202020204" pitchFamily="34" charset="0"/>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800FB2-33E2-C3E2-FB20-EC1D90A72E79}"/>
              </a:ext>
            </a:extLst>
          </p:cNvPr>
          <p:cNvSpPr>
            <a:spLocks noGrp="1"/>
          </p:cNvSpPr>
          <p:nvPr>
            <p:ph idx="1"/>
          </p:nvPr>
        </p:nvSpPr>
        <p:spPr>
          <a:xfrm>
            <a:off x="640080" y="2872899"/>
            <a:ext cx="4243589" cy="3320668"/>
          </a:xfrm>
        </p:spPr>
        <p:txBody>
          <a:bodyPr>
            <a:normAutofit/>
          </a:bodyPr>
          <a:lstStyle/>
          <a:p>
            <a:pPr lvl="0" algn="just"/>
            <a:r>
              <a:rPr lang="en-GB" sz="1500" dirty="0">
                <a:latin typeface="Arial" panose="020B0604020202020204" pitchFamily="34" charset="0"/>
                <a:cs typeface="Arial" panose="020B0604020202020204" pitchFamily="34" charset="0"/>
              </a:rPr>
              <a:t>Omni Clean Services is a start-up business located in London, and it deals with commercial cleaning and the provision of various facilities to different customers (</a:t>
            </a:r>
            <a:r>
              <a:rPr lang="en-GB" sz="1500" dirty="0" err="1">
                <a:latin typeface="Arial" panose="020B0604020202020204" pitchFamily="34" charset="0"/>
                <a:cs typeface="Arial" panose="020B0604020202020204" pitchFamily="34" charset="0"/>
              </a:rPr>
              <a:t>Omniacleanuk</a:t>
            </a:r>
            <a:r>
              <a:rPr lang="en-GB" sz="1500" dirty="0">
                <a:latin typeface="Arial" panose="020B0604020202020204" pitchFamily="34" charset="0"/>
                <a:cs typeface="Arial" panose="020B0604020202020204" pitchFamily="34" charset="0"/>
              </a:rPr>
              <a:t>, 2025).</a:t>
            </a:r>
            <a:endParaRPr lang="en-IN" sz="1500" dirty="0">
              <a:latin typeface="Arial" panose="020B0604020202020204" pitchFamily="34" charset="0"/>
              <a:cs typeface="Arial" panose="020B0604020202020204" pitchFamily="34" charset="0"/>
            </a:endParaRPr>
          </a:p>
          <a:p>
            <a:pPr lvl="0" algn="just"/>
            <a:r>
              <a:rPr lang="en-GB" sz="1500" dirty="0">
                <a:latin typeface="Arial" panose="020B0604020202020204" pitchFamily="34" charset="0"/>
                <a:cs typeface="Arial" panose="020B0604020202020204" pitchFamily="34" charset="0"/>
              </a:rPr>
              <a:t>The organisation employs a significant number of employees with an orientation towards the effective delivery of quality service.</a:t>
            </a:r>
            <a:endParaRPr lang="en-IN" sz="1500" dirty="0">
              <a:latin typeface="Arial" panose="020B0604020202020204" pitchFamily="34" charset="0"/>
              <a:cs typeface="Arial" panose="020B0604020202020204" pitchFamily="34" charset="0"/>
            </a:endParaRPr>
          </a:p>
          <a:p>
            <a:pPr lvl="0" algn="just"/>
            <a:r>
              <a:rPr lang="en-GB" sz="1500" dirty="0">
                <a:latin typeface="Arial" panose="020B0604020202020204" pitchFamily="34" charset="0"/>
                <a:cs typeface="Arial" panose="020B0604020202020204" pitchFamily="34" charset="0"/>
              </a:rPr>
              <a:t>The following activity to be considered is the hiring of a Change Project Manager who will contribute to the performance of the workforce.</a:t>
            </a:r>
            <a:endParaRPr lang="en-IN" sz="15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72B79AA-C013-112A-44E9-E1E55CB2EBE5}"/>
              </a:ext>
            </a:extLst>
          </p:cNvPr>
          <p:cNvPicPr>
            <a:picLocks noChangeAspect="1"/>
          </p:cNvPicPr>
          <p:nvPr/>
        </p:nvPicPr>
        <p:blipFill>
          <a:blip r:embed="rId3"/>
          <a:srcRect l="6898" r="533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Picture 6">
            <a:extLst>
              <a:ext uri="{FF2B5EF4-FFF2-40B4-BE49-F238E27FC236}">
                <a16:creationId xmlns:a16="http://schemas.microsoft.com/office/drawing/2014/main" id="{386CC801-FE81-2A40-FCA8-CEB91BD88DCE}"/>
              </a:ext>
            </a:extLst>
          </p:cNvPr>
          <p:cNvPicPr>
            <a:picLocks noChangeAspect="1"/>
          </p:cNvPicPr>
          <p:nvPr/>
        </p:nvPicPr>
        <p:blipFill>
          <a:blip r:embed="rId4"/>
          <a:stretch>
            <a:fillRect/>
          </a:stretch>
        </p:blipFill>
        <p:spPr>
          <a:xfrm>
            <a:off x="11008919" y="84972"/>
            <a:ext cx="1086002" cy="800212"/>
          </a:xfrm>
          <a:prstGeom prst="rect">
            <a:avLst/>
          </a:prstGeom>
        </p:spPr>
      </p:pic>
    </p:spTree>
    <p:extLst>
      <p:ext uri="{BB962C8B-B14F-4D97-AF65-F5344CB8AC3E}">
        <p14:creationId xmlns:p14="http://schemas.microsoft.com/office/powerpoint/2010/main" val="38340944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757BB5-DC6E-E11D-D8C4-662F15D5A991}"/>
              </a:ext>
            </a:extLst>
          </p:cNvPr>
          <p:cNvSpPr>
            <a:spLocks noGrp="1"/>
          </p:cNvSpPr>
          <p:nvPr>
            <p:ph type="title"/>
          </p:nvPr>
        </p:nvSpPr>
        <p:spPr>
          <a:xfrm>
            <a:off x="586478" y="1683756"/>
            <a:ext cx="3115265" cy="2396359"/>
          </a:xfrm>
        </p:spPr>
        <p:txBody>
          <a:bodyPr anchor="b">
            <a:normAutofit/>
          </a:bodyPr>
          <a:lstStyle/>
          <a:p>
            <a:pPr algn="ctr"/>
            <a:r>
              <a:rPr lang="en-GB" sz="3700" b="1" dirty="0">
                <a:solidFill>
                  <a:srgbClr val="FFFFFF"/>
                </a:solidFill>
                <a:latin typeface="Arial" panose="020B0604020202020204" pitchFamily="34" charset="0"/>
                <a:cs typeface="Arial" panose="020B0604020202020204" pitchFamily="34" charset="0"/>
              </a:rPr>
              <a:t>Recruitment process</a:t>
            </a:r>
            <a:endParaRPr lang="en-IN" sz="3700" dirty="0">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D7BE2DD-403D-85BB-4EC8-9B631C2AFC15}"/>
              </a:ext>
            </a:extLst>
          </p:cNvPr>
          <p:cNvGraphicFramePr>
            <a:graphicFrameLocks noGrp="1"/>
          </p:cNvGraphicFramePr>
          <p:nvPr>
            <p:ph idx="1"/>
            <p:extLst>
              <p:ext uri="{D42A27DB-BD31-4B8C-83A1-F6EECF244321}">
                <p14:modId xmlns:p14="http://schemas.microsoft.com/office/powerpoint/2010/main" val="11932873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5114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641B6870-9EC0-0C4A-FE7E-1740286511F6}"/>
              </a:ext>
            </a:extLst>
          </p:cNvPr>
          <p:cNvPicPr>
            <a:picLocks noChangeAspect="1"/>
          </p:cNvPicPr>
          <p:nvPr/>
        </p:nvPicPr>
        <p:blipFill>
          <a:blip r:embed="rId3"/>
          <a:srcRect l="47342" r="-2"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D02F74-A68F-34A3-FB06-9E7A0AA31A7C}"/>
              </a:ext>
            </a:extLst>
          </p:cNvPr>
          <p:cNvSpPr>
            <a:spLocks noGrp="1"/>
          </p:cNvSpPr>
          <p:nvPr>
            <p:ph type="title"/>
          </p:nvPr>
        </p:nvSpPr>
        <p:spPr>
          <a:xfrm>
            <a:off x="6115317" y="405685"/>
            <a:ext cx="5464968" cy="1559301"/>
          </a:xfrm>
        </p:spPr>
        <p:txBody>
          <a:bodyPr>
            <a:normAutofit/>
          </a:bodyPr>
          <a:lstStyle/>
          <a:p>
            <a:pPr algn="ctr"/>
            <a:r>
              <a:rPr lang="en-GB" sz="3400" b="1" dirty="0">
                <a:latin typeface="Arial" panose="020B0604020202020204" pitchFamily="34" charset="0"/>
                <a:cs typeface="Arial" panose="020B0604020202020204" pitchFamily="34" charset="0"/>
              </a:rPr>
              <a:t>Job analysis, description and person specification</a:t>
            </a:r>
            <a:endParaRPr lang="en-IN" sz="3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EA1C00-FC05-35E3-91EE-9D9EA769CF88}"/>
              </a:ext>
            </a:extLst>
          </p:cNvPr>
          <p:cNvSpPr>
            <a:spLocks noGrp="1"/>
          </p:cNvSpPr>
          <p:nvPr>
            <p:ph idx="1"/>
          </p:nvPr>
        </p:nvSpPr>
        <p:spPr>
          <a:xfrm>
            <a:off x="6115317" y="2743200"/>
            <a:ext cx="5247340" cy="3496878"/>
          </a:xfrm>
        </p:spPr>
        <p:txBody>
          <a:bodyPr anchor="ctr">
            <a:normAutofit/>
          </a:bodyPr>
          <a:lstStyle/>
          <a:p>
            <a:pPr lvl="0" algn="just"/>
            <a:r>
              <a:rPr lang="en-GB" sz="1900" dirty="0">
                <a:latin typeface="Arial" panose="020B0604020202020204" pitchFamily="34" charset="0"/>
                <a:cs typeface="Arial" panose="020B0604020202020204" pitchFamily="34" charset="0"/>
              </a:rPr>
              <a:t>Job analysis identifies the responsibilities, duties, working conditions and skills required in the position of the Project Manager.</a:t>
            </a:r>
            <a:endParaRPr lang="en-IN" sz="1900" dirty="0">
              <a:latin typeface="Arial" panose="020B0604020202020204" pitchFamily="34" charset="0"/>
              <a:cs typeface="Arial" panose="020B0604020202020204" pitchFamily="34" charset="0"/>
            </a:endParaRPr>
          </a:p>
          <a:p>
            <a:pPr lvl="0" algn="just"/>
            <a:r>
              <a:rPr lang="en-GB" sz="1900" dirty="0">
                <a:latin typeface="Arial" panose="020B0604020202020204" pitchFamily="34" charset="0"/>
                <a:cs typeface="Arial" panose="020B0604020202020204" pitchFamily="34" charset="0"/>
              </a:rPr>
              <a:t>The job description is very clear in that tasks have to do with the planning of projects, implementation of change and team coordination (</a:t>
            </a:r>
            <a:r>
              <a:rPr lang="en-GB" sz="1900" dirty="0" err="1">
                <a:latin typeface="Arial" panose="020B0604020202020204" pitchFamily="34" charset="0"/>
                <a:cs typeface="Arial" panose="020B0604020202020204" pitchFamily="34" charset="0"/>
              </a:rPr>
              <a:t>Businessballs</a:t>
            </a:r>
            <a:r>
              <a:rPr lang="en-GB" sz="1900" dirty="0">
                <a:latin typeface="Arial" panose="020B0604020202020204" pitchFamily="34" charset="0"/>
                <a:cs typeface="Arial" panose="020B0604020202020204" pitchFamily="34" charset="0"/>
              </a:rPr>
              <a:t>, 2025).</a:t>
            </a:r>
            <a:endParaRPr lang="en-IN" sz="1900" dirty="0">
              <a:latin typeface="Arial" panose="020B0604020202020204" pitchFamily="34" charset="0"/>
              <a:cs typeface="Arial" panose="020B0604020202020204" pitchFamily="34" charset="0"/>
            </a:endParaRPr>
          </a:p>
          <a:p>
            <a:pPr lvl="0" algn="just"/>
            <a:r>
              <a:rPr lang="en-GB" sz="1900" dirty="0">
                <a:latin typeface="Arial" panose="020B0604020202020204" pitchFamily="34" charset="0"/>
                <a:cs typeface="Arial" panose="020B0604020202020204" pitchFamily="34" charset="0"/>
              </a:rPr>
              <a:t>Person specification is a list of requirements, qualifications, experience and interpersonal skills to be a good performer.</a:t>
            </a:r>
            <a:endParaRPr lang="en-IN" sz="1900" dirty="0">
              <a:latin typeface="Arial" panose="020B0604020202020204" pitchFamily="34" charset="0"/>
              <a:cs typeface="Arial" panose="020B0604020202020204" pitchFamily="34" charset="0"/>
            </a:endParaRPr>
          </a:p>
          <a:p>
            <a:pPr algn="just"/>
            <a:endParaRPr lang="en-IN"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460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women sitting at a table&#10;&#10;AI-generated content may be incorrect.">
            <a:extLst>
              <a:ext uri="{FF2B5EF4-FFF2-40B4-BE49-F238E27FC236}">
                <a16:creationId xmlns:a16="http://schemas.microsoft.com/office/drawing/2014/main" id="{329895C4-9E92-9A7F-F8A9-44DF8B91DF8C}"/>
              </a:ext>
            </a:extLst>
          </p:cNvPr>
          <p:cNvPicPr>
            <a:picLocks noChangeAspect="1"/>
          </p:cNvPicPr>
          <p:nvPr/>
        </p:nvPicPr>
        <p:blipFill>
          <a:blip r:embed="rId3"/>
          <a:srcRect l="3908" r="17133"/>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084FA0-A188-95BE-99C7-5F368B6564A0}"/>
              </a:ext>
            </a:extLst>
          </p:cNvPr>
          <p:cNvSpPr>
            <a:spLocks noGrp="1"/>
          </p:cNvSpPr>
          <p:nvPr>
            <p:ph type="title"/>
          </p:nvPr>
        </p:nvSpPr>
        <p:spPr>
          <a:xfrm>
            <a:off x="838200" y="365125"/>
            <a:ext cx="3822189" cy="1899912"/>
          </a:xfrm>
        </p:spPr>
        <p:txBody>
          <a:bodyPr>
            <a:normAutofit/>
          </a:bodyPr>
          <a:lstStyle/>
          <a:p>
            <a:pPr algn="ctr"/>
            <a:r>
              <a:rPr lang="en-GB" sz="4000" b="1" dirty="0">
                <a:latin typeface="Arial" panose="020B0604020202020204" pitchFamily="34" charset="0"/>
                <a:cs typeface="Arial" panose="020B0604020202020204" pitchFamily="34" charset="0"/>
              </a:rPr>
              <a:t>Interview type 1: Structured interview </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BBBD386-38C4-E63F-6E94-C3220637FF5E}"/>
              </a:ext>
            </a:extLst>
          </p:cNvPr>
          <p:cNvSpPr>
            <a:spLocks noGrp="1"/>
          </p:cNvSpPr>
          <p:nvPr>
            <p:ph idx="1"/>
          </p:nvPr>
        </p:nvSpPr>
        <p:spPr>
          <a:xfrm>
            <a:off x="838200" y="2434201"/>
            <a:ext cx="3822189" cy="3742762"/>
          </a:xfrm>
        </p:spPr>
        <p:txBody>
          <a:bodyPr>
            <a:normAutofit/>
          </a:bodyPr>
          <a:lstStyle/>
          <a:p>
            <a:pPr lvl="0" algn="just"/>
            <a:r>
              <a:rPr lang="en-GB" sz="2000" dirty="0">
                <a:latin typeface="Arial" panose="020B0604020202020204" pitchFamily="34" charset="0"/>
                <a:cs typeface="Arial" panose="020B0604020202020204" pitchFamily="34" charset="0"/>
              </a:rPr>
              <a:t>The structured interview entails the administration of standardised questions to all the applicants (</a:t>
            </a:r>
            <a:r>
              <a:rPr lang="en-GB" sz="2000" dirty="0" err="1">
                <a:latin typeface="Arial" panose="020B0604020202020204" pitchFamily="34" charset="0"/>
                <a:cs typeface="Arial" panose="020B0604020202020204" pitchFamily="34" charset="0"/>
              </a:rPr>
              <a:t>Bergelson</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2022).</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This possesses the merits of being equitable, relative and measurable in the evaluation of skill and experience.</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Limitations can suppress more detailed information or imagination in responses.</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1093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9645F-4C97-B522-2241-FEBDBB1E4C3E}"/>
              </a:ext>
            </a:extLst>
          </p:cNvPr>
          <p:cNvSpPr>
            <a:spLocks noGrp="1"/>
          </p:cNvSpPr>
          <p:nvPr>
            <p:ph type="title"/>
          </p:nvPr>
        </p:nvSpPr>
        <p:spPr>
          <a:xfrm>
            <a:off x="640080" y="325369"/>
            <a:ext cx="4368602" cy="1956841"/>
          </a:xfrm>
        </p:spPr>
        <p:txBody>
          <a:bodyPr anchor="b">
            <a:normAutofit/>
          </a:bodyPr>
          <a:lstStyle/>
          <a:p>
            <a:pPr algn="ctr"/>
            <a:r>
              <a:rPr lang="en-GB" sz="4200" b="1" dirty="0">
                <a:latin typeface="Arial" panose="020B0604020202020204" pitchFamily="34" charset="0"/>
                <a:cs typeface="Arial" panose="020B0604020202020204" pitchFamily="34" charset="0"/>
              </a:rPr>
              <a:t>Type 2 Interview: panel interview</a:t>
            </a:r>
            <a:endParaRPr lang="en-IN" sz="4200" dirty="0">
              <a:latin typeface="Arial" panose="020B0604020202020204" pitchFamily="34" charset="0"/>
              <a:cs typeface="Arial" panose="020B0604020202020204" pitchFamily="34" charset="0"/>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3D014C-95D3-5CC8-1034-65CD7F4A36F8}"/>
              </a:ext>
            </a:extLst>
          </p:cNvPr>
          <p:cNvSpPr>
            <a:spLocks noGrp="1"/>
          </p:cNvSpPr>
          <p:nvPr>
            <p:ph idx="1"/>
          </p:nvPr>
        </p:nvSpPr>
        <p:spPr>
          <a:xfrm>
            <a:off x="640080" y="2872899"/>
            <a:ext cx="4243589" cy="3320668"/>
          </a:xfrm>
        </p:spPr>
        <p:txBody>
          <a:bodyPr>
            <a:normAutofit/>
          </a:bodyPr>
          <a:lstStyle/>
          <a:p>
            <a:pPr lvl="0" algn="just"/>
            <a:r>
              <a:rPr lang="en-GB" sz="1900" dirty="0">
                <a:latin typeface="Arial" panose="020B0604020202020204" pitchFamily="34" charset="0"/>
                <a:cs typeface="Arial" panose="020B0604020202020204" pitchFamily="34" charset="0"/>
              </a:rPr>
              <a:t>The panel interview implies that there are several interviewers who are employees of different departments who assess the candidates.</a:t>
            </a:r>
            <a:endParaRPr lang="en-IN" sz="1900" dirty="0">
              <a:latin typeface="Arial" panose="020B0604020202020204" pitchFamily="34" charset="0"/>
              <a:cs typeface="Arial" panose="020B0604020202020204" pitchFamily="34" charset="0"/>
            </a:endParaRPr>
          </a:p>
          <a:p>
            <a:pPr lvl="0" algn="just"/>
            <a:r>
              <a:rPr lang="en-GB" sz="1900" dirty="0">
                <a:latin typeface="Arial" panose="020B0604020202020204" pitchFamily="34" charset="0"/>
                <a:cs typeface="Arial" panose="020B0604020202020204" pitchFamily="34" charset="0"/>
              </a:rPr>
              <a:t>Encourages the contribution of its various departments, making it more objective and reducing prejudice.</a:t>
            </a:r>
            <a:endParaRPr lang="en-IN" sz="1900" dirty="0">
              <a:latin typeface="Arial" panose="020B0604020202020204" pitchFamily="34" charset="0"/>
              <a:cs typeface="Arial" panose="020B0604020202020204" pitchFamily="34" charset="0"/>
            </a:endParaRPr>
          </a:p>
          <a:p>
            <a:pPr lvl="0" algn="just"/>
            <a:r>
              <a:rPr lang="en-GB" sz="1900" dirty="0">
                <a:latin typeface="Arial" panose="020B0604020202020204" pitchFamily="34" charset="0"/>
                <a:cs typeface="Arial" panose="020B0604020202020204" pitchFamily="34" charset="0"/>
              </a:rPr>
              <a:t>Provides a considerable variety of candidate performance for the job.</a:t>
            </a:r>
            <a:endParaRPr lang="en-IN" sz="1900" dirty="0">
              <a:latin typeface="Arial" panose="020B0604020202020204" pitchFamily="34" charset="0"/>
              <a:cs typeface="Arial" panose="020B0604020202020204" pitchFamily="34" charset="0"/>
            </a:endParaRPr>
          </a:p>
        </p:txBody>
      </p:sp>
      <p:pic>
        <p:nvPicPr>
          <p:cNvPr id="5" name="Picture 4" descr="A group of people sitting at a table&#10;&#10;AI-generated content may be incorrect.">
            <a:extLst>
              <a:ext uri="{FF2B5EF4-FFF2-40B4-BE49-F238E27FC236}">
                <a16:creationId xmlns:a16="http://schemas.microsoft.com/office/drawing/2014/main" id="{D8E5763C-A6AE-8BD9-3A6D-F6753E0539B4}"/>
              </a:ext>
            </a:extLst>
          </p:cNvPr>
          <p:cNvPicPr>
            <a:picLocks noChangeAspect="1"/>
          </p:cNvPicPr>
          <p:nvPr/>
        </p:nvPicPr>
        <p:blipFill>
          <a:blip r:embed="rId3"/>
          <a:srcRect l="18898" r="3220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9101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7F8AE-435F-2394-BFEA-BB65BED77B96}"/>
              </a:ext>
            </a:extLst>
          </p:cNvPr>
          <p:cNvSpPr>
            <a:spLocks noGrp="1"/>
          </p:cNvSpPr>
          <p:nvPr>
            <p:ph type="title"/>
          </p:nvPr>
        </p:nvSpPr>
        <p:spPr>
          <a:xfrm>
            <a:off x="6823878" y="741391"/>
            <a:ext cx="4491821" cy="1616203"/>
          </a:xfrm>
        </p:spPr>
        <p:txBody>
          <a:bodyPr anchor="b">
            <a:normAutofit/>
          </a:bodyPr>
          <a:lstStyle/>
          <a:p>
            <a:pPr algn="ctr"/>
            <a:r>
              <a:rPr lang="en-GB" sz="3200" b="1" dirty="0">
                <a:latin typeface="Arial" panose="020B0604020202020204" pitchFamily="34" charset="0"/>
                <a:cs typeface="Arial" panose="020B0604020202020204" pitchFamily="34" charset="0"/>
              </a:rPr>
              <a:t>Type 3 interview: Competency-based interview</a:t>
            </a:r>
            <a:endParaRPr lang="en-IN" sz="3200" dirty="0">
              <a:latin typeface="Arial" panose="020B0604020202020204" pitchFamily="34" charset="0"/>
              <a:cs typeface="Arial" panose="020B0604020202020204" pitchFamily="34" charset="0"/>
            </a:endParaRPr>
          </a:p>
        </p:txBody>
      </p:sp>
      <p:pic>
        <p:nvPicPr>
          <p:cNvPr id="5" name="Picture 4" descr="Person holding a puzzle piece">
            <a:extLst>
              <a:ext uri="{FF2B5EF4-FFF2-40B4-BE49-F238E27FC236}">
                <a16:creationId xmlns:a16="http://schemas.microsoft.com/office/drawing/2014/main" id="{E16E53A8-1F97-23F4-95BF-96E2F7810438}"/>
              </a:ext>
            </a:extLst>
          </p:cNvPr>
          <p:cNvPicPr>
            <a:picLocks noChangeAspect="1"/>
          </p:cNvPicPr>
          <p:nvPr/>
        </p:nvPicPr>
        <p:blipFill>
          <a:blip r:embed="rId3"/>
          <a:srcRect l="20051" r="19726" b="-1"/>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F40398D-B68E-0823-C24E-60ADB37B6FC0}"/>
              </a:ext>
            </a:extLst>
          </p:cNvPr>
          <p:cNvSpPr>
            <a:spLocks noGrp="1"/>
          </p:cNvSpPr>
          <p:nvPr>
            <p:ph idx="1"/>
          </p:nvPr>
        </p:nvSpPr>
        <p:spPr>
          <a:xfrm>
            <a:off x="6823878" y="2533476"/>
            <a:ext cx="4491820" cy="3447832"/>
          </a:xfrm>
        </p:spPr>
        <p:txBody>
          <a:bodyPr anchor="t">
            <a:normAutofit/>
          </a:bodyPr>
          <a:lstStyle/>
          <a:p>
            <a:pPr lvl="0" algn="just"/>
            <a:r>
              <a:rPr lang="en-GB" sz="1700" dirty="0">
                <a:latin typeface="Arial" panose="020B0604020202020204" pitchFamily="34" charset="0"/>
                <a:cs typeface="Arial" panose="020B0604020202020204" pitchFamily="34" charset="0"/>
              </a:rPr>
              <a:t>Competency-based interviews emphasise past behaviours and performance to ascertain future success.</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Uses the STAR methodology: Situation-Task-Action-Result (Gustafsson, 2025).</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Excellent at recruiting a Change Project Manager to change the organisation.</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Sample question: What has been a major organisational change that you have implemented?</a:t>
            </a:r>
            <a:endParaRPr lang="en-IN" sz="1700" dirty="0">
              <a:latin typeface="Arial" panose="020B0604020202020204" pitchFamily="34" charset="0"/>
              <a:cs typeface="Arial" panose="020B0604020202020204" pitchFamily="34" charset="0"/>
            </a:endParaRPr>
          </a:p>
          <a:p>
            <a:pPr algn="just"/>
            <a:endParaRPr lang="en-IN"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9228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s in a line and one question mark is lit">
            <a:extLst>
              <a:ext uri="{FF2B5EF4-FFF2-40B4-BE49-F238E27FC236}">
                <a16:creationId xmlns:a16="http://schemas.microsoft.com/office/drawing/2014/main" id="{36B7F358-B12F-BB57-885F-7E30FF69B1CA}"/>
              </a:ext>
            </a:extLst>
          </p:cNvPr>
          <p:cNvPicPr>
            <a:picLocks noChangeAspect="1"/>
          </p:cNvPicPr>
          <p:nvPr/>
        </p:nvPicPr>
        <p:blipFill>
          <a:blip r:embed="rId3"/>
          <a:srcRect l="1213" r="46128"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4A2B4-81AD-CD47-C7EF-F915D034DF1C}"/>
              </a:ext>
            </a:extLst>
          </p:cNvPr>
          <p:cNvSpPr>
            <a:spLocks noGrp="1"/>
          </p:cNvSpPr>
          <p:nvPr>
            <p:ph type="title"/>
          </p:nvPr>
        </p:nvSpPr>
        <p:spPr>
          <a:xfrm>
            <a:off x="6115317" y="405685"/>
            <a:ext cx="5464968" cy="1559301"/>
          </a:xfrm>
        </p:spPr>
        <p:txBody>
          <a:bodyPr>
            <a:normAutofit/>
          </a:bodyPr>
          <a:lstStyle/>
          <a:p>
            <a:pPr algn="ctr"/>
            <a:r>
              <a:rPr lang="en-GB" sz="4000" b="1" dirty="0">
                <a:latin typeface="Arial" panose="020B0604020202020204" pitchFamily="34" charset="0"/>
                <a:cs typeface="Arial" panose="020B0604020202020204" pitchFamily="34" charset="0"/>
              </a:rPr>
              <a:t>Questioning techniques</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A2F2CE-7F66-F702-0C71-1E128DAC8E7B}"/>
              </a:ext>
            </a:extLst>
          </p:cNvPr>
          <p:cNvSpPr>
            <a:spLocks noGrp="1"/>
          </p:cNvSpPr>
          <p:nvPr>
            <p:ph idx="1"/>
          </p:nvPr>
        </p:nvSpPr>
        <p:spPr>
          <a:xfrm>
            <a:off x="6115317" y="2743200"/>
            <a:ext cx="5247340" cy="3496878"/>
          </a:xfrm>
        </p:spPr>
        <p:txBody>
          <a:bodyPr anchor="ctr">
            <a:normAutofit/>
          </a:bodyPr>
          <a:lstStyle/>
          <a:p>
            <a:pPr lvl="0" algn="just"/>
            <a:r>
              <a:rPr lang="en-GB" sz="1700" dirty="0">
                <a:latin typeface="Arial" panose="020B0604020202020204" pitchFamily="34" charset="0"/>
                <a:cs typeface="Arial" panose="020B0604020202020204" pitchFamily="34" charset="0"/>
              </a:rPr>
              <a:t>Probing questions are probing questions that explore the answers of the candidates (Indeed, 2025).</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Open questions provide opportunities to elaborate and give opinions.</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Questions: Leading questions are applied to guide candidates on the competencies that are needed.</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Socratic questioning promotes critical thinking and reflection.</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A comparison table indicates the advantages and the disadvantages of the two approaches.</a:t>
            </a:r>
            <a:endParaRPr lang="en-IN" sz="1700" dirty="0">
              <a:latin typeface="Arial" panose="020B0604020202020204" pitchFamily="34" charset="0"/>
              <a:cs typeface="Arial" panose="020B0604020202020204" pitchFamily="34" charset="0"/>
            </a:endParaRPr>
          </a:p>
          <a:p>
            <a:pPr algn="just"/>
            <a:endParaRPr lang="en-IN"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4702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659BB0-2BA3-7820-C611-CDCD0164DCAD}"/>
              </a:ext>
            </a:extLst>
          </p:cNvPr>
          <p:cNvSpPr>
            <a:spLocks noGrp="1"/>
          </p:cNvSpPr>
          <p:nvPr>
            <p:ph type="title"/>
          </p:nvPr>
        </p:nvSpPr>
        <p:spPr>
          <a:xfrm>
            <a:off x="761800" y="762001"/>
            <a:ext cx="5334197" cy="1708242"/>
          </a:xfrm>
        </p:spPr>
        <p:txBody>
          <a:bodyPr anchor="ctr">
            <a:normAutofit/>
          </a:bodyPr>
          <a:lstStyle/>
          <a:p>
            <a:pPr algn="ctr"/>
            <a:r>
              <a:rPr lang="en-GB" sz="3700" b="1" dirty="0">
                <a:latin typeface="Arial" panose="020B0604020202020204" pitchFamily="34" charset="0"/>
                <a:cs typeface="Arial" panose="020B0604020202020204" pitchFamily="34" charset="0"/>
              </a:rPr>
              <a:t>Online interview vs. face-to-face interview</a:t>
            </a:r>
            <a:endParaRPr lang="en-IN" sz="3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6008D3-0EE8-6EBE-216F-ED5642170033}"/>
              </a:ext>
            </a:extLst>
          </p:cNvPr>
          <p:cNvSpPr>
            <a:spLocks noGrp="1"/>
          </p:cNvSpPr>
          <p:nvPr>
            <p:ph idx="1"/>
          </p:nvPr>
        </p:nvSpPr>
        <p:spPr>
          <a:xfrm>
            <a:off x="761800" y="2470244"/>
            <a:ext cx="5334197" cy="3769835"/>
          </a:xfrm>
        </p:spPr>
        <p:txBody>
          <a:bodyPr anchor="ctr">
            <a:normAutofit/>
          </a:bodyPr>
          <a:lstStyle/>
          <a:p>
            <a:pPr lvl="0" algn="just"/>
            <a:r>
              <a:rPr lang="en-GB" sz="2000" dirty="0">
                <a:latin typeface="Arial" panose="020B0604020202020204" pitchFamily="34" charset="0"/>
                <a:cs typeface="Arial" panose="020B0604020202020204" pitchFamily="34" charset="0"/>
              </a:rPr>
              <a:t>Face-to-face interviews will be more interactive, and body language can be readily evaluated at the expense of being pricier (</a:t>
            </a:r>
            <a:r>
              <a:rPr lang="en-GB" sz="2000" dirty="0" err="1">
                <a:latin typeface="Arial" panose="020B0604020202020204" pitchFamily="34" charset="0"/>
                <a:cs typeface="Arial" panose="020B0604020202020204" pitchFamily="34" charset="0"/>
              </a:rPr>
              <a:t>Saarijärvi</a:t>
            </a:r>
            <a:r>
              <a:rPr lang="en-GB" sz="2000" dirty="0">
                <a:latin typeface="Arial" panose="020B0604020202020204" pitchFamily="34" charset="0"/>
                <a:cs typeface="Arial" panose="020B0604020202020204" pitchFamily="34" charset="0"/>
              </a:rPr>
              <a:t> and Bratt, 2021).</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Online interviews are flexible, cheap, and have greater ease in scheduling, but they may reduce the quality of interaction.</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Position duties, experience and pragmatics are the basis of the decision.</a:t>
            </a:r>
            <a:endParaRPr lang="en-IN" sz="2000" dirty="0">
              <a:latin typeface="Arial" panose="020B0604020202020204" pitchFamily="34" charset="0"/>
              <a:cs typeface="Arial" panose="020B0604020202020204" pitchFamily="34" charset="0"/>
            </a:endParaRPr>
          </a:p>
          <a:p>
            <a:pPr algn="just"/>
            <a:endParaRPr lang="en-IN" sz="2000" dirty="0">
              <a:latin typeface="Arial" panose="020B0604020202020204" pitchFamily="34" charset="0"/>
              <a:cs typeface="Arial" panose="020B0604020202020204" pitchFamily="34" charset="0"/>
            </a:endParaRPr>
          </a:p>
        </p:txBody>
      </p:sp>
      <p:pic>
        <p:nvPicPr>
          <p:cNvPr id="5" name="Picture 4" descr="A group of people discussing something&#10;&#10;AI-generated content may be incorrect.">
            <a:extLst>
              <a:ext uri="{FF2B5EF4-FFF2-40B4-BE49-F238E27FC236}">
                <a16:creationId xmlns:a16="http://schemas.microsoft.com/office/drawing/2014/main" id="{5E261239-E516-9998-EC02-B441FF8DD256}"/>
              </a:ext>
            </a:extLst>
          </p:cNvPr>
          <p:cNvPicPr>
            <a:picLocks noChangeAspect="1"/>
          </p:cNvPicPr>
          <p:nvPr/>
        </p:nvPicPr>
        <p:blipFill>
          <a:blip r:embed="rId3"/>
          <a:srcRect l="17180" r="39137"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474343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E52F11A7-916F-3466-7189-5460A2C57242}"/>
              </a:ext>
            </a:extLst>
          </p:cNvPr>
          <p:cNvPicPr>
            <a:picLocks noChangeAspect="1"/>
          </p:cNvPicPr>
          <p:nvPr/>
        </p:nvPicPr>
        <p:blipFill>
          <a:blip r:embed="rId3"/>
          <a:srcRect l="5575" r="1719"/>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C9E5A7-FC20-E325-0A4D-4D015EEDED6D}"/>
              </a:ext>
            </a:extLst>
          </p:cNvPr>
          <p:cNvSpPr>
            <a:spLocks noGrp="1"/>
          </p:cNvSpPr>
          <p:nvPr>
            <p:ph type="title"/>
          </p:nvPr>
        </p:nvSpPr>
        <p:spPr>
          <a:xfrm>
            <a:off x="838200" y="365125"/>
            <a:ext cx="3822189" cy="1899912"/>
          </a:xfrm>
        </p:spPr>
        <p:txBody>
          <a:bodyPr>
            <a:normAutofit/>
          </a:bodyPr>
          <a:lstStyle/>
          <a:p>
            <a:pPr algn="ctr"/>
            <a:r>
              <a:rPr lang="en-GB" sz="3400" b="1" dirty="0">
                <a:latin typeface="Arial" panose="020B0604020202020204" pitchFamily="34" charset="0"/>
                <a:cs typeface="Arial" panose="020B0604020202020204" pitchFamily="34" charset="0"/>
              </a:rPr>
              <a:t>HR planning and employee performance link </a:t>
            </a:r>
            <a:endParaRPr lang="en-IN" sz="3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79073D0-A008-98C7-5FD6-91DA280ABD4D}"/>
              </a:ext>
            </a:extLst>
          </p:cNvPr>
          <p:cNvSpPr>
            <a:spLocks noGrp="1"/>
          </p:cNvSpPr>
          <p:nvPr>
            <p:ph idx="1"/>
          </p:nvPr>
        </p:nvSpPr>
        <p:spPr>
          <a:xfrm>
            <a:off x="838200" y="2434201"/>
            <a:ext cx="3822189" cy="3742762"/>
          </a:xfrm>
        </p:spPr>
        <p:txBody>
          <a:bodyPr>
            <a:normAutofit/>
          </a:bodyPr>
          <a:lstStyle/>
          <a:p>
            <a:pPr lvl="0" algn="just"/>
            <a:r>
              <a:rPr lang="en-GB" sz="1700" dirty="0">
                <a:latin typeface="Arial" panose="020B0604020202020204" pitchFamily="34" charset="0"/>
                <a:cs typeface="Arial" panose="020B0604020202020204" pitchFamily="34" charset="0"/>
              </a:rPr>
              <a:t>Effective recruitment helps the functioning of both the team and the organisation in the long run.</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Human Resource Planning Cycle: forecasting, retention, recruitment, development.</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The suitability of the employees, their drive and performance will be ensured by aligning the HR planning with the business change (</a:t>
            </a:r>
            <a:r>
              <a:rPr lang="en-GB" sz="1700" dirty="0" err="1">
                <a:latin typeface="Arial" panose="020B0604020202020204" pitchFamily="34" charset="0"/>
                <a:cs typeface="Arial" panose="020B0604020202020204" pitchFamily="34" charset="0"/>
              </a:rPr>
              <a:t>Kareska</a:t>
            </a:r>
            <a:r>
              <a:rPr lang="en-GB" sz="1700" dirty="0">
                <a:latin typeface="Arial" panose="020B0604020202020204" pitchFamily="34" charset="0"/>
                <a:cs typeface="Arial" panose="020B0604020202020204" pitchFamily="34" charset="0"/>
              </a:rPr>
              <a:t>, 2023).</a:t>
            </a:r>
            <a:endParaRPr lang="en-IN" sz="1700" dirty="0">
              <a:latin typeface="Arial" panose="020B0604020202020204" pitchFamily="34" charset="0"/>
              <a:cs typeface="Arial" panose="020B0604020202020204" pitchFamily="34" charset="0"/>
            </a:endParaRPr>
          </a:p>
          <a:p>
            <a:pPr lvl="0" algn="just"/>
            <a:r>
              <a:rPr lang="en-GB" sz="1700" dirty="0">
                <a:latin typeface="Arial" panose="020B0604020202020204" pitchFamily="34" charset="0"/>
                <a:cs typeface="Arial" panose="020B0604020202020204" pitchFamily="34" charset="0"/>
              </a:rPr>
              <a:t>Strategically favours the development of Omni Clean in the eco-cleaning business.</a:t>
            </a:r>
            <a:endParaRPr lang="en-IN"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512553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trophy&#10;&#10;AI-generated content may be incorrect.">
            <a:extLst>
              <a:ext uri="{FF2B5EF4-FFF2-40B4-BE49-F238E27FC236}">
                <a16:creationId xmlns:a16="http://schemas.microsoft.com/office/drawing/2014/main" id="{C64C1A49-F553-39B7-B346-2272528FE397}"/>
              </a:ext>
            </a:extLst>
          </p:cNvPr>
          <p:cNvPicPr>
            <a:picLocks noChangeAspect="1"/>
          </p:cNvPicPr>
          <p:nvPr/>
        </p:nvPicPr>
        <p:blipFill>
          <a:blip r:embed="rId3"/>
          <a:srcRect l="1202" r="33586" b="-1"/>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1B0AE7-52CA-E8F8-E27B-1089C5368E02}"/>
              </a:ext>
            </a:extLst>
          </p:cNvPr>
          <p:cNvSpPr>
            <a:spLocks noGrp="1"/>
          </p:cNvSpPr>
          <p:nvPr>
            <p:ph type="title"/>
          </p:nvPr>
        </p:nvSpPr>
        <p:spPr>
          <a:xfrm>
            <a:off x="838200" y="365125"/>
            <a:ext cx="3822189" cy="1899912"/>
          </a:xfrm>
        </p:spPr>
        <p:txBody>
          <a:bodyPr>
            <a:normAutofit/>
          </a:bodyPr>
          <a:lstStyle/>
          <a:p>
            <a:pPr algn="ctr"/>
            <a:r>
              <a:rPr lang="en-GB" sz="4000" b="1" dirty="0">
                <a:latin typeface="Arial" panose="020B0604020202020204" pitchFamily="34" charset="0"/>
                <a:cs typeface="Arial" panose="020B0604020202020204" pitchFamily="34" charset="0"/>
              </a:rPr>
              <a:t>Rewards and working force policy </a:t>
            </a:r>
            <a:endParaRPr lang="en-IN"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B84B2E-61E9-2D3C-3449-E12C379035F4}"/>
              </a:ext>
            </a:extLst>
          </p:cNvPr>
          <p:cNvSpPr>
            <a:spLocks noGrp="1"/>
          </p:cNvSpPr>
          <p:nvPr>
            <p:ph idx="1"/>
          </p:nvPr>
        </p:nvSpPr>
        <p:spPr>
          <a:xfrm>
            <a:off x="838200" y="2434201"/>
            <a:ext cx="3822189" cy="3742762"/>
          </a:xfrm>
        </p:spPr>
        <p:txBody>
          <a:bodyPr>
            <a:normAutofit/>
          </a:bodyPr>
          <a:lstStyle/>
          <a:p>
            <a:pPr lvl="0" algn="just"/>
            <a:r>
              <a:rPr lang="en-GB" sz="1600" dirty="0">
                <a:latin typeface="Arial" panose="020B0604020202020204" pitchFamily="34" charset="0"/>
                <a:cs typeface="Arial" panose="020B0604020202020204" pitchFamily="34" charset="0"/>
              </a:rPr>
              <a:t>The performance-based rewards motivate the new employees and match effort and organisational goals (</a:t>
            </a:r>
            <a:r>
              <a:rPr lang="en-GB" sz="1600" dirty="0" err="1">
                <a:latin typeface="Arial" panose="020B0604020202020204" pitchFamily="34" charset="0"/>
                <a:cs typeface="Arial" panose="020B0604020202020204" pitchFamily="34" charset="0"/>
              </a:rPr>
              <a:t>Noorazem</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2021).</a:t>
            </a:r>
            <a:endParaRPr lang="en-IN"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Relating the rewards to the Two-Factor or Expectancy Theory of Herzberg would facilitate the enhancement of the level of engagement and job satisfaction.</a:t>
            </a:r>
            <a:endParaRPr lang="en-IN"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Continuous development gives a boost to the development of skills and retention in the long run.</a:t>
            </a:r>
            <a:endParaRPr lang="en-IN"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Assures change and a high-performance culture in Omni Clean.</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5098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90786-2E25-2561-3AD2-A65EB21CA31A}"/>
              </a:ext>
            </a:extLst>
          </p:cNvPr>
          <p:cNvSpPr>
            <a:spLocks noGrp="1"/>
          </p:cNvSpPr>
          <p:nvPr>
            <p:ph type="title"/>
          </p:nvPr>
        </p:nvSpPr>
        <p:spPr>
          <a:xfrm>
            <a:off x="8079978" y="741391"/>
            <a:ext cx="3369234" cy="1616203"/>
          </a:xfrm>
        </p:spPr>
        <p:txBody>
          <a:bodyPr anchor="b">
            <a:normAutofit/>
          </a:bodyPr>
          <a:lstStyle/>
          <a:p>
            <a:pPr algn="ctr"/>
            <a:r>
              <a:rPr lang="en-GB" sz="3200" b="1" dirty="0">
                <a:latin typeface="Arial" panose="020B0604020202020204" pitchFamily="34" charset="0"/>
                <a:cs typeface="Arial" panose="020B0604020202020204" pitchFamily="34" charset="0"/>
              </a:rPr>
              <a:t>Equal opportunities and diversity</a:t>
            </a:r>
            <a:endParaRPr lang="en-IN" sz="3200" dirty="0">
              <a:latin typeface="Arial" panose="020B0604020202020204" pitchFamily="34" charset="0"/>
              <a:cs typeface="Arial" panose="020B0604020202020204" pitchFamily="34" charset="0"/>
            </a:endParaRPr>
          </a:p>
        </p:txBody>
      </p:sp>
      <p:pic>
        <p:nvPicPr>
          <p:cNvPr id="5" name="Picture 4" descr="Colorful carved figures of humans">
            <a:extLst>
              <a:ext uri="{FF2B5EF4-FFF2-40B4-BE49-F238E27FC236}">
                <a16:creationId xmlns:a16="http://schemas.microsoft.com/office/drawing/2014/main" id="{F4980136-B647-DE25-3140-72E9A586ECE0}"/>
              </a:ext>
            </a:extLst>
          </p:cNvPr>
          <p:cNvPicPr>
            <a:picLocks noChangeAspect="1"/>
          </p:cNvPicPr>
          <p:nvPr/>
        </p:nvPicPr>
        <p:blipFill>
          <a:blip r:embed="rId3"/>
          <a:srcRect l="11726" r="11494" b="-1"/>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17B0DA53-199C-0A1F-11AA-AFB87C79EBBF}"/>
              </a:ext>
            </a:extLst>
          </p:cNvPr>
          <p:cNvSpPr>
            <a:spLocks noGrp="1"/>
          </p:cNvSpPr>
          <p:nvPr>
            <p:ph idx="1"/>
          </p:nvPr>
        </p:nvSpPr>
        <p:spPr>
          <a:xfrm>
            <a:off x="8079978" y="2533476"/>
            <a:ext cx="3369234" cy="3447832"/>
          </a:xfrm>
        </p:spPr>
        <p:txBody>
          <a:bodyPr anchor="t">
            <a:normAutofit/>
          </a:bodyPr>
          <a:lstStyle/>
          <a:p>
            <a:pPr lvl="0" algn="just"/>
            <a:r>
              <a:rPr lang="en-GB" sz="1600" dirty="0">
                <a:latin typeface="Arial" panose="020B0604020202020204" pitchFamily="34" charset="0"/>
                <a:cs typeface="Arial" panose="020B0604020202020204" pitchFamily="34" charset="0"/>
              </a:rPr>
              <a:t>The hiring procedure must be legal and ethical, including the Equality Act 2010.</a:t>
            </a:r>
            <a:endParaRPr lang="en-IN"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Fair treatment is a way of ensuring inclusivity regardless of gender, age, ethnicity or ability.</a:t>
            </a:r>
            <a:endParaRPr lang="en-IN"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Omni Clean is non-discriminatory when hiring its employees and values all the candidates.</a:t>
            </a:r>
            <a:endParaRPr lang="en-IN"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Diversity enhances creativity, interest and performance of the organisation.</a:t>
            </a:r>
            <a:endParaRPr lang="en-IN" sz="1600" dirty="0">
              <a:latin typeface="Arial" panose="020B0604020202020204" pitchFamily="34" charset="0"/>
              <a:cs typeface="Arial" panose="020B0604020202020204" pitchFamily="34" charset="0"/>
            </a:endParaRPr>
          </a:p>
          <a:p>
            <a:pPr algn="just"/>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5785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8308F-7E34-B866-EFF8-54E831702C91}"/>
              </a:ext>
            </a:extLst>
          </p:cNvPr>
          <p:cNvSpPr>
            <a:spLocks noGrp="1"/>
          </p:cNvSpPr>
          <p:nvPr>
            <p:ph type="title"/>
          </p:nvPr>
        </p:nvSpPr>
        <p:spPr>
          <a:xfrm>
            <a:off x="1043631" y="809898"/>
            <a:ext cx="10173010" cy="1554480"/>
          </a:xfrm>
        </p:spPr>
        <p:txBody>
          <a:bodyPr anchor="ctr">
            <a:normAutofit/>
          </a:bodyPr>
          <a:lstStyle/>
          <a:p>
            <a:pPr algn="ctr"/>
            <a:r>
              <a:rPr lang="en-GB" sz="4800" b="1" dirty="0">
                <a:latin typeface="Arial" panose="020B0604020202020204" pitchFamily="34" charset="0"/>
                <a:cs typeface="Arial" panose="020B0604020202020204" pitchFamily="34" charset="0"/>
              </a:rPr>
              <a:t>Conclusion </a:t>
            </a:r>
            <a:endParaRPr lang="en-IN" sz="4800" dirty="0">
              <a:latin typeface="Arial" panose="020B0604020202020204" pitchFamily="34" charset="0"/>
              <a:cs typeface="Arial" panose="020B0604020202020204" pitchFamily="34"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A1DE1D-7A45-AA85-E2C0-514F50C19DEF}"/>
              </a:ext>
            </a:extLst>
          </p:cNvPr>
          <p:cNvGraphicFramePr>
            <a:graphicFrameLocks noGrp="1"/>
          </p:cNvGraphicFramePr>
          <p:nvPr>
            <p:ph idx="1"/>
            <p:extLst>
              <p:ext uri="{D42A27DB-BD31-4B8C-83A1-F6EECF244321}">
                <p14:modId xmlns:p14="http://schemas.microsoft.com/office/powerpoint/2010/main" val="402878429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9108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FA0556F-739D-56FA-2681-5D722A5C75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290" y="-1911"/>
            <a:ext cx="5091233" cy="6859911"/>
            <a:chOff x="-34290" y="-1911"/>
            <a:chExt cx="5091233" cy="6859911"/>
          </a:xfrm>
        </p:grpSpPr>
        <p:sp>
          <p:nvSpPr>
            <p:cNvPr id="9" name="Rectangle 8">
              <a:extLst>
                <a:ext uri="{FF2B5EF4-FFF2-40B4-BE49-F238E27FC236}">
                  <a16:creationId xmlns:a16="http://schemas.microsoft.com/office/drawing/2014/main" id="{903F14F8-AA60-0B2F-763E-CF3ECE8D2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7214" y="-1911"/>
              <a:ext cx="5069040" cy="6859911"/>
            </a:xfrm>
            <a:prstGeom prst="rect">
              <a:avLst/>
            </a:prstGeom>
            <a:gradFill>
              <a:gsLst>
                <a:gs pos="0">
                  <a:schemeClr val="accent2"/>
                </a:gs>
                <a:gs pos="93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2333D23-8793-EF97-09BC-F864EDE23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6313" y="-1"/>
              <a:ext cx="5063256" cy="6850839"/>
            </a:xfrm>
            <a:prstGeom prst="rect">
              <a:avLst/>
            </a:prstGeom>
            <a:gradFill flip="none" rotWithShape="1">
              <a:gsLst>
                <a:gs pos="0">
                  <a:schemeClr val="accent5">
                    <a:alpha val="79000"/>
                  </a:schemeClr>
                </a:gs>
                <a:gs pos="32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84100B9-C991-6C57-E603-1B408DC1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433960" y="3227856"/>
              <a:ext cx="2154733" cy="5091233"/>
            </a:xfrm>
            <a:prstGeom prst="rect">
              <a:avLst/>
            </a:prstGeom>
            <a:gradFill>
              <a:gsLst>
                <a:gs pos="0">
                  <a:schemeClr val="accent5">
                    <a:lumMod val="75000"/>
                  </a:schemeClr>
                </a:gs>
                <a:gs pos="48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DC6A7B-8935-4EAB-D805-0E586EAE7E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155658" y="-1911"/>
              <a:ext cx="3890385" cy="6663013"/>
            </a:xfrm>
            <a:prstGeom prst="rect">
              <a:avLst/>
            </a:prstGeom>
            <a:gradFill flip="none" rotWithShape="1">
              <a:gsLst>
                <a:gs pos="2000">
                  <a:schemeClr val="accent5">
                    <a:lumMod val="60000"/>
                    <a:lumOff val="40000"/>
                    <a:alpha val="68000"/>
                  </a:schemeClr>
                </a:gs>
                <a:gs pos="26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64824306-F130-3060-EAA5-F969536D9AF3}"/>
              </a:ext>
            </a:extLst>
          </p:cNvPr>
          <p:cNvSpPr>
            <a:spLocks noGrp="1"/>
          </p:cNvSpPr>
          <p:nvPr>
            <p:ph type="title"/>
          </p:nvPr>
        </p:nvSpPr>
        <p:spPr>
          <a:xfrm>
            <a:off x="674704" y="1649691"/>
            <a:ext cx="3648526" cy="3596295"/>
          </a:xfrm>
        </p:spPr>
        <p:txBody>
          <a:bodyPr anchor="ctr">
            <a:normAutofit/>
          </a:bodyPr>
          <a:lstStyle/>
          <a:p>
            <a:r>
              <a:rPr lang="en-GB" sz="4000" b="1">
                <a:solidFill>
                  <a:srgbClr val="FFFFFF"/>
                </a:solidFill>
                <a:latin typeface="Arial" panose="020B0604020202020204" pitchFamily="34" charset="0"/>
                <a:cs typeface="Arial" panose="020B0604020202020204" pitchFamily="34" charset="0"/>
              </a:rPr>
              <a:t>Reference list</a:t>
            </a:r>
            <a:endParaRPr lang="en-IN" sz="40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E67963B-1716-AEDE-9631-CB5B167BA001}"/>
              </a:ext>
            </a:extLst>
          </p:cNvPr>
          <p:cNvSpPr>
            <a:spLocks noGrp="1"/>
          </p:cNvSpPr>
          <p:nvPr>
            <p:ph idx="1"/>
          </p:nvPr>
        </p:nvSpPr>
        <p:spPr>
          <a:xfrm>
            <a:off x="5852820" y="680224"/>
            <a:ext cx="5500979" cy="5519369"/>
          </a:xfrm>
        </p:spPr>
        <p:txBody>
          <a:bodyPr anchor="ctr">
            <a:normAutofit/>
          </a:bodyPr>
          <a:lstStyle/>
          <a:p>
            <a:pPr algn="just"/>
            <a:r>
              <a:rPr lang="en-GB" sz="800" dirty="0" err="1">
                <a:latin typeface="Arial" panose="020B0604020202020204" pitchFamily="34" charset="0"/>
                <a:cs typeface="Arial" panose="020B0604020202020204" pitchFamily="34" charset="0"/>
              </a:rPr>
              <a:t>Bergelson</a:t>
            </a:r>
            <a:r>
              <a:rPr lang="en-GB" sz="800" dirty="0">
                <a:latin typeface="Arial" panose="020B0604020202020204" pitchFamily="34" charset="0"/>
                <a:cs typeface="Arial" panose="020B0604020202020204" pitchFamily="34" charset="0"/>
              </a:rPr>
              <a:t>, I., Tracy, C. and Takacs, E., (2022). Best practices for reducing bias in the interview process. </a:t>
            </a:r>
            <a:r>
              <a:rPr lang="en-GB" sz="800" i="1" dirty="0">
                <a:latin typeface="Arial" panose="020B0604020202020204" pitchFamily="34" charset="0"/>
                <a:cs typeface="Arial" panose="020B0604020202020204" pitchFamily="34" charset="0"/>
              </a:rPr>
              <a:t>Current urology reports</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23</a:t>
            </a:r>
            <a:r>
              <a:rPr lang="en-GB" sz="800" dirty="0">
                <a:latin typeface="Arial" panose="020B0604020202020204" pitchFamily="34" charset="0"/>
                <a:cs typeface="Arial" panose="020B0604020202020204" pitchFamily="34" charset="0"/>
              </a:rPr>
              <a:t>(11), pp.319-325. </a:t>
            </a:r>
            <a:r>
              <a:rPr lang="en-GB" sz="800" dirty="0">
                <a:latin typeface="Arial" panose="020B0604020202020204" pitchFamily="34" charset="0"/>
                <a:cs typeface="Arial" panose="020B0604020202020204" pitchFamily="34" charset="0"/>
                <a:hlinkClick r:id="rId2"/>
              </a:rPr>
              <a:t>https://link.springer.com/content/pdf/10.1007/s11934-022-01116-7.pdf</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Businessballs</a:t>
            </a:r>
            <a:r>
              <a:rPr lang="en-GB" sz="800" dirty="0">
                <a:latin typeface="Arial" panose="020B0604020202020204" pitchFamily="34" charset="0"/>
                <a:cs typeface="Arial" panose="020B0604020202020204" pitchFamily="34" charset="0"/>
              </a:rPr>
              <a:t> (2025) </a:t>
            </a:r>
            <a:r>
              <a:rPr lang="en-GB" sz="800" i="1" dirty="0">
                <a:latin typeface="Arial" panose="020B0604020202020204" pitchFamily="34" charset="0"/>
                <a:cs typeface="Arial" panose="020B0604020202020204" pitchFamily="34" charset="0"/>
              </a:rPr>
              <a:t>Job descriptions: Templates and examples</a:t>
            </a:r>
            <a:r>
              <a:rPr lang="en-GB" sz="800" dirty="0">
                <a:latin typeface="Arial" panose="020B0604020202020204" pitchFamily="34" charset="0"/>
                <a:cs typeface="Arial" panose="020B0604020202020204" pitchFamily="34" charset="0"/>
              </a:rPr>
              <a:t>. Available at: https://www.businessballs.com/team-management/job-descriptions/ (Accessed: 08 November 2025). </a:t>
            </a:r>
            <a:endParaRPr lang="en-IN"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GOV.UK (2025) </a:t>
            </a:r>
            <a:r>
              <a:rPr lang="en-GB" sz="800" i="1" dirty="0">
                <a:latin typeface="Arial" panose="020B0604020202020204" pitchFamily="34" charset="0"/>
                <a:cs typeface="Arial" panose="020B0604020202020204" pitchFamily="34" charset="0"/>
              </a:rPr>
              <a:t>Equality act 2010: Guidance</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GOV.UK</a:t>
            </a:r>
            <a:r>
              <a:rPr lang="en-GB" sz="800" dirty="0">
                <a:latin typeface="Arial" panose="020B0604020202020204" pitchFamily="34" charset="0"/>
                <a:cs typeface="Arial" panose="020B0604020202020204" pitchFamily="34" charset="0"/>
              </a:rPr>
              <a:t>. Available at: https://www.gov.uk/guidance/equality-act-2010-guidance (Accessed: 09 November 2025). </a:t>
            </a:r>
            <a:endParaRPr lang="en-IN"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Gustafsson, J., (2025). Recruiters’ use of the STAR Method to assess Cultural Competence in Candidates: A Qualitative Case Study within a Global Company. </a:t>
            </a:r>
            <a:r>
              <a:rPr lang="en-GB" sz="800" dirty="0">
                <a:latin typeface="Arial" panose="020B0604020202020204" pitchFamily="34" charset="0"/>
                <a:cs typeface="Arial" panose="020B0604020202020204" pitchFamily="34" charset="0"/>
                <a:hlinkClick r:id="rId3"/>
              </a:rPr>
              <a:t>https://www.diva-portal.org/smash/get/diva2:1981064/FULLTEXT01.pdf</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Indeed (2025) </a:t>
            </a:r>
            <a:r>
              <a:rPr lang="en-GB" sz="800" i="1" dirty="0">
                <a:latin typeface="Arial" panose="020B0604020202020204" pitchFamily="34" charset="0"/>
                <a:cs typeface="Arial" panose="020B0604020202020204" pitchFamily="34" charset="0"/>
              </a:rPr>
              <a:t>Probing questions: Definition, comparisons and examples | indeed.com</a:t>
            </a:r>
            <a:r>
              <a:rPr lang="en-GB" sz="800" dirty="0">
                <a:latin typeface="Arial" panose="020B0604020202020204" pitchFamily="34" charset="0"/>
                <a:cs typeface="Arial" panose="020B0604020202020204" pitchFamily="34" charset="0"/>
              </a:rPr>
              <a:t>. Available at: https://www.indeed.com/career-advice/career-development/probing-questions (Accessed: 08 November 2025). </a:t>
            </a:r>
            <a:endParaRPr lang="en-IN"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Kareska</a:t>
            </a:r>
            <a:r>
              <a:rPr lang="en-GB" sz="800" dirty="0">
                <a:latin typeface="Arial" panose="020B0604020202020204" pitchFamily="34" charset="0"/>
                <a:cs typeface="Arial" panose="020B0604020202020204" pitchFamily="34" charset="0"/>
              </a:rPr>
              <a:t>, K., (2023). Human resource management strategies for achieving competitive advantage of organizations. </a:t>
            </a:r>
            <a:r>
              <a:rPr lang="en-GB" sz="800" i="1" dirty="0">
                <a:latin typeface="Arial" panose="020B0604020202020204" pitchFamily="34" charset="0"/>
                <a:cs typeface="Arial" panose="020B0604020202020204" pitchFamily="34" charset="0"/>
              </a:rPr>
              <a:t>Strategy Models for Firm Performance Enhancement </a:t>
            </a:r>
            <a:r>
              <a:rPr lang="en-GB" sz="800" i="1" dirty="0" err="1">
                <a:latin typeface="Arial" panose="020B0604020202020204" pitchFamily="34" charset="0"/>
                <a:cs typeface="Arial" panose="020B0604020202020204" pitchFamily="34" charset="0"/>
              </a:rPr>
              <a:t>eJournal</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15</a:t>
            </a:r>
            <a:r>
              <a:rPr lang="en-GB" sz="800" dirty="0">
                <a:latin typeface="Arial" panose="020B0604020202020204" pitchFamily="34" charset="0"/>
                <a:cs typeface="Arial" panose="020B0604020202020204" pitchFamily="34" charset="0"/>
              </a:rPr>
              <a:t>(20). </a:t>
            </a:r>
            <a:r>
              <a:rPr lang="en-GB" sz="800" dirty="0">
                <a:latin typeface="Arial" panose="020B0604020202020204" pitchFamily="34" charset="0"/>
                <a:cs typeface="Arial" panose="020B0604020202020204" pitchFamily="34" charset="0"/>
                <a:hlinkClick r:id="rId4"/>
              </a:rPr>
              <a:t>https://eprints.uklo.edu.mk/id/eprint/10089/1/ssrn-4514970.pdf</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Kareska</a:t>
            </a:r>
            <a:r>
              <a:rPr lang="en-GB" sz="800" dirty="0">
                <a:latin typeface="Arial" panose="020B0604020202020204" pitchFamily="34" charset="0"/>
                <a:cs typeface="Arial" panose="020B0604020202020204" pitchFamily="34" charset="0"/>
              </a:rPr>
              <a:t>, K., (2023). Human resource management strategies for achieving competitive advantage of organizations. </a:t>
            </a:r>
            <a:r>
              <a:rPr lang="en-GB" sz="800" i="1" dirty="0">
                <a:latin typeface="Arial" panose="020B0604020202020204" pitchFamily="34" charset="0"/>
                <a:cs typeface="Arial" panose="020B0604020202020204" pitchFamily="34" charset="0"/>
              </a:rPr>
              <a:t>Strategy Models for Firm Performance Enhancement </a:t>
            </a:r>
            <a:r>
              <a:rPr lang="en-GB" sz="800" i="1" dirty="0" err="1">
                <a:latin typeface="Arial" panose="020B0604020202020204" pitchFamily="34" charset="0"/>
                <a:cs typeface="Arial" panose="020B0604020202020204" pitchFamily="34" charset="0"/>
              </a:rPr>
              <a:t>eJournal</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15</a:t>
            </a:r>
            <a:r>
              <a:rPr lang="en-GB" sz="800" dirty="0">
                <a:latin typeface="Arial" panose="020B0604020202020204" pitchFamily="34" charset="0"/>
                <a:cs typeface="Arial" panose="020B0604020202020204" pitchFamily="34" charset="0"/>
              </a:rPr>
              <a:t>(20). </a:t>
            </a:r>
            <a:r>
              <a:rPr lang="en-GB" sz="800" dirty="0">
                <a:latin typeface="Arial" panose="020B0604020202020204" pitchFamily="34" charset="0"/>
                <a:cs typeface="Arial" panose="020B0604020202020204" pitchFamily="34" charset="0"/>
                <a:hlinkClick r:id="rId4"/>
              </a:rPr>
              <a:t>https://eprints.uklo.edu.mk/id/eprint/10089/1/ssrn-4514970.pdf</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Noorazem</a:t>
            </a:r>
            <a:r>
              <a:rPr lang="en-GB" sz="800" dirty="0">
                <a:latin typeface="Arial" panose="020B0604020202020204" pitchFamily="34" charset="0"/>
                <a:cs typeface="Arial" panose="020B0604020202020204" pitchFamily="34" charset="0"/>
              </a:rPr>
              <a:t>, N.A., Md Sabri, S. and Mat Nazir, E.N., (2021). The effects of reward system on employee performance. </a:t>
            </a:r>
            <a:r>
              <a:rPr lang="en-GB" sz="800" i="1" dirty="0" err="1">
                <a:latin typeface="Arial" panose="020B0604020202020204" pitchFamily="34" charset="0"/>
                <a:cs typeface="Arial" panose="020B0604020202020204" pitchFamily="34" charset="0"/>
              </a:rPr>
              <a:t>Jurnal</a:t>
            </a:r>
            <a:r>
              <a:rPr lang="en-GB" sz="800" i="1" dirty="0">
                <a:latin typeface="Arial" panose="020B0604020202020204" pitchFamily="34" charset="0"/>
                <a:cs typeface="Arial" panose="020B0604020202020204" pitchFamily="34" charset="0"/>
              </a:rPr>
              <a:t> </a:t>
            </a:r>
            <a:r>
              <a:rPr lang="en-GB" sz="800" i="1" dirty="0" err="1">
                <a:latin typeface="Arial" panose="020B0604020202020204" pitchFamily="34" charset="0"/>
                <a:cs typeface="Arial" panose="020B0604020202020204" pitchFamily="34" charset="0"/>
              </a:rPr>
              <a:t>intelek</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16</a:t>
            </a:r>
            <a:r>
              <a:rPr lang="en-GB" sz="800" dirty="0">
                <a:latin typeface="Arial" panose="020B0604020202020204" pitchFamily="34" charset="0"/>
                <a:cs typeface="Arial" panose="020B0604020202020204" pitchFamily="34" charset="0"/>
              </a:rPr>
              <a:t>(1), pp.40-51. </a:t>
            </a:r>
            <a:r>
              <a:rPr lang="en-GB" sz="800" dirty="0">
                <a:latin typeface="Arial" panose="020B0604020202020204" pitchFamily="34" charset="0"/>
                <a:cs typeface="Arial" panose="020B0604020202020204" pitchFamily="34" charset="0"/>
                <a:hlinkClick r:id="rId5"/>
              </a:rPr>
              <a:t>https://ir.uitm.edu.my/id/eprint/69315/1/69315.pdf</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Omniacleanuk</a:t>
            </a:r>
            <a:r>
              <a:rPr lang="en-GB" sz="800" dirty="0">
                <a:latin typeface="Arial" panose="020B0604020202020204" pitchFamily="34" charset="0"/>
                <a:cs typeface="Arial" panose="020B0604020202020204" pitchFamily="34" charset="0"/>
              </a:rPr>
              <a:t> (2025) </a:t>
            </a:r>
            <a:r>
              <a:rPr lang="en-GB" sz="800" i="1" dirty="0">
                <a:latin typeface="Arial" panose="020B0604020202020204" pitchFamily="34" charset="0"/>
                <a:cs typeface="Arial" panose="020B0604020202020204" pitchFamily="34" charset="0"/>
              </a:rPr>
              <a:t>Internal Cleaning</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website</a:t>
            </a:r>
            <a:r>
              <a:rPr lang="en-GB" sz="800" dirty="0">
                <a:latin typeface="Arial" panose="020B0604020202020204" pitchFamily="34" charset="0"/>
                <a:cs typeface="Arial" panose="020B0604020202020204" pitchFamily="34" charset="0"/>
              </a:rPr>
              <a:t>. Available at: https://omniacleanuk.com/internal-house-office-cleaning/#:~:text=Internal%20Cleaning%20%7C%20Omnia%20Clean%20UK,a%20healthier%2C%20more%20inviting%20space.&amp;text=Disinfecting%20high%2Dtouch%20areas%20(light,switches%2C%20handles%2C%20etc.)&amp;text=Trust%20Omnia%20Clean%20UK%20for,your%20professional%20internal%20cleaning%20service! (Accessed: 09 November 2025). </a:t>
            </a:r>
            <a:endParaRPr lang="en-IN"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Richard-</a:t>
            </a:r>
            <a:r>
              <a:rPr lang="en-GB" sz="800" dirty="0" err="1">
                <a:latin typeface="Arial" panose="020B0604020202020204" pitchFamily="34" charset="0"/>
                <a:cs typeface="Arial" panose="020B0604020202020204" pitchFamily="34" charset="0"/>
              </a:rPr>
              <a:t>reid</a:t>
            </a:r>
            <a:r>
              <a:rPr lang="en-GB" sz="800" dirty="0">
                <a:latin typeface="Arial" panose="020B0604020202020204" pitchFamily="34" charset="0"/>
                <a:cs typeface="Arial" panose="020B0604020202020204" pitchFamily="34" charset="0"/>
              </a:rPr>
              <a:t> (2025) </a:t>
            </a:r>
            <a:r>
              <a:rPr lang="en-GB" sz="800" i="1" dirty="0">
                <a:latin typeface="Arial" panose="020B0604020202020204" pitchFamily="34" charset="0"/>
                <a:cs typeface="Arial" panose="020B0604020202020204" pitchFamily="34" charset="0"/>
              </a:rPr>
              <a:t>The power of purpose: Insights from Simon Sinek’s work</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Richard Reid</a:t>
            </a:r>
            <a:r>
              <a:rPr lang="en-GB" sz="800" dirty="0">
                <a:latin typeface="Arial" panose="020B0604020202020204" pitchFamily="34" charset="0"/>
                <a:cs typeface="Arial" panose="020B0604020202020204" pitchFamily="34" charset="0"/>
              </a:rPr>
              <a:t>. Available at: https://richard-reid.com/the-power-of-purpose-insights-from-</a:t>
            </a:r>
            <a:r>
              <a:rPr lang="en-GB" sz="800" dirty="0" err="1">
                <a:latin typeface="Arial" panose="020B0604020202020204" pitchFamily="34" charset="0"/>
                <a:cs typeface="Arial" panose="020B0604020202020204" pitchFamily="34" charset="0"/>
              </a:rPr>
              <a:t>simon</a:t>
            </a:r>
            <a:r>
              <a:rPr lang="en-GB" sz="800" dirty="0">
                <a:latin typeface="Arial" panose="020B0604020202020204" pitchFamily="34" charset="0"/>
                <a:cs typeface="Arial" panose="020B0604020202020204" pitchFamily="34" charset="0"/>
              </a:rPr>
              <a:t>-</a:t>
            </a:r>
            <a:r>
              <a:rPr lang="en-GB" sz="800" dirty="0" err="1">
                <a:latin typeface="Arial" panose="020B0604020202020204" pitchFamily="34" charset="0"/>
                <a:cs typeface="Arial" panose="020B0604020202020204" pitchFamily="34" charset="0"/>
              </a:rPr>
              <a:t>sineks</a:t>
            </a:r>
            <a:r>
              <a:rPr lang="en-GB" sz="800" dirty="0">
                <a:latin typeface="Arial" panose="020B0604020202020204" pitchFamily="34" charset="0"/>
                <a:cs typeface="Arial" panose="020B0604020202020204" pitchFamily="34" charset="0"/>
              </a:rPr>
              <a:t>-work/#:~:text=One%20of%20Sinek’s%20key%20contributions,from%20both%20employees%20and%20customers. (Accessed: 09 November 2025). </a:t>
            </a:r>
            <a:endParaRPr lang="en-IN"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Saarijärvi</a:t>
            </a:r>
            <a:r>
              <a:rPr lang="en-GB" sz="800" dirty="0">
                <a:latin typeface="Arial" panose="020B0604020202020204" pitchFamily="34" charset="0"/>
                <a:cs typeface="Arial" panose="020B0604020202020204" pitchFamily="34" charset="0"/>
              </a:rPr>
              <a:t>, M. and Bratt, E.L., (2021). When face-to-face interviews are not possible: tips and tricks for video, telephone, online chat, and email interviews in qualitative research. </a:t>
            </a:r>
            <a:r>
              <a:rPr lang="en-GB" sz="800" dirty="0">
                <a:latin typeface="Arial" panose="020B0604020202020204" pitchFamily="34" charset="0"/>
                <a:cs typeface="Arial" panose="020B0604020202020204" pitchFamily="34" charset="0"/>
                <a:hlinkClick r:id="rId6"/>
              </a:rPr>
              <a:t>https://academic.oup.com/eurjcn/article-pdf/20/4/392/38108028/zvab038.pdf</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Yadav, P., Singh, B. and Mishra, P., (2021). The Impact of effective recruitment &amp; selection process on organizational development: An empirical study. </a:t>
            </a:r>
            <a:r>
              <a:rPr lang="en-GB" sz="800" i="1" dirty="0">
                <a:latin typeface="Arial" panose="020B0604020202020204" pitchFamily="34" charset="0"/>
                <a:cs typeface="Arial" panose="020B0604020202020204" pitchFamily="34" charset="0"/>
              </a:rPr>
              <a:t>Annals of the Romanian Society for Cell Biology</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25</a:t>
            </a:r>
            <a:r>
              <a:rPr lang="en-GB" sz="800" dirty="0">
                <a:latin typeface="Arial" panose="020B0604020202020204" pitchFamily="34" charset="0"/>
                <a:cs typeface="Arial" panose="020B0604020202020204" pitchFamily="34" charset="0"/>
              </a:rPr>
              <a:t>(6), pp.693-703. </a:t>
            </a:r>
            <a:r>
              <a:rPr lang="en-GB" sz="800" dirty="0">
                <a:latin typeface="Arial" panose="020B0604020202020204" pitchFamily="34" charset="0"/>
                <a:cs typeface="Arial" panose="020B0604020202020204" pitchFamily="34" charset="0"/>
                <a:hlinkClick r:id="rId7"/>
              </a:rPr>
              <a:t>https://search.proquest.com/openview/6f1927f4b4aec21d7954745670d67467/1?pq-origsite=gscholar&amp;cbl=2031963</a:t>
            </a:r>
            <a:r>
              <a:rPr lang="en-GB" sz="800" dirty="0">
                <a:latin typeface="Arial" panose="020B0604020202020204" pitchFamily="34" charset="0"/>
                <a:cs typeface="Arial" panose="020B0604020202020204" pitchFamily="34" charset="0"/>
              </a:rPr>
              <a:t> </a:t>
            </a:r>
            <a:endParaRPr lang="en-IN"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82695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2577</Words>
  <Application>Microsoft Office PowerPoint</Application>
  <PresentationFormat>Widescreen</PresentationFormat>
  <Paragraphs>98</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Module Title: Developing and Managing Individuals and Teams Module code: LCLM5002 Teacher - Gregory Cowan Yuliia Bublyk , 2417171</vt:lpstr>
      <vt:lpstr>Introduction </vt:lpstr>
      <vt:lpstr>Omni Clean Services Company Profile</vt:lpstr>
      <vt:lpstr>Recruitment process</vt:lpstr>
      <vt:lpstr>Job analysis, description and person specification</vt:lpstr>
      <vt:lpstr>Interview type 1: Structured interview </vt:lpstr>
      <vt:lpstr>Type 2 Interview: panel interview</vt:lpstr>
      <vt:lpstr>Type 3 interview: Competency-based interview</vt:lpstr>
      <vt:lpstr>Questioning techniques</vt:lpstr>
      <vt:lpstr>Online interview vs. face-to-face interview</vt:lpstr>
      <vt:lpstr>HR planning and employee performance link </vt:lpstr>
      <vt:lpstr>Rewards and working force policy </vt:lpstr>
      <vt:lpstr>Equal opportunities and diversity</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2025-11-08T20:14:05Z</dcterms:created>
  <dcterms:modified xsi:type="dcterms:W3CDTF">2025-11-11T10:37:22Z</dcterms:modified>
</cp:coreProperties>
</file>