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3"/>
  </p:notesMasterIdLst>
  <p:sldIdLst>
    <p:sldId id="256" r:id="rId2"/>
    <p:sldId id="393" r:id="rId3"/>
    <p:sldId id="454" r:id="rId4"/>
    <p:sldId id="395" r:id="rId5"/>
    <p:sldId id="452" r:id="rId6"/>
    <p:sldId id="397" r:id="rId7"/>
    <p:sldId id="477" r:id="rId8"/>
    <p:sldId id="478" r:id="rId9"/>
    <p:sldId id="322" r:id="rId10"/>
    <p:sldId id="387" r:id="rId11"/>
    <p:sldId id="456" r:id="rId12"/>
    <p:sldId id="457" r:id="rId13"/>
    <p:sldId id="458" r:id="rId14"/>
    <p:sldId id="476" r:id="rId15"/>
    <p:sldId id="459" r:id="rId16"/>
    <p:sldId id="479" r:id="rId17"/>
    <p:sldId id="460" r:id="rId18"/>
    <p:sldId id="461" r:id="rId19"/>
    <p:sldId id="464" r:id="rId20"/>
    <p:sldId id="463" r:id="rId21"/>
    <p:sldId id="465" r:id="rId22"/>
    <p:sldId id="466" r:id="rId23"/>
    <p:sldId id="467" r:id="rId24"/>
    <p:sldId id="480" r:id="rId25"/>
    <p:sldId id="323" r:id="rId26"/>
    <p:sldId id="390" r:id="rId27"/>
    <p:sldId id="455" r:id="rId28"/>
    <p:sldId id="468" r:id="rId29"/>
    <p:sldId id="469" r:id="rId30"/>
    <p:sldId id="471" r:id="rId31"/>
    <p:sldId id="470" r:id="rId32"/>
    <p:sldId id="472" r:id="rId33"/>
    <p:sldId id="473" r:id="rId34"/>
    <p:sldId id="474" r:id="rId35"/>
    <p:sldId id="475" r:id="rId36"/>
    <p:sldId id="391" r:id="rId37"/>
    <p:sldId id="392" r:id="rId38"/>
    <p:sldId id="462" r:id="rId39"/>
    <p:sldId id="453" r:id="rId40"/>
    <p:sldId id="298" r:id="rId41"/>
    <p:sldId id="299" r:id="rId42"/>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393"/>
            <p14:sldId id="454"/>
            <p14:sldId id="395"/>
            <p14:sldId id="452"/>
            <p14:sldId id="397"/>
            <p14:sldId id="477"/>
            <p14:sldId id="478"/>
            <p14:sldId id="322"/>
            <p14:sldId id="387"/>
            <p14:sldId id="456"/>
            <p14:sldId id="457"/>
            <p14:sldId id="458"/>
            <p14:sldId id="476"/>
            <p14:sldId id="459"/>
            <p14:sldId id="479"/>
            <p14:sldId id="460"/>
            <p14:sldId id="461"/>
            <p14:sldId id="464"/>
            <p14:sldId id="463"/>
            <p14:sldId id="465"/>
            <p14:sldId id="466"/>
            <p14:sldId id="467"/>
            <p14:sldId id="480"/>
            <p14:sldId id="323"/>
            <p14:sldId id="390"/>
            <p14:sldId id="455"/>
            <p14:sldId id="468"/>
            <p14:sldId id="469"/>
            <p14:sldId id="471"/>
            <p14:sldId id="470"/>
            <p14:sldId id="472"/>
            <p14:sldId id="473"/>
            <p14:sldId id="474"/>
            <p14:sldId id="475"/>
          </p14:sldIdLst>
        </p14:section>
        <p14:section name="Untitled Section" id="{FBA9ED2F-54F1-4A74-B6C4-CF000303B1BB}">
          <p14:sldIdLst>
            <p14:sldId id="391"/>
            <p14:sldId id="392"/>
            <p14:sldId id="462"/>
            <p14:sldId id="453"/>
            <p14:sldId id="29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17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0"/>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u1Y5K1dTGj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hyperlink" Target="https://emeeks.github.io/gestaltdataviz/section1.htm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595900" y="1910993"/>
            <a:ext cx="8235017" cy="4108455"/>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br>
              <a:rPr lang="en-GB" dirty="0"/>
            </a:br>
            <a:r>
              <a:rPr lang="en-GB" sz="3100" dirty="0"/>
              <a:t>LCLM 5004</a:t>
            </a:r>
            <a:br>
              <a:rPr sz="3100" dirty="0"/>
            </a:br>
            <a:r>
              <a:rPr sz="3100" dirty="0">
                <a:solidFill>
                  <a:srgbClr val="000000"/>
                </a:solidFill>
              </a:rPr>
              <a:t> </a:t>
            </a:r>
            <a:r>
              <a:rPr lang="en-GB" sz="3100" dirty="0"/>
              <a:t>Managing Business Information</a:t>
            </a:r>
            <a:r>
              <a:rPr lang="en-GB" sz="3100" b="1" dirty="0">
                <a:solidFill>
                  <a:srgbClr val="000000"/>
                </a:solidFill>
                <a:effectLst/>
                <a:ea typeface="Arial" panose="020B0604020202020204" pitchFamily="34" charset="0"/>
              </a:rPr>
              <a:t> </a:t>
            </a:r>
            <a:endParaRPr sz="3100" dirty="0"/>
          </a:p>
          <a:p>
            <a:pPr defTabSz="562355">
              <a:defRPr sz="2624" b="1">
                <a:solidFill>
                  <a:schemeClr val="accent2"/>
                </a:solidFill>
                <a:effectLst>
                  <a:outerShdw blurRad="31242" dist="31242" dir="2700000" rotWithShape="0">
                    <a:srgbClr val="000000">
                      <a:alpha val="43137"/>
                    </a:srgbClr>
                  </a:outerShdw>
                </a:effectLst>
              </a:defRPr>
            </a:pPr>
            <a:r>
              <a:rPr lang="en-GB" sz="3100" b="1" dirty="0">
                <a:effectLst/>
                <a:ea typeface="Calibri" panose="020F0502020204030204" pitchFamily="34" charset="0"/>
                <a:cs typeface="Times New Roman" panose="02020603050405020304" pitchFamily="18" charset="0"/>
              </a:rPr>
              <a:t>Week 4</a:t>
            </a:r>
            <a:r>
              <a:rPr lang="en-GB" sz="3100" b="1" dirty="0">
                <a:ea typeface="Calibri" panose="020F0502020204030204" pitchFamily="34" charset="0"/>
                <a:cs typeface="Times New Roman" panose="02020603050405020304" pitchFamily="18" charset="0"/>
              </a:rPr>
              <a:t>:</a:t>
            </a:r>
            <a:r>
              <a:rPr lang="en-GB" sz="3100" dirty="0">
                <a:effectLst/>
                <a:ea typeface="Calibri" panose="020F0502020204030204" pitchFamily="34" charset="0"/>
                <a:cs typeface="Times New Roman" panose="02020603050405020304" pitchFamily="18" charset="0"/>
              </a:rPr>
              <a:t> </a:t>
            </a:r>
            <a:br>
              <a:rPr lang="en-GB" sz="3100" dirty="0">
                <a:effectLst/>
                <a:ea typeface="Calibri" panose="020F0502020204030204" pitchFamily="34" charset="0"/>
                <a:cs typeface="Times New Roman" panose="02020603050405020304" pitchFamily="18" charset="0"/>
              </a:rPr>
            </a:br>
            <a:r>
              <a:rPr lang="en-GB" sz="3100" b="1" dirty="0"/>
              <a:t>Business Intelligence and Analytics</a:t>
            </a:r>
            <a:br>
              <a:rPr lang="en-GB" sz="3100" dirty="0"/>
            </a:br>
            <a:br>
              <a:rPr lang="en-GB" sz="3100" dirty="0"/>
            </a:br>
            <a:r>
              <a:rPr lang="en-GB" sz="3100" dirty="0"/>
              <a:t>Prepared by:</a:t>
            </a:r>
            <a:br>
              <a:rPr lang="en-GB" sz="3100" dirty="0"/>
            </a:br>
            <a:r>
              <a:rPr lang="en-GB" sz="3100" dirty="0"/>
              <a:t>Oluwaseun (Olu) Adegbite, PhD</a:t>
            </a:r>
            <a:r>
              <a:rPr lang="en-GB" sz="3034" dirty="0"/>
              <a:t>.</a:t>
            </a:r>
            <a:br>
              <a:rPr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3" y="934949"/>
            <a:ext cx="8235017" cy="107721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200" dirty="0">
                <a:effectLst/>
                <a:latin typeface="Arial" panose="020B0604020202020204" pitchFamily="34" charset="0"/>
                <a:ea typeface="Arial" panose="020B0604020202020204" pitchFamily="34" charset="0"/>
              </a:rPr>
              <a:t>BA</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(Hons)</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Leadership</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and</a:t>
            </a:r>
            <a:r>
              <a:rPr lang="en-US" sz="3200" spc="-2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Management</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Skills</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for</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the</a:t>
            </a:r>
            <a:r>
              <a:rPr lang="en-US" sz="3200" spc="-25" dirty="0">
                <a:effectLst/>
                <a:latin typeface="Arial" panose="020B0604020202020204" pitchFamily="34" charset="0"/>
                <a:ea typeface="Arial" panose="020B0604020202020204" pitchFamily="34" charset="0"/>
              </a:rPr>
              <a:t> </a:t>
            </a:r>
            <a:r>
              <a:rPr lang="en-US" sz="3200" spc="-10" dirty="0">
                <a:effectLst/>
                <a:latin typeface="Arial" panose="020B0604020202020204" pitchFamily="34" charset="0"/>
                <a:ea typeface="Arial" panose="020B0604020202020204" pitchFamily="34" charset="0"/>
              </a:rPr>
              <a:t>Workplace</a:t>
            </a:r>
            <a:endParaRPr sz="32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wipe(down)">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lvl="0"/>
            <a:r>
              <a:rPr lang="en-GB" sz="3300" dirty="0"/>
              <a:t>The distinction between data and information.</a:t>
            </a:r>
          </a:p>
          <a:p>
            <a:pPr lvl="0"/>
            <a:r>
              <a:rPr lang="en-GB" sz="3300" dirty="0"/>
              <a:t>Database design principles and normalization.</a:t>
            </a:r>
          </a:p>
          <a:p>
            <a:r>
              <a:rPr lang="en-GB" sz="3300" dirty="0"/>
              <a:t>Structured Query Language (SQL) for database querying and management</a:t>
            </a:r>
          </a:p>
          <a:p>
            <a:r>
              <a:rPr lang="en-GB" sz="3300" kern="100" dirty="0">
                <a:ea typeface="Calibri" panose="020F0502020204030204" pitchFamily="34" charset="0"/>
                <a:cs typeface="Times New Roman" panose="02020603050405020304" pitchFamily="18" charset="0"/>
              </a:rPr>
              <a:t>Discussion on the assessment.</a:t>
            </a:r>
            <a:endParaRPr lang="en-GB" sz="33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Last Week (W</a:t>
            </a:r>
            <a:r>
              <a:rPr dirty="0"/>
              <a:t>eek </a:t>
            </a:r>
            <a:r>
              <a:rPr lang="en-GB" dirty="0"/>
              <a:t>3)</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3200" dirty="0"/>
              <a:t>We examined ……………</a:t>
            </a:r>
            <a:endParaRPr sz="3200" dirty="0"/>
          </a:p>
        </p:txBody>
      </p:sp>
    </p:spTree>
    <p:extLst>
      <p:ext uri="{BB962C8B-B14F-4D97-AF65-F5344CB8AC3E}">
        <p14:creationId xmlns:p14="http://schemas.microsoft.com/office/powerpoint/2010/main" val="2925137628"/>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marL="0" indent="0">
              <a:buNone/>
            </a:pPr>
            <a:r>
              <a:rPr lang="en-GB" sz="3600" b="1" dirty="0"/>
              <a:t>Business Intelligence and Analytics:</a:t>
            </a:r>
            <a:endParaRPr lang="en-GB" sz="3600" dirty="0"/>
          </a:p>
          <a:p>
            <a:pPr lvl="0"/>
            <a:r>
              <a:rPr lang="en-GB" sz="3200" dirty="0"/>
              <a:t>Utilizing data for strategic decision-making.</a:t>
            </a:r>
          </a:p>
          <a:p>
            <a:pPr lvl="0"/>
            <a:r>
              <a:rPr lang="en-GB" sz="3200" dirty="0"/>
              <a:t>Introduction to Business Intelligence (BI) tools and applications.</a:t>
            </a:r>
          </a:p>
          <a:p>
            <a:pPr lvl="0"/>
            <a:r>
              <a:rPr lang="en-GB" sz="3200" dirty="0"/>
              <a:t>Data visualization and interpretation for informed decision-making.</a:t>
            </a:r>
          </a:p>
          <a:p>
            <a:r>
              <a:rPr lang="en-GB" sz="3200" kern="100" dirty="0">
                <a:ea typeface="Calibri" panose="020F0502020204030204" pitchFamily="34" charset="0"/>
                <a:cs typeface="Times New Roman" panose="02020603050405020304" pitchFamily="18" charset="0"/>
              </a:rPr>
              <a:t>Assessment break out time and tutorial session.</a:t>
            </a:r>
            <a:endParaRPr lang="en-GB" sz="32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Week (i.e., W</a:t>
            </a:r>
            <a:r>
              <a:rPr dirty="0"/>
              <a:t>eek </a:t>
            </a:r>
            <a:r>
              <a:rPr lang="en-GB" dirty="0"/>
              <a:t>4)</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3200" dirty="0"/>
              <a:t>We will examine ……………</a:t>
            </a:r>
            <a:endParaRPr sz="3200" dirty="0"/>
          </a:p>
        </p:txBody>
      </p:sp>
    </p:spTree>
    <p:extLst>
      <p:ext uri="{BB962C8B-B14F-4D97-AF65-F5344CB8AC3E}">
        <p14:creationId xmlns:p14="http://schemas.microsoft.com/office/powerpoint/2010/main" val="3959385217"/>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4</a:t>
            </a:fld>
            <a:endParaRPr/>
          </a:p>
        </p:txBody>
      </p:sp>
      <p:sp>
        <p:nvSpPr>
          <p:cNvPr id="127" name="Rectangle 7"/>
          <p:cNvSpPr txBox="1"/>
          <p:nvPr/>
        </p:nvSpPr>
        <p:spPr>
          <a:xfrm>
            <a:off x="431514" y="233784"/>
            <a:ext cx="8255285" cy="75253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Session 1</a:t>
            </a:r>
            <a:endParaRPr sz="4600" dirty="0"/>
          </a:p>
        </p:txBody>
      </p:sp>
      <p:sp>
        <p:nvSpPr>
          <p:cNvPr id="128" name="Content Placeholder 2"/>
          <p:cNvSpPr txBox="1"/>
          <p:nvPr/>
        </p:nvSpPr>
        <p:spPr>
          <a:xfrm>
            <a:off x="184934" y="1366463"/>
            <a:ext cx="8824143" cy="39087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lvl="0" algn="ctr"/>
            <a:endParaRPr lang="en-GB" sz="4400" b="1" dirty="0">
              <a:solidFill>
                <a:srgbClr val="FF0000"/>
              </a:solidFill>
            </a:endParaRPr>
          </a:p>
          <a:p>
            <a:pPr lvl="0" algn="ctr"/>
            <a:r>
              <a:rPr lang="en-GB" sz="4400" b="1" dirty="0">
                <a:solidFill>
                  <a:srgbClr val="FF0000"/>
                </a:solidFill>
              </a:rPr>
              <a:t>Business Intelligence.</a:t>
            </a:r>
          </a:p>
          <a:p>
            <a:pPr lvl="0" algn="ctr"/>
            <a:endParaRPr lang="en-GB" sz="4400" b="1" dirty="0">
              <a:solidFill>
                <a:srgbClr val="FF0000"/>
              </a:solidFill>
            </a:endParaRPr>
          </a:p>
          <a:p>
            <a:pPr lvl="0" algn="ctr"/>
            <a:endParaRPr lang="en-GB" sz="4400" b="1" dirty="0">
              <a:solidFill>
                <a:srgbClr val="FF0000"/>
              </a:solidFill>
            </a:endParaRPr>
          </a:p>
          <a:p>
            <a:pPr marL="257175" indent="-257175" defTabSz="685800">
              <a:buSzPct val="100000"/>
              <a:buFont typeface="Arial"/>
              <a:buChar char="•"/>
              <a:defRPr sz="2400"/>
            </a:pPr>
            <a:endParaRPr lang="en-GB" dirty="0"/>
          </a:p>
          <a:p>
            <a:pPr marL="257175" indent="-257175" defTabSz="685800">
              <a:buSzPct val="100000"/>
              <a:buFont typeface="Arial"/>
              <a:buChar char="•"/>
              <a:defRPr sz="2400"/>
            </a:pPr>
            <a:endParaRPr lang="en-GB" dirty="0"/>
          </a:p>
          <a:p>
            <a:pPr marL="257175" indent="-257175" defTabSz="685800">
              <a:buSzPct val="100000"/>
              <a:buFont typeface="Arial"/>
              <a:buChar char="•"/>
              <a:defRPr sz="2400"/>
            </a:pPr>
            <a:endParaRPr lang="en-GB" dirty="0"/>
          </a:p>
        </p:txBody>
      </p:sp>
      <p:pic>
        <p:nvPicPr>
          <p:cNvPr id="1026" name="Picture 2" descr="How Business Intelligence Can Help You with Better Decision-Making |  Marketing Analytics Companies | Digital Analytics">
            <a:extLst>
              <a:ext uri="{FF2B5EF4-FFF2-40B4-BE49-F238E27FC236}">
                <a16:creationId xmlns:a16="http://schemas.microsoft.com/office/drawing/2014/main" id="{9D91C1AC-CCEB-19A6-6575-6AA4E7E15E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6882" y="3001499"/>
            <a:ext cx="5301464" cy="2402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69418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5</a:t>
            </a:fld>
            <a:endParaRPr/>
          </a:p>
        </p:txBody>
      </p:sp>
      <p:sp>
        <p:nvSpPr>
          <p:cNvPr id="127" name="Rectangle 7"/>
          <p:cNvSpPr txBox="1"/>
          <p:nvPr/>
        </p:nvSpPr>
        <p:spPr>
          <a:xfrm>
            <a:off x="431514" y="233784"/>
            <a:ext cx="8255285" cy="7525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Business Intelligence</a:t>
            </a:r>
            <a:endParaRPr sz="4600" dirty="0"/>
          </a:p>
        </p:txBody>
      </p:sp>
      <p:sp>
        <p:nvSpPr>
          <p:cNvPr id="128" name="Content Placeholder 2"/>
          <p:cNvSpPr txBox="1"/>
          <p:nvPr/>
        </p:nvSpPr>
        <p:spPr>
          <a:xfrm>
            <a:off x="256854" y="1089061"/>
            <a:ext cx="8640565" cy="45243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just"/>
            <a:r>
              <a:rPr lang="en-GB" sz="3200" b="1" dirty="0"/>
              <a:t>Business intelligence </a:t>
            </a:r>
            <a:r>
              <a:rPr lang="en-GB" sz="3200" dirty="0"/>
              <a:t>is a contemporary term for data and software tools for organizing, </a:t>
            </a:r>
            <a:r>
              <a:rPr lang="en-GB" sz="3200" dirty="0" err="1"/>
              <a:t>analyzing</a:t>
            </a:r>
            <a:r>
              <a:rPr lang="en-GB" sz="3200" dirty="0"/>
              <a:t>, and providing access to data to help</a:t>
            </a:r>
          </a:p>
          <a:p>
            <a:pPr algn="just"/>
            <a:r>
              <a:rPr lang="en-GB" sz="3200" dirty="0"/>
              <a:t>managers and other enterprise users make more informed decisions.</a:t>
            </a:r>
          </a:p>
          <a:p>
            <a:pPr algn="just"/>
            <a:endParaRPr lang="en-GB" sz="3200" dirty="0"/>
          </a:p>
          <a:p>
            <a:pPr algn="just"/>
            <a:endParaRPr lang="en-GB" sz="3200" dirty="0"/>
          </a:p>
          <a:p>
            <a:pPr algn="just"/>
            <a:endParaRPr lang="en-GB" sz="3200" dirty="0"/>
          </a:p>
          <a:p>
            <a:pPr algn="just"/>
            <a:endParaRPr lang="en-GB" sz="3200" dirty="0"/>
          </a:p>
        </p:txBody>
      </p:sp>
      <p:pic>
        <p:nvPicPr>
          <p:cNvPr id="2050" name="Picture 2" descr="Top 12 BI tools | CIO">
            <a:extLst>
              <a:ext uri="{FF2B5EF4-FFF2-40B4-BE49-F238E27FC236}">
                <a16:creationId xmlns:a16="http://schemas.microsoft.com/office/drawing/2014/main" id="{7AC863E9-62E3-31DE-03A3-E906A4E482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9806" y="3133619"/>
            <a:ext cx="3831727" cy="2479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44223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6</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Business Intelligence</a:t>
            </a:r>
            <a:endParaRPr sz="4600" dirty="0"/>
          </a:p>
        </p:txBody>
      </p:sp>
      <p:sp>
        <p:nvSpPr>
          <p:cNvPr id="128" name="Content Placeholder 2"/>
          <p:cNvSpPr txBox="1"/>
          <p:nvPr/>
        </p:nvSpPr>
        <p:spPr>
          <a:xfrm>
            <a:off x="226032" y="832207"/>
            <a:ext cx="8671388" cy="483209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just"/>
            <a:r>
              <a:rPr lang="en-GB" sz="2800" dirty="0"/>
              <a:t>Business intelligence applications are not limited to middle managers, and can be found at all levels of the organization, including systems for senior</a:t>
            </a:r>
          </a:p>
          <a:p>
            <a:pPr algn="just"/>
            <a:r>
              <a:rPr lang="en-GB" sz="2800" dirty="0"/>
              <a:t>management. </a:t>
            </a:r>
          </a:p>
          <a:p>
            <a:pPr algn="just"/>
            <a:endParaRPr lang="en-GB" sz="2800" dirty="0"/>
          </a:p>
          <a:p>
            <a:pPr algn="just"/>
            <a:r>
              <a:rPr lang="en-GB" sz="2800" dirty="0"/>
              <a:t>Senior managers need systems that address strategic issues and long-term trends, both in the firm and in the external environment.</a:t>
            </a:r>
          </a:p>
          <a:p>
            <a:pPr algn="just"/>
            <a:endParaRPr lang="en-GB" sz="2800" dirty="0"/>
          </a:p>
          <a:p>
            <a:pPr algn="just"/>
            <a:endParaRPr lang="en-GB" sz="2800" dirty="0"/>
          </a:p>
          <a:p>
            <a:pPr algn="just"/>
            <a:endParaRPr lang="en-GB" sz="2800" dirty="0"/>
          </a:p>
        </p:txBody>
      </p:sp>
      <p:pic>
        <p:nvPicPr>
          <p:cNvPr id="3074" name="Picture 2" descr="19 Business Intelligence (BI) Reporting Tools">
            <a:extLst>
              <a:ext uri="{FF2B5EF4-FFF2-40B4-BE49-F238E27FC236}">
                <a16:creationId xmlns:a16="http://schemas.microsoft.com/office/drawing/2014/main" id="{9D21FE10-1969-288C-7B1D-A5BBC2979D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1191" y="3921224"/>
            <a:ext cx="3734389"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160790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7</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US" sz="4800" dirty="0"/>
              <a:t>The Architecture of BI</a:t>
            </a:r>
            <a:endParaRPr sz="4600" dirty="0"/>
          </a:p>
        </p:txBody>
      </p:sp>
      <p:sp>
        <p:nvSpPr>
          <p:cNvPr id="128" name="Content Placeholder 2"/>
          <p:cNvSpPr txBox="1"/>
          <p:nvPr/>
        </p:nvSpPr>
        <p:spPr>
          <a:xfrm>
            <a:off x="226032" y="832207"/>
            <a:ext cx="8486454" cy="484748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3600" dirty="0"/>
              <a:t>A BI system has four major components:</a:t>
            </a:r>
            <a:r>
              <a:rPr lang="en-US" altLang="en-US" sz="3500" dirty="0">
                <a:solidFill>
                  <a:srgbClr val="FF3300"/>
                </a:solidFill>
              </a:rPr>
              <a:t> </a:t>
            </a:r>
            <a:r>
              <a:rPr lang="en-US" altLang="en-US" sz="3500" dirty="0" err="1">
                <a:solidFill>
                  <a:srgbClr val="FF3300"/>
                </a:solidFill>
              </a:rPr>
              <a:t>AData</a:t>
            </a:r>
            <a:r>
              <a:rPr lang="en-US" altLang="en-US" sz="3500" dirty="0">
                <a:solidFill>
                  <a:srgbClr val="FF3300"/>
                </a:solidFill>
              </a:rPr>
              <a:t> warehouse</a:t>
            </a:r>
            <a:r>
              <a:rPr lang="en-US" altLang="en-US" sz="3500" dirty="0"/>
              <a:t>, with its source data</a:t>
            </a:r>
          </a:p>
          <a:p>
            <a:pPr eaLnBrk="1" hangingPunct="1"/>
            <a:r>
              <a:rPr lang="en-US" altLang="en-US" sz="3500" dirty="0">
                <a:solidFill>
                  <a:srgbClr val="FF3300"/>
                </a:solidFill>
              </a:rPr>
              <a:t>business analytics</a:t>
            </a:r>
            <a:r>
              <a:rPr lang="en-US" altLang="en-US" sz="3500" dirty="0"/>
              <a:t>, a collection of tools for manipulating, mining, and analyzing the data in the data warehouse; </a:t>
            </a:r>
          </a:p>
          <a:p>
            <a:pPr eaLnBrk="1" hangingPunct="1"/>
            <a:r>
              <a:rPr lang="en-US" altLang="en-US" sz="3500" dirty="0">
                <a:solidFill>
                  <a:srgbClr val="FF3300"/>
                </a:solidFill>
              </a:rPr>
              <a:t>business performance management </a:t>
            </a:r>
            <a:r>
              <a:rPr lang="en-US" altLang="en-US" sz="3500" dirty="0"/>
              <a:t>(BPM) for monitoring and analyzing performance </a:t>
            </a:r>
            <a:r>
              <a:rPr lang="en-US" altLang="en-US" sz="3500" dirty="0">
                <a:solidFill>
                  <a:srgbClr val="FF3300"/>
                </a:solidFill>
              </a:rPr>
              <a:t>a user interface </a:t>
            </a:r>
            <a:r>
              <a:rPr lang="en-US" altLang="en-US" sz="3500" dirty="0"/>
              <a:t>(e.g., dashboard).</a:t>
            </a:r>
          </a:p>
          <a:p>
            <a:pPr eaLnBrk="1" hangingPunct="1"/>
            <a:endParaRPr lang="en-GB" sz="2800" dirty="0"/>
          </a:p>
        </p:txBody>
      </p:sp>
    </p:spTree>
    <p:extLst>
      <p:ext uri="{BB962C8B-B14F-4D97-AF65-F5344CB8AC3E}">
        <p14:creationId xmlns:p14="http://schemas.microsoft.com/office/powerpoint/2010/main" val="16222230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8</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US" sz="4800" dirty="0"/>
              <a:t>A High-level Architecture of BI</a:t>
            </a:r>
            <a:endParaRPr sz="4600" dirty="0"/>
          </a:p>
        </p:txBody>
      </p:sp>
      <p:sp>
        <p:nvSpPr>
          <p:cNvPr id="128" name="Content Placeholder 2"/>
          <p:cNvSpPr txBox="1"/>
          <p:nvPr/>
        </p:nvSpPr>
        <p:spPr>
          <a:xfrm>
            <a:off x="226032" y="832207"/>
            <a:ext cx="8486454" cy="5232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endParaRPr lang="en-GB" sz="2800" dirty="0"/>
          </a:p>
        </p:txBody>
      </p:sp>
      <p:pic>
        <p:nvPicPr>
          <p:cNvPr id="2" name="Picture 2">
            <a:extLst>
              <a:ext uri="{FF2B5EF4-FFF2-40B4-BE49-F238E27FC236}">
                <a16:creationId xmlns:a16="http://schemas.microsoft.com/office/drawing/2014/main" id="{892291A2-58D8-1AD6-8983-D61EAF3DFF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032" y="998306"/>
            <a:ext cx="8691936" cy="4590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088733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102743"/>
            <a:ext cx="8229600" cy="780836"/>
          </a:xfrm>
          <a:prstGeom prst="rect">
            <a:avLst/>
          </a:prstGeom>
        </p:spPr>
        <p:txBody>
          <a:bodyPr/>
          <a:lstStyle>
            <a:lvl1pPr>
              <a:defRPr b="1"/>
            </a:lvl1pPr>
          </a:lstStyle>
          <a:p>
            <a:r>
              <a:rPr lang="en-GB" dirty="0"/>
              <a:t>Class Exercise</a:t>
            </a:r>
          </a:p>
        </p:txBody>
      </p:sp>
      <p:sp>
        <p:nvSpPr>
          <p:cNvPr id="200" name="Double-click to edit"/>
          <p:cNvSpPr txBox="1">
            <a:spLocks noGrp="1"/>
          </p:cNvSpPr>
          <p:nvPr>
            <p:ph type="body" idx="1"/>
          </p:nvPr>
        </p:nvSpPr>
        <p:spPr>
          <a:xfrm>
            <a:off x="195209" y="811657"/>
            <a:ext cx="8846049" cy="4705577"/>
          </a:xfrm>
          <a:prstGeom prst="rect">
            <a:avLst/>
          </a:prstGeom>
        </p:spPr>
        <p:txBody>
          <a:bodyPr>
            <a:noAutofit/>
          </a:bodyPr>
          <a:lstStyle/>
          <a:p>
            <a:pPr marL="0" indent="0" algn="just">
              <a:buNone/>
            </a:pPr>
            <a:r>
              <a:rPr lang="en-GB" sz="2800" b="1" dirty="0"/>
              <a:t>Task To do:</a:t>
            </a:r>
          </a:p>
          <a:p>
            <a:pPr marL="0" indent="0" algn="just">
              <a:buNone/>
            </a:pPr>
            <a:r>
              <a:rPr lang="en-GB" sz="2800" dirty="0"/>
              <a:t>In group of 3 – 4 students, identify various areas in which business intelligence is used in business-for-profit, non-for-profit business and governmental departments. </a:t>
            </a:r>
          </a:p>
          <a:p>
            <a:pPr marL="0" indent="0" algn="just">
              <a:buNone/>
            </a:pPr>
            <a:r>
              <a:rPr lang="en-GB" sz="2800" b="1" dirty="0"/>
              <a:t>Hint: Search the internet (Google search engine) and document your answers.</a:t>
            </a:r>
            <a:endParaRPr lang="en-GB" sz="2800" dirty="0"/>
          </a:p>
          <a:p>
            <a:pPr marL="0" indent="0" algn="just">
              <a:buNone/>
            </a:pPr>
            <a:r>
              <a:rPr lang="en-GB" sz="2800" dirty="0"/>
              <a:t>Discuss your findings with the rest of the class?</a:t>
            </a:r>
          </a:p>
          <a:p>
            <a:pPr marL="0" indent="0">
              <a:buNone/>
            </a:pPr>
            <a:endParaRPr lang="en-GB" sz="2800" dirty="0"/>
          </a:p>
          <a:p>
            <a:pPr marL="0" indent="0">
              <a:buNone/>
            </a:pPr>
            <a:r>
              <a:rPr lang="en-GB" sz="2800" b="1" dirty="0">
                <a:solidFill>
                  <a:srgbClr val="FF0000"/>
                </a:solidFill>
              </a:rPr>
              <a:t>Task duration = 15 minutes</a:t>
            </a:r>
          </a:p>
        </p:txBody>
      </p:sp>
    </p:spTree>
    <p:extLst>
      <p:ext uri="{BB962C8B-B14F-4D97-AF65-F5344CB8AC3E}">
        <p14:creationId xmlns:p14="http://schemas.microsoft.com/office/powerpoint/2010/main" val="51145051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3" end="3"/>
                                            </p:txEl>
                                          </p:spTgt>
                                        </p:tgtEl>
                                        <p:attrNameLst>
                                          <p:attrName>style.visibility</p:attrName>
                                        </p:attrNameLst>
                                      </p:cBhvr>
                                      <p:to>
                                        <p:strVal val="visible"/>
                                      </p:to>
                                    </p:set>
                                    <p:animEffect transition="in" filter="fade">
                                      <p:cBhvr>
                                        <p:cTn id="40" dur="1000"/>
                                        <p:tgtEl>
                                          <p:spTgt spid="200">
                                            <p:txEl>
                                              <p:pRg st="3" end="3"/>
                                            </p:txEl>
                                          </p:spTgt>
                                        </p:tgtEl>
                                      </p:cBhvr>
                                    </p:animEffect>
                                    <p:anim calcmode="lin" valueType="num">
                                      <p:cBhvr>
                                        <p:cTn id="41"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5" end="5"/>
                                            </p:txEl>
                                          </p:spTgt>
                                        </p:tgtEl>
                                        <p:attrNameLst>
                                          <p:attrName>style.visibility</p:attrName>
                                        </p:attrNameLst>
                                      </p:cBhvr>
                                      <p:to>
                                        <p:strVal val="visible"/>
                                      </p:to>
                                    </p:set>
                                    <p:animEffect transition="in" filter="fade">
                                      <p:cBhvr>
                                        <p:cTn id="47" dur="1000"/>
                                        <p:tgtEl>
                                          <p:spTgt spid="200">
                                            <p:txEl>
                                              <p:pRg st="5" end="5"/>
                                            </p:txEl>
                                          </p:spTgt>
                                        </p:tgtEl>
                                      </p:cBhvr>
                                    </p:animEffect>
                                    <p:anim calcmode="lin" valueType="num">
                                      <p:cBhvr>
                                        <p:cTn id="48"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342900" indent="-342900" algn="just" eaLnBrk="1" fontAlgn="auto" hangingPunct="1">
              <a:spcBef>
                <a:spcPts val="0"/>
              </a:spcBef>
              <a:defRPr/>
            </a:pPr>
            <a:r>
              <a:rPr lang="en-GB" sz="3600" dirty="0"/>
              <a:t>Data are collections of facts put in context, processed to give it meaning otherwise called information. </a:t>
            </a:r>
          </a:p>
          <a:p>
            <a:pPr marL="342900" indent="-342900" algn="just" eaLnBrk="1" fontAlgn="auto" hangingPunct="1">
              <a:spcBef>
                <a:spcPts val="0"/>
              </a:spcBef>
              <a:defRPr/>
            </a:pPr>
            <a:endParaRPr lang="en-GB" sz="3600" dirty="0"/>
          </a:p>
          <a:p>
            <a:pPr marL="342900" indent="-342900" algn="just" eaLnBrk="1" fontAlgn="auto" hangingPunct="1">
              <a:spcBef>
                <a:spcPts val="0"/>
              </a:spcBef>
              <a:defRPr/>
            </a:pPr>
            <a:endParaRPr lang="en-GB" sz="3600" dirty="0"/>
          </a:p>
          <a:p>
            <a:pPr marL="342900" indent="-342900" algn="just" eaLnBrk="1" fontAlgn="auto" hangingPunct="1">
              <a:spcBef>
                <a:spcPts val="0"/>
              </a:spcBef>
              <a:defRPr/>
            </a:pPr>
            <a:r>
              <a:rPr lang="en-GB" sz="3600" dirty="0"/>
              <a:t>This information can be packaged as numbers, words, measurements, observations, or descriptions. </a:t>
            </a:r>
          </a:p>
        </p:txBody>
      </p:sp>
    </p:spTree>
    <p:extLst>
      <p:ext uri="{BB962C8B-B14F-4D97-AF65-F5344CB8AC3E}">
        <p14:creationId xmlns:p14="http://schemas.microsoft.com/office/powerpoint/2010/main" val="233814535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342900" indent="-342900" eaLnBrk="1" fontAlgn="auto" hangingPunct="1">
              <a:spcBef>
                <a:spcPts val="0"/>
              </a:spcBef>
              <a:defRPr/>
            </a:pPr>
            <a:r>
              <a:rPr lang="en-GB" sz="3600" dirty="0"/>
              <a:t>After collecting data (information), you are free to make a decision. </a:t>
            </a:r>
          </a:p>
          <a:p>
            <a:pPr marL="342900" indent="-342900" eaLnBrk="1" fontAlgn="auto" hangingPunct="1">
              <a:spcBef>
                <a:spcPts val="0"/>
              </a:spcBef>
              <a:defRPr/>
            </a:pPr>
            <a:endParaRPr lang="en-GB" sz="3600" dirty="0"/>
          </a:p>
          <a:p>
            <a:pPr marL="342900" indent="-342900" eaLnBrk="1" fontAlgn="auto" hangingPunct="1">
              <a:spcBef>
                <a:spcPts val="0"/>
              </a:spcBef>
              <a:defRPr/>
            </a:pPr>
            <a:endParaRPr lang="en-GB" sz="3600" dirty="0"/>
          </a:p>
          <a:p>
            <a:pPr marL="342900" indent="-342900" eaLnBrk="1" fontAlgn="auto" hangingPunct="1">
              <a:spcBef>
                <a:spcPts val="0"/>
              </a:spcBef>
              <a:defRPr/>
            </a:pPr>
            <a:r>
              <a:rPr lang="en-GB" sz="3600" dirty="0"/>
              <a:t>When you make a decision, you can use the data you collected as evidence to make an informed decision. </a:t>
            </a:r>
          </a:p>
        </p:txBody>
      </p:sp>
    </p:spTree>
    <p:extLst>
      <p:ext uri="{BB962C8B-B14F-4D97-AF65-F5344CB8AC3E}">
        <p14:creationId xmlns:p14="http://schemas.microsoft.com/office/powerpoint/2010/main" val="169939780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eaLnBrk="1" fontAlgn="auto" hangingPunct="1">
              <a:spcBef>
                <a:spcPts val="0"/>
              </a:spcBef>
              <a:buNone/>
              <a:defRPr/>
            </a:pPr>
            <a:r>
              <a:rPr lang="en-GB" sz="3600" dirty="0"/>
              <a:t>Putting it all together: </a:t>
            </a:r>
          </a:p>
          <a:p>
            <a:pPr marL="0" indent="0" eaLnBrk="1" fontAlgn="auto" hangingPunct="1">
              <a:spcBef>
                <a:spcPts val="0"/>
              </a:spcBef>
              <a:buNone/>
              <a:defRPr/>
            </a:pPr>
            <a:endParaRPr lang="en-GB" sz="3600" dirty="0"/>
          </a:p>
          <a:p>
            <a:pPr marL="0" indent="0" eaLnBrk="1" fontAlgn="auto" hangingPunct="1">
              <a:spcBef>
                <a:spcPts val="0"/>
              </a:spcBef>
              <a:buNone/>
              <a:defRPr/>
            </a:pPr>
            <a:r>
              <a:rPr lang="en-GB" sz="3600" dirty="0"/>
              <a:t>Data-driven decision-making is the practice of basing decision on the analysis of data rather than using your intuition, guess, or estimate. </a:t>
            </a:r>
          </a:p>
        </p:txBody>
      </p:sp>
    </p:spTree>
    <p:extLst>
      <p:ext uri="{BB962C8B-B14F-4D97-AF65-F5344CB8AC3E}">
        <p14:creationId xmlns:p14="http://schemas.microsoft.com/office/powerpoint/2010/main" val="36956157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eaLnBrk="1" fontAlgn="auto" hangingPunct="1">
              <a:spcBef>
                <a:spcPts val="0"/>
              </a:spcBef>
              <a:buNone/>
              <a:defRPr/>
            </a:pPr>
            <a:r>
              <a:rPr lang="en-GB" sz="3600" b="1" dirty="0"/>
              <a:t>Class discussion (Question):</a:t>
            </a:r>
          </a:p>
          <a:p>
            <a:pPr marL="342900" indent="-342900" eaLnBrk="1" fontAlgn="auto" hangingPunct="1">
              <a:spcBef>
                <a:spcPts val="0"/>
              </a:spcBef>
              <a:defRPr/>
            </a:pPr>
            <a:r>
              <a:rPr lang="en-GB" sz="3600" dirty="0"/>
              <a:t>In what other ways can data be used to solve a business problem? </a:t>
            </a:r>
          </a:p>
          <a:p>
            <a:pPr marL="342900" indent="-342900" eaLnBrk="1" fontAlgn="auto" hangingPunct="1">
              <a:spcBef>
                <a:spcPts val="0"/>
              </a:spcBef>
              <a:defRPr/>
            </a:pPr>
            <a:endParaRPr lang="en-GB" sz="3600" dirty="0"/>
          </a:p>
          <a:p>
            <a:pPr marL="342900" indent="-342900" eaLnBrk="1" fontAlgn="auto" hangingPunct="1">
              <a:defRPr/>
            </a:pPr>
            <a:r>
              <a:rPr lang="en-GB" sz="3600" dirty="0"/>
              <a:t>Are there any examples of governments using data to make decisions that you can think of? </a:t>
            </a:r>
          </a:p>
        </p:txBody>
      </p:sp>
    </p:spTree>
    <p:extLst>
      <p:ext uri="{BB962C8B-B14F-4D97-AF65-F5344CB8AC3E}">
        <p14:creationId xmlns:p14="http://schemas.microsoft.com/office/powerpoint/2010/main" val="55962275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lnSpcReduction="10000"/>
          </a:bodyPr>
          <a:lstStyle/>
          <a:p>
            <a:pPr marL="0" indent="0" eaLnBrk="1" fontAlgn="auto" hangingPunct="1">
              <a:spcBef>
                <a:spcPts val="0"/>
              </a:spcBef>
              <a:buNone/>
              <a:defRPr/>
            </a:pPr>
            <a:r>
              <a:rPr lang="en-GB" sz="3600" b="1" dirty="0"/>
              <a:t>Class discussion (Example):</a:t>
            </a:r>
          </a:p>
          <a:p>
            <a:pPr algn="just"/>
            <a:r>
              <a:rPr lang="en-GB" sz="3200" dirty="0"/>
              <a:t>Business intelligence systems are also used in the public sector. </a:t>
            </a:r>
          </a:p>
          <a:p>
            <a:pPr algn="just"/>
            <a:r>
              <a:rPr lang="en-GB" sz="3200" dirty="0"/>
              <a:t>The Interactive session on organizations describes a school district’s move to quantify and </a:t>
            </a:r>
            <a:r>
              <a:rPr lang="en-GB" sz="3200" dirty="0" err="1"/>
              <a:t>analyze</a:t>
            </a:r>
            <a:r>
              <a:rPr lang="en-GB" sz="3200" dirty="0"/>
              <a:t> student performance data to make better decisions about how to allocate</a:t>
            </a:r>
          </a:p>
          <a:p>
            <a:pPr marL="0" indent="0" algn="just">
              <a:buNone/>
            </a:pPr>
            <a:r>
              <a:rPr lang="en-GB" sz="3200" dirty="0"/>
              <a:t>  resources to enhance student and teacher</a:t>
            </a:r>
          </a:p>
          <a:p>
            <a:pPr marL="0" indent="0" algn="just">
              <a:buNone/>
            </a:pPr>
            <a:r>
              <a:rPr lang="en-GB" sz="3200" dirty="0"/>
              <a:t>  performance.</a:t>
            </a:r>
          </a:p>
        </p:txBody>
      </p:sp>
    </p:spTree>
    <p:extLst>
      <p:ext uri="{BB962C8B-B14F-4D97-AF65-F5344CB8AC3E}">
        <p14:creationId xmlns:p14="http://schemas.microsoft.com/office/powerpoint/2010/main" val="14277017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eaLnBrk="1" fontAlgn="auto" hangingPunct="1">
              <a:spcBef>
                <a:spcPts val="0"/>
              </a:spcBef>
              <a:buNone/>
              <a:defRPr/>
            </a:pPr>
            <a:r>
              <a:rPr lang="en-GB" sz="3600" b="1" dirty="0"/>
              <a:t>Class discussion:</a:t>
            </a:r>
          </a:p>
          <a:p>
            <a:pPr marL="342900" indent="-342900" eaLnBrk="1" fontAlgn="auto" hangingPunct="1">
              <a:defRPr/>
            </a:pPr>
            <a:endParaRPr lang="en-GB" sz="3600" dirty="0"/>
          </a:p>
          <a:p>
            <a:pPr marL="342900" indent="-342900" eaLnBrk="1" fontAlgn="auto" hangingPunct="1">
              <a:defRPr/>
            </a:pPr>
            <a:r>
              <a:rPr lang="en-GB" sz="3600" dirty="0"/>
              <a:t>What about organizations/ businesses, that use data to make decisions, can you think of any?</a:t>
            </a:r>
          </a:p>
        </p:txBody>
      </p:sp>
    </p:spTree>
    <p:extLst>
      <p:ext uri="{BB962C8B-B14F-4D97-AF65-F5344CB8AC3E}">
        <p14:creationId xmlns:p14="http://schemas.microsoft.com/office/powerpoint/2010/main" val="42337228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0E43A-091E-D374-6EA5-B371E42DA0DB}"/>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657461BE-1E37-B58A-A7FA-3E98368E4C77}"/>
              </a:ext>
            </a:extLst>
          </p:cNvPr>
          <p:cNvSpPr txBox="1">
            <a:spLocks noGrp="1"/>
          </p:cNvSpPr>
          <p:nvPr>
            <p:ph type="title"/>
          </p:nvPr>
        </p:nvSpPr>
        <p:spPr>
          <a:xfrm>
            <a:off x="184935" y="102742"/>
            <a:ext cx="8774129" cy="675717"/>
          </a:xfrm>
          <a:prstGeom prst="rect">
            <a:avLst/>
          </a:prstGeom>
        </p:spPr>
        <p:txBody>
          <a:bodyPr>
            <a:normAutofit fontScale="90000"/>
          </a:bodyPr>
          <a:lstStyle>
            <a:lvl1pPr>
              <a:defRPr b="1"/>
            </a:lvl1pPr>
          </a:lstStyle>
          <a:p>
            <a:pPr lvl="0"/>
            <a:r>
              <a:rPr lang="en-GB" dirty="0"/>
              <a:t>Example of Business Intelligence use in Forecasting and Decision-Making.</a:t>
            </a:r>
          </a:p>
        </p:txBody>
      </p:sp>
      <p:sp>
        <p:nvSpPr>
          <p:cNvPr id="200" name="Double-click to edit">
            <a:extLst>
              <a:ext uri="{FF2B5EF4-FFF2-40B4-BE49-F238E27FC236}">
                <a16:creationId xmlns:a16="http://schemas.microsoft.com/office/drawing/2014/main" id="{52AA8EFA-D6CF-ED28-F932-3A576072BFA6}"/>
              </a:ext>
            </a:extLst>
          </p:cNvPr>
          <p:cNvSpPr txBox="1">
            <a:spLocks noGrp="1"/>
          </p:cNvSpPr>
          <p:nvPr>
            <p:ph type="body" idx="1"/>
          </p:nvPr>
        </p:nvSpPr>
        <p:spPr>
          <a:xfrm>
            <a:off x="184935" y="778459"/>
            <a:ext cx="8691937" cy="4819955"/>
          </a:xfrm>
          <a:prstGeom prst="rect">
            <a:avLst/>
          </a:prstGeom>
        </p:spPr>
        <p:txBody>
          <a:bodyPr>
            <a:normAutofit/>
          </a:bodyPr>
          <a:lstStyle/>
          <a:p>
            <a:pPr marL="0" indent="0" eaLnBrk="1" fontAlgn="auto" hangingPunct="1">
              <a:spcBef>
                <a:spcPts val="0"/>
              </a:spcBef>
              <a:buNone/>
              <a:defRPr/>
            </a:pPr>
            <a:r>
              <a:rPr lang="en-GB" sz="3600" b="1" dirty="0">
                <a:solidFill>
                  <a:srgbClr val="FF0000"/>
                </a:solidFill>
              </a:rPr>
              <a:t>Watch this video</a:t>
            </a:r>
            <a:r>
              <a:rPr lang="en-GB" sz="3600" dirty="0"/>
              <a:t>: </a:t>
            </a:r>
            <a:r>
              <a:rPr lang="en-GB" sz="1600" dirty="0">
                <a:hlinkClick r:id="rId2"/>
              </a:rPr>
              <a:t>https://www.youtube.com/watch?v=u1Y5K1dTGj0</a:t>
            </a:r>
            <a:endParaRPr lang="en-GB" sz="1600" dirty="0"/>
          </a:p>
          <a:p>
            <a:pPr marL="0" indent="0" eaLnBrk="1" fontAlgn="auto" hangingPunct="1">
              <a:spcBef>
                <a:spcPts val="0"/>
              </a:spcBef>
              <a:buNone/>
              <a:defRPr/>
            </a:pPr>
            <a:endParaRPr lang="en-GB" sz="1400" dirty="0"/>
          </a:p>
        </p:txBody>
      </p:sp>
      <p:pic>
        <p:nvPicPr>
          <p:cNvPr id="4" name="Picture 3">
            <a:extLst>
              <a:ext uri="{FF2B5EF4-FFF2-40B4-BE49-F238E27FC236}">
                <a16:creationId xmlns:a16="http://schemas.microsoft.com/office/drawing/2014/main" id="{5706A77F-C3EE-5D55-8090-55DC397ABBF4}"/>
              </a:ext>
            </a:extLst>
          </p:cNvPr>
          <p:cNvPicPr>
            <a:picLocks noChangeAspect="1"/>
          </p:cNvPicPr>
          <p:nvPr/>
        </p:nvPicPr>
        <p:blipFill>
          <a:blip r:embed="rId3"/>
          <a:stretch>
            <a:fillRect/>
          </a:stretch>
        </p:blipFill>
        <p:spPr>
          <a:xfrm>
            <a:off x="0" y="1356188"/>
            <a:ext cx="9144000" cy="4356243"/>
          </a:xfrm>
          <a:prstGeom prst="rect">
            <a:avLst/>
          </a:prstGeom>
        </p:spPr>
      </p:pic>
    </p:spTree>
    <p:extLst>
      <p:ext uri="{BB962C8B-B14F-4D97-AF65-F5344CB8AC3E}">
        <p14:creationId xmlns:p14="http://schemas.microsoft.com/office/powerpoint/2010/main" val="228980972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883577"/>
          </a:xfrm>
          <a:prstGeom prst="rect">
            <a:avLst/>
          </a:prstGeom>
        </p:spPr>
        <p:txBody>
          <a:bodyPr>
            <a:normAutofit/>
          </a:bodyPr>
          <a:lstStyle>
            <a:lvl1pPr>
              <a:defRPr b="1"/>
            </a:lvl1pPr>
          </a:lstStyle>
          <a:p>
            <a:pPr lvl="0"/>
            <a:r>
              <a:rPr lang="en-GB" sz="4000" dirty="0"/>
              <a:t>BI Tools and Applications.</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algn="just"/>
            <a:r>
              <a:rPr lang="en-GB" b="1" dirty="0"/>
              <a:t>Executive support systems (ESS) </a:t>
            </a:r>
            <a:r>
              <a:rPr lang="en-GB" dirty="0"/>
              <a:t>help senior management make these decisions. They address non-routine decisions requiring judgment, evaluation, and insight because there is no agreed-on procedure for arriving at a solution.</a:t>
            </a:r>
          </a:p>
          <a:p>
            <a:pPr algn="just"/>
            <a:endParaRPr lang="en-GB" dirty="0"/>
          </a:p>
          <a:p>
            <a:pPr algn="just"/>
            <a:r>
              <a:rPr lang="en-GB" dirty="0"/>
              <a:t>ESS present graphs and data from many sources through an interface that is easy for senior managers to use. </a:t>
            </a:r>
          </a:p>
          <a:p>
            <a:pPr algn="just"/>
            <a:endParaRPr lang="en-GB" dirty="0"/>
          </a:p>
          <a:p>
            <a:pPr algn="just"/>
            <a:r>
              <a:rPr lang="en-GB" dirty="0"/>
              <a:t>Often the information is delivered to senior executives through a </a:t>
            </a:r>
            <a:r>
              <a:rPr lang="en-GB" b="1" dirty="0"/>
              <a:t>portal</a:t>
            </a:r>
            <a:r>
              <a:rPr lang="en-GB" dirty="0"/>
              <a:t>, which uses a Web interface to present integrated personalized business content.</a:t>
            </a:r>
            <a:endParaRPr lang="en-GB" sz="3600" dirty="0"/>
          </a:p>
        </p:txBody>
      </p:sp>
    </p:spTree>
    <p:extLst>
      <p:ext uri="{BB962C8B-B14F-4D97-AF65-F5344CB8AC3E}">
        <p14:creationId xmlns:p14="http://schemas.microsoft.com/office/powerpoint/2010/main" val="40894813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pPr lvl="0"/>
            <a:r>
              <a:rPr lang="en-GB" sz="3600" dirty="0"/>
              <a:t>BI Tools and Applications</a:t>
            </a:r>
            <a:r>
              <a:rPr lang="en-GB" dirty="0"/>
              <a:t>.</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r>
              <a:rPr lang="en-GB" b="1" dirty="0"/>
              <a:t>ESS </a:t>
            </a:r>
            <a:r>
              <a:rPr lang="en-GB" dirty="0"/>
              <a:t>are designed to incorporate data about external events, such as new tax laws or competitors, but they also draw summarized information from internal management information systems (mis) and decision-support system (DSS). </a:t>
            </a:r>
          </a:p>
          <a:p>
            <a:endParaRPr lang="en-GB" dirty="0"/>
          </a:p>
          <a:p>
            <a:r>
              <a:rPr lang="en-GB" dirty="0"/>
              <a:t>They filter, compress, and track critical data, displaying the data of greatest importance to senior managers. Increasingly, such systems include business intelligence analytics for </a:t>
            </a:r>
            <a:r>
              <a:rPr lang="en-GB" dirty="0" err="1"/>
              <a:t>analyzing</a:t>
            </a:r>
            <a:r>
              <a:rPr lang="en-GB" dirty="0"/>
              <a:t> trends, forecasting, and “drilling down” to data at greater levels of detail.</a:t>
            </a:r>
            <a:endParaRPr lang="en-GB" sz="3600" dirty="0"/>
          </a:p>
        </p:txBody>
      </p:sp>
    </p:spTree>
    <p:extLst>
      <p:ext uri="{BB962C8B-B14F-4D97-AF65-F5344CB8AC3E}">
        <p14:creationId xmlns:p14="http://schemas.microsoft.com/office/powerpoint/2010/main" val="255313830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pPr lvl="0"/>
            <a:r>
              <a:rPr lang="en-GB" sz="3600" dirty="0"/>
              <a:t>BI Tools and Applications</a:t>
            </a:r>
            <a:r>
              <a:rPr lang="en-GB" dirty="0"/>
              <a:t>.</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fontScale="92500" lnSpcReduction="10000"/>
          </a:bodyPr>
          <a:lstStyle/>
          <a:p>
            <a:pPr algn="just"/>
            <a:r>
              <a:rPr lang="en-GB" dirty="0"/>
              <a:t>For example, the CEO of </a:t>
            </a:r>
            <a:r>
              <a:rPr lang="en-GB" dirty="0" err="1"/>
              <a:t>Leiner</a:t>
            </a:r>
            <a:r>
              <a:rPr lang="en-GB" dirty="0"/>
              <a:t> Health Products, one of the largest manufacturers of private-label vitamins and supplements in the United States, has an </a:t>
            </a:r>
            <a:r>
              <a:rPr lang="en-GB" b="1" dirty="0"/>
              <a:t>ESS</a:t>
            </a:r>
            <a:r>
              <a:rPr lang="en-GB" dirty="0"/>
              <a:t> that provides on his desktop a minute-to-minute view of the firm’s financial performance as measured by working capital, accounts receivable, accounts payable, cash flow, and inventory. </a:t>
            </a:r>
          </a:p>
          <a:p>
            <a:pPr algn="just"/>
            <a:endParaRPr lang="en-GB" dirty="0"/>
          </a:p>
          <a:p>
            <a:pPr algn="just"/>
            <a:r>
              <a:rPr lang="en-GB" dirty="0"/>
              <a:t>The information is presented in the form of a </a:t>
            </a:r>
            <a:r>
              <a:rPr lang="en-GB" b="1" dirty="0"/>
              <a:t>digital dashboard</a:t>
            </a:r>
            <a:r>
              <a:rPr lang="en-GB" dirty="0"/>
              <a:t>, which displays on a single screen graphs and charts of key performance indicators for managing a company. </a:t>
            </a:r>
          </a:p>
          <a:p>
            <a:pPr algn="just"/>
            <a:endParaRPr lang="en-GB" dirty="0"/>
          </a:p>
          <a:p>
            <a:pPr algn="just"/>
            <a:r>
              <a:rPr lang="en-GB" b="1" dirty="0"/>
              <a:t>Digital dashboards </a:t>
            </a:r>
            <a:r>
              <a:rPr lang="en-GB" dirty="0"/>
              <a:t>are becoming an increasingly popular tool for management decision makers.</a:t>
            </a:r>
            <a:endParaRPr lang="en-GB" sz="3600" dirty="0"/>
          </a:p>
        </p:txBody>
      </p:sp>
    </p:spTree>
    <p:extLst>
      <p:ext uri="{BB962C8B-B14F-4D97-AF65-F5344CB8AC3E}">
        <p14:creationId xmlns:p14="http://schemas.microsoft.com/office/powerpoint/2010/main" val="37019701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883577"/>
          </a:xfrm>
          <a:prstGeom prst="rect">
            <a:avLst/>
          </a:prstGeom>
        </p:spPr>
        <p:txBody>
          <a:bodyPr>
            <a:normAutofit/>
          </a:bodyPr>
          <a:lstStyle>
            <a:lvl1pPr>
              <a:defRPr b="1"/>
            </a:lvl1pPr>
          </a:lstStyle>
          <a:p>
            <a:pPr lvl="0"/>
            <a:r>
              <a:rPr lang="en-GB" sz="4000" dirty="0"/>
              <a:t>BI Tools and Applications.</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endParaRPr lang="en-GB" sz="3600" dirty="0"/>
          </a:p>
        </p:txBody>
      </p:sp>
      <p:pic>
        <p:nvPicPr>
          <p:cNvPr id="2" name="Picture 1" descr="A diagram of a computer system&#10;&#10;Description automatically generated">
            <a:extLst>
              <a:ext uri="{FF2B5EF4-FFF2-40B4-BE49-F238E27FC236}">
                <a16:creationId xmlns:a16="http://schemas.microsoft.com/office/drawing/2014/main" id="{B827B6A0-7B8F-2BB5-2C4E-8014AB871B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986318"/>
            <a:ext cx="8691937" cy="4643920"/>
          </a:xfrm>
          <a:prstGeom prst="rect">
            <a:avLst/>
          </a:prstGeom>
        </p:spPr>
      </p:pic>
    </p:spTree>
    <p:extLst>
      <p:ext uri="{BB962C8B-B14F-4D97-AF65-F5344CB8AC3E}">
        <p14:creationId xmlns:p14="http://schemas.microsoft.com/office/powerpoint/2010/main" val="343193062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pPr lvl="0"/>
            <a:r>
              <a:rPr lang="en-GB" sz="3600" dirty="0"/>
              <a:t>BI Tools and Applications</a:t>
            </a:r>
            <a:r>
              <a:rPr lang="en-GB" dirty="0"/>
              <a:t>.</a:t>
            </a:r>
          </a:p>
        </p:txBody>
      </p:sp>
      <p:sp>
        <p:nvSpPr>
          <p:cNvPr id="200" name="Double-click to edit"/>
          <p:cNvSpPr txBox="1">
            <a:spLocks noGrp="1"/>
          </p:cNvSpPr>
          <p:nvPr>
            <p:ph type="body" idx="1"/>
          </p:nvPr>
        </p:nvSpPr>
        <p:spPr>
          <a:xfrm>
            <a:off x="184935" y="852755"/>
            <a:ext cx="8691937" cy="4818580"/>
          </a:xfrm>
          <a:prstGeom prst="rect">
            <a:avLst/>
          </a:prstGeom>
        </p:spPr>
        <p:txBody>
          <a:bodyPr>
            <a:noAutofit/>
          </a:bodyPr>
          <a:lstStyle/>
          <a:p>
            <a:pPr algn="just"/>
            <a:r>
              <a:rPr lang="en-GB" sz="2800" dirty="0"/>
              <a:t>Business intelligence tools deal primarily with data that have been structured in databases and files. However, unstructured data, most in the form of text files, is believed to account for over 80 percent of an organization’s useful information.</a:t>
            </a:r>
          </a:p>
          <a:p>
            <a:pPr algn="just"/>
            <a:endParaRPr lang="en-GB" sz="2800" dirty="0"/>
          </a:p>
          <a:p>
            <a:pPr algn="just"/>
            <a:r>
              <a:rPr lang="en-GB" sz="2800" dirty="0"/>
              <a:t>E-mail, memos, call </a:t>
            </a:r>
            <a:r>
              <a:rPr lang="en-GB" sz="2800" dirty="0" err="1"/>
              <a:t>center</a:t>
            </a:r>
            <a:r>
              <a:rPr lang="en-GB" sz="2800" dirty="0"/>
              <a:t> transcripts, survey responses, legal cases, patent descriptions, and service reports are all valuable for finding patterns and trends that will help employees make better business decisions.</a:t>
            </a:r>
          </a:p>
        </p:txBody>
      </p:sp>
    </p:spTree>
    <p:extLst>
      <p:ext uri="{BB962C8B-B14F-4D97-AF65-F5344CB8AC3E}">
        <p14:creationId xmlns:p14="http://schemas.microsoft.com/office/powerpoint/2010/main" val="307277230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GB" sz="3600" dirty="0"/>
              <a:t>BI Tools and Applications</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r>
              <a:rPr lang="en-GB" sz="3200" b="1" dirty="0"/>
              <a:t>Text Mining</a:t>
            </a:r>
          </a:p>
          <a:p>
            <a:pPr algn="just"/>
            <a:r>
              <a:rPr lang="en-GB" sz="2700" dirty="0"/>
              <a:t>These tools are now available to help businesses </a:t>
            </a:r>
            <a:r>
              <a:rPr lang="en-GB" sz="2700" dirty="0" err="1"/>
              <a:t>analyze</a:t>
            </a:r>
            <a:r>
              <a:rPr lang="en-GB" sz="2700" dirty="0"/>
              <a:t> these data. </a:t>
            </a:r>
          </a:p>
          <a:p>
            <a:pPr algn="just"/>
            <a:endParaRPr lang="en-GB" sz="2700" dirty="0"/>
          </a:p>
          <a:p>
            <a:pPr algn="just"/>
            <a:r>
              <a:rPr lang="en-GB" sz="2700" dirty="0"/>
              <a:t>These tools are able to extract key elements from large unstructured data sets, discover patterns and relationships, and summarize the information.</a:t>
            </a:r>
          </a:p>
          <a:p>
            <a:pPr algn="just"/>
            <a:endParaRPr lang="en-GB" sz="2700" dirty="0"/>
          </a:p>
          <a:p>
            <a:pPr algn="just"/>
            <a:r>
              <a:rPr lang="en-GB" sz="2700" dirty="0"/>
              <a:t>Businesses might turn to text mining to </a:t>
            </a:r>
            <a:r>
              <a:rPr lang="en-GB" sz="2700" dirty="0" err="1"/>
              <a:t>analyze</a:t>
            </a:r>
            <a:r>
              <a:rPr lang="en-GB" sz="2700" dirty="0"/>
              <a:t> transcripts of calls to customer service </a:t>
            </a:r>
            <a:r>
              <a:rPr lang="en-GB" sz="2700" dirty="0" err="1"/>
              <a:t>centers</a:t>
            </a:r>
            <a:r>
              <a:rPr lang="en-GB" sz="2700" dirty="0"/>
              <a:t> to identify major service and repair issues.</a:t>
            </a:r>
          </a:p>
        </p:txBody>
      </p:sp>
    </p:spTree>
    <p:extLst>
      <p:ext uri="{BB962C8B-B14F-4D97-AF65-F5344CB8AC3E}">
        <p14:creationId xmlns:p14="http://schemas.microsoft.com/office/powerpoint/2010/main" val="170178873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GB" sz="3600" dirty="0"/>
              <a:t>BI Tools and Applications</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r>
              <a:rPr lang="en-GB" sz="3200" b="1" dirty="0"/>
              <a:t>Web Mining</a:t>
            </a:r>
          </a:p>
          <a:p>
            <a:r>
              <a:rPr lang="en-GB" dirty="0"/>
              <a:t>The discovery and analysis of useful patterns and information from the World Wide Web is called </a:t>
            </a:r>
            <a:r>
              <a:rPr lang="en-GB" b="1" dirty="0"/>
              <a:t>Web mining</a:t>
            </a:r>
            <a:r>
              <a:rPr lang="en-GB" dirty="0"/>
              <a:t>.</a:t>
            </a:r>
          </a:p>
          <a:p>
            <a:r>
              <a:rPr lang="en-GB" dirty="0"/>
              <a:t>Businesses might turn to Web mining to help them understand customer </a:t>
            </a:r>
            <a:r>
              <a:rPr lang="en-GB" dirty="0" err="1"/>
              <a:t>behavior</a:t>
            </a:r>
            <a:r>
              <a:rPr lang="en-GB" dirty="0"/>
              <a:t>, evaluate the effectiveness of a particular Web site, or quantify the success of a marketing campaign. </a:t>
            </a:r>
          </a:p>
          <a:p>
            <a:r>
              <a:rPr lang="en-GB" dirty="0"/>
              <a:t>For instance, marketers use Google Trends and Google Insights for Search services, which track the popularity of various words and phrases used in Google search queries, to learn what people are interested in and what they are interested in buying.</a:t>
            </a:r>
            <a:endParaRPr lang="en-GB" sz="2700" dirty="0"/>
          </a:p>
        </p:txBody>
      </p:sp>
    </p:spTree>
    <p:extLst>
      <p:ext uri="{BB962C8B-B14F-4D97-AF65-F5344CB8AC3E}">
        <p14:creationId xmlns:p14="http://schemas.microsoft.com/office/powerpoint/2010/main" val="250980822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2C1D5-0B92-A5D8-E19D-C43BF1CA715D}"/>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9AE09B93-0E0B-62F5-F6FB-842901356FA5}"/>
              </a:ext>
            </a:extLst>
          </p:cNvPr>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GB" sz="3600" dirty="0"/>
              <a:t>BI Tools and Applications: Case Studies</a:t>
            </a:r>
            <a:r>
              <a:rPr lang="en-GB" dirty="0"/>
              <a:t>.</a:t>
            </a:r>
          </a:p>
        </p:txBody>
      </p:sp>
      <p:sp>
        <p:nvSpPr>
          <p:cNvPr id="200" name="Double-click to edit">
            <a:extLst>
              <a:ext uri="{FF2B5EF4-FFF2-40B4-BE49-F238E27FC236}">
                <a16:creationId xmlns:a16="http://schemas.microsoft.com/office/drawing/2014/main" id="{3E01DDA7-6014-F753-C3CC-13C136454BA8}"/>
              </a:ext>
            </a:extLst>
          </p:cNvPr>
          <p:cNvSpPr txBox="1">
            <a:spLocks noGrp="1"/>
          </p:cNvSpPr>
          <p:nvPr>
            <p:ph type="body" idx="1"/>
          </p:nvPr>
        </p:nvSpPr>
        <p:spPr>
          <a:xfrm>
            <a:off x="184935" y="729465"/>
            <a:ext cx="8691937" cy="4931596"/>
          </a:xfrm>
          <a:prstGeom prst="rect">
            <a:avLst/>
          </a:prstGeom>
        </p:spPr>
        <p:txBody>
          <a:bodyPr>
            <a:noAutofit/>
          </a:bodyPr>
          <a:lstStyle/>
          <a:p>
            <a:pPr algn="ctr"/>
            <a:endParaRPr lang="en-GB" sz="4400" b="1" dirty="0">
              <a:solidFill>
                <a:srgbClr val="FF0000"/>
              </a:solidFill>
            </a:endParaRPr>
          </a:p>
          <a:p>
            <a:pPr algn="ctr"/>
            <a:endParaRPr lang="en-GB" sz="4400" b="1">
              <a:solidFill>
                <a:srgbClr val="FF0000"/>
              </a:solidFill>
            </a:endParaRPr>
          </a:p>
          <a:p>
            <a:pPr algn="ctr"/>
            <a:r>
              <a:rPr lang="en-GB" sz="4400" b="1">
                <a:solidFill>
                  <a:srgbClr val="FF0000"/>
                </a:solidFill>
              </a:rPr>
              <a:t>Series </a:t>
            </a:r>
            <a:r>
              <a:rPr lang="en-GB" sz="4400" b="1" dirty="0">
                <a:solidFill>
                  <a:srgbClr val="FF0000"/>
                </a:solidFill>
              </a:rPr>
              <a:t>of case studies are in week 4 folder for your independent study.</a:t>
            </a:r>
          </a:p>
        </p:txBody>
      </p:sp>
    </p:spTree>
    <p:extLst>
      <p:ext uri="{BB962C8B-B14F-4D97-AF65-F5344CB8AC3E}">
        <p14:creationId xmlns:p14="http://schemas.microsoft.com/office/powerpoint/2010/main" val="401466225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3600" dirty="0">
                <a:effectLst/>
                <a:ea typeface="Calibri" panose="020F0502020204030204" pitchFamily="34" charset="0"/>
                <a:cs typeface="Times New Roman" panose="02020603050405020304" pitchFamily="18" charset="0"/>
              </a:rPr>
              <a:t>Next, …..</a:t>
            </a:r>
            <a:endParaRPr lang="en-GB" sz="3600" dirty="0"/>
          </a:p>
        </p:txBody>
      </p:sp>
      <p:sp>
        <p:nvSpPr>
          <p:cNvPr id="200" name="Double-click to edit"/>
          <p:cNvSpPr txBox="1">
            <a:spLocks noGrp="1"/>
          </p:cNvSpPr>
          <p:nvPr>
            <p:ph type="body" idx="1"/>
          </p:nvPr>
        </p:nvSpPr>
        <p:spPr>
          <a:xfrm>
            <a:off x="184934" y="986318"/>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ffectLst/>
                <a:ea typeface="Calibri" panose="020F0502020204030204" pitchFamily="34" charset="0"/>
                <a:cs typeface="Times New Roman" panose="02020603050405020304" pitchFamily="18" charset="0"/>
              </a:rPr>
              <a:t>Break Time!</a:t>
            </a:r>
          </a:p>
          <a:p>
            <a:pPr marL="0" indent="0" algn="ctr">
              <a:lnSpc>
                <a:spcPct val="125000"/>
              </a:lnSpc>
              <a:buNone/>
            </a:pPr>
            <a:endParaRPr sz="4400" b="1" dirty="0">
              <a:solidFill>
                <a:srgbClr val="FF0000"/>
              </a:solidFill>
            </a:endParaRPr>
          </a:p>
        </p:txBody>
      </p:sp>
      <p:pic>
        <p:nvPicPr>
          <p:cNvPr id="1026" name="Picture 2" descr="Break Time Images – Browse 199,151 Stock Photos, Vectors, and Video | Adobe  Stock">
            <a:extLst>
              <a:ext uri="{FF2B5EF4-FFF2-40B4-BE49-F238E27FC236}">
                <a16:creationId xmlns:a16="http://schemas.microsoft.com/office/drawing/2014/main" id="{B62AFB69-D520-24E6-2131-5F8515125B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2234" y="2875961"/>
            <a:ext cx="4726111" cy="2404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4955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6"/>
                                        </p:tgtEl>
                                        <p:attrNameLst>
                                          <p:attrName>style.visibility</p:attrName>
                                        </p:attrNameLst>
                                      </p:cBhvr>
                                      <p:to>
                                        <p:strVal val="visible"/>
                                      </p:to>
                                    </p:set>
                                    <p:animEffect transition="in" filter="fade">
                                      <p:cBhvr>
                                        <p:cTn id="26" dur="1000"/>
                                        <p:tgtEl>
                                          <p:spTgt spid="1026"/>
                                        </p:tgtEl>
                                      </p:cBhvr>
                                    </p:animEffect>
                                    <p:anim calcmode="lin" valueType="num">
                                      <p:cBhvr>
                                        <p:cTn id="27" dur="1000" fill="hold"/>
                                        <p:tgtEl>
                                          <p:spTgt spid="1026"/>
                                        </p:tgtEl>
                                        <p:attrNameLst>
                                          <p:attrName>ppt_x</p:attrName>
                                        </p:attrNameLst>
                                      </p:cBhvr>
                                      <p:tavLst>
                                        <p:tav tm="0">
                                          <p:val>
                                            <p:strVal val="#ppt_x"/>
                                          </p:val>
                                        </p:tav>
                                        <p:tav tm="100000">
                                          <p:val>
                                            <p:strVal val="#ppt_x"/>
                                          </p:val>
                                        </p:tav>
                                      </p:tavLst>
                                    </p:anim>
                                    <p:anim calcmode="lin" valueType="num">
                                      <p:cBhvr>
                                        <p:cTn id="28"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3600" dirty="0">
                <a:effectLst/>
                <a:ea typeface="Calibri" panose="020F0502020204030204" pitchFamily="34" charset="0"/>
                <a:cs typeface="Times New Roman" panose="02020603050405020304" pitchFamily="18" charset="0"/>
              </a:rPr>
              <a:t>Next, …..</a:t>
            </a:r>
            <a:endParaRPr lang="en-GB" sz="3600" dirty="0"/>
          </a:p>
        </p:txBody>
      </p:sp>
      <p:sp>
        <p:nvSpPr>
          <p:cNvPr id="200" name="Double-click to edit"/>
          <p:cNvSpPr txBox="1">
            <a:spLocks noGrp="1"/>
          </p:cNvSpPr>
          <p:nvPr>
            <p:ph type="body" idx="1"/>
          </p:nvPr>
        </p:nvSpPr>
        <p:spPr>
          <a:xfrm>
            <a:off x="635310" y="1119412"/>
            <a:ext cx="8178230" cy="4345978"/>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a typeface="Calibri" panose="020F0502020204030204" pitchFamily="34" charset="0"/>
                <a:cs typeface="Times New Roman" panose="02020603050405020304" pitchFamily="18" charset="0"/>
              </a:rPr>
              <a:t>Welcome Back</a:t>
            </a:r>
            <a:r>
              <a:rPr lang="en-GB" sz="4400" b="1" dirty="0">
                <a:solidFill>
                  <a:srgbClr val="FF0000"/>
                </a:solidFill>
                <a:effectLst/>
                <a:ea typeface="Calibri" panose="020F0502020204030204" pitchFamily="34" charset="0"/>
                <a:cs typeface="Times New Roman" panose="02020603050405020304" pitchFamily="18" charset="0"/>
              </a:rPr>
              <a:t>!</a:t>
            </a:r>
          </a:p>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endParaRPr sz="4400" b="1" dirty="0">
              <a:solidFill>
                <a:srgbClr val="FF0000"/>
              </a:solidFill>
            </a:endParaRPr>
          </a:p>
        </p:txBody>
      </p:sp>
      <p:pic>
        <p:nvPicPr>
          <p:cNvPr id="2052" name="Picture 4" descr="Welcome Back Star - Logo Kit - WINDOW-KIT">
            <a:extLst>
              <a:ext uri="{FF2B5EF4-FFF2-40B4-BE49-F238E27FC236}">
                <a16:creationId xmlns:a16="http://schemas.microsoft.com/office/drawing/2014/main" id="{CF924CAA-17A8-AD18-81D1-873BF25800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1008" y="2891694"/>
            <a:ext cx="4274048" cy="234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0751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1000"/>
                                        <p:tgtEl>
                                          <p:spTgt spid="2052"/>
                                        </p:tgtEl>
                                      </p:cBhvr>
                                    </p:animEffect>
                                    <p:anim calcmode="lin" valueType="num">
                                      <p:cBhvr>
                                        <p:cTn id="27" dur="1000" fill="hold"/>
                                        <p:tgtEl>
                                          <p:spTgt spid="2052"/>
                                        </p:tgtEl>
                                        <p:attrNameLst>
                                          <p:attrName>ppt_x</p:attrName>
                                        </p:attrNameLst>
                                      </p:cBhvr>
                                      <p:tavLst>
                                        <p:tav tm="0">
                                          <p:val>
                                            <p:strVal val="#ppt_x"/>
                                          </p:val>
                                        </p:tav>
                                        <p:tav tm="100000">
                                          <p:val>
                                            <p:strVal val="#ppt_x"/>
                                          </p:val>
                                        </p:tav>
                                      </p:tavLst>
                                    </p:anim>
                                    <p:anim calcmode="lin" valueType="num">
                                      <p:cBhvr>
                                        <p:cTn id="28"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solidFill>
                  <a:srgbClr val="0070C0"/>
                </a:solidFill>
                <a:cs typeface="Times New Roman" panose="02020603050405020304" pitchFamily="18" charset="0"/>
              </a:rPr>
              <a:t>Session 2</a:t>
            </a:r>
            <a:endParaRPr lang="en-GB" sz="4000" dirty="0">
              <a:solidFill>
                <a:srgbClr val="0070C0"/>
              </a:solidFill>
            </a:endParaRP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lvl="0" algn="ctr"/>
            <a:r>
              <a:rPr lang="en-GB" sz="4000" b="1" dirty="0">
                <a:ea typeface="Calibri" panose="020F0502020204030204" pitchFamily="34" charset="0"/>
                <a:cs typeface="Times New Roman" panose="02020603050405020304" pitchFamily="18" charset="0"/>
              </a:rPr>
              <a:t>Next, We Consider…..</a:t>
            </a:r>
            <a:endParaRPr lang="en-GB" sz="4000" b="1" dirty="0">
              <a:solidFill>
                <a:srgbClr val="FF0000"/>
              </a:solidFill>
            </a:endParaRPr>
          </a:p>
          <a:p>
            <a:pPr lvl="0" algn="ctr"/>
            <a:r>
              <a:rPr lang="en-US" altLang="en-US" sz="4000" b="1" dirty="0">
                <a:solidFill>
                  <a:srgbClr val="FF0000"/>
                </a:solidFill>
              </a:rPr>
              <a:t>Data Visualization</a:t>
            </a:r>
            <a:r>
              <a:rPr lang="en-GB" sz="4000" b="1" dirty="0">
                <a:solidFill>
                  <a:srgbClr val="FF0000"/>
                </a:solidFill>
              </a:rPr>
              <a:t>.</a:t>
            </a:r>
          </a:p>
        </p:txBody>
      </p:sp>
    </p:spTree>
    <p:extLst>
      <p:ext uri="{BB962C8B-B14F-4D97-AF65-F5344CB8AC3E}">
        <p14:creationId xmlns:p14="http://schemas.microsoft.com/office/powerpoint/2010/main" val="8708256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gn="just"/>
            <a:r>
              <a:rPr lang="en-US" altLang="en-US" sz="3200" dirty="0"/>
              <a:t>Data visualization is the process of converting raw data into easily understood pictures of information that enable fast and effective decisions. </a:t>
            </a:r>
          </a:p>
          <a:p>
            <a:pPr algn="just"/>
            <a:endParaRPr lang="en-US" altLang="en-US" sz="3200" dirty="0"/>
          </a:p>
          <a:p>
            <a:pPr algn="just"/>
            <a:r>
              <a:rPr lang="en-US" altLang="en-US" sz="3200" dirty="0"/>
              <a:t>Early in the 20th-century, gestalt psychologists observed that when elements were gathered into a figure, the figure took on a perceptual salience that exceeded the sum of its parts.</a:t>
            </a:r>
          </a:p>
        </p:txBody>
      </p:sp>
    </p:spTree>
    <p:extLst>
      <p:ext uri="{BB962C8B-B14F-4D97-AF65-F5344CB8AC3E}">
        <p14:creationId xmlns:p14="http://schemas.microsoft.com/office/powerpoint/2010/main" val="41763336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Example of 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endParaRPr lang="en-US" altLang="en-US" sz="3200" dirty="0"/>
          </a:p>
          <a:p>
            <a:endParaRPr lang="en-US" altLang="en-US" sz="3200" dirty="0"/>
          </a:p>
          <a:p>
            <a:endParaRPr lang="en-US" altLang="en-US" sz="3200" dirty="0"/>
          </a:p>
          <a:p>
            <a:endParaRPr lang="en-US" altLang="en-US" sz="3200" dirty="0"/>
          </a:p>
          <a:p>
            <a:endParaRPr lang="en-US" altLang="en-US" sz="3200" dirty="0"/>
          </a:p>
          <a:p>
            <a:endParaRPr lang="en-US" altLang="en-US" sz="3200" dirty="0"/>
          </a:p>
          <a:p>
            <a:endParaRPr lang="en-US" altLang="en-US" sz="3200" dirty="0"/>
          </a:p>
          <a:p>
            <a:r>
              <a:rPr lang="en-US" altLang="en-US" sz="3200" dirty="0"/>
              <a:t>The figure took on a perceptual salience that exceeded the sum of its parts.</a:t>
            </a:r>
          </a:p>
        </p:txBody>
      </p:sp>
      <p:pic>
        <p:nvPicPr>
          <p:cNvPr id="3" name="Picture 2">
            <a:extLst>
              <a:ext uri="{FF2B5EF4-FFF2-40B4-BE49-F238E27FC236}">
                <a16:creationId xmlns:a16="http://schemas.microsoft.com/office/drawing/2014/main" id="{BD496190-79C1-EB75-B853-813EBA4EF433}"/>
              </a:ext>
            </a:extLst>
          </p:cNvPr>
          <p:cNvPicPr>
            <a:picLocks noChangeAspect="1"/>
          </p:cNvPicPr>
          <p:nvPr/>
        </p:nvPicPr>
        <p:blipFill>
          <a:blip r:embed="rId2"/>
          <a:stretch>
            <a:fillRect/>
          </a:stretch>
        </p:blipFill>
        <p:spPr>
          <a:xfrm>
            <a:off x="595902" y="986319"/>
            <a:ext cx="8116584" cy="3565133"/>
          </a:xfrm>
          <a:prstGeom prst="rect">
            <a:avLst/>
          </a:prstGeom>
        </p:spPr>
      </p:pic>
    </p:spTree>
    <p:extLst>
      <p:ext uri="{BB962C8B-B14F-4D97-AF65-F5344CB8AC3E}">
        <p14:creationId xmlns:p14="http://schemas.microsoft.com/office/powerpoint/2010/main" val="12905773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Example of 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endParaRPr lang="en-US" altLang="en-US" sz="3200" dirty="0"/>
          </a:p>
          <a:p>
            <a:endParaRPr lang="en-US" altLang="en-US" sz="3200" dirty="0"/>
          </a:p>
          <a:p>
            <a:endParaRPr lang="en-US" altLang="en-US" sz="3200" dirty="0"/>
          </a:p>
          <a:p>
            <a:endParaRPr lang="en-US" altLang="en-US" sz="3200" dirty="0"/>
          </a:p>
          <a:p>
            <a:endParaRPr lang="en-US" altLang="en-US" sz="3200" dirty="0"/>
          </a:p>
          <a:p>
            <a:endParaRPr lang="en-US" altLang="en-US" sz="3200" dirty="0"/>
          </a:p>
          <a:p>
            <a:endParaRPr lang="en-US" altLang="en-US" sz="3200" dirty="0"/>
          </a:p>
          <a:p>
            <a:r>
              <a:rPr lang="en-US" altLang="en-US" dirty="0"/>
              <a:t>The figure - </a:t>
            </a:r>
            <a:r>
              <a:rPr lang="en-US" altLang="en-US" dirty="0">
                <a:hlinkClick r:id="rId2"/>
              </a:rPr>
              <a:t>Similarity, Proximity &amp; Enclosure</a:t>
            </a:r>
            <a:endParaRPr lang="en-US" altLang="en-US" dirty="0"/>
          </a:p>
          <a:p>
            <a:pPr marL="0" indent="0">
              <a:buNone/>
            </a:pPr>
            <a:r>
              <a:rPr lang="en-US" altLang="en-US" dirty="0"/>
              <a:t>  took on a perceptual salience that exceeded the sum of its parts.</a:t>
            </a:r>
          </a:p>
        </p:txBody>
      </p:sp>
      <p:pic>
        <p:nvPicPr>
          <p:cNvPr id="4" name="Picture 8">
            <a:extLst>
              <a:ext uri="{FF2B5EF4-FFF2-40B4-BE49-F238E27FC236}">
                <a16:creationId xmlns:a16="http://schemas.microsoft.com/office/drawing/2014/main" id="{27F907C7-9067-07CD-ADB3-9B760FBB2A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935" y="996593"/>
            <a:ext cx="8959065" cy="3678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825677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r>
              <a:rPr lang="en-US" altLang="en-US" sz="3200" dirty="0"/>
              <a:t>Data-driven actions are increasingly made without access to information provided by traditional information presentation.</a:t>
            </a:r>
          </a:p>
          <a:p>
            <a:endParaRPr lang="en-US" altLang="en-US" sz="3200" dirty="0"/>
          </a:p>
          <a:p>
            <a:r>
              <a:rPr lang="en-US" altLang="en-US" sz="3200" dirty="0"/>
              <a:t>Information visualization is emerging as an important fusion of graphics, scientific visualization, databases, and human-computer interaction.</a:t>
            </a:r>
          </a:p>
          <a:p>
            <a:pPr lvl="1">
              <a:buFont typeface="Wingdings" panose="05000000000000000000" pitchFamily="2" charset="2"/>
              <a:buChar char="l"/>
            </a:pPr>
            <a:r>
              <a:rPr lang="en-US" altLang="en-US" b="1" dirty="0">
                <a:solidFill>
                  <a:srgbClr val="FF0000"/>
                </a:solidFill>
              </a:rPr>
              <a:t>Data Visualization conveys complex results as understandable images.</a:t>
            </a:r>
          </a:p>
        </p:txBody>
      </p:sp>
    </p:spTree>
    <p:extLst>
      <p:ext uri="{BB962C8B-B14F-4D97-AF65-F5344CB8AC3E}">
        <p14:creationId xmlns:p14="http://schemas.microsoft.com/office/powerpoint/2010/main" val="372979661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gn="just"/>
            <a:r>
              <a:rPr lang="en-US" altLang="en-US" sz="3100" dirty="0"/>
              <a:t>Data visualization is used in software applications to provide an intuitive graphical interface. </a:t>
            </a:r>
          </a:p>
          <a:p>
            <a:pPr algn="just"/>
            <a:endParaRPr lang="en-US" altLang="en-US" sz="3100" dirty="0"/>
          </a:p>
          <a:p>
            <a:pPr algn="just"/>
            <a:r>
              <a:rPr lang="en-US" altLang="en-US" sz="3100" dirty="0"/>
              <a:t>It is applied to many areas to enable users to glean useful information from their data for faster, more informed decision making.</a:t>
            </a:r>
          </a:p>
          <a:p>
            <a:pPr algn="just"/>
            <a:endParaRPr lang="en-US" altLang="en-US" sz="3100" dirty="0"/>
          </a:p>
          <a:p>
            <a:pPr algn="just"/>
            <a:r>
              <a:rPr lang="en-US" altLang="en-US" sz="3100" dirty="0"/>
              <a:t>These areas include  Military, private business sectors and scientific research.</a:t>
            </a:r>
          </a:p>
        </p:txBody>
      </p:sp>
    </p:spTree>
    <p:extLst>
      <p:ext uri="{BB962C8B-B14F-4D97-AF65-F5344CB8AC3E}">
        <p14:creationId xmlns:p14="http://schemas.microsoft.com/office/powerpoint/2010/main" val="24495536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Benefits of 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nSpc>
                <a:spcPct val="90000"/>
              </a:lnSpc>
            </a:pPr>
            <a:r>
              <a:rPr lang="en-US" altLang="en-US" sz="3600" dirty="0"/>
              <a:t>Data visualization allows users see several different perspectives of the data.</a:t>
            </a:r>
          </a:p>
          <a:p>
            <a:pPr marL="0" indent="0">
              <a:lnSpc>
                <a:spcPct val="90000"/>
              </a:lnSpc>
              <a:buNone/>
            </a:pPr>
            <a:r>
              <a:rPr lang="en-US" altLang="en-US" sz="3600" dirty="0"/>
              <a:t> </a:t>
            </a:r>
          </a:p>
          <a:p>
            <a:pPr>
              <a:lnSpc>
                <a:spcPct val="90000"/>
              </a:lnSpc>
            </a:pPr>
            <a:r>
              <a:rPr lang="en-US" altLang="en-US" sz="3600" dirty="0"/>
              <a:t>Data visualization makes it possible to interpret vast amounts of data.</a:t>
            </a:r>
          </a:p>
          <a:p>
            <a:pPr>
              <a:lnSpc>
                <a:spcPct val="90000"/>
              </a:lnSpc>
            </a:pPr>
            <a:endParaRPr lang="en-US" altLang="en-US" sz="3600" dirty="0"/>
          </a:p>
          <a:p>
            <a:pPr>
              <a:lnSpc>
                <a:spcPct val="90000"/>
              </a:lnSpc>
            </a:pPr>
            <a:r>
              <a:rPr lang="en-US" altLang="en-US" sz="3600" dirty="0"/>
              <a:t>Data visualization offers the ability to note exceptions in the data.</a:t>
            </a:r>
          </a:p>
        </p:txBody>
      </p:sp>
    </p:spTree>
    <p:extLst>
      <p:ext uri="{BB962C8B-B14F-4D97-AF65-F5344CB8AC3E}">
        <p14:creationId xmlns:p14="http://schemas.microsoft.com/office/powerpoint/2010/main" val="32591576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Benefits of 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gn="just">
              <a:lnSpc>
                <a:spcPct val="90000"/>
              </a:lnSpc>
            </a:pPr>
            <a:r>
              <a:rPr lang="en-US" altLang="en-US" sz="3600" dirty="0"/>
              <a:t>Exploring trends within a database through visualization by letting analysts navigate through data and visually orient themselves to the patterns in the data.</a:t>
            </a:r>
          </a:p>
          <a:p>
            <a:pPr algn="just">
              <a:lnSpc>
                <a:spcPct val="90000"/>
              </a:lnSpc>
            </a:pPr>
            <a:endParaRPr lang="en-US" altLang="en-US" sz="3600" dirty="0"/>
          </a:p>
          <a:p>
            <a:pPr algn="just">
              <a:lnSpc>
                <a:spcPct val="90000"/>
              </a:lnSpc>
            </a:pPr>
            <a:endParaRPr lang="en-US" altLang="en-US" sz="3600" dirty="0"/>
          </a:p>
          <a:p>
            <a:pPr algn="just">
              <a:lnSpc>
                <a:spcPct val="90000"/>
              </a:lnSpc>
            </a:pPr>
            <a:r>
              <a:rPr lang="en-US" altLang="en-US" sz="3600" dirty="0"/>
              <a:t>Data visualization can help translate data patterns into insights, making it a highly effective decision-making tool.</a:t>
            </a:r>
          </a:p>
          <a:p>
            <a:pPr>
              <a:lnSpc>
                <a:spcPct val="90000"/>
              </a:lnSpc>
            </a:pPr>
            <a:endParaRPr lang="en-US" altLang="en-US" sz="3200" dirty="0"/>
          </a:p>
        </p:txBody>
      </p:sp>
    </p:spTree>
    <p:extLst>
      <p:ext uri="{BB962C8B-B14F-4D97-AF65-F5344CB8AC3E}">
        <p14:creationId xmlns:p14="http://schemas.microsoft.com/office/powerpoint/2010/main" val="411597388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Benefits of 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gn="just"/>
            <a:r>
              <a:rPr lang="en-US" altLang="en-US" sz="3150" dirty="0"/>
              <a:t>Data visualization equips users with the ability to see influences that would otherwise be difficult to find.</a:t>
            </a:r>
          </a:p>
          <a:p>
            <a:pPr algn="just"/>
            <a:endParaRPr lang="en-US" altLang="en-US" sz="3150" dirty="0"/>
          </a:p>
          <a:p>
            <a:pPr algn="just"/>
            <a:r>
              <a:rPr lang="en-US" altLang="en-US" sz="3150" dirty="0"/>
              <a:t>With all the data available, it is difficult to find the nuances that can make a difference.  </a:t>
            </a:r>
          </a:p>
          <a:p>
            <a:pPr algn="just"/>
            <a:r>
              <a:rPr lang="en-US" altLang="en-US" sz="3150" dirty="0"/>
              <a:t>By simplifying the presentation, Data Visualization can reduce the time and difficulty it takes to move from data to decision making.</a:t>
            </a:r>
          </a:p>
        </p:txBody>
      </p:sp>
    </p:spTree>
    <p:extLst>
      <p:ext uri="{BB962C8B-B14F-4D97-AF65-F5344CB8AC3E}">
        <p14:creationId xmlns:p14="http://schemas.microsoft.com/office/powerpoint/2010/main" val="7489037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Session 3</a:t>
            </a:r>
            <a:endParaRPr dirty="0"/>
          </a:p>
        </p:txBody>
      </p:sp>
      <p:sp>
        <p:nvSpPr>
          <p:cNvPr id="278" name="Got to know each othe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gn="ctr">
              <a:lnSpc>
                <a:spcPct val="107000"/>
              </a:lnSpc>
              <a:spcAft>
                <a:spcPts val="800"/>
              </a:spcAft>
              <a:buNone/>
            </a:pPr>
            <a:r>
              <a:rPr lang="en-GB" sz="4600" b="1" dirty="0">
                <a:solidFill>
                  <a:srgbClr val="FF0000"/>
                </a:solidFill>
              </a:rPr>
              <a:t>Assessment 1</a:t>
            </a:r>
            <a:r>
              <a:rPr lang="en-US" sz="4600" b="1" dirty="0">
                <a:solidFill>
                  <a:srgbClr val="FF0000"/>
                </a:solidFill>
              </a:rPr>
              <a:t> Break Out Time!</a:t>
            </a: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6612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2" end="2"/>
                                            </p:txEl>
                                          </p:spTgt>
                                        </p:tgtEl>
                                        <p:attrNameLst>
                                          <p:attrName>style.visibility</p:attrName>
                                        </p:attrNameLst>
                                      </p:cBhvr>
                                      <p:to>
                                        <p:strVal val="visible"/>
                                      </p:to>
                                    </p:set>
                                    <p:animEffect transition="in" filter="fade">
                                      <p:cBhvr>
                                        <p:cTn id="19" dur="1000"/>
                                        <p:tgtEl>
                                          <p:spTgt spid="278">
                                            <p:txEl>
                                              <p:pRg st="2" end="2"/>
                                            </p:txEl>
                                          </p:spTgt>
                                        </p:tgtEl>
                                      </p:cBhvr>
                                    </p:animEffect>
                                    <p:anim calcmode="lin" valueType="num">
                                      <p:cBhvr>
                                        <p:cTn id="20"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pPr>
              <a:lnSpc>
                <a:spcPct val="107000"/>
              </a:lnSpc>
              <a:spcAft>
                <a:spcPts val="800"/>
              </a:spcAft>
            </a:pPr>
            <a:r>
              <a:rPr lang="en-GB" sz="3600" dirty="0">
                <a:solidFill>
                  <a:schemeClr val="tx1"/>
                </a:solidFill>
              </a:rPr>
              <a:t>Assessment 1</a:t>
            </a:r>
            <a:r>
              <a:rPr lang="en-US" sz="3600" dirty="0">
                <a:solidFill>
                  <a:schemeClr val="tx1"/>
                </a:solidFill>
              </a:rPr>
              <a:t> Time Out</a:t>
            </a:r>
          </a:p>
        </p:txBody>
      </p:sp>
      <p:sp>
        <p:nvSpPr>
          <p:cNvPr id="278" name="Got to know each other…"/>
          <p:cNvSpPr txBox="1">
            <a:spLocks noGrp="1"/>
          </p:cNvSpPr>
          <p:nvPr>
            <p:ph type="body" idx="1"/>
          </p:nvPr>
        </p:nvSpPr>
        <p:spPr>
          <a:xfrm>
            <a:off x="174661" y="1058237"/>
            <a:ext cx="8784403" cy="4623371"/>
          </a:xfrm>
          <a:prstGeom prst="rect">
            <a:avLst/>
          </a:prstGeom>
        </p:spPr>
        <p:txBody>
          <a:bodyPr>
            <a:normAutofit/>
          </a:bodyPr>
          <a:lstStyle/>
          <a:p>
            <a:pPr marL="0" indent="0" algn="ctr">
              <a:lnSpc>
                <a:spcPct val="107000"/>
              </a:lnSpc>
              <a:spcAft>
                <a:spcPts val="800"/>
              </a:spcAft>
              <a:buNone/>
            </a:pPr>
            <a:r>
              <a:rPr lang="en-US" sz="4000" b="1" dirty="0">
                <a:solidFill>
                  <a:srgbClr val="FF0000"/>
                </a:solidFill>
              </a:rPr>
              <a:t>Students are required to select their group members.</a:t>
            </a:r>
          </a:p>
          <a:p>
            <a:pPr marL="0" indent="0" algn="ctr">
              <a:buNone/>
            </a:pPr>
            <a:endParaRPr lang="en-US" sz="4000" b="1" dirty="0">
              <a:solidFill>
                <a:srgbClr val="FF0000"/>
              </a:solidFill>
            </a:endParaRPr>
          </a:p>
          <a:p>
            <a:pPr marL="0" indent="0" algn="ctr">
              <a:buNone/>
            </a:pPr>
            <a:r>
              <a:rPr lang="en-US" sz="4000" b="1" dirty="0">
                <a:solidFill>
                  <a:srgbClr val="FF0000"/>
                </a:solidFill>
              </a:rPr>
              <a:t>Maximum of 3 students per group is required for this assignment.</a:t>
            </a:r>
            <a:endParaRPr lang="en-GB" sz="4000" dirty="0"/>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5751618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2" end="2"/>
                                            </p:txEl>
                                          </p:spTgt>
                                        </p:tgtEl>
                                        <p:attrNameLst>
                                          <p:attrName>style.visibility</p:attrName>
                                        </p:attrNameLst>
                                      </p:cBhvr>
                                      <p:to>
                                        <p:strVal val="visible"/>
                                      </p:to>
                                    </p:set>
                                    <p:animEffect transition="in" filter="fade">
                                      <p:cBhvr>
                                        <p:cTn id="26" dur="1000"/>
                                        <p:tgtEl>
                                          <p:spTgt spid="278">
                                            <p:txEl>
                                              <p:pRg st="2" end="2"/>
                                            </p:txEl>
                                          </p:spTgt>
                                        </p:tgtEl>
                                      </p:cBhvr>
                                    </p:animEffect>
                                    <p:anim calcmode="lin" valueType="num">
                                      <p:cBhvr>
                                        <p:cTn id="27"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pPr>
              <a:lnSpc>
                <a:spcPct val="107000"/>
              </a:lnSpc>
              <a:spcAft>
                <a:spcPts val="800"/>
              </a:spcAft>
            </a:pPr>
            <a:r>
              <a:rPr lang="en-GB" sz="3600" dirty="0">
                <a:solidFill>
                  <a:schemeClr val="tx1"/>
                </a:solidFill>
              </a:rPr>
              <a:t>Assessment 1</a:t>
            </a:r>
            <a:r>
              <a:rPr lang="en-US" sz="3600" dirty="0">
                <a:solidFill>
                  <a:schemeClr val="tx1"/>
                </a:solidFill>
              </a:rPr>
              <a:t> Time Out</a:t>
            </a:r>
          </a:p>
        </p:txBody>
      </p:sp>
      <p:sp>
        <p:nvSpPr>
          <p:cNvPr id="278" name="Got to know each other…"/>
          <p:cNvSpPr txBox="1">
            <a:spLocks noGrp="1"/>
          </p:cNvSpPr>
          <p:nvPr>
            <p:ph type="body" idx="1"/>
          </p:nvPr>
        </p:nvSpPr>
        <p:spPr>
          <a:xfrm>
            <a:off x="174661" y="1058237"/>
            <a:ext cx="8784403" cy="4623371"/>
          </a:xfrm>
          <a:prstGeom prst="rect">
            <a:avLst/>
          </a:prstGeom>
        </p:spPr>
        <p:txBody>
          <a:bodyPr>
            <a:normAutofit/>
          </a:bodyPr>
          <a:lstStyle/>
          <a:p>
            <a:pPr marL="0" indent="0" algn="ctr">
              <a:lnSpc>
                <a:spcPct val="107000"/>
              </a:lnSpc>
              <a:spcAft>
                <a:spcPts val="800"/>
              </a:spcAft>
              <a:buNone/>
            </a:pPr>
            <a:endParaRPr lang="en-US" sz="4000" b="1" dirty="0">
              <a:solidFill>
                <a:srgbClr val="FF0000"/>
              </a:solidFill>
            </a:endParaRPr>
          </a:p>
          <a:p>
            <a:pPr marL="0" indent="0" algn="ctr">
              <a:lnSpc>
                <a:spcPct val="107000"/>
              </a:lnSpc>
              <a:spcAft>
                <a:spcPts val="800"/>
              </a:spcAft>
              <a:buNone/>
            </a:pPr>
            <a:r>
              <a:rPr lang="en-US" sz="4000" b="1" dirty="0">
                <a:solidFill>
                  <a:srgbClr val="FF0000"/>
                </a:solidFill>
              </a:rPr>
              <a:t>In your group settings, use the remainder of the session to start working on assessment 1.</a:t>
            </a:r>
          </a:p>
          <a:p>
            <a:pPr marL="0" indent="0" algn="ctr">
              <a:lnSpc>
                <a:spcPct val="107000"/>
              </a:lnSpc>
              <a:spcAft>
                <a:spcPts val="800"/>
              </a:spcAft>
              <a:buNone/>
            </a:pPr>
            <a:endParaRPr lang="en-US" sz="4000" b="1" dirty="0">
              <a:solidFill>
                <a:srgbClr val="FF0000"/>
              </a:solidFill>
            </a:endParaRPr>
          </a:p>
          <a:p>
            <a:pPr marL="0" indent="0" algn="ctr">
              <a:lnSpc>
                <a:spcPct val="107000"/>
              </a:lnSpc>
              <a:spcAft>
                <a:spcPts val="800"/>
              </a:spcAft>
              <a:buNone/>
            </a:pPr>
            <a:endParaRPr lang="en-US" sz="4000"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8325957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1" end="1"/>
                                            </p:txEl>
                                          </p:spTgt>
                                        </p:tgtEl>
                                        <p:attrNameLst>
                                          <p:attrName>style.visibility</p:attrName>
                                        </p:attrNameLst>
                                      </p:cBhvr>
                                      <p:to>
                                        <p:strVal val="visible"/>
                                      </p:to>
                                    </p:set>
                                    <p:animEffect transition="in" filter="fade">
                                      <p:cBhvr>
                                        <p:cTn id="19" dur="1000"/>
                                        <p:tgtEl>
                                          <p:spTgt spid="278">
                                            <p:txEl>
                                              <p:pRg st="1" end="1"/>
                                            </p:txEl>
                                          </p:spTgt>
                                        </p:tgtEl>
                                      </p:cBhvr>
                                    </p:animEffect>
                                    <p:anim calcmode="lin" valueType="num">
                                      <p:cBhvr>
                                        <p:cTn id="20"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pPr>
              <a:lnSpc>
                <a:spcPct val="107000"/>
              </a:lnSpc>
              <a:spcAft>
                <a:spcPts val="800"/>
              </a:spcAft>
            </a:pPr>
            <a:r>
              <a:rPr lang="en-US" sz="3600" dirty="0"/>
              <a:t>Assessment 1: Group Presentation </a:t>
            </a:r>
          </a:p>
        </p:txBody>
      </p:sp>
      <p:sp>
        <p:nvSpPr>
          <p:cNvPr id="278" name="Got to know each other…"/>
          <p:cNvSpPr txBox="1">
            <a:spLocks noGrp="1"/>
          </p:cNvSpPr>
          <p:nvPr>
            <p:ph type="body" idx="1"/>
          </p:nvPr>
        </p:nvSpPr>
        <p:spPr>
          <a:xfrm>
            <a:off x="174661" y="863029"/>
            <a:ext cx="8784403" cy="4664468"/>
          </a:xfrm>
          <a:prstGeom prst="rect">
            <a:avLst/>
          </a:prstGeom>
        </p:spPr>
        <p:txBody>
          <a:bodyPr>
            <a:normAutofit fontScale="92500"/>
          </a:bodyPr>
          <a:lstStyle/>
          <a:p>
            <a:pPr marL="0" indent="0" algn="ctr">
              <a:lnSpc>
                <a:spcPct val="107000"/>
              </a:lnSpc>
              <a:spcAft>
                <a:spcPts val="800"/>
              </a:spcAft>
              <a:buNone/>
            </a:pPr>
            <a:r>
              <a:rPr lang="en-US" sz="3500" b="1" dirty="0"/>
              <a:t>Explain the features of different information systems, comparison/evaluation of different information systems, etc., (50% weightings).</a:t>
            </a:r>
          </a:p>
          <a:p>
            <a:pPr marL="0" indent="0" algn="ctr">
              <a:lnSpc>
                <a:spcPct val="107000"/>
              </a:lnSpc>
              <a:spcAft>
                <a:spcPts val="800"/>
              </a:spcAft>
              <a:buNone/>
            </a:pPr>
            <a:r>
              <a:rPr lang="en-US" sz="3500" b="1" dirty="0">
                <a:solidFill>
                  <a:srgbClr val="FF0000"/>
                </a:solidFill>
              </a:rPr>
              <a:t>     See the assignment brief for detailed task description!</a:t>
            </a:r>
          </a:p>
          <a:p>
            <a:r>
              <a:rPr lang="en-US" sz="3500" b="1" dirty="0">
                <a:solidFill>
                  <a:srgbClr val="FF0000"/>
                </a:solidFill>
              </a:rPr>
              <a:t>Class presentation starts in week commencing </a:t>
            </a:r>
            <a:r>
              <a:rPr lang="en-US" sz="3000" b="1" dirty="0"/>
              <a:t>October 13</a:t>
            </a:r>
            <a:r>
              <a:rPr lang="en-US" sz="3000" b="1" baseline="30000" dirty="0"/>
              <a:t>th</a:t>
            </a:r>
            <a:r>
              <a:rPr lang="en-US" sz="3000" b="1" dirty="0"/>
              <a:t> 2025.</a:t>
            </a:r>
            <a:endParaRPr lang="en-GB" sz="3000" dirty="0"/>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981140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54112"/>
            <a:ext cx="8229600" cy="821933"/>
          </a:xfrm>
          <a:prstGeom prst="rect">
            <a:avLst/>
          </a:prstGeom>
        </p:spPr>
        <p:txBody>
          <a:bodyPr/>
          <a:lstStyle>
            <a:lvl1pPr>
              <a:defRPr b="1"/>
            </a:lvl1pPr>
          </a:lstStyle>
          <a:p>
            <a:r>
              <a:rPr dirty="0"/>
              <a:t>Summary</a:t>
            </a:r>
            <a:r>
              <a:rPr lang="en-GB" dirty="0"/>
              <a:t>…Today we have looked at…</a:t>
            </a:r>
            <a:endParaRPr dirty="0"/>
          </a:p>
        </p:txBody>
      </p:sp>
      <p:sp>
        <p:nvSpPr>
          <p:cNvPr id="278" name="Got to know each other…"/>
          <p:cNvSpPr txBox="1">
            <a:spLocks noGrp="1"/>
          </p:cNvSpPr>
          <p:nvPr>
            <p:ph type="body" idx="1"/>
          </p:nvPr>
        </p:nvSpPr>
        <p:spPr>
          <a:xfrm>
            <a:off x="287675" y="976045"/>
            <a:ext cx="8671389" cy="4541189"/>
          </a:xfrm>
          <a:prstGeom prst="rect">
            <a:avLst/>
          </a:prstGeom>
        </p:spPr>
        <p:txBody>
          <a:bodyPr>
            <a:noAutofit/>
          </a:bodyPr>
          <a:lstStyle/>
          <a:p>
            <a:pPr marL="0" indent="0">
              <a:buNone/>
            </a:pPr>
            <a:r>
              <a:rPr lang="en-GB" sz="4000" b="1" dirty="0"/>
              <a:t>Business Intelligence and Analytics:</a:t>
            </a:r>
            <a:endParaRPr lang="en-GB" sz="4000" dirty="0"/>
          </a:p>
          <a:p>
            <a:pPr lvl="0"/>
            <a:r>
              <a:rPr lang="en-GB" sz="3400" dirty="0"/>
              <a:t>Utilizing data for strategic decision-making.</a:t>
            </a:r>
          </a:p>
          <a:p>
            <a:pPr lvl="0"/>
            <a:r>
              <a:rPr lang="en-GB" sz="3400" dirty="0"/>
              <a:t>Introduction to Business Intelligence (BI) tools and applications.</a:t>
            </a:r>
          </a:p>
          <a:p>
            <a:pPr lvl="0"/>
            <a:r>
              <a:rPr lang="en-GB" sz="3400" dirty="0"/>
              <a:t>Data visualization and interpretation for informed decision-making.</a:t>
            </a:r>
          </a:p>
          <a:p>
            <a:r>
              <a:rPr lang="en-GB" sz="3400" kern="100" dirty="0">
                <a:ea typeface="Calibri" panose="020F0502020204030204" pitchFamily="34" charset="0"/>
                <a:cs typeface="Times New Roman" panose="02020603050405020304" pitchFamily="18" charset="0"/>
              </a:rPr>
              <a:t>Assessment time out and tutorial session.</a:t>
            </a:r>
            <a:endParaRPr lang="en-GB" sz="3400" kern="100" dirty="0">
              <a:solidFill>
                <a:schemeClr val="tx1"/>
              </a:solidFill>
              <a:effectLst/>
              <a:ea typeface="Calibri" panose="020F0502020204030204" pitchFamily="34" charset="0"/>
              <a:cs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prstGeom prst="rect">
            <a:avLst/>
          </a:prstGeom>
        </p:spPr>
        <p:txBody>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164387" y="1202076"/>
            <a:ext cx="8804951" cy="4315157"/>
          </a:xfrm>
          <a:prstGeom prst="rect">
            <a:avLst/>
          </a:prstGeom>
        </p:spPr>
        <p:txBody>
          <a:bodyPr>
            <a:normAutofit fontScale="47500" lnSpcReduction="20000"/>
          </a:bodyPr>
          <a:lstStyle/>
          <a:p>
            <a:pPr algn="just"/>
            <a:r>
              <a:rPr lang="en-GB" sz="4000" b="0" i="0" u="none" strike="noStrike" baseline="0" dirty="0">
                <a:solidFill>
                  <a:srgbClr val="000000"/>
                </a:solidFill>
              </a:rPr>
              <a:t>Bourgeois, D., T., Smith, J., L., Wang, S., and </a:t>
            </a:r>
            <a:r>
              <a:rPr lang="en-GB" sz="4000" b="0" i="0" u="none" strike="noStrike" baseline="0" dirty="0" err="1">
                <a:solidFill>
                  <a:srgbClr val="000000"/>
                </a:solidFill>
              </a:rPr>
              <a:t>Mortati</a:t>
            </a:r>
            <a:r>
              <a:rPr lang="en-GB" sz="4000" b="0" i="0" u="none" strike="noStrike" baseline="0" dirty="0">
                <a:solidFill>
                  <a:srgbClr val="000000"/>
                </a:solidFill>
              </a:rPr>
              <a:t>, J., (2019). "Information Systems for Business and Beyond“, Open Textbooks. 1, available @: </a:t>
            </a:r>
            <a:r>
              <a:rPr lang="en-GB" sz="4000" b="0" i="0" u="none" strike="noStrike" baseline="0" dirty="0">
                <a:solidFill>
                  <a:srgbClr val="000000"/>
                </a:solidFill>
                <a:hlinkClick r:id="rId2"/>
              </a:rPr>
              <a:t>https://digitalcommons.biola.edu/open-textbooks/1</a:t>
            </a:r>
            <a:r>
              <a:rPr lang="en-GB" sz="4000" b="0" i="0" u="none" strike="noStrike" baseline="0" dirty="0">
                <a:solidFill>
                  <a:srgbClr val="000000"/>
                </a:solidFill>
              </a:rPr>
              <a:t> , (Accessed on 22/11/2023).</a:t>
            </a:r>
          </a:p>
          <a:p>
            <a:pPr algn="just"/>
            <a:endParaRPr lang="en-GB" sz="4000" dirty="0"/>
          </a:p>
          <a:p>
            <a:pPr algn="just"/>
            <a:r>
              <a:rPr lang="en-GB" sz="4000" dirty="0">
                <a:solidFill>
                  <a:srgbClr val="000000"/>
                </a:solidFill>
                <a:effectLst/>
                <a:ea typeface="Calibri" panose="020F0502020204030204" pitchFamily="34" charset="0"/>
              </a:rPr>
              <a:t>Coughlan, J., Lycett, M., and </a:t>
            </a:r>
            <a:r>
              <a:rPr lang="en-GB" sz="4000" dirty="0" err="1">
                <a:solidFill>
                  <a:srgbClr val="000000"/>
                </a:solidFill>
                <a:effectLst/>
                <a:ea typeface="Calibri" panose="020F0502020204030204" pitchFamily="34" charset="0"/>
              </a:rPr>
              <a:t>Macredie</a:t>
            </a:r>
            <a:r>
              <a:rPr lang="en-GB" sz="4000" dirty="0">
                <a:solidFill>
                  <a:srgbClr val="000000"/>
                </a:solidFill>
                <a:effectLst/>
                <a:ea typeface="Calibri" panose="020F0502020204030204" pitchFamily="34" charset="0"/>
              </a:rPr>
              <a:t>, R., D., (2005).  Understanding the Business–IT Relationship, International Journal of Information Management, Vol. 25, pp.303–319.</a:t>
            </a:r>
            <a:endParaRPr lang="en-GB" sz="4000" b="0" i="0" u="none" strike="noStrike" baseline="0" dirty="0">
              <a:solidFill>
                <a:srgbClr val="000000"/>
              </a:solidFill>
            </a:endParaRPr>
          </a:p>
          <a:p>
            <a:pPr marL="0" indent="0" algn="just">
              <a:buNone/>
            </a:pPr>
            <a:endParaRPr lang="en-GB" sz="4000" b="0" i="0" u="none" strike="noStrike" baseline="0" dirty="0">
              <a:solidFill>
                <a:srgbClr val="000000"/>
              </a:solidFill>
            </a:endParaRPr>
          </a:p>
          <a:p>
            <a:r>
              <a:rPr lang="en-GB" sz="4000" b="0" i="0" u="none" strike="noStrike" baseline="0" dirty="0">
                <a:solidFill>
                  <a:srgbClr val="000000"/>
                </a:solidFill>
              </a:rPr>
              <a:t>Laudon, K.C. and Laudon, J. P. (2012). </a:t>
            </a:r>
            <a:r>
              <a:rPr lang="en-GB" sz="4000" b="0" i="1" u="none" strike="noStrike" baseline="0" dirty="0">
                <a:solidFill>
                  <a:srgbClr val="000000"/>
                </a:solidFill>
              </a:rPr>
              <a:t>Management Information Systems</a:t>
            </a:r>
            <a:r>
              <a:rPr lang="en-GB" sz="4000" b="0" i="0" u="none" strike="noStrike" baseline="0" dirty="0">
                <a:solidFill>
                  <a:srgbClr val="000000"/>
                </a:solidFill>
              </a:rPr>
              <a:t>, twelfth edition. Upper Saddle River, New Jersey: Prentice-Hall. </a:t>
            </a:r>
          </a:p>
          <a:p>
            <a:endParaRPr lang="en-GB" sz="4000" b="0" i="0" u="none" strike="noStrike" baseline="0" dirty="0">
              <a:solidFill>
                <a:srgbClr val="000000"/>
              </a:solidFill>
            </a:endParaRPr>
          </a:p>
          <a:p>
            <a:r>
              <a:rPr lang="en-GB" sz="4000" kern="100" dirty="0">
                <a:effectLst/>
                <a:ea typeface="Calibri" panose="020F0502020204030204" pitchFamily="34" charset="0"/>
                <a:cs typeface="Times New Roman" panose="02020603050405020304" pitchFamily="18" charset="0"/>
              </a:rPr>
              <a:t>Sengupta, S., (2015). Value Additive Activities in ERP Projects: A Consultant’s View, International Journal of Computer Applications, Vol. 121 (19), </a:t>
            </a:r>
          </a:p>
          <a:p>
            <a:endParaRPr lang="en-GB" sz="2000" b="0" i="0" u="none" strike="noStrike" baseline="0" dirty="0">
              <a:solidFill>
                <a:srgbClr val="000000"/>
              </a:solidFill>
            </a:endParaRPr>
          </a:p>
          <a:p>
            <a:pPr marL="0" indent="0" algn="just">
              <a:lnSpc>
                <a:spcPct val="107000"/>
              </a:lnSpc>
              <a:spcAft>
                <a:spcPts val="800"/>
              </a:spcAft>
              <a:buNone/>
            </a:pPr>
            <a:r>
              <a:rPr lang="en-GB" sz="1800" b="1" kern="0" dirty="0">
                <a:effectLst/>
                <a:latin typeface="GillSansMTPro-Bold"/>
                <a:ea typeface="Calibri" panose="020F0502020204030204" pitchFamily="34" charset="0"/>
                <a:cs typeface="GillSansMTPro-Bold"/>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2" end="2"/>
                                            </p:txEl>
                                          </p:spTgt>
                                        </p:tgtEl>
                                        <p:attrNameLst>
                                          <p:attrName>style.visibility</p:attrName>
                                        </p:attrNameLst>
                                      </p:cBhvr>
                                      <p:to>
                                        <p:strVal val="visible"/>
                                      </p:to>
                                    </p:set>
                                    <p:animEffect transition="in" filter="fade">
                                      <p:cBhvr>
                                        <p:cTn id="26" dur="1000"/>
                                        <p:tgtEl>
                                          <p:spTgt spid="281">
                                            <p:txEl>
                                              <p:pRg st="2" end="2"/>
                                            </p:txEl>
                                          </p:spTgt>
                                        </p:tgtEl>
                                      </p:cBhvr>
                                    </p:animEffect>
                                    <p:anim calcmode="lin" valueType="num">
                                      <p:cBhvr>
                                        <p:cTn id="27"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4" end="4"/>
                                            </p:txEl>
                                          </p:spTgt>
                                        </p:tgtEl>
                                        <p:attrNameLst>
                                          <p:attrName>style.visibility</p:attrName>
                                        </p:attrNameLst>
                                      </p:cBhvr>
                                      <p:to>
                                        <p:strVal val="visible"/>
                                      </p:to>
                                    </p:set>
                                    <p:animEffect transition="in" filter="fade">
                                      <p:cBhvr>
                                        <p:cTn id="33" dur="1000"/>
                                        <p:tgtEl>
                                          <p:spTgt spid="281">
                                            <p:txEl>
                                              <p:pRg st="4" end="4"/>
                                            </p:txEl>
                                          </p:spTgt>
                                        </p:tgtEl>
                                      </p:cBhvr>
                                    </p:animEffect>
                                    <p:anim calcmode="lin" valueType="num">
                                      <p:cBhvr>
                                        <p:cTn id="34"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6" end="6"/>
                                            </p:txEl>
                                          </p:spTgt>
                                        </p:tgtEl>
                                        <p:attrNameLst>
                                          <p:attrName>style.visibility</p:attrName>
                                        </p:attrNameLst>
                                      </p:cBhvr>
                                      <p:to>
                                        <p:strVal val="visible"/>
                                      </p:to>
                                    </p:set>
                                    <p:animEffect transition="in" filter="fade">
                                      <p:cBhvr>
                                        <p:cTn id="40" dur="1000"/>
                                        <p:tgtEl>
                                          <p:spTgt spid="281">
                                            <p:txEl>
                                              <p:pRg st="6" end="6"/>
                                            </p:txEl>
                                          </p:spTgt>
                                        </p:tgtEl>
                                      </p:cBhvr>
                                    </p:animEffect>
                                    <p:anim calcmode="lin" valueType="num">
                                      <p:cBhvr>
                                        <p:cTn id="41" dur="1000" fill="hold"/>
                                        <p:tgtEl>
                                          <p:spTgt spid="281">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8" end="8"/>
                                            </p:txEl>
                                          </p:spTgt>
                                        </p:tgtEl>
                                        <p:attrNameLst>
                                          <p:attrName>style.visibility</p:attrName>
                                        </p:attrNameLst>
                                      </p:cBhvr>
                                      <p:to>
                                        <p:strVal val="visible"/>
                                      </p:to>
                                    </p:set>
                                    <p:animEffect transition="in" filter="fade">
                                      <p:cBhvr>
                                        <p:cTn id="47" dur="1000"/>
                                        <p:tgtEl>
                                          <p:spTgt spid="281">
                                            <p:txEl>
                                              <p:pRg st="8" end="8"/>
                                            </p:txEl>
                                          </p:spTgt>
                                        </p:tgtEl>
                                      </p:cBhvr>
                                    </p:animEffect>
                                    <p:anim calcmode="lin" valueType="num">
                                      <p:cBhvr>
                                        <p:cTn id="48" dur="1000" fill="hold"/>
                                        <p:tgtEl>
                                          <p:spTgt spid="28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8002</TotalTime>
  <Words>1886</Words>
  <Application>Microsoft Office PowerPoint</Application>
  <PresentationFormat>On-screen Show (4:3)</PresentationFormat>
  <Paragraphs>212</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GillSansMTPro-Bold</vt:lpstr>
      <vt:lpstr>Myriad Pro</vt:lpstr>
      <vt:lpstr>Times New Roman</vt:lpstr>
      <vt:lpstr>Wingdings</vt:lpstr>
      <vt:lpstr>20140311PresentationUWTSDTemplate</vt:lpstr>
      <vt:lpstr>   LCLM 5004  Managing Business Information  Week 4:  Business Intelligence and Analytics  Prepared by: Oluwaseun (Olu) Adegbite, PhD.    </vt:lpstr>
      <vt:lpstr>Last Week (Week 3)</vt:lpstr>
      <vt:lpstr>This Week (i.e., Week 4)</vt:lpstr>
      <vt:lpstr>PowerPoint Presentation</vt:lpstr>
      <vt:lpstr>PowerPoint Presentation</vt:lpstr>
      <vt:lpstr>PowerPoint Presentation</vt:lpstr>
      <vt:lpstr>PowerPoint Presentation</vt:lpstr>
      <vt:lpstr>PowerPoint Presentation</vt:lpstr>
      <vt:lpstr>Class Exercise</vt:lpstr>
      <vt:lpstr>Utilizing Data for Strategic Decision-Making.</vt:lpstr>
      <vt:lpstr>Utilizing Data for Strategic Decision-Making.</vt:lpstr>
      <vt:lpstr>Utilizing Data for Strategic Decision-Making.</vt:lpstr>
      <vt:lpstr>Utilizing Data for Strategic Decision-Making.</vt:lpstr>
      <vt:lpstr>Utilizing Data for Strategic Decision-Making.</vt:lpstr>
      <vt:lpstr>Utilizing Data for Strategic Decision-Making.</vt:lpstr>
      <vt:lpstr>Example of Business Intelligence use in Forecasting and Decision-Making.</vt:lpstr>
      <vt:lpstr>BI Tools and Applications.</vt:lpstr>
      <vt:lpstr>BI Tools and Applications.</vt:lpstr>
      <vt:lpstr>BI Tools and Applications.</vt:lpstr>
      <vt:lpstr>BI Tools and Applications.</vt:lpstr>
      <vt:lpstr>BI Tools and Applications.</vt:lpstr>
      <vt:lpstr>BI Tools and Applications.</vt:lpstr>
      <vt:lpstr>BI Tools and Applications.</vt:lpstr>
      <vt:lpstr>BI Tools and Applications: Case Studies.</vt:lpstr>
      <vt:lpstr>Next, …..</vt:lpstr>
      <vt:lpstr>Next, …..</vt:lpstr>
      <vt:lpstr>Session 2</vt:lpstr>
      <vt:lpstr>Data Visualization.</vt:lpstr>
      <vt:lpstr>Example of Data Visualization.</vt:lpstr>
      <vt:lpstr>Example of Data Visualization.</vt:lpstr>
      <vt:lpstr>Data Visualization.</vt:lpstr>
      <vt:lpstr>Data Visualization.</vt:lpstr>
      <vt:lpstr>Benefits of Data Visualization.</vt:lpstr>
      <vt:lpstr>Benefits of Data Visualization.</vt:lpstr>
      <vt:lpstr>Benefits of Data Visualization.</vt:lpstr>
      <vt:lpstr>Session 3</vt:lpstr>
      <vt:lpstr>Assessment 1 Time Out</vt:lpstr>
      <vt:lpstr>Assessment 1 Time Out</vt:lpstr>
      <vt:lpstr>Assessment 1: Group Presentation </vt:lpstr>
      <vt:lpstr>Summary…Today we have looked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Olu Adegbite</cp:lastModifiedBy>
  <cp:revision>318</cp:revision>
  <dcterms:modified xsi:type="dcterms:W3CDTF">2025-10-02T13:11:02Z</dcterms:modified>
</cp:coreProperties>
</file>