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FF99"/>
    <a:srgbClr val="FFFF66"/>
    <a:srgbClr val="A50021"/>
    <a:srgbClr val="FF0066"/>
    <a:srgbClr val="00CC00"/>
    <a:srgbClr val="9900FF"/>
    <a:srgbClr val="008000"/>
    <a:srgbClr val="FF0000"/>
    <a:srgbClr val="FF99CC"/>
    <a:srgbClr val="FF99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11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p:cNvPr>
          <p:cNvSpPr>
            <a:spLocks noGrp="1"/>
          </p:cNvSpPr>
          <p:nvPr>
            <p:ph type="dt" sz="half" idx="10"/>
          </p:nvPr>
        </p:nvSpPr>
        <p:spPr/>
        <p:txBody>
          <a:bodyPr/>
          <a:lstStyle>
            <a:lvl1pPr>
              <a:defRPr/>
            </a:lvl1pPr>
          </a:lstStyle>
          <a:p>
            <a:pPr>
              <a:defRPr/>
            </a:pPr>
            <a:fld id="{BC771845-A6D6-4AAB-841B-CB026DCC6D0F}" type="datetimeFigureOut">
              <a:rPr lang="en-GB"/>
              <a:pPr>
                <a:defRPr/>
              </a:pPr>
              <a:t>11/10/2018</a:t>
            </a:fld>
            <a:endParaRPr lang="en-GB"/>
          </a:p>
        </p:txBody>
      </p:sp>
      <p:sp>
        <p:nvSpPr>
          <p:cNvPr id="5" name="Footer Placeholder 4">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p:cNvPr>
          <p:cNvSpPr>
            <a:spLocks noGrp="1"/>
          </p:cNvSpPr>
          <p:nvPr>
            <p:ph type="sldNum" sz="quarter" idx="12"/>
          </p:nvPr>
        </p:nvSpPr>
        <p:spPr/>
        <p:txBody>
          <a:bodyPr/>
          <a:lstStyle>
            <a:lvl1pPr>
              <a:defRPr/>
            </a:lvl1pPr>
          </a:lstStyle>
          <a:p>
            <a:pPr>
              <a:defRPr/>
            </a:pPr>
            <a:fld id="{4A4A29DB-DC64-424F-BE64-91C630BA00D5}"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p:cNvPr>
          <p:cNvSpPr>
            <a:spLocks noGrp="1"/>
          </p:cNvSpPr>
          <p:nvPr>
            <p:ph type="title"/>
          </p:nvPr>
        </p:nvSpPr>
        <p:spPr/>
        <p:txBody>
          <a:bodyPr/>
          <a:lstStyle/>
          <a:p>
            <a:r>
              <a:rPr lang="en-US"/>
              <a:t>Click to edit Master title style</a:t>
            </a:r>
            <a:endParaRPr lang="en-GB"/>
          </a:p>
        </p:txBody>
      </p:sp>
      <p:sp>
        <p:nvSpPr>
          <p:cNvPr id="3" name="Content Placeholder 2">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p:cNvPr>
          <p:cNvSpPr>
            <a:spLocks noGrp="1"/>
          </p:cNvSpPr>
          <p:nvPr>
            <p:ph type="dt" sz="half" idx="10"/>
          </p:nvPr>
        </p:nvSpPr>
        <p:spPr/>
        <p:txBody>
          <a:bodyPr/>
          <a:lstStyle>
            <a:lvl1pPr>
              <a:defRPr/>
            </a:lvl1pPr>
          </a:lstStyle>
          <a:p>
            <a:pPr>
              <a:defRPr/>
            </a:pPr>
            <a:fld id="{60C7F48F-7B14-4754-A397-A3BE36A1849F}" type="datetimeFigureOut">
              <a:rPr lang="en-GB"/>
              <a:pPr>
                <a:defRPr/>
              </a:pPr>
              <a:t>11/10/2018</a:t>
            </a:fld>
            <a:endParaRPr lang="en-GB"/>
          </a:p>
        </p:txBody>
      </p:sp>
      <p:sp>
        <p:nvSpPr>
          <p:cNvPr id="5" name="Footer Placeholder 4">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p:cNvPr>
          <p:cNvSpPr>
            <a:spLocks noGrp="1"/>
          </p:cNvSpPr>
          <p:nvPr>
            <p:ph type="sldNum" sz="quarter" idx="12"/>
          </p:nvPr>
        </p:nvSpPr>
        <p:spPr/>
        <p:txBody>
          <a:bodyPr/>
          <a:lstStyle>
            <a:lvl1pPr>
              <a:defRPr/>
            </a:lvl1pPr>
          </a:lstStyle>
          <a:p>
            <a:pPr>
              <a:defRPr/>
            </a:pPr>
            <a:fld id="{A20C800B-6B55-479E-BE5D-E775D001AA1D}"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p:cNvPr>
          <p:cNvSpPr>
            <a:spLocks noGrp="1"/>
          </p:cNvSpPr>
          <p:nvPr>
            <p:ph type="dt" sz="half" idx="10"/>
          </p:nvPr>
        </p:nvSpPr>
        <p:spPr/>
        <p:txBody>
          <a:bodyPr/>
          <a:lstStyle>
            <a:lvl1pPr>
              <a:defRPr/>
            </a:lvl1pPr>
          </a:lstStyle>
          <a:p>
            <a:pPr>
              <a:defRPr/>
            </a:pPr>
            <a:fld id="{F8F00815-91CE-4C79-97D1-58475B7D38B6}" type="datetimeFigureOut">
              <a:rPr lang="en-GB"/>
              <a:pPr>
                <a:defRPr/>
              </a:pPr>
              <a:t>11/10/2018</a:t>
            </a:fld>
            <a:endParaRPr lang="en-GB"/>
          </a:p>
        </p:txBody>
      </p:sp>
      <p:sp>
        <p:nvSpPr>
          <p:cNvPr id="5" name="Footer Placeholder 4">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p:cNvPr>
          <p:cNvSpPr>
            <a:spLocks noGrp="1"/>
          </p:cNvSpPr>
          <p:nvPr>
            <p:ph type="sldNum" sz="quarter" idx="12"/>
          </p:nvPr>
        </p:nvSpPr>
        <p:spPr/>
        <p:txBody>
          <a:bodyPr/>
          <a:lstStyle>
            <a:lvl1pPr>
              <a:defRPr/>
            </a:lvl1pPr>
          </a:lstStyle>
          <a:p>
            <a:pPr>
              <a:defRPr/>
            </a:pPr>
            <a:fld id="{BD4D18B3-C17B-48BE-8920-286D7CA64445}"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p:cNvPr>
          <p:cNvSpPr>
            <a:spLocks noGrp="1"/>
          </p:cNvSpPr>
          <p:nvPr>
            <p:ph type="title"/>
          </p:nvPr>
        </p:nvSpPr>
        <p:spPr/>
        <p:txBody>
          <a:bodyPr/>
          <a:lstStyle/>
          <a:p>
            <a:r>
              <a:rPr lang="en-US"/>
              <a:t>Click to edit Master title style</a:t>
            </a:r>
            <a:endParaRPr lang="en-GB"/>
          </a:p>
        </p:txBody>
      </p:sp>
      <p:sp>
        <p:nvSpPr>
          <p:cNvPr id="3" name="Content Placeholder 2">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p:cNvPr>
          <p:cNvSpPr>
            <a:spLocks noGrp="1"/>
          </p:cNvSpPr>
          <p:nvPr>
            <p:ph type="dt" sz="half" idx="10"/>
          </p:nvPr>
        </p:nvSpPr>
        <p:spPr/>
        <p:txBody>
          <a:bodyPr/>
          <a:lstStyle>
            <a:lvl1pPr>
              <a:defRPr/>
            </a:lvl1pPr>
          </a:lstStyle>
          <a:p>
            <a:pPr>
              <a:defRPr/>
            </a:pPr>
            <a:fld id="{63FBAC85-E11C-416A-BE42-C35EAE19A9BA}" type="datetimeFigureOut">
              <a:rPr lang="en-GB"/>
              <a:pPr>
                <a:defRPr/>
              </a:pPr>
              <a:t>11/10/2018</a:t>
            </a:fld>
            <a:endParaRPr lang="en-GB"/>
          </a:p>
        </p:txBody>
      </p:sp>
      <p:sp>
        <p:nvSpPr>
          <p:cNvPr id="6" name="Footer Placeholder 4">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p:cNvPr>
          <p:cNvSpPr>
            <a:spLocks noGrp="1"/>
          </p:cNvSpPr>
          <p:nvPr>
            <p:ph type="sldNum" sz="quarter" idx="12"/>
          </p:nvPr>
        </p:nvSpPr>
        <p:spPr/>
        <p:txBody>
          <a:bodyPr/>
          <a:lstStyle>
            <a:lvl1pPr>
              <a:defRPr/>
            </a:lvl1pPr>
          </a:lstStyle>
          <a:p>
            <a:pPr>
              <a:defRPr/>
            </a:pPr>
            <a:fld id="{A3649620-0687-4CBC-B779-45E3872C7300}"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p:cNvPr>
          <p:cNvSpPr>
            <a:spLocks noGrp="1"/>
          </p:cNvSpPr>
          <p:nvPr>
            <p:ph type="dt" sz="half" idx="10"/>
          </p:nvPr>
        </p:nvSpPr>
        <p:spPr/>
        <p:txBody>
          <a:bodyPr/>
          <a:lstStyle>
            <a:lvl1pPr>
              <a:defRPr/>
            </a:lvl1pPr>
          </a:lstStyle>
          <a:p>
            <a:pPr>
              <a:defRPr/>
            </a:pPr>
            <a:fld id="{41B8378A-8618-43A0-8FDA-91DD59948D9E}" type="datetimeFigureOut">
              <a:rPr lang="en-GB"/>
              <a:pPr>
                <a:defRPr/>
              </a:pPr>
              <a:t>11/10/2018</a:t>
            </a:fld>
            <a:endParaRPr lang="en-GB"/>
          </a:p>
        </p:txBody>
      </p:sp>
      <p:sp>
        <p:nvSpPr>
          <p:cNvPr id="8" name="Footer Placeholder 4">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p:cNvPr>
          <p:cNvSpPr>
            <a:spLocks noGrp="1"/>
          </p:cNvSpPr>
          <p:nvPr>
            <p:ph type="sldNum" sz="quarter" idx="12"/>
          </p:nvPr>
        </p:nvSpPr>
        <p:spPr/>
        <p:txBody>
          <a:bodyPr/>
          <a:lstStyle>
            <a:lvl1pPr>
              <a:defRPr/>
            </a:lvl1pPr>
          </a:lstStyle>
          <a:p>
            <a:pPr>
              <a:defRPr/>
            </a:pPr>
            <a:fld id="{E20726E0-E96A-4516-9BFE-0F907F937344}"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p:cNvPr>
          <p:cNvSpPr>
            <a:spLocks noGrp="1"/>
          </p:cNvSpPr>
          <p:nvPr>
            <p:ph type="title"/>
          </p:nvPr>
        </p:nvSpPr>
        <p:spPr/>
        <p:txBody>
          <a:bodyPr/>
          <a:lstStyle/>
          <a:p>
            <a:r>
              <a:rPr lang="en-US"/>
              <a:t>Click to edit Master title style</a:t>
            </a:r>
            <a:endParaRPr lang="en-GB"/>
          </a:p>
        </p:txBody>
      </p:sp>
      <p:sp>
        <p:nvSpPr>
          <p:cNvPr id="3" name="Date Placeholder 3">
            <a:extLst/>
          </p:cNvPr>
          <p:cNvSpPr>
            <a:spLocks noGrp="1"/>
          </p:cNvSpPr>
          <p:nvPr>
            <p:ph type="dt" sz="half" idx="10"/>
          </p:nvPr>
        </p:nvSpPr>
        <p:spPr/>
        <p:txBody>
          <a:bodyPr/>
          <a:lstStyle>
            <a:lvl1pPr>
              <a:defRPr/>
            </a:lvl1pPr>
          </a:lstStyle>
          <a:p>
            <a:pPr>
              <a:defRPr/>
            </a:pPr>
            <a:fld id="{8EBD713C-A21B-4155-B27B-746457725096}" type="datetimeFigureOut">
              <a:rPr lang="en-GB"/>
              <a:pPr>
                <a:defRPr/>
              </a:pPr>
              <a:t>11/10/2018</a:t>
            </a:fld>
            <a:endParaRPr lang="en-GB"/>
          </a:p>
        </p:txBody>
      </p:sp>
      <p:sp>
        <p:nvSpPr>
          <p:cNvPr id="4" name="Footer Placeholder 4">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p:cNvPr>
          <p:cNvSpPr>
            <a:spLocks noGrp="1"/>
          </p:cNvSpPr>
          <p:nvPr>
            <p:ph type="sldNum" sz="quarter" idx="12"/>
          </p:nvPr>
        </p:nvSpPr>
        <p:spPr/>
        <p:txBody>
          <a:bodyPr/>
          <a:lstStyle>
            <a:lvl1pPr>
              <a:defRPr/>
            </a:lvl1pPr>
          </a:lstStyle>
          <a:p>
            <a:pPr>
              <a:defRPr/>
            </a:pPr>
            <a:fld id="{7E3C3BA4-FF48-45A8-8670-003B519E975E}"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p:cNvPr>
          <p:cNvSpPr>
            <a:spLocks noGrp="1"/>
          </p:cNvSpPr>
          <p:nvPr>
            <p:ph type="dt" sz="half" idx="10"/>
          </p:nvPr>
        </p:nvSpPr>
        <p:spPr/>
        <p:txBody>
          <a:bodyPr/>
          <a:lstStyle>
            <a:lvl1pPr>
              <a:defRPr/>
            </a:lvl1pPr>
          </a:lstStyle>
          <a:p>
            <a:pPr>
              <a:defRPr/>
            </a:pPr>
            <a:fld id="{5B0AD466-3D90-46F3-A1D5-477D3D8F9411}" type="datetimeFigureOut">
              <a:rPr lang="en-GB"/>
              <a:pPr>
                <a:defRPr/>
              </a:pPr>
              <a:t>11/10/2018</a:t>
            </a:fld>
            <a:endParaRPr lang="en-GB"/>
          </a:p>
        </p:txBody>
      </p:sp>
      <p:sp>
        <p:nvSpPr>
          <p:cNvPr id="3" name="Footer Placeholder 4">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p:cNvPr>
          <p:cNvSpPr>
            <a:spLocks noGrp="1"/>
          </p:cNvSpPr>
          <p:nvPr>
            <p:ph type="sldNum" sz="quarter" idx="12"/>
          </p:nvPr>
        </p:nvSpPr>
        <p:spPr/>
        <p:txBody>
          <a:bodyPr/>
          <a:lstStyle>
            <a:lvl1pPr>
              <a:defRPr/>
            </a:lvl1pPr>
          </a:lstStyle>
          <a:p>
            <a:pPr>
              <a:defRPr/>
            </a:pPr>
            <a:fld id="{A3E21864-0978-4E9A-8FEA-5D5A4620501D}"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a:extLst/>
          </p:cNvPr>
          <p:cNvSpPr>
            <a:spLocks noGrp="1"/>
          </p:cNvSpPr>
          <p:nvPr>
            <p:ph type="dt" sz="half" idx="10"/>
          </p:nvPr>
        </p:nvSpPr>
        <p:spPr/>
        <p:txBody>
          <a:bodyPr/>
          <a:lstStyle>
            <a:lvl1pPr>
              <a:defRPr/>
            </a:lvl1pPr>
          </a:lstStyle>
          <a:p>
            <a:pPr>
              <a:defRPr/>
            </a:pPr>
            <a:fld id="{AFCE99E2-49B3-4934-B99C-F42278C4165B}" type="datetimeFigureOut">
              <a:rPr lang="en-GB"/>
              <a:pPr>
                <a:defRPr/>
              </a:pPr>
              <a:t>11/10/2018</a:t>
            </a:fld>
            <a:endParaRPr lang="en-GB"/>
          </a:p>
        </p:txBody>
      </p:sp>
      <p:sp>
        <p:nvSpPr>
          <p:cNvPr id="6" name="Footer Placeholder 4">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p:cNvPr>
          <p:cNvSpPr>
            <a:spLocks noGrp="1"/>
          </p:cNvSpPr>
          <p:nvPr>
            <p:ph type="sldNum" sz="quarter" idx="12"/>
          </p:nvPr>
        </p:nvSpPr>
        <p:spPr/>
        <p:txBody>
          <a:bodyPr/>
          <a:lstStyle>
            <a:lvl1pPr>
              <a:defRPr/>
            </a:lvl1pPr>
          </a:lstStyle>
          <a:p>
            <a:pPr>
              <a:defRPr/>
            </a:pPr>
            <a:fld id="{EEA03B8B-8423-49A9-A8AA-1B53671B3D79}"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p:cNvPr>
          <p:cNvSpPr>
            <a:spLocks noGrp="1"/>
          </p:cNvSpPr>
          <p:nvPr>
            <p:ph type="pic" idx="1"/>
          </p:nvPr>
        </p:nvSpPr>
        <p:spPr>
          <a:xfrm>
            <a:off x="5183188" y="987425"/>
            <a:ext cx="6172200" cy="4873625"/>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a:extLst/>
          </p:cNvPr>
          <p:cNvSpPr>
            <a:spLocks noGrp="1"/>
          </p:cNvSpPr>
          <p:nvPr>
            <p:ph type="dt" sz="half" idx="10"/>
          </p:nvPr>
        </p:nvSpPr>
        <p:spPr/>
        <p:txBody>
          <a:bodyPr/>
          <a:lstStyle>
            <a:lvl1pPr>
              <a:defRPr/>
            </a:lvl1pPr>
          </a:lstStyle>
          <a:p>
            <a:pPr>
              <a:defRPr/>
            </a:pPr>
            <a:fld id="{DB8F3EDF-DD6E-4DCA-A8DE-B8EB2526A312}" type="datetimeFigureOut">
              <a:rPr lang="en-GB"/>
              <a:pPr>
                <a:defRPr/>
              </a:pPr>
              <a:t>11/10/2018</a:t>
            </a:fld>
            <a:endParaRPr lang="en-GB"/>
          </a:p>
        </p:txBody>
      </p:sp>
      <p:sp>
        <p:nvSpPr>
          <p:cNvPr id="6" name="Footer Placeholder 4">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p:cNvPr>
          <p:cNvSpPr>
            <a:spLocks noGrp="1"/>
          </p:cNvSpPr>
          <p:nvPr>
            <p:ph type="sldNum" sz="quarter" idx="12"/>
          </p:nvPr>
        </p:nvSpPr>
        <p:spPr/>
        <p:txBody>
          <a:bodyPr/>
          <a:lstStyle>
            <a:lvl1pPr>
              <a:defRPr/>
            </a:lvl1pPr>
          </a:lstStyle>
          <a:p>
            <a:pPr>
              <a:defRPr/>
            </a:pPr>
            <a:fld id="{73411F71-3169-4B5A-B604-7BE25E5A1C40}"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p:cNvPr>
          <p:cNvSpPr>
            <a:spLocks noGrp="1"/>
          </p:cNvSpPr>
          <p:nvPr>
            <p:ph type="title"/>
          </p:nvPr>
        </p:nvSpPr>
        <p:spPr/>
        <p:txBody>
          <a:bodyPr/>
          <a:lstStyle/>
          <a:p>
            <a:r>
              <a:rPr lang="en-US"/>
              <a:t>Click to edit Master title style</a:t>
            </a:r>
            <a:endParaRPr lang="en-GB"/>
          </a:p>
        </p:txBody>
      </p:sp>
      <p:sp>
        <p:nvSpPr>
          <p:cNvPr id="3" name="Vertical Text Placeholder 2">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p:cNvPr>
          <p:cNvSpPr>
            <a:spLocks noGrp="1"/>
          </p:cNvSpPr>
          <p:nvPr>
            <p:ph type="dt" sz="half" idx="10"/>
          </p:nvPr>
        </p:nvSpPr>
        <p:spPr/>
        <p:txBody>
          <a:bodyPr/>
          <a:lstStyle>
            <a:lvl1pPr>
              <a:defRPr/>
            </a:lvl1pPr>
          </a:lstStyle>
          <a:p>
            <a:pPr>
              <a:defRPr/>
            </a:pPr>
            <a:fld id="{AEE8119F-0352-4FDA-898A-57A98D0B9AA5}" type="datetimeFigureOut">
              <a:rPr lang="en-GB"/>
              <a:pPr>
                <a:defRPr/>
              </a:pPr>
              <a:t>11/10/2018</a:t>
            </a:fld>
            <a:endParaRPr lang="en-GB"/>
          </a:p>
        </p:txBody>
      </p:sp>
      <p:sp>
        <p:nvSpPr>
          <p:cNvPr id="5" name="Footer Placeholder 4">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p:cNvPr>
          <p:cNvSpPr>
            <a:spLocks noGrp="1"/>
          </p:cNvSpPr>
          <p:nvPr>
            <p:ph type="sldNum" sz="quarter" idx="12"/>
          </p:nvPr>
        </p:nvSpPr>
        <p:spPr/>
        <p:txBody>
          <a:bodyPr/>
          <a:lstStyle>
            <a:lvl1pPr>
              <a:defRPr/>
            </a:lvl1pPr>
          </a:lstStyle>
          <a:p>
            <a:pPr>
              <a:defRPr/>
            </a:pPr>
            <a:fld id="{C45ADA28-209F-454D-B424-FCC3BB037A01}"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p:cNvPr>
          <p:cNvSpPr>
            <a:spLocks noGrp="1"/>
          </p:cNvSpPr>
          <p:nvPr>
            <p:ph type="dt" sz="half" idx="10"/>
          </p:nvPr>
        </p:nvSpPr>
        <p:spPr/>
        <p:txBody>
          <a:bodyPr/>
          <a:lstStyle>
            <a:lvl1pPr>
              <a:defRPr/>
            </a:lvl1pPr>
          </a:lstStyle>
          <a:p>
            <a:pPr>
              <a:defRPr/>
            </a:pPr>
            <a:fld id="{B3F0CA45-16B6-410D-97F0-25F6BCC969C1}" type="datetimeFigureOut">
              <a:rPr lang="en-GB"/>
              <a:pPr>
                <a:defRPr/>
              </a:pPr>
              <a:t>11/10/2018</a:t>
            </a:fld>
            <a:endParaRPr lang="en-GB"/>
          </a:p>
        </p:txBody>
      </p:sp>
      <p:sp>
        <p:nvSpPr>
          <p:cNvPr id="5" name="Footer Placeholder 4">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p:cNvPr>
          <p:cNvSpPr>
            <a:spLocks noGrp="1"/>
          </p:cNvSpPr>
          <p:nvPr>
            <p:ph type="sldNum" sz="quarter" idx="12"/>
          </p:nvPr>
        </p:nvSpPr>
        <p:spPr/>
        <p:txBody>
          <a:bodyPr/>
          <a:lstStyle>
            <a:lvl1pPr>
              <a:defRPr/>
            </a:lvl1pPr>
          </a:lstStyle>
          <a:p>
            <a:pPr>
              <a:defRPr/>
            </a:pPr>
            <a:fld id="{7BDC54F1-D909-4925-8542-7AAEBC2E27F3}"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838200" y="365125"/>
            <a:ext cx="10515600" cy="1325563"/>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endParaRPr lang="en-GB"/>
          </a:p>
        </p:txBody>
      </p:sp>
      <p:sp>
        <p:nvSpPr>
          <p:cNvPr id="1027" name="Text Placeholder 2"/>
          <p:cNvSpPr>
            <a:spLocks noGrp="1"/>
          </p:cNvSpPr>
          <p:nvPr>
            <p:ph type="body" idx="1"/>
          </p:nvPr>
        </p:nvSpPr>
        <p:spPr bwMode="auto">
          <a:xfrm>
            <a:off x="838200" y="1825625"/>
            <a:ext cx="10515600" cy="435133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fontAlgn="auto">
              <a:spcBef>
                <a:spcPts val="0"/>
              </a:spcBef>
              <a:spcAft>
                <a:spcPts val="0"/>
              </a:spcAft>
              <a:defRPr sz="1200" smtClean="0">
                <a:solidFill>
                  <a:schemeClr val="tx1">
                    <a:tint val="75000"/>
                  </a:schemeClr>
                </a:solidFill>
                <a:latin typeface="+mn-lt"/>
                <a:cs typeface="+mn-cs"/>
              </a:defRPr>
            </a:lvl1pPr>
          </a:lstStyle>
          <a:p>
            <a:pPr>
              <a:defRPr/>
            </a:pPr>
            <a:fld id="{1B0761CF-ECAB-4699-A2B8-33BFED2648DC}" type="datetimeFigureOut">
              <a:rPr lang="en-GB"/>
              <a:pPr>
                <a:defRPr/>
              </a:pPr>
              <a:t>11/10/2018</a:t>
            </a:fld>
            <a:endParaRPr lang="en-GB"/>
          </a:p>
        </p:txBody>
      </p:sp>
      <p:sp>
        <p:nvSpPr>
          <p:cNvPr id="5" name="Footer Placeholder 4">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cs typeface="+mn-cs"/>
              </a:defRPr>
            </a:lvl1pPr>
          </a:lstStyle>
          <a:p>
            <a:pPr>
              <a:defRPr/>
            </a:pPr>
            <a:endParaRPr lang="en-GB"/>
          </a:p>
        </p:txBody>
      </p:sp>
      <p:sp>
        <p:nvSpPr>
          <p:cNvPr id="6" name="Slide Number Placeholder 5">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cs typeface="+mn-cs"/>
              </a:defRPr>
            </a:lvl1pPr>
          </a:lstStyle>
          <a:p>
            <a:pPr>
              <a:defRPr/>
            </a:pPr>
            <a:fld id="{1C863DA4-8302-43D9-9423-FF4736E752EE}"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59" r:id="rId1"/>
    <p:sldLayoutId id="2147483658" r:id="rId2"/>
    <p:sldLayoutId id="2147483657" r:id="rId3"/>
    <p:sldLayoutId id="2147483656" r:id="rId4"/>
    <p:sldLayoutId id="2147483655" r:id="rId5"/>
    <p:sldLayoutId id="2147483654" r:id="rId6"/>
    <p:sldLayoutId id="2147483653" r:id="rId7"/>
    <p:sldLayoutId id="2147483652" r:id="rId8"/>
    <p:sldLayoutId id="2147483651" r:id="rId9"/>
    <p:sldLayoutId id="2147483650" r:id="rId10"/>
    <p:sldLayoutId id="2147483649" r:id="rId11"/>
  </p:sldLayoutIdLst>
  <p:txStyles>
    <p:titleStyle>
      <a:lvl1pPr algn="l" rtl="0" fontAlgn="base">
        <a:lnSpc>
          <a:spcPct val="90000"/>
        </a:lnSpc>
        <a:spcBef>
          <a:spcPct val="0"/>
        </a:spcBef>
        <a:spcAft>
          <a:spcPct val="0"/>
        </a:spcAft>
        <a:defRPr sz="4400" kern="1200">
          <a:solidFill>
            <a:schemeClr val="tx1"/>
          </a:solidFill>
          <a:latin typeface="+mj-lt"/>
          <a:ea typeface="+mj-ea"/>
          <a:cs typeface="+mj-cs"/>
        </a:defRPr>
      </a:lvl1pPr>
      <a:lvl2pPr algn="l" rtl="0" fontAlgn="base">
        <a:lnSpc>
          <a:spcPct val="90000"/>
        </a:lnSpc>
        <a:spcBef>
          <a:spcPct val="0"/>
        </a:spcBef>
        <a:spcAft>
          <a:spcPct val="0"/>
        </a:spcAft>
        <a:defRPr sz="4400">
          <a:solidFill>
            <a:schemeClr val="tx1"/>
          </a:solidFill>
          <a:latin typeface="Calibri Light" pitchFamily="34" charset="0"/>
        </a:defRPr>
      </a:lvl2pPr>
      <a:lvl3pPr algn="l" rtl="0" fontAlgn="base">
        <a:lnSpc>
          <a:spcPct val="90000"/>
        </a:lnSpc>
        <a:spcBef>
          <a:spcPct val="0"/>
        </a:spcBef>
        <a:spcAft>
          <a:spcPct val="0"/>
        </a:spcAft>
        <a:defRPr sz="4400">
          <a:solidFill>
            <a:schemeClr val="tx1"/>
          </a:solidFill>
          <a:latin typeface="Calibri Light" pitchFamily="34" charset="0"/>
        </a:defRPr>
      </a:lvl3pPr>
      <a:lvl4pPr algn="l" rtl="0" fontAlgn="base">
        <a:lnSpc>
          <a:spcPct val="90000"/>
        </a:lnSpc>
        <a:spcBef>
          <a:spcPct val="0"/>
        </a:spcBef>
        <a:spcAft>
          <a:spcPct val="0"/>
        </a:spcAft>
        <a:defRPr sz="4400">
          <a:solidFill>
            <a:schemeClr val="tx1"/>
          </a:solidFill>
          <a:latin typeface="Calibri Light" pitchFamily="34" charset="0"/>
        </a:defRPr>
      </a:lvl4pPr>
      <a:lvl5pPr algn="l" rtl="0" fontAlgn="base">
        <a:lnSpc>
          <a:spcPct val="90000"/>
        </a:lnSpc>
        <a:spcBef>
          <a:spcPct val="0"/>
        </a:spcBef>
        <a:spcAft>
          <a:spcPct val="0"/>
        </a:spcAft>
        <a:defRPr sz="4400">
          <a:solidFill>
            <a:schemeClr val="tx1"/>
          </a:solidFill>
          <a:latin typeface="Calibri Light" pitchFamily="34" charset="0"/>
        </a:defRPr>
      </a:lvl5pPr>
      <a:lvl6pPr marL="457200" algn="l" rtl="0" fontAlgn="base">
        <a:lnSpc>
          <a:spcPct val="90000"/>
        </a:lnSpc>
        <a:spcBef>
          <a:spcPct val="0"/>
        </a:spcBef>
        <a:spcAft>
          <a:spcPct val="0"/>
        </a:spcAft>
        <a:defRPr sz="4400">
          <a:solidFill>
            <a:schemeClr val="tx1"/>
          </a:solidFill>
          <a:latin typeface="Calibri Light" pitchFamily="34" charset="0"/>
        </a:defRPr>
      </a:lvl6pPr>
      <a:lvl7pPr marL="914400" algn="l" rtl="0" fontAlgn="base">
        <a:lnSpc>
          <a:spcPct val="90000"/>
        </a:lnSpc>
        <a:spcBef>
          <a:spcPct val="0"/>
        </a:spcBef>
        <a:spcAft>
          <a:spcPct val="0"/>
        </a:spcAft>
        <a:defRPr sz="4400">
          <a:solidFill>
            <a:schemeClr val="tx1"/>
          </a:solidFill>
          <a:latin typeface="Calibri Light" pitchFamily="34" charset="0"/>
        </a:defRPr>
      </a:lvl7pPr>
      <a:lvl8pPr marL="1371600" algn="l" rtl="0" fontAlgn="base">
        <a:lnSpc>
          <a:spcPct val="90000"/>
        </a:lnSpc>
        <a:spcBef>
          <a:spcPct val="0"/>
        </a:spcBef>
        <a:spcAft>
          <a:spcPct val="0"/>
        </a:spcAft>
        <a:defRPr sz="4400">
          <a:solidFill>
            <a:schemeClr val="tx1"/>
          </a:solidFill>
          <a:latin typeface="Calibri Light" pitchFamily="34" charset="0"/>
        </a:defRPr>
      </a:lvl8pPr>
      <a:lvl9pPr marL="1828800" algn="l" rtl="0" fontAlgn="base">
        <a:lnSpc>
          <a:spcPct val="90000"/>
        </a:lnSpc>
        <a:spcBef>
          <a:spcPct val="0"/>
        </a:spcBef>
        <a:spcAft>
          <a:spcPct val="0"/>
        </a:spcAft>
        <a:defRPr sz="4400">
          <a:solidFill>
            <a:schemeClr val="tx1"/>
          </a:solidFill>
          <a:latin typeface="Calibri Light" pitchFamily="34" charset="0"/>
        </a:defRPr>
      </a:lvl9pPr>
    </p:titleStyle>
    <p:bodyStyle>
      <a:lvl1pPr marL="228600" indent="-228600" algn="l" rtl="0" fontAlgn="base">
        <a:lnSpc>
          <a:spcPct val="90000"/>
        </a:lnSpc>
        <a:spcBef>
          <a:spcPts val="1000"/>
        </a:spcBef>
        <a:spcAft>
          <a:spcPct val="0"/>
        </a:spcAft>
        <a:buFont typeface="Arial" charset="0"/>
        <a:buChar char="•"/>
        <a:defRPr sz="2800" kern="1200">
          <a:solidFill>
            <a:schemeClr val="tx1"/>
          </a:solidFill>
          <a:latin typeface="+mn-lt"/>
          <a:ea typeface="+mn-ea"/>
          <a:cs typeface="+mn-cs"/>
        </a:defRPr>
      </a:lvl1pPr>
      <a:lvl2pPr marL="685800" indent="-228600" algn="l" rtl="0" fontAlgn="base">
        <a:lnSpc>
          <a:spcPct val="90000"/>
        </a:lnSpc>
        <a:spcBef>
          <a:spcPts val="500"/>
        </a:spcBef>
        <a:spcAft>
          <a:spcPct val="0"/>
        </a:spcAft>
        <a:buFont typeface="Arial" charset="0"/>
        <a:buChar char="•"/>
        <a:defRPr sz="2400" kern="1200">
          <a:solidFill>
            <a:schemeClr val="tx1"/>
          </a:solidFill>
          <a:latin typeface="+mn-lt"/>
          <a:ea typeface="+mn-ea"/>
          <a:cs typeface="+mn-cs"/>
        </a:defRPr>
      </a:lvl2pPr>
      <a:lvl3pPr marL="1143000" indent="-228600" algn="l" rtl="0" fontAlgn="base">
        <a:lnSpc>
          <a:spcPct val="90000"/>
        </a:lnSpc>
        <a:spcBef>
          <a:spcPts val="500"/>
        </a:spcBef>
        <a:spcAft>
          <a:spcPct val="0"/>
        </a:spcAft>
        <a:buFont typeface="Arial" charset="0"/>
        <a:buChar char="•"/>
        <a:defRPr sz="2000" kern="1200">
          <a:solidFill>
            <a:schemeClr val="tx1"/>
          </a:solidFill>
          <a:latin typeface="+mn-lt"/>
          <a:ea typeface="+mn-ea"/>
          <a:cs typeface="+mn-cs"/>
        </a:defRPr>
      </a:lvl3pPr>
      <a:lvl4pPr marL="1600200" indent="-228600" algn="l" rtl="0" fontAlgn="base">
        <a:lnSpc>
          <a:spcPct val="90000"/>
        </a:lnSpc>
        <a:spcBef>
          <a:spcPts val="500"/>
        </a:spcBef>
        <a:spcAft>
          <a:spcPct val="0"/>
        </a:spcAft>
        <a:buFont typeface="Arial" charset="0"/>
        <a:buChar char="•"/>
        <a:defRPr kern="1200">
          <a:solidFill>
            <a:schemeClr val="tx1"/>
          </a:solidFill>
          <a:latin typeface="+mn-lt"/>
          <a:ea typeface="+mn-ea"/>
          <a:cs typeface="+mn-cs"/>
        </a:defRPr>
      </a:lvl4pPr>
      <a:lvl5pPr marL="2057400" indent="-228600" algn="l" rtl="0" fontAlgn="base">
        <a:lnSpc>
          <a:spcPct val="90000"/>
        </a:lnSpc>
        <a:spcBef>
          <a:spcPts val="500"/>
        </a:spcBef>
        <a:spcAft>
          <a:spcPct val="0"/>
        </a:spcAft>
        <a:buFont typeface="Arial"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hyperlink" Target="http://www.rncentral.com/blog/2011/7-characteristics-of-critical-thinking/" TargetMode="External"/><Relationship Id="rId2" Type="http://schemas.openxmlformats.org/officeDocument/2006/relationships/hyperlink" Target="http://edtechreview.in/dictionary/1589-what-is-critical-thinking-meaning-and-videos" TargetMode="External"/><Relationship Id="rId1" Type="http://schemas.openxmlformats.org/officeDocument/2006/relationships/slideLayout" Target="../slideLayouts/slideLayout6.xml"/><Relationship Id="rId6" Type="http://schemas.openxmlformats.org/officeDocument/2006/relationships/hyperlink" Target="https://www.adcet.edu.au/oao/for-disability-practitioners/reasonable-adjustments/" TargetMode="External"/><Relationship Id="rId5" Type="http://schemas.openxmlformats.org/officeDocument/2006/relationships/hyperlink" Target="https://www.gov.uk/reasonable-adjustments-for-disabled-workers" TargetMode="External"/><Relationship Id="rId4" Type="http://schemas.openxmlformats.org/officeDocument/2006/relationships/hyperlink" Target="https://www.humanrights.gov.au/our-work/childrens-rights/publications/what-does-children-s-rights-report-2014-sa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CCFF99"/>
        </a:solidFill>
        <a:effectLst/>
      </p:bgPr>
    </p:bg>
    <p:spTree>
      <p:nvGrpSpPr>
        <p:cNvPr id="1" name=""/>
        <p:cNvGrpSpPr/>
        <p:nvPr/>
      </p:nvGrpSpPr>
      <p:grpSpPr>
        <a:xfrm>
          <a:off x="0" y="0"/>
          <a:ext cx="0" cy="0"/>
          <a:chOff x="0" y="0"/>
          <a:chExt cx="0" cy="0"/>
        </a:xfrm>
      </p:grpSpPr>
      <p:sp>
        <p:nvSpPr>
          <p:cNvPr id="13314" name="TextBox 3"/>
          <p:cNvSpPr txBox="1">
            <a:spLocks noChangeArrowheads="1"/>
          </p:cNvSpPr>
          <p:nvPr/>
        </p:nvSpPr>
        <p:spPr bwMode="auto">
          <a:xfrm>
            <a:off x="3919537" y="-24736"/>
            <a:ext cx="7456488" cy="708025"/>
          </a:xfrm>
          <a:prstGeom prst="rect">
            <a:avLst/>
          </a:prstGeom>
          <a:noFill/>
          <a:ln w="9525">
            <a:noFill/>
            <a:miter lim="800000"/>
            <a:headEnd/>
            <a:tailEnd/>
          </a:ln>
        </p:spPr>
        <p:txBody>
          <a:bodyPr>
            <a:spAutoFit/>
          </a:bodyPr>
          <a:lstStyle/>
          <a:p>
            <a:r>
              <a:rPr lang="en-GB" sz="4000" dirty="0">
                <a:latin typeface="Candara" pitchFamily="34" charset="0"/>
              </a:rPr>
              <a:t>Critical Thinking</a:t>
            </a:r>
          </a:p>
        </p:txBody>
      </p:sp>
      <p:sp>
        <p:nvSpPr>
          <p:cNvPr id="2" name="Rectangle: Rounded Corners 1">
            <a:extLst/>
          </p:cNvPr>
          <p:cNvSpPr/>
          <p:nvPr/>
        </p:nvSpPr>
        <p:spPr>
          <a:xfrm>
            <a:off x="3950665" y="707060"/>
            <a:ext cx="3881438" cy="3510216"/>
          </a:xfrm>
          <a:prstGeom prst="roundRect">
            <a:avLst/>
          </a:prstGeom>
          <a:solidFill>
            <a:srgbClr val="FFFF66"/>
          </a:solidFill>
          <a:ln w="53975">
            <a:solidFill>
              <a:srgbClr val="0070C0"/>
            </a:solidFill>
          </a:ln>
        </p:spPr>
        <p:style>
          <a:lnRef idx="2">
            <a:schemeClr val="accent6"/>
          </a:lnRef>
          <a:fillRef idx="1">
            <a:schemeClr val="lt1"/>
          </a:fillRef>
          <a:effectRef idx="0">
            <a:schemeClr val="accent6"/>
          </a:effectRef>
          <a:fontRef idx="minor">
            <a:schemeClr val="dk1"/>
          </a:fontRef>
        </p:style>
        <p:txBody>
          <a:bodyPr anchor="ctr"/>
          <a:lstStyle/>
          <a:p>
            <a:pPr algn="ctr" fontAlgn="auto">
              <a:spcBef>
                <a:spcPts val="0"/>
              </a:spcBef>
              <a:spcAft>
                <a:spcPts val="0"/>
              </a:spcAft>
              <a:defRPr/>
            </a:pPr>
            <a:endParaRPr lang="en-GB" dirty="0"/>
          </a:p>
        </p:txBody>
      </p:sp>
      <p:sp>
        <p:nvSpPr>
          <p:cNvPr id="13318" name="TextBox 2"/>
          <p:cNvSpPr txBox="1">
            <a:spLocks noChangeArrowheads="1"/>
          </p:cNvSpPr>
          <p:nvPr/>
        </p:nvSpPr>
        <p:spPr bwMode="auto">
          <a:xfrm>
            <a:off x="4369902" y="757364"/>
            <a:ext cx="2728913" cy="366713"/>
          </a:xfrm>
          <a:prstGeom prst="rect">
            <a:avLst/>
          </a:prstGeom>
          <a:noFill/>
          <a:ln w="9525">
            <a:noFill/>
            <a:miter lim="800000"/>
            <a:headEnd/>
            <a:tailEnd/>
          </a:ln>
        </p:spPr>
        <p:txBody>
          <a:bodyPr>
            <a:spAutoFit/>
          </a:bodyPr>
          <a:lstStyle/>
          <a:p>
            <a:r>
              <a:rPr lang="en-GB" b="1" u="sng" dirty="0">
                <a:solidFill>
                  <a:srgbClr val="002060"/>
                </a:solidFill>
                <a:latin typeface="Calibri" pitchFamily="34" charset="0"/>
              </a:rPr>
              <a:t>What is critical thinking ?</a:t>
            </a:r>
          </a:p>
        </p:txBody>
      </p:sp>
      <p:sp>
        <p:nvSpPr>
          <p:cNvPr id="13319" name="TextBox 7"/>
          <p:cNvSpPr txBox="1">
            <a:spLocks noChangeArrowheads="1"/>
          </p:cNvSpPr>
          <p:nvPr/>
        </p:nvSpPr>
        <p:spPr bwMode="auto">
          <a:xfrm>
            <a:off x="4246146" y="1069014"/>
            <a:ext cx="3384550" cy="1384995"/>
          </a:xfrm>
          <a:prstGeom prst="rect">
            <a:avLst/>
          </a:prstGeom>
          <a:noFill/>
          <a:ln w="9525">
            <a:noFill/>
            <a:miter lim="800000"/>
            <a:headEnd/>
            <a:tailEnd/>
          </a:ln>
        </p:spPr>
        <p:txBody>
          <a:bodyPr>
            <a:spAutoFit/>
          </a:bodyPr>
          <a:lstStyle/>
          <a:p>
            <a:r>
              <a:rPr lang="en-GB" sz="1400" dirty="0">
                <a:solidFill>
                  <a:srgbClr val="0070C0"/>
                </a:solidFill>
                <a:latin typeface="Candara" pitchFamily="34" charset="0"/>
              </a:rPr>
              <a:t>Critical Thinking is the ability to take the information you have obtained through observation, reading, hearing and experiences and then evaluating it via analysis, questioning or understanding.  </a:t>
            </a:r>
          </a:p>
          <a:p>
            <a:r>
              <a:rPr lang="en-GB" sz="1400" b="1" dirty="0">
                <a:latin typeface="Candara" pitchFamily="34" charset="0"/>
              </a:rPr>
              <a:t>(Editorial Team, 2014)</a:t>
            </a:r>
          </a:p>
        </p:txBody>
      </p:sp>
      <p:sp>
        <p:nvSpPr>
          <p:cNvPr id="9" name="Rectangle: Rounded Corners 8">
            <a:extLst/>
          </p:cNvPr>
          <p:cNvSpPr/>
          <p:nvPr/>
        </p:nvSpPr>
        <p:spPr>
          <a:xfrm>
            <a:off x="8161424" y="291005"/>
            <a:ext cx="3692525" cy="1687512"/>
          </a:xfrm>
          <a:prstGeom prst="roundRect">
            <a:avLst/>
          </a:prstGeom>
          <a:solidFill>
            <a:srgbClr val="FFFF66"/>
          </a:solidFill>
          <a:ln w="53975">
            <a:solidFill>
              <a:srgbClr val="0070C0"/>
            </a:solidFill>
          </a:ln>
        </p:spPr>
        <p:style>
          <a:lnRef idx="2">
            <a:schemeClr val="accent6"/>
          </a:lnRef>
          <a:fillRef idx="1">
            <a:schemeClr val="lt1"/>
          </a:fillRef>
          <a:effectRef idx="0">
            <a:schemeClr val="accent6"/>
          </a:effectRef>
          <a:fontRef idx="minor">
            <a:schemeClr val="dk1"/>
          </a:fontRef>
        </p:style>
        <p:txBody>
          <a:bodyPr anchor="ctr"/>
          <a:lstStyle/>
          <a:p>
            <a:pPr algn="ctr" fontAlgn="auto">
              <a:spcBef>
                <a:spcPts val="0"/>
              </a:spcBef>
              <a:spcAft>
                <a:spcPts val="0"/>
              </a:spcAft>
              <a:defRPr/>
            </a:pPr>
            <a:endParaRPr lang="en-GB" dirty="0"/>
          </a:p>
        </p:txBody>
      </p:sp>
      <p:sp>
        <p:nvSpPr>
          <p:cNvPr id="13321" name="TextBox 9"/>
          <p:cNvSpPr txBox="1">
            <a:spLocks noChangeArrowheads="1"/>
          </p:cNvSpPr>
          <p:nvPr/>
        </p:nvSpPr>
        <p:spPr bwMode="auto">
          <a:xfrm>
            <a:off x="8356532" y="363707"/>
            <a:ext cx="3386137" cy="1446550"/>
          </a:xfrm>
          <a:prstGeom prst="rect">
            <a:avLst/>
          </a:prstGeom>
          <a:noFill/>
          <a:ln w="9525">
            <a:noFill/>
            <a:miter lim="800000"/>
            <a:headEnd/>
            <a:tailEnd/>
          </a:ln>
        </p:spPr>
        <p:txBody>
          <a:bodyPr>
            <a:spAutoFit/>
          </a:bodyPr>
          <a:lstStyle/>
          <a:p>
            <a:r>
              <a:rPr lang="en-GB" sz="1400" b="1" u="sng" dirty="0">
                <a:solidFill>
                  <a:srgbClr val="00CC00"/>
                </a:solidFill>
                <a:latin typeface="Candara" pitchFamily="34" charset="0"/>
              </a:rPr>
              <a:t> To critical think you must-</a:t>
            </a:r>
          </a:p>
          <a:p>
            <a:r>
              <a:rPr lang="en-GB" sz="1400" b="1" dirty="0">
                <a:latin typeface="Candara" pitchFamily="34" charset="0"/>
              </a:rPr>
              <a:t> 1</a:t>
            </a:r>
            <a:r>
              <a:rPr lang="en-GB" sz="1400" b="1" dirty="0">
                <a:solidFill>
                  <a:schemeClr val="accent6">
                    <a:lumMod val="75000"/>
                  </a:schemeClr>
                </a:solidFill>
                <a:latin typeface="Candara" pitchFamily="34" charset="0"/>
              </a:rPr>
              <a:t>. </a:t>
            </a:r>
            <a:r>
              <a:rPr lang="en-GB" sz="1400" dirty="0">
                <a:solidFill>
                  <a:schemeClr val="accent6">
                    <a:lumMod val="75000"/>
                  </a:schemeClr>
                </a:solidFill>
                <a:latin typeface="Candara" pitchFamily="34" charset="0"/>
              </a:rPr>
              <a:t>Break down the information you know.</a:t>
            </a:r>
          </a:p>
          <a:p>
            <a:r>
              <a:rPr lang="en-GB" sz="1400" dirty="0">
                <a:latin typeface="Candara" pitchFamily="34" charset="0"/>
              </a:rPr>
              <a:t>2. </a:t>
            </a:r>
            <a:r>
              <a:rPr lang="en-GB" sz="1400" dirty="0">
                <a:solidFill>
                  <a:schemeClr val="accent6">
                    <a:lumMod val="75000"/>
                  </a:schemeClr>
                </a:solidFill>
                <a:latin typeface="Candara" pitchFamily="34" charset="0"/>
              </a:rPr>
              <a:t>Then evaluate and analyse the information.</a:t>
            </a:r>
          </a:p>
          <a:p>
            <a:r>
              <a:rPr lang="en-GB" sz="1400" dirty="0">
                <a:latin typeface="Candara" pitchFamily="34" charset="0"/>
              </a:rPr>
              <a:t>3. </a:t>
            </a:r>
            <a:r>
              <a:rPr lang="en-GB" sz="1400" dirty="0">
                <a:solidFill>
                  <a:schemeClr val="accent6">
                    <a:lumMod val="75000"/>
                  </a:schemeClr>
                </a:solidFill>
                <a:latin typeface="Candara" pitchFamily="34" charset="0"/>
              </a:rPr>
              <a:t>Then make an informed decision without being biased.</a:t>
            </a:r>
            <a:r>
              <a:rPr lang="en-GB" dirty="0">
                <a:solidFill>
                  <a:schemeClr val="accent6">
                    <a:lumMod val="75000"/>
                  </a:schemeClr>
                </a:solidFill>
                <a:latin typeface="Calibri" pitchFamily="34" charset="0"/>
              </a:rPr>
              <a:t> </a:t>
            </a:r>
          </a:p>
        </p:txBody>
      </p:sp>
      <p:sp>
        <p:nvSpPr>
          <p:cNvPr id="11" name="Rectangle: Rounded Corners 10">
            <a:extLst/>
          </p:cNvPr>
          <p:cNvSpPr/>
          <p:nvPr/>
        </p:nvSpPr>
        <p:spPr>
          <a:xfrm>
            <a:off x="202898" y="188061"/>
            <a:ext cx="3336030" cy="1533523"/>
          </a:xfrm>
          <a:prstGeom prst="roundRect">
            <a:avLst/>
          </a:prstGeom>
          <a:solidFill>
            <a:srgbClr val="FFFF66"/>
          </a:solidFill>
          <a:ln w="53975">
            <a:solidFill>
              <a:srgbClr val="0070C0"/>
            </a:solidFill>
          </a:ln>
        </p:spPr>
        <p:style>
          <a:lnRef idx="2">
            <a:schemeClr val="accent6"/>
          </a:lnRef>
          <a:fillRef idx="1">
            <a:schemeClr val="lt1"/>
          </a:fillRef>
          <a:effectRef idx="0">
            <a:schemeClr val="accent6"/>
          </a:effectRef>
          <a:fontRef idx="minor">
            <a:schemeClr val="dk1"/>
          </a:fontRef>
        </p:style>
        <p:txBody>
          <a:bodyPr anchor="ctr"/>
          <a:lstStyle/>
          <a:p>
            <a:pPr algn="ctr" fontAlgn="auto">
              <a:spcBef>
                <a:spcPts val="0"/>
              </a:spcBef>
              <a:spcAft>
                <a:spcPts val="0"/>
              </a:spcAft>
              <a:defRPr/>
            </a:pPr>
            <a:endParaRPr lang="en-GB" dirty="0"/>
          </a:p>
        </p:txBody>
      </p:sp>
      <p:sp>
        <p:nvSpPr>
          <p:cNvPr id="14" name="TextBox 13">
            <a:extLst/>
          </p:cNvPr>
          <p:cNvSpPr txBox="1"/>
          <p:nvPr/>
        </p:nvSpPr>
        <p:spPr>
          <a:xfrm>
            <a:off x="344045" y="207612"/>
            <a:ext cx="3066913" cy="1446550"/>
          </a:xfrm>
          <a:prstGeom prst="rect">
            <a:avLst/>
          </a:prstGeom>
          <a:noFill/>
        </p:spPr>
        <p:txBody>
          <a:bodyPr wrap="square">
            <a:spAutoFit/>
          </a:bodyPr>
          <a:lstStyle/>
          <a:p>
            <a:r>
              <a:rPr lang="en-GB" sz="1400" b="1" u="sng" dirty="0">
                <a:latin typeface="Candara" pitchFamily="34" charset="0"/>
              </a:rPr>
              <a:t>Skills and Qualities that influence the development of critical thinking</a:t>
            </a:r>
          </a:p>
          <a:p>
            <a:endParaRPr lang="en-GB" sz="1400" b="1" u="sng" dirty="0">
              <a:latin typeface="Candara" pitchFamily="34" charset="0"/>
            </a:endParaRPr>
          </a:p>
          <a:p>
            <a:pPr>
              <a:buFontTx/>
              <a:buAutoNum type="arabicPeriod"/>
            </a:pPr>
            <a:r>
              <a:rPr lang="en-GB" sz="1400" b="1" dirty="0">
                <a:solidFill>
                  <a:srgbClr val="FF0000"/>
                </a:solidFill>
                <a:latin typeface="Candara" pitchFamily="34" charset="0"/>
              </a:rPr>
              <a:t>Fair Thinking</a:t>
            </a:r>
            <a:endParaRPr lang="en-GB" sz="1400" b="1" u="sng" dirty="0">
              <a:solidFill>
                <a:srgbClr val="FF0000"/>
              </a:solidFill>
              <a:latin typeface="Candara" pitchFamily="34" charset="0"/>
            </a:endParaRPr>
          </a:p>
          <a:p>
            <a:pPr>
              <a:buFontTx/>
              <a:buAutoNum type="arabicPeriod"/>
            </a:pPr>
            <a:r>
              <a:rPr lang="en-GB" sz="1400" b="1" dirty="0">
                <a:solidFill>
                  <a:srgbClr val="9900FF"/>
                </a:solidFill>
                <a:latin typeface="Candara" pitchFamily="34" charset="0"/>
              </a:rPr>
              <a:t>Reasonable and rational</a:t>
            </a:r>
          </a:p>
          <a:p>
            <a:pPr>
              <a:buFontTx/>
              <a:buAutoNum type="arabicPeriod"/>
            </a:pPr>
            <a:r>
              <a:rPr lang="en-GB" sz="1400" b="1" dirty="0">
                <a:solidFill>
                  <a:srgbClr val="008000"/>
                </a:solidFill>
                <a:latin typeface="Candara" pitchFamily="34" charset="0"/>
              </a:rPr>
              <a:t>Reflective</a:t>
            </a:r>
            <a:r>
              <a:rPr lang="en-GB" b="1" dirty="0">
                <a:solidFill>
                  <a:srgbClr val="008000"/>
                </a:solidFill>
                <a:latin typeface="Calibri" pitchFamily="34" charset="0"/>
              </a:rPr>
              <a:t> </a:t>
            </a:r>
            <a:endParaRPr lang="en-GB" b="1" u="sng" dirty="0">
              <a:solidFill>
                <a:srgbClr val="008000"/>
              </a:solidFill>
              <a:latin typeface="Calibri" pitchFamily="34" charset="0"/>
            </a:endParaRPr>
          </a:p>
        </p:txBody>
      </p:sp>
      <p:sp>
        <p:nvSpPr>
          <p:cNvPr id="15" name="Rectangle: Rounded Corners 14">
            <a:extLst/>
          </p:cNvPr>
          <p:cNvSpPr/>
          <p:nvPr/>
        </p:nvSpPr>
        <p:spPr>
          <a:xfrm>
            <a:off x="202898" y="4385510"/>
            <a:ext cx="3690937" cy="2306637"/>
          </a:xfrm>
          <a:prstGeom prst="roundRect">
            <a:avLst/>
          </a:prstGeom>
          <a:solidFill>
            <a:srgbClr val="FFFF66"/>
          </a:solidFill>
          <a:ln w="53975">
            <a:solidFill>
              <a:srgbClr val="0070C0"/>
            </a:solidFill>
          </a:ln>
        </p:spPr>
        <p:style>
          <a:lnRef idx="2">
            <a:schemeClr val="accent6"/>
          </a:lnRef>
          <a:fillRef idx="1">
            <a:schemeClr val="lt1"/>
          </a:fillRef>
          <a:effectRef idx="0">
            <a:schemeClr val="accent6"/>
          </a:effectRef>
          <a:fontRef idx="minor">
            <a:schemeClr val="dk1"/>
          </a:fontRef>
        </p:style>
        <p:txBody>
          <a:bodyPr anchor="ctr"/>
          <a:lstStyle/>
          <a:p>
            <a:pPr algn="ctr" fontAlgn="auto">
              <a:spcBef>
                <a:spcPts val="0"/>
              </a:spcBef>
              <a:spcAft>
                <a:spcPts val="0"/>
              </a:spcAft>
              <a:defRPr/>
            </a:pPr>
            <a:endParaRPr lang="en-GB" dirty="0"/>
          </a:p>
        </p:txBody>
      </p:sp>
      <p:sp>
        <p:nvSpPr>
          <p:cNvPr id="16" name="Rectangle: Rounded Corners 15">
            <a:extLst/>
          </p:cNvPr>
          <p:cNvSpPr/>
          <p:nvPr/>
        </p:nvSpPr>
        <p:spPr>
          <a:xfrm>
            <a:off x="4250531" y="4373713"/>
            <a:ext cx="3690937" cy="2407550"/>
          </a:xfrm>
          <a:prstGeom prst="roundRect">
            <a:avLst/>
          </a:prstGeom>
          <a:solidFill>
            <a:srgbClr val="FFFF66"/>
          </a:solidFill>
          <a:ln w="53975">
            <a:solidFill>
              <a:srgbClr val="0070C0"/>
            </a:solidFill>
          </a:ln>
        </p:spPr>
        <p:style>
          <a:lnRef idx="2">
            <a:schemeClr val="accent6"/>
          </a:lnRef>
          <a:fillRef idx="1">
            <a:schemeClr val="lt1"/>
          </a:fillRef>
          <a:effectRef idx="0">
            <a:schemeClr val="accent6"/>
          </a:effectRef>
          <a:fontRef idx="minor">
            <a:schemeClr val="dk1"/>
          </a:fontRef>
        </p:style>
        <p:txBody>
          <a:bodyPr anchor="ctr"/>
          <a:lstStyle/>
          <a:p>
            <a:pPr algn="ctr" fontAlgn="auto">
              <a:spcBef>
                <a:spcPts val="0"/>
              </a:spcBef>
              <a:spcAft>
                <a:spcPts val="0"/>
              </a:spcAft>
              <a:defRPr/>
            </a:pPr>
            <a:endParaRPr lang="en-GB" dirty="0"/>
          </a:p>
        </p:txBody>
      </p:sp>
      <p:sp>
        <p:nvSpPr>
          <p:cNvPr id="3" name="Rectangle: Rounded Corners 14">
            <a:extLst/>
          </p:cNvPr>
          <p:cNvSpPr/>
          <p:nvPr/>
        </p:nvSpPr>
        <p:spPr>
          <a:xfrm>
            <a:off x="80305" y="1962825"/>
            <a:ext cx="3690937" cy="2181444"/>
          </a:xfrm>
          <a:prstGeom prst="roundRect">
            <a:avLst/>
          </a:prstGeom>
          <a:solidFill>
            <a:srgbClr val="FFFF66"/>
          </a:solidFill>
          <a:ln w="53975">
            <a:solidFill>
              <a:srgbClr val="0070C0"/>
            </a:solidFill>
          </a:ln>
        </p:spPr>
        <p:style>
          <a:lnRef idx="2">
            <a:schemeClr val="accent6"/>
          </a:lnRef>
          <a:fillRef idx="1">
            <a:schemeClr val="lt1"/>
          </a:fillRef>
          <a:effectRef idx="0">
            <a:schemeClr val="accent6"/>
          </a:effectRef>
          <a:fontRef idx="minor">
            <a:schemeClr val="dk1"/>
          </a:fontRef>
        </p:style>
        <p:txBody>
          <a:bodyPr anchor="ctr"/>
          <a:lstStyle/>
          <a:p>
            <a:pPr algn="ctr" fontAlgn="auto">
              <a:spcBef>
                <a:spcPts val="0"/>
              </a:spcBef>
              <a:spcAft>
                <a:spcPts val="0"/>
              </a:spcAft>
              <a:defRPr/>
            </a:pPr>
            <a:endParaRPr lang="en-GB" dirty="0"/>
          </a:p>
        </p:txBody>
      </p:sp>
      <p:sp>
        <p:nvSpPr>
          <p:cNvPr id="13327" name="Text Box 15"/>
          <p:cNvSpPr txBox="1">
            <a:spLocks noChangeArrowheads="1"/>
          </p:cNvSpPr>
          <p:nvPr/>
        </p:nvSpPr>
        <p:spPr bwMode="auto">
          <a:xfrm>
            <a:off x="287481" y="2009091"/>
            <a:ext cx="2660650" cy="1894346"/>
          </a:xfrm>
          <a:prstGeom prst="rect">
            <a:avLst/>
          </a:prstGeom>
          <a:noFill/>
          <a:ln w="9525">
            <a:noFill/>
            <a:miter lim="800000"/>
            <a:headEnd/>
            <a:tailEnd/>
          </a:ln>
        </p:spPr>
        <p:txBody>
          <a:bodyPr/>
          <a:lstStyle/>
          <a:p>
            <a:pPr>
              <a:spcBef>
                <a:spcPts val="500"/>
              </a:spcBef>
              <a:spcAft>
                <a:spcPts val="500"/>
              </a:spcAft>
            </a:pPr>
            <a:r>
              <a:rPr lang="en-GB" sz="1400" b="1" u="sng" dirty="0">
                <a:solidFill>
                  <a:srgbClr val="FF0000"/>
                </a:solidFill>
                <a:latin typeface="Candara" pitchFamily="34" charset="0"/>
              </a:rPr>
              <a:t>Fair thinking in Education</a:t>
            </a:r>
          </a:p>
          <a:p>
            <a:pPr>
              <a:spcBef>
                <a:spcPts val="500"/>
              </a:spcBef>
              <a:spcAft>
                <a:spcPts val="500"/>
              </a:spcAft>
            </a:pPr>
            <a:r>
              <a:rPr lang="en-GB" sz="1300" dirty="0">
                <a:solidFill>
                  <a:srgbClr val="FF0000"/>
                </a:solidFill>
                <a:latin typeface="Candara" pitchFamily="34" charset="0"/>
              </a:rPr>
              <a:t>In education your need to be a fair thinking In order to make sure things are done fairly and everyone gets treated equally. Also making sure as professionals your ‘’not biased or one-sided’’</a:t>
            </a:r>
            <a:r>
              <a:rPr lang="en-GB" sz="1300" dirty="0">
                <a:latin typeface="Candara" pitchFamily="34" charset="0"/>
              </a:rPr>
              <a:t>(Olin,2011, P10) </a:t>
            </a:r>
            <a:endParaRPr lang="en-GB" sz="1300" dirty="0">
              <a:solidFill>
                <a:srgbClr val="000000"/>
              </a:solidFill>
              <a:latin typeface="Candara" pitchFamily="34" charset="0"/>
            </a:endParaRPr>
          </a:p>
          <a:p>
            <a:pPr>
              <a:spcBef>
                <a:spcPts val="500"/>
              </a:spcBef>
              <a:spcAft>
                <a:spcPts val="500"/>
              </a:spcAft>
            </a:pPr>
            <a:r>
              <a:rPr lang="en-GB" sz="1400" dirty="0">
                <a:solidFill>
                  <a:srgbClr val="000000"/>
                </a:solidFill>
                <a:latin typeface="Candara" pitchFamily="34" charset="0"/>
              </a:rPr>
              <a:t>  </a:t>
            </a:r>
          </a:p>
          <a:p>
            <a:endParaRPr lang="en-GB" dirty="0"/>
          </a:p>
        </p:txBody>
      </p:sp>
      <p:pic>
        <p:nvPicPr>
          <p:cNvPr id="13328" name="Picture 20" descr="Cartoon image of kids around the world"/>
          <p:cNvPicPr>
            <a:picLocks noChangeAspect="1" noChangeArrowheads="1"/>
          </p:cNvPicPr>
          <p:nvPr/>
        </p:nvPicPr>
        <p:blipFill>
          <a:blip r:embed="rId2"/>
          <a:srcRect/>
          <a:stretch>
            <a:fillRect/>
          </a:stretch>
        </p:blipFill>
        <p:spPr bwMode="auto">
          <a:xfrm>
            <a:off x="2930809" y="2369648"/>
            <a:ext cx="603250" cy="671512"/>
          </a:xfrm>
          <a:prstGeom prst="rect">
            <a:avLst/>
          </a:prstGeom>
          <a:noFill/>
          <a:ln w="9525">
            <a:noFill/>
            <a:miter lim="800000"/>
            <a:headEnd/>
            <a:tailEnd/>
          </a:ln>
        </p:spPr>
      </p:pic>
      <p:sp>
        <p:nvSpPr>
          <p:cNvPr id="13329" name="Text Box 17"/>
          <p:cNvSpPr txBox="1">
            <a:spLocks noChangeArrowheads="1"/>
          </p:cNvSpPr>
          <p:nvPr/>
        </p:nvSpPr>
        <p:spPr bwMode="auto">
          <a:xfrm>
            <a:off x="2876755" y="3053666"/>
            <a:ext cx="1177459" cy="483058"/>
          </a:xfrm>
          <a:prstGeom prst="rect">
            <a:avLst/>
          </a:prstGeom>
          <a:noFill/>
          <a:ln w="9525">
            <a:noFill/>
            <a:miter lim="800000"/>
            <a:headEnd/>
            <a:tailEnd/>
          </a:ln>
        </p:spPr>
        <p:txBody>
          <a:bodyPr/>
          <a:lstStyle/>
          <a:p>
            <a:r>
              <a:rPr lang="en-GB" sz="1200" dirty="0">
                <a:latin typeface="Times New Roman" pitchFamily="18" charset="0"/>
              </a:rPr>
              <a:t>(Mitchell,</a:t>
            </a:r>
          </a:p>
          <a:p>
            <a:r>
              <a:rPr lang="en-GB" sz="1200" dirty="0">
                <a:latin typeface="Times New Roman" pitchFamily="18" charset="0"/>
              </a:rPr>
              <a:t>2014</a:t>
            </a:r>
            <a:r>
              <a:rPr lang="en-GB" sz="1000" dirty="0">
                <a:latin typeface="Times New Roman" pitchFamily="18" charset="0"/>
              </a:rPr>
              <a:t>).</a:t>
            </a:r>
            <a:endParaRPr lang="en-GB" sz="1000" dirty="0"/>
          </a:p>
        </p:txBody>
      </p:sp>
      <p:sp>
        <p:nvSpPr>
          <p:cNvPr id="13330" name="Text Box 18"/>
          <p:cNvSpPr txBox="1">
            <a:spLocks noChangeArrowheads="1"/>
          </p:cNvSpPr>
          <p:nvPr/>
        </p:nvSpPr>
        <p:spPr bwMode="auto">
          <a:xfrm>
            <a:off x="365898" y="4478086"/>
            <a:ext cx="3272666" cy="2089150"/>
          </a:xfrm>
          <a:prstGeom prst="rect">
            <a:avLst/>
          </a:prstGeom>
          <a:noFill/>
          <a:ln w="9525">
            <a:noFill/>
            <a:miter lim="800000"/>
            <a:headEnd/>
            <a:tailEnd/>
          </a:ln>
        </p:spPr>
        <p:txBody>
          <a:bodyPr/>
          <a:lstStyle/>
          <a:p>
            <a:pPr>
              <a:spcBef>
                <a:spcPts val="500"/>
              </a:spcBef>
              <a:spcAft>
                <a:spcPts val="500"/>
              </a:spcAft>
            </a:pPr>
            <a:r>
              <a:rPr lang="en-GB" sz="1400" b="1" dirty="0">
                <a:solidFill>
                  <a:srgbClr val="9900FF"/>
                </a:solidFill>
                <a:latin typeface="Candara" pitchFamily="34" charset="0"/>
              </a:rPr>
              <a:t>        </a:t>
            </a:r>
            <a:r>
              <a:rPr lang="en-GB" sz="1400" b="1" u="sng" dirty="0">
                <a:solidFill>
                  <a:srgbClr val="9900FF"/>
                </a:solidFill>
                <a:latin typeface="Candara" pitchFamily="34" charset="0"/>
              </a:rPr>
              <a:t>Being Reasonable and Rational</a:t>
            </a:r>
          </a:p>
          <a:p>
            <a:pPr>
              <a:spcBef>
                <a:spcPts val="500"/>
              </a:spcBef>
              <a:spcAft>
                <a:spcPts val="500"/>
              </a:spcAft>
            </a:pPr>
            <a:r>
              <a:rPr lang="en-GB" sz="1400" dirty="0">
                <a:solidFill>
                  <a:srgbClr val="9900FF"/>
                </a:solidFill>
                <a:latin typeface="Candara" pitchFamily="34" charset="0"/>
              </a:rPr>
              <a:t>Reasonable and rational is a skill you need.’’ Employers must make reasonable adjustments to make sure workers with disabilities, or physical or mental health conditions, aren’t substantially disadvantaged when doing their jobs’’</a:t>
            </a:r>
            <a:r>
              <a:rPr lang="en-GB" sz="1400" dirty="0">
                <a:latin typeface="Candara" pitchFamily="34" charset="0"/>
              </a:rPr>
              <a:t>(</a:t>
            </a:r>
            <a:r>
              <a:rPr lang="en-GB" sz="1400" dirty="0" err="1">
                <a:latin typeface="Candara" panose="020E0502030303020204" pitchFamily="34" charset="0"/>
              </a:rPr>
              <a:t>Goverment</a:t>
            </a:r>
            <a:r>
              <a:rPr lang="en-GB" sz="1400" dirty="0">
                <a:latin typeface="Candara" panose="020E0502030303020204" pitchFamily="34" charset="0"/>
              </a:rPr>
              <a:t> digital </a:t>
            </a:r>
            <a:r>
              <a:rPr lang="en-GB" sz="1400" dirty="0" err="1">
                <a:latin typeface="Candara" panose="020E0502030303020204" pitchFamily="34" charset="0"/>
              </a:rPr>
              <a:t>service,nodate</a:t>
            </a:r>
            <a:r>
              <a:rPr lang="en-GB" sz="1400" dirty="0">
                <a:latin typeface="Candara" panose="020E0502030303020204" pitchFamily="34" charset="0"/>
              </a:rPr>
              <a:t>, P1).</a:t>
            </a:r>
          </a:p>
          <a:p>
            <a:pPr>
              <a:spcBef>
                <a:spcPts val="500"/>
              </a:spcBef>
              <a:spcAft>
                <a:spcPts val="500"/>
              </a:spcAft>
            </a:pPr>
            <a:r>
              <a:rPr lang="en-GB" sz="1400" dirty="0">
                <a:solidFill>
                  <a:srgbClr val="000000"/>
                </a:solidFill>
                <a:latin typeface="Candara" pitchFamily="34" charset="0"/>
              </a:rPr>
              <a:t>  </a:t>
            </a:r>
          </a:p>
          <a:p>
            <a:endParaRPr lang="en-GB" dirty="0"/>
          </a:p>
        </p:txBody>
      </p:sp>
      <p:sp>
        <p:nvSpPr>
          <p:cNvPr id="13331" name="Text Box 19"/>
          <p:cNvSpPr txBox="1">
            <a:spLocks noChangeArrowheads="1"/>
          </p:cNvSpPr>
          <p:nvPr/>
        </p:nvSpPr>
        <p:spPr bwMode="auto">
          <a:xfrm>
            <a:off x="4451891" y="4403572"/>
            <a:ext cx="3462201" cy="2347832"/>
          </a:xfrm>
          <a:prstGeom prst="rect">
            <a:avLst/>
          </a:prstGeom>
          <a:noFill/>
          <a:ln w="9525">
            <a:noFill/>
            <a:miter lim="800000"/>
            <a:headEnd/>
            <a:tailEnd/>
          </a:ln>
        </p:spPr>
        <p:txBody>
          <a:bodyPr/>
          <a:lstStyle/>
          <a:p>
            <a:pPr algn="ctr">
              <a:spcBef>
                <a:spcPts val="500"/>
              </a:spcBef>
              <a:spcAft>
                <a:spcPts val="500"/>
              </a:spcAft>
            </a:pPr>
            <a:r>
              <a:rPr lang="en-GB" sz="1400" b="1" u="sng" dirty="0">
                <a:solidFill>
                  <a:srgbClr val="008000"/>
                </a:solidFill>
                <a:latin typeface="Candara" pitchFamily="34" charset="0"/>
              </a:rPr>
              <a:t>Being Reflective</a:t>
            </a:r>
          </a:p>
          <a:p>
            <a:pPr>
              <a:spcBef>
                <a:spcPts val="500"/>
              </a:spcBef>
              <a:spcAft>
                <a:spcPts val="500"/>
              </a:spcAft>
            </a:pPr>
            <a:r>
              <a:rPr lang="en-GB" sz="1400" dirty="0">
                <a:solidFill>
                  <a:srgbClr val="000000"/>
                </a:solidFill>
                <a:latin typeface="Candara" pitchFamily="34" charset="0"/>
              </a:rPr>
              <a:t>  </a:t>
            </a:r>
          </a:p>
          <a:p>
            <a:endParaRPr lang="en-GB" dirty="0"/>
          </a:p>
        </p:txBody>
      </p:sp>
      <p:pic>
        <p:nvPicPr>
          <p:cNvPr id="20" name="Picture 11">
            <a:extLst>
              <a:ext uri="{FF2B5EF4-FFF2-40B4-BE49-F238E27FC236}">
                <a16:creationId xmlns:a16="http://schemas.microsoft.com/office/drawing/2014/main" id="{EF7EFF8C-7787-462B-9211-5B9CAC42B21E}"/>
              </a:ext>
            </a:extLst>
          </p:cNvPr>
          <p:cNvPicPr>
            <a:picLocks noChangeAspect="1"/>
          </p:cNvPicPr>
          <p:nvPr/>
        </p:nvPicPr>
        <p:blipFill>
          <a:blip r:embed="rId3"/>
          <a:srcRect/>
          <a:stretch>
            <a:fillRect/>
          </a:stretch>
        </p:blipFill>
        <p:spPr bwMode="auto">
          <a:xfrm>
            <a:off x="4604991" y="2403370"/>
            <a:ext cx="2572785" cy="1447192"/>
          </a:xfrm>
          <a:prstGeom prst="rect">
            <a:avLst/>
          </a:prstGeom>
          <a:noFill/>
          <a:ln w="9525">
            <a:noFill/>
            <a:miter lim="800000"/>
            <a:headEnd/>
            <a:tailEnd/>
          </a:ln>
        </p:spPr>
      </p:pic>
      <p:sp>
        <p:nvSpPr>
          <p:cNvPr id="21" name="TextBox 12">
            <a:extLst>
              <a:ext uri="{FF2B5EF4-FFF2-40B4-BE49-F238E27FC236}">
                <a16:creationId xmlns:a16="http://schemas.microsoft.com/office/drawing/2014/main" id="{D56BEBE6-D752-4D11-A6A3-D2C0B2079B5A}"/>
              </a:ext>
            </a:extLst>
          </p:cNvPr>
          <p:cNvSpPr txBox="1">
            <a:spLocks noChangeArrowheads="1"/>
          </p:cNvSpPr>
          <p:nvPr/>
        </p:nvSpPr>
        <p:spPr bwMode="auto">
          <a:xfrm>
            <a:off x="5030511" y="3836491"/>
            <a:ext cx="3881438" cy="307777"/>
          </a:xfrm>
          <a:prstGeom prst="rect">
            <a:avLst/>
          </a:prstGeom>
          <a:noFill/>
          <a:ln w="9525">
            <a:noFill/>
            <a:miter lim="800000"/>
            <a:headEnd/>
            <a:tailEnd/>
          </a:ln>
        </p:spPr>
        <p:txBody>
          <a:bodyPr>
            <a:spAutoFit/>
          </a:bodyPr>
          <a:lstStyle/>
          <a:p>
            <a:r>
              <a:rPr lang="en-GB" sz="1400" dirty="0">
                <a:latin typeface="Calibri" pitchFamily="34" charset="0"/>
              </a:rPr>
              <a:t>(Editorial Team, 2014)</a:t>
            </a:r>
          </a:p>
        </p:txBody>
      </p:sp>
      <p:sp>
        <p:nvSpPr>
          <p:cNvPr id="22" name="Rectangle: Rounded Corners 21">
            <a:extLst>
              <a:ext uri="{FF2B5EF4-FFF2-40B4-BE49-F238E27FC236}">
                <a16:creationId xmlns:a16="http://schemas.microsoft.com/office/drawing/2014/main" id="{0C538C05-434B-4A1F-8767-728505D22641}"/>
              </a:ext>
            </a:extLst>
          </p:cNvPr>
          <p:cNvSpPr/>
          <p:nvPr/>
        </p:nvSpPr>
        <p:spPr>
          <a:xfrm>
            <a:off x="8237985" y="3428999"/>
            <a:ext cx="3881438" cy="3242251"/>
          </a:xfrm>
          <a:prstGeom prst="roundRect">
            <a:avLst/>
          </a:prstGeom>
          <a:solidFill>
            <a:srgbClr val="FFFF66"/>
          </a:solidFill>
          <a:ln w="53975">
            <a:solidFill>
              <a:srgbClr val="0070C0"/>
            </a:solidFill>
          </a:ln>
        </p:spPr>
        <p:style>
          <a:lnRef idx="2">
            <a:schemeClr val="accent6"/>
          </a:lnRef>
          <a:fillRef idx="1">
            <a:schemeClr val="lt1"/>
          </a:fillRef>
          <a:effectRef idx="0">
            <a:schemeClr val="accent6"/>
          </a:effectRef>
          <a:fontRef idx="minor">
            <a:schemeClr val="dk1"/>
          </a:fontRef>
        </p:style>
        <p:txBody>
          <a:bodyPr anchor="ctr"/>
          <a:lstStyle/>
          <a:p>
            <a:pPr algn="ctr" fontAlgn="auto">
              <a:spcBef>
                <a:spcPts val="0"/>
              </a:spcBef>
              <a:spcAft>
                <a:spcPts val="0"/>
              </a:spcAft>
              <a:defRPr/>
            </a:pPr>
            <a:endParaRPr lang="en-GB" dirty="0"/>
          </a:p>
        </p:txBody>
      </p:sp>
      <p:sp>
        <p:nvSpPr>
          <p:cNvPr id="23" name="TextBox 7">
            <a:extLst>
              <a:ext uri="{FF2B5EF4-FFF2-40B4-BE49-F238E27FC236}">
                <a16:creationId xmlns:a16="http://schemas.microsoft.com/office/drawing/2014/main" id="{99E291C1-0D60-4E04-B19C-203EEFAEB4EC}"/>
              </a:ext>
            </a:extLst>
          </p:cNvPr>
          <p:cNvSpPr txBox="1">
            <a:spLocks noChangeArrowheads="1"/>
          </p:cNvSpPr>
          <p:nvPr/>
        </p:nvSpPr>
        <p:spPr bwMode="auto">
          <a:xfrm>
            <a:off x="8418194" y="3926739"/>
            <a:ext cx="3384550" cy="2677656"/>
          </a:xfrm>
          <a:prstGeom prst="rect">
            <a:avLst/>
          </a:prstGeom>
          <a:noFill/>
          <a:ln w="9525">
            <a:noFill/>
            <a:miter lim="800000"/>
            <a:headEnd/>
            <a:tailEnd/>
          </a:ln>
        </p:spPr>
        <p:txBody>
          <a:bodyPr>
            <a:spAutoFit/>
          </a:bodyPr>
          <a:lstStyle/>
          <a:p>
            <a:r>
              <a:rPr lang="en-GB" sz="1400" dirty="0">
                <a:solidFill>
                  <a:srgbClr val="C00000"/>
                </a:solidFill>
                <a:latin typeface="Candara" pitchFamily="34" charset="0"/>
              </a:rPr>
              <a:t>All these skills and qualities influence the development of critical thinking. They are important skills that individuals need to have when employed. As a professional you will need to break down information, evaluate it and make decisions without being biased. You also need to reflect on some situations. Some times you will have to make reasonable adjustments in order to make things fair and equal. Whilst working in a school I have to use these skills on a day to day basis. </a:t>
            </a:r>
            <a:endParaRPr lang="en-GB" sz="1400" b="1" dirty="0">
              <a:solidFill>
                <a:srgbClr val="C00000"/>
              </a:solidFill>
              <a:latin typeface="Candara" pitchFamily="34" charset="0"/>
            </a:endParaRPr>
          </a:p>
        </p:txBody>
      </p:sp>
      <p:sp>
        <p:nvSpPr>
          <p:cNvPr id="24" name="TextBox 2">
            <a:extLst>
              <a:ext uri="{FF2B5EF4-FFF2-40B4-BE49-F238E27FC236}">
                <a16:creationId xmlns:a16="http://schemas.microsoft.com/office/drawing/2014/main" id="{5A9ACC7D-262D-46EA-B958-6D23117F7C5C}"/>
              </a:ext>
            </a:extLst>
          </p:cNvPr>
          <p:cNvSpPr txBox="1">
            <a:spLocks noChangeArrowheads="1"/>
          </p:cNvSpPr>
          <p:nvPr/>
        </p:nvSpPr>
        <p:spPr bwMode="auto">
          <a:xfrm>
            <a:off x="9337469" y="3536724"/>
            <a:ext cx="2728913" cy="366713"/>
          </a:xfrm>
          <a:prstGeom prst="rect">
            <a:avLst/>
          </a:prstGeom>
          <a:noFill/>
          <a:ln w="9525">
            <a:noFill/>
            <a:miter lim="800000"/>
            <a:headEnd/>
            <a:tailEnd/>
          </a:ln>
        </p:spPr>
        <p:txBody>
          <a:bodyPr>
            <a:spAutoFit/>
          </a:bodyPr>
          <a:lstStyle/>
          <a:p>
            <a:r>
              <a:rPr lang="en-GB" b="1" u="sng" dirty="0">
                <a:solidFill>
                  <a:srgbClr val="FF0000"/>
                </a:solidFill>
                <a:latin typeface="Calibri" pitchFamily="34" charset="0"/>
              </a:rPr>
              <a:t>Conclusion</a:t>
            </a:r>
          </a:p>
        </p:txBody>
      </p:sp>
      <p:pic>
        <p:nvPicPr>
          <p:cNvPr id="5" name="Picture 4">
            <a:extLst>
              <a:ext uri="{FF2B5EF4-FFF2-40B4-BE49-F238E27FC236}">
                <a16:creationId xmlns:a16="http://schemas.microsoft.com/office/drawing/2014/main" id="{328483F7-E12B-4497-878A-3B92776C3AB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617232" y="2103543"/>
            <a:ext cx="2178706" cy="1157196"/>
          </a:xfrm>
          <a:prstGeom prst="rect">
            <a:avLst/>
          </a:prstGeom>
        </p:spPr>
      </p:pic>
      <p:sp>
        <p:nvSpPr>
          <p:cNvPr id="27" name="Text Box 17">
            <a:extLst>
              <a:ext uri="{FF2B5EF4-FFF2-40B4-BE49-F238E27FC236}">
                <a16:creationId xmlns:a16="http://schemas.microsoft.com/office/drawing/2014/main" id="{225ACE00-86DA-4B8E-8877-F1E4FF0EA58E}"/>
              </a:ext>
            </a:extLst>
          </p:cNvPr>
          <p:cNvSpPr txBox="1">
            <a:spLocks noChangeArrowheads="1"/>
          </p:cNvSpPr>
          <p:nvPr/>
        </p:nvSpPr>
        <p:spPr bwMode="auto">
          <a:xfrm>
            <a:off x="10845840" y="2307997"/>
            <a:ext cx="1177459" cy="483058"/>
          </a:xfrm>
          <a:prstGeom prst="rect">
            <a:avLst/>
          </a:prstGeom>
          <a:noFill/>
          <a:ln w="9525">
            <a:noFill/>
            <a:miter lim="800000"/>
            <a:headEnd/>
            <a:tailEnd/>
          </a:ln>
        </p:spPr>
        <p:txBody>
          <a:bodyPr/>
          <a:lstStyle/>
          <a:p>
            <a:r>
              <a:rPr lang="en-GB" sz="1200" dirty="0">
                <a:latin typeface="Times New Roman" pitchFamily="18" charset="0"/>
              </a:rPr>
              <a:t>(</a:t>
            </a:r>
            <a:r>
              <a:rPr lang="en-GB" sz="1200" dirty="0" err="1">
                <a:latin typeface="Times New Roman" pitchFamily="18" charset="0"/>
              </a:rPr>
              <a:t>Adcet</a:t>
            </a:r>
            <a:r>
              <a:rPr lang="en-GB" sz="1200" dirty="0">
                <a:latin typeface="Times New Roman" pitchFamily="18" charset="0"/>
              </a:rPr>
              <a:t>,</a:t>
            </a:r>
          </a:p>
          <a:p>
            <a:r>
              <a:rPr lang="en-GB" sz="1200" dirty="0">
                <a:latin typeface="Times New Roman" pitchFamily="18" charset="0"/>
              </a:rPr>
              <a:t>No date</a:t>
            </a:r>
            <a:r>
              <a:rPr lang="en-GB" sz="1000" dirty="0">
                <a:latin typeface="Times New Roman" pitchFamily="18" charset="0"/>
              </a:rPr>
              <a:t>).</a:t>
            </a:r>
            <a:endParaRPr lang="en-GB" sz="1000" dirty="0"/>
          </a:p>
        </p:txBody>
      </p:sp>
      <p:sp>
        <p:nvSpPr>
          <p:cNvPr id="10" name="Rectangle: Rounded Corners 9">
            <a:extLst>
              <a:ext uri="{FF2B5EF4-FFF2-40B4-BE49-F238E27FC236}">
                <a16:creationId xmlns:a16="http://schemas.microsoft.com/office/drawing/2014/main" id="{F70B3F19-6F8A-4F62-A7AE-3317A75DCC60}"/>
              </a:ext>
            </a:extLst>
          </p:cNvPr>
          <p:cNvSpPr/>
          <p:nvPr/>
        </p:nvSpPr>
        <p:spPr>
          <a:xfrm>
            <a:off x="5692047" y="4690408"/>
            <a:ext cx="1120684" cy="478354"/>
          </a:xfrm>
          <a:prstGeom prst="roundRect">
            <a:avLst/>
          </a:prstGeom>
          <a:solidFill>
            <a:srgbClr val="CCFF99"/>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schemeClr val="tx1"/>
                </a:solidFill>
              </a:rPr>
              <a:t>Description</a:t>
            </a:r>
          </a:p>
          <a:p>
            <a:pPr algn="ctr"/>
            <a:r>
              <a:rPr lang="en-GB" sz="1000" dirty="0">
                <a:solidFill>
                  <a:schemeClr val="tx1"/>
                </a:solidFill>
              </a:rPr>
              <a:t>What happened?</a:t>
            </a:r>
          </a:p>
        </p:txBody>
      </p:sp>
      <p:sp>
        <p:nvSpPr>
          <p:cNvPr id="17" name="Arrow: Right 16">
            <a:extLst>
              <a:ext uri="{FF2B5EF4-FFF2-40B4-BE49-F238E27FC236}">
                <a16:creationId xmlns:a16="http://schemas.microsoft.com/office/drawing/2014/main" id="{531FD01A-9342-43C8-AC9C-02C9A8414DFE}"/>
              </a:ext>
            </a:extLst>
          </p:cNvPr>
          <p:cNvSpPr/>
          <p:nvPr/>
        </p:nvSpPr>
        <p:spPr>
          <a:xfrm rot="2859065">
            <a:off x="6964233" y="4933177"/>
            <a:ext cx="375180" cy="16811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Rectangle: Rounded Corners 43">
            <a:extLst>
              <a:ext uri="{FF2B5EF4-FFF2-40B4-BE49-F238E27FC236}">
                <a16:creationId xmlns:a16="http://schemas.microsoft.com/office/drawing/2014/main" id="{D1C5348C-73B9-4B2E-9404-04DAED1D04D8}"/>
              </a:ext>
            </a:extLst>
          </p:cNvPr>
          <p:cNvSpPr/>
          <p:nvPr/>
        </p:nvSpPr>
        <p:spPr>
          <a:xfrm>
            <a:off x="6711419" y="5283484"/>
            <a:ext cx="1120684" cy="478354"/>
          </a:xfrm>
          <a:prstGeom prst="roundRect">
            <a:avLst/>
          </a:prstGeom>
          <a:solidFill>
            <a:srgbClr val="CCFF99"/>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schemeClr val="tx1"/>
                </a:solidFill>
              </a:rPr>
              <a:t>Feelings</a:t>
            </a:r>
          </a:p>
          <a:p>
            <a:pPr algn="ctr"/>
            <a:r>
              <a:rPr lang="en-GB" sz="1000" dirty="0">
                <a:solidFill>
                  <a:schemeClr val="tx1"/>
                </a:solidFill>
              </a:rPr>
              <a:t>How you were feeling?</a:t>
            </a:r>
          </a:p>
        </p:txBody>
      </p:sp>
      <p:sp>
        <p:nvSpPr>
          <p:cNvPr id="45" name="Rectangle: Rounded Corners 44">
            <a:extLst>
              <a:ext uri="{FF2B5EF4-FFF2-40B4-BE49-F238E27FC236}">
                <a16:creationId xmlns:a16="http://schemas.microsoft.com/office/drawing/2014/main" id="{B28592F0-B2FF-428D-96FD-64FC4323E338}"/>
              </a:ext>
            </a:extLst>
          </p:cNvPr>
          <p:cNvSpPr/>
          <p:nvPr/>
        </p:nvSpPr>
        <p:spPr>
          <a:xfrm>
            <a:off x="6081202" y="6192896"/>
            <a:ext cx="1120684" cy="478354"/>
          </a:xfrm>
          <a:prstGeom prst="roundRect">
            <a:avLst/>
          </a:prstGeom>
          <a:solidFill>
            <a:srgbClr val="CCFF99"/>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schemeClr val="tx1"/>
                </a:solidFill>
              </a:rPr>
              <a:t>Evaluation</a:t>
            </a:r>
          </a:p>
          <a:p>
            <a:pPr algn="ctr"/>
            <a:r>
              <a:rPr lang="en-GB" sz="1000" dirty="0">
                <a:solidFill>
                  <a:schemeClr val="tx1"/>
                </a:solidFill>
              </a:rPr>
              <a:t>What was good/bad?</a:t>
            </a:r>
          </a:p>
        </p:txBody>
      </p:sp>
      <p:sp>
        <p:nvSpPr>
          <p:cNvPr id="47" name="Arrow: Right 46">
            <a:extLst>
              <a:ext uri="{FF2B5EF4-FFF2-40B4-BE49-F238E27FC236}">
                <a16:creationId xmlns:a16="http://schemas.microsoft.com/office/drawing/2014/main" id="{760E9A23-5471-4CDC-93FB-D25C14BFF108}"/>
              </a:ext>
            </a:extLst>
          </p:cNvPr>
          <p:cNvSpPr/>
          <p:nvPr/>
        </p:nvSpPr>
        <p:spPr>
          <a:xfrm rot="8112379">
            <a:off x="7182530" y="5991193"/>
            <a:ext cx="375180" cy="16811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Arrow: Right 47">
            <a:extLst>
              <a:ext uri="{FF2B5EF4-FFF2-40B4-BE49-F238E27FC236}">
                <a16:creationId xmlns:a16="http://schemas.microsoft.com/office/drawing/2014/main" id="{FF5C721A-3756-4CF2-BAA5-A9D92B6A1073}"/>
              </a:ext>
            </a:extLst>
          </p:cNvPr>
          <p:cNvSpPr/>
          <p:nvPr/>
        </p:nvSpPr>
        <p:spPr>
          <a:xfrm rot="12643175">
            <a:off x="5662030" y="6333596"/>
            <a:ext cx="375180" cy="16811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Arrow: Right 48">
            <a:extLst>
              <a:ext uri="{FF2B5EF4-FFF2-40B4-BE49-F238E27FC236}">
                <a16:creationId xmlns:a16="http://schemas.microsoft.com/office/drawing/2014/main" id="{0EC35570-17C3-40B4-B44B-9BBDF3496AE7}"/>
              </a:ext>
            </a:extLst>
          </p:cNvPr>
          <p:cNvSpPr/>
          <p:nvPr/>
        </p:nvSpPr>
        <p:spPr>
          <a:xfrm rot="17245964">
            <a:off x="4666424" y="5642761"/>
            <a:ext cx="375180" cy="16811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Rectangle: Rounded Corners 49">
            <a:extLst>
              <a:ext uri="{FF2B5EF4-FFF2-40B4-BE49-F238E27FC236}">
                <a16:creationId xmlns:a16="http://schemas.microsoft.com/office/drawing/2014/main" id="{BE4CEAE1-CBEB-48EA-8512-1E9BFDDA6947}"/>
              </a:ext>
            </a:extLst>
          </p:cNvPr>
          <p:cNvSpPr/>
          <p:nvPr/>
        </p:nvSpPr>
        <p:spPr>
          <a:xfrm>
            <a:off x="4488311" y="5953719"/>
            <a:ext cx="1120684" cy="478354"/>
          </a:xfrm>
          <a:prstGeom prst="roundRect">
            <a:avLst/>
          </a:prstGeom>
          <a:solidFill>
            <a:srgbClr val="CCFF99"/>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schemeClr val="tx1"/>
                </a:solidFill>
              </a:rPr>
              <a:t>Conclusion</a:t>
            </a:r>
          </a:p>
          <a:p>
            <a:pPr algn="ctr"/>
            <a:r>
              <a:rPr lang="en-GB" sz="1000" dirty="0">
                <a:solidFill>
                  <a:schemeClr val="tx1"/>
                </a:solidFill>
              </a:rPr>
              <a:t>What else could you have done?</a:t>
            </a:r>
          </a:p>
        </p:txBody>
      </p:sp>
      <p:sp>
        <p:nvSpPr>
          <p:cNvPr id="52" name="Arrow: Right 51">
            <a:extLst>
              <a:ext uri="{FF2B5EF4-FFF2-40B4-BE49-F238E27FC236}">
                <a16:creationId xmlns:a16="http://schemas.microsoft.com/office/drawing/2014/main" id="{32A0ED62-19D5-4397-B3EB-F75D648A126B}"/>
              </a:ext>
            </a:extLst>
          </p:cNvPr>
          <p:cNvSpPr/>
          <p:nvPr/>
        </p:nvSpPr>
        <p:spPr>
          <a:xfrm rot="20888717">
            <a:off x="5257467" y="4788605"/>
            <a:ext cx="375180" cy="16811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Rectangle: Rounded Corners 52">
            <a:extLst>
              <a:ext uri="{FF2B5EF4-FFF2-40B4-BE49-F238E27FC236}">
                <a16:creationId xmlns:a16="http://schemas.microsoft.com/office/drawing/2014/main" id="{D256E0E5-3704-4D4A-B2ED-2717DCA27BA3}"/>
              </a:ext>
            </a:extLst>
          </p:cNvPr>
          <p:cNvSpPr/>
          <p:nvPr/>
        </p:nvSpPr>
        <p:spPr>
          <a:xfrm>
            <a:off x="4293672" y="4993460"/>
            <a:ext cx="1120684" cy="478354"/>
          </a:xfrm>
          <a:prstGeom prst="roundRect">
            <a:avLst/>
          </a:prstGeom>
          <a:solidFill>
            <a:srgbClr val="CCFF99"/>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solidFill>
                  <a:schemeClr val="tx1"/>
                </a:solidFill>
              </a:rPr>
              <a:t>If  it accrued again what would you do?</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Title 1"/>
          <p:cNvSpPr>
            <a:spLocks noGrp="1"/>
          </p:cNvSpPr>
          <p:nvPr>
            <p:ph type="title"/>
          </p:nvPr>
        </p:nvSpPr>
        <p:spPr>
          <a:xfrm>
            <a:off x="1373188" y="0"/>
            <a:ext cx="10515600" cy="1325563"/>
          </a:xfrm>
        </p:spPr>
        <p:txBody>
          <a:bodyPr/>
          <a:lstStyle/>
          <a:p>
            <a:r>
              <a:rPr lang="en-GB" dirty="0"/>
              <a:t>			</a:t>
            </a:r>
            <a:r>
              <a:rPr lang="en-GB" b="1" u="sng" dirty="0">
                <a:latin typeface="Candara" pitchFamily="34" charset="0"/>
              </a:rPr>
              <a:t>Reference List</a:t>
            </a:r>
          </a:p>
        </p:txBody>
      </p:sp>
      <p:sp>
        <p:nvSpPr>
          <p:cNvPr id="14338" name="TextBox 2"/>
          <p:cNvSpPr txBox="1">
            <a:spLocks noChangeArrowheads="1"/>
          </p:cNvSpPr>
          <p:nvPr/>
        </p:nvSpPr>
        <p:spPr bwMode="auto">
          <a:xfrm>
            <a:off x="517525" y="1312863"/>
            <a:ext cx="11371263" cy="5909310"/>
          </a:xfrm>
          <a:prstGeom prst="rect">
            <a:avLst/>
          </a:prstGeom>
          <a:noFill/>
          <a:ln w="9525">
            <a:noFill/>
            <a:miter lim="800000"/>
            <a:headEnd/>
            <a:tailEnd/>
          </a:ln>
        </p:spPr>
        <p:txBody>
          <a:bodyPr>
            <a:spAutoFit/>
          </a:bodyPr>
          <a:lstStyle/>
          <a:p>
            <a:r>
              <a:rPr lang="en-GB" dirty="0">
                <a:latin typeface="Candara" panose="020E0502030303020204" pitchFamily="34" charset="0"/>
              </a:rPr>
              <a:t>Editorial Team (2014) Google. Available at: </a:t>
            </a:r>
            <a:r>
              <a:rPr lang="en-GB" dirty="0">
                <a:latin typeface="Candara" panose="020E0502030303020204" pitchFamily="34" charset="0"/>
                <a:hlinkClick r:id="rId2"/>
              </a:rPr>
              <a:t>http://edtechreview.in/dictionary/1589-what-is-critical-thinking-meaning-and-videos</a:t>
            </a:r>
            <a:r>
              <a:rPr lang="en-GB" dirty="0">
                <a:latin typeface="Candara" panose="020E0502030303020204" pitchFamily="34" charset="0"/>
              </a:rPr>
              <a:t>  (accessed:30</a:t>
            </a:r>
            <a:r>
              <a:rPr lang="en-GB" baseline="30000" dirty="0">
                <a:latin typeface="Candara" panose="020E0502030303020204" pitchFamily="34" charset="0"/>
              </a:rPr>
              <a:t>th</a:t>
            </a:r>
            <a:r>
              <a:rPr lang="en-GB" dirty="0">
                <a:latin typeface="Candara" panose="020E0502030303020204" pitchFamily="34" charset="0"/>
              </a:rPr>
              <a:t> September 2018)</a:t>
            </a:r>
          </a:p>
          <a:p>
            <a:endParaRPr lang="en-GB" dirty="0">
              <a:latin typeface="Candara" panose="020E0502030303020204" pitchFamily="34" charset="0"/>
            </a:endParaRPr>
          </a:p>
          <a:p>
            <a:r>
              <a:rPr lang="en-GB" dirty="0" err="1">
                <a:latin typeface="Candara" panose="020E0502030303020204" pitchFamily="34" charset="0"/>
              </a:rPr>
              <a:t>Olin.J</a:t>
            </a:r>
            <a:r>
              <a:rPr lang="en-GB" dirty="0">
                <a:latin typeface="Candara" panose="020E0502030303020204" pitchFamily="34" charset="0"/>
              </a:rPr>
              <a:t> (2011) Available at: </a:t>
            </a:r>
            <a:r>
              <a:rPr lang="en-GB" dirty="0">
                <a:latin typeface="Candara" panose="020E0502030303020204" pitchFamily="34" charset="0"/>
                <a:hlinkClick r:id="rId3"/>
              </a:rPr>
              <a:t>http://www.rncentral.com/blog/2011/7-characteristics-of-critical-thinking/</a:t>
            </a:r>
            <a:r>
              <a:rPr lang="en-GB" dirty="0">
                <a:latin typeface="Candara" panose="020E0502030303020204" pitchFamily="34" charset="0"/>
              </a:rPr>
              <a:t>  (Accessed: 30</a:t>
            </a:r>
            <a:r>
              <a:rPr lang="en-GB" baseline="30000" dirty="0">
                <a:latin typeface="Candara" panose="020E0502030303020204" pitchFamily="34" charset="0"/>
              </a:rPr>
              <a:t>th</a:t>
            </a:r>
            <a:r>
              <a:rPr lang="en-GB" dirty="0">
                <a:latin typeface="Candara" panose="020E0502030303020204" pitchFamily="34" charset="0"/>
              </a:rPr>
              <a:t> September 2018)</a:t>
            </a:r>
            <a:endParaRPr lang="en-GB" dirty="0">
              <a:solidFill>
                <a:srgbClr val="000000"/>
              </a:solidFill>
              <a:latin typeface="Candara" panose="020E0502030303020204" pitchFamily="34" charset="0"/>
            </a:endParaRPr>
          </a:p>
          <a:p>
            <a:endParaRPr lang="en-GB" dirty="0">
              <a:latin typeface="Candara" panose="020E0502030303020204" pitchFamily="34" charset="0"/>
            </a:endParaRPr>
          </a:p>
          <a:p>
            <a:endParaRPr lang="en-GB" dirty="0">
              <a:latin typeface="Candara" panose="020E0502030303020204" pitchFamily="34" charset="0"/>
            </a:endParaRPr>
          </a:p>
          <a:p>
            <a:r>
              <a:rPr lang="en-GB" dirty="0" err="1">
                <a:latin typeface="Candara" panose="020E0502030303020204" pitchFamily="34" charset="0"/>
              </a:rPr>
              <a:t>Mitchel.M</a:t>
            </a:r>
            <a:r>
              <a:rPr lang="en-GB" dirty="0">
                <a:latin typeface="Candara" panose="020E0502030303020204" pitchFamily="34" charset="0"/>
              </a:rPr>
              <a:t> (2014) Available at: - </a:t>
            </a:r>
            <a:r>
              <a:rPr lang="en-GB" dirty="0">
                <a:latin typeface="Candara" panose="020E0502030303020204" pitchFamily="34" charset="0"/>
                <a:hlinkClick r:id="rId4"/>
              </a:rPr>
              <a:t>https://www.humanrights.gov.au/our-work/childrens-rights/publications/what-does-children-s-rights-report-2014-say</a:t>
            </a:r>
            <a:r>
              <a:rPr lang="en-GB" dirty="0">
                <a:latin typeface="Candara" panose="020E0502030303020204" pitchFamily="34" charset="0"/>
              </a:rPr>
              <a:t> (Accessed: 6th October 2018)</a:t>
            </a:r>
          </a:p>
          <a:p>
            <a:endParaRPr lang="en-GB" dirty="0">
              <a:latin typeface="Candara" panose="020E0502030303020204" pitchFamily="34" charset="0"/>
            </a:endParaRPr>
          </a:p>
          <a:p>
            <a:endParaRPr lang="en-GB" dirty="0">
              <a:latin typeface="Candara" panose="020E0502030303020204" pitchFamily="34" charset="0"/>
            </a:endParaRPr>
          </a:p>
          <a:p>
            <a:r>
              <a:rPr lang="en-GB" dirty="0">
                <a:latin typeface="Candara" panose="020E0502030303020204" pitchFamily="34" charset="0"/>
              </a:rPr>
              <a:t>Government Digital Service (no date) Reasonable adjustments for workers with disabilities. Available at: </a:t>
            </a:r>
            <a:r>
              <a:rPr lang="en-GB" dirty="0">
                <a:latin typeface="Candara" panose="020E0502030303020204" pitchFamily="34" charset="0"/>
                <a:hlinkClick r:id="rId5"/>
              </a:rPr>
              <a:t>https://www.gov.uk/reasonable-adjustments-for-disabled-workers</a:t>
            </a:r>
            <a:r>
              <a:rPr lang="en-GB" dirty="0">
                <a:latin typeface="Candara" panose="020E0502030303020204" pitchFamily="34" charset="0"/>
              </a:rPr>
              <a:t>  (Accessed: 6</a:t>
            </a:r>
            <a:r>
              <a:rPr lang="en-GB" baseline="30000" dirty="0">
                <a:latin typeface="Candara" panose="020E0502030303020204" pitchFamily="34" charset="0"/>
              </a:rPr>
              <a:t>th</a:t>
            </a:r>
            <a:r>
              <a:rPr lang="en-GB" dirty="0">
                <a:latin typeface="Candara" panose="020E0502030303020204" pitchFamily="34" charset="0"/>
              </a:rPr>
              <a:t> October 2018)</a:t>
            </a:r>
          </a:p>
          <a:p>
            <a:endParaRPr lang="en-GB" dirty="0">
              <a:latin typeface="Candara" panose="020E0502030303020204" pitchFamily="34" charset="0"/>
            </a:endParaRPr>
          </a:p>
          <a:p>
            <a:endParaRPr lang="en-GB" u="sng" dirty="0">
              <a:latin typeface="Candara" panose="020E0502030303020204" pitchFamily="34" charset="0"/>
            </a:endParaRPr>
          </a:p>
          <a:p>
            <a:r>
              <a:rPr lang="en-GB" dirty="0" err="1">
                <a:latin typeface="Candara" panose="020E0502030303020204" pitchFamily="34" charset="0"/>
              </a:rPr>
              <a:t>Adcet</a:t>
            </a:r>
            <a:r>
              <a:rPr lang="en-GB" dirty="0">
                <a:latin typeface="Candara" panose="020E0502030303020204" pitchFamily="34" charset="0"/>
              </a:rPr>
              <a:t> (no date) Available at: </a:t>
            </a:r>
            <a:r>
              <a:rPr lang="en-GB" dirty="0">
                <a:latin typeface="Candara" panose="020E0502030303020204" pitchFamily="34" charset="0"/>
                <a:hlinkClick r:id="rId6"/>
              </a:rPr>
              <a:t>https://www.adcet.edu.au/oao/for-disability-practitioners/reasonable-adjustments/</a:t>
            </a:r>
            <a:r>
              <a:rPr lang="en-GB" dirty="0">
                <a:latin typeface="Candara" panose="020E0502030303020204" pitchFamily="34" charset="0"/>
              </a:rPr>
              <a:t> (Accessed on 6</a:t>
            </a:r>
            <a:r>
              <a:rPr lang="en-GB" baseline="30000" dirty="0">
                <a:latin typeface="Candara" panose="020E0502030303020204" pitchFamily="34" charset="0"/>
              </a:rPr>
              <a:t>th</a:t>
            </a:r>
            <a:r>
              <a:rPr lang="en-GB" dirty="0">
                <a:latin typeface="Candara" panose="020E0502030303020204" pitchFamily="34" charset="0"/>
              </a:rPr>
              <a:t> October 2018) </a:t>
            </a:r>
          </a:p>
          <a:p>
            <a:r>
              <a:rPr lang="en-GB" dirty="0">
                <a:latin typeface="Candara" panose="020E0502030303020204" pitchFamily="34" charset="0"/>
              </a:rPr>
              <a:t> </a:t>
            </a:r>
          </a:p>
          <a:p>
            <a:endParaRPr lang="en-GB" dirty="0">
              <a:latin typeface="Calibri" pitchFamily="34" charset="0"/>
            </a:endParaRPr>
          </a:p>
          <a:p>
            <a:endParaRPr lang="en-GB" dirty="0">
              <a:latin typeface="Calibri" pitchFamily="34" charset="0"/>
            </a:endParaRPr>
          </a:p>
          <a:p>
            <a:endParaRPr lang="en-GB" dirty="0">
              <a:latin typeface="Calibri"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490</Words>
  <Application>Microsoft Office PowerPoint</Application>
  <PresentationFormat>Widescreen</PresentationFormat>
  <Paragraphs>52</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Calibri</vt:lpstr>
      <vt:lpstr>Calibri Light</vt:lpstr>
      <vt:lpstr>Candara</vt:lpstr>
      <vt:lpstr>Times New Roman</vt:lpstr>
      <vt:lpstr>Office Theme</vt:lpstr>
      <vt:lpstr>PowerPoint Presentation</vt:lpstr>
      <vt:lpstr>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Jemma Morris</dc:creator>
  <cp:lastModifiedBy>Jemma Morris</cp:lastModifiedBy>
  <cp:revision>26</cp:revision>
  <dcterms:created xsi:type="dcterms:W3CDTF">2018-10-02T18:41:13Z</dcterms:created>
  <dcterms:modified xsi:type="dcterms:W3CDTF">2018-10-11T15:09:49Z</dcterms:modified>
</cp:coreProperties>
</file>