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5"/>
  </p:sldMasterIdLst>
  <p:notesMasterIdLst>
    <p:notesMasterId r:id="rId48"/>
  </p:notesMasterIdLst>
  <p:handoutMasterIdLst>
    <p:handoutMasterId r:id="rId49"/>
  </p:handoutMasterIdLst>
  <p:sldIdLst>
    <p:sldId id="256" r:id="rId6"/>
    <p:sldId id="287" r:id="rId7"/>
    <p:sldId id="289" r:id="rId8"/>
    <p:sldId id="290" r:id="rId9"/>
    <p:sldId id="291" r:id="rId10"/>
    <p:sldId id="293" r:id="rId11"/>
    <p:sldId id="294" r:id="rId12"/>
    <p:sldId id="295" r:id="rId13"/>
    <p:sldId id="331" r:id="rId14"/>
    <p:sldId id="299" r:id="rId15"/>
    <p:sldId id="300" r:id="rId16"/>
    <p:sldId id="298" r:id="rId17"/>
    <p:sldId id="296" r:id="rId18"/>
    <p:sldId id="288" r:id="rId19"/>
    <p:sldId id="302" r:id="rId20"/>
    <p:sldId id="301" r:id="rId21"/>
    <p:sldId id="314" r:id="rId22"/>
    <p:sldId id="319" r:id="rId23"/>
    <p:sldId id="317" r:id="rId24"/>
    <p:sldId id="318" r:id="rId25"/>
    <p:sldId id="321" r:id="rId26"/>
    <p:sldId id="322" r:id="rId27"/>
    <p:sldId id="323" r:id="rId28"/>
    <p:sldId id="324" r:id="rId29"/>
    <p:sldId id="325" r:id="rId30"/>
    <p:sldId id="303" r:id="rId31"/>
    <p:sldId id="305" r:id="rId32"/>
    <p:sldId id="304" r:id="rId33"/>
    <p:sldId id="308" r:id="rId34"/>
    <p:sldId id="309" r:id="rId35"/>
    <p:sldId id="311" r:id="rId36"/>
    <p:sldId id="312" r:id="rId37"/>
    <p:sldId id="313" r:id="rId38"/>
    <p:sldId id="297" r:id="rId39"/>
    <p:sldId id="327" r:id="rId40"/>
    <p:sldId id="326" r:id="rId41"/>
    <p:sldId id="333" r:id="rId42"/>
    <p:sldId id="332" r:id="rId43"/>
    <p:sldId id="328" r:id="rId44"/>
    <p:sldId id="329" r:id="rId45"/>
    <p:sldId id="330" r:id="rId46"/>
    <p:sldId id="285" r:id="rId4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446" autoAdjust="0"/>
  </p:normalViewPr>
  <p:slideViewPr>
    <p:cSldViewPr>
      <p:cViewPr varScale="1">
        <p:scale>
          <a:sx n="95" d="100"/>
          <a:sy n="95" d="100"/>
        </p:scale>
        <p:origin x="206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commentAuthors" Target="commentAuthor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JSON</a:t>
            </a:r>
            <a:r>
              <a:rPr lang="en-GB" baseline="0" dirty="0"/>
              <a:t> Validator: http://jsonlint.com/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1561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https://developer.mozilla.org/en-US/docs/Web/API/Event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http://javascript.info/tutorial/obtaining-event-object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http://www.w3schools.com/jsref/dom_obj_event.asp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Event </a:t>
            </a:r>
            <a:r>
              <a:rPr lang="en-GB" dirty="0" err="1"/>
              <a:t>event.preventDefault</a:t>
            </a:r>
            <a:r>
              <a:rPr lang="en-GB" dirty="0"/>
              <a:t>() Method cancels the event if it is cancellable, meaning that the default action that belongs to the event will not occur.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9863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adapted</a:t>
            </a:r>
            <a:r>
              <a:rPr lang="en-GB" baseline="0" dirty="0"/>
              <a:t> from http://www.w3schools.com/ajax/ajax_intro.asp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463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two methods are used together to send an AJAX request. You basically open the request first and then send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637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769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719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JavaScript</a:t>
            </a:r>
            <a:r>
              <a:rPr lang="en-GB" baseline="0" dirty="0"/>
              <a:t> Promises: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https://developers.google.com/web/fundamentals/primers/promises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https://developer.mozilla.org/en-US/docs/Web/JavaScript/Guide/Using_promises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9355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http://www.w3schools.com/jquery/jquery_ajax_load.asp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http://api.jquery.com/load/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7130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JavaScript</a:t>
            </a:r>
            <a:r>
              <a:rPr lang="en-GB" baseline="0" dirty="0"/>
              <a:t> Promises: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https://developers.google.com/web/fundamentals/primers/promises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https://developer.mozilla.org/en-US/docs/Web/JavaScript/Guide/Using_promises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47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 err="1"/>
              <a:t>callback</a:t>
            </a:r>
            <a:r>
              <a:rPr lang="en-GB" dirty="0"/>
              <a:t> functions (fail, done and always) accept the following function arguments: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data</a:t>
            </a:r>
            <a:r>
              <a:rPr lang="en-GB" dirty="0"/>
              <a:t>: the data returned by the server request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 err="1"/>
              <a:t>textStatus</a:t>
            </a:r>
            <a:r>
              <a:rPr lang="en-GB" dirty="0"/>
              <a:t>: the status of the request i.e. success, not modified, </a:t>
            </a:r>
            <a:r>
              <a:rPr lang="en-GB" dirty="0" err="1"/>
              <a:t>nocontent</a:t>
            </a:r>
            <a:r>
              <a:rPr lang="en-GB" dirty="0"/>
              <a:t>, error, timeout, etc.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 err="1"/>
              <a:t>jqXHR</a:t>
            </a:r>
            <a:r>
              <a:rPr lang="en-GB" dirty="0"/>
              <a:t>: the </a:t>
            </a:r>
            <a:r>
              <a:rPr lang="en-GB" dirty="0" err="1"/>
              <a:t>jqXHR</a:t>
            </a:r>
            <a:r>
              <a:rPr lang="en-GB" dirty="0"/>
              <a:t> object returned by the ajax request.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It contains all the properties of </a:t>
            </a:r>
            <a:r>
              <a:rPr lang="en-GB" dirty="0" err="1"/>
              <a:t>XMLHttpRequest</a:t>
            </a:r>
            <a:r>
              <a:rPr lang="en-GB" dirty="0"/>
              <a:t> and more.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 err="1"/>
              <a:t>errorThrown</a:t>
            </a:r>
            <a:r>
              <a:rPr lang="en-GB" dirty="0"/>
              <a:t>: if a HTTP error occurs, a textual description of the error e.g. “Not Found”.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7519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 err="1"/>
              <a:t>callback</a:t>
            </a:r>
            <a:r>
              <a:rPr lang="en-GB" dirty="0"/>
              <a:t> functions (fail, done and always) accept the following function arguments: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/>
              <a:t>data</a:t>
            </a:r>
            <a:r>
              <a:rPr lang="en-GB" dirty="0"/>
              <a:t>: the data returned by the server request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 err="1"/>
              <a:t>textStatus</a:t>
            </a:r>
            <a:r>
              <a:rPr lang="en-GB" dirty="0"/>
              <a:t>: the status of the request i.e. success, not modified, </a:t>
            </a:r>
            <a:r>
              <a:rPr lang="en-GB" dirty="0" err="1"/>
              <a:t>nocontent</a:t>
            </a:r>
            <a:r>
              <a:rPr lang="en-GB" dirty="0"/>
              <a:t>, error, timeout, etc.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 err="1"/>
              <a:t>jqXHR</a:t>
            </a:r>
            <a:r>
              <a:rPr lang="en-GB" dirty="0"/>
              <a:t>: the </a:t>
            </a:r>
            <a:r>
              <a:rPr lang="en-GB" dirty="0" err="1"/>
              <a:t>jqXHR</a:t>
            </a:r>
            <a:r>
              <a:rPr lang="en-GB" dirty="0"/>
              <a:t> object returned by the ajax request.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It contains all the properties of </a:t>
            </a:r>
            <a:r>
              <a:rPr lang="en-GB" dirty="0" err="1"/>
              <a:t>XMLHttpRequest</a:t>
            </a:r>
            <a:r>
              <a:rPr lang="en-GB" dirty="0"/>
              <a:t> and more.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 err="1"/>
              <a:t>errorThrown</a:t>
            </a:r>
            <a:r>
              <a:rPr lang="en-GB" dirty="0"/>
              <a:t>: if a HTTP error occurs, a textual description of the error e.g. “Not Found”.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8585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4368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https://developer.mozilla.org/en-US/docs/Web/HTTP/CORS </a:t>
            </a:r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https://enable-cors.org/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https://www.w3.org/TR/cors/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https://www.google.co.uk/search?q=Cross-Origin+Resource+Sharing&amp;oq=Cross-Origin+Resource+Sharing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6225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https://www.w3.org/TR/cors/</a:t>
            </a:r>
          </a:p>
          <a:p>
            <a:r>
              <a:rPr lang="en-GB" dirty="0"/>
              <a:t>https://www.w3.org/wiki/CORS_Enabled</a:t>
            </a:r>
          </a:p>
          <a:p>
            <a:r>
              <a:rPr lang="en-GB" dirty="0"/>
              <a:t>https://www.w3.org/wiki/CORS</a:t>
            </a:r>
          </a:p>
          <a:p>
            <a:r>
              <a:rPr lang="en-GB" dirty="0"/>
              <a:t>https://developer.mozilla.org/en-US/docs/Web/HTTP/Access_control_CORS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889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https://developer.mozilla.org/en-US/docs/Web/HTTP/Headers/Content-Security-Policy</a:t>
            </a:r>
          </a:p>
          <a:p>
            <a:r>
              <a:rPr lang="en-GB" dirty="0" smtClean="0"/>
              <a:t>https://developers.google.com/web/fundamentals/security/csp/</a:t>
            </a:r>
          </a:p>
          <a:p>
            <a:endParaRPr lang="en-GB" dirty="0" smtClean="0"/>
          </a:p>
          <a:p>
            <a:r>
              <a:rPr lang="en-GB" dirty="0" smtClean="0"/>
              <a:t>https</a:t>
            </a:r>
            <a:r>
              <a:rPr lang="en-GB" dirty="0"/>
              <a:t>://www.w3.org/TR/cors/</a:t>
            </a:r>
          </a:p>
          <a:p>
            <a:r>
              <a:rPr lang="en-GB" dirty="0"/>
              <a:t>https://www.w3.org/wiki/CORS_Enabled</a:t>
            </a:r>
          </a:p>
          <a:p>
            <a:r>
              <a:rPr lang="en-GB" dirty="0"/>
              <a:t>https://www.w3.org/wiki/CORS</a:t>
            </a:r>
          </a:p>
          <a:p>
            <a:r>
              <a:rPr lang="en-GB" dirty="0"/>
              <a:t>https://developer.mozilla.org/en-US/docs/Web/HTTP/Access_control_CORS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1553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https://www.w3.org/TR/cors/</a:t>
            </a:r>
          </a:p>
          <a:p>
            <a:r>
              <a:rPr lang="en-GB" dirty="0"/>
              <a:t>https://www.w3.org/wiki/CORS_Enabled</a:t>
            </a:r>
          </a:p>
          <a:p>
            <a:r>
              <a:rPr lang="en-GB" dirty="0"/>
              <a:t>https://www.w3.org/wiki/CORS</a:t>
            </a:r>
          </a:p>
          <a:p>
            <a:r>
              <a:rPr lang="en-GB" dirty="0"/>
              <a:t>https://developer.mozilla.org/en-US/docs/Web/HTTP/Access_control_CORS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0119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https://www.sitepoint.com/jsonp-examples/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9840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6380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Useful APIs</a:t>
            </a:r>
            <a:r>
              <a:rPr lang="en-GB" baseline="0" dirty="0"/>
              <a:t> Directory: http://www.programmableweb.com/apis/directory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234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customXml" Target="../../customXml/item3.xml"/><Relationship Id="rId1" Type="http://schemas.openxmlformats.org/officeDocument/2006/relationships/customXml" Target="../../customXml/item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/js_ajax_http.asp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/js_ajax_http.asp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3schools.com/tags/ref_httpmessages.asp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api.jquery.com/category/ajax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api.jquery.com/jQuery.ajax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javascript+promises&amp;oq=javascript+promise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api.jquery.com/load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api.jquery.com/load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api.jquery.com/load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api.jquery.com/on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api.jquery.com/on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api.jquery.com/jQuery.ajax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api.jquery.com/jQuery.ajax/#jQuery-ajax-settings" TargetMode="External"/><Relationship Id="rId2" Type="http://schemas.openxmlformats.org/officeDocument/2006/relationships/hyperlink" Target="http://api.jquery.com/jQuery.ajax/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api.jquery.com/jQuery.ajax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.uk/search?q=javascript+promises&amp;oq=javascript+promises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api.jquery.com/jQuery.ajax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api.jquery.com/jQuery.ajax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wasp.org/index.php/Category:OWASP_Top_Ten_Project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wasp.org/index.php/Top_10-2017_Top_10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web/fundamentals/security/csp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eloper.mozilla.org/en-US/docs/Web/HTTP/Headers/Content-Security-Policy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enable-cors.org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JSON and Ajax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5: 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29-Oct-2018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JSON</a:t>
            </a:r>
          </a:p>
          <a:p>
            <a:r>
              <a:rPr lang="en-GB" dirty="0"/>
              <a:t>Ajax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Objects and JSON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JavaScript (JS) objects are simply </a:t>
            </a:r>
            <a:r>
              <a:rPr lang="en-GB" b="1" dirty="0"/>
              <a:t>collections of name-value pairs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name is a string identifier</a:t>
            </a:r>
          </a:p>
          <a:p>
            <a:pPr lvl="1"/>
            <a:r>
              <a:rPr lang="en-GB" dirty="0"/>
              <a:t>The value can be any JS value, including other objects.</a:t>
            </a:r>
          </a:p>
          <a:p>
            <a:r>
              <a:rPr lang="en-GB" dirty="0"/>
              <a:t>There are two ways to create an empty object: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Object();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{};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preferred method</a:t>
            </a:r>
            <a:endParaRPr lang="en-GB" dirty="0"/>
          </a:p>
          <a:p>
            <a:r>
              <a:rPr lang="en-GB" dirty="0"/>
              <a:t>The latter, preferred method is at the core of </a:t>
            </a:r>
            <a:r>
              <a:rPr lang="en-GB" b="1" dirty="0"/>
              <a:t>JSON</a:t>
            </a:r>
            <a:r>
              <a:rPr lang="en-GB" dirty="0"/>
              <a:t> syntax and </a:t>
            </a:r>
            <a:r>
              <a:rPr lang="en-GB" b="1" i="1" dirty="0"/>
              <a:t>should</a:t>
            </a:r>
            <a:r>
              <a:rPr lang="en-GB" dirty="0"/>
              <a:t> be used at all times.</a:t>
            </a:r>
          </a:p>
          <a:p>
            <a:r>
              <a:rPr lang="en-GB" dirty="0"/>
              <a:t>Object data is defined as name-value pairs between the curly braces.</a:t>
            </a:r>
          </a:p>
        </p:txBody>
      </p:sp>
    </p:spTree>
    <p:extLst>
      <p:ext uri="{BB962C8B-B14F-4D97-AF65-F5344CB8AC3E}">
        <p14:creationId xmlns:p14="http://schemas.microsoft.com/office/powerpoint/2010/main" val="755879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JSON, </a:t>
            </a:r>
            <a:r>
              <a:rPr lang="en-GB" b="1" dirty="0"/>
              <a:t>J</a:t>
            </a:r>
            <a:r>
              <a:rPr lang="en-GB" dirty="0"/>
              <a:t>ava</a:t>
            </a:r>
            <a:r>
              <a:rPr lang="en-GB" b="1" dirty="0"/>
              <a:t>S</a:t>
            </a:r>
            <a:r>
              <a:rPr lang="en-GB" dirty="0"/>
              <a:t>cript </a:t>
            </a:r>
            <a:r>
              <a:rPr lang="en-GB" b="1" dirty="0"/>
              <a:t>O</a:t>
            </a:r>
            <a:r>
              <a:rPr lang="en-GB" dirty="0"/>
              <a:t>bject </a:t>
            </a:r>
            <a:r>
              <a:rPr lang="en-GB" b="1" dirty="0"/>
              <a:t>N</a:t>
            </a:r>
            <a:r>
              <a:rPr lang="en-GB" dirty="0"/>
              <a:t>otation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JSON is a lightweight data interchange format that is language independent and self-describing.</a:t>
            </a:r>
          </a:p>
          <a:p>
            <a:r>
              <a:rPr lang="en-GB" dirty="0"/>
              <a:t>The rules:</a:t>
            </a:r>
          </a:p>
          <a:p>
            <a:pPr lvl="1"/>
            <a:r>
              <a:rPr lang="en-GB" dirty="0"/>
              <a:t>Data is represented as </a:t>
            </a:r>
            <a:r>
              <a:rPr lang="en-GB" b="1" dirty="0"/>
              <a:t>name-value pairs</a:t>
            </a:r>
          </a:p>
          <a:p>
            <a:pPr lvl="2"/>
            <a:r>
              <a:rPr lang="en-GB" dirty="0"/>
              <a:t>A name value consists of a field name as a string (quoted or not)</a:t>
            </a:r>
          </a:p>
          <a:p>
            <a:pPr lvl="2"/>
            <a:r>
              <a:rPr lang="en-GB" dirty="0"/>
              <a:t>Followed by a colon, then followed by the value.</a:t>
            </a:r>
          </a:p>
          <a:p>
            <a:pPr marL="365760" lvl="1" indent="0" algn="ctr">
              <a:buNone/>
            </a:pPr>
            <a:r>
              <a:rPr lang="en-GB" dirty="0"/>
              <a:t>"name": value</a:t>
            </a:r>
          </a:p>
          <a:p>
            <a:pPr lvl="1"/>
            <a:r>
              <a:rPr lang="en-GB" dirty="0"/>
              <a:t>If the value is an </a:t>
            </a:r>
            <a:r>
              <a:rPr lang="en-GB" b="1" i="1" dirty="0"/>
              <a:t>object</a:t>
            </a:r>
            <a:r>
              <a:rPr lang="en-GB" dirty="0"/>
              <a:t>, then the value is enclosed in curly braces {}</a:t>
            </a:r>
          </a:p>
          <a:p>
            <a:pPr lvl="1"/>
            <a:r>
              <a:rPr lang="en-GB" dirty="0"/>
              <a:t>If the value is an </a:t>
            </a:r>
            <a:r>
              <a:rPr lang="en-GB" b="1" i="1" dirty="0"/>
              <a:t>array</a:t>
            </a:r>
            <a:r>
              <a:rPr lang="en-GB" dirty="0"/>
              <a:t>, then it is enclosed in square brackets []</a:t>
            </a:r>
          </a:p>
          <a:p>
            <a:pPr lvl="1"/>
            <a:r>
              <a:rPr lang="en-GB" dirty="0"/>
              <a:t>Multiple data fields are separated by commas.</a:t>
            </a:r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01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JSON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A simple JSON with two data fields:</a:t>
            </a:r>
          </a:p>
          <a:p>
            <a:pPr lvl="1"/>
            <a:r>
              <a:rPr lang="en-GB" sz="3300" dirty="0" err="1"/>
              <a:t>firstname</a:t>
            </a:r>
            <a:r>
              <a:rPr lang="en-GB" sz="3300" dirty="0"/>
              <a:t> and </a:t>
            </a:r>
            <a:r>
              <a:rPr lang="en-GB" sz="3300" dirty="0" err="1"/>
              <a:t>lastname</a:t>
            </a:r>
            <a:r>
              <a:rPr lang="en-GB" sz="3300" dirty="0"/>
              <a:t>: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emp1 = {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</a:t>
            </a:r>
          </a:p>
          <a:p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sz="3600" dirty="0"/>
              <a:t>A more complex JSON object with two data fields:</a:t>
            </a:r>
          </a:p>
          <a:p>
            <a:pPr lvl="1"/>
            <a:r>
              <a:rPr lang="en-GB" sz="3300" dirty="0"/>
              <a:t>department (a simple string), and </a:t>
            </a:r>
          </a:p>
          <a:p>
            <a:pPr lvl="1"/>
            <a:r>
              <a:rPr lang="en-GB" sz="3300" dirty="0"/>
              <a:t>employees (which is an array of JSON objects):</a:t>
            </a:r>
          </a:p>
          <a:p>
            <a:pPr marL="0" indent="0">
              <a:buNone/>
            </a:pPr>
            <a:r>
              <a:rPr lang="en-GB" sz="26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"department"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"sales"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"employees"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[{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"Anna"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"Smith"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"Peter"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"Jones"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}]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54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JSON Data Fields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You use the </a:t>
            </a:r>
            <a:r>
              <a:rPr lang="en-GB" sz="3600" b="1" dirty="0"/>
              <a:t>dot (.) </a:t>
            </a:r>
            <a:r>
              <a:rPr lang="en-GB" sz="3600" dirty="0"/>
              <a:t>operator to access the data fields in a JSON object.</a:t>
            </a:r>
          </a:p>
          <a:p>
            <a:r>
              <a:rPr lang="en-GB" sz="3600" dirty="0"/>
              <a:t>A simple JSON with two data fields:</a:t>
            </a:r>
          </a:p>
          <a:p>
            <a:pPr lvl="1"/>
            <a:r>
              <a:rPr lang="en-GB" sz="3300" dirty="0" err="1"/>
              <a:t>firstname</a:t>
            </a:r>
            <a:r>
              <a:rPr lang="en-GB" sz="3300" dirty="0"/>
              <a:t> </a:t>
            </a:r>
          </a:p>
          <a:p>
            <a:pPr lvl="1"/>
            <a:r>
              <a:rPr lang="en-GB" sz="3300" dirty="0" err="1"/>
              <a:t>lastname</a:t>
            </a:r>
            <a:r>
              <a:rPr lang="en-GB" sz="3300" dirty="0"/>
              <a:t>: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emp1 = {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</a:t>
            </a:r>
          </a:p>
          <a:p>
            <a:r>
              <a:rPr lang="en-GB" dirty="0"/>
              <a:t>Return the first name value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</a:t>
            </a:r>
            <a:r>
              <a:rPr lang="en-GB" sz="20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field of the emp1 JSON object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emp1.firstName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09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JSON Data Fields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500" dirty="0"/>
              <a:t>Using the more complex JSON object:</a:t>
            </a:r>
          </a:p>
          <a:p>
            <a:pPr marL="0" indent="0">
              <a:buNone/>
            </a:pPr>
            <a:r>
              <a:rPr lang="en-GB" sz="21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"department"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"sales"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"employees"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[{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"Anna"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"Smith"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"Peter"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1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"Jones"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}]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400" dirty="0"/>
          </a:p>
          <a:p>
            <a:r>
              <a:rPr lang="en-GB" sz="3500" dirty="0"/>
              <a:t>Return the Department field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department field of the JSON object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</a:t>
            </a:r>
            <a:r>
              <a:rPr lang="en-GB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emps.department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3580100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JSON Data Fields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4000" dirty="0"/>
              <a:t>Using the more complex JSON object:</a:t>
            </a:r>
          </a:p>
          <a:p>
            <a:pPr marL="0" indent="0">
              <a:buNone/>
            </a:pPr>
            <a:r>
              <a:rPr lang="en-GB" sz="26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"department"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"sales"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"employees"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[{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"Anna"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"Smith"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"Peter"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"Jones"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}]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600" dirty="0"/>
          </a:p>
          <a:p>
            <a:endParaRPr lang="en-GB" dirty="0"/>
          </a:p>
          <a:p>
            <a:r>
              <a:rPr lang="en-GB" sz="4000" dirty="0"/>
              <a:t>Return the first name of the 1</a:t>
            </a:r>
            <a:r>
              <a:rPr lang="en-GB" sz="4000" baseline="30000" dirty="0"/>
              <a:t>st</a:t>
            </a:r>
            <a:r>
              <a:rPr lang="en-GB" sz="4000" dirty="0"/>
              <a:t> employee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first name of the first employee in the employees array field of the JSON object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</a:t>
            </a:r>
            <a:r>
              <a:rPr lang="en-GB" sz="29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emps.employees</a:t>
            </a:r>
            <a:r>
              <a:rPr lang="en-GB" sz="2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[0].</a:t>
            </a:r>
            <a:r>
              <a:rPr lang="en-GB" sz="29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847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EventListener</a:t>
            </a:r>
            <a:r>
              <a:rPr lang="en-GB" dirty="0"/>
              <a:t> Parameter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If an element has an event listener handler function, when the event occurs:</a:t>
            </a:r>
          </a:p>
          <a:p>
            <a:pPr lvl="1"/>
            <a:r>
              <a:rPr lang="en-GB" dirty="0"/>
              <a:t>an </a:t>
            </a:r>
            <a:r>
              <a:rPr lang="en-GB" b="1" dirty="0"/>
              <a:t>event object is created </a:t>
            </a:r>
            <a:r>
              <a:rPr lang="en-GB" dirty="0"/>
              <a:t>and passed to the event handler function as an argument.</a:t>
            </a:r>
          </a:p>
          <a:p>
            <a:pPr lvl="1"/>
            <a:r>
              <a:rPr lang="en-GB" dirty="0"/>
              <a:t>This event object </a:t>
            </a:r>
            <a:r>
              <a:rPr lang="en-GB" b="1" i="1" dirty="0"/>
              <a:t>contains useful information (properties) about the event </a:t>
            </a:r>
            <a:r>
              <a:rPr lang="en-GB" dirty="0"/>
              <a:t>that occurred.</a:t>
            </a:r>
          </a:p>
          <a:p>
            <a:r>
              <a:rPr lang="en-GB" dirty="0"/>
              <a:t>To get access to the event object parameter, you need to </a:t>
            </a:r>
            <a:r>
              <a:rPr lang="en-GB" b="1" dirty="0"/>
              <a:t>pass a parameter to reference it</a:t>
            </a:r>
            <a:r>
              <a:rPr lang="en-GB" dirty="0"/>
              <a:t> in your event handler function:</a:t>
            </a:r>
          </a:p>
          <a:p>
            <a:pPr marL="640080" lvl="2" indent="0">
              <a:buNone/>
            </a:pP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el.addEventListener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"click"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(event) { });</a:t>
            </a:r>
            <a:endParaRPr lang="en-GB" sz="2200" dirty="0"/>
          </a:p>
          <a:p>
            <a:r>
              <a:rPr lang="en-GB" dirty="0"/>
              <a:t>Unfortunately, </a:t>
            </a:r>
            <a:r>
              <a:rPr lang="en-GB" b="1" i="1" dirty="0"/>
              <a:t>IE implements in a different way</a:t>
            </a:r>
            <a:r>
              <a:rPr lang="en-GB" dirty="0"/>
              <a:t> – it attaches the event to the window object.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4860032" y="4941168"/>
            <a:ext cx="2088232" cy="576064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07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D8DDBC9-D152-424A-AA3E-58DB04B06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0742C7B-F306-4D59-8772-775AF5F7BF0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Stands for </a:t>
            </a:r>
            <a:r>
              <a:rPr lang="en-GB" b="1" dirty="0"/>
              <a:t>A</a:t>
            </a:r>
            <a:r>
              <a:rPr lang="en-GB" dirty="0"/>
              <a:t>synchronous </a:t>
            </a:r>
            <a:r>
              <a:rPr lang="en-GB" b="1" dirty="0"/>
              <a:t>J</a:t>
            </a:r>
            <a:r>
              <a:rPr lang="en-GB" dirty="0"/>
              <a:t>avaScript </a:t>
            </a:r>
            <a:r>
              <a:rPr lang="en-GB" b="1" dirty="0"/>
              <a:t>A</a:t>
            </a:r>
            <a:r>
              <a:rPr lang="en-GB" dirty="0"/>
              <a:t>nd </a:t>
            </a:r>
            <a:r>
              <a:rPr lang="en-GB" b="1" dirty="0"/>
              <a:t>X</a:t>
            </a:r>
            <a:r>
              <a:rPr lang="en-GB" dirty="0"/>
              <a:t>ML</a:t>
            </a:r>
          </a:p>
          <a:p>
            <a:r>
              <a:rPr lang="en-GB" dirty="0"/>
              <a:t>It is a technique for:</a:t>
            </a:r>
          </a:p>
          <a:p>
            <a:pPr lvl="1"/>
            <a:r>
              <a:rPr lang="en-GB" dirty="0"/>
              <a:t>Accessing web servers from a page, and</a:t>
            </a:r>
          </a:p>
          <a:p>
            <a:pPr lvl="1"/>
            <a:r>
              <a:rPr lang="en-GB" dirty="0"/>
              <a:t>Creating fast and dynamic web page content without having to reload the entire page.</a:t>
            </a:r>
          </a:p>
        </p:txBody>
      </p:sp>
    </p:spTree>
    <p:extLst>
      <p:ext uri="{BB962C8B-B14F-4D97-AF65-F5344CB8AC3E}">
        <p14:creationId xmlns:p14="http://schemas.microsoft.com/office/powerpoint/2010/main" val="319099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B3FAC22-FE74-4E87-8297-398A642E3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D450894-A96F-4BF2-AC54-FB62DCB6324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Traditional web pages required the entire page to be reloaded if the content changed.</a:t>
            </a:r>
          </a:p>
          <a:p>
            <a:r>
              <a:rPr lang="en-GB" dirty="0"/>
              <a:t>AJAX enables:</a:t>
            </a:r>
          </a:p>
          <a:p>
            <a:pPr lvl="1"/>
            <a:r>
              <a:rPr lang="en-GB" dirty="0"/>
              <a:t>Updates to a page without reloading it.</a:t>
            </a:r>
          </a:p>
          <a:p>
            <a:pPr lvl="1"/>
            <a:r>
              <a:rPr lang="en-GB" dirty="0"/>
              <a:t>Request/Receive data from a server after the page has loaded.</a:t>
            </a:r>
          </a:p>
          <a:p>
            <a:pPr lvl="1"/>
            <a:r>
              <a:rPr lang="en-GB" dirty="0"/>
              <a:t>Send data to a server in the background.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012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AJAX, How Does it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AJAX relies on the following standards:</a:t>
            </a:r>
          </a:p>
          <a:p>
            <a:r>
              <a:rPr lang="en-GB" sz="2600" b="1" dirty="0" err="1"/>
              <a:t>XMLHttpRequest</a:t>
            </a:r>
            <a:r>
              <a:rPr lang="en-GB" sz="2600" dirty="0"/>
              <a:t> Object: to retrieve data from a web server.</a:t>
            </a:r>
          </a:p>
          <a:p>
            <a:r>
              <a:rPr lang="en-GB" sz="2600" b="1" dirty="0"/>
              <a:t>JavaScript/DOM</a:t>
            </a:r>
            <a:r>
              <a:rPr lang="en-GB" sz="2600" dirty="0"/>
              <a:t>: to display or use the retrieved data.</a:t>
            </a:r>
          </a:p>
        </p:txBody>
      </p:sp>
      <p:grpSp>
        <p:nvGrpSpPr>
          <p:cNvPr id="4" name="WebBrowser"/>
          <p:cNvGrpSpPr>
            <a:grpSpLocks noChangeAspect="1"/>
          </p:cNvGrpSpPr>
          <p:nvPr>
            <p:custDataLst>
              <p:custData r:id="rId1"/>
            </p:custDataLst>
          </p:nvPr>
        </p:nvGrpSpPr>
        <p:grpSpPr>
          <a:xfrm>
            <a:off x="1009409" y="3501008"/>
            <a:ext cx="2743200" cy="1583455"/>
            <a:chOff x="0" y="-971336"/>
            <a:chExt cx="9144000" cy="7829336"/>
          </a:xfrm>
        </p:grpSpPr>
        <p:sp>
          <p:nvSpPr>
            <p:cNvPr id="5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7" y="-971336"/>
              <a:ext cx="2937343" cy="1185728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400" b="1" dirty="0">
                  <a:ea typeface="Segoe UI" pitchFamily="34" charset="0"/>
                  <a:cs typeface="Segoe UI" pitchFamily="34" charset="0"/>
                </a:rPr>
                <a:t>Browser</a:t>
              </a:r>
              <a:endParaRPr lang="en-US" sz="1200" b="1" dirty="0">
                <a:ea typeface="Segoe UI" pitchFamily="34" charset="0"/>
                <a:cs typeface="Segoe UI" pitchFamily="34" charset="0"/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60"/>
              <a:ext cx="8991600" cy="6066800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t"/>
            <a:lstStyle/>
            <a:p>
              <a:r>
                <a:rPr lang="en-US" sz="1400" kern="0" dirty="0"/>
                <a:t>An event occurs …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Create an </a:t>
              </a:r>
              <a:r>
                <a:rPr lang="en-US" sz="1400" b="1" kern="0" dirty="0" err="1"/>
                <a:t>XMLHttpRequest</a:t>
              </a:r>
              <a:r>
                <a:rPr lang="en-US" sz="1400" kern="0" dirty="0"/>
                <a:t> Object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Send </a:t>
              </a:r>
              <a:r>
                <a:rPr lang="en-US" sz="1400" kern="0" dirty="0" err="1"/>
                <a:t>HttpRequest</a:t>
              </a:r>
              <a:endParaRPr lang="en-US" sz="1400" kern="0" dirty="0"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grpSp>
        <p:nvGrpSpPr>
          <p:cNvPr id="33" name="WebBrowser"/>
          <p:cNvGrpSpPr>
            <a:grpSpLocks noChangeAspect="1"/>
          </p:cNvGrpSpPr>
          <p:nvPr>
            <p:custDataLst>
              <p:custData r:id="rId2"/>
            </p:custDataLst>
          </p:nvPr>
        </p:nvGrpSpPr>
        <p:grpSpPr>
          <a:xfrm>
            <a:off x="1032269" y="5085184"/>
            <a:ext cx="2743200" cy="1584176"/>
            <a:chOff x="0" y="-974902"/>
            <a:chExt cx="9144000" cy="7832902"/>
          </a:xfrm>
        </p:grpSpPr>
        <p:sp>
          <p:nvSpPr>
            <p:cNvPr id="34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</a:endParaRPr>
            </a:p>
          </p:txBody>
        </p:sp>
        <p:sp>
          <p:nvSpPr>
            <p:cNvPr id="35" name="WindowTitle"/>
            <p:cNvSpPr txBox="1"/>
            <p:nvPr/>
          </p:nvSpPr>
          <p:spPr>
            <a:xfrm>
              <a:off x="22517" y="-974902"/>
              <a:ext cx="2610330" cy="1046229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b="1" dirty="0">
                  <a:ea typeface="Segoe UI" pitchFamily="34" charset="0"/>
                  <a:cs typeface="Segoe UI" pitchFamily="34" charset="0"/>
                </a:rPr>
                <a:t>Browser</a:t>
              </a:r>
            </a:p>
          </p:txBody>
        </p:sp>
        <p:grpSp>
          <p:nvGrpSpPr>
            <p:cNvPr id="36" name="Group 35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60" name="Oval 59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1" name="Left Arrow 60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37" name="Group 36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58" name="Oval 57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59" name="Right Arrow 58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38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53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54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55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56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57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39" name="WebPageBody"/>
            <p:cNvSpPr/>
            <p:nvPr/>
          </p:nvSpPr>
          <p:spPr>
            <a:xfrm>
              <a:off x="76200" y="685160"/>
              <a:ext cx="8991600" cy="6066800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t"/>
            <a:lstStyle/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Process the returned data using </a:t>
              </a:r>
              <a:r>
                <a:rPr lang="en-US" sz="1400" b="1" kern="0" dirty="0"/>
                <a:t>JavaScript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Update page content (</a:t>
              </a:r>
              <a:r>
                <a:rPr lang="en-US" sz="1400" b="1" kern="0" dirty="0"/>
                <a:t>DOM</a:t>
              </a:r>
              <a:r>
                <a:rPr lang="en-US" sz="1400" kern="0" dirty="0"/>
                <a:t>)</a:t>
              </a:r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50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2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1" name="Group 40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42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</a:rPr>
                  <a:t>http://www.url.com</a:t>
                </a:r>
              </a:p>
            </p:txBody>
          </p:sp>
          <p:grpSp>
            <p:nvGrpSpPr>
              <p:cNvPr id="43" name="Group 42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44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5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6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47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48" name="Straight Connector 47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49" name="Straight Connector 48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62" name="Cloud 61"/>
          <p:cNvSpPr/>
          <p:nvPr/>
        </p:nvSpPr>
        <p:spPr>
          <a:xfrm>
            <a:off x="4572000" y="3751784"/>
            <a:ext cx="1512168" cy="1261392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Internet</a:t>
            </a:r>
          </a:p>
        </p:txBody>
      </p:sp>
      <p:sp>
        <p:nvSpPr>
          <p:cNvPr id="63" name="Cloud 62"/>
          <p:cNvSpPr/>
          <p:nvPr/>
        </p:nvSpPr>
        <p:spPr>
          <a:xfrm>
            <a:off x="4510768" y="5335960"/>
            <a:ext cx="1512168" cy="1261392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Internet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6516216" y="3915053"/>
            <a:ext cx="2467419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Process </a:t>
            </a:r>
            <a:r>
              <a:rPr lang="en-GB" sz="1400" dirty="0" err="1"/>
              <a:t>HttpRequest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Create a Response and send data back to the browser</a:t>
            </a:r>
          </a:p>
        </p:txBody>
      </p:sp>
      <p:cxnSp>
        <p:nvCxnSpPr>
          <p:cNvPr id="66" name="Straight Arrow Connector 65"/>
          <p:cNvCxnSpPr>
            <a:stCxn id="5" idx="3"/>
            <a:endCxn id="62" idx="2"/>
          </p:cNvCxnSpPr>
          <p:nvPr/>
        </p:nvCxnSpPr>
        <p:spPr>
          <a:xfrm flipV="1">
            <a:off x="3752609" y="4382480"/>
            <a:ext cx="824082" cy="84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62" idx="0"/>
            <a:endCxn id="64" idx="1"/>
          </p:cNvCxnSpPr>
          <p:nvPr/>
        </p:nvCxnSpPr>
        <p:spPr>
          <a:xfrm>
            <a:off x="6082908" y="4382480"/>
            <a:ext cx="433308" cy="9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4" idx="2"/>
            <a:endCxn id="63" idx="0"/>
          </p:cNvCxnSpPr>
          <p:nvPr/>
        </p:nvCxnSpPr>
        <p:spPr>
          <a:xfrm rot="5400000">
            <a:off x="6337053" y="4553783"/>
            <a:ext cx="1097496" cy="172825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63" idx="2"/>
            <a:endCxn id="34" idx="3"/>
          </p:cNvCxnSpPr>
          <p:nvPr/>
        </p:nvCxnSpPr>
        <p:spPr>
          <a:xfrm flipH="1">
            <a:off x="3775469" y="5966656"/>
            <a:ext cx="739990" cy="9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7236296" y="3595595"/>
            <a:ext cx="8022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Server</a:t>
            </a:r>
          </a:p>
        </p:txBody>
      </p:sp>
    </p:spTree>
    <p:extLst>
      <p:ext uri="{BB962C8B-B14F-4D97-AF65-F5344CB8AC3E}">
        <p14:creationId xmlns:p14="http://schemas.microsoft.com/office/powerpoint/2010/main" val="167649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2" grpId="0" animBg="1"/>
      <p:bldP spid="63" grpId="0" animBg="1"/>
      <p:bldP spid="64" grpId="0" animBg="1"/>
      <p:bldP spid="7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AJAX </a:t>
            </a:r>
            <a:r>
              <a:rPr lang="en-GB" dirty="0" err="1"/>
              <a:t>XMLHttpRequest</a:t>
            </a:r>
            <a:r>
              <a:rPr lang="en-GB" dirty="0"/>
              <a:t> Methods</a:t>
            </a:r>
            <a:br>
              <a:rPr lang="en-GB" dirty="0"/>
            </a:br>
            <a:r>
              <a:rPr lang="en-GB" sz="3100" dirty="0"/>
              <a:t>Two main methods (</a:t>
            </a:r>
            <a:r>
              <a:rPr lang="en-GB" sz="3100" dirty="0">
                <a:hlinkClick r:id="rId3"/>
              </a:rPr>
              <a:t>see more</a:t>
            </a:r>
            <a:r>
              <a:rPr lang="en-GB" sz="3100" dirty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Open</a:t>
            </a:r>
            <a:r>
              <a:rPr lang="en-GB" dirty="0"/>
              <a:t>: specifies the request to be sent</a:t>
            </a:r>
          </a:p>
          <a:p>
            <a:pPr lvl="1"/>
            <a:r>
              <a:rPr lang="en-GB" b="1" dirty="0"/>
              <a:t>open</a:t>
            </a:r>
            <a:r>
              <a:rPr lang="en-GB" dirty="0"/>
              <a:t>(method, </a:t>
            </a:r>
            <a:r>
              <a:rPr lang="en-GB" dirty="0" err="1"/>
              <a:t>url</a:t>
            </a:r>
            <a:r>
              <a:rPr lang="en-GB" dirty="0"/>
              <a:t>, async, user, </a:t>
            </a:r>
            <a:r>
              <a:rPr lang="en-GB" dirty="0" err="1"/>
              <a:t>psw</a:t>
            </a:r>
            <a:r>
              <a:rPr lang="en-GB" dirty="0"/>
              <a:t>)</a:t>
            </a:r>
          </a:p>
          <a:p>
            <a:r>
              <a:rPr lang="en-GB" b="1" dirty="0"/>
              <a:t>Send</a:t>
            </a:r>
            <a:r>
              <a:rPr lang="en-GB" dirty="0"/>
              <a:t>: sends the request to the server. Two variants:</a:t>
            </a:r>
          </a:p>
          <a:p>
            <a:pPr lvl="1"/>
            <a:r>
              <a:rPr lang="en-GB" b="1" dirty="0"/>
              <a:t>send</a:t>
            </a:r>
            <a:r>
              <a:rPr lang="en-GB" dirty="0"/>
              <a:t>()</a:t>
            </a:r>
          </a:p>
          <a:p>
            <a:pPr lvl="2"/>
            <a:r>
              <a:rPr lang="en-GB" dirty="0"/>
              <a:t>Used for GET requests</a:t>
            </a:r>
          </a:p>
          <a:p>
            <a:pPr lvl="1"/>
            <a:r>
              <a:rPr lang="en-GB" b="1" dirty="0"/>
              <a:t>send</a:t>
            </a:r>
            <a:r>
              <a:rPr lang="en-GB" dirty="0"/>
              <a:t>(</a:t>
            </a:r>
            <a:r>
              <a:rPr lang="en-GB" dirty="0" err="1"/>
              <a:t>data_string</a:t>
            </a:r>
            <a:r>
              <a:rPr lang="en-GB" dirty="0"/>
              <a:t>)</a:t>
            </a:r>
          </a:p>
          <a:p>
            <a:pPr lvl="2"/>
            <a:r>
              <a:rPr lang="en-GB" dirty="0"/>
              <a:t>Used for POST requests. </a:t>
            </a:r>
            <a:r>
              <a:rPr lang="en-GB" dirty="0" err="1"/>
              <a:t>Data_string</a:t>
            </a:r>
            <a:r>
              <a:rPr lang="en-GB" dirty="0"/>
              <a:t> is the data being sent to the server for processing.</a:t>
            </a:r>
          </a:p>
        </p:txBody>
      </p:sp>
    </p:spTree>
    <p:extLst>
      <p:ext uri="{BB962C8B-B14F-4D97-AF65-F5344CB8AC3E}">
        <p14:creationId xmlns:p14="http://schemas.microsoft.com/office/powerpoint/2010/main" val="76308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AJAX </a:t>
            </a:r>
            <a:r>
              <a:rPr lang="en-GB" dirty="0" err="1"/>
              <a:t>XMLHttpRequest</a:t>
            </a:r>
            <a:r>
              <a:rPr lang="en-GB" dirty="0"/>
              <a:t> Properties</a:t>
            </a:r>
            <a:br>
              <a:rPr lang="en-GB" dirty="0"/>
            </a:br>
            <a:r>
              <a:rPr lang="en-GB" sz="3100" dirty="0"/>
              <a:t>(</a:t>
            </a:r>
            <a:r>
              <a:rPr lang="en-GB" sz="3100" dirty="0">
                <a:hlinkClick r:id="rId3"/>
              </a:rPr>
              <a:t>see more</a:t>
            </a:r>
            <a:r>
              <a:rPr lang="en-GB" sz="3100" dirty="0"/>
              <a:t>)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C5C97459-2197-4778-9308-8AFC06E0DA2E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47564362"/>
              </p:ext>
            </p:extLst>
          </p:nvPr>
        </p:nvGraphicFramePr>
        <p:xfrm>
          <a:off x="612775" y="1600200"/>
          <a:ext cx="8153400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735089">
                  <a:extLst>
                    <a:ext uri="{9D8B030D-6E8A-4147-A177-3AD203B41FA5}">
                      <a16:colId xmlns:a16="http://schemas.microsoft.com/office/drawing/2014/main" xmlns="" val="2534282061"/>
                    </a:ext>
                  </a:extLst>
                </a:gridCol>
                <a:gridCol w="5418311">
                  <a:extLst>
                    <a:ext uri="{9D8B030D-6E8A-4147-A177-3AD203B41FA5}">
                      <a16:colId xmlns:a16="http://schemas.microsoft.com/office/drawing/2014/main" xmlns="" val="10613942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Property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65299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readyState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Indicates the status of the </a:t>
                      </a:r>
                      <a:r>
                        <a:rPr lang="en-GB" dirty="0" err="1"/>
                        <a:t>XMLHttpRequest</a:t>
                      </a:r>
                      <a:r>
                        <a:rPr lang="en-GB" dirty="0"/>
                        <a:t> object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0: request not initialised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1: server connection established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2: request received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3: processing request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4: request finished and response is ready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28879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onreadystatechange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</a:t>
                      </a:r>
                      <a:r>
                        <a:rPr lang="en-GB" b="1" dirty="0" err="1"/>
                        <a:t>callback</a:t>
                      </a:r>
                      <a:r>
                        <a:rPr lang="en-GB" b="1" dirty="0"/>
                        <a:t> function</a:t>
                      </a:r>
                      <a:r>
                        <a:rPr lang="en-GB" dirty="0"/>
                        <a:t> to execute when the </a:t>
                      </a:r>
                      <a:r>
                        <a:rPr lang="en-GB" dirty="0" err="1"/>
                        <a:t>readyState</a:t>
                      </a:r>
                      <a:r>
                        <a:rPr lang="en-GB" dirty="0"/>
                        <a:t> property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744888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Indicates the status of the request e.g.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200: "OK", a successful request.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404: Page not found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403: Forbidden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See </a:t>
                      </a:r>
                      <a:r>
                        <a:rPr lang="en-GB" dirty="0">
                          <a:hlinkClick r:id="rId4"/>
                        </a:rPr>
                        <a:t>more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8530997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statusText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the status text e.g. OK, Not Found,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3216853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D41AABFA-9CFA-4104-9E12-E4DB54DC7D11}"/>
              </a:ext>
            </a:extLst>
          </p:cNvPr>
          <p:cNvSpPr txBox="1"/>
          <p:nvPr/>
        </p:nvSpPr>
        <p:spPr>
          <a:xfrm>
            <a:off x="612648" y="6378694"/>
            <a:ext cx="6770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When </a:t>
            </a:r>
            <a:r>
              <a:rPr lang="en-GB" dirty="0" err="1"/>
              <a:t>readyState</a:t>
            </a:r>
            <a:r>
              <a:rPr lang="en-GB" dirty="0"/>
              <a:t> is </a:t>
            </a:r>
            <a:r>
              <a:rPr lang="en-GB" b="1" dirty="0"/>
              <a:t>4</a:t>
            </a:r>
            <a:r>
              <a:rPr lang="en-GB" dirty="0"/>
              <a:t> and status is </a:t>
            </a:r>
            <a:r>
              <a:rPr lang="en-GB" b="1" dirty="0"/>
              <a:t>200</a:t>
            </a:r>
            <a:r>
              <a:rPr lang="en-GB" dirty="0"/>
              <a:t>, the response is ready.</a:t>
            </a:r>
          </a:p>
        </p:txBody>
      </p:sp>
    </p:spTree>
    <p:extLst>
      <p:ext uri="{BB962C8B-B14F-4D97-AF65-F5344CB8AC3E}">
        <p14:creationId xmlns:p14="http://schemas.microsoft.com/office/powerpoint/2010/main" val="1058676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Should I </a:t>
            </a:r>
            <a:r>
              <a:rPr lang="en-GB" dirty="0"/>
              <a:t>Use</a:t>
            </a:r>
            <a:r>
              <a:rPr lang="en-GB" dirty="0" smtClean="0"/>
              <a:t> </a:t>
            </a:r>
            <a:r>
              <a:rPr lang="en-GB" dirty="0"/>
              <a:t>GET </a:t>
            </a:r>
            <a:r>
              <a:rPr lang="en-GB" dirty="0"/>
              <a:t>or </a:t>
            </a:r>
            <a:r>
              <a:rPr lang="en-GB" dirty="0"/>
              <a:t>POST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GET is simpler and faster than POST requests</a:t>
            </a:r>
          </a:p>
          <a:p>
            <a:pPr lvl="1"/>
            <a:r>
              <a:rPr lang="en-GB" dirty="0"/>
              <a:t>It can be used in most cases.</a:t>
            </a:r>
          </a:p>
          <a:p>
            <a:r>
              <a:rPr lang="en-GB" dirty="0"/>
              <a:t>But, use POST requests when:</a:t>
            </a:r>
          </a:p>
          <a:p>
            <a:pPr lvl="1"/>
            <a:r>
              <a:rPr lang="en-GB" dirty="0"/>
              <a:t>You don’t want a cached response (e.g. updating a file or database or you want an updated response)</a:t>
            </a:r>
          </a:p>
          <a:p>
            <a:pPr lvl="1"/>
            <a:r>
              <a:rPr lang="en-GB" dirty="0"/>
              <a:t>Sending a large amount of data (POST has no size limitations, while GET does)</a:t>
            </a:r>
          </a:p>
          <a:p>
            <a:pPr lvl="1"/>
            <a:r>
              <a:rPr lang="en-GB" dirty="0"/>
              <a:t>Sending user input, which may contain unknown characters or sensitive data. (POST is more robust and secure).</a:t>
            </a:r>
          </a:p>
        </p:txBody>
      </p:sp>
    </p:spTree>
    <p:extLst>
      <p:ext uri="{BB962C8B-B14F-4D97-AF65-F5344CB8AC3E}">
        <p14:creationId xmlns:p14="http://schemas.microsoft.com/office/powerpoint/2010/main" val="4171745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1EB668-240D-4C36-BE3C-D40482877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AJAX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CAF66B6-FAE5-4504-B6D5-FDC9CBEAE5B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jQuery provides all kinds of </a:t>
            </a:r>
            <a:r>
              <a:rPr lang="en-GB" dirty="0">
                <a:hlinkClick r:id="rId2"/>
              </a:rPr>
              <a:t>Ajax functions</a:t>
            </a:r>
            <a:r>
              <a:rPr lang="en-GB" dirty="0"/>
              <a:t>.</a:t>
            </a:r>
          </a:p>
          <a:p>
            <a:r>
              <a:rPr lang="en-GB" b="1" dirty="0"/>
              <a:t>.ajax()</a:t>
            </a:r>
            <a:r>
              <a:rPr lang="en-GB" dirty="0"/>
              <a:t> is the full version used to perform an asynchronous HTTP (AJAX) request.</a:t>
            </a:r>
          </a:p>
        </p:txBody>
      </p:sp>
    </p:spTree>
    <p:extLst>
      <p:ext uri="{BB962C8B-B14F-4D97-AF65-F5344CB8AC3E}">
        <p14:creationId xmlns:p14="http://schemas.microsoft.com/office/powerpoint/2010/main" val="195183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Simpler jQuery AJAX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/>
          </a:bodyPr>
          <a:lstStyle/>
          <a:p>
            <a:r>
              <a:rPr lang="en-GB" dirty="0">
                <a:hlinkClick r:id="rId2"/>
              </a:rPr>
              <a:t>$.ajax()</a:t>
            </a:r>
            <a:r>
              <a:rPr lang="en-GB" dirty="0"/>
              <a:t> is the full implementation of jQuery’s AJAX.</a:t>
            </a:r>
          </a:p>
          <a:p>
            <a:r>
              <a:rPr lang="en-GB" dirty="0"/>
              <a:t>There are, however, simpler implementation methods that you can use e.g.</a:t>
            </a:r>
          </a:p>
          <a:p>
            <a:pPr lvl="1"/>
            <a:r>
              <a:rPr lang="en-GB" b="1" dirty="0"/>
              <a:t>$.get()</a:t>
            </a:r>
            <a:r>
              <a:rPr lang="en-GB" dirty="0"/>
              <a:t> – load data from the server using a GET request.</a:t>
            </a:r>
          </a:p>
          <a:p>
            <a:pPr lvl="1"/>
            <a:r>
              <a:rPr lang="en-GB" b="1" dirty="0"/>
              <a:t>$.post()</a:t>
            </a:r>
            <a:r>
              <a:rPr lang="en-GB" dirty="0"/>
              <a:t> – load data from the server using a POST request.</a:t>
            </a:r>
          </a:p>
          <a:p>
            <a:pPr lvl="1"/>
            <a:r>
              <a:rPr lang="en-GB" b="1" dirty="0"/>
              <a:t>$.</a:t>
            </a:r>
            <a:r>
              <a:rPr lang="en-GB" b="1" dirty="0" err="1"/>
              <a:t>getJSON</a:t>
            </a:r>
            <a:r>
              <a:rPr lang="en-GB" b="1" dirty="0"/>
              <a:t>()</a:t>
            </a:r>
            <a:r>
              <a:rPr lang="en-GB" dirty="0"/>
              <a:t> – load JSON-encoded data from the server using a GET request.</a:t>
            </a:r>
          </a:p>
          <a:p>
            <a:pPr lvl="1"/>
            <a:r>
              <a:rPr lang="en-GB" b="1" dirty="0"/>
              <a:t>$.load()</a:t>
            </a:r>
            <a:r>
              <a:rPr lang="en-GB" dirty="0"/>
              <a:t> – retrieve data, typically HTML, from a server to load into (update) a HTML element matching a selector.</a:t>
            </a:r>
          </a:p>
        </p:txBody>
      </p:sp>
    </p:spTree>
    <p:extLst>
      <p:ext uri="{BB962C8B-B14F-4D97-AF65-F5344CB8AC3E}">
        <p14:creationId xmlns:p14="http://schemas.microsoft.com/office/powerpoint/2010/main" val="3463549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7C1A54-F514-42F0-8EFA-E7163F30E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en-GB" dirty="0"/>
              <a:t>jQuery’s AJAX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5F32EDC-6982-481C-92C1-D8CFD3A7AD5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Returns a </a:t>
            </a:r>
            <a:r>
              <a:rPr lang="en-GB" b="1" dirty="0" err="1"/>
              <a:t>jqXHR</a:t>
            </a:r>
            <a:r>
              <a:rPr lang="en-GB" dirty="0"/>
              <a:t> (jQuery </a:t>
            </a:r>
            <a:r>
              <a:rPr lang="en-GB" dirty="0" err="1"/>
              <a:t>XMLHttpRequest</a:t>
            </a:r>
            <a:r>
              <a:rPr lang="en-GB" dirty="0"/>
              <a:t>) object.</a:t>
            </a:r>
          </a:p>
          <a:p>
            <a:r>
              <a:rPr lang="en-GB" dirty="0"/>
              <a:t>The </a:t>
            </a:r>
            <a:r>
              <a:rPr lang="en-GB" dirty="0" err="1"/>
              <a:t>jqXHR</a:t>
            </a:r>
            <a:r>
              <a:rPr lang="en-GB" dirty="0"/>
              <a:t> returned implements the </a:t>
            </a:r>
            <a:r>
              <a:rPr lang="en-GB" dirty="0">
                <a:hlinkClick r:id="rId3"/>
              </a:rPr>
              <a:t>Promise interface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promise can be:</a:t>
            </a:r>
          </a:p>
          <a:p>
            <a:pPr lvl="2"/>
            <a:r>
              <a:rPr lang="en-GB" b="1" dirty="0"/>
              <a:t>fulfilled</a:t>
            </a:r>
            <a:r>
              <a:rPr lang="en-GB" dirty="0"/>
              <a:t> - The action relating to the promise succeeded</a:t>
            </a:r>
          </a:p>
          <a:p>
            <a:pPr lvl="2"/>
            <a:r>
              <a:rPr lang="en-GB" b="1" dirty="0"/>
              <a:t>rejected</a:t>
            </a:r>
            <a:r>
              <a:rPr lang="en-GB" dirty="0"/>
              <a:t> - The action relating to the promise failed</a:t>
            </a:r>
          </a:p>
          <a:p>
            <a:pPr lvl="2"/>
            <a:r>
              <a:rPr lang="en-GB" b="1" dirty="0"/>
              <a:t>pending</a:t>
            </a:r>
            <a:r>
              <a:rPr lang="en-GB" dirty="0"/>
              <a:t> - Hasn't fulfilled or rejected yet</a:t>
            </a:r>
          </a:p>
          <a:p>
            <a:pPr lvl="2"/>
            <a:r>
              <a:rPr lang="en-GB" b="1" dirty="0"/>
              <a:t>settled</a:t>
            </a:r>
            <a:r>
              <a:rPr lang="en-GB" dirty="0"/>
              <a:t> - Has fulfilled or rejected</a:t>
            </a:r>
          </a:p>
        </p:txBody>
      </p:sp>
    </p:spTree>
    <p:extLst>
      <p:ext uri="{BB962C8B-B14F-4D97-AF65-F5344CB8AC3E}">
        <p14:creationId xmlns:p14="http://schemas.microsoft.com/office/powerpoint/2010/main" val="2807668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BC49FDC-8730-467A-9B06-45A5BF8C9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</a:t>
            </a:r>
            <a:r>
              <a:rPr lang="en-GB" dirty="0">
                <a:hlinkClick r:id="rId2"/>
              </a:rPr>
              <a:t>.load()</a:t>
            </a:r>
            <a:r>
              <a:rPr lang="en-GB" dirty="0"/>
              <a:t>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2D333EA-EFD2-42F8-A562-7D9AD1E4C15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Loads data from the server and places returned HTML into the matched selector element.</a:t>
            </a:r>
          </a:p>
          <a:p>
            <a:r>
              <a:rPr lang="en-GB" dirty="0"/>
              <a:t>Syntax</a:t>
            </a:r>
          </a:p>
          <a:p>
            <a:pPr marL="365760" lvl="1" indent="0" algn="ctr">
              <a:buNone/>
            </a:pPr>
            <a:r>
              <a:rPr lang="en-GB" dirty="0"/>
              <a:t>.</a:t>
            </a:r>
            <a:r>
              <a:rPr lang="en-GB" b="1" dirty="0"/>
              <a:t>load</a:t>
            </a:r>
            <a:r>
              <a:rPr lang="en-GB" dirty="0"/>
              <a:t>(</a:t>
            </a:r>
            <a:r>
              <a:rPr lang="en-GB" dirty="0" err="1"/>
              <a:t>url</a:t>
            </a:r>
            <a:r>
              <a:rPr lang="en-GB" dirty="0"/>
              <a:t> [,data][,complete]</a:t>
            </a:r>
          </a:p>
          <a:p>
            <a:pPr lvl="1"/>
            <a:r>
              <a:rPr lang="en-GB" b="1" dirty="0"/>
              <a:t>url</a:t>
            </a:r>
            <a:r>
              <a:rPr lang="en-GB" dirty="0"/>
              <a:t>: to send AJAX request to</a:t>
            </a:r>
          </a:p>
          <a:p>
            <a:pPr lvl="1"/>
            <a:r>
              <a:rPr lang="en-GB" b="1" dirty="0"/>
              <a:t>data</a:t>
            </a:r>
            <a:r>
              <a:rPr lang="en-GB" dirty="0"/>
              <a:t>: any data to be sent as part of the request</a:t>
            </a:r>
          </a:p>
          <a:p>
            <a:pPr lvl="1"/>
            <a:r>
              <a:rPr lang="en-GB" b="1" dirty="0"/>
              <a:t>complete</a:t>
            </a:r>
            <a:r>
              <a:rPr lang="en-GB" dirty="0"/>
              <a:t>: </a:t>
            </a:r>
            <a:r>
              <a:rPr lang="en-GB" dirty="0" err="1"/>
              <a:t>callback</a:t>
            </a:r>
            <a:r>
              <a:rPr lang="en-GB" dirty="0"/>
              <a:t> function to execute when request completes.</a:t>
            </a:r>
          </a:p>
          <a:p>
            <a:pPr lvl="2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responseText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){ … 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97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8D3AAE-F88C-442E-8947-472A43EA4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</a:t>
            </a:r>
            <a:r>
              <a:rPr lang="en-GB" dirty="0">
                <a:hlinkClick r:id="rId3"/>
              </a:rPr>
              <a:t>.load()</a:t>
            </a:r>
            <a:r>
              <a:rPr lang="en-GB" dirty="0"/>
              <a:t> Function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AB75907-56E8-4447-A8FD-0F3E69951D2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Simplest way to fetch data from a server</a:t>
            </a:r>
          </a:p>
          <a:p>
            <a:r>
              <a:rPr lang="en-GB" dirty="0"/>
              <a:t>Useful for updating HTML content dynamically.</a:t>
            </a:r>
          </a:p>
          <a:p>
            <a:pPr lvl="1"/>
            <a:r>
              <a:rPr lang="en-GB" b="1" dirty="0"/>
              <a:t>Fetch</a:t>
            </a:r>
            <a:r>
              <a:rPr lang="en-GB" dirty="0"/>
              <a:t> content in </a:t>
            </a:r>
            <a:r>
              <a:rPr lang="en-GB" b="1" dirty="0"/>
              <a:t>desc.html</a:t>
            </a:r>
            <a:endParaRPr lang="en-GB" dirty="0"/>
          </a:p>
          <a:p>
            <a:pPr lvl="1"/>
            <a:r>
              <a:rPr lang="en-GB" b="1" dirty="0"/>
              <a:t>Load</a:t>
            </a:r>
            <a:r>
              <a:rPr lang="en-GB" dirty="0"/>
              <a:t> into element with </a:t>
            </a:r>
            <a:r>
              <a:rPr lang="en-GB" b="1" dirty="0"/>
              <a:t>id="div1"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Loads content of desc.html into element with id div1</a:t>
            </a:r>
            <a:endParaRPr lang="en-GB" sz="1800" dirty="0"/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$(</a:t>
            </a:r>
            <a:r>
              <a:rPr lang="en-GB" sz="24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"#div1"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).load(</a:t>
            </a:r>
            <a:r>
              <a:rPr lang="en-GB" sz="24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"desc.html"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39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FB945E3-D7C8-4332-B3B8-555EA1973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Loading Partial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491B981-956F-4342-B145-F9BC5FFBE6D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you recall, in HTML an id element is used to identify a single element on the page.</a:t>
            </a:r>
          </a:p>
          <a:p>
            <a:r>
              <a:rPr lang="en-GB" dirty="0"/>
              <a:t>If you point a link to an address with an id selector at the end e.g.:</a:t>
            </a:r>
            <a:endParaRPr lang="en-GB" b="1" dirty="0">
              <a:highlight>
                <a:srgbClr val="FFFF00"/>
              </a:highlight>
            </a:endParaRP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800" b="1" dirty="0">
                <a:solidFill>
                  <a:srgbClr val="0000FF"/>
                </a:solidFill>
                <a:latin typeface="Consolas" panose="020B0609020204030204" pitchFamily="49" charset="0"/>
              </a:rPr>
              <a:t>page1.html</a:t>
            </a:r>
            <a:r>
              <a:rPr lang="en-GB" sz="28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#product1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iPhone X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highlight>
                <a:srgbClr val="FFFF00"/>
              </a:highlight>
            </a:endParaRPr>
          </a:p>
          <a:p>
            <a:pPr lvl="1"/>
            <a:r>
              <a:rPr lang="en-GB" dirty="0"/>
              <a:t>the page will load and focus on the element with id="product1" </a:t>
            </a:r>
            <a:br>
              <a:rPr lang="en-GB" dirty="0"/>
            </a:br>
            <a:r>
              <a:rPr lang="en-GB" dirty="0"/>
              <a:t>(more noticeable when the page is long)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525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230C59-6031-4C8E-B36F-12445925A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jQuery </a:t>
            </a:r>
            <a:r>
              <a:rPr lang="en-GB" dirty="0">
                <a:hlinkClick r:id="rId2"/>
              </a:rPr>
              <a:t>.load()</a:t>
            </a:r>
            <a:r>
              <a:rPr lang="en-GB" dirty="0"/>
              <a:t> Function Example</a:t>
            </a:r>
            <a:br>
              <a:rPr lang="en-GB" dirty="0"/>
            </a:br>
            <a:r>
              <a:rPr lang="en-GB" sz="3100" dirty="0"/>
              <a:t>Loading Partial Content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91306A7-C0D5-4631-A799-890B106C8AF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jQuery, you can use this syntax (#id) to load selected content from a page using .load().</a:t>
            </a:r>
          </a:p>
          <a:p>
            <a:r>
              <a:rPr lang="en-GB" b="1" dirty="0"/>
              <a:t>But</a:t>
            </a:r>
            <a:r>
              <a:rPr lang="en-GB" dirty="0"/>
              <a:t>, you must add a space character before the # symbol</a:t>
            </a:r>
          </a:p>
          <a:p>
            <a:pPr lvl="1"/>
            <a:r>
              <a:rPr lang="en-GB" b="1" dirty="0"/>
              <a:t>Fetch</a:t>
            </a:r>
            <a:r>
              <a:rPr lang="en-GB" dirty="0"/>
              <a:t> content from </a:t>
            </a:r>
            <a:r>
              <a:rPr lang="en-GB" b="1" dirty="0"/>
              <a:t>element with id="product1" in desc.html</a:t>
            </a:r>
            <a:endParaRPr lang="en-GB" dirty="0"/>
          </a:p>
          <a:p>
            <a:pPr lvl="1"/>
            <a:r>
              <a:rPr lang="en-GB" b="1" dirty="0"/>
              <a:t>Load</a:t>
            </a:r>
            <a:r>
              <a:rPr lang="en-GB" dirty="0"/>
              <a:t> into element with </a:t>
            </a:r>
            <a:r>
              <a:rPr lang="en-GB" b="1" dirty="0"/>
              <a:t>id="div1"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Loads content of element with id product1 in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desc.html and load into element with id div1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$(</a:t>
            </a:r>
            <a:r>
              <a:rPr lang="en-GB" sz="24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"#div1"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).load(</a:t>
            </a:r>
            <a:r>
              <a:rPr lang="en-GB" sz="24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"desc.html</a:t>
            </a:r>
            <a:r>
              <a:rPr lang="en-GB" sz="2400" dirty="0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#product1"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400" dirty="0">
              <a:highlight>
                <a:srgbClr val="FFFFFF"/>
              </a:highlight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127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6E23A7-69B7-407F-9EBD-E6D28E1E2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Event Handlers for Dynamic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A8307EB-C4C8-4CA8-86C6-77B895F2C53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common to set up event handler functions when the page initially loads in the document ready function.</a:t>
            </a:r>
          </a:p>
          <a:p>
            <a:r>
              <a:rPr lang="en-GB" dirty="0"/>
              <a:t>So how do you add event handler functions for dynamic content added later on as the user interacts with the page?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57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C59648-4445-4850-B2AA-D5A39FB28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Event Handlers for Dynamic Content</a:t>
            </a:r>
            <a:br>
              <a:rPr lang="en-GB" dirty="0"/>
            </a:br>
            <a:r>
              <a:rPr lang="en-GB" sz="3100" dirty="0"/>
              <a:t>Two 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6173C8E-8E5F-4D82-8B91-4751F7CCBCC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Add the event handlers after the dynamic content has been added to the page.</a:t>
            </a:r>
          </a:p>
          <a:p>
            <a:r>
              <a:rPr lang="en-GB" dirty="0"/>
              <a:t>Use jQuery’s </a:t>
            </a:r>
            <a:r>
              <a:rPr lang="en-GB" dirty="0">
                <a:hlinkClick r:id="rId2"/>
              </a:rPr>
              <a:t>.on()</a:t>
            </a:r>
            <a:r>
              <a:rPr lang="en-GB" dirty="0"/>
              <a:t> event handler function method.</a:t>
            </a:r>
          </a:p>
          <a:p>
            <a:pPr marL="365760" lvl="1" indent="0">
              <a:buNone/>
            </a:pPr>
            <a:r>
              <a:rPr lang="en-GB" dirty="0"/>
              <a:t>$(main-selector).on(events [,selector][,data], handler)</a:t>
            </a:r>
          </a:p>
          <a:p>
            <a:pPr lvl="1"/>
            <a:r>
              <a:rPr lang="en-GB" dirty="0"/>
              <a:t>It allows you to specify “descendants” of the main selector which will trigger the event.</a:t>
            </a:r>
          </a:p>
          <a:p>
            <a:pPr lvl="1"/>
            <a:r>
              <a:rPr lang="en-GB" dirty="0"/>
              <a:t>These </a:t>
            </a:r>
            <a:r>
              <a:rPr lang="en-GB" b="1" i="1" dirty="0"/>
              <a:t>descendants can be existing or future descendants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80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42DFDB-27C6-46A9-9EDD-749B80182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jQuery’s </a:t>
            </a:r>
            <a:r>
              <a:rPr lang="en-GB" dirty="0">
                <a:hlinkClick r:id="rId2"/>
              </a:rPr>
              <a:t>.on()</a:t>
            </a:r>
            <a:r>
              <a:rPr lang="en-GB" dirty="0"/>
              <a:t> Event Handler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185199-BED4-4821-9EF5-5ED373C82BF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$(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"#menu"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).on(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"click"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"li &gt; a"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(e) 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 // do something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r>
              <a:rPr lang="en-GB" dirty="0"/>
              <a:t>Click event applies to:</a:t>
            </a:r>
          </a:p>
          <a:p>
            <a:pPr lvl="1"/>
            <a:r>
              <a:rPr lang="en-GB" dirty="0"/>
              <a:t>Any Child &lt;a&gt; elements of any &lt;li&gt; elements contained in:</a:t>
            </a:r>
          </a:p>
          <a:p>
            <a:pPr lvl="1"/>
            <a:r>
              <a:rPr lang="en-GB" dirty="0"/>
              <a:t>Parent element with id="menu"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6DB625D-C3E6-44ED-91D3-22CA7B5AD302}"/>
              </a:ext>
            </a:extLst>
          </p:cNvPr>
          <p:cNvSpPr/>
          <p:nvPr/>
        </p:nvSpPr>
        <p:spPr>
          <a:xfrm>
            <a:off x="1331640" y="1600200"/>
            <a:ext cx="1224136" cy="46064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2E4521CA-3863-4148-A10F-F8A26DD20903}"/>
              </a:ext>
            </a:extLst>
          </p:cNvPr>
          <p:cNvSpPr/>
          <p:nvPr/>
        </p:nvSpPr>
        <p:spPr>
          <a:xfrm>
            <a:off x="3347864" y="1600200"/>
            <a:ext cx="1224136" cy="46064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686244E5-833C-4811-9CDD-1002BEECFC7D}"/>
              </a:ext>
            </a:extLst>
          </p:cNvPr>
          <p:cNvSpPr/>
          <p:nvPr/>
        </p:nvSpPr>
        <p:spPr>
          <a:xfrm>
            <a:off x="4860032" y="1600200"/>
            <a:ext cx="1395364" cy="46064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6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F47BBC-BD16-44A9-ABCE-F4628A090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jQuery’s </a:t>
            </a:r>
            <a:r>
              <a:rPr lang="en-GB" dirty="0">
                <a:hlinkClick r:id="rId2"/>
              </a:rPr>
              <a:t>.ajax()</a:t>
            </a:r>
            <a:r>
              <a:rPr lang="en-GB" dirty="0"/>
              <a:t>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0DBEE39-2912-4D1F-B48C-E0967C2114D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Syntax:</a:t>
            </a:r>
          </a:p>
          <a:p>
            <a:pPr lvl="1"/>
            <a:r>
              <a:rPr lang="en-GB" dirty="0"/>
              <a:t>$.ajax([settings]);</a:t>
            </a:r>
          </a:p>
          <a:p>
            <a:pPr lvl="1"/>
            <a:r>
              <a:rPr lang="en-GB" dirty="0"/>
              <a:t>$.ajax(</a:t>
            </a:r>
            <a:r>
              <a:rPr lang="en-GB" dirty="0" err="1"/>
              <a:t>url</a:t>
            </a:r>
            <a:r>
              <a:rPr lang="en-GB" dirty="0"/>
              <a:t>, [, settings]);</a:t>
            </a:r>
          </a:p>
          <a:p>
            <a:r>
              <a:rPr lang="en-GB" b="1" dirty="0"/>
              <a:t>Settings</a:t>
            </a:r>
            <a:r>
              <a:rPr lang="en-GB" dirty="0"/>
              <a:t> are a set of key/value pairs used to configure the AJAX request.</a:t>
            </a:r>
          </a:p>
          <a:p>
            <a:pPr lvl="1"/>
            <a:r>
              <a:rPr lang="en-GB" dirty="0"/>
              <a:t>All settings are optional</a:t>
            </a:r>
          </a:p>
          <a:p>
            <a:r>
              <a:rPr lang="en-GB" b="1" dirty="0"/>
              <a:t>URL</a:t>
            </a:r>
            <a:r>
              <a:rPr lang="en-GB" dirty="0"/>
              <a:t>: where to send the request to. </a:t>
            </a:r>
          </a:p>
          <a:p>
            <a:pPr lvl="1"/>
            <a:r>
              <a:rPr lang="en-GB" dirty="0"/>
              <a:t>If not specified, it defaults to the current page.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58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86F65B-CE84-4076-B597-2081D5F19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jQuery’s </a:t>
            </a:r>
            <a:r>
              <a:rPr lang="en-GB" dirty="0">
                <a:hlinkClick r:id="rId2"/>
              </a:rPr>
              <a:t>.ajax()</a:t>
            </a:r>
            <a:r>
              <a:rPr lang="en-GB" dirty="0"/>
              <a:t>: Some Settings</a:t>
            </a:r>
            <a:br>
              <a:rPr lang="en-GB" dirty="0"/>
            </a:br>
            <a:r>
              <a:rPr lang="en-GB" sz="3100" dirty="0"/>
              <a:t>(</a:t>
            </a:r>
            <a:r>
              <a:rPr lang="en-GB" sz="3100" dirty="0">
                <a:hlinkClick r:id="rId3"/>
              </a:rPr>
              <a:t>see more</a:t>
            </a:r>
            <a:r>
              <a:rPr lang="en-GB" sz="3100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969FFE9-E103-4B8E-AB5B-CF8F7C9B4E0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data</a:t>
            </a:r>
            <a:r>
              <a:rPr lang="en-GB" dirty="0"/>
              <a:t>: the data to be sent to the server.</a:t>
            </a:r>
          </a:p>
          <a:p>
            <a:r>
              <a:rPr lang="en-GB" b="1" dirty="0" err="1"/>
              <a:t>contentType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used when sending data to the server.</a:t>
            </a:r>
          </a:p>
          <a:p>
            <a:pPr lvl="1"/>
            <a:r>
              <a:rPr lang="en-GB" dirty="0"/>
              <a:t>"application/x-www-form-</a:t>
            </a:r>
            <a:r>
              <a:rPr lang="en-GB" dirty="0" err="1"/>
              <a:t>urlencoded</a:t>
            </a:r>
            <a:r>
              <a:rPr lang="en-GB" dirty="0"/>
              <a:t>; charset=UTF-8“ is okay for most cases.</a:t>
            </a:r>
          </a:p>
          <a:p>
            <a:r>
              <a:rPr lang="en-GB" b="1" dirty="0" err="1"/>
              <a:t>beforeSend</a:t>
            </a:r>
            <a:r>
              <a:rPr lang="en-GB" dirty="0"/>
              <a:t>: pre-request </a:t>
            </a:r>
            <a:r>
              <a:rPr lang="en-GB" dirty="0" err="1"/>
              <a:t>callback</a:t>
            </a:r>
            <a:r>
              <a:rPr lang="en-GB" dirty="0"/>
              <a:t> function that can be used to modify the </a:t>
            </a:r>
            <a:r>
              <a:rPr lang="en-GB" dirty="0" err="1"/>
              <a:t>jqXHR</a:t>
            </a:r>
            <a:r>
              <a:rPr lang="en-GB" dirty="0"/>
              <a:t> object.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309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7C1A54-F514-42F0-8EFA-E7163F30E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en-GB" dirty="0"/>
              <a:t>jQuery’s </a:t>
            </a:r>
            <a:r>
              <a:rPr lang="en-GB" dirty="0">
                <a:hlinkClick r:id="rId3"/>
              </a:rPr>
              <a:t>.ajax()</a:t>
            </a:r>
            <a:r>
              <a:rPr lang="en-GB" dirty="0"/>
              <a:t>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5F32EDC-6982-481C-92C1-D8CFD3A7AD5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Returns a </a:t>
            </a:r>
            <a:r>
              <a:rPr lang="en-GB" b="1" dirty="0" err="1"/>
              <a:t>jqXHR</a:t>
            </a:r>
            <a:r>
              <a:rPr lang="en-GB" dirty="0"/>
              <a:t> (jQuery </a:t>
            </a:r>
            <a:r>
              <a:rPr lang="en-GB" dirty="0" err="1"/>
              <a:t>XMLHttpRequest</a:t>
            </a:r>
            <a:r>
              <a:rPr lang="en-GB" dirty="0"/>
              <a:t>) object.</a:t>
            </a:r>
          </a:p>
          <a:p>
            <a:r>
              <a:rPr lang="en-GB" dirty="0"/>
              <a:t>The </a:t>
            </a:r>
            <a:r>
              <a:rPr lang="en-GB" dirty="0" err="1"/>
              <a:t>jqXHR</a:t>
            </a:r>
            <a:r>
              <a:rPr lang="en-GB" dirty="0"/>
              <a:t> returned implements the </a:t>
            </a:r>
            <a:r>
              <a:rPr lang="en-GB" dirty="0">
                <a:hlinkClick r:id="rId4"/>
              </a:rPr>
              <a:t>Promise interface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promise can be:</a:t>
            </a:r>
          </a:p>
          <a:p>
            <a:pPr lvl="2"/>
            <a:r>
              <a:rPr lang="en-GB" b="1" dirty="0"/>
              <a:t>fulfilled</a:t>
            </a:r>
            <a:r>
              <a:rPr lang="en-GB" dirty="0"/>
              <a:t> - The action relating to the promise succeeded</a:t>
            </a:r>
          </a:p>
          <a:p>
            <a:pPr lvl="2"/>
            <a:r>
              <a:rPr lang="en-GB" b="1" dirty="0"/>
              <a:t>rejected</a:t>
            </a:r>
            <a:r>
              <a:rPr lang="en-GB" dirty="0"/>
              <a:t> - The action relating to the promise failed</a:t>
            </a:r>
          </a:p>
          <a:p>
            <a:pPr lvl="2"/>
            <a:r>
              <a:rPr lang="en-GB" b="1" dirty="0"/>
              <a:t>pending</a:t>
            </a:r>
            <a:r>
              <a:rPr lang="en-GB" dirty="0"/>
              <a:t> - Hasn't fulfilled or rejected yet</a:t>
            </a:r>
          </a:p>
          <a:p>
            <a:pPr lvl="2"/>
            <a:r>
              <a:rPr lang="en-GB" b="1" dirty="0"/>
              <a:t>settled</a:t>
            </a:r>
            <a:r>
              <a:rPr lang="en-GB" dirty="0"/>
              <a:t> - Has fulfilled or rejected</a:t>
            </a:r>
          </a:p>
        </p:txBody>
      </p:sp>
    </p:spTree>
    <p:extLst>
      <p:ext uri="{BB962C8B-B14F-4D97-AF65-F5344CB8AC3E}">
        <p14:creationId xmlns:p14="http://schemas.microsoft.com/office/powerpoint/2010/main" val="2224733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678F3D-C7FD-4664-9221-843A7A94B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jQuery’s </a:t>
            </a:r>
            <a:r>
              <a:rPr lang="en-GB" dirty="0">
                <a:hlinkClick r:id="rId3"/>
              </a:rPr>
              <a:t>.ajax()</a:t>
            </a:r>
            <a:r>
              <a:rPr lang="en-GB" dirty="0"/>
              <a:t> Promise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1A2274-9475-4B45-B0A6-EB661989337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Done: </a:t>
            </a:r>
            <a:r>
              <a:rPr lang="en-GB" i="1" dirty="0"/>
              <a:t>request </a:t>
            </a:r>
            <a:r>
              <a:rPr lang="en-GB" i="1" u="sng" dirty="0"/>
              <a:t>succeeds</a:t>
            </a:r>
            <a:r>
              <a:rPr lang="en-GB" dirty="0"/>
              <a:t> </a:t>
            </a:r>
            <a:r>
              <a:rPr lang="en-GB" dirty="0" err="1"/>
              <a:t>callback</a:t>
            </a:r>
            <a:r>
              <a:rPr lang="en-GB" dirty="0"/>
              <a:t> function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</a:t>
            </a:r>
            <a:r>
              <a:rPr lang="en-GB" sz="24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done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… });</a:t>
            </a:r>
            <a:endParaRPr lang="en-GB" dirty="0"/>
          </a:p>
          <a:p>
            <a:r>
              <a:rPr lang="en-GB" b="1" dirty="0"/>
              <a:t>Fail: </a:t>
            </a:r>
            <a:r>
              <a:rPr lang="en-GB" i="1" dirty="0"/>
              <a:t>request </a:t>
            </a:r>
            <a:r>
              <a:rPr lang="en-GB" i="1" u="sng" dirty="0"/>
              <a:t>fails</a:t>
            </a:r>
            <a:r>
              <a:rPr lang="en-GB" dirty="0"/>
              <a:t> </a:t>
            </a:r>
            <a:r>
              <a:rPr lang="en-GB" dirty="0" err="1"/>
              <a:t>callback</a:t>
            </a:r>
            <a:r>
              <a:rPr lang="en-GB" dirty="0"/>
              <a:t> function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</a:t>
            </a:r>
            <a:r>
              <a:rPr lang="en-GB" sz="24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fail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… });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21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678F3D-C7FD-4664-9221-843A7A94B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jQuery’s </a:t>
            </a:r>
            <a:r>
              <a:rPr lang="en-GB" dirty="0">
                <a:hlinkClick r:id="rId3"/>
              </a:rPr>
              <a:t>.ajax()</a:t>
            </a:r>
            <a:r>
              <a:rPr lang="en-GB" dirty="0"/>
              <a:t> Promise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1A2274-9475-4B45-B0A6-EB661989337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Then: </a:t>
            </a:r>
            <a:r>
              <a:rPr lang="en-GB" i="1" u="sng" dirty="0"/>
              <a:t>merger of done and fail</a:t>
            </a:r>
            <a:r>
              <a:rPr lang="en-GB" b="1" dirty="0"/>
              <a:t> </a:t>
            </a:r>
            <a:r>
              <a:rPr lang="en-GB" dirty="0"/>
              <a:t>(2 in 1) </a:t>
            </a:r>
            <a:r>
              <a:rPr lang="en-GB" dirty="0" err="1"/>
              <a:t>callback</a:t>
            </a:r>
            <a:r>
              <a:rPr lang="en-GB" dirty="0"/>
              <a:t> function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</a:t>
            </a:r>
            <a:r>
              <a:rPr lang="en-GB" sz="24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){ … },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){ … });</a:t>
            </a:r>
            <a:endParaRPr lang="en-GB" dirty="0"/>
          </a:p>
          <a:p>
            <a:r>
              <a:rPr lang="en-GB" b="1" dirty="0"/>
              <a:t>Always</a:t>
            </a:r>
            <a:r>
              <a:rPr lang="en-GB" dirty="0"/>
              <a:t>: </a:t>
            </a:r>
            <a:r>
              <a:rPr lang="en-GB" i="1" dirty="0"/>
              <a:t>request </a:t>
            </a:r>
            <a:r>
              <a:rPr lang="en-GB" i="1" u="sng" dirty="0"/>
              <a:t>completes whether it fails or succeeds</a:t>
            </a:r>
            <a:r>
              <a:rPr lang="en-GB" dirty="0"/>
              <a:t> </a:t>
            </a:r>
            <a:r>
              <a:rPr lang="en-GB" dirty="0" err="1"/>
              <a:t>callback</a:t>
            </a:r>
            <a:r>
              <a:rPr lang="en-GB" dirty="0"/>
              <a:t> function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</a:t>
            </a:r>
            <a:r>
              <a:rPr lang="en-GB" sz="24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always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data|jqXHR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jqXHR|errorThrown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});</a:t>
            </a:r>
            <a:endParaRPr lang="en-GB" dirty="0"/>
          </a:p>
          <a:p>
            <a:pPr lvl="1"/>
            <a:r>
              <a:rPr lang="en-GB" dirty="0"/>
              <a:t>First argument is either </a:t>
            </a:r>
            <a:r>
              <a:rPr lang="en-GB" dirty="0" err="1"/>
              <a:t>jqXHR</a:t>
            </a:r>
            <a:r>
              <a:rPr lang="en-GB" dirty="0"/>
              <a:t> or data</a:t>
            </a:r>
          </a:p>
          <a:p>
            <a:pPr lvl="1"/>
            <a:r>
              <a:rPr lang="en-GB" dirty="0"/>
              <a:t>Third argument is either </a:t>
            </a:r>
            <a:r>
              <a:rPr lang="en-GB" dirty="0" err="1"/>
              <a:t>jqXHR</a:t>
            </a:r>
            <a:r>
              <a:rPr lang="en-GB" dirty="0"/>
              <a:t> or </a:t>
            </a:r>
            <a:r>
              <a:rPr lang="en-GB" dirty="0" err="1"/>
              <a:t>errorThrown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998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5AC0318-89ED-4694-A0F8-A2A6F25D3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Promise </a:t>
            </a:r>
            <a:r>
              <a:rPr lang="en-GB" dirty="0" err="1"/>
              <a:t>Callback</a:t>
            </a:r>
            <a:r>
              <a:rPr lang="en-GB" dirty="0"/>
              <a:t> Function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2E8034F-0D65-4384-A157-B9413026DF4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data</a:t>
            </a:r>
            <a:r>
              <a:rPr lang="en-GB" dirty="0"/>
              <a:t>: the data returned by the server request</a:t>
            </a:r>
          </a:p>
          <a:p>
            <a:r>
              <a:rPr lang="en-GB" b="1" dirty="0" err="1"/>
              <a:t>textStatus</a:t>
            </a:r>
            <a:r>
              <a:rPr lang="en-GB" dirty="0"/>
              <a:t>: the status of the request i.e. success, not modified, </a:t>
            </a:r>
            <a:r>
              <a:rPr lang="en-GB" dirty="0" err="1"/>
              <a:t>nocontent</a:t>
            </a:r>
            <a:r>
              <a:rPr lang="en-GB" dirty="0"/>
              <a:t>, error, timeout, etc.</a:t>
            </a:r>
          </a:p>
          <a:p>
            <a:r>
              <a:rPr lang="en-GB" b="1" dirty="0" err="1"/>
              <a:t>jqXHR</a:t>
            </a:r>
            <a:r>
              <a:rPr lang="en-GB" dirty="0"/>
              <a:t>: the jQuery </a:t>
            </a:r>
            <a:r>
              <a:rPr lang="en-GB" dirty="0" err="1"/>
              <a:t>XMLHttpRequest</a:t>
            </a:r>
            <a:r>
              <a:rPr lang="en-GB" dirty="0"/>
              <a:t> object returned by the ajax request containing:</a:t>
            </a:r>
          </a:p>
          <a:p>
            <a:pPr lvl="1"/>
            <a:r>
              <a:rPr lang="en-GB" dirty="0"/>
              <a:t>all the properties of standard </a:t>
            </a:r>
            <a:r>
              <a:rPr lang="en-GB" dirty="0" err="1"/>
              <a:t>XMLHttpRequest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and more.</a:t>
            </a:r>
          </a:p>
          <a:p>
            <a:r>
              <a:rPr lang="en-GB" b="1" dirty="0" err="1"/>
              <a:t>errorThrown</a:t>
            </a:r>
            <a:r>
              <a:rPr lang="en-GB" dirty="0"/>
              <a:t>: if a HTTP error occurs, a textual description of the error e.g. “Not Found”.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657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AJAX Example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pPr marL="32004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$.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"data.html"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.done(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alert(data);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.fail(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"error"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.always(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"complete"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r>
              <a:rPr lang="en-GB" dirty="0"/>
              <a:t>The done, fail and always properties are chained on to </a:t>
            </a:r>
            <a:r>
              <a:rPr lang="en-GB" dirty="0" err="1"/>
              <a:t>the.ajax</a:t>
            </a:r>
            <a:r>
              <a:rPr lang="en-GB" dirty="0"/>
              <a:t>()method using the dot operator:</a:t>
            </a:r>
          </a:p>
          <a:p>
            <a:pPr marL="365760" lvl="1" indent="0">
              <a:buNone/>
            </a:pPr>
            <a:r>
              <a:rPr lang="en-GB" dirty="0"/>
              <a:t>.</a:t>
            </a:r>
            <a:r>
              <a:rPr lang="en-GB" dirty="0" err="1"/>
              <a:t>ajax</a:t>
            </a:r>
            <a:r>
              <a:rPr lang="en-GB" dirty="0"/>
              <a:t>().done(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</a:t>
            </a:r>
            <a:r>
              <a:rPr lang="en-GB" sz="22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</a:t>
            </a:r>
            <a:r>
              <a:rPr lang="en-GB" dirty="0"/>
              <a:t>).fail</a:t>
            </a:r>
            <a:r>
              <a:rPr lang="en-GB" sz="2200" dirty="0"/>
              <a:t>(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</a:t>
            </a:r>
            <a:r>
              <a:rPr lang="en-GB" sz="22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</a:t>
            </a:r>
            <a:r>
              <a:rPr lang="en-GB" dirty="0"/>
              <a:t>).always</a:t>
            </a:r>
            <a:r>
              <a:rPr lang="en-GB" sz="1900" dirty="0"/>
              <a:t>(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</a:t>
            </a:r>
            <a:r>
              <a:rPr lang="en-GB" sz="22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</a:t>
            </a:r>
            <a:r>
              <a:rPr lang="en-GB" dirty="0"/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152188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AJAX Example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0000" lnSpcReduction="20000"/>
          </a:bodyPr>
          <a:lstStyle/>
          <a:p>
            <a:pPr marL="320040" lvl="1" indent="0">
              <a:buNone/>
            </a:pP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jqxhr2 = $.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"data2.html"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beforeSend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//do something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.done(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alert(data);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.fail(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.always(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"complete"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</a:p>
          <a:p>
            <a:pPr>
              <a:spcBef>
                <a:spcPts val="1200"/>
              </a:spcBef>
            </a:pPr>
            <a:r>
              <a:rPr lang="en-GB" sz="3900" dirty="0"/>
              <a:t>This example uses key/value pairs to set properties (</a:t>
            </a:r>
            <a:r>
              <a:rPr lang="en-GB" sz="3900" dirty="0" err="1"/>
              <a:t>url</a:t>
            </a:r>
            <a:r>
              <a:rPr lang="en-GB" sz="3900" dirty="0"/>
              <a:t> and </a:t>
            </a:r>
            <a:r>
              <a:rPr lang="en-GB" sz="3900" dirty="0" err="1"/>
              <a:t>beforeSend</a:t>
            </a:r>
            <a:r>
              <a:rPr lang="en-GB" sz="3900" dirty="0"/>
              <a:t>) of the ajax() method.</a:t>
            </a:r>
          </a:p>
          <a:p>
            <a:pPr>
              <a:spcBef>
                <a:spcPts val="1200"/>
              </a:spcBef>
            </a:pPr>
            <a:r>
              <a:rPr lang="en-GB" sz="3900" dirty="0"/>
              <a:t>The key/value pairs are specified as a JSON object.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79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For security reasons, modern browsers will </a:t>
            </a:r>
            <a:r>
              <a:rPr lang="en-GB" u="sng" dirty="0"/>
              <a:t>not</a:t>
            </a:r>
            <a:r>
              <a:rPr lang="en-GB" dirty="0"/>
              <a:t> by default </a:t>
            </a:r>
            <a:r>
              <a:rPr lang="en-GB" b="1" dirty="0"/>
              <a:t>allow Scripts (JavaScript, AJAX, etc.) access across different domains</a:t>
            </a:r>
            <a:r>
              <a:rPr lang="en-GB" dirty="0"/>
              <a:t>.</a:t>
            </a:r>
          </a:p>
          <a:p>
            <a:r>
              <a:rPr lang="en-GB" dirty="0"/>
              <a:t>Thus the web page sending the request via script and the target destination </a:t>
            </a:r>
            <a:r>
              <a:rPr lang="en-GB" dirty="0" err="1"/>
              <a:t>url</a:t>
            </a:r>
            <a:r>
              <a:rPr lang="en-GB" dirty="0"/>
              <a:t> must be on the same domain.</a:t>
            </a:r>
          </a:p>
          <a:p>
            <a:r>
              <a:rPr lang="en-GB" dirty="0"/>
              <a:t>There are other security considerations for web applications: look up </a:t>
            </a:r>
            <a:r>
              <a:rPr lang="en-GB" dirty="0">
                <a:hlinkClick r:id="rId3"/>
              </a:rPr>
              <a:t>OWASP Top 10</a:t>
            </a:r>
            <a:r>
              <a:rPr lang="en-GB" dirty="0"/>
              <a:t>.</a:t>
            </a:r>
          </a:p>
          <a:p>
            <a:pPr lvl="1"/>
            <a:r>
              <a:rPr lang="en-GB" dirty="0">
                <a:hlinkClick r:id="rId4"/>
              </a:rPr>
              <a:t>OWASP Top 10 - 2017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397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Cross-Origin Resource Sharing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security reasons, browsers restrict cross-origin HTTP requests initiated from within scripts.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37597"/>
            <a:ext cx="6151004" cy="427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375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EADDA9-830C-45E9-8F73-3C6597984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Cross-Origin Resource Sharing</a:t>
            </a:r>
            <a:br>
              <a:rPr lang="en-GB" dirty="0"/>
            </a:br>
            <a:r>
              <a:rPr lang="en-GB" sz="3100" dirty="0" smtClean="0"/>
              <a:t>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BE9ECC4-BE41-468E-90F2-6C0EFE7334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JSONP</a:t>
            </a:r>
            <a:r>
              <a:rPr lang="en-GB" dirty="0"/>
              <a:t> (JSON with Padding) is a method commonly used to bypass the cross-domain restrictions in web browsers.</a:t>
            </a:r>
          </a:p>
          <a:p>
            <a:pPr lvl="1"/>
            <a:r>
              <a:rPr lang="en-GB" dirty="0"/>
              <a:t>With JSONP, you typically specify an </a:t>
            </a:r>
            <a:r>
              <a:rPr lang="en-GB" b="1" dirty="0"/>
              <a:t>agreed </a:t>
            </a:r>
            <a:r>
              <a:rPr lang="en-GB" b="1" dirty="0" err="1"/>
              <a:t>callback</a:t>
            </a:r>
            <a:r>
              <a:rPr lang="en-GB" b="1" dirty="0"/>
              <a:t> function</a:t>
            </a:r>
            <a:r>
              <a:rPr lang="en-GB" dirty="0"/>
              <a:t> to send the returned data to as a parameter.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22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EADDA9-830C-45E9-8F73-3C6597984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Cross-Origin Resource Sharing</a:t>
            </a:r>
            <a:br>
              <a:rPr lang="en-GB" dirty="0"/>
            </a:br>
            <a:r>
              <a:rPr lang="en-GB" sz="3100" dirty="0" smtClean="0"/>
              <a:t>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BE9ECC4-BE41-468E-90F2-6C0EFE7334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Content-Security-Policy </a:t>
            </a:r>
            <a:r>
              <a:rPr lang="en-GB" dirty="0" smtClean="0"/>
              <a:t>– specify the content resources the page is allowed to load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You can specify this using a </a:t>
            </a:r>
            <a:r>
              <a:rPr lang="en-GB" b="1" dirty="0" smtClean="0"/>
              <a:t>meta</a:t>
            </a:r>
            <a:r>
              <a:rPr lang="en-GB" dirty="0" smtClean="0"/>
              <a:t> tag.</a:t>
            </a:r>
          </a:p>
          <a:p>
            <a:pPr lvl="1"/>
            <a:r>
              <a:rPr lang="en-GB" dirty="0" smtClean="0"/>
              <a:t>You specify different Fetch directives to control </a:t>
            </a:r>
            <a:r>
              <a:rPr lang="en-GB" b="1" dirty="0" smtClean="0"/>
              <a:t>locations from which certain resources can be loaded</a:t>
            </a:r>
            <a:r>
              <a:rPr lang="en-GB" dirty="0" smtClean="0"/>
              <a:t>.</a:t>
            </a:r>
            <a:endParaRPr lang="en-GB" dirty="0" smtClean="0"/>
          </a:p>
          <a:p>
            <a:pPr lvl="1"/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 panose="020B0609020204030204" pitchFamily="49" charset="0"/>
              </a:rPr>
              <a:t>meta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latin typeface="Consolas" panose="020B0609020204030204" pitchFamily="49" charset="0"/>
              </a:rPr>
              <a:t>http-</a:t>
            </a:r>
            <a:r>
              <a:rPr lang="en-GB" sz="2800" dirty="0" err="1">
                <a:solidFill>
                  <a:srgbClr val="FF0000"/>
                </a:solidFill>
                <a:latin typeface="Consolas" panose="020B0609020204030204" pitchFamily="49" charset="0"/>
              </a:rPr>
              <a:t>equiv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800" b="1" dirty="0">
                <a:solidFill>
                  <a:srgbClr val="0000FF"/>
                </a:solidFill>
                <a:latin typeface="Consolas" panose="020B0609020204030204" pitchFamily="49" charset="0"/>
              </a:rPr>
              <a:t>Content-Security-Policy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latin typeface="Consolas" panose="020B0609020204030204" pitchFamily="49" charset="0"/>
              </a:rPr>
              <a:t>content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="default-</a:t>
            </a:r>
            <a:r>
              <a:rPr lang="en-GB" sz="2800" dirty="0" err="1">
                <a:solidFill>
                  <a:srgbClr val="0000FF"/>
                </a:solidFill>
                <a:latin typeface="Consolas" panose="020B0609020204030204" pitchFamily="49" charset="0"/>
              </a:rPr>
              <a:t>src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 'self' </a:t>
            </a:r>
            <a:r>
              <a:rPr lang="en-GB" sz="2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…"&gt;</a:t>
            </a:r>
            <a:endParaRPr lang="en-GB" dirty="0"/>
          </a:p>
          <a:p>
            <a:r>
              <a:rPr lang="en-GB" dirty="0" smtClean="0"/>
              <a:t>See more:</a:t>
            </a:r>
          </a:p>
          <a:p>
            <a:pPr lvl="1"/>
            <a:r>
              <a:rPr lang="en-GB" dirty="0" smtClean="0">
                <a:hlinkClick r:id="rId3"/>
              </a:rPr>
              <a:t>Content Security Policy</a:t>
            </a:r>
            <a:endParaRPr lang="en-GB" dirty="0" smtClean="0"/>
          </a:p>
          <a:p>
            <a:pPr lvl="1"/>
            <a:r>
              <a:rPr lang="en-GB" dirty="0" smtClean="0">
                <a:hlinkClick r:id="rId4"/>
              </a:rPr>
              <a:t>Content-Security-Policy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97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EADDA9-830C-45E9-8F73-3C6597984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Cross-Origin Resource Sharing</a:t>
            </a:r>
            <a:br>
              <a:rPr lang="en-GB" dirty="0"/>
            </a:br>
            <a:r>
              <a:rPr lang="en-GB" sz="3100" dirty="0" smtClean="0"/>
              <a:t>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BE9ECC4-BE41-468E-90F2-6C0EFE7334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Cross-Origin </a:t>
            </a:r>
            <a:r>
              <a:rPr lang="en-GB" b="1" dirty="0"/>
              <a:t>Resource Sharing</a:t>
            </a:r>
            <a:r>
              <a:rPr lang="en-GB" dirty="0"/>
              <a:t> (CORS): a new recommendation by the W3C</a:t>
            </a:r>
          </a:p>
          <a:p>
            <a:pPr lvl="1"/>
            <a:r>
              <a:rPr lang="en-GB" dirty="0"/>
              <a:t>Clients </a:t>
            </a:r>
            <a:r>
              <a:rPr lang="en-GB" dirty="0">
                <a:hlinkClick r:id="rId3"/>
              </a:rPr>
              <a:t>grant access </a:t>
            </a:r>
            <a:r>
              <a:rPr lang="en-GB" dirty="0"/>
              <a:t>(usually done on the </a:t>
            </a:r>
            <a:r>
              <a:rPr lang="en-GB" i="1" dirty="0"/>
              <a:t>server-side</a:t>
            </a:r>
            <a:r>
              <a:rPr lang="en-GB" dirty="0"/>
              <a:t>) to external domains by adding the HTTP Response Header:</a:t>
            </a:r>
          </a:p>
          <a:p>
            <a:pPr marL="685800" lvl="2" indent="0">
              <a:buNone/>
            </a:pPr>
            <a:r>
              <a:rPr lang="en-GB" dirty="0"/>
              <a:t>Access-Control-Allow-Origin</a:t>
            </a:r>
          </a:p>
          <a:p>
            <a:pPr lvl="1"/>
            <a:r>
              <a:rPr lang="en-GB" dirty="0"/>
              <a:t>Its value can be set to “*” (all) or to a specific domain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39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JSONP request target URL: </a:t>
            </a:r>
            <a:r>
              <a:rPr lang="en-GB" dirty="0">
                <a:highlight>
                  <a:srgbClr val="FFFF00"/>
                </a:highlight>
              </a:rPr>
              <a:t>somewhere_else.com</a:t>
            </a:r>
            <a:r>
              <a:rPr lang="en-GB" dirty="0"/>
              <a:t>/page1.php?</a:t>
            </a:r>
            <a:r>
              <a:rPr lang="en-GB" b="1" dirty="0"/>
              <a:t>callback=</a:t>
            </a:r>
            <a:r>
              <a:rPr lang="en-GB" b="1" dirty="0" err="1"/>
              <a:t>parseResponse</a:t>
            </a:r>
            <a:endParaRPr lang="en-GB" b="1" dirty="0"/>
          </a:p>
          <a:p>
            <a:pPr lvl="2"/>
            <a:r>
              <a:rPr lang="en-GB" b="1" dirty="0" err="1"/>
              <a:t>callback</a:t>
            </a:r>
            <a:r>
              <a:rPr lang="en-GB" dirty="0"/>
              <a:t> is the agreed parameter for sending a JSONP request.</a:t>
            </a:r>
          </a:p>
          <a:p>
            <a:pPr lvl="2"/>
            <a:r>
              <a:rPr lang="en-GB" b="1" dirty="0" err="1"/>
              <a:t>parseResponse</a:t>
            </a:r>
            <a:r>
              <a:rPr lang="en-GB" dirty="0"/>
              <a:t> is the </a:t>
            </a:r>
            <a:r>
              <a:rPr lang="en-GB" dirty="0" err="1"/>
              <a:t>callback</a:t>
            </a:r>
            <a:r>
              <a:rPr lang="en-GB" dirty="0"/>
              <a:t> function to receive the returned data.</a:t>
            </a:r>
          </a:p>
          <a:p>
            <a:r>
              <a:rPr lang="en-GB" dirty="0"/>
              <a:t>JSONP response:</a:t>
            </a:r>
          </a:p>
          <a:p>
            <a:pPr marL="365760" lvl="1" indent="0">
              <a:buNone/>
            </a:pPr>
            <a:r>
              <a:rPr lang="en-GB" b="1" dirty="0" err="1"/>
              <a:t>parseResponse</a:t>
            </a:r>
            <a:r>
              <a:rPr lang="en-GB" dirty="0"/>
              <a:t>({“Name”: “Joe”, “Id”: 1234, … });</a:t>
            </a:r>
          </a:p>
          <a:p>
            <a:pPr lvl="1"/>
            <a:r>
              <a:rPr lang="en-GB" dirty="0"/>
              <a:t>Will execute the </a:t>
            </a:r>
            <a:r>
              <a:rPr lang="en-GB" dirty="0" err="1"/>
              <a:t>parseResponse</a:t>
            </a:r>
            <a:r>
              <a:rPr lang="en-GB" dirty="0"/>
              <a:t>() function passing in the returned JSON data as a parameter.</a:t>
            </a:r>
          </a:p>
        </p:txBody>
      </p:sp>
    </p:spTree>
    <p:extLst>
      <p:ext uri="{BB962C8B-B14F-4D97-AF65-F5344CB8AC3E}">
        <p14:creationId xmlns:p14="http://schemas.microsoft.com/office/powerpoint/2010/main" val="414732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$.ajax({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somewhere_else.com/</a:t>
            </a:r>
            <a:r>
              <a:rPr lang="en-GB" dirty="0" err="1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getdata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dataType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jsonp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jsonpCallback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":"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parseData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</a:p>
          <a:p>
            <a:pPr marL="320040" lvl="1" indent="0">
              <a:buNone/>
            </a:pP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parseData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json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//do something with </a:t>
            </a:r>
            <a:r>
              <a:rPr lang="en-GB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json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data 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8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A1F28"/>
              </a:buClr>
              <a:buNone/>
            </a:pPr>
            <a:r>
              <a:rPr lang="en-GB" sz="2700" dirty="0">
                <a:solidFill>
                  <a:prstClr val="black"/>
                </a:solidFill>
              </a:rPr>
              <a:t>You can also use the </a:t>
            </a:r>
            <a:r>
              <a:rPr lang="en-GB" sz="2700" b="1" i="1" dirty="0">
                <a:solidFill>
                  <a:prstClr val="black"/>
                </a:solidFill>
              </a:rPr>
              <a:t>simpler</a:t>
            </a:r>
            <a:r>
              <a:rPr lang="en-GB" sz="2700" dirty="0">
                <a:solidFill>
                  <a:prstClr val="black"/>
                </a:solidFill>
              </a:rPr>
              <a:t> $.</a:t>
            </a:r>
            <a:r>
              <a:rPr lang="en-GB" sz="2700" dirty="0" err="1">
                <a:solidFill>
                  <a:prstClr val="black"/>
                </a:solidFill>
              </a:rPr>
              <a:t>getJSON</a:t>
            </a:r>
            <a:r>
              <a:rPr lang="en-GB" sz="2700" dirty="0">
                <a:solidFill>
                  <a:prstClr val="black"/>
                </a:solidFill>
              </a:rPr>
              <a:t>() method but you will need to use the ?</a:t>
            </a:r>
            <a:r>
              <a:rPr lang="en-GB" sz="2700" dirty="0" err="1">
                <a:solidFill>
                  <a:prstClr val="black"/>
                </a:solidFill>
              </a:rPr>
              <a:t>callback</a:t>
            </a:r>
            <a:r>
              <a:rPr lang="en-GB" sz="2700" dirty="0">
                <a:solidFill>
                  <a:prstClr val="black"/>
                </a:solidFill>
              </a:rPr>
              <a:t>= parameter in the target URL.</a:t>
            </a:r>
          </a:p>
          <a:p>
            <a:pPr lvl="0">
              <a:buClr>
                <a:srgbClr val="DA1F28"/>
              </a:buClr>
            </a:pPr>
            <a:endParaRPr lang="en-GB" sz="27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$.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getJSON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	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"https://somewhereelse.com</a:t>
            </a:r>
            <a:r>
              <a:rPr lang="en-GB" sz="2000" dirty="0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?callback=?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}).done(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() 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	// </a:t>
            </a:r>
            <a:r>
              <a:rPr lang="en-GB" sz="20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 function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 on </a:t>
            </a:r>
            <a:r>
              <a:rPr lang="en-GB" sz="20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endParaRPr lang="en-GB" sz="2000" dirty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86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F42868DF-FC93-46E3-B8B4-49E144A00FF3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953DDE09-FC45-4EE7-AAB5-FC8113844E58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11947</TotalTime>
  <Words>2786</Words>
  <Application>Microsoft Office PowerPoint</Application>
  <PresentationFormat>On-screen Show (4:3)</PresentationFormat>
  <Paragraphs>400</Paragraphs>
  <Slides>42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Arial</vt:lpstr>
      <vt:lpstr>Calibri</vt:lpstr>
      <vt:lpstr>Cambria</vt:lpstr>
      <vt:lpstr>Consolas</vt:lpstr>
      <vt:lpstr>Segoe UI</vt:lpstr>
      <vt:lpstr>Wingdings</vt:lpstr>
      <vt:lpstr>Wingdings 2</vt:lpstr>
      <vt:lpstr>Median</vt:lpstr>
      <vt:lpstr>JSON and Ajax</vt:lpstr>
      <vt:lpstr>Today’s Lecture</vt:lpstr>
      <vt:lpstr>Objects and JSON</vt:lpstr>
      <vt:lpstr>JSON, JavaScript Object Notation</vt:lpstr>
      <vt:lpstr>Example JSON Object</vt:lpstr>
      <vt:lpstr>Accessing JSON Data Fields</vt:lpstr>
      <vt:lpstr>Accessing JSON Data Fields</vt:lpstr>
      <vt:lpstr>Accessing JSON Data Fields</vt:lpstr>
      <vt:lpstr>The EventListener Parameter</vt:lpstr>
      <vt:lpstr>AJAX</vt:lpstr>
      <vt:lpstr>AJAX</vt:lpstr>
      <vt:lpstr>AJAX, How Does it Work?</vt:lpstr>
      <vt:lpstr>AJAX XMLHttpRequest Methods Two main methods (see more)</vt:lpstr>
      <vt:lpstr>AJAX XMLHttpRequest Properties (see more)</vt:lpstr>
      <vt:lpstr>Should I Use GET or POST?</vt:lpstr>
      <vt:lpstr>jQuery AJAX</vt:lpstr>
      <vt:lpstr>Simpler jQuery AJAX Methods</vt:lpstr>
      <vt:lpstr>jQuery’s AJAX Functions</vt:lpstr>
      <vt:lpstr>jQuery .load() Function</vt:lpstr>
      <vt:lpstr>jQuery .load() Function Example</vt:lpstr>
      <vt:lpstr>Loading Partial Content</vt:lpstr>
      <vt:lpstr>jQuery .load() Function Example Loading Partial Content</vt:lpstr>
      <vt:lpstr>Event Handlers for Dynamic Content</vt:lpstr>
      <vt:lpstr>Event Handlers for Dynamic Content Two Solutions</vt:lpstr>
      <vt:lpstr>jQuery’s .on() Event Handler Example</vt:lpstr>
      <vt:lpstr>jQuery’s .ajax() Function</vt:lpstr>
      <vt:lpstr>jQuery’s .ajax(): Some Settings (see more)</vt:lpstr>
      <vt:lpstr>jQuery’s .ajax() Function</vt:lpstr>
      <vt:lpstr>jQuery’s .ajax() Promise Methods</vt:lpstr>
      <vt:lpstr>jQuery’s .ajax() Promise Methods</vt:lpstr>
      <vt:lpstr>Promise Callback Function Arguments</vt:lpstr>
      <vt:lpstr>jQuery AJAX Example I</vt:lpstr>
      <vt:lpstr>jQuery AJAX Example II</vt:lpstr>
      <vt:lpstr>Security Considerations</vt:lpstr>
      <vt:lpstr>Cross-Origin Resource Sharing</vt:lpstr>
      <vt:lpstr>Cross-Origin Resource Sharing Solutions</vt:lpstr>
      <vt:lpstr>Cross-Origin Resource Sharing Solutions</vt:lpstr>
      <vt:lpstr>Cross-Origin Resource Sharing Solutions</vt:lpstr>
      <vt:lpstr>JSONP</vt:lpstr>
      <vt:lpstr>jQuery JSONP</vt:lpstr>
      <vt:lpstr>jQuery JSONP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1505</cp:revision>
  <cp:lastPrinted>2014-09-29T16:21:25Z</cp:lastPrinted>
  <dcterms:created xsi:type="dcterms:W3CDTF">2013-09-18T07:00:31Z</dcterms:created>
  <dcterms:modified xsi:type="dcterms:W3CDTF">2018-10-30T11:31:38Z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