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45"/>
  </p:notesMasterIdLst>
  <p:sldIdLst>
    <p:sldId id="280" r:id="rId2"/>
    <p:sldId id="760" r:id="rId3"/>
    <p:sldId id="282" r:id="rId4"/>
    <p:sldId id="874" r:id="rId5"/>
    <p:sldId id="283" r:id="rId6"/>
    <p:sldId id="284" r:id="rId7"/>
    <p:sldId id="761" r:id="rId8"/>
    <p:sldId id="286" r:id="rId9"/>
    <p:sldId id="287" r:id="rId10"/>
    <p:sldId id="762" r:id="rId11"/>
    <p:sldId id="289" r:id="rId12"/>
    <p:sldId id="290" r:id="rId13"/>
    <p:sldId id="291" r:id="rId14"/>
    <p:sldId id="875" r:id="rId15"/>
    <p:sldId id="876" r:id="rId16"/>
    <p:sldId id="842" r:id="rId17"/>
    <p:sldId id="843" r:id="rId18"/>
    <p:sldId id="844" r:id="rId19"/>
    <p:sldId id="845" r:id="rId20"/>
    <p:sldId id="846" r:id="rId21"/>
    <p:sldId id="847" r:id="rId22"/>
    <p:sldId id="848" r:id="rId23"/>
    <p:sldId id="849" r:id="rId24"/>
    <p:sldId id="850" r:id="rId25"/>
    <p:sldId id="763" r:id="rId26"/>
    <p:sldId id="853" r:id="rId27"/>
    <p:sldId id="854" r:id="rId28"/>
    <p:sldId id="877" r:id="rId29"/>
    <p:sldId id="855" r:id="rId30"/>
    <p:sldId id="856" r:id="rId31"/>
    <p:sldId id="857" r:id="rId32"/>
    <p:sldId id="859" r:id="rId33"/>
    <p:sldId id="858" r:id="rId34"/>
    <p:sldId id="862" r:id="rId35"/>
    <p:sldId id="863" r:id="rId36"/>
    <p:sldId id="878" r:id="rId37"/>
    <p:sldId id="865" r:id="rId38"/>
    <p:sldId id="866" r:id="rId39"/>
    <p:sldId id="867" r:id="rId40"/>
    <p:sldId id="868" r:id="rId41"/>
    <p:sldId id="870" r:id="rId42"/>
    <p:sldId id="871" r:id="rId43"/>
    <p:sldId id="339" r:id="rId4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9795" autoAdjust="0"/>
  </p:normalViewPr>
  <p:slideViewPr>
    <p:cSldViewPr snapToGrid="0" snapToObjects="1">
      <p:cViewPr varScale="1">
        <p:scale>
          <a:sx n="82" d="100"/>
          <a:sy n="82" d="100"/>
        </p:scale>
        <p:origin x="1383" y="39"/>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59AAB29-8C3D-B644-9A94-851573723F63}" type="datetimeFigureOut">
              <a:rPr lang="en-US" smtClean="0"/>
              <a:pPr/>
              <a:t>10/9/2019</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6AAD592-0E56-B542-BE10-818C2A04D2B6}" type="slidenum">
              <a:rPr lang="en-US" smtClean="0"/>
              <a:pPr/>
              <a:t>‹#›</a:t>
            </a:fld>
            <a:endParaRPr lang="en-US"/>
          </a:p>
        </p:txBody>
      </p:sp>
    </p:spTree>
    <p:extLst>
      <p:ext uri="{BB962C8B-B14F-4D97-AF65-F5344CB8AC3E}">
        <p14:creationId xmlns:p14="http://schemas.microsoft.com/office/powerpoint/2010/main" val="227184212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D9030C1-C977-B14B-8EB7-BA2B30FCDB63}" type="slidenum">
              <a:rPr lang="en-US" sz="800"/>
              <a:pPr/>
              <a:t>1</a:t>
            </a:fld>
            <a:endParaRPr lang="en-US" sz="800"/>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a:xfrm>
            <a:off x="396013" y="4306550"/>
            <a:ext cx="5988326" cy="418319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1" dirty="0"/>
          </a:p>
        </p:txBody>
      </p:sp>
    </p:spTree>
    <p:extLst>
      <p:ext uri="{BB962C8B-B14F-4D97-AF65-F5344CB8AC3E}">
        <p14:creationId xmlns:p14="http://schemas.microsoft.com/office/powerpoint/2010/main" val="6633519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2</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GB" dirty="0"/>
          </a:p>
        </p:txBody>
      </p:sp>
    </p:spTree>
    <p:extLst>
      <p:ext uri="{BB962C8B-B14F-4D97-AF65-F5344CB8AC3E}">
        <p14:creationId xmlns:p14="http://schemas.microsoft.com/office/powerpoint/2010/main" val="10247521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3</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endParaRPr lang="en-GB" b="0" dirty="0"/>
          </a:p>
        </p:txBody>
      </p:sp>
    </p:spTree>
    <p:extLst>
      <p:ext uri="{BB962C8B-B14F-4D97-AF65-F5344CB8AC3E}">
        <p14:creationId xmlns:p14="http://schemas.microsoft.com/office/powerpoint/2010/main" val="13855832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4</a:t>
            </a:fld>
            <a:endParaRPr lang="en-US" dirty="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endParaRPr lang="en-US" b="1" dirty="0"/>
          </a:p>
        </p:txBody>
      </p:sp>
    </p:spTree>
    <p:extLst>
      <p:ext uri="{BB962C8B-B14F-4D97-AF65-F5344CB8AC3E}">
        <p14:creationId xmlns:p14="http://schemas.microsoft.com/office/powerpoint/2010/main" val="34893446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5</a:t>
            </a:fld>
            <a:endParaRPr lang="en-US" dirty="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endParaRPr lang="en-US" b="1" dirty="0"/>
          </a:p>
        </p:txBody>
      </p:sp>
    </p:spTree>
    <p:extLst>
      <p:ext uri="{BB962C8B-B14F-4D97-AF65-F5344CB8AC3E}">
        <p14:creationId xmlns:p14="http://schemas.microsoft.com/office/powerpoint/2010/main" val="33101120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6</a:t>
            </a:fld>
            <a:endParaRPr lang="en-US" dirty="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marL="112713" marR="0" indent="-112713" algn="l" defTabSz="1020763" rtl="0" eaLnBrk="0" fontAlgn="base" latinLnBrk="0" hangingPunct="0">
              <a:lnSpc>
                <a:spcPct val="90000"/>
              </a:lnSpc>
              <a:spcBef>
                <a:spcPct val="50000"/>
              </a:spcBef>
              <a:spcAft>
                <a:spcPct val="0"/>
              </a:spcAft>
              <a:buClrTx/>
              <a:buSzPct val="100000"/>
              <a:buFontTx/>
              <a:buNone/>
              <a:tabLst/>
              <a:defRPr/>
            </a:pPr>
            <a:endParaRPr lang="en-US" b="1" dirty="0"/>
          </a:p>
          <a:p>
            <a:pPr>
              <a:buFontTx/>
              <a:buNone/>
            </a:pPr>
            <a:endParaRPr lang="en-US" b="1" dirty="0"/>
          </a:p>
        </p:txBody>
      </p:sp>
    </p:spTree>
    <p:extLst>
      <p:ext uri="{BB962C8B-B14F-4D97-AF65-F5344CB8AC3E}">
        <p14:creationId xmlns:p14="http://schemas.microsoft.com/office/powerpoint/2010/main" val="28854848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7</a:t>
            </a:fld>
            <a:endParaRPr lang="en-US" dirty="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marL="112713" marR="0" indent="-112713" algn="l" defTabSz="1020763" rtl="0" eaLnBrk="0" fontAlgn="base" latinLnBrk="0" hangingPunct="0">
              <a:lnSpc>
                <a:spcPct val="90000"/>
              </a:lnSpc>
              <a:spcBef>
                <a:spcPct val="50000"/>
              </a:spcBef>
              <a:spcAft>
                <a:spcPct val="0"/>
              </a:spcAft>
              <a:buClrTx/>
              <a:buSzPct val="100000"/>
              <a:buFontTx/>
              <a:buNone/>
              <a:tabLst/>
              <a:defRPr/>
            </a:pPr>
            <a:endParaRPr lang="en-US" b="1" dirty="0"/>
          </a:p>
          <a:p>
            <a:pPr>
              <a:buFontTx/>
              <a:buNone/>
            </a:pPr>
            <a:endParaRPr lang="en-US" b="1" dirty="0"/>
          </a:p>
        </p:txBody>
      </p:sp>
    </p:spTree>
    <p:extLst>
      <p:ext uri="{BB962C8B-B14F-4D97-AF65-F5344CB8AC3E}">
        <p14:creationId xmlns:p14="http://schemas.microsoft.com/office/powerpoint/2010/main" val="33639258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8</a:t>
            </a:fld>
            <a:endParaRPr lang="en-US" dirty="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marL="112713" marR="0" indent="-112713" algn="l" defTabSz="1020763" rtl="0" eaLnBrk="0" fontAlgn="base" latinLnBrk="0" hangingPunct="0">
              <a:lnSpc>
                <a:spcPct val="90000"/>
              </a:lnSpc>
              <a:spcBef>
                <a:spcPct val="50000"/>
              </a:spcBef>
              <a:spcAft>
                <a:spcPct val="0"/>
              </a:spcAft>
              <a:buClrTx/>
              <a:buSzPct val="100000"/>
              <a:buFontTx/>
              <a:buNone/>
              <a:tabLst/>
              <a:defRPr/>
            </a:pPr>
            <a:endParaRPr lang="en-US" b="1" dirty="0"/>
          </a:p>
          <a:p>
            <a:pPr>
              <a:buFontTx/>
              <a:buNone/>
            </a:pPr>
            <a:endParaRPr lang="en-US" b="1" dirty="0"/>
          </a:p>
        </p:txBody>
      </p:sp>
    </p:spTree>
    <p:extLst>
      <p:ext uri="{BB962C8B-B14F-4D97-AF65-F5344CB8AC3E}">
        <p14:creationId xmlns:p14="http://schemas.microsoft.com/office/powerpoint/2010/main" val="7488004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9</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1368697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10</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3163035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11</a:t>
            </a:fld>
            <a:endParaRPr lang="en-US" dirty="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endParaRPr lang="en-US" b="1" dirty="0"/>
          </a:p>
        </p:txBody>
      </p:sp>
    </p:spTree>
    <p:extLst>
      <p:ext uri="{BB962C8B-B14F-4D97-AF65-F5344CB8AC3E}">
        <p14:creationId xmlns:p14="http://schemas.microsoft.com/office/powerpoint/2010/main" val="40288160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12</a:t>
            </a:fld>
            <a:endParaRPr lang="en-US" dirty="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endParaRPr lang="en-US" b="0" dirty="0"/>
          </a:p>
        </p:txBody>
      </p:sp>
    </p:spTree>
    <p:extLst>
      <p:ext uri="{BB962C8B-B14F-4D97-AF65-F5344CB8AC3E}">
        <p14:creationId xmlns:p14="http://schemas.microsoft.com/office/powerpoint/2010/main" val="17303558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13</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79561081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14</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83269819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15</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9203783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390570470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103020291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99106275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287197171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171597480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172919663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332741514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23</a:t>
            </a:fld>
            <a:endParaRPr lang="en-US" dirty="0"/>
          </a:p>
        </p:txBody>
      </p:sp>
    </p:spTree>
    <p:extLst>
      <p:ext uri="{BB962C8B-B14F-4D97-AF65-F5344CB8AC3E}">
        <p14:creationId xmlns:p14="http://schemas.microsoft.com/office/powerpoint/2010/main" val="116514216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24</a:t>
            </a:fld>
            <a:endParaRPr lang="en-US" dirty="0"/>
          </a:p>
        </p:txBody>
      </p:sp>
    </p:spTree>
    <p:extLst>
      <p:ext uri="{BB962C8B-B14F-4D97-AF65-F5344CB8AC3E}">
        <p14:creationId xmlns:p14="http://schemas.microsoft.com/office/powerpoint/2010/main" val="107832660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26</a:t>
            </a:fld>
            <a:endParaRPr lang="en-US" dirty="0"/>
          </a:p>
        </p:txBody>
      </p:sp>
    </p:spTree>
    <p:extLst>
      <p:ext uri="{BB962C8B-B14F-4D97-AF65-F5344CB8AC3E}">
        <p14:creationId xmlns:p14="http://schemas.microsoft.com/office/powerpoint/2010/main" val="360041115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27</a:t>
            </a:fld>
            <a:endParaRPr lang="en-US" dirty="0"/>
          </a:p>
        </p:txBody>
      </p:sp>
    </p:spTree>
    <p:extLst>
      <p:ext uri="{BB962C8B-B14F-4D97-AF65-F5344CB8AC3E}">
        <p14:creationId xmlns:p14="http://schemas.microsoft.com/office/powerpoint/2010/main" val="5966221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28</a:t>
            </a:fld>
            <a:endParaRPr lang="en-US" dirty="0"/>
          </a:p>
        </p:txBody>
      </p:sp>
    </p:spTree>
    <p:extLst>
      <p:ext uri="{BB962C8B-B14F-4D97-AF65-F5344CB8AC3E}">
        <p14:creationId xmlns:p14="http://schemas.microsoft.com/office/powerpoint/2010/main" val="166702323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29</a:t>
            </a:fld>
            <a:endParaRPr lang="en-US" dirty="0"/>
          </a:p>
        </p:txBody>
      </p:sp>
    </p:spTree>
    <p:extLst>
      <p:ext uri="{BB962C8B-B14F-4D97-AF65-F5344CB8AC3E}">
        <p14:creationId xmlns:p14="http://schemas.microsoft.com/office/powerpoint/2010/main" val="384686372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30</a:t>
            </a:fld>
            <a:endParaRPr lang="en-US" dirty="0"/>
          </a:p>
        </p:txBody>
      </p:sp>
    </p:spTree>
    <p:extLst>
      <p:ext uri="{BB962C8B-B14F-4D97-AF65-F5344CB8AC3E}">
        <p14:creationId xmlns:p14="http://schemas.microsoft.com/office/powerpoint/2010/main" val="290772244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31</a:t>
            </a:fld>
            <a:endParaRPr lang="en-US" dirty="0"/>
          </a:p>
        </p:txBody>
      </p:sp>
    </p:spTree>
    <p:extLst>
      <p:ext uri="{BB962C8B-B14F-4D97-AF65-F5344CB8AC3E}">
        <p14:creationId xmlns:p14="http://schemas.microsoft.com/office/powerpoint/2010/main" val="427408005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32</a:t>
            </a:fld>
            <a:endParaRPr lang="en-US" dirty="0"/>
          </a:p>
        </p:txBody>
      </p:sp>
    </p:spTree>
    <p:extLst>
      <p:ext uri="{BB962C8B-B14F-4D97-AF65-F5344CB8AC3E}">
        <p14:creationId xmlns:p14="http://schemas.microsoft.com/office/powerpoint/2010/main" val="42406733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33</a:t>
            </a:fld>
            <a:endParaRPr lang="en-US" dirty="0"/>
          </a:p>
        </p:txBody>
      </p:sp>
    </p:spTree>
    <p:extLst>
      <p:ext uri="{BB962C8B-B14F-4D97-AF65-F5344CB8AC3E}">
        <p14:creationId xmlns:p14="http://schemas.microsoft.com/office/powerpoint/2010/main" val="333106518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34</a:t>
            </a:fld>
            <a:endParaRPr lang="en-US" dirty="0"/>
          </a:p>
        </p:txBody>
      </p:sp>
    </p:spTree>
    <p:extLst>
      <p:ext uri="{BB962C8B-B14F-4D97-AF65-F5344CB8AC3E}">
        <p14:creationId xmlns:p14="http://schemas.microsoft.com/office/powerpoint/2010/main" val="153694320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35</a:t>
            </a:fld>
            <a:endParaRPr lang="en-US" dirty="0"/>
          </a:p>
        </p:txBody>
      </p:sp>
    </p:spTree>
    <p:extLst>
      <p:ext uri="{BB962C8B-B14F-4D97-AF65-F5344CB8AC3E}">
        <p14:creationId xmlns:p14="http://schemas.microsoft.com/office/powerpoint/2010/main" val="361261618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36</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endParaRPr lang="en-GB" b="0" dirty="0"/>
          </a:p>
        </p:txBody>
      </p:sp>
    </p:spTree>
    <p:extLst>
      <p:ext uri="{BB962C8B-B14F-4D97-AF65-F5344CB8AC3E}">
        <p14:creationId xmlns:p14="http://schemas.microsoft.com/office/powerpoint/2010/main" val="169860424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37</a:t>
            </a:fld>
            <a:endParaRPr lang="en-US" dirty="0"/>
          </a:p>
        </p:txBody>
      </p:sp>
    </p:spTree>
    <p:extLst>
      <p:ext uri="{BB962C8B-B14F-4D97-AF65-F5344CB8AC3E}">
        <p14:creationId xmlns:p14="http://schemas.microsoft.com/office/powerpoint/2010/main" val="28575339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38</a:t>
            </a:fld>
            <a:endParaRPr lang="en-US" dirty="0"/>
          </a:p>
        </p:txBody>
      </p:sp>
    </p:spTree>
    <p:extLst>
      <p:ext uri="{BB962C8B-B14F-4D97-AF65-F5344CB8AC3E}">
        <p14:creationId xmlns:p14="http://schemas.microsoft.com/office/powerpoint/2010/main" val="73598427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39</a:t>
            </a:fld>
            <a:endParaRPr lang="en-US" dirty="0"/>
          </a:p>
        </p:txBody>
      </p:sp>
    </p:spTree>
    <p:extLst>
      <p:ext uri="{BB962C8B-B14F-4D97-AF65-F5344CB8AC3E}">
        <p14:creationId xmlns:p14="http://schemas.microsoft.com/office/powerpoint/2010/main" val="223286269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40</a:t>
            </a:fld>
            <a:endParaRPr lang="en-US" dirty="0"/>
          </a:p>
        </p:txBody>
      </p:sp>
    </p:spTree>
    <p:extLst>
      <p:ext uri="{BB962C8B-B14F-4D97-AF65-F5344CB8AC3E}">
        <p14:creationId xmlns:p14="http://schemas.microsoft.com/office/powerpoint/2010/main" val="206242544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41</a:t>
            </a:fld>
            <a:endParaRPr lang="en-US" dirty="0"/>
          </a:p>
        </p:txBody>
      </p:sp>
    </p:spTree>
    <p:extLst>
      <p:ext uri="{BB962C8B-B14F-4D97-AF65-F5344CB8AC3E}">
        <p14:creationId xmlns:p14="http://schemas.microsoft.com/office/powerpoint/2010/main" val="220665914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42</a:t>
            </a:fld>
            <a:endParaRPr lang="en-US" dirty="0"/>
          </a:p>
        </p:txBody>
      </p:sp>
    </p:spTree>
    <p:extLst>
      <p:ext uri="{BB962C8B-B14F-4D97-AF65-F5344CB8AC3E}">
        <p14:creationId xmlns:p14="http://schemas.microsoft.com/office/powerpoint/2010/main" val="368472782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43</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endParaRPr lang="en-GB" b="0" dirty="0"/>
          </a:p>
        </p:txBody>
      </p:sp>
    </p:spTree>
    <p:extLst>
      <p:ext uri="{BB962C8B-B14F-4D97-AF65-F5344CB8AC3E}">
        <p14:creationId xmlns:p14="http://schemas.microsoft.com/office/powerpoint/2010/main" val="30303775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Arial" panose="020B0604020202020204" pitchFamily="34" charset="0"/>
                <a:ea typeface="+mj-ea"/>
                <a:cs typeface="Arial" panose="020B0604020202020204" pitchFamily="34" charset="0"/>
              </a:defRPr>
            </a:lvl1pPr>
          </a:lstStyle>
          <a:p>
            <a:r>
              <a:rPr lang="en-GB" dirty="0"/>
              <a:t>Click to edit Master title style</a:t>
            </a:r>
            <a:endParaRPr dirty="0"/>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10/9/2019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atin typeface="Arial" panose="020B0604020202020204" pitchFamily="34" charset="0"/>
                <a:cs typeface="Arial" panose="020B0604020202020204" pitchFamily="34" charset="0"/>
              </a:defRPr>
            </a:lvl1pPr>
          </a:lstStyle>
          <a:p>
            <a:r>
              <a:rPr lang="en-GB" dirty="0"/>
              <a:t>Click to edit Master title style</a:t>
            </a:r>
            <a:endParaRPr dirty="0"/>
          </a:p>
        </p:txBody>
      </p:sp>
      <p:sp>
        <p:nvSpPr>
          <p:cNvPr id="3" name="Content Placeholder 2"/>
          <p:cNvSpPr>
            <a:spLocks noGrp="1"/>
          </p:cNvSpPr>
          <p:nvPr>
            <p:ph idx="1"/>
          </p:nvPr>
        </p:nvSpPr>
        <p:spPr/>
        <p:txBody>
          <a:bodyPr/>
          <a:lstStyle>
            <a:lvl1pPr>
              <a:defRPr>
                <a:solidFill>
                  <a:schemeClr val="tx1"/>
                </a:solidFill>
                <a:latin typeface="Arial" panose="020B0604020202020204" pitchFamily="34" charset="0"/>
                <a:cs typeface="Arial" panose="020B0604020202020204" pitchFamily="34" charset="0"/>
              </a:defRPr>
            </a:lvl1pPr>
            <a:lvl2pPr>
              <a:defRPr>
                <a:solidFill>
                  <a:schemeClr val="tx1"/>
                </a:solidFill>
                <a:latin typeface="Arial" panose="020B0604020202020204" pitchFamily="34" charset="0"/>
                <a:cs typeface="Arial" panose="020B0604020202020204" pitchFamily="34" charset="0"/>
              </a:defRPr>
            </a:lvl2pPr>
            <a:lvl3pPr>
              <a:defRPr>
                <a:solidFill>
                  <a:schemeClr val="tx1"/>
                </a:solidFill>
                <a:latin typeface="Arial" panose="020B0604020202020204" pitchFamily="34" charset="0"/>
                <a:cs typeface="Arial" panose="020B0604020202020204" pitchFamily="34" charset="0"/>
              </a:defRPr>
            </a:lvl3pPr>
            <a:lvl4pPr>
              <a:defRPr>
                <a:solidFill>
                  <a:schemeClr val="tx1"/>
                </a:solidFill>
                <a:latin typeface="Arial" panose="020B0604020202020204" pitchFamily="34" charset="0"/>
                <a:cs typeface="Arial" panose="020B0604020202020204" pitchFamily="34" charset="0"/>
              </a:defRPr>
            </a:lvl4pPr>
            <a:lvl5pPr>
              <a:defRPr>
                <a:solidFill>
                  <a:schemeClr val="tx1"/>
                </a:solidFill>
                <a:latin typeface="Arial" panose="020B0604020202020204" pitchFamily="34" charset="0"/>
                <a:cs typeface="Arial" panose="020B0604020202020204" pitchFamily="34" charset="0"/>
              </a:defRPr>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10/9/2019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10/9/2019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10/9/2019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10/9/2019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10/9/2019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GB"/>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10/9/2019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10/9/2019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10/9/2019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10/9/2019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10/9/2019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10/9/2019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cid:image005.png@01CEBADB.7545DCC0" TargetMode="Externa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dirty="0"/>
              <a:t>Click to edit Master title style</a:t>
            </a:r>
            <a:endParaRPr dirty="0"/>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10/9/2019</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dirty="0"/>
          </a:p>
        </p:txBody>
      </p:sp>
      <p:pic>
        <p:nvPicPr>
          <p:cNvPr id="12" name="Picture 11" descr="cid:image005.png@01CEBADB.7545DCC0"/>
          <p:cNvPicPr/>
          <p:nvPr userDrawn="1"/>
        </p:nvPicPr>
        <p:blipFill>
          <a:blip r:embed="rId14" r:link="rId15" cstate="email">
            <a:extLst>
              <a:ext uri="{28A0092B-C50C-407E-A947-70E740481C1C}">
                <a14:useLocalDpi xmlns:a14="http://schemas.microsoft.com/office/drawing/2010/main" val="0"/>
              </a:ext>
            </a:extLst>
          </a:blip>
          <a:srcRect/>
          <a:stretch>
            <a:fillRect/>
          </a:stretch>
        </p:blipFill>
        <p:spPr bwMode="auto">
          <a:xfrm>
            <a:off x="6697134" y="0"/>
            <a:ext cx="2393806" cy="939800"/>
          </a:xfrm>
          <a:prstGeom prst="rect">
            <a:avLst/>
          </a:prstGeom>
          <a:noFill/>
          <a:ln>
            <a:noFill/>
          </a:ln>
        </p:spPr>
      </p:pic>
      <p:pic>
        <p:nvPicPr>
          <p:cNvPr id="13" name="Picture 12" descr="U:\UWTSD Logo.jpg"/>
          <p:cNvPicPr/>
          <p:nvPr userDrawn="1"/>
        </p:nvPicPr>
        <p:blipFill>
          <a:blip r:embed="rId16" cstate="email">
            <a:extLst>
              <a:ext uri="{28A0092B-C50C-407E-A947-70E740481C1C}">
                <a14:useLocalDpi xmlns:a14="http://schemas.microsoft.com/office/drawing/2010/main" val="0"/>
              </a:ext>
            </a:extLst>
          </a:blip>
          <a:srcRect/>
          <a:stretch>
            <a:fillRect/>
          </a:stretch>
        </p:blipFill>
        <p:spPr bwMode="auto">
          <a:xfrm>
            <a:off x="0" y="0"/>
            <a:ext cx="2303780" cy="920115"/>
          </a:xfrm>
          <a:prstGeom prst="rect">
            <a:avLst/>
          </a:prstGeom>
          <a:noFill/>
          <a:ln>
            <a:noFill/>
          </a:ln>
        </p:spPr>
      </p:pic>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xStyles>
    <p:titleStyle>
      <a:lvl1pPr algn="ctr" defTabSz="914400" rtl="0" eaLnBrk="1" latinLnBrk="0" hangingPunct="1">
        <a:spcBef>
          <a:spcPct val="0"/>
        </a:spcBef>
        <a:buNone/>
        <a:defRPr sz="3600" kern="1200">
          <a:solidFill>
            <a:schemeClr val="accent1"/>
          </a:solidFill>
          <a:latin typeface="Arial" panose="020B0604020202020204" pitchFamily="34" charset="0"/>
          <a:ea typeface="+mj-ea"/>
          <a:cs typeface="Arial" panose="020B0604020202020204" pitchFamily="34" charset="0"/>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solidFill>
          <a:latin typeface="Arial" panose="020B0604020202020204" pitchFamily="34" charset="0"/>
          <a:ea typeface="+mn-ea"/>
          <a:cs typeface="Arial" panose="020B0604020202020204" pitchFamily="34" charset="0"/>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solidFill>
          <a:latin typeface="Arial" panose="020B0604020202020204" pitchFamily="34" charset="0"/>
          <a:ea typeface="+mn-ea"/>
          <a:cs typeface="Arial" panose="020B0604020202020204" pitchFamily="34" charset="0"/>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solidFill>
          <a:latin typeface="Arial" panose="020B0604020202020204" pitchFamily="34" charset="0"/>
          <a:ea typeface="+mn-ea"/>
          <a:cs typeface="Arial" panose="020B0604020202020204" pitchFamily="34" charset="0"/>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solidFill>
          <a:latin typeface="Arial" panose="020B0604020202020204" pitchFamily="34" charset="0"/>
          <a:ea typeface="+mn-ea"/>
          <a:cs typeface="Arial" panose="020B0604020202020204" pitchFamily="34" charset="0"/>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solidFill>
          <a:latin typeface="Arial" panose="020B0604020202020204" pitchFamily="34" charset="0"/>
          <a:ea typeface="+mn-ea"/>
          <a:cs typeface="Arial" panose="020B0604020202020204" pitchFamily="34" charset="0"/>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image" Target="../media/image19.png"/></Relationships>
</file>

<file path=ppt/slides/_rels/slide1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1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1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2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29.png"/></Relationships>
</file>

<file path=ppt/slides/_rels/slide2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31.png"/></Relationships>
</file>

<file path=ppt/slides/_rels/slide2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33.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image" Target="../media/image38.png"/></Relationships>
</file>

<file path=ppt/slides/_rels/slide3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image" Target="../media/image41.png"/></Relationships>
</file>

<file path=ppt/slides/_rels/slide32.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image" Target="../media/image44.png"/></Relationships>
</file>

<file path=ppt/slides/_rels/slide34.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2"/>
          <p:cNvSpPr>
            <a:spLocks noGrp="1" noChangeArrowheads="1"/>
          </p:cNvSpPr>
          <p:nvPr>
            <p:ph type="ctrTitle"/>
          </p:nvPr>
        </p:nvSpPr>
        <p:spPr>
          <a:xfrm>
            <a:off x="2769215" y="2008137"/>
            <a:ext cx="3854450" cy="1481138"/>
          </a:xfrm>
        </p:spPr>
        <p:txBody>
          <a:bodyPr/>
          <a:lstStyle/>
          <a:p>
            <a:pPr eaLnBrk="1" hangingPunct="1"/>
            <a:r>
              <a:rPr lang="en-US" sz="4000" dirty="0">
                <a:latin typeface="Arial" charset="0"/>
              </a:rPr>
              <a:t>Scaling LANs</a:t>
            </a:r>
            <a:br>
              <a:rPr lang="en-US" sz="4000" dirty="0">
                <a:latin typeface="Arial" charset="0"/>
              </a:rPr>
            </a:br>
            <a:r>
              <a:rPr lang="en-US" sz="2000" b="1" dirty="0">
                <a:latin typeface="Arial" charset="0"/>
              </a:rPr>
              <a:t>Lecture 2</a:t>
            </a:r>
            <a:endParaRPr lang="en-US" sz="4000" b="1" dirty="0">
              <a:solidFill>
                <a:schemeClr val="folHlink"/>
              </a:solidFill>
              <a:latin typeface="Arial" charset="0"/>
            </a:endParaRPr>
          </a:p>
        </p:txBody>
      </p:sp>
    </p:spTree>
    <p:extLst>
      <p:ext uri="{BB962C8B-B14F-4D97-AF65-F5344CB8AC3E}">
        <p14:creationId xmlns:p14="http://schemas.microsoft.com/office/powerpoint/2010/main" val="3135904160"/>
      </p:ext>
    </p:extLst>
  </p:cSld>
  <p:clrMapOvr>
    <a:masterClrMapping/>
  </p:clrMapOvr>
  <p:transition spd="slow">
    <p:cove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Rectangle 34"/>
          <p:cNvSpPr>
            <a:spLocks noGrp="1" noChangeArrowheads="1"/>
          </p:cNvSpPr>
          <p:nvPr>
            <p:ph idx="1"/>
          </p:nvPr>
        </p:nvSpPr>
        <p:spPr>
          <a:xfrm>
            <a:off x="549274" y="1600200"/>
            <a:ext cx="8129905" cy="4602479"/>
          </a:xfrm>
        </p:spPr>
        <p:txBody>
          <a:bodyPr>
            <a:noAutofit/>
          </a:bodyPr>
          <a:lstStyle/>
          <a:p>
            <a:pPr marL="0" indent="0">
              <a:buNone/>
            </a:pPr>
            <a:r>
              <a:rPr lang="en-US" sz="1400" dirty="0"/>
              <a:t>VTP, Extended VLANs, and DTP</a:t>
            </a:r>
          </a:p>
          <a:p>
            <a:pPr marL="349250" lvl="1" indent="0">
              <a:buNone/>
            </a:pPr>
            <a:r>
              <a:rPr lang="en-US" sz="1400" dirty="0"/>
              <a:t>Configure enhanced inter-switch connectivity technologies.</a:t>
            </a:r>
          </a:p>
          <a:p>
            <a:pPr lvl="1"/>
            <a:r>
              <a:rPr lang="en-US" sz="1400" dirty="0"/>
              <a:t>Compare VTP versions 1 and 2.</a:t>
            </a:r>
          </a:p>
          <a:p>
            <a:pPr lvl="1"/>
            <a:r>
              <a:rPr lang="en-US" sz="1400" dirty="0"/>
              <a:t>Configure VTP versions 1 and 2.</a:t>
            </a:r>
          </a:p>
          <a:p>
            <a:pPr lvl="1"/>
            <a:r>
              <a:rPr lang="en-US" sz="1400" dirty="0"/>
              <a:t>Configure extended VLANs.</a:t>
            </a:r>
          </a:p>
          <a:p>
            <a:pPr lvl="1"/>
            <a:r>
              <a:rPr lang="en-US" sz="1400" dirty="0"/>
              <a:t>Configure Dynamic </a:t>
            </a:r>
            <a:r>
              <a:rPr lang="en-US" sz="1400" dirty="0" err="1"/>
              <a:t>Trunking</a:t>
            </a:r>
            <a:r>
              <a:rPr lang="en-US" sz="1400" dirty="0"/>
              <a:t> Protocol (DTP).</a:t>
            </a:r>
          </a:p>
          <a:p>
            <a:pPr marL="0" indent="0">
              <a:buNone/>
            </a:pPr>
            <a:r>
              <a:rPr lang="en-CA" sz="1400" dirty="0"/>
              <a:t>Troubleshoot Multi-VLAN Issues</a:t>
            </a:r>
          </a:p>
          <a:p>
            <a:pPr marL="475853" lvl="1" indent="-285750"/>
            <a:r>
              <a:rPr lang="en-US" sz="1400" dirty="0"/>
              <a:t>Troubleshoot issues in an inter-VLAN routing environment.</a:t>
            </a:r>
          </a:p>
          <a:p>
            <a:pPr marL="475853" lvl="1" indent="-285750"/>
            <a:r>
              <a:rPr lang="en-US" sz="1400" dirty="0"/>
              <a:t>Troubleshoot common inter-VLAN configuration issues.</a:t>
            </a:r>
          </a:p>
          <a:p>
            <a:pPr marL="475853" lvl="1" indent="-285750"/>
            <a:r>
              <a:rPr lang="en-US" sz="1400" dirty="0"/>
              <a:t>Troubleshoot common IP addressing issues in an inter-VLAN routed environment</a:t>
            </a:r>
          </a:p>
          <a:p>
            <a:pPr marL="475853" lvl="1" indent="-285750"/>
            <a:r>
              <a:rPr lang="en-US" sz="1400" dirty="0"/>
              <a:t>Troubleshoot common VTP and DTP issues in an inter-VLAN routed environment</a:t>
            </a:r>
          </a:p>
          <a:p>
            <a:r>
              <a:rPr lang="en-US" sz="1400" dirty="0"/>
              <a:t>Layer 3 Switching</a:t>
            </a:r>
          </a:p>
          <a:p>
            <a:pPr lvl="1"/>
            <a:r>
              <a:rPr lang="en-US" sz="1400" dirty="0"/>
              <a:t>Implement inter-VLAN routing using Layer 3 switching to forward data in a small to medium-sized business LAN. </a:t>
            </a:r>
          </a:p>
          <a:p>
            <a:pPr lvl="1"/>
            <a:r>
              <a:rPr lang="en-US" sz="1400" dirty="0"/>
              <a:t>Configure inter-VLAN routing using Layer 3 switching.</a:t>
            </a:r>
          </a:p>
          <a:p>
            <a:pPr marL="543322" lvl="2" indent="-214313">
              <a:buFont typeface="Arial" panose="020B0604020202020204" pitchFamily="34" charset="0"/>
              <a:buChar char="•"/>
            </a:pPr>
            <a:r>
              <a:rPr lang="en-US" sz="1400" dirty="0"/>
              <a:t>Troubleshoot inter-VLAN routing in a Layer 3 switched environment.</a:t>
            </a:r>
          </a:p>
          <a:p>
            <a:pPr marL="139303" indent="-285750"/>
            <a:endParaRPr lang="en-US" sz="1400" dirty="0"/>
          </a:p>
        </p:txBody>
      </p:sp>
      <p:sp>
        <p:nvSpPr>
          <p:cNvPr id="4098" name="Rectangle 33"/>
          <p:cNvSpPr>
            <a:spLocks noGrp="1" noChangeArrowheads="1"/>
          </p:cNvSpPr>
          <p:nvPr>
            <p:ph type="title"/>
          </p:nvPr>
        </p:nvSpPr>
        <p:spPr/>
        <p:txBody>
          <a:bodyPr/>
          <a:lstStyle/>
          <a:p>
            <a:pPr eaLnBrk="1" hangingPunct="1"/>
            <a:r>
              <a:rPr lang="en-US" dirty="0"/>
              <a:t>Sections &amp; Objectives</a:t>
            </a:r>
          </a:p>
        </p:txBody>
      </p:sp>
    </p:spTree>
    <p:extLst>
      <p:ext uri="{BB962C8B-B14F-4D97-AF65-F5344CB8AC3E}">
        <p14:creationId xmlns:p14="http://schemas.microsoft.com/office/powerpoint/2010/main" val="1758868671"/>
      </p:ext>
    </p:extLst>
  </p:cSld>
  <p:clrMapOvr>
    <a:masterClrMapping/>
  </p:clrMapOvr>
  <p:transition spd="slow">
    <p:cove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563074" y="1768475"/>
            <a:ext cx="5618167" cy="1660525"/>
          </a:xfrm>
        </p:spPr>
        <p:txBody>
          <a:bodyPr/>
          <a:lstStyle/>
          <a:p>
            <a:r>
              <a:rPr lang="en-US" sz="4000" dirty="0"/>
              <a:t>VTP, Extended VLANs, and DTP</a:t>
            </a:r>
            <a:endParaRPr lang="en-US" sz="4000" dirty="0">
              <a:solidFill>
                <a:srgbClr val="00B0F0"/>
              </a:solidFill>
            </a:endParaRPr>
          </a:p>
        </p:txBody>
      </p:sp>
    </p:spTree>
    <p:extLst>
      <p:ext uri="{BB962C8B-B14F-4D97-AF65-F5344CB8AC3E}">
        <p14:creationId xmlns:p14="http://schemas.microsoft.com/office/powerpoint/2010/main" val="2753221210"/>
      </p:ext>
    </p:extLst>
  </p:cSld>
  <p:clrMapOvr>
    <a:masterClrMapping/>
  </p:clrMapOvr>
  <p:transition spd="slow">
    <p:cove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200252" y="571601"/>
            <a:ext cx="8145462" cy="838200"/>
          </a:xfrm>
        </p:spPr>
        <p:txBody>
          <a:bodyPr/>
          <a:lstStyle/>
          <a:p>
            <a:r>
              <a:rPr lang="en-US" altLang="en-US" dirty="0"/>
              <a:t>VTP Overview</a:t>
            </a:r>
            <a:endParaRPr lang="en-US" sz="4000" dirty="0">
              <a:ea typeface="ＭＳ Ｐゴシック" pitchFamily="34" charset="-128"/>
            </a:endParaRPr>
          </a:p>
        </p:txBody>
      </p:sp>
      <p:sp>
        <p:nvSpPr>
          <p:cNvPr id="3" name="Content Placeholder 2">
            <a:extLst>
              <a:ext uri="{FF2B5EF4-FFF2-40B4-BE49-F238E27FC236}">
                <a16:creationId xmlns:a16="http://schemas.microsoft.com/office/drawing/2014/main" id="{D1454E7C-C95C-4C86-B306-E5E31CEAB9CC}"/>
              </a:ext>
            </a:extLst>
          </p:cNvPr>
          <p:cNvSpPr>
            <a:spLocks noGrp="1"/>
          </p:cNvSpPr>
          <p:nvPr>
            <p:ph idx="1"/>
          </p:nvPr>
        </p:nvSpPr>
        <p:spPr/>
        <p:txBody>
          <a:bodyPr>
            <a:normAutofit/>
          </a:bodyPr>
          <a:lstStyle/>
          <a:p>
            <a:r>
              <a:rPr lang="en-US" altLang="ja-JP" sz="2000" dirty="0"/>
              <a:t>VLAN </a:t>
            </a:r>
            <a:r>
              <a:rPr lang="en-US" altLang="ja-JP" sz="2000" dirty="0" err="1"/>
              <a:t>trunking</a:t>
            </a:r>
            <a:r>
              <a:rPr lang="en-US" altLang="ja-JP" sz="2000" dirty="0"/>
              <a:t> protocol (VTP) allows a network administrator to manage VLANs on a switch configured as a VTP server.</a:t>
            </a:r>
          </a:p>
          <a:p>
            <a:r>
              <a:rPr lang="en-US" altLang="ja-JP" sz="2000" dirty="0"/>
              <a:t>The VTP server distributes and synchronizes VLAN information over trunk links to VTP-enabled switches throughout the switched network.</a:t>
            </a:r>
          </a:p>
        </p:txBody>
      </p:sp>
      <p:pic>
        <p:nvPicPr>
          <p:cNvPr id="4" name="Picture 3" descr="Scaling Networks - Mozilla Firefox">
            <a:extLst>
              <a:ext uri="{FF2B5EF4-FFF2-40B4-BE49-F238E27FC236}">
                <a16:creationId xmlns:a16="http://schemas.microsoft.com/office/drawing/2014/main" id="{0BA947E1-2DAB-4C02-8C5B-B22A4A8B2AEE}"/>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990191" y="3604260"/>
            <a:ext cx="7478335" cy="2529741"/>
          </a:xfrm>
          <a:prstGeom prst="rect">
            <a:avLst/>
          </a:prstGeom>
        </p:spPr>
      </p:pic>
      <p:pic>
        <p:nvPicPr>
          <p:cNvPr id="5" name="Picture 4" descr="Scaling Networks - Mozilla Firefox">
            <a:extLst>
              <a:ext uri="{FF2B5EF4-FFF2-40B4-BE49-F238E27FC236}">
                <a16:creationId xmlns:a16="http://schemas.microsoft.com/office/drawing/2014/main" id="{EB4241EC-5E97-4C78-B6FE-1F133518C2B1}"/>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1526359" y="6230086"/>
            <a:ext cx="5641935" cy="430372"/>
          </a:xfrm>
          <a:prstGeom prst="rect">
            <a:avLst/>
          </a:prstGeom>
        </p:spPr>
      </p:pic>
    </p:spTree>
    <p:extLst>
      <p:ext uri="{BB962C8B-B14F-4D97-AF65-F5344CB8AC3E}">
        <p14:creationId xmlns:p14="http://schemas.microsoft.com/office/powerpoint/2010/main" val="338902413"/>
      </p:ext>
    </p:extLst>
  </p:cSld>
  <p:clrMapOvr>
    <a:masterClrMapping/>
  </p:clrMapOvr>
  <p:transition spd="slow">
    <p:cove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200252" y="571601"/>
            <a:ext cx="8145462" cy="838200"/>
          </a:xfrm>
        </p:spPr>
        <p:txBody>
          <a:bodyPr/>
          <a:lstStyle/>
          <a:p>
            <a:r>
              <a:rPr lang="en-US" altLang="en-US" dirty="0"/>
              <a:t>VTP Modes</a:t>
            </a:r>
            <a:endParaRPr lang="en-US" sz="4000" dirty="0">
              <a:ea typeface="ＭＳ Ｐゴシック" pitchFamily="34" charset="-128"/>
            </a:endParaRPr>
          </a:p>
        </p:txBody>
      </p:sp>
      <p:pic>
        <p:nvPicPr>
          <p:cNvPr id="4" name="Picture 3" descr="Scaling Networks - Mozilla Firefox">
            <a:extLst>
              <a:ext uri="{FF2B5EF4-FFF2-40B4-BE49-F238E27FC236}">
                <a16:creationId xmlns:a16="http://schemas.microsoft.com/office/drawing/2014/main" id="{C17CAE0F-E9F4-41AE-B474-B10044538D78}"/>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557008" y="1409801"/>
            <a:ext cx="8359715" cy="4609999"/>
          </a:xfrm>
          <a:prstGeom prst="rect">
            <a:avLst/>
          </a:prstGeom>
        </p:spPr>
      </p:pic>
    </p:spTree>
    <p:extLst>
      <p:ext uri="{BB962C8B-B14F-4D97-AF65-F5344CB8AC3E}">
        <p14:creationId xmlns:p14="http://schemas.microsoft.com/office/powerpoint/2010/main" val="2281443497"/>
      </p:ext>
    </p:extLst>
  </p:cSld>
  <p:clrMapOvr>
    <a:masterClrMapping/>
  </p:clrMapOvr>
  <p:transition spd="slow">
    <p:cove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212952" y="446541"/>
            <a:ext cx="8145462" cy="838200"/>
          </a:xfrm>
        </p:spPr>
        <p:txBody>
          <a:bodyPr/>
          <a:lstStyle/>
          <a:p>
            <a:r>
              <a:rPr lang="en-US" altLang="en-US" sz="3200" dirty="0"/>
              <a:t>VTP Modes (Cont.)</a:t>
            </a:r>
            <a:endParaRPr lang="en-US" sz="5400" dirty="0">
              <a:ea typeface="ＭＳ Ｐゴシック" pitchFamily="34" charset="-128"/>
            </a:endParaRPr>
          </a:p>
        </p:txBody>
      </p:sp>
      <p:pic>
        <p:nvPicPr>
          <p:cNvPr id="7" name="Picture 6">
            <a:extLst>
              <a:ext uri="{FF2B5EF4-FFF2-40B4-BE49-F238E27FC236}">
                <a16:creationId xmlns:a16="http://schemas.microsoft.com/office/drawing/2014/main" id="{0619F874-9420-4FF5-ACE0-587CBF5890D6}"/>
              </a:ext>
            </a:extLst>
          </p:cNvPr>
          <p:cNvPicPr>
            <a:picLocks noChangeAspect="1"/>
          </p:cNvPicPr>
          <p:nvPr/>
        </p:nvPicPr>
        <p:blipFill>
          <a:blip r:embed="rId3"/>
          <a:stretch>
            <a:fillRect/>
          </a:stretch>
        </p:blipFill>
        <p:spPr>
          <a:xfrm>
            <a:off x="508954" y="1772420"/>
            <a:ext cx="8238805" cy="3919719"/>
          </a:xfrm>
          <a:prstGeom prst="rect">
            <a:avLst/>
          </a:prstGeom>
        </p:spPr>
      </p:pic>
    </p:spTree>
    <p:extLst>
      <p:ext uri="{BB962C8B-B14F-4D97-AF65-F5344CB8AC3E}">
        <p14:creationId xmlns:p14="http://schemas.microsoft.com/office/powerpoint/2010/main" val="411046954"/>
      </p:ext>
    </p:extLst>
  </p:cSld>
  <p:clrMapOvr>
    <a:masterClrMapping/>
  </p:clrMapOvr>
  <p:transition spd="slow">
    <p:cove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40595" y="1259705"/>
            <a:ext cx="4417105" cy="4579210"/>
          </a:xfrm>
        </p:spPr>
        <p:txBody>
          <a:bodyPr>
            <a:normAutofit/>
          </a:bodyPr>
          <a:lstStyle/>
          <a:p>
            <a:pPr marL="0" indent="0">
              <a:buNone/>
            </a:pPr>
            <a:r>
              <a:rPr lang="en-US" sz="1600" dirty="0"/>
              <a:t>Three types of VTP Advertisements:</a:t>
            </a:r>
          </a:p>
          <a:p>
            <a:pPr lvl="1"/>
            <a:r>
              <a:rPr lang="en-US" sz="1800" b="1" dirty="0"/>
              <a:t>Summary advertisements </a:t>
            </a:r>
            <a:r>
              <a:rPr lang="en-US" sz="1800" dirty="0"/>
              <a:t>– contain VTP domain name and configuration revision number.</a:t>
            </a:r>
          </a:p>
          <a:p>
            <a:pPr lvl="1"/>
            <a:r>
              <a:rPr lang="en-US" sz="1800" b="1" dirty="0"/>
              <a:t>Advertisement request - </a:t>
            </a:r>
            <a:r>
              <a:rPr lang="en-US" sz="1800" dirty="0"/>
              <a:t>response to a summary advertisement message when the summary advertisement contains a higher configuration revision number than the current value.</a:t>
            </a:r>
          </a:p>
          <a:p>
            <a:pPr lvl="1"/>
            <a:r>
              <a:rPr lang="en-US" sz="1800" b="1" dirty="0"/>
              <a:t>Subset advertisements - </a:t>
            </a:r>
            <a:r>
              <a:rPr lang="en-US" sz="1800" dirty="0"/>
              <a:t>contain VLAN information including any changes.</a:t>
            </a:r>
          </a:p>
        </p:txBody>
      </p:sp>
      <p:sp>
        <p:nvSpPr>
          <p:cNvPr id="5" name="Title 4"/>
          <p:cNvSpPr>
            <a:spLocks noGrp="1"/>
          </p:cNvSpPr>
          <p:nvPr>
            <p:ph type="title"/>
          </p:nvPr>
        </p:nvSpPr>
        <p:spPr>
          <a:xfrm>
            <a:off x="203200" y="435656"/>
            <a:ext cx="8509000" cy="838200"/>
          </a:xfrm>
        </p:spPr>
        <p:txBody>
          <a:bodyPr/>
          <a:lstStyle/>
          <a:p>
            <a:r>
              <a:rPr lang="en-US" altLang="en-US" dirty="0"/>
              <a:t>VTP Advertisements</a:t>
            </a:r>
            <a:endParaRPr lang="en-US" dirty="0"/>
          </a:p>
        </p:txBody>
      </p:sp>
      <p:pic>
        <p:nvPicPr>
          <p:cNvPr id="6" name="Picture 5" descr="Scaling Networks - Mozilla Firefox">
            <a:extLst>
              <a:ext uri="{FF2B5EF4-FFF2-40B4-BE49-F238E27FC236}">
                <a16:creationId xmlns:a16="http://schemas.microsoft.com/office/drawing/2014/main" id="{D5A9F800-A945-4749-8B5B-EFB883EEE76C}"/>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4495800" y="1827644"/>
            <a:ext cx="4585779" cy="2645402"/>
          </a:xfrm>
          <a:prstGeom prst="rect">
            <a:avLst/>
          </a:prstGeom>
        </p:spPr>
      </p:pic>
    </p:spTree>
    <p:extLst>
      <p:ext uri="{BB962C8B-B14F-4D97-AF65-F5344CB8AC3E}">
        <p14:creationId xmlns:p14="http://schemas.microsoft.com/office/powerpoint/2010/main" val="2163505679"/>
      </p:ext>
    </p:extLst>
  </p:cSld>
  <p:clrMapOvr>
    <a:masterClrMapping/>
  </p:clrMapOvr>
  <p:transition spd="slow">
    <p:cove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219868" y="451310"/>
            <a:ext cx="8445500" cy="854756"/>
          </a:xfrm>
        </p:spPr>
        <p:txBody>
          <a:bodyPr/>
          <a:lstStyle/>
          <a:p>
            <a:r>
              <a:rPr lang="en-US" altLang="en-US" dirty="0"/>
              <a:t>VTP Versions</a:t>
            </a:r>
            <a:endParaRPr lang="en-US" dirty="0"/>
          </a:p>
        </p:txBody>
      </p:sp>
      <p:pic>
        <p:nvPicPr>
          <p:cNvPr id="8" name="Picture 7" descr="Scaling Networks - Mozilla Firefox">
            <a:extLst>
              <a:ext uri="{FF2B5EF4-FFF2-40B4-BE49-F238E27FC236}">
                <a16:creationId xmlns:a16="http://schemas.microsoft.com/office/drawing/2014/main" id="{46A06180-071C-4C7F-AA0D-64BC1D9F15C8}"/>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219868" y="2109492"/>
            <a:ext cx="8889566" cy="2317728"/>
          </a:xfrm>
          <a:prstGeom prst="rect">
            <a:avLst/>
          </a:prstGeom>
        </p:spPr>
      </p:pic>
      <p:sp>
        <p:nvSpPr>
          <p:cNvPr id="9" name="TextBox 8">
            <a:extLst>
              <a:ext uri="{FF2B5EF4-FFF2-40B4-BE49-F238E27FC236}">
                <a16:creationId xmlns:a16="http://schemas.microsoft.com/office/drawing/2014/main" id="{0270EA46-136C-4747-B3D5-C40E87F618E3}"/>
              </a:ext>
            </a:extLst>
          </p:cNvPr>
          <p:cNvSpPr txBox="1"/>
          <p:nvPr/>
        </p:nvSpPr>
        <p:spPr>
          <a:xfrm>
            <a:off x="883921" y="5065479"/>
            <a:ext cx="7376160" cy="307777"/>
          </a:xfrm>
          <a:prstGeom prst="rect">
            <a:avLst/>
          </a:prstGeom>
          <a:noFill/>
          <a:ln>
            <a:solidFill>
              <a:srgbClr val="000000"/>
            </a:solidFill>
          </a:ln>
        </p:spPr>
        <p:txBody>
          <a:bodyPr wrap="square" rtlCol="0">
            <a:spAutoFit/>
          </a:bodyPr>
          <a:lstStyle/>
          <a:p>
            <a:r>
              <a:rPr lang="en-US" sz="1400" dirty="0">
                <a:solidFill>
                  <a:srgbClr val="FF0000"/>
                </a:solidFill>
              </a:rPr>
              <a:t>Note: The newest version of VTP is Version 3, which is beyond the scope of this course.</a:t>
            </a:r>
          </a:p>
        </p:txBody>
      </p:sp>
    </p:spTree>
    <p:extLst>
      <p:ext uri="{BB962C8B-B14F-4D97-AF65-F5344CB8AC3E}">
        <p14:creationId xmlns:p14="http://schemas.microsoft.com/office/powerpoint/2010/main" val="2921322778"/>
      </p:ext>
    </p:extLst>
  </p:cSld>
  <p:clrMapOvr>
    <a:masterClrMapping/>
  </p:clrMapOvr>
  <p:transition spd="slow">
    <p:cove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altLang="en-US" dirty="0"/>
              <a:t>Default VTP configuration</a:t>
            </a:r>
            <a:endParaRPr lang="en-US" dirty="0">
              <a:solidFill>
                <a:srgbClr val="00B0F0"/>
              </a:solidFill>
              <a:latin typeface="Arial" charset="0"/>
            </a:endParaRPr>
          </a:p>
        </p:txBody>
      </p:sp>
      <p:sp>
        <p:nvSpPr>
          <p:cNvPr id="7" name="Content Placeholder 3">
            <a:extLst>
              <a:ext uri="{FF2B5EF4-FFF2-40B4-BE49-F238E27FC236}">
                <a16:creationId xmlns:a16="http://schemas.microsoft.com/office/drawing/2014/main" id="{24453F0C-A699-48AD-B1CB-9BE4C36615E1}"/>
              </a:ext>
            </a:extLst>
          </p:cNvPr>
          <p:cNvSpPr txBox="1">
            <a:spLocks/>
          </p:cNvSpPr>
          <p:nvPr/>
        </p:nvSpPr>
        <p:spPr>
          <a:xfrm>
            <a:off x="112943" y="1647290"/>
            <a:ext cx="4377517" cy="4276537"/>
          </a:xfrm>
          <a:prstGeom prst="rect">
            <a:avLst/>
          </a:prstGeom>
        </p:spPr>
        <p:txBody>
          <a:bodyPr vert="horz" lIns="91440" tIns="45720" rIns="91440" bIns="45720" rtlCol="0">
            <a:normAutofit fontScale="77500" lnSpcReduction="20000"/>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solidFill>
                <a:latin typeface="Arial" panose="020B0604020202020204" pitchFamily="34" charset="0"/>
                <a:ea typeface="+mn-ea"/>
                <a:cs typeface="Arial" panose="020B0604020202020204" pitchFamily="34" charset="0"/>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solidFill>
                <a:latin typeface="Arial" panose="020B0604020202020204" pitchFamily="34" charset="0"/>
                <a:ea typeface="+mn-ea"/>
                <a:cs typeface="Arial" panose="020B0604020202020204" pitchFamily="34" charset="0"/>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solidFill>
                <a:latin typeface="Arial" panose="020B0604020202020204" pitchFamily="34" charset="0"/>
                <a:ea typeface="+mn-ea"/>
                <a:cs typeface="Arial" panose="020B0604020202020204" pitchFamily="34" charset="0"/>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solidFill>
                <a:latin typeface="Arial" panose="020B0604020202020204" pitchFamily="34" charset="0"/>
                <a:ea typeface="+mn-ea"/>
                <a:cs typeface="Arial" panose="020B0604020202020204" pitchFamily="34" charset="0"/>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solidFill>
                <a:latin typeface="Arial" panose="020B0604020202020204" pitchFamily="34" charset="0"/>
                <a:ea typeface="+mn-ea"/>
                <a:cs typeface="Arial" panose="020B0604020202020204" pitchFamily="34" charset="0"/>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r>
              <a:rPr lang="en-US" altLang="en-US" dirty="0"/>
              <a:t>The </a:t>
            </a:r>
            <a:r>
              <a:rPr lang="en-US" altLang="en-US" b="1" dirty="0"/>
              <a:t>show </a:t>
            </a:r>
            <a:r>
              <a:rPr lang="en-US" altLang="en-US" b="1" dirty="0" err="1"/>
              <a:t>vtp</a:t>
            </a:r>
            <a:r>
              <a:rPr lang="en-US" altLang="en-US" b="1" dirty="0"/>
              <a:t> status </a:t>
            </a:r>
            <a:r>
              <a:rPr lang="en-US" altLang="en-US" dirty="0"/>
              <a:t>command displays the VTP status which includes the following:</a:t>
            </a:r>
          </a:p>
          <a:p>
            <a:pPr lvl="1"/>
            <a:r>
              <a:rPr lang="en-US" altLang="en-US" dirty="0"/>
              <a:t>VTP Version capable and running</a:t>
            </a:r>
          </a:p>
          <a:p>
            <a:pPr lvl="1"/>
            <a:r>
              <a:rPr lang="en-CA" altLang="en-US" dirty="0"/>
              <a:t>VTP Domain Name</a:t>
            </a:r>
          </a:p>
          <a:p>
            <a:pPr lvl="1"/>
            <a:r>
              <a:rPr lang="en-CA" altLang="en-US" dirty="0"/>
              <a:t>VTP Pruning Mode</a:t>
            </a:r>
          </a:p>
          <a:p>
            <a:pPr lvl="1"/>
            <a:r>
              <a:rPr lang="en-CA" altLang="en-US" dirty="0"/>
              <a:t>VTP Traps Generation</a:t>
            </a:r>
          </a:p>
          <a:p>
            <a:pPr lvl="1"/>
            <a:r>
              <a:rPr lang="en-CA" altLang="en-US" dirty="0"/>
              <a:t>Device ID</a:t>
            </a:r>
          </a:p>
          <a:p>
            <a:pPr lvl="1"/>
            <a:r>
              <a:rPr lang="en-CA" altLang="en-US" dirty="0"/>
              <a:t>Configuration Last Modified</a:t>
            </a:r>
          </a:p>
          <a:p>
            <a:pPr lvl="1"/>
            <a:r>
              <a:rPr lang="en-CA" altLang="en-US" dirty="0"/>
              <a:t>VTP Operating Mode</a:t>
            </a:r>
          </a:p>
          <a:p>
            <a:pPr lvl="1"/>
            <a:r>
              <a:rPr lang="en-CA" altLang="en-US" dirty="0"/>
              <a:t>Maximum VLANs Supported Locally</a:t>
            </a:r>
          </a:p>
          <a:p>
            <a:pPr lvl="1"/>
            <a:r>
              <a:rPr lang="en-CA" altLang="en-US" dirty="0"/>
              <a:t>Number of Existing VLANs</a:t>
            </a:r>
          </a:p>
          <a:p>
            <a:pPr lvl="1"/>
            <a:r>
              <a:rPr lang="en-CA" altLang="en-US" dirty="0"/>
              <a:t>Configuration Revision</a:t>
            </a:r>
          </a:p>
          <a:p>
            <a:pPr lvl="1"/>
            <a:r>
              <a:rPr lang="en-CA" altLang="en-US" dirty="0"/>
              <a:t>MD5 Digest</a:t>
            </a:r>
          </a:p>
        </p:txBody>
      </p:sp>
      <p:pic>
        <p:nvPicPr>
          <p:cNvPr id="5" name="Picture 4">
            <a:extLst>
              <a:ext uri="{FF2B5EF4-FFF2-40B4-BE49-F238E27FC236}">
                <a16:creationId xmlns:a16="http://schemas.microsoft.com/office/drawing/2014/main" id="{C0BC237D-418C-49AD-BD84-3237664F2C38}"/>
              </a:ext>
            </a:extLst>
          </p:cNvPr>
          <p:cNvPicPr>
            <a:picLocks noChangeAspect="1"/>
          </p:cNvPicPr>
          <p:nvPr/>
        </p:nvPicPr>
        <p:blipFill>
          <a:blip r:embed="rId3"/>
          <a:stretch>
            <a:fillRect/>
          </a:stretch>
        </p:blipFill>
        <p:spPr>
          <a:xfrm>
            <a:off x="4571999" y="2006211"/>
            <a:ext cx="4349631" cy="2543486"/>
          </a:xfrm>
          <a:prstGeom prst="rect">
            <a:avLst/>
          </a:prstGeom>
        </p:spPr>
      </p:pic>
      <p:sp>
        <p:nvSpPr>
          <p:cNvPr id="8" name="TextBox 7">
            <a:extLst>
              <a:ext uri="{FF2B5EF4-FFF2-40B4-BE49-F238E27FC236}">
                <a16:creationId xmlns:a16="http://schemas.microsoft.com/office/drawing/2014/main" id="{AD8930FA-8AE8-4DB0-93A9-AE9CF3C812DF}"/>
              </a:ext>
            </a:extLst>
          </p:cNvPr>
          <p:cNvSpPr txBox="1"/>
          <p:nvPr/>
        </p:nvSpPr>
        <p:spPr>
          <a:xfrm>
            <a:off x="5372101" y="4678385"/>
            <a:ext cx="3352800" cy="338554"/>
          </a:xfrm>
          <a:prstGeom prst="rect">
            <a:avLst/>
          </a:prstGeom>
          <a:noFill/>
        </p:spPr>
        <p:txBody>
          <a:bodyPr wrap="square" rtlCol="0">
            <a:spAutoFit/>
          </a:bodyPr>
          <a:lstStyle/>
          <a:p>
            <a:r>
              <a:rPr lang="en-US" sz="1600" b="1" dirty="0">
                <a:solidFill>
                  <a:srgbClr val="000000"/>
                </a:solidFill>
                <a:latin typeface="+mn-lt"/>
                <a:ea typeface="ＭＳ Ｐゴシック" charset="0"/>
                <a:cs typeface="CiscoSans"/>
              </a:rPr>
              <a:t>Verify Default VTP Status</a:t>
            </a:r>
          </a:p>
        </p:txBody>
      </p:sp>
    </p:spTree>
    <p:extLst>
      <p:ext uri="{BB962C8B-B14F-4D97-AF65-F5344CB8AC3E}">
        <p14:creationId xmlns:p14="http://schemas.microsoft.com/office/powerpoint/2010/main" val="2960949979"/>
      </p:ext>
    </p:extLst>
  </p:cSld>
  <p:clrMapOvr>
    <a:masterClrMapping/>
  </p:clrMapOvr>
  <p:transition spd="slow">
    <p:cove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altLang="en-US" dirty="0"/>
              <a:t>VTP Caveats</a:t>
            </a:r>
            <a:endParaRPr lang="en-US" dirty="0">
              <a:solidFill>
                <a:srgbClr val="00B0F0"/>
              </a:solidFill>
              <a:latin typeface="Arial" charset="0"/>
            </a:endParaRPr>
          </a:p>
        </p:txBody>
      </p:sp>
      <p:sp>
        <p:nvSpPr>
          <p:cNvPr id="7" name="Content Placeholder 3">
            <a:extLst>
              <a:ext uri="{FF2B5EF4-FFF2-40B4-BE49-F238E27FC236}">
                <a16:creationId xmlns:a16="http://schemas.microsoft.com/office/drawing/2014/main" id="{24453F0C-A699-48AD-B1CB-9BE4C36615E1}"/>
              </a:ext>
            </a:extLst>
          </p:cNvPr>
          <p:cNvSpPr txBox="1">
            <a:spLocks/>
          </p:cNvSpPr>
          <p:nvPr/>
        </p:nvSpPr>
        <p:spPr>
          <a:xfrm>
            <a:off x="127796" y="1586330"/>
            <a:ext cx="3995016" cy="4526366"/>
          </a:xfrm>
          <a:prstGeom prst="rect">
            <a:avLst/>
          </a:prstGeom>
        </p:spPr>
        <p:txBody>
          <a:bodyPr vert="horz" lIns="91440" tIns="45720" rIns="91440" bIns="45720" rtlCol="0">
            <a:normAutofit/>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solidFill>
                <a:latin typeface="Arial" panose="020B0604020202020204" pitchFamily="34" charset="0"/>
                <a:ea typeface="+mn-ea"/>
                <a:cs typeface="Arial" panose="020B0604020202020204" pitchFamily="34" charset="0"/>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solidFill>
                <a:latin typeface="Arial" panose="020B0604020202020204" pitchFamily="34" charset="0"/>
                <a:ea typeface="+mn-ea"/>
                <a:cs typeface="Arial" panose="020B0604020202020204" pitchFamily="34" charset="0"/>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solidFill>
                <a:latin typeface="Arial" panose="020B0604020202020204" pitchFamily="34" charset="0"/>
                <a:ea typeface="+mn-ea"/>
                <a:cs typeface="Arial" panose="020B0604020202020204" pitchFamily="34" charset="0"/>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solidFill>
                <a:latin typeface="Arial" panose="020B0604020202020204" pitchFamily="34" charset="0"/>
                <a:ea typeface="+mn-ea"/>
                <a:cs typeface="Arial" panose="020B0604020202020204" pitchFamily="34" charset="0"/>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solidFill>
                <a:latin typeface="Arial" panose="020B0604020202020204" pitchFamily="34" charset="0"/>
                <a:ea typeface="+mn-ea"/>
                <a:cs typeface="Arial" panose="020B0604020202020204" pitchFamily="34" charset="0"/>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r>
              <a:rPr lang="en-US" altLang="en-US" sz="1800" dirty="0"/>
              <a:t>VTP configuration revision number is stored in NVRAM.</a:t>
            </a:r>
          </a:p>
          <a:p>
            <a:r>
              <a:rPr lang="en-US" altLang="en-US" sz="1800" dirty="0"/>
              <a:t>To reset VTP configuration revision number to zero:</a:t>
            </a:r>
          </a:p>
          <a:p>
            <a:pPr lvl="1"/>
            <a:r>
              <a:rPr lang="en-US" altLang="en-US" sz="1800" dirty="0"/>
              <a:t>Change the switch's VTP domain to a nonexistent VTP domain and then change the domain back to the original name.</a:t>
            </a:r>
          </a:p>
          <a:p>
            <a:pPr lvl="1"/>
            <a:r>
              <a:rPr lang="en-US" altLang="en-US" sz="1800" dirty="0"/>
              <a:t>Change the switch's VTP mode to transparent and then back to previous VTP mode.</a:t>
            </a:r>
          </a:p>
        </p:txBody>
      </p:sp>
      <p:pic>
        <p:nvPicPr>
          <p:cNvPr id="4" name="Picture 3" descr="Scaling Networks - Mozilla Firefox">
            <a:extLst>
              <a:ext uri="{FF2B5EF4-FFF2-40B4-BE49-F238E27FC236}">
                <a16:creationId xmlns:a16="http://schemas.microsoft.com/office/drawing/2014/main" id="{866DC1EF-948E-4D79-B770-D4B9D0F3EC5C}"/>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3939540" y="2152008"/>
            <a:ext cx="5076664" cy="3226857"/>
          </a:xfrm>
          <a:prstGeom prst="rect">
            <a:avLst/>
          </a:prstGeom>
        </p:spPr>
      </p:pic>
    </p:spTree>
    <p:extLst>
      <p:ext uri="{BB962C8B-B14F-4D97-AF65-F5344CB8AC3E}">
        <p14:creationId xmlns:p14="http://schemas.microsoft.com/office/powerpoint/2010/main" val="3911131322"/>
      </p:ext>
    </p:extLst>
  </p:cSld>
  <p:clrMapOvr>
    <a:masterClrMapping/>
  </p:clrMapOvr>
  <p:transition spd="slow">
    <p:cove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50671" y="545077"/>
            <a:ext cx="8145462" cy="838200"/>
          </a:xfrm>
        </p:spPr>
        <p:txBody>
          <a:bodyPr/>
          <a:lstStyle/>
          <a:p>
            <a:r>
              <a:rPr lang="en-US" altLang="en-US" dirty="0"/>
              <a:t>VTP Caveats (Cont.)</a:t>
            </a:r>
            <a:endParaRPr lang="en-US" dirty="0"/>
          </a:p>
        </p:txBody>
      </p:sp>
      <p:sp>
        <p:nvSpPr>
          <p:cNvPr id="2" name="Content Placeholder 1"/>
          <p:cNvSpPr>
            <a:spLocks noGrp="1"/>
          </p:cNvSpPr>
          <p:nvPr>
            <p:ph idx="1"/>
          </p:nvPr>
        </p:nvSpPr>
        <p:spPr>
          <a:xfrm>
            <a:off x="76200" y="1426548"/>
            <a:ext cx="4158482" cy="5100229"/>
          </a:xfrm>
        </p:spPr>
        <p:txBody>
          <a:bodyPr>
            <a:normAutofit fontScale="77500" lnSpcReduction="20000"/>
          </a:bodyPr>
          <a:lstStyle/>
          <a:p>
            <a:pPr lvl="1" algn="just"/>
            <a:r>
              <a:rPr lang="en-US" dirty="0"/>
              <a:t>S4 is added. The startup config has not been erased and VLAN.DAT file on S4 has not been deleted. S4 has the same VTP domain name configured as other two switches but its revision number is 35, which is higher than the revision number on the other two switches.</a:t>
            </a:r>
          </a:p>
          <a:p>
            <a:pPr lvl="1" algn="just"/>
            <a:r>
              <a:rPr lang="en-US" dirty="0"/>
              <a:t>S4 has VLAN 1 and is configured with VLAN 30 and 40. S4 does not have VLANs 10 and 20 in its database. Because S4 has a higher revision number, the rest of the switches in the domain will sync to S4’s revision. </a:t>
            </a:r>
          </a:p>
          <a:p>
            <a:pPr lvl="1" algn="just"/>
            <a:r>
              <a:rPr lang="en-US" dirty="0"/>
              <a:t>Consequence is VLANs 10 and 20 will no longer exist on the switches, leaving clients that are connected to ports belonging to those non-existing VLANs without connectivity.</a:t>
            </a:r>
          </a:p>
        </p:txBody>
      </p:sp>
      <p:pic>
        <p:nvPicPr>
          <p:cNvPr id="7" name="Picture 6" descr="Scaling Networks - Mozilla Firefox">
            <a:extLst>
              <a:ext uri="{FF2B5EF4-FFF2-40B4-BE49-F238E27FC236}">
                <a16:creationId xmlns:a16="http://schemas.microsoft.com/office/drawing/2014/main" id="{1F39153C-8D12-4D2A-A6F4-61270CCD735D}"/>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4341604" y="2266309"/>
            <a:ext cx="4726196" cy="2892432"/>
          </a:xfrm>
          <a:prstGeom prst="rect">
            <a:avLst/>
          </a:prstGeom>
        </p:spPr>
      </p:pic>
    </p:spTree>
    <p:extLst>
      <p:ext uri="{BB962C8B-B14F-4D97-AF65-F5344CB8AC3E}">
        <p14:creationId xmlns:p14="http://schemas.microsoft.com/office/powerpoint/2010/main" val="133011366"/>
      </p:ext>
    </p:extLst>
  </p:cSld>
  <p:clrMapOvr>
    <a:masterClrMapping/>
  </p:clrMapOvr>
  <p:transition spd="slow">
    <p:cove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341193" y="1543141"/>
            <a:ext cx="3779235" cy="4575719"/>
          </a:xfrm>
        </p:spPr>
        <p:txBody>
          <a:bodyPr>
            <a:normAutofit/>
          </a:bodyPr>
          <a:lstStyle/>
          <a:p>
            <a:r>
              <a:rPr lang="en-US" altLang="en-US" sz="2000" dirty="0"/>
              <a:t>Steps to Configure VTP:</a:t>
            </a:r>
          </a:p>
          <a:p>
            <a:pPr lvl="1"/>
            <a:r>
              <a:rPr lang="en-US" altLang="en-US" sz="1800" b="1" dirty="0"/>
              <a:t>Step 1 </a:t>
            </a:r>
            <a:r>
              <a:rPr lang="en-US" altLang="en-US" sz="1800" dirty="0"/>
              <a:t>- Configure the VTP Server</a:t>
            </a:r>
          </a:p>
          <a:p>
            <a:pPr lvl="1"/>
            <a:r>
              <a:rPr lang="en-US" altLang="en-US" sz="1800" b="1" dirty="0"/>
              <a:t>Step 2 </a:t>
            </a:r>
            <a:r>
              <a:rPr lang="en-US" altLang="en-US" sz="1800" dirty="0"/>
              <a:t>- Configure the VTP Domain Name and Password</a:t>
            </a:r>
          </a:p>
          <a:p>
            <a:pPr lvl="1"/>
            <a:r>
              <a:rPr lang="en-US" altLang="en-US" sz="1800" b="1" dirty="0"/>
              <a:t>Step 3 </a:t>
            </a:r>
            <a:r>
              <a:rPr lang="en-US" altLang="en-US" sz="1800" dirty="0"/>
              <a:t>- Configure the VTP Clients</a:t>
            </a:r>
          </a:p>
          <a:p>
            <a:pPr lvl="1"/>
            <a:r>
              <a:rPr lang="en-US" altLang="en-US" sz="1800" b="1" dirty="0"/>
              <a:t>Step 4 </a:t>
            </a:r>
            <a:r>
              <a:rPr lang="en-US" altLang="en-US" sz="1800" dirty="0"/>
              <a:t>- Configure VLANs on the VTP Server.</a:t>
            </a:r>
          </a:p>
          <a:p>
            <a:pPr lvl="1"/>
            <a:r>
              <a:rPr lang="en-US" altLang="en-US" sz="1800" b="1" dirty="0"/>
              <a:t>Step 5 </a:t>
            </a:r>
            <a:r>
              <a:rPr lang="en-US" altLang="en-US" sz="1800" dirty="0"/>
              <a:t>- Verify the VTP clients have received the new VLAN information.</a:t>
            </a:r>
            <a:endParaRPr lang="en-CA" altLang="en-US" sz="1800" dirty="0"/>
          </a:p>
        </p:txBody>
      </p:sp>
      <p:sp>
        <p:nvSpPr>
          <p:cNvPr id="5" name="Title 4"/>
          <p:cNvSpPr>
            <a:spLocks noGrp="1"/>
          </p:cNvSpPr>
          <p:nvPr>
            <p:ph type="title"/>
          </p:nvPr>
        </p:nvSpPr>
        <p:spPr>
          <a:xfrm>
            <a:off x="146903" y="562038"/>
            <a:ext cx="8487201" cy="870489"/>
          </a:xfrm>
        </p:spPr>
        <p:txBody>
          <a:bodyPr/>
          <a:lstStyle/>
          <a:p>
            <a:r>
              <a:rPr lang="en-US" altLang="en-US" dirty="0"/>
              <a:t>VTP Configuration Overview</a:t>
            </a:r>
            <a:endParaRPr lang="en-US" dirty="0"/>
          </a:p>
        </p:txBody>
      </p:sp>
      <p:pic>
        <p:nvPicPr>
          <p:cNvPr id="7" name="Picture 6" descr="Scaling Networks - Mozilla Firefox">
            <a:extLst>
              <a:ext uri="{FF2B5EF4-FFF2-40B4-BE49-F238E27FC236}">
                <a16:creationId xmlns:a16="http://schemas.microsoft.com/office/drawing/2014/main" id="{13041982-E012-4B60-ACDF-37FB6E001F69}"/>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4082328" y="2372183"/>
            <a:ext cx="5023572" cy="2303115"/>
          </a:xfrm>
          <a:prstGeom prst="rect">
            <a:avLst/>
          </a:prstGeom>
        </p:spPr>
      </p:pic>
    </p:spTree>
    <p:extLst>
      <p:ext uri="{BB962C8B-B14F-4D97-AF65-F5344CB8AC3E}">
        <p14:creationId xmlns:p14="http://schemas.microsoft.com/office/powerpoint/2010/main" val="3130805338"/>
      </p:ext>
    </p:extLst>
  </p:cSld>
  <p:clrMapOvr>
    <a:masterClrMapping/>
  </p:clrMapOvr>
  <p:transition spd="slow">
    <p:cove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altLang="en-US" dirty="0"/>
              <a:t>Step 1 – Configure the VTP Server</a:t>
            </a:r>
            <a:endParaRPr lang="en-US" dirty="0">
              <a:solidFill>
                <a:srgbClr val="00B0F0"/>
              </a:solidFill>
              <a:latin typeface="Arial" charset="0"/>
            </a:endParaRPr>
          </a:p>
        </p:txBody>
      </p:sp>
      <p:sp>
        <p:nvSpPr>
          <p:cNvPr id="6" name="Content Placeholder 2">
            <a:extLst>
              <a:ext uri="{FF2B5EF4-FFF2-40B4-BE49-F238E27FC236}">
                <a16:creationId xmlns:a16="http://schemas.microsoft.com/office/drawing/2014/main" id="{9738A01E-BA3E-4BA5-BF38-D20C4A4A8AF9}"/>
              </a:ext>
            </a:extLst>
          </p:cNvPr>
          <p:cNvSpPr txBox="1">
            <a:spLocks/>
          </p:cNvSpPr>
          <p:nvPr/>
        </p:nvSpPr>
        <p:spPr bwMode="auto">
          <a:xfrm>
            <a:off x="4920336" y="1767391"/>
            <a:ext cx="4198620" cy="405428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1800" dirty="0"/>
              <a:t>Use the </a:t>
            </a:r>
            <a:r>
              <a:rPr lang="en-US" altLang="en-US" sz="1800" b="1" dirty="0" err="1"/>
              <a:t>vtp</a:t>
            </a:r>
            <a:r>
              <a:rPr lang="en-US" altLang="en-US" sz="1800" b="1" dirty="0"/>
              <a:t> mode server </a:t>
            </a:r>
            <a:r>
              <a:rPr lang="en-US" altLang="en-US" sz="1800" dirty="0"/>
              <a:t>command to configure a switch as a VTP server. </a:t>
            </a:r>
          </a:p>
          <a:p>
            <a:pPr lvl="1"/>
            <a:r>
              <a:rPr lang="en-US" altLang="en-US" sz="1600" dirty="0"/>
              <a:t>Confirm all switches are configured with default configuration before issuing this command to avoid problems with configuration revision numbers.</a:t>
            </a:r>
          </a:p>
          <a:p>
            <a:r>
              <a:rPr lang="en-US" altLang="en-US" sz="1800" dirty="0"/>
              <a:t> Use the </a:t>
            </a:r>
            <a:r>
              <a:rPr lang="en-US" altLang="en-US" sz="1800" b="1" dirty="0"/>
              <a:t>show </a:t>
            </a:r>
            <a:r>
              <a:rPr lang="en-US" altLang="en-US" sz="1800" b="1" dirty="0" err="1"/>
              <a:t>vtp</a:t>
            </a:r>
            <a:r>
              <a:rPr lang="en-US" altLang="en-US" sz="1800" b="1" dirty="0"/>
              <a:t> status </a:t>
            </a:r>
            <a:r>
              <a:rPr lang="en-US" altLang="en-US" sz="1800" dirty="0"/>
              <a:t>to verify.</a:t>
            </a:r>
          </a:p>
          <a:p>
            <a:pPr lvl="1"/>
            <a:r>
              <a:rPr lang="en-US" sz="1600" dirty="0"/>
              <a:t>Notice configuration revision number is still set to 0 and number of existing VLANS is 5.</a:t>
            </a:r>
          </a:p>
          <a:p>
            <a:pPr lvl="1"/>
            <a:r>
              <a:rPr lang="en-US" sz="1600" dirty="0"/>
              <a:t>The 5 VLANs are the default VLAN 1 and VLANs 1002-1005.</a:t>
            </a:r>
            <a:endParaRPr lang="en-CA" altLang="en-US" sz="1600" dirty="0"/>
          </a:p>
          <a:p>
            <a:pPr lvl="1"/>
            <a:endParaRPr lang="en-CA" altLang="en-US" sz="1600" dirty="0"/>
          </a:p>
          <a:p>
            <a:pPr lvl="1"/>
            <a:endParaRPr lang="en-CA" altLang="en-US" sz="1600" dirty="0"/>
          </a:p>
          <a:p>
            <a:pPr lvl="1"/>
            <a:endParaRPr lang="en-CA" altLang="en-US" sz="1600" dirty="0"/>
          </a:p>
          <a:p>
            <a:pPr lvl="1"/>
            <a:endParaRPr lang="en-CA" altLang="en-US" sz="1600" dirty="0"/>
          </a:p>
          <a:p>
            <a:pPr lvl="1"/>
            <a:endParaRPr lang="en-CA" altLang="en-US" sz="1600" dirty="0"/>
          </a:p>
        </p:txBody>
      </p:sp>
      <p:pic>
        <p:nvPicPr>
          <p:cNvPr id="7" name="Picture 6">
            <a:extLst>
              <a:ext uri="{FF2B5EF4-FFF2-40B4-BE49-F238E27FC236}">
                <a16:creationId xmlns:a16="http://schemas.microsoft.com/office/drawing/2014/main" id="{D85A45D8-197B-4438-A90A-FC4F27EB66BD}"/>
              </a:ext>
            </a:extLst>
          </p:cNvPr>
          <p:cNvPicPr>
            <a:picLocks noChangeAspect="1"/>
          </p:cNvPicPr>
          <p:nvPr/>
        </p:nvPicPr>
        <p:blipFill>
          <a:blip r:embed="rId3"/>
          <a:stretch>
            <a:fillRect/>
          </a:stretch>
        </p:blipFill>
        <p:spPr>
          <a:xfrm>
            <a:off x="285235" y="1619356"/>
            <a:ext cx="4635463" cy="2023003"/>
          </a:xfrm>
          <a:prstGeom prst="rect">
            <a:avLst/>
          </a:prstGeom>
        </p:spPr>
      </p:pic>
      <p:pic>
        <p:nvPicPr>
          <p:cNvPr id="8" name="Picture 7">
            <a:extLst>
              <a:ext uri="{FF2B5EF4-FFF2-40B4-BE49-F238E27FC236}">
                <a16:creationId xmlns:a16="http://schemas.microsoft.com/office/drawing/2014/main" id="{B76C5C36-905D-4D9F-89C1-6D7D09EE6D20}"/>
              </a:ext>
            </a:extLst>
          </p:cNvPr>
          <p:cNvPicPr>
            <a:picLocks noChangeAspect="1"/>
          </p:cNvPicPr>
          <p:nvPr/>
        </p:nvPicPr>
        <p:blipFill>
          <a:blip r:embed="rId4"/>
          <a:stretch>
            <a:fillRect/>
          </a:stretch>
        </p:blipFill>
        <p:spPr>
          <a:xfrm>
            <a:off x="270071" y="3976896"/>
            <a:ext cx="4617671" cy="2225784"/>
          </a:xfrm>
          <a:prstGeom prst="rect">
            <a:avLst/>
          </a:prstGeom>
        </p:spPr>
      </p:pic>
    </p:spTree>
    <p:extLst>
      <p:ext uri="{BB962C8B-B14F-4D97-AF65-F5344CB8AC3E}">
        <p14:creationId xmlns:p14="http://schemas.microsoft.com/office/powerpoint/2010/main" val="1773330960"/>
      </p:ext>
    </p:extLst>
  </p:cSld>
  <p:clrMapOvr>
    <a:masterClrMapping/>
  </p:clrMapOvr>
  <p:transition spd="slow">
    <p:cove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altLang="en-US" sz="2400" dirty="0"/>
              <a:t>Step 2 – Configure the VTP Domain Name and Password</a:t>
            </a:r>
            <a:endParaRPr lang="en-US" sz="2400" dirty="0">
              <a:solidFill>
                <a:srgbClr val="00B0F0"/>
              </a:solidFill>
              <a:latin typeface="Arial" charset="0"/>
            </a:endParaRPr>
          </a:p>
        </p:txBody>
      </p:sp>
      <p:sp>
        <p:nvSpPr>
          <p:cNvPr id="6" name="Content Placeholder 2">
            <a:extLst>
              <a:ext uri="{FF2B5EF4-FFF2-40B4-BE49-F238E27FC236}">
                <a16:creationId xmlns:a16="http://schemas.microsoft.com/office/drawing/2014/main" id="{9738A01E-BA3E-4BA5-BF38-D20C4A4A8AF9}"/>
              </a:ext>
            </a:extLst>
          </p:cNvPr>
          <p:cNvSpPr txBox="1">
            <a:spLocks/>
          </p:cNvSpPr>
          <p:nvPr/>
        </p:nvSpPr>
        <p:spPr bwMode="auto">
          <a:xfrm>
            <a:off x="4920336" y="1767391"/>
            <a:ext cx="4198620" cy="405428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000" dirty="0"/>
              <a:t>Use the </a:t>
            </a:r>
            <a:r>
              <a:rPr lang="en-US" altLang="en-US" sz="2000" b="1" dirty="0" err="1"/>
              <a:t>vtp</a:t>
            </a:r>
            <a:r>
              <a:rPr lang="en-US" altLang="en-US" sz="2000" b="1" dirty="0"/>
              <a:t> domain </a:t>
            </a:r>
            <a:r>
              <a:rPr lang="en-US" altLang="en-US" sz="2000" i="1" dirty="0"/>
              <a:t>domain-name </a:t>
            </a:r>
            <a:r>
              <a:rPr lang="en-US" altLang="en-US" sz="2000" dirty="0"/>
              <a:t>command to configure the domain name.</a:t>
            </a:r>
          </a:p>
          <a:p>
            <a:pPr lvl="1"/>
            <a:r>
              <a:rPr lang="en-US" altLang="en-US" sz="1800" dirty="0"/>
              <a:t>VTP client must have same domain name as the VTP server before it will accept VTP advertisements.</a:t>
            </a:r>
          </a:p>
          <a:p>
            <a:r>
              <a:rPr lang="en-US" altLang="en-US" sz="2000" dirty="0"/>
              <a:t>Configure a password using the </a:t>
            </a:r>
            <a:r>
              <a:rPr lang="en-US" altLang="en-US" sz="2000" b="1" dirty="0" err="1"/>
              <a:t>vtp</a:t>
            </a:r>
            <a:r>
              <a:rPr lang="en-US" altLang="en-US" sz="2000" b="1" dirty="0"/>
              <a:t> password</a:t>
            </a:r>
            <a:r>
              <a:rPr lang="en-US" altLang="en-US" sz="2000" dirty="0"/>
              <a:t> </a:t>
            </a:r>
            <a:r>
              <a:rPr lang="en-US" altLang="en-US" sz="2000" i="1" dirty="0" err="1"/>
              <a:t>password</a:t>
            </a:r>
            <a:r>
              <a:rPr lang="en-US" altLang="en-US" sz="2000" i="1" dirty="0"/>
              <a:t> </a:t>
            </a:r>
            <a:r>
              <a:rPr lang="en-US" altLang="en-US" sz="2000" dirty="0"/>
              <a:t>command.</a:t>
            </a:r>
          </a:p>
          <a:p>
            <a:pPr lvl="1"/>
            <a:r>
              <a:rPr lang="en-US" altLang="en-US" sz="1800" dirty="0"/>
              <a:t>Use the </a:t>
            </a:r>
            <a:r>
              <a:rPr lang="en-US" altLang="en-US" sz="1800" b="1" dirty="0"/>
              <a:t>show </a:t>
            </a:r>
            <a:r>
              <a:rPr lang="en-US" altLang="en-US" sz="1800" b="1" dirty="0" err="1"/>
              <a:t>vtp</a:t>
            </a:r>
            <a:r>
              <a:rPr lang="en-US" altLang="en-US" sz="1800" b="1" dirty="0"/>
              <a:t> password </a:t>
            </a:r>
            <a:r>
              <a:rPr lang="en-US" altLang="en-US" sz="1800" dirty="0"/>
              <a:t>command to verify</a:t>
            </a:r>
          </a:p>
        </p:txBody>
      </p:sp>
      <p:pic>
        <p:nvPicPr>
          <p:cNvPr id="9" name="Picture 8">
            <a:extLst>
              <a:ext uri="{FF2B5EF4-FFF2-40B4-BE49-F238E27FC236}">
                <a16:creationId xmlns:a16="http://schemas.microsoft.com/office/drawing/2014/main" id="{4F4DA60F-8C69-4C90-A678-770E0F4DF6EF}"/>
              </a:ext>
            </a:extLst>
          </p:cNvPr>
          <p:cNvPicPr>
            <a:picLocks noChangeAspect="1"/>
          </p:cNvPicPr>
          <p:nvPr/>
        </p:nvPicPr>
        <p:blipFill>
          <a:blip r:embed="rId3"/>
          <a:stretch>
            <a:fillRect/>
          </a:stretch>
        </p:blipFill>
        <p:spPr>
          <a:xfrm>
            <a:off x="204889" y="1767391"/>
            <a:ext cx="4748033" cy="1564058"/>
          </a:xfrm>
          <a:prstGeom prst="rect">
            <a:avLst/>
          </a:prstGeom>
        </p:spPr>
      </p:pic>
      <p:pic>
        <p:nvPicPr>
          <p:cNvPr id="10" name="Picture 9">
            <a:extLst>
              <a:ext uri="{FF2B5EF4-FFF2-40B4-BE49-F238E27FC236}">
                <a16:creationId xmlns:a16="http://schemas.microsoft.com/office/drawing/2014/main" id="{72E7B12D-DAFF-4311-81E3-BDBE47E381DB}"/>
              </a:ext>
            </a:extLst>
          </p:cNvPr>
          <p:cNvPicPr>
            <a:picLocks noChangeAspect="1"/>
          </p:cNvPicPr>
          <p:nvPr/>
        </p:nvPicPr>
        <p:blipFill>
          <a:blip r:embed="rId4"/>
          <a:stretch>
            <a:fillRect/>
          </a:stretch>
        </p:blipFill>
        <p:spPr>
          <a:xfrm>
            <a:off x="159139" y="3887801"/>
            <a:ext cx="4745879" cy="1641516"/>
          </a:xfrm>
          <a:prstGeom prst="rect">
            <a:avLst/>
          </a:prstGeom>
        </p:spPr>
      </p:pic>
    </p:spTree>
    <p:extLst>
      <p:ext uri="{BB962C8B-B14F-4D97-AF65-F5344CB8AC3E}">
        <p14:creationId xmlns:p14="http://schemas.microsoft.com/office/powerpoint/2010/main" val="1988439608"/>
      </p:ext>
    </p:extLst>
  </p:cSld>
  <p:clrMapOvr>
    <a:masterClrMapping/>
  </p:clrMapOvr>
  <p:transition spd="slow">
    <p:cove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altLang="en-US" sz="3200" dirty="0"/>
              <a:t>Step 3 – Configure the VTP Clients</a:t>
            </a:r>
            <a:endParaRPr lang="en-US" sz="3200" dirty="0">
              <a:solidFill>
                <a:srgbClr val="00B0F0"/>
              </a:solidFill>
              <a:latin typeface="Arial" charset="0"/>
            </a:endParaRPr>
          </a:p>
        </p:txBody>
      </p:sp>
      <p:sp>
        <p:nvSpPr>
          <p:cNvPr id="6" name="Content Placeholder 2">
            <a:extLst>
              <a:ext uri="{FF2B5EF4-FFF2-40B4-BE49-F238E27FC236}">
                <a16:creationId xmlns:a16="http://schemas.microsoft.com/office/drawing/2014/main" id="{9738A01E-BA3E-4BA5-BF38-D20C4A4A8AF9}"/>
              </a:ext>
            </a:extLst>
          </p:cNvPr>
          <p:cNvSpPr txBox="1">
            <a:spLocks/>
          </p:cNvSpPr>
          <p:nvPr/>
        </p:nvSpPr>
        <p:spPr bwMode="auto">
          <a:xfrm>
            <a:off x="861060" y="1767391"/>
            <a:ext cx="8257896" cy="405428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000" dirty="0"/>
              <a:t>Use the </a:t>
            </a:r>
            <a:r>
              <a:rPr lang="en-US" altLang="en-US" sz="2000" b="1" dirty="0" err="1"/>
              <a:t>vtp</a:t>
            </a:r>
            <a:r>
              <a:rPr lang="en-US" altLang="en-US" sz="2000" b="1" dirty="0"/>
              <a:t> mode client </a:t>
            </a:r>
            <a:r>
              <a:rPr lang="en-US" altLang="en-US" sz="2000" dirty="0"/>
              <a:t>command to configure the VTP clients.</a:t>
            </a:r>
          </a:p>
          <a:p>
            <a:r>
              <a:rPr lang="en-US" altLang="en-US" sz="2000" dirty="0"/>
              <a:t>Use same domain name and password as VTP server.</a:t>
            </a:r>
          </a:p>
        </p:txBody>
      </p:sp>
      <p:pic>
        <p:nvPicPr>
          <p:cNvPr id="7" name="Picture 6">
            <a:extLst>
              <a:ext uri="{FF2B5EF4-FFF2-40B4-BE49-F238E27FC236}">
                <a16:creationId xmlns:a16="http://schemas.microsoft.com/office/drawing/2014/main" id="{0830CEF2-BBEB-4F12-ACDD-302AEC6C8C1C}"/>
              </a:ext>
            </a:extLst>
          </p:cNvPr>
          <p:cNvPicPr>
            <a:picLocks noChangeAspect="1"/>
          </p:cNvPicPr>
          <p:nvPr/>
        </p:nvPicPr>
        <p:blipFill>
          <a:blip r:embed="rId3"/>
          <a:stretch>
            <a:fillRect/>
          </a:stretch>
        </p:blipFill>
        <p:spPr>
          <a:xfrm>
            <a:off x="480911" y="3032402"/>
            <a:ext cx="8578420" cy="2046447"/>
          </a:xfrm>
          <a:prstGeom prst="rect">
            <a:avLst/>
          </a:prstGeom>
        </p:spPr>
      </p:pic>
    </p:spTree>
    <p:extLst>
      <p:ext uri="{BB962C8B-B14F-4D97-AF65-F5344CB8AC3E}">
        <p14:creationId xmlns:p14="http://schemas.microsoft.com/office/powerpoint/2010/main" val="522351209"/>
      </p:ext>
    </p:extLst>
  </p:cSld>
  <p:clrMapOvr>
    <a:masterClrMapping/>
  </p:clrMapOvr>
  <p:transition spd="slow">
    <p:cove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646690" y="364877"/>
            <a:ext cx="8042276" cy="1166863"/>
          </a:xfrm>
        </p:spPr>
        <p:txBody>
          <a:bodyPr/>
          <a:lstStyle/>
          <a:p>
            <a:r>
              <a:rPr lang="en-US" altLang="en-US" sz="2800" dirty="0"/>
              <a:t>Step 4 – Configure VLANs on the VTP Server</a:t>
            </a:r>
            <a:endParaRPr lang="en-CA" altLang="en-US" sz="2800" dirty="0"/>
          </a:p>
        </p:txBody>
      </p:sp>
      <p:sp>
        <p:nvSpPr>
          <p:cNvPr id="13315" name="Content Placeholder 2"/>
          <p:cNvSpPr>
            <a:spLocks noGrp="1"/>
          </p:cNvSpPr>
          <p:nvPr>
            <p:ph idx="1"/>
          </p:nvPr>
        </p:nvSpPr>
        <p:spPr>
          <a:xfrm>
            <a:off x="164613" y="1788219"/>
            <a:ext cx="4250912" cy="3612706"/>
          </a:xfrm>
        </p:spPr>
        <p:txBody>
          <a:bodyPr>
            <a:normAutofit/>
          </a:bodyPr>
          <a:lstStyle/>
          <a:p>
            <a:r>
              <a:rPr lang="en-US" altLang="en-US" sz="2000" dirty="0"/>
              <a:t>Use the </a:t>
            </a:r>
            <a:r>
              <a:rPr lang="en-US" altLang="en-US" sz="2000" b="1" dirty="0"/>
              <a:t>vlan </a:t>
            </a:r>
            <a:r>
              <a:rPr lang="en-US" altLang="en-US" sz="2000" i="1" dirty="0"/>
              <a:t>vlan-number</a:t>
            </a:r>
            <a:r>
              <a:rPr lang="en-US" altLang="en-US" sz="2000" dirty="0"/>
              <a:t> command to create VLANs.</a:t>
            </a:r>
          </a:p>
          <a:p>
            <a:r>
              <a:rPr lang="en-US" altLang="en-US" sz="2000" dirty="0"/>
              <a:t>Use </a:t>
            </a:r>
            <a:r>
              <a:rPr lang="en-US" altLang="en-US" sz="2000" b="1" dirty="0"/>
              <a:t>show vlan brief </a:t>
            </a:r>
            <a:r>
              <a:rPr lang="en-US" altLang="en-US" sz="2000" dirty="0"/>
              <a:t>to verify the VLANs</a:t>
            </a:r>
            <a:r>
              <a:rPr lang="en-CA" altLang="en-US" sz="2000" dirty="0"/>
              <a:t>.</a:t>
            </a:r>
          </a:p>
          <a:p>
            <a:r>
              <a:rPr lang="en-CA" altLang="en-US" sz="2000" dirty="0"/>
              <a:t>Use </a:t>
            </a:r>
            <a:r>
              <a:rPr lang="en-CA" altLang="en-US" sz="2000" b="1" dirty="0"/>
              <a:t>show vtp status </a:t>
            </a:r>
            <a:r>
              <a:rPr lang="en-CA" altLang="en-US" sz="2000" dirty="0"/>
              <a:t>to verify server status.</a:t>
            </a:r>
          </a:p>
          <a:p>
            <a:pPr lvl="1"/>
            <a:r>
              <a:rPr lang="en-CA" altLang="en-US" sz="1800" dirty="0"/>
              <a:t>Every time a VLAN is added the configuration register is incremented</a:t>
            </a:r>
          </a:p>
          <a:p>
            <a:pPr lvl="1"/>
            <a:endParaRPr lang="en-CA" altLang="en-US" sz="1800" dirty="0"/>
          </a:p>
          <a:p>
            <a:pPr lvl="1"/>
            <a:endParaRPr lang="en-CA" altLang="en-US" sz="1800" dirty="0"/>
          </a:p>
          <a:p>
            <a:pPr lvl="1"/>
            <a:endParaRPr lang="en-CA" altLang="en-US" sz="1800" dirty="0"/>
          </a:p>
          <a:p>
            <a:pPr lvl="1"/>
            <a:endParaRPr lang="en-CA" altLang="en-US" sz="1800" dirty="0"/>
          </a:p>
        </p:txBody>
      </p:sp>
      <p:pic>
        <p:nvPicPr>
          <p:cNvPr id="3" name="Picture 2" descr="Scaling Networks - Mozilla Firefox">
            <a:extLst>
              <a:ext uri="{FF2B5EF4-FFF2-40B4-BE49-F238E27FC236}">
                <a16:creationId xmlns:a16="http://schemas.microsoft.com/office/drawing/2014/main" id="{9BDC4E4F-CC3C-4B94-9DD2-6FFF4DE986CB}"/>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781553" y="5124450"/>
            <a:ext cx="3017032" cy="1584003"/>
          </a:xfrm>
          <a:prstGeom prst="rect">
            <a:avLst/>
          </a:prstGeom>
        </p:spPr>
      </p:pic>
      <p:cxnSp>
        <p:nvCxnSpPr>
          <p:cNvPr id="4" name="Straight Arrow Connector 3"/>
          <p:cNvCxnSpPr/>
          <p:nvPr/>
        </p:nvCxnSpPr>
        <p:spPr>
          <a:xfrm>
            <a:off x="3574473" y="3463290"/>
            <a:ext cx="997528" cy="17526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9" name="Picture 8"/>
          <p:cNvPicPr>
            <a:picLocks noChangeAspect="1"/>
          </p:cNvPicPr>
          <p:nvPr/>
        </p:nvPicPr>
        <p:blipFill>
          <a:blip r:embed="rId4"/>
          <a:stretch>
            <a:fillRect/>
          </a:stretch>
        </p:blipFill>
        <p:spPr>
          <a:xfrm>
            <a:off x="4667828" y="3859530"/>
            <a:ext cx="3434964" cy="1886069"/>
          </a:xfrm>
          <a:prstGeom prst="rect">
            <a:avLst/>
          </a:prstGeom>
        </p:spPr>
      </p:pic>
      <p:pic>
        <p:nvPicPr>
          <p:cNvPr id="12" name="Picture 11"/>
          <p:cNvPicPr>
            <a:picLocks noChangeAspect="1"/>
          </p:cNvPicPr>
          <p:nvPr/>
        </p:nvPicPr>
        <p:blipFill>
          <a:blip r:embed="rId5"/>
          <a:stretch>
            <a:fillRect/>
          </a:stretch>
        </p:blipFill>
        <p:spPr>
          <a:xfrm>
            <a:off x="4667829" y="1747474"/>
            <a:ext cx="3510409" cy="2020774"/>
          </a:xfrm>
          <a:prstGeom prst="rect">
            <a:avLst/>
          </a:prstGeom>
        </p:spPr>
      </p:pic>
    </p:spTree>
    <p:extLst>
      <p:ext uri="{BB962C8B-B14F-4D97-AF65-F5344CB8AC3E}">
        <p14:creationId xmlns:p14="http://schemas.microsoft.com/office/powerpoint/2010/main" val="934630248"/>
      </p:ext>
    </p:extLst>
  </p:cSld>
  <p:clrMapOvr>
    <a:masterClrMapping/>
  </p:clrMapOvr>
  <p:transition spd="slow">
    <p:wip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550862" y="374276"/>
            <a:ext cx="8042276" cy="1336956"/>
          </a:xfrm>
        </p:spPr>
        <p:txBody>
          <a:bodyPr/>
          <a:lstStyle/>
          <a:p>
            <a:br>
              <a:rPr lang="en-US" altLang="en-US" dirty="0"/>
            </a:br>
            <a:r>
              <a:rPr lang="en-US" altLang="en-US" sz="2000" dirty="0"/>
              <a:t>Step 5 – Verify that the VTP Clients Have Received the New VLAN Information</a:t>
            </a:r>
            <a:endParaRPr lang="en-CA" altLang="en-US" sz="2000" dirty="0"/>
          </a:p>
        </p:txBody>
      </p:sp>
      <p:sp>
        <p:nvSpPr>
          <p:cNvPr id="13315" name="Content Placeholder 2"/>
          <p:cNvSpPr>
            <a:spLocks noGrp="1"/>
          </p:cNvSpPr>
          <p:nvPr>
            <p:ph idx="1"/>
          </p:nvPr>
        </p:nvSpPr>
        <p:spPr>
          <a:xfrm>
            <a:off x="164613" y="1788219"/>
            <a:ext cx="3698727" cy="3612706"/>
          </a:xfrm>
        </p:spPr>
        <p:txBody>
          <a:bodyPr>
            <a:normAutofit/>
          </a:bodyPr>
          <a:lstStyle/>
          <a:p>
            <a:r>
              <a:rPr lang="en-US" altLang="en-US" sz="1800" dirty="0"/>
              <a:t>Use the </a:t>
            </a:r>
            <a:r>
              <a:rPr lang="en-US" altLang="en-US" sz="1800" b="1" dirty="0"/>
              <a:t>show vlan brief </a:t>
            </a:r>
            <a:r>
              <a:rPr lang="en-US" altLang="en-US" sz="1800" dirty="0"/>
              <a:t>command to verify that the client received the new VLAN information.</a:t>
            </a:r>
          </a:p>
          <a:p>
            <a:r>
              <a:rPr lang="en-US" altLang="en-US" sz="1800" dirty="0"/>
              <a:t>Verify client status using the </a:t>
            </a:r>
            <a:r>
              <a:rPr lang="en-US" altLang="en-US" sz="1800" b="1" dirty="0"/>
              <a:t>show </a:t>
            </a:r>
            <a:r>
              <a:rPr lang="en-US" altLang="en-US" sz="1800" b="1" dirty="0" err="1"/>
              <a:t>vtp</a:t>
            </a:r>
            <a:r>
              <a:rPr lang="en-US" altLang="en-US" sz="1800" b="1" dirty="0"/>
              <a:t> status </a:t>
            </a:r>
            <a:r>
              <a:rPr lang="en-US" altLang="en-US" sz="1800" dirty="0"/>
              <a:t>command.</a:t>
            </a:r>
            <a:endParaRPr lang="en-CA" altLang="en-US" sz="1800" dirty="0"/>
          </a:p>
          <a:p>
            <a:pPr marL="142875" lvl="1" indent="0">
              <a:buNone/>
            </a:pPr>
            <a:endParaRPr lang="en-CA" altLang="en-US" sz="2400" dirty="0"/>
          </a:p>
          <a:p>
            <a:pPr lvl="1"/>
            <a:endParaRPr lang="en-CA" altLang="en-US" sz="2400" dirty="0"/>
          </a:p>
          <a:p>
            <a:pPr lvl="1"/>
            <a:endParaRPr lang="en-CA" altLang="en-US" sz="2400" dirty="0"/>
          </a:p>
          <a:p>
            <a:pPr lvl="1"/>
            <a:endParaRPr lang="en-CA" altLang="en-US" sz="2400" dirty="0"/>
          </a:p>
        </p:txBody>
      </p:sp>
      <p:pic>
        <p:nvPicPr>
          <p:cNvPr id="2" name="Picture 1"/>
          <p:cNvPicPr>
            <a:picLocks noChangeAspect="1"/>
          </p:cNvPicPr>
          <p:nvPr/>
        </p:nvPicPr>
        <p:blipFill>
          <a:blip r:embed="rId3"/>
          <a:stretch>
            <a:fillRect/>
          </a:stretch>
        </p:blipFill>
        <p:spPr>
          <a:xfrm>
            <a:off x="4101173" y="2011087"/>
            <a:ext cx="4971036" cy="2835826"/>
          </a:xfrm>
          <a:prstGeom prst="rect">
            <a:avLst/>
          </a:prstGeom>
        </p:spPr>
      </p:pic>
      <p:pic>
        <p:nvPicPr>
          <p:cNvPr id="3" name="Picture 2"/>
          <p:cNvPicPr>
            <a:picLocks noChangeAspect="1"/>
          </p:cNvPicPr>
          <p:nvPr/>
        </p:nvPicPr>
        <p:blipFill>
          <a:blip r:embed="rId4"/>
          <a:stretch>
            <a:fillRect/>
          </a:stretch>
        </p:blipFill>
        <p:spPr>
          <a:xfrm>
            <a:off x="71791" y="4469130"/>
            <a:ext cx="4209064" cy="2114026"/>
          </a:xfrm>
          <a:prstGeom prst="rect">
            <a:avLst/>
          </a:prstGeom>
        </p:spPr>
      </p:pic>
    </p:spTree>
    <p:extLst>
      <p:ext uri="{BB962C8B-B14F-4D97-AF65-F5344CB8AC3E}">
        <p14:creationId xmlns:p14="http://schemas.microsoft.com/office/powerpoint/2010/main" val="429333541"/>
      </p:ext>
    </p:extLst>
  </p:cSld>
  <p:clrMapOvr>
    <a:masterClrMapping/>
  </p:clrMapOvr>
  <p:transition spd="slow">
    <p:wip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br>
              <a:rPr lang="en-US" altLang="en-US" dirty="0"/>
            </a:br>
            <a:r>
              <a:rPr lang="en-US" altLang="en-US" dirty="0"/>
              <a:t>VLAN Ranges on Catalyst Switches</a:t>
            </a:r>
            <a:endParaRPr lang="en-CA" altLang="en-US" dirty="0"/>
          </a:p>
        </p:txBody>
      </p:sp>
      <p:sp>
        <p:nvSpPr>
          <p:cNvPr id="13315" name="Content Placeholder 2"/>
          <p:cNvSpPr>
            <a:spLocks noGrp="1"/>
          </p:cNvSpPr>
          <p:nvPr>
            <p:ph idx="1"/>
          </p:nvPr>
        </p:nvSpPr>
        <p:spPr>
          <a:xfrm>
            <a:off x="83129" y="1744210"/>
            <a:ext cx="3627812" cy="4359410"/>
          </a:xfrm>
        </p:spPr>
        <p:txBody>
          <a:bodyPr>
            <a:normAutofit/>
          </a:bodyPr>
          <a:lstStyle/>
          <a:p>
            <a:r>
              <a:rPr lang="en-US" altLang="en-US" sz="2000" dirty="0"/>
              <a:t>Catalyst 2960 and 3560 Series switches support over 4,000 VLANs. </a:t>
            </a:r>
          </a:p>
          <a:p>
            <a:r>
              <a:rPr lang="en-US" altLang="en-US" sz="2000" dirty="0"/>
              <a:t>Normal range VLANs are numbered 1 to 1,005.</a:t>
            </a:r>
          </a:p>
          <a:p>
            <a:pPr lvl="1"/>
            <a:r>
              <a:rPr lang="en-US" altLang="en-US" sz="2000" dirty="0"/>
              <a:t>Stored in </a:t>
            </a:r>
            <a:r>
              <a:rPr lang="en-US" altLang="en-US" sz="2000" dirty="0" err="1"/>
              <a:t>vlan.dat</a:t>
            </a:r>
            <a:r>
              <a:rPr lang="en-US" altLang="en-US" sz="2000" dirty="0"/>
              <a:t> file</a:t>
            </a:r>
          </a:p>
          <a:p>
            <a:r>
              <a:rPr lang="en-US" altLang="en-US" sz="2000" dirty="0"/>
              <a:t>Extended range VLANs are numbered 1,006 to 4,094.</a:t>
            </a:r>
            <a:endParaRPr lang="en-CA" altLang="en-US" sz="2000" dirty="0"/>
          </a:p>
          <a:p>
            <a:pPr lvl="1"/>
            <a:r>
              <a:rPr lang="en-CA" altLang="en-US" sz="2000" dirty="0"/>
              <a:t>Not stored in </a:t>
            </a:r>
            <a:r>
              <a:rPr lang="en-CA" altLang="en-US" sz="2000" dirty="0" err="1"/>
              <a:t>vlan.dat</a:t>
            </a:r>
            <a:r>
              <a:rPr lang="en-CA" altLang="en-US" sz="2000" dirty="0"/>
              <a:t> file</a:t>
            </a:r>
          </a:p>
          <a:p>
            <a:pPr lvl="1"/>
            <a:r>
              <a:rPr lang="en-CA" altLang="en-US" sz="2000" dirty="0"/>
              <a:t>VTP does not learn</a:t>
            </a:r>
          </a:p>
          <a:p>
            <a:pPr lvl="1"/>
            <a:endParaRPr lang="en-CA" altLang="en-US" sz="2000" dirty="0"/>
          </a:p>
        </p:txBody>
      </p:sp>
      <p:pic>
        <p:nvPicPr>
          <p:cNvPr id="6" name="Picture 5" descr="Scaling Networks - Mozilla Firefox">
            <a:extLst>
              <a:ext uri="{FF2B5EF4-FFF2-40B4-BE49-F238E27FC236}">
                <a16:creationId xmlns:a16="http://schemas.microsoft.com/office/drawing/2014/main" id="{97944EA3-548E-4089-97E1-EBA65124F13F}"/>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3383862" y="1744210"/>
            <a:ext cx="5677009" cy="2455041"/>
          </a:xfrm>
          <a:prstGeom prst="rect">
            <a:avLst/>
          </a:prstGeom>
        </p:spPr>
      </p:pic>
      <p:pic>
        <p:nvPicPr>
          <p:cNvPr id="2" name="Picture 1"/>
          <p:cNvPicPr>
            <a:picLocks noChangeAspect="1"/>
          </p:cNvPicPr>
          <p:nvPr/>
        </p:nvPicPr>
        <p:blipFill>
          <a:blip r:embed="rId4"/>
          <a:stretch>
            <a:fillRect/>
          </a:stretch>
        </p:blipFill>
        <p:spPr>
          <a:xfrm>
            <a:off x="3997551" y="4445169"/>
            <a:ext cx="4694123" cy="2253505"/>
          </a:xfrm>
          <a:prstGeom prst="rect">
            <a:avLst/>
          </a:prstGeom>
        </p:spPr>
      </p:pic>
    </p:spTree>
    <p:extLst>
      <p:ext uri="{BB962C8B-B14F-4D97-AF65-F5344CB8AC3E}">
        <p14:creationId xmlns:p14="http://schemas.microsoft.com/office/powerpoint/2010/main" val="2174823537"/>
      </p:ext>
    </p:extLst>
  </p:cSld>
  <p:clrMapOvr>
    <a:masterClrMapping/>
  </p:clrMapOvr>
  <p:transition spd="slow">
    <p:wip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altLang="en-US" dirty="0"/>
              <a:t>Creating a VLAN</a:t>
            </a:r>
            <a:endParaRPr lang="en-CA" altLang="en-US" dirty="0"/>
          </a:p>
        </p:txBody>
      </p:sp>
      <p:sp>
        <p:nvSpPr>
          <p:cNvPr id="13315" name="Content Placeholder 2"/>
          <p:cNvSpPr>
            <a:spLocks noGrp="1"/>
          </p:cNvSpPr>
          <p:nvPr>
            <p:ph idx="1"/>
          </p:nvPr>
        </p:nvSpPr>
        <p:spPr>
          <a:xfrm>
            <a:off x="4892041" y="1752091"/>
            <a:ext cx="4165402" cy="3274292"/>
          </a:xfrm>
        </p:spPr>
        <p:txBody>
          <a:bodyPr>
            <a:noAutofit/>
          </a:bodyPr>
          <a:lstStyle/>
          <a:p>
            <a:r>
              <a:rPr lang="en-US" altLang="en-US" sz="1800" dirty="0"/>
              <a:t>Normal range VLANs are stored in flash in vlan.dat</a:t>
            </a:r>
          </a:p>
          <a:p>
            <a:r>
              <a:rPr lang="en-US" altLang="en-US" sz="1800" dirty="0"/>
              <a:t>Use </a:t>
            </a:r>
            <a:r>
              <a:rPr lang="en-US" altLang="en-US" sz="1800" b="1" dirty="0"/>
              <a:t>vlan</a:t>
            </a:r>
            <a:r>
              <a:rPr lang="en-US" altLang="en-US" sz="1800" dirty="0"/>
              <a:t> </a:t>
            </a:r>
            <a:r>
              <a:rPr lang="en-US" altLang="en-US" sz="1800" i="1" dirty="0"/>
              <a:t>vlan-id </a:t>
            </a:r>
            <a:r>
              <a:rPr lang="en-US" altLang="en-US" sz="1800" dirty="0"/>
              <a:t>to create a VLAN</a:t>
            </a:r>
          </a:p>
          <a:p>
            <a:pPr lvl="1"/>
            <a:r>
              <a:rPr lang="en-US" altLang="en-US" sz="1800" dirty="0"/>
              <a:t>Use </a:t>
            </a:r>
            <a:r>
              <a:rPr lang="en-US" altLang="en-US" sz="1800" b="1" dirty="0"/>
              <a:t>name</a:t>
            </a:r>
            <a:r>
              <a:rPr lang="en-US" altLang="en-US" sz="1800" dirty="0"/>
              <a:t> </a:t>
            </a:r>
            <a:r>
              <a:rPr lang="en-US" altLang="en-US" sz="1800" i="1" dirty="0"/>
              <a:t>vlan-name to name the VLAN</a:t>
            </a:r>
            <a:endParaRPr lang="en-CA" altLang="en-US" sz="1800" dirty="0"/>
          </a:p>
          <a:p>
            <a:pPr lvl="1"/>
            <a:r>
              <a:rPr lang="en-US" altLang="en-US" sz="1800" dirty="0"/>
              <a:t>Naming each VLAN is considered a best practice in switch configuration.</a:t>
            </a:r>
          </a:p>
          <a:p>
            <a:r>
              <a:rPr lang="en-US" altLang="en-US" sz="1800" dirty="0"/>
              <a:t>To configure multiple VLANs, a series of VLAN IDs can be entered separated by commas, or a range of VLAN IDs separated by hyphens.</a:t>
            </a:r>
          </a:p>
          <a:p>
            <a:pPr lvl="1"/>
            <a:r>
              <a:rPr lang="en-US" altLang="en-US" sz="1800" b="1" dirty="0"/>
              <a:t>vlan 100,102,105-107 </a:t>
            </a:r>
          </a:p>
          <a:p>
            <a:pPr lvl="1"/>
            <a:endParaRPr lang="en-CA" altLang="en-US" sz="1800" dirty="0"/>
          </a:p>
        </p:txBody>
      </p:sp>
      <p:pic>
        <p:nvPicPr>
          <p:cNvPr id="2" name="Picture 1"/>
          <p:cNvPicPr>
            <a:picLocks noChangeAspect="1"/>
          </p:cNvPicPr>
          <p:nvPr/>
        </p:nvPicPr>
        <p:blipFill>
          <a:blip r:embed="rId3"/>
          <a:stretch>
            <a:fillRect/>
          </a:stretch>
        </p:blipFill>
        <p:spPr>
          <a:xfrm>
            <a:off x="156275" y="2562552"/>
            <a:ext cx="4469066" cy="2552530"/>
          </a:xfrm>
          <a:prstGeom prst="rect">
            <a:avLst/>
          </a:prstGeom>
        </p:spPr>
      </p:pic>
    </p:spTree>
    <p:extLst>
      <p:ext uri="{BB962C8B-B14F-4D97-AF65-F5344CB8AC3E}">
        <p14:creationId xmlns:p14="http://schemas.microsoft.com/office/powerpoint/2010/main" val="3781184489"/>
      </p:ext>
    </p:extLst>
  </p:cSld>
  <p:clrMapOvr>
    <a:masterClrMapping/>
  </p:clrMapOvr>
  <p:transition spd="slow">
    <p:wip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br>
              <a:rPr lang="en-US" altLang="en-US" dirty="0"/>
            </a:br>
            <a:r>
              <a:rPr lang="en-US" altLang="en-US" dirty="0"/>
              <a:t>Assigning Ports to VLANs</a:t>
            </a:r>
            <a:endParaRPr lang="en-CA" altLang="en-US" dirty="0"/>
          </a:p>
        </p:txBody>
      </p:sp>
      <p:sp>
        <p:nvSpPr>
          <p:cNvPr id="13315" name="Content Placeholder 2"/>
          <p:cNvSpPr>
            <a:spLocks noGrp="1"/>
          </p:cNvSpPr>
          <p:nvPr>
            <p:ph idx="1"/>
          </p:nvPr>
        </p:nvSpPr>
        <p:spPr>
          <a:xfrm>
            <a:off x="122247" y="1718506"/>
            <a:ext cx="3747080" cy="4194614"/>
          </a:xfrm>
        </p:spPr>
        <p:txBody>
          <a:bodyPr>
            <a:noAutofit/>
          </a:bodyPr>
          <a:lstStyle/>
          <a:p>
            <a:r>
              <a:rPr lang="en-US" altLang="en-US" sz="2000" dirty="0"/>
              <a:t>Access port can belong to only one VLAN at a time. </a:t>
            </a:r>
          </a:p>
          <a:p>
            <a:pPr lvl="1"/>
            <a:r>
              <a:rPr lang="en-US" altLang="en-US" sz="2000" dirty="0"/>
              <a:t>Only exception is when an IP phone is connected to the port. Then there are two VLANs associated with the port: one for voice and one for data.</a:t>
            </a:r>
          </a:p>
          <a:p>
            <a:pPr marL="0" indent="0">
              <a:buNone/>
            </a:pPr>
            <a:r>
              <a:rPr lang="en-US" altLang="en-US" sz="2000" dirty="0"/>
              <a:t>Note: Use the </a:t>
            </a:r>
            <a:r>
              <a:rPr lang="en-US" altLang="en-US" sz="2000" b="1" dirty="0"/>
              <a:t>interface range </a:t>
            </a:r>
            <a:r>
              <a:rPr lang="en-US" altLang="en-US" sz="2000" dirty="0"/>
              <a:t>command to simultaneously configure multiple interfaces. </a:t>
            </a:r>
            <a:endParaRPr lang="en-CA" altLang="en-US" sz="2000" dirty="0"/>
          </a:p>
        </p:txBody>
      </p:sp>
      <p:pic>
        <p:nvPicPr>
          <p:cNvPr id="7" name="Picture 6"/>
          <p:cNvPicPr>
            <a:picLocks noChangeAspect="1"/>
          </p:cNvPicPr>
          <p:nvPr/>
        </p:nvPicPr>
        <p:blipFill>
          <a:blip r:embed="rId3"/>
          <a:stretch>
            <a:fillRect/>
          </a:stretch>
        </p:blipFill>
        <p:spPr>
          <a:xfrm>
            <a:off x="3980082" y="2920692"/>
            <a:ext cx="4787681" cy="2552530"/>
          </a:xfrm>
          <a:prstGeom prst="rect">
            <a:avLst/>
          </a:prstGeom>
        </p:spPr>
      </p:pic>
      <p:pic>
        <p:nvPicPr>
          <p:cNvPr id="2" name="Picture 1"/>
          <p:cNvPicPr>
            <a:picLocks noChangeAspect="1"/>
          </p:cNvPicPr>
          <p:nvPr/>
        </p:nvPicPr>
        <p:blipFill>
          <a:blip r:embed="rId4"/>
          <a:stretch>
            <a:fillRect/>
          </a:stretch>
        </p:blipFill>
        <p:spPr>
          <a:xfrm>
            <a:off x="3976007" y="1656195"/>
            <a:ext cx="4969874" cy="1063143"/>
          </a:xfrm>
          <a:prstGeom prst="rect">
            <a:avLst/>
          </a:prstGeom>
        </p:spPr>
      </p:pic>
    </p:spTree>
    <p:extLst>
      <p:ext uri="{BB962C8B-B14F-4D97-AF65-F5344CB8AC3E}">
        <p14:creationId xmlns:p14="http://schemas.microsoft.com/office/powerpoint/2010/main" val="2818470131"/>
      </p:ext>
    </p:extLst>
  </p:cSld>
  <p:clrMapOvr>
    <a:masterClrMapping/>
  </p:clrMapOvr>
  <p:transition spd="slow">
    <p:wip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br>
              <a:rPr lang="en-US" altLang="en-US" dirty="0"/>
            </a:br>
            <a:r>
              <a:rPr lang="en-US" altLang="en-US" dirty="0"/>
              <a:t>Verifying VLAN Information</a:t>
            </a:r>
            <a:endParaRPr lang="en-CA" altLang="en-US" dirty="0"/>
          </a:p>
        </p:txBody>
      </p:sp>
      <p:sp>
        <p:nvSpPr>
          <p:cNvPr id="13315" name="Content Placeholder 2"/>
          <p:cNvSpPr>
            <a:spLocks noGrp="1"/>
          </p:cNvSpPr>
          <p:nvPr>
            <p:ph idx="1"/>
          </p:nvPr>
        </p:nvSpPr>
        <p:spPr>
          <a:xfrm>
            <a:off x="4974216" y="1718252"/>
            <a:ext cx="3747080" cy="3274292"/>
          </a:xfrm>
        </p:spPr>
        <p:txBody>
          <a:bodyPr>
            <a:noAutofit/>
          </a:bodyPr>
          <a:lstStyle/>
          <a:p>
            <a:pPr marL="0" indent="0">
              <a:buNone/>
            </a:pPr>
            <a:r>
              <a:rPr lang="en-US" altLang="en-US" sz="2000" dirty="0"/>
              <a:t> Commands to verify VLANs:</a:t>
            </a:r>
          </a:p>
          <a:p>
            <a:pPr lvl="1"/>
            <a:r>
              <a:rPr lang="en-US" altLang="en-US" sz="2000" b="1" dirty="0"/>
              <a:t>show vlan</a:t>
            </a:r>
          </a:p>
          <a:p>
            <a:pPr lvl="1"/>
            <a:r>
              <a:rPr lang="en-US" altLang="en-US" sz="2000" b="1" dirty="0"/>
              <a:t>show interfaces</a:t>
            </a:r>
          </a:p>
          <a:p>
            <a:pPr lvl="1"/>
            <a:r>
              <a:rPr lang="en-CA" altLang="en-US" sz="2000" b="1" dirty="0"/>
              <a:t>show </a:t>
            </a:r>
            <a:r>
              <a:rPr lang="en-CA" altLang="en-US" sz="2000" b="1" dirty="0" err="1"/>
              <a:t>vlan</a:t>
            </a:r>
            <a:r>
              <a:rPr lang="en-CA" altLang="en-US" sz="2000" b="1" dirty="0"/>
              <a:t> name </a:t>
            </a:r>
            <a:r>
              <a:rPr lang="en-CA" altLang="en-US" sz="2000" i="1" dirty="0" err="1"/>
              <a:t>vlan</a:t>
            </a:r>
            <a:r>
              <a:rPr lang="en-CA" altLang="en-US" sz="2000" i="1" dirty="0"/>
              <a:t>-name</a:t>
            </a:r>
          </a:p>
          <a:p>
            <a:pPr lvl="1"/>
            <a:r>
              <a:rPr lang="en-CA" altLang="en-US" sz="2000" b="1" dirty="0"/>
              <a:t>show </a:t>
            </a:r>
            <a:r>
              <a:rPr lang="en-CA" altLang="en-US" sz="2000" b="1" dirty="0" err="1"/>
              <a:t>vlan</a:t>
            </a:r>
            <a:r>
              <a:rPr lang="en-CA" altLang="en-US" sz="2000" b="1" dirty="0"/>
              <a:t> brief</a:t>
            </a:r>
          </a:p>
          <a:p>
            <a:pPr lvl="1"/>
            <a:r>
              <a:rPr lang="en-CA" altLang="en-US" sz="2000" b="1" dirty="0"/>
              <a:t>show </a:t>
            </a:r>
            <a:r>
              <a:rPr lang="en-CA" altLang="en-US" sz="2000" b="1" dirty="0" err="1"/>
              <a:t>vlan</a:t>
            </a:r>
            <a:r>
              <a:rPr lang="en-CA" altLang="en-US" sz="2000" b="1" dirty="0"/>
              <a:t> summary</a:t>
            </a:r>
          </a:p>
          <a:p>
            <a:pPr lvl="1"/>
            <a:r>
              <a:rPr lang="en-CA" altLang="en-US" sz="2000" b="1" dirty="0"/>
              <a:t>show interfaces </a:t>
            </a:r>
            <a:r>
              <a:rPr lang="en-CA" altLang="en-US" sz="2000" b="1" dirty="0" err="1"/>
              <a:t>vlan</a:t>
            </a:r>
            <a:r>
              <a:rPr lang="en-CA" altLang="en-US" sz="2000" b="1" dirty="0"/>
              <a:t> </a:t>
            </a:r>
            <a:r>
              <a:rPr lang="en-CA" altLang="en-US" sz="2000" i="1" dirty="0" err="1"/>
              <a:t>vlan</a:t>
            </a:r>
            <a:r>
              <a:rPr lang="en-CA" altLang="en-US" sz="2000" i="1" dirty="0"/>
              <a:t>-id</a:t>
            </a:r>
          </a:p>
          <a:p>
            <a:pPr lvl="1"/>
            <a:endParaRPr lang="en-CA" altLang="en-US" sz="2000" i="1" dirty="0"/>
          </a:p>
          <a:p>
            <a:pPr lvl="1"/>
            <a:endParaRPr lang="en-CA" altLang="en-US" sz="2000" i="1" dirty="0"/>
          </a:p>
        </p:txBody>
      </p:sp>
      <p:pic>
        <p:nvPicPr>
          <p:cNvPr id="2" name="Picture 1"/>
          <p:cNvPicPr>
            <a:picLocks noChangeAspect="1"/>
          </p:cNvPicPr>
          <p:nvPr/>
        </p:nvPicPr>
        <p:blipFill>
          <a:blip r:embed="rId3"/>
          <a:stretch>
            <a:fillRect/>
          </a:stretch>
        </p:blipFill>
        <p:spPr>
          <a:xfrm>
            <a:off x="213464" y="2000192"/>
            <a:ext cx="4760753" cy="3345180"/>
          </a:xfrm>
          <a:prstGeom prst="rect">
            <a:avLst/>
          </a:prstGeom>
        </p:spPr>
      </p:pic>
    </p:spTree>
    <p:extLst>
      <p:ext uri="{BB962C8B-B14F-4D97-AF65-F5344CB8AC3E}">
        <p14:creationId xmlns:p14="http://schemas.microsoft.com/office/powerpoint/2010/main" val="2881265588"/>
      </p:ext>
    </p:extLst>
  </p:cSld>
  <p:clrMapOvr>
    <a:masterClrMapping/>
  </p:clrMapOvr>
  <p:transition spd="slow">
    <p:wip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altLang="en-US" dirty="0"/>
              <a:t>Configuring Extended VLANs</a:t>
            </a:r>
            <a:endParaRPr lang="en-CA" altLang="en-US" dirty="0"/>
          </a:p>
        </p:txBody>
      </p:sp>
      <p:sp>
        <p:nvSpPr>
          <p:cNvPr id="13315" name="Content Placeholder 2"/>
          <p:cNvSpPr>
            <a:spLocks noGrp="1"/>
          </p:cNvSpPr>
          <p:nvPr>
            <p:ph idx="1"/>
          </p:nvPr>
        </p:nvSpPr>
        <p:spPr>
          <a:xfrm>
            <a:off x="5318760" y="1771652"/>
            <a:ext cx="3526362" cy="3425681"/>
          </a:xfrm>
        </p:spPr>
        <p:txBody>
          <a:bodyPr>
            <a:normAutofit lnSpcReduction="10000"/>
          </a:bodyPr>
          <a:lstStyle/>
          <a:p>
            <a:r>
              <a:rPr lang="en-US" altLang="en-US" sz="2000" dirty="0"/>
              <a:t>Extended range VLANs are identified by a VLAN ID between 1006 and 4094.</a:t>
            </a:r>
          </a:p>
          <a:p>
            <a:r>
              <a:rPr lang="en-US" altLang="en-US" sz="2000" dirty="0"/>
              <a:t>To configure an extended VLAN on a 2960 switch it must be set to VTP transparent mode. (By default 2960 switches do not support Extended range VLANs.)</a:t>
            </a:r>
          </a:p>
          <a:p>
            <a:pPr lvl="1"/>
            <a:endParaRPr lang="en-CA" altLang="en-US" sz="2800" i="1" dirty="0"/>
          </a:p>
          <a:p>
            <a:pPr lvl="1"/>
            <a:endParaRPr lang="en-CA" altLang="en-US" sz="2800" i="1" dirty="0"/>
          </a:p>
        </p:txBody>
      </p:sp>
      <p:pic>
        <p:nvPicPr>
          <p:cNvPr id="2" name="Picture 1"/>
          <p:cNvPicPr>
            <a:picLocks noChangeAspect="1"/>
          </p:cNvPicPr>
          <p:nvPr/>
        </p:nvPicPr>
        <p:blipFill rotWithShape="1">
          <a:blip r:embed="rId3"/>
          <a:srcRect r="1388"/>
          <a:stretch/>
        </p:blipFill>
        <p:spPr>
          <a:xfrm>
            <a:off x="195059" y="1912620"/>
            <a:ext cx="4997014" cy="1164599"/>
          </a:xfrm>
          <a:prstGeom prst="rect">
            <a:avLst/>
          </a:prstGeom>
        </p:spPr>
      </p:pic>
      <p:pic>
        <p:nvPicPr>
          <p:cNvPr id="3" name="Picture 2"/>
          <p:cNvPicPr>
            <a:picLocks noChangeAspect="1"/>
          </p:cNvPicPr>
          <p:nvPr/>
        </p:nvPicPr>
        <p:blipFill>
          <a:blip r:embed="rId4"/>
          <a:stretch>
            <a:fillRect/>
          </a:stretch>
        </p:blipFill>
        <p:spPr>
          <a:xfrm>
            <a:off x="206488" y="3629661"/>
            <a:ext cx="5112272" cy="2414591"/>
          </a:xfrm>
          <a:prstGeom prst="rect">
            <a:avLst/>
          </a:prstGeom>
        </p:spPr>
      </p:pic>
    </p:spTree>
    <p:extLst>
      <p:ext uri="{BB962C8B-B14F-4D97-AF65-F5344CB8AC3E}">
        <p14:creationId xmlns:p14="http://schemas.microsoft.com/office/powerpoint/2010/main" val="1725727667"/>
      </p:ext>
    </p:extLst>
  </p:cSld>
  <p:clrMapOvr>
    <a:masterClrMapping/>
  </p:clrMapOvr>
  <p:transition spd="slow">
    <p:wip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br>
              <a:rPr lang="en-US" altLang="en-US" dirty="0"/>
            </a:br>
            <a:r>
              <a:rPr lang="en-US" altLang="en-US" dirty="0"/>
              <a:t>Introduction to DTP</a:t>
            </a:r>
            <a:endParaRPr lang="en-CA" altLang="en-US" dirty="0"/>
          </a:p>
        </p:txBody>
      </p:sp>
      <p:sp>
        <p:nvSpPr>
          <p:cNvPr id="13315" name="Content Placeholder 2"/>
          <p:cNvSpPr>
            <a:spLocks noGrp="1"/>
          </p:cNvSpPr>
          <p:nvPr>
            <p:ph idx="1"/>
          </p:nvPr>
        </p:nvSpPr>
        <p:spPr>
          <a:xfrm>
            <a:off x="188121" y="4539483"/>
            <a:ext cx="8767761" cy="1619249"/>
          </a:xfrm>
        </p:spPr>
        <p:txBody>
          <a:bodyPr>
            <a:normAutofit fontScale="77500" lnSpcReduction="20000"/>
          </a:bodyPr>
          <a:lstStyle/>
          <a:p>
            <a:r>
              <a:rPr lang="en-US" altLang="en-US" dirty="0"/>
              <a:t>Trunk negotiation is managed by the Dynamic </a:t>
            </a:r>
            <a:r>
              <a:rPr lang="en-US" altLang="en-US" dirty="0" err="1"/>
              <a:t>Trunking</a:t>
            </a:r>
            <a:r>
              <a:rPr lang="en-US" altLang="en-US" dirty="0"/>
              <a:t> Protocol (DTP) </a:t>
            </a:r>
          </a:p>
          <a:p>
            <a:pPr lvl="1"/>
            <a:r>
              <a:rPr lang="en-US" altLang="en-US" dirty="0"/>
              <a:t>DTP is a Cisco proprietary protocol</a:t>
            </a:r>
          </a:p>
          <a:p>
            <a:pPr lvl="1"/>
            <a:r>
              <a:rPr lang="en-US" altLang="en-US" dirty="0"/>
              <a:t>automatically enabled on Catalyst 2960 and Catalyst 3560 Series switches.</a:t>
            </a:r>
          </a:p>
          <a:p>
            <a:r>
              <a:rPr lang="en-US" altLang="en-US" dirty="0"/>
              <a:t>To enable </a:t>
            </a:r>
            <a:r>
              <a:rPr lang="en-US" altLang="en-US" dirty="0" err="1"/>
              <a:t>trunking</a:t>
            </a:r>
            <a:r>
              <a:rPr lang="en-US" altLang="en-US" dirty="0"/>
              <a:t> from a Cisco switch to a device that does not support DTP, use the </a:t>
            </a:r>
            <a:r>
              <a:rPr lang="en-US" altLang="en-US" b="1" dirty="0"/>
              <a:t>switchport mode trunk</a:t>
            </a:r>
            <a:r>
              <a:rPr lang="en-US" altLang="en-US" dirty="0"/>
              <a:t> and </a:t>
            </a:r>
            <a:r>
              <a:rPr lang="en-US" altLang="en-US" b="1" dirty="0"/>
              <a:t>switchport </a:t>
            </a:r>
            <a:r>
              <a:rPr lang="en-US" altLang="en-US" b="1" dirty="0" err="1"/>
              <a:t>nonegotiate</a:t>
            </a:r>
            <a:r>
              <a:rPr lang="en-US" altLang="en-US" b="1" dirty="0"/>
              <a:t> </a:t>
            </a:r>
            <a:endParaRPr lang="en-CA" altLang="en-US" b="1" i="1" dirty="0"/>
          </a:p>
          <a:p>
            <a:pPr lvl="1"/>
            <a:endParaRPr lang="en-CA" altLang="en-US" i="1" dirty="0"/>
          </a:p>
        </p:txBody>
      </p:sp>
      <p:pic>
        <p:nvPicPr>
          <p:cNvPr id="3" name="Picture 2" descr="Scaling Networks - Mozilla Firefox">
            <a:extLst>
              <a:ext uri="{FF2B5EF4-FFF2-40B4-BE49-F238E27FC236}">
                <a16:creationId xmlns:a16="http://schemas.microsoft.com/office/drawing/2014/main" id="{4AAEA488-4E77-4B63-90A5-09ACA677DA2D}"/>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80977" y="1724026"/>
            <a:ext cx="4152900" cy="2335466"/>
          </a:xfrm>
          <a:prstGeom prst="rect">
            <a:avLst/>
          </a:prstGeom>
        </p:spPr>
      </p:pic>
      <p:pic>
        <p:nvPicPr>
          <p:cNvPr id="9" name="Picture 8" descr="Scaling Networks - Mozilla Firefox">
            <a:extLst>
              <a:ext uri="{FF2B5EF4-FFF2-40B4-BE49-F238E27FC236}">
                <a16:creationId xmlns:a16="http://schemas.microsoft.com/office/drawing/2014/main" id="{21BCF785-4ED6-4183-B04D-A7A53D9E5952}"/>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4476743" y="1768726"/>
            <a:ext cx="4586287" cy="2286000"/>
          </a:xfrm>
          <a:prstGeom prst="rect">
            <a:avLst/>
          </a:prstGeom>
        </p:spPr>
      </p:pic>
    </p:spTree>
    <p:extLst>
      <p:ext uri="{BB962C8B-B14F-4D97-AF65-F5344CB8AC3E}">
        <p14:creationId xmlns:p14="http://schemas.microsoft.com/office/powerpoint/2010/main" val="1980987844"/>
      </p:ext>
    </p:extLst>
  </p:cSld>
  <p:clrMapOvr>
    <a:masterClrMapping/>
  </p:clrMapOvr>
  <p:transition spd="slow">
    <p:wip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br>
              <a:rPr lang="en-US" altLang="en-US" dirty="0"/>
            </a:br>
            <a:r>
              <a:rPr lang="en-US" altLang="en-US" dirty="0"/>
              <a:t>Negotiated Interface Modes</a:t>
            </a:r>
            <a:endParaRPr lang="en-CA" altLang="en-US" dirty="0"/>
          </a:p>
        </p:txBody>
      </p:sp>
      <p:sp>
        <p:nvSpPr>
          <p:cNvPr id="13315" name="Content Placeholder 2"/>
          <p:cNvSpPr>
            <a:spLocks noGrp="1"/>
          </p:cNvSpPr>
          <p:nvPr>
            <p:ph idx="1"/>
          </p:nvPr>
        </p:nvSpPr>
        <p:spPr>
          <a:xfrm>
            <a:off x="42864" y="1632381"/>
            <a:ext cx="4224337" cy="4567238"/>
          </a:xfrm>
        </p:spPr>
        <p:txBody>
          <a:bodyPr>
            <a:normAutofit fontScale="77500" lnSpcReduction="20000"/>
          </a:bodyPr>
          <a:lstStyle/>
          <a:p>
            <a:pPr marL="239713" indent="-285750"/>
            <a:r>
              <a:rPr lang="en-CA" altLang="en-US" dirty="0"/>
              <a:t>Different trunking modes:</a:t>
            </a:r>
          </a:p>
          <a:p>
            <a:pPr marL="428625" lvl="1" indent="-285750"/>
            <a:r>
              <a:rPr lang="en-CA" altLang="en-US" b="1" dirty="0"/>
              <a:t>Switchport mode access </a:t>
            </a:r>
            <a:r>
              <a:rPr lang="en-CA" altLang="en-US" dirty="0"/>
              <a:t>-</a:t>
            </a:r>
            <a:r>
              <a:rPr lang="en-US" altLang="en-US" dirty="0"/>
              <a:t> interface becomes a nontrunk interface.</a:t>
            </a:r>
          </a:p>
          <a:p>
            <a:pPr marL="428625" lvl="1" indent="-285750"/>
            <a:r>
              <a:rPr lang="en-CA" altLang="en-US" b="1" dirty="0"/>
              <a:t>Switchport mode dynamic auto </a:t>
            </a:r>
            <a:r>
              <a:rPr lang="en-CA" altLang="en-US" dirty="0"/>
              <a:t>-</a:t>
            </a:r>
            <a:r>
              <a:rPr lang="en-US" altLang="en-US" dirty="0"/>
              <a:t> interface becomes a trunk if the neighboring interface is set to trunk or desirable mode.</a:t>
            </a:r>
          </a:p>
          <a:p>
            <a:pPr marL="428625" lvl="1" indent="-285750"/>
            <a:r>
              <a:rPr lang="en-CA" altLang="en-US" b="1" dirty="0"/>
              <a:t>Switchport mode dynamic desirable </a:t>
            </a:r>
            <a:r>
              <a:rPr lang="en-CA" altLang="en-US" dirty="0"/>
              <a:t>-</a:t>
            </a:r>
            <a:r>
              <a:rPr lang="en-US" altLang="en-US" dirty="0"/>
              <a:t> interface becomes a trunk if the neighboring interface is set to trunk, desirable, or dynamic auto mode.</a:t>
            </a:r>
          </a:p>
          <a:p>
            <a:pPr marL="428625" lvl="1" indent="-285750"/>
            <a:r>
              <a:rPr lang="en-CA" altLang="en-US" b="1" dirty="0"/>
              <a:t>Switchport mode trunk </a:t>
            </a:r>
            <a:r>
              <a:rPr lang="en-CA" altLang="en-US" dirty="0"/>
              <a:t>-</a:t>
            </a:r>
            <a:r>
              <a:rPr lang="en-US" altLang="en-US" dirty="0"/>
              <a:t> interface becomes a trunk even if the neighboring interface is not a trunk interface.</a:t>
            </a:r>
          </a:p>
          <a:p>
            <a:pPr marL="428625" lvl="1" indent="-285750"/>
            <a:r>
              <a:rPr lang="en-CA" altLang="en-US" b="1" dirty="0"/>
              <a:t>Switchport </a:t>
            </a:r>
            <a:r>
              <a:rPr lang="en-CA" altLang="en-US" b="1" dirty="0" err="1"/>
              <a:t>nonegotiate</a:t>
            </a:r>
            <a:r>
              <a:rPr lang="en-CA" altLang="en-US" dirty="0"/>
              <a:t> - </a:t>
            </a:r>
            <a:r>
              <a:rPr lang="en-US" altLang="en-US" dirty="0"/>
              <a:t>prevents the interface from generating DTP frames.</a:t>
            </a:r>
          </a:p>
        </p:txBody>
      </p:sp>
      <p:pic>
        <p:nvPicPr>
          <p:cNvPr id="9" name="Picture 8" descr="Scaling Networks - Mozilla Firefox">
            <a:extLst>
              <a:ext uri="{FF2B5EF4-FFF2-40B4-BE49-F238E27FC236}">
                <a16:creationId xmlns:a16="http://schemas.microsoft.com/office/drawing/2014/main" id="{129351F3-972C-40DE-912E-1E5B8C31E165}"/>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4267201" y="1808866"/>
            <a:ext cx="4711602" cy="939369"/>
          </a:xfrm>
          <a:prstGeom prst="rect">
            <a:avLst/>
          </a:prstGeom>
        </p:spPr>
      </p:pic>
      <p:sp>
        <p:nvSpPr>
          <p:cNvPr id="12" name="Rectangle 11">
            <a:extLst>
              <a:ext uri="{FF2B5EF4-FFF2-40B4-BE49-F238E27FC236}">
                <a16:creationId xmlns:a16="http://schemas.microsoft.com/office/drawing/2014/main" id="{82823295-62B2-4CE2-A89F-8203A2E6312C}"/>
              </a:ext>
            </a:extLst>
          </p:cNvPr>
          <p:cNvSpPr/>
          <p:nvPr/>
        </p:nvSpPr>
        <p:spPr>
          <a:xfrm>
            <a:off x="4298901" y="5534184"/>
            <a:ext cx="4572000" cy="784830"/>
          </a:xfrm>
          <a:prstGeom prst="rect">
            <a:avLst/>
          </a:prstGeom>
        </p:spPr>
        <p:txBody>
          <a:bodyPr>
            <a:spAutoFit/>
          </a:bodyPr>
          <a:lstStyle/>
          <a:p>
            <a:pPr marL="285750" indent="-285750">
              <a:buFont typeface="Wingdings" panose="05000000000000000000" pitchFamily="2" charset="2"/>
              <a:buChar char="§"/>
            </a:pPr>
            <a:r>
              <a:rPr lang="en-US" sz="1500" dirty="0">
                <a:solidFill>
                  <a:srgbClr val="000000"/>
                </a:solidFill>
              </a:rPr>
              <a:t>Configure trunk links statically whenever possible.</a:t>
            </a:r>
          </a:p>
          <a:p>
            <a:pPr marL="285750" indent="-285750">
              <a:buFont typeface="Wingdings" panose="05000000000000000000" pitchFamily="2" charset="2"/>
              <a:buChar char="§"/>
            </a:pPr>
            <a:r>
              <a:rPr lang="en-US" sz="1500" dirty="0">
                <a:solidFill>
                  <a:srgbClr val="000000"/>
                </a:solidFill>
              </a:rPr>
              <a:t>Use </a:t>
            </a:r>
            <a:r>
              <a:rPr lang="en-US" sz="1500" b="1" dirty="0">
                <a:solidFill>
                  <a:srgbClr val="000000"/>
                </a:solidFill>
              </a:rPr>
              <a:t>show </a:t>
            </a:r>
            <a:r>
              <a:rPr lang="en-US" sz="1500" b="1" dirty="0" err="1">
                <a:solidFill>
                  <a:srgbClr val="000000"/>
                </a:solidFill>
              </a:rPr>
              <a:t>dtp</a:t>
            </a:r>
            <a:r>
              <a:rPr lang="en-US" sz="1500" b="1" dirty="0">
                <a:solidFill>
                  <a:srgbClr val="000000"/>
                </a:solidFill>
              </a:rPr>
              <a:t> interface </a:t>
            </a:r>
            <a:r>
              <a:rPr lang="en-US" sz="1500" dirty="0">
                <a:solidFill>
                  <a:srgbClr val="000000"/>
                </a:solidFill>
              </a:rPr>
              <a:t>to verify DTP.</a:t>
            </a:r>
          </a:p>
        </p:txBody>
      </p:sp>
      <p:pic>
        <p:nvPicPr>
          <p:cNvPr id="2" name="Picture 1"/>
          <p:cNvPicPr>
            <a:picLocks noChangeAspect="1"/>
          </p:cNvPicPr>
          <p:nvPr/>
        </p:nvPicPr>
        <p:blipFill>
          <a:blip r:embed="rId4"/>
          <a:stretch>
            <a:fillRect/>
          </a:stretch>
        </p:blipFill>
        <p:spPr>
          <a:xfrm>
            <a:off x="4442462" y="3040585"/>
            <a:ext cx="4428439" cy="2401997"/>
          </a:xfrm>
          <a:prstGeom prst="rect">
            <a:avLst/>
          </a:prstGeom>
        </p:spPr>
      </p:pic>
    </p:spTree>
    <p:extLst>
      <p:ext uri="{BB962C8B-B14F-4D97-AF65-F5344CB8AC3E}">
        <p14:creationId xmlns:p14="http://schemas.microsoft.com/office/powerpoint/2010/main" val="3416518959"/>
      </p:ext>
    </p:extLst>
  </p:cSld>
  <p:clrMapOvr>
    <a:masterClrMapping/>
  </p:clrMapOvr>
  <p:transition spd="slow">
    <p:wip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59CD6E-AE42-4379-9D5A-32C9E9B3EF22}"/>
              </a:ext>
            </a:extLst>
          </p:cNvPr>
          <p:cNvSpPr>
            <a:spLocks noGrp="1"/>
          </p:cNvSpPr>
          <p:nvPr>
            <p:ph type="title"/>
          </p:nvPr>
        </p:nvSpPr>
        <p:spPr/>
        <p:txBody>
          <a:bodyPr/>
          <a:lstStyle/>
          <a:p>
            <a:r>
              <a:rPr lang="en-US" dirty="0"/>
              <a:t>Troubleshoot Multi-VLAN Issues</a:t>
            </a:r>
            <a:endParaRPr lang="en-GB" dirty="0"/>
          </a:p>
        </p:txBody>
      </p:sp>
    </p:spTree>
    <p:extLst>
      <p:ext uri="{BB962C8B-B14F-4D97-AF65-F5344CB8AC3E}">
        <p14:creationId xmlns:p14="http://schemas.microsoft.com/office/powerpoint/2010/main" val="3662560458"/>
      </p:ext>
    </p:extLst>
  </p:cSld>
  <p:clrMapOvr>
    <a:masterClrMapping/>
  </p:clrMapOvr>
  <p:transition spd="slow">
    <p:cove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br>
              <a:rPr lang="en-US" altLang="en-US" dirty="0"/>
            </a:br>
            <a:r>
              <a:rPr lang="en-US" altLang="en-US" dirty="0"/>
              <a:t>Deleting VLANs</a:t>
            </a:r>
            <a:endParaRPr lang="en-CA" altLang="en-US" dirty="0"/>
          </a:p>
        </p:txBody>
      </p:sp>
      <p:sp>
        <p:nvSpPr>
          <p:cNvPr id="13315" name="Content Placeholder 2"/>
          <p:cNvSpPr>
            <a:spLocks noGrp="1"/>
          </p:cNvSpPr>
          <p:nvPr>
            <p:ph idx="1"/>
          </p:nvPr>
        </p:nvSpPr>
        <p:spPr>
          <a:xfrm>
            <a:off x="5156522" y="1771652"/>
            <a:ext cx="3848582" cy="3425681"/>
          </a:xfrm>
        </p:spPr>
        <p:txBody>
          <a:bodyPr>
            <a:noAutofit/>
          </a:bodyPr>
          <a:lstStyle/>
          <a:p>
            <a:r>
              <a:rPr lang="en-US" altLang="en-US" sz="1800" dirty="0"/>
              <a:t>Deleting a VLAN from a switch that is in VTP server mode removes the VLAN from all switches in the VTP domain.</a:t>
            </a:r>
          </a:p>
          <a:p>
            <a:pPr marL="0" indent="0">
              <a:buNone/>
            </a:pPr>
            <a:r>
              <a:rPr lang="en-US" altLang="en-US" sz="1800" dirty="0"/>
              <a:t>Note: You cannot delete the default VLANs (i.e., VLAN 1, 1002 - 1005).</a:t>
            </a:r>
          </a:p>
          <a:p>
            <a:r>
              <a:rPr lang="en-US" altLang="en-US" sz="1800" dirty="0"/>
              <a:t>Use the </a:t>
            </a:r>
            <a:r>
              <a:rPr lang="en-US" altLang="en-US" sz="1800" b="1" dirty="0"/>
              <a:t>no </a:t>
            </a:r>
            <a:r>
              <a:rPr lang="en-US" altLang="en-US" sz="1800" b="1" dirty="0" err="1"/>
              <a:t>vlan</a:t>
            </a:r>
            <a:r>
              <a:rPr lang="en-US" altLang="en-US" sz="1800" b="1" i="1" dirty="0"/>
              <a:t> </a:t>
            </a:r>
            <a:r>
              <a:rPr lang="en-US" altLang="en-US" sz="1800" i="1" dirty="0" err="1"/>
              <a:t>vlan</a:t>
            </a:r>
            <a:r>
              <a:rPr lang="en-US" altLang="en-US" sz="1800" i="1" dirty="0"/>
              <a:t>-id </a:t>
            </a:r>
            <a:r>
              <a:rPr lang="en-US" altLang="en-US" sz="1800" dirty="0"/>
              <a:t>global configuration mode command to delete a VLAN.</a:t>
            </a:r>
          </a:p>
          <a:p>
            <a:r>
              <a:rPr lang="en-US" altLang="en-US" sz="1800" dirty="0"/>
              <a:t>Any ports assigned to that VLAN become inactive. They remain inactive until assigned to a new VLAN.</a:t>
            </a:r>
            <a:endParaRPr lang="en-CA" altLang="en-US" sz="1800" dirty="0"/>
          </a:p>
        </p:txBody>
      </p:sp>
      <p:sp>
        <p:nvSpPr>
          <p:cNvPr id="2" name="TextBox 1"/>
          <p:cNvSpPr txBox="1"/>
          <p:nvPr/>
        </p:nvSpPr>
        <p:spPr>
          <a:xfrm>
            <a:off x="396240" y="1771651"/>
            <a:ext cx="4373880" cy="738664"/>
          </a:xfrm>
          <a:prstGeom prst="rect">
            <a:avLst/>
          </a:prstGeom>
          <a:noFill/>
          <a:ln>
            <a:solidFill>
              <a:srgbClr val="000000"/>
            </a:solidFill>
          </a:ln>
        </p:spPr>
        <p:txBody>
          <a:bodyPr wrap="square" rtlCol="0">
            <a:spAutoFit/>
          </a:bodyPr>
          <a:lstStyle/>
          <a:p>
            <a:r>
              <a:rPr lang="en-US" sz="1400" dirty="0">
                <a:solidFill>
                  <a:srgbClr val="FF0000"/>
                </a:solidFill>
              </a:rPr>
              <a:t>Assume S1 has VLANs 10, 20, and 99 configured, VLAN 99 is assigned to ports Fa0/18 through Fa0/24.</a:t>
            </a:r>
          </a:p>
        </p:txBody>
      </p:sp>
      <p:pic>
        <p:nvPicPr>
          <p:cNvPr id="4" name="Picture 3"/>
          <p:cNvPicPr>
            <a:picLocks noChangeAspect="1"/>
          </p:cNvPicPr>
          <p:nvPr/>
        </p:nvPicPr>
        <p:blipFill rotWithShape="1">
          <a:blip r:embed="rId3"/>
          <a:srcRect r="5835" b="5073"/>
          <a:stretch/>
        </p:blipFill>
        <p:spPr>
          <a:xfrm>
            <a:off x="220980" y="2803356"/>
            <a:ext cx="4724399" cy="3088659"/>
          </a:xfrm>
          <a:prstGeom prst="rect">
            <a:avLst/>
          </a:prstGeom>
        </p:spPr>
      </p:pic>
    </p:spTree>
    <p:extLst>
      <p:ext uri="{BB962C8B-B14F-4D97-AF65-F5344CB8AC3E}">
        <p14:creationId xmlns:p14="http://schemas.microsoft.com/office/powerpoint/2010/main" val="4108818034"/>
      </p:ext>
    </p:extLst>
  </p:cSld>
  <p:clrMapOvr>
    <a:masterClrMapping/>
  </p:clrMapOvr>
  <p:transition spd="slow">
    <p:wip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br>
              <a:rPr lang="en-US" altLang="en-US" dirty="0"/>
            </a:br>
            <a:r>
              <a:rPr lang="en-US" altLang="en-US" dirty="0"/>
              <a:t>Switch Port Issues</a:t>
            </a:r>
            <a:endParaRPr lang="en-CA" altLang="en-US" dirty="0"/>
          </a:p>
        </p:txBody>
      </p:sp>
      <p:sp>
        <p:nvSpPr>
          <p:cNvPr id="13315" name="Content Placeholder 2"/>
          <p:cNvSpPr>
            <a:spLocks noGrp="1"/>
          </p:cNvSpPr>
          <p:nvPr>
            <p:ph idx="1"/>
          </p:nvPr>
        </p:nvSpPr>
        <p:spPr>
          <a:xfrm>
            <a:off x="84471" y="1750672"/>
            <a:ext cx="8830929" cy="977288"/>
          </a:xfrm>
        </p:spPr>
        <p:txBody>
          <a:bodyPr>
            <a:normAutofit/>
          </a:bodyPr>
          <a:lstStyle/>
          <a:p>
            <a:r>
              <a:rPr lang="en-US" altLang="en-US" sz="1800" dirty="0"/>
              <a:t>When using the legacy routing model for inter-VLAN routing, the switch ports connected to the router interfaces must be configured with the correct VLANs.</a:t>
            </a:r>
          </a:p>
        </p:txBody>
      </p:sp>
      <p:pic>
        <p:nvPicPr>
          <p:cNvPr id="4" name="Picture 3"/>
          <p:cNvPicPr>
            <a:picLocks noChangeAspect="1"/>
          </p:cNvPicPr>
          <p:nvPr/>
        </p:nvPicPr>
        <p:blipFill>
          <a:blip r:embed="rId3"/>
          <a:stretch>
            <a:fillRect/>
          </a:stretch>
        </p:blipFill>
        <p:spPr>
          <a:xfrm>
            <a:off x="4014047" y="2727960"/>
            <a:ext cx="4809913" cy="3732423"/>
          </a:xfrm>
          <a:prstGeom prst="rect">
            <a:avLst/>
          </a:prstGeom>
        </p:spPr>
      </p:pic>
      <p:sp>
        <p:nvSpPr>
          <p:cNvPr id="5" name="TextBox 4"/>
          <p:cNvSpPr txBox="1"/>
          <p:nvPr/>
        </p:nvSpPr>
        <p:spPr>
          <a:xfrm>
            <a:off x="464820" y="3341426"/>
            <a:ext cx="3390900" cy="1154162"/>
          </a:xfrm>
          <a:prstGeom prst="rect">
            <a:avLst/>
          </a:prstGeom>
          <a:noFill/>
          <a:ln>
            <a:solidFill>
              <a:srgbClr val="000000"/>
            </a:solidFill>
          </a:ln>
        </p:spPr>
        <p:txBody>
          <a:bodyPr wrap="square" rtlCol="0">
            <a:spAutoFit/>
          </a:bodyPr>
          <a:lstStyle/>
          <a:p>
            <a:pPr marL="358775" lvl="1" indent="-215900" defTabSz="684213">
              <a:spcBef>
                <a:spcPts val="300"/>
              </a:spcBef>
              <a:spcAft>
                <a:spcPts val="300"/>
              </a:spcAft>
              <a:buClr>
                <a:schemeClr val="tx2"/>
              </a:buClr>
              <a:buFont typeface="Arial" charset="0"/>
              <a:buChar char="•"/>
            </a:pPr>
            <a:r>
              <a:rPr lang="en-US" sz="1600" dirty="0">
                <a:solidFill>
                  <a:srgbClr val="000000"/>
                </a:solidFill>
                <a:ea typeface="ＭＳ Ｐゴシック" charset="0"/>
                <a:cs typeface="CiscoSans"/>
              </a:rPr>
              <a:t>S1 F0/4  is in the default VLAN</a:t>
            </a:r>
          </a:p>
          <a:p>
            <a:pPr marL="358775" lvl="1" indent="-215900" defTabSz="684213">
              <a:spcBef>
                <a:spcPts val="300"/>
              </a:spcBef>
              <a:spcAft>
                <a:spcPts val="300"/>
              </a:spcAft>
              <a:buClr>
                <a:schemeClr val="tx2"/>
              </a:buClr>
              <a:buFont typeface="Arial" charset="0"/>
              <a:buChar char="•"/>
            </a:pPr>
            <a:r>
              <a:rPr lang="en-US" sz="1600" dirty="0">
                <a:solidFill>
                  <a:srgbClr val="000000"/>
                </a:solidFill>
                <a:ea typeface="ＭＳ Ｐゴシック" charset="0"/>
                <a:cs typeface="CiscoSans"/>
              </a:rPr>
              <a:t>Must be in access mode, VLAN 10</a:t>
            </a:r>
          </a:p>
        </p:txBody>
      </p:sp>
    </p:spTree>
    <p:extLst>
      <p:ext uri="{BB962C8B-B14F-4D97-AF65-F5344CB8AC3E}">
        <p14:creationId xmlns:p14="http://schemas.microsoft.com/office/powerpoint/2010/main" val="3857566911"/>
      </p:ext>
    </p:extLst>
  </p:cSld>
  <p:clrMapOvr>
    <a:masterClrMapping/>
  </p:clrMapOvr>
  <p:transition spd="slow">
    <p:wip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br>
              <a:rPr lang="en-US" altLang="en-US" dirty="0"/>
            </a:br>
            <a:r>
              <a:rPr lang="en-US" altLang="en-US" dirty="0"/>
              <a:t>Switch Port Issues (Cont.)</a:t>
            </a:r>
            <a:endParaRPr lang="en-CA" altLang="en-US" dirty="0"/>
          </a:p>
        </p:txBody>
      </p:sp>
      <p:sp>
        <p:nvSpPr>
          <p:cNvPr id="13315" name="Content Placeholder 2"/>
          <p:cNvSpPr>
            <a:spLocks noGrp="1"/>
          </p:cNvSpPr>
          <p:nvPr>
            <p:ph idx="1"/>
          </p:nvPr>
        </p:nvSpPr>
        <p:spPr>
          <a:xfrm>
            <a:off x="0" y="1845147"/>
            <a:ext cx="9005103" cy="1072539"/>
          </a:xfrm>
        </p:spPr>
        <p:txBody>
          <a:bodyPr>
            <a:normAutofit/>
          </a:bodyPr>
          <a:lstStyle/>
          <a:p>
            <a:r>
              <a:rPr lang="en-US" altLang="en-US" sz="2000" dirty="0"/>
              <a:t>When using the router-on-a-stick routing model the interface on the switch connected to the router must be configured as a trunk port.</a:t>
            </a:r>
          </a:p>
          <a:p>
            <a:pPr lvl="1"/>
            <a:endParaRPr lang="en-US" altLang="en-US" sz="1800" dirty="0"/>
          </a:p>
        </p:txBody>
      </p:sp>
      <p:pic>
        <p:nvPicPr>
          <p:cNvPr id="2" name="Picture 1"/>
          <p:cNvPicPr>
            <a:picLocks noChangeAspect="1"/>
          </p:cNvPicPr>
          <p:nvPr/>
        </p:nvPicPr>
        <p:blipFill>
          <a:blip r:embed="rId3"/>
          <a:stretch>
            <a:fillRect/>
          </a:stretch>
        </p:blipFill>
        <p:spPr>
          <a:xfrm>
            <a:off x="266701" y="3002613"/>
            <a:ext cx="4459903" cy="3357618"/>
          </a:xfrm>
          <a:prstGeom prst="rect">
            <a:avLst/>
          </a:prstGeom>
        </p:spPr>
      </p:pic>
      <p:sp>
        <p:nvSpPr>
          <p:cNvPr id="6" name="Rectangle 5"/>
          <p:cNvSpPr/>
          <p:nvPr/>
        </p:nvSpPr>
        <p:spPr>
          <a:xfrm>
            <a:off x="4780505" y="2917686"/>
            <a:ext cx="3811046" cy="1200329"/>
          </a:xfrm>
          <a:prstGeom prst="rect">
            <a:avLst/>
          </a:prstGeom>
          <a:ln>
            <a:solidFill>
              <a:srgbClr val="000000"/>
            </a:solidFill>
          </a:ln>
        </p:spPr>
        <p:txBody>
          <a:bodyPr wrap="square">
            <a:spAutoFit/>
          </a:bodyPr>
          <a:lstStyle/>
          <a:p>
            <a:pPr marL="358775" lvl="1" indent="-215900" defTabSz="684213">
              <a:spcBef>
                <a:spcPts val="300"/>
              </a:spcBef>
              <a:spcAft>
                <a:spcPts val="300"/>
              </a:spcAft>
              <a:buClr>
                <a:schemeClr val="tx2"/>
              </a:buClr>
              <a:buFont typeface="Arial" charset="0"/>
              <a:buChar char="•"/>
            </a:pPr>
            <a:r>
              <a:rPr lang="en-US" dirty="0">
                <a:solidFill>
                  <a:srgbClr val="000000"/>
                </a:solidFill>
                <a:ea typeface="ＭＳ Ｐゴシック" charset="0"/>
                <a:cs typeface="CiscoSans"/>
              </a:rPr>
              <a:t>Interface F0/5 on switch S1 is not configured as a trunk and is left in the default VLAN for the port</a:t>
            </a:r>
          </a:p>
        </p:txBody>
      </p:sp>
      <p:sp>
        <p:nvSpPr>
          <p:cNvPr id="7" name="TextBox 6">
            <a:extLst>
              <a:ext uri="{FF2B5EF4-FFF2-40B4-BE49-F238E27FC236}">
                <a16:creationId xmlns:a16="http://schemas.microsoft.com/office/drawing/2014/main" id="{FC7FDD06-74B5-46CD-BEBB-B66DB5FB2355}"/>
              </a:ext>
            </a:extLst>
          </p:cNvPr>
          <p:cNvSpPr txBox="1"/>
          <p:nvPr/>
        </p:nvSpPr>
        <p:spPr>
          <a:xfrm>
            <a:off x="647700" y="3363961"/>
            <a:ext cx="1310640" cy="307777"/>
          </a:xfrm>
          <a:prstGeom prst="rect">
            <a:avLst/>
          </a:prstGeom>
          <a:noFill/>
        </p:spPr>
        <p:txBody>
          <a:bodyPr wrap="square" rtlCol="0">
            <a:spAutoFit/>
          </a:bodyPr>
          <a:lstStyle/>
          <a:p>
            <a:r>
              <a:rPr lang="en-US" sz="1400" b="1" dirty="0"/>
              <a:t>INCORRECT</a:t>
            </a:r>
          </a:p>
        </p:txBody>
      </p:sp>
    </p:spTree>
    <p:extLst>
      <p:ext uri="{BB962C8B-B14F-4D97-AF65-F5344CB8AC3E}">
        <p14:creationId xmlns:p14="http://schemas.microsoft.com/office/powerpoint/2010/main" val="1803617463"/>
      </p:ext>
    </p:extLst>
  </p:cSld>
  <p:clrMapOvr>
    <a:masterClrMapping/>
  </p:clrMapOvr>
  <p:transition spd="slow">
    <p:wip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br>
              <a:rPr lang="en-US" altLang="en-US" dirty="0"/>
            </a:br>
            <a:r>
              <a:rPr lang="en-US" altLang="en-US" dirty="0"/>
              <a:t>Verify Switch Configuration</a:t>
            </a:r>
            <a:endParaRPr lang="en-CA" altLang="en-US" dirty="0"/>
          </a:p>
        </p:txBody>
      </p:sp>
      <p:sp>
        <p:nvSpPr>
          <p:cNvPr id="13315" name="Content Placeholder 2"/>
          <p:cNvSpPr>
            <a:spLocks noGrp="1"/>
          </p:cNvSpPr>
          <p:nvPr>
            <p:ph idx="1"/>
          </p:nvPr>
        </p:nvSpPr>
        <p:spPr>
          <a:xfrm>
            <a:off x="610252" y="1784805"/>
            <a:ext cx="4375229" cy="1169042"/>
          </a:xfrm>
        </p:spPr>
        <p:txBody>
          <a:bodyPr>
            <a:normAutofit fontScale="92500" lnSpcReduction="10000"/>
          </a:bodyPr>
          <a:lstStyle/>
          <a:p>
            <a:r>
              <a:rPr lang="en-US" altLang="en-US" sz="1800" dirty="0"/>
              <a:t>Commands to verify switch configuration:</a:t>
            </a:r>
          </a:p>
          <a:p>
            <a:pPr lvl="1"/>
            <a:r>
              <a:rPr lang="en-US" altLang="en-US" sz="1600" b="1" dirty="0"/>
              <a:t>show interfaces </a:t>
            </a:r>
            <a:r>
              <a:rPr lang="en-US" altLang="en-US" sz="1600" i="1" dirty="0"/>
              <a:t>interface-id</a:t>
            </a:r>
            <a:r>
              <a:rPr lang="en-US" altLang="en-US" sz="1600" dirty="0"/>
              <a:t> </a:t>
            </a:r>
            <a:r>
              <a:rPr lang="en-US" altLang="en-US" sz="1600" b="1" dirty="0"/>
              <a:t>switchport </a:t>
            </a:r>
          </a:p>
          <a:p>
            <a:pPr lvl="1"/>
            <a:r>
              <a:rPr lang="en-US" altLang="en-US" sz="1600" b="1" dirty="0"/>
              <a:t>show running-config</a:t>
            </a:r>
          </a:p>
          <a:p>
            <a:pPr lvl="1"/>
            <a:endParaRPr lang="en-US" altLang="en-US" sz="1600" dirty="0"/>
          </a:p>
        </p:txBody>
      </p:sp>
      <p:pic>
        <p:nvPicPr>
          <p:cNvPr id="2" name="Picture 1"/>
          <p:cNvPicPr>
            <a:picLocks noChangeAspect="1"/>
          </p:cNvPicPr>
          <p:nvPr/>
        </p:nvPicPr>
        <p:blipFill>
          <a:blip r:embed="rId3"/>
          <a:stretch>
            <a:fillRect/>
          </a:stretch>
        </p:blipFill>
        <p:spPr>
          <a:xfrm>
            <a:off x="114457" y="3276600"/>
            <a:ext cx="5090400" cy="2696340"/>
          </a:xfrm>
          <a:prstGeom prst="rect">
            <a:avLst/>
          </a:prstGeom>
        </p:spPr>
      </p:pic>
      <p:pic>
        <p:nvPicPr>
          <p:cNvPr id="3" name="Picture 2"/>
          <p:cNvPicPr>
            <a:picLocks noChangeAspect="1"/>
          </p:cNvPicPr>
          <p:nvPr/>
        </p:nvPicPr>
        <p:blipFill>
          <a:blip r:embed="rId4"/>
          <a:stretch>
            <a:fillRect/>
          </a:stretch>
        </p:blipFill>
        <p:spPr>
          <a:xfrm>
            <a:off x="5372100" y="2606476"/>
            <a:ext cx="3589020" cy="3286787"/>
          </a:xfrm>
          <a:prstGeom prst="rect">
            <a:avLst/>
          </a:prstGeom>
        </p:spPr>
      </p:pic>
    </p:spTree>
    <p:extLst>
      <p:ext uri="{BB962C8B-B14F-4D97-AF65-F5344CB8AC3E}">
        <p14:creationId xmlns:p14="http://schemas.microsoft.com/office/powerpoint/2010/main" val="3873344984"/>
      </p:ext>
    </p:extLst>
  </p:cSld>
  <p:clrMapOvr>
    <a:masterClrMapping/>
  </p:clrMapOvr>
  <p:transition spd="slow">
    <p:wip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br>
              <a:rPr lang="en-US" altLang="en-US" dirty="0"/>
            </a:br>
            <a:r>
              <a:rPr lang="en-US" altLang="en-US" dirty="0"/>
              <a:t>Interface Issues</a:t>
            </a:r>
            <a:endParaRPr lang="en-CA" altLang="en-US" dirty="0"/>
          </a:p>
        </p:txBody>
      </p:sp>
      <p:sp>
        <p:nvSpPr>
          <p:cNvPr id="13315" name="Content Placeholder 2"/>
          <p:cNvSpPr>
            <a:spLocks noGrp="1"/>
          </p:cNvSpPr>
          <p:nvPr>
            <p:ph idx="1"/>
          </p:nvPr>
        </p:nvSpPr>
        <p:spPr>
          <a:xfrm>
            <a:off x="70100" y="1780842"/>
            <a:ext cx="3023619" cy="3362658"/>
          </a:xfrm>
        </p:spPr>
        <p:txBody>
          <a:bodyPr>
            <a:normAutofit fontScale="92500"/>
          </a:bodyPr>
          <a:lstStyle/>
          <a:p>
            <a:r>
              <a:rPr lang="en-US" altLang="en-US" dirty="0"/>
              <a:t>When enabling inter-VLAN routing on a router, one of the most common configuration errors is to connect the physical router interface to the wrong switch port. </a:t>
            </a:r>
            <a:endParaRPr lang="en-US" altLang="en-US" sz="2000" dirty="0"/>
          </a:p>
        </p:txBody>
      </p:sp>
      <p:pic>
        <p:nvPicPr>
          <p:cNvPr id="3" name="Picture 2" descr="Scaling Networks - Mozilla Firefox">
            <a:extLst>
              <a:ext uri="{FF2B5EF4-FFF2-40B4-BE49-F238E27FC236}">
                <a16:creationId xmlns:a16="http://schemas.microsoft.com/office/drawing/2014/main" id="{6E659941-A0E5-4F6C-A1B3-B5EFCC979FC1}"/>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3157397" y="1936160"/>
            <a:ext cx="5789835" cy="3534999"/>
          </a:xfrm>
          <a:prstGeom prst="rect">
            <a:avLst/>
          </a:prstGeom>
        </p:spPr>
      </p:pic>
    </p:spTree>
    <p:extLst>
      <p:ext uri="{BB962C8B-B14F-4D97-AF65-F5344CB8AC3E}">
        <p14:creationId xmlns:p14="http://schemas.microsoft.com/office/powerpoint/2010/main" val="1104378967"/>
      </p:ext>
    </p:extLst>
  </p:cSld>
  <p:clrMapOvr>
    <a:masterClrMapping/>
  </p:clrMapOvr>
  <p:transition spd="slow">
    <p:wip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altLang="en-US" dirty="0"/>
              <a:t>Verify Routing Configuration</a:t>
            </a:r>
            <a:endParaRPr lang="en-CA" altLang="en-US" dirty="0"/>
          </a:p>
        </p:txBody>
      </p:sp>
      <p:sp>
        <p:nvSpPr>
          <p:cNvPr id="13315" name="Content Placeholder 2"/>
          <p:cNvSpPr>
            <a:spLocks noGrp="1"/>
          </p:cNvSpPr>
          <p:nvPr>
            <p:ph idx="1"/>
          </p:nvPr>
        </p:nvSpPr>
        <p:spPr>
          <a:xfrm>
            <a:off x="549275" y="1606370"/>
            <a:ext cx="8394067" cy="3025360"/>
          </a:xfrm>
        </p:spPr>
        <p:txBody>
          <a:bodyPr>
            <a:normAutofit/>
          </a:bodyPr>
          <a:lstStyle/>
          <a:p>
            <a:r>
              <a:rPr lang="en-US" altLang="en-US" sz="2000" dirty="0"/>
              <a:t>With router-on-a-stick configurations, a common problem is assigning the wrong VLAN ID to the subinterface.</a:t>
            </a:r>
          </a:p>
          <a:p>
            <a:r>
              <a:rPr lang="en-US" altLang="en-US" sz="2000" dirty="0"/>
              <a:t>Use </a:t>
            </a:r>
            <a:r>
              <a:rPr lang="en-US" altLang="en-US" sz="2000" b="1" dirty="0"/>
              <a:t>show interfaces </a:t>
            </a:r>
            <a:r>
              <a:rPr lang="en-US" altLang="en-US" sz="2000" dirty="0"/>
              <a:t>and the </a:t>
            </a:r>
            <a:r>
              <a:rPr lang="en-US" altLang="en-US" sz="2000" b="1" dirty="0"/>
              <a:t>show running-config </a:t>
            </a:r>
            <a:r>
              <a:rPr lang="en-US" altLang="en-US" sz="2000" dirty="0"/>
              <a:t>commands to verify the routing configurations.</a:t>
            </a:r>
          </a:p>
        </p:txBody>
      </p:sp>
      <p:pic>
        <p:nvPicPr>
          <p:cNvPr id="4" name="Picture 3" descr="Scaling Networks - Mozilla Firefox">
            <a:extLst>
              <a:ext uri="{FF2B5EF4-FFF2-40B4-BE49-F238E27FC236}">
                <a16:creationId xmlns:a16="http://schemas.microsoft.com/office/drawing/2014/main" id="{6C587566-DD6B-4A95-A5D4-472BAB2F7C56}"/>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49083" y="3429000"/>
            <a:ext cx="4223098" cy="3025360"/>
          </a:xfrm>
          <a:prstGeom prst="rect">
            <a:avLst/>
          </a:prstGeom>
        </p:spPr>
      </p:pic>
      <p:pic>
        <p:nvPicPr>
          <p:cNvPr id="2" name="Picture 1"/>
          <p:cNvPicPr>
            <a:picLocks noChangeAspect="1"/>
          </p:cNvPicPr>
          <p:nvPr/>
        </p:nvPicPr>
        <p:blipFill>
          <a:blip r:embed="rId4"/>
          <a:stretch>
            <a:fillRect/>
          </a:stretch>
        </p:blipFill>
        <p:spPr>
          <a:xfrm>
            <a:off x="4570412" y="3508673"/>
            <a:ext cx="4400671" cy="2854027"/>
          </a:xfrm>
          <a:prstGeom prst="rect">
            <a:avLst/>
          </a:prstGeom>
        </p:spPr>
      </p:pic>
    </p:spTree>
    <p:extLst>
      <p:ext uri="{BB962C8B-B14F-4D97-AF65-F5344CB8AC3E}">
        <p14:creationId xmlns:p14="http://schemas.microsoft.com/office/powerpoint/2010/main" val="3645787577"/>
      </p:ext>
    </p:extLst>
  </p:cSld>
  <p:clrMapOvr>
    <a:masterClrMapping/>
  </p:clrMapOvr>
  <p:transition spd="slow">
    <p:wipe/>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549275" y="643899"/>
            <a:ext cx="8042276" cy="1336956"/>
          </a:xfrm>
        </p:spPr>
        <p:txBody>
          <a:bodyPr/>
          <a:lstStyle/>
          <a:p>
            <a:br>
              <a:rPr lang="en-US" altLang="en-US" dirty="0"/>
            </a:br>
            <a:r>
              <a:rPr lang="en-US" altLang="en-US" dirty="0"/>
              <a:t>Errors with IP Addresses and Subnet Masks</a:t>
            </a:r>
            <a:endParaRPr lang="en-CA" altLang="en-US" dirty="0"/>
          </a:p>
        </p:txBody>
      </p:sp>
      <p:sp>
        <p:nvSpPr>
          <p:cNvPr id="13315" name="Content Placeholder 2"/>
          <p:cNvSpPr>
            <a:spLocks noGrp="1"/>
          </p:cNvSpPr>
          <p:nvPr>
            <p:ph idx="1"/>
          </p:nvPr>
        </p:nvSpPr>
        <p:spPr>
          <a:xfrm>
            <a:off x="4385955" y="2367309"/>
            <a:ext cx="4557387" cy="3025360"/>
          </a:xfrm>
        </p:spPr>
        <p:txBody>
          <a:bodyPr>
            <a:noAutofit/>
          </a:bodyPr>
          <a:lstStyle/>
          <a:p>
            <a:r>
              <a:rPr lang="en-US" altLang="en-US" sz="2000" dirty="0"/>
              <a:t>For inter-VLAN routing to operate, a router must be connected to all VLANs, either by separate physical interfaces or by subinterfaces.</a:t>
            </a:r>
          </a:p>
          <a:p>
            <a:r>
              <a:rPr lang="en-US" altLang="en-US" sz="2000" dirty="0"/>
              <a:t>Each interface, or subinterface, must be assigned an IP address that corresponds to the subnet to which it is connected.</a:t>
            </a:r>
          </a:p>
          <a:p>
            <a:r>
              <a:rPr lang="en-US" altLang="en-US" sz="2000" dirty="0"/>
              <a:t>Each PC must be configured with an IP address within the VLAN it is assigned to.</a:t>
            </a:r>
          </a:p>
        </p:txBody>
      </p:sp>
      <p:pic>
        <p:nvPicPr>
          <p:cNvPr id="3" name="Picture 2" descr="Scaling Networks - Mozilla Firefox">
            <a:extLst>
              <a:ext uri="{FF2B5EF4-FFF2-40B4-BE49-F238E27FC236}">
                <a16:creationId xmlns:a16="http://schemas.microsoft.com/office/drawing/2014/main" id="{31D0C97A-92D5-4932-A029-52746FAA5753}"/>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320250" y="3035879"/>
            <a:ext cx="3779134" cy="2509744"/>
          </a:xfrm>
          <a:prstGeom prst="rect">
            <a:avLst/>
          </a:prstGeom>
        </p:spPr>
      </p:pic>
      <p:cxnSp>
        <p:nvCxnSpPr>
          <p:cNvPr id="11" name="Straight Arrow Connector 10">
            <a:extLst>
              <a:ext uri="{FF2B5EF4-FFF2-40B4-BE49-F238E27FC236}">
                <a16:creationId xmlns:a16="http://schemas.microsoft.com/office/drawing/2014/main" id="{E40971A7-596A-45D8-855D-F067C069DDC1}"/>
              </a:ext>
            </a:extLst>
          </p:cNvPr>
          <p:cNvCxnSpPr>
            <a:cxnSpLocks/>
          </p:cNvCxnSpPr>
          <p:nvPr/>
        </p:nvCxnSpPr>
        <p:spPr>
          <a:xfrm flipH="1" flipV="1">
            <a:off x="1395806" y="5469145"/>
            <a:ext cx="224116" cy="5647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E0F38A86-A28A-4C4D-9875-B5962D964912}"/>
              </a:ext>
            </a:extLst>
          </p:cNvPr>
          <p:cNvSpPr txBox="1"/>
          <p:nvPr/>
        </p:nvSpPr>
        <p:spPr>
          <a:xfrm>
            <a:off x="790972" y="5955871"/>
            <a:ext cx="2639569" cy="307777"/>
          </a:xfrm>
          <a:prstGeom prst="rect">
            <a:avLst/>
          </a:prstGeom>
          <a:noFill/>
        </p:spPr>
        <p:txBody>
          <a:bodyPr wrap="square" rtlCol="0">
            <a:spAutoFit/>
          </a:bodyPr>
          <a:lstStyle/>
          <a:p>
            <a:r>
              <a:rPr lang="en-US" sz="1400" dirty="0">
                <a:solidFill>
                  <a:srgbClr val="000000"/>
                </a:solidFill>
              </a:rPr>
              <a:t>Incorrect IP address</a:t>
            </a:r>
          </a:p>
        </p:txBody>
      </p:sp>
    </p:spTree>
    <p:extLst>
      <p:ext uri="{BB962C8B-B14F-4D97-AF65-F5344CB8AC3E}">
        <p14:creationId xmlns:p14="http://schemas.microsoft.com/office/powerpoint/2010/main" val="1829373055"/>
      </p:ext>
    </p:extLst>
  </p:cSld>
  <p:clrMapOvr>
    <a:masterClrMapping/>
  </p:clrMapOvr>
  <p:transition spd="slow">
    <p:wip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549275" y="668858"/>
            <a:ext cx="8042276" cy="1336956"/>
          </a:xfrm>
        </p:spPr>
        <p:txBody>
          <a:bodyPr/>
          <a:lstStyle/>
          <a:p>
            <a:br>
              <a:rPr lang="en-US" altLang="en-US" dirty="0"/>
            </a:br>
            <a:r>
              <a:rPr lang="en-US" altLang="en-US" dirty="0"/>
              <a:t>Verifying IP Address and Subnet Mask Configuration Issues</a:t>
            </a:r>
            <a:endParaRPr lang="en-CA" altLang="en-US" dirty="0"/>
          </a:p>
        </p:txBody>
      </p:sp>
      <p:sp>
        <p:nvSpPr>
          <p:cNvPr id="13315" name="Content Placeholder 2"/>
          <p:cNvSpPr>
            <a:spLocks noGrp="1"/>
          </p:cNvSpPr>
          <p:nvPr>
            <p:ph idx="1"/>
          </p:nvPr>
        </p:nvSpPr>
        <p:spPr>
          <a:xfrm>
            <a:off x="282732" y="2005814"/>
            <a:ext cx="8525988" cy="1628926"/>
          </a:xfrm>
        </p:spPr>
        <p:txBody>
          <a:bodyPr>
            <a:normAutofit/>
          </a:bodyPr>
          <a:lstStyle/>
          <a:p>
            <a:r>
              <a:rPr lang="en-US" altLang="en-US" sz="1800" dirty="0"/>
              <a:t>A common error is to incorrectly configure an IP address for a subinterface. </a:t>
            </a:r>
          </a:p>
          <a:p>
            <a:pPr lvl="1"/>
            <a:r>
              <a:rPr lang="en-US" altLang="en-US" sz="1600" dirty="0"/>
              <a:t>Use </a:t>
            </a:r>
            <a:r>
              <a:rPr lang="en-US" altLang="en-US" sz="1600" b="1" dirty="0"/>
              <a:t>show run </a:t>
            </a:r>
            <a:r>
              <a:rPr lang="en-US" altLang="en-US" sz="1600" dirty="0"/>
              <a:t>and s</a:t>
            </a:r>
            <a:r>
              <a:rPr lang="en-US" altLang="en-US" sz="1600" b="1" dirty="0"/>
              <a:t>how </a:t>
            </a:r>
            <a:r>
              <a:rPr lang="en-US" altLang="en-US" sz="1600" b="1" dirty="0" err="1"/>
              <a:t>ip</a:t>
            </a:r>
            <a:r>
              <a:rPr lang="en-US" altLang="en-US" sz="1600" b="1" dirty="0"/>
              <a:t> interface </a:t>
            </a:r>
            <a:r>
              <a:rPr lang="en-US" altLang="en-US" sz="1600" dirty="0"/>
              <a:t>to verify IP addressing.</a:t>
            </a:r>
          </a:p>
          <a:p>
            <a:r>
              <a:rPr lang="en-US" altLang="en-US" sz="1800" dirty="0"/>
              <a:t>Another error is incorrectly addressing the end device. </a:t>
            </a:r>
          </a:p>
          <a:p>
            <a:pPr lvl="1"/>
            <a:r>
              <a:rPr lang="en-US" altLang="en-US" sz="1600" dirty="0"/>
              <a:t>Use </a:t>
            </a:r>
            <a:r>
              <a:rPr lang="en-US" altLang="en-US" sz="1600" b="1" dirty="0"/>
              <a:t>ipconfig</a:t>
            </a:r>
            <a:r>
              <a:rPr lang="en-US" altLang="en-US" sz="1600" dirty="0"/>
              <a:t> to verify the address on a Windows PC</a:t>
            </a:r>
            <a:endParaRPr lang="en-US" altLang="en-US" sz="1800" dirty="0"/>
          </a:p>
          <a:p>
            <a:pPr marL="0" indent="0">
              <a:buNone/>
            </a:pPr>
            <a:endParaRPr lang="en-US" altLang="en-US" sz="1800" dirty="0"/>
          </a:p>
        </p:txBody>
      </p:sp>
      <p:pic>
        <p:nvPicPr>
          <p:cNvPr id="2" name="Picture 1"/>
          <p:cNvPicPr>
            <a:picLocks noChangeAspect="1"/>
          </p:cNvPicPr>
          <p:nvPr/>
        </p:nvPicPr>
        <p:blipFill>
          <a:blip r:embed="rId3"/>
          <a:stretch>
            <a:fillRect/>
          </a:stretch>
        </p:blipFill>
        <p:spPr>
          <a:xfrm>
            <a:off x="259340" y="3922287"/>
            <a:ext cx="2986780" cy="2586703"/>
          </a:xfrm>
          <a:prstGeom prst="rect">
            <a:avLst/>
          </a:prstGeom>
        </p:spPr>
      </p:pic>
      <p:pic>
        <p:nvPicPr>
          <p:cNvPr id="3" name="Picture 2"/>
          <p:cNvPicPr>
            <a:picLocks noChangeAspect="1"/>
          </p:cNvPicPr>
          <p:nvPr/>
        </p:nvPicPr>
        <p:blipFill>
          <a:blip r:embed="rId4"/>
          <a:stretch>
            <a:fillRect/>
          </a:stretch>
        </p:blipFill>
        <p:spPr>
          <a:xfrm>
            <a:off x="3596641" y="3921837"/>
            <a:ext cx="5288020" cy="2427542"/>
          </a:xfrm>
          <a:prstGeom prst="rect">
            <a:avLst/>
          </a:prstGeom>
        </p:spPr>
      </p:pic>
    </p:spTree>
    <p:extLst>
      <p:ext uri="{BB962C8B-B14F-4D97-AF65-F5344CB8AC3E}">
        <p14:creationId xmlns:p14="http://schemas.microsoft.com/office/powerpoint/2010/main" val="1818344178"/>
      </p:ext>
    </p:extLst>
  </p:cSld>
  <p:clrMapOvr>
    <a:masterClrMapping/>
  </p:clrMapOvr>
  <p:transition spd="slow">
    <p:wipe/>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br>
              <a:rPr lang="en-US" altLang="en-US" dirty="0"/>
            </a:br>
            <a:r>
              <a:rPr lang="en-US" altLang="en-US" dirty="0"/>
              <a:t>Troubleshoot VTP Issues</a:t>
            </a:r>
            <a:endParaRPr lang="en-CA" altLang="en-US" dirty="0"/>
          </a:p>
        </p:txBody>
      </p:sp>
      <p:pic>
        <p:nvPicPr>
          <p:cNvPr id="4" name="Content Placeholder 3" descr="Scaling Networks - Mozilla Firefox">
            <a:extLst>
              <a:ext uri="{FF2B5EF4-FFF2-40B4-BE49-F238E27FC236}">
                <a16:creationId xmlns:a16="http://schemas.microsoft.com/office/drawing/2014/main" id="{F0069680-97FF-4282-A34F-B3260F223EE4}"/>
              </a:ext>
            </a:extLst>
          </p:cNvPr>
          <p:cNvPicPr>
            <a:picLocks noGrp="1" noChangeAspect="1"/>
          </p:cNvPicPr>
          <p:nvPr>
            <p:ph idx="1"/>
          </p:nvPr>
        </p:nvPicPr>
        <p:blipFill rotWithShape="1">
          <a:blip r:embed="rId3" cstate="screen">
            <a:extLst>
              <a:ext uri="{28A0092B-C50C-407E-A947-70E740481C1C}">
                <a14:useLocalDpi xmlns:a14="http://schemas.microsoft.com/office/drawing/2010/main"/>
              </a:ext>
            </a:extLst>
          </a:blip>
          <a:srcRect/>
          <a:stretch/>
        </p:blipFill>
        <p:spPr>
          <a:xfrm>
            <a:off x="208347" y="2827020"/>
            <a:ext cx="8720006" cy="2764565"/>
          </a:xfrm>
        </p:spPr>
      </p:pic>
    </p:spTree>
    <p:extLst>
      <p:ext uri="{BB962C8B-B14F-4D97-AF65-F5344CB8AC3E}">
        <p14:creationId xmlns:p14="http://schemas.microsoft.com/office/powerpoint/2010/main" val="2403927872"/>
      </p:ext>
    </p:extLst>
  </p:cSld>
  <p:clrMapOvr>
    <a:masterClrMapping/>
  </p:clrMapOvr>
  <p:transition spd="slow">
    <p:wipe/>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br>
              <a:rPr lang="en-US" altLang="en-US" dirty="0"/>
            </a:br>
            <a:r>
              <a:rPr lang="en-US" altLang="en-US" dirty="0"/>
              <a:t>Troubleshoot DTP Issues</a:t>
            </a:r>
            <a:endParaRPr lang="en-CA" altLang="en-US" dirty="0"/>
          </a:p>
        </p:txBody>
      </p:sp>
      <p:pic>
        <p:nvPicPr>
          <p:cNvPr id="6" name="Content Placeholder 5" descr="Scaling Networks - Mozilla Firefox">
            <a:extLst>
              <a:ext uri="{FF2B5EF4-FFF2-40B4-BE49-F238E27FC236}">
                <a16:creationId xmlns:a16="http://schemas.microsoft.com/office/drawing/2014/main" id="{BBE666BE-C843-4C59-B21F-8BFF0C50E901}"/>
              </a:ext>
            </a:extLst>
          </p:cNvPr>
          <p:cNvPicPr>
            <a:picLocks noGrp="1" noChangeAspect="1"/>
          </p:cNvPicPr>
          <p:nvPr>
            <p:ph idx="1"/>
          </p:nvPr>
        </p:nvPicPr>
        <p:blipFill rotWithShape="1">
          <a:blip r:embed="rId3" cstate="screen">
            <a:extLst>
              <a:ext uri="{28A0092B-C50C-407E-A947-70E740481C1C}">
                <a14:useLocalDpi xmlns:a14="http://schemas.microsoft.com/office/drawing/2010/main"/>
              </a:ext>
            </a:extLst>
          </a:blip>
          <a:srcRect/>
          <a:stretch/>
        </p:blipFill>
        <p:spPr>
          <a:xfrm>
            <a:off x="324159" y="2071024"/>
            <a:ext cx="8495685" cy="3338935"/>
          </a:xfrm>
        </p:spPr>
      </p:pic>
      <p:sp>
        <p:nvSpPr>
          <p:cNvPr id="2" name="TextBox 1"/>
          <p:cNvSpPr txBox="1"/>
          <p:nvPr/>
        </p:nvSpPr>
        <p:spPr>
          <a:xfrm>
            <a:off x="2575560" y="1700497"/>
            <a:ext cx="5989320" cy="400110"/>
          </a:xfrm>
          <a:prstGeom prst="rect">
            <a:avLst/>
          </a:prstGeom>
          <a:noFill/>
        </p:spPr>
        <p:txBody>
          <a:bodyPr wrap="square" rtlCol="0">
            <a:spAutoFit/>
          </a:bodyPr>
          <a:lstStyle/>
          <a:p>
            <a:r>
              <a:rPr lang="en-US" sz="2000" dirty="0">
                <a:solidFill>
                  <a:srgbClr val="000000"/>
                </a:solidFill>
                <a:ea typeface="ＭＳ Ｐゴシック" charset="0"/>
                <a:cs typeface="CiscoSans"/>
              </a:rPr>
              <a:t>Common Problems with Trunks</a:t>
            </a:r>
          </a:p>
        </p:txBody>
      </p:sp>
    </p:spTree>
    <p:extLst>
      <p:ext uri="{BB962C8B-B14F-4D97-AF65-F5344CB8AC3E}">
        <p14:creationId xmlns:p14="http://schemas.microsoft.com/office/powerpoint/2010/main" val="1728238412"/>
      </p:ext>
    </p:extLst>
  </p:cSld>
  <p:clrMapOvr>
    <a:masterClrMapping/>
  </p:clrMapOvr>
  <p:transition spd="slow">
    <p:wipe/>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688712" y="1778744"/>
            <a:ext cx="5375027" cy="1764555"/>
          </a:xfrm>
        </p:spPr>
        <p:txBody>
          <a:bodyPr/>
          <a:lstStyle/>
          <a:p>
            <a:pPr eaLnBrk="1" hangingPunct="1"/>
            <a:r>
              <a:rPr lang="en-US" sz="4000" dirty="0"/>
              <a:t>Layer 3 Switching</a:t>
            </a:r>
            <a:endParaRPr lang="en-US" sz="4000" dirty="0">
              <a:solidFill>
                <a:srgbClr val="00B0F0"/>
              </a:solidFill>
            </a:endParaRPr>
          </a:p>
        </p:txBody>
      </p:sp>
    </p:spTree>
    <p:extLst>
      <p:ext uri="{BB962C8B-B14F-4D97-AF65-F5344CB8AC3E}">
        <p14:creationId xmlns:p14="http://schemas.microsoft.com/office/powerpoint/2010/main" val="3430839984"/>
      </p:ext>
    </p:extLst>
  </p:cSld>
  <p:clrMapOvr>
    <a:masterClrMapping/>
  </p:clrMapOvr>
  <p:transition spd="slow">
    <p:cove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br>
              <a:rPr lang="en-US" altLang="en-US" dirty="0"/>
            </a:br>
            <a:r>
              <a:rPr lang="en-US" altLang="en-US" dirty="0"/>
              <a:t>Introduction to Layer 3 Switching</a:t>
            </a:r>
            <a:endParaRPr lang="en-CA" altLang="en-US" dirty="0"/>
          </a:p>
        </p:txBody>
      </p:sp>
      <p:sp>
        <p:nvSpPr>
          <p:cNvPr id="13315" name="Content Placeholder 2"/>
          <p:cNvSpPr>
            <a:spLocks noGrp="1"/>
          </p:cNvSpPr>
          <p:nvPr>
            <p:ph idx="1"/>
          </p:nvPr>
        </p:nvSpPr>
        <p:spPr>
          <a:xfrm>
            <a:off x="4206241" y="1656195"/>
            <a:ext cx="4856738" cy="4166887"/>
          </a:xfrm>
        </p:spPr>
        <p:txBody>
          <a:bodyPr>
            <a:noAutofit/>
          </a:bodyPr>
          <a:lstStyle/>
          <a:p>
            <a:r>
              <a:rPr lang="en-US" altLang="en-US" sz="1800" dirty="0"/>
              <a:t>Multilayer switches provide high-packet processing rates using hardware-based switching.</a:t>
            </a:r>
          </a:p>
          <a:p>
            <a:r>
              <a:rPr lang="en-US" altLang="en-US" sz="1800" dirty="0"/>
              <a:t>Catalyst multilayer switches support the following types of Layer 3 interfaces:</a:t>
            </a:r>
          </a:p>
          <a:p>
            <a:pPr lvl="1"/>
            <a:r>
              <a:rPr lang="en-US" altLang="en-US" sz="1800" b="1" dirty="0"/>
              <a:t>Routed port </a:t>
            </a:r>
            <a:r>
              <a:rPr lang="en-US" altLang="en-US" sz="1800" dirty="0"/>
              <a:t>-  A layer 3 interface</a:t>
            </a:r>
          </a:p>
          <a:p>
            <a:pPr lvl="1"/>
            <a:r>
              <a:rPr lang="en-US" altLang="en-US" sz="1800" b="1" dirty="0"/>
              <a:t>Switch virtual interface (SVI) </a:t>
            </a:r>
            <a:r>
              <a:rPr lang="en-US" altLang="en-US" sz="1800" dirty="0"/>
              <a:t>-  Virtual Interface for inter- VLAN routing</a:t>
            </a:r>
          </a:p>
          <a:p>
            <a:r>
              <a:rPr lang="en-US" altLang="en-US" sz="1800" dirty="0"/>
              <a:t>All Layer 3 Cisco Catalyst switches support routing protocols, but several models require enhanced software for specific routing protocol features.</a:t>
            </a:r>
          </a:p>
          <a:p>
            <a:r>
              <a:rPr lang="en-US" altLang="en-US" sz="1800" dirty="0"/>
              <a:t>Catalyst 2960 Series switches running IOS 12.2(55) or later, support static routing.</a:t>
            </a:r>
          </a:p>
        </p:txBody>
      </p:sp>
      <p:pic>
        <p:nvPicPr>
          <p:cNvPr id="3" name="Picture 2" descr="Scaling Networks - Mozilla Firefox">
            <a:extLst>
              <a:ext uri="{FF2B5EF4-FFF2-40B4-BE49-F238E27FC236}">
                <a16:creationId xmlns:a16="http://schemas.microsoft.com/office/drawing/2014/main" id="{9E84FC27-5F62-4BA8-9330-445D6E88BCED}"/>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8291" y="2289231"/>
            <a:ext cx="4137950" cy="3269849"/>
          </a:xfrm>
          <a:prstGeom prst="rect">
            <a:avLst/>
          </a:prstGeom>
        </p:spPr>
      </p:pic>
    </p:spTree>
    <p:extLst>
      <p:ext uri="{BB962C8B-B14F-4D97-AF65-F5344CB8AC3E}">
        <p14:creationId xmlns:p14="http://schemas.microsoft.com/office/powerpoint/2010/main" val="3279359495"/>
      </p:ext>
    </p:extLst>
  </p:cSld>
  <p:clrMapOvr>
    <a:masterClrMapping/>
  </p:clrMapOvr>
  <p:transition spd="slow">
    <p:wipe/>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550862" y="541916"/>
            <a:ext cx="8042276" cy="1336956"/>
          </a:xfrm>
        </p:spPr>
        <p:txBody>
          <a:bodyPr/>
          <a:lstStyle/>
          <a:p>
            <a:r>
              <a:rPr lang="en-US" altLang="en-US" dirty="0"/>
              <a:t>Inter-VLAN Routing with Switch Virtual Interfaces</a:t>
            </a:r>
            <a:endParaRPr lang="en-CA" altLang="en-US" dirty="0"/>
          </a:p>
        </p:txBody>
      </p:sp>
      <p:sp>
        <p:nvSpPr>
          <p:cNvPr id="13315" name="Content Placeholder 2"/>
          <p:cNvSpPr>
            <a:spLocks noGrp="1"/>
          </p:cNvSpPr>
          <p:nvPr>
            <p:ph idx="1"/>
          </p:nvPr>
        </p:nvSpPr>
        <p:spPr>
          <a:xfrm>
            <a:off x="204068" y="1991475"/>
            <a:ext cx="4490977" cy="4166887"/>
          </a:xfrm>
        </p:spPr>
        <p:txBody>
          <a:bodyPr>
            <a:noAutofit/>
          </a:bodyPr>
          <a:lstStyle/>
          <a:p>
            <a:r>
              <a:rPr lang="en-US" altLang="en-US" sz="1800" dirty="0"/>
              <a:t>In the early days of switched networks, switching was fast and routing was slow. Therefore the layer 2 switching portion was extended as much as possible into the network.</a:t>
            </a:r>
          </a:p>
          <a:p>
            <a:r>
              <a:rPr lang="en-US" altLang="en-US" sz="1800" dirty="0"/>
              <a:t>Now routing can be performed at wire speed, and is performed at both the distribution and core layers.</a:t>
            </a:r>
          </a:p>
          <a:p>
            <a:r>
              <a:rPr lang="en-US" altLang="en-US" sz="1800" dirty="0"/>
              <a:t>Distribution switches are configured as Layer 3 gateways using Switch Virtual Interfaces (SVIs) or routed ports.</a:t>
            </a:r>
          </a:p>
          <a:p>
            <a:r>
              <a:rPr lang="en-US" altLang="en-US" sz="1800" dirty="0"/>
              <a:t>Routed ports are usually implemented between the distribution and core layers.</a:t>
            </a:r>
          </a:p>
          <a:p>
            <a:endParaRPr lang="en-US" altLang="en-US" sz="1800" dirty="0"/>
          </a:p>
        </p:txBody>
      </p:sp>
      <p:pic>
        <p:nvPicPr>
          <p:cNvPr id="4" name="Picture 3" descr="Scaling Networks - Mozilla Firefox">
            <a:extLst>
              <a:ext uri="{FF2B5EF4-FFF2-40B4-BE49-F238E27FC236}">
                <a16:creationId xmlns:a16="http://schemas.microsoft.com/office/drawing/2014/main" id="{D6553848-FF03-493A-AA34-C7B5C1D4CB47}"/>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4839824" y="2183843"/>
            <a:ext cx="4209194" cy="3237075"/>
          </a:xfrm>
          <a:prstGeom prst="rect">
            <a:avLst/>
          </a:prstGeom>
        </p:spPr>
      </p:pic>
    </p:spTree>
    <p:extLst>
      <p:ext uri="{BB962C8B-B14F-4D97-AF65-F5344CB8AC3E}">
        <p14:creationId xmlns:p14="http://schemas.microsoft.com/office/powerpoint/2010/main" val="740161258"/>
      </p:ext>
    </p:extLst>
  </p:cSld>
  <p:clrMapOvr>
    <a:masterClrMapping/>
  </p:clrMapOvr>
  <p:transition spd="slow">
    <p:wipe/>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610235" y="776054"/>
            <a:ext cx="8042276" cy="1336956"/>
          </a:xfrm>
        </p:spPr>
        <p:txBody>
          <a:bodyPr/>
          <a:lstStyle/>
          <a:p>
            <a:br>
              <a:rPr lang="en-US" altLang="en-US" dirty="0"/>
            </a:br>
            <a:r>
              <a:rPr lang="en-US" altLang="en-US" dirty="0"/>
              <a:t>Inter-VLAN Routing with Switch Virtual Interfaces (Cont.)</a:t>
            </a:r>
            <a:endParaRPr lang="en-CA" altLang="en-US" dirty="0"/>
          </a:p>
        </p:txBody>
      </p:sp>
      <p:sp>
        <p:nvSpPr>
          <p:cNvPr id="13315" name="Content Placeholder 2"/>
          <p:cNvSpPr>
            <a:spLocks noGrp="1"/>
          </p:cNvSpPr>
          <p:nvPr>
            <p:ph idx="1"/>
          </p:nvPr>
        </p:nvSpPr>
        <p:spPr>
          <a:xfrm>
            <a:off x="123291" y="4106065"/>
            <a:ext cx="4448709" cy="2248458"/>
          </a:xfrm>
        </p:spPr>
        <p:txBody>
          <a:bodyPr>
            <a:noAutofit/>
          </a:bodyPr>
          <a:lstStyle/>
          <a:p>
            <a:r>
              <a:rPr lang="en-US" altLang="en-US" sz="1600" dirty="0"/>
              <a:t>Advantages of SVIs:</a:t>
            </a:r>
          </a:p>
          <a:p>
            <a:pPr lvl="1"/>
            <a:r>
              <a:rPr lang="en-US" altLang="en-US" sz="1600" dirty="0"/>
              <a:t>Faster than router-on-a-stick.</a:t>
            </a:r>
          </a:p>
          <a:p>
            <a:pPr lvl="1"/>
            <a:r>
              <a:rPr lang="en-US" altLang="en-US" sz="1600" dirty="0"/>
              <a:t>No need for external links from the switch to the router for routing.</a:t>
            </a:r>
          </a:p>
          <a:p>
            <a:pPr lvl="1"/>
            <a:r>
              <a:rPr lang="en-US" altLang="en-US" sz="1600" dirty="0"/>
              <a:t>Not limited to one link. Layer 2 </a:t>
            </a:r>
            <a:r>
              <a:rPr lang="en-US" altLang="en-US" sz="1600" dirty="0" err="1"/>
              <a:t>EtherChannels</a:t>
            </a:r>
            <a:r>
              <a:rPr lang="en-US" altLang="en-US" sz="1600" dirty="0"/>
              <a:t> can be used to get more bandwidth.</a:t>
            </a:r>
          </a:p>
        </p:txBody>
      </p:sp>
      <p:pic>
        <p:nvPicPr>
          <p:cNvPr id="3" name="Picture 2" descr="Scaling Networks - Mozilla Firefox">
            <a:extLst>
              <a:ext uri="{FF2B5EF4-FFF2-40B4-BE49-F238E27FC236}">
                <a16:creationId xmlns:a16="http://schemas.microsoft.com/office/drawing/2014/main" id="{EECA9190-502E-4724-8F7E-A792822FFAEF}"/>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4351739" y="4176401"/>
            <a:ext cx="4668970" cy="2178122"/>
          </a:xfrm>
          <a:prstGeom prst="rect">
            <a:avLst/>
          </a:prstGeom>
        </p:spPr>
      </p:pic>
      <p:sp>
        <p:nvSpPr>
          <p:cNvPr id="5" name="Content Placeholder 2">
            <a:extLst>
              <a:ext uri="{FF2B5EF4-FFF2-40B4-BE49-F238E27FC236}">
                <a16:creationId xmlns:a16="http://schemas.microsoft.com/office/drawing/2014/main" id="{1CA48B06-C101-44FF-85B0-3E887DDA9B43}"/>
              </a:ext>
            </a:extLst>
          </p:cNvPr>
          <p:cNvSpPr txBox="1">
            <a:spLocks/>
          </p:cNvSpPr>
          <p:nvPr/>
        </p:nvSpPr>
        <p:spPr>
          <a:xfrm>
            <a:off x="693344" y="2271170"/>
            <a:ext cx="7510730" cy="2349461"/>
          </a:xfrm>
          <a:prstGeom prst="rect">
            <a:avLst/>
          </a:prstGeom>
        </p:spPr>
        <p:txBody>
          <a:bodyPr vert="horz" lIns="91440" tIns="45720" rIns="91440" bIns="45720" rtlCol="0">
            <a:noAutofit/>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solidFill>
                <a:latin typeface="Arial" panose="020B0604020202020204" pitchFamily="34" charset="0"/>
                <a:ea typeface="+mn-ea"/>
                <a:cs typeface="Arial" panose="020B0604020202020204" pitchFamily="34" charset="0"/>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solidFill>
                <a:latin typeface="Arial" panose="020B0604020202020204" pitchFamily="34" charset="0"/>
                <a:ea typeface="+mn-ea"/>
                <a:cs typeface="Arial" panose="020B0604020202020204" pitchFamily="34" charset="0"/>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solidFill>
                <a:latin typeface="Arial" panose="020B0604020202020204" pitchFamily="34" charset="0"/>
                <a:ea typeface="+mn-ea"/>
                <a:cs typeface="Arial" panose="020B0604020202020204" pitchFamily="34" charset="0"/>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solidFill>
                <a:latin typeface="Arial" panose="020B0604020202020204" pitchFamily="34" charset="0"/>
                <a:ea typeface="+mn-ea"/>
                <a:cs typeface="Arial" panose="020B0604020202020204" pitchFamily="34" charset="0"/>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solidFill>
                <a:latin typeface="Arial" panose="020B0604020202020204" pitchFamily="34" charset="0"/>
                <a:ea typeface="+mn-ea"/>
                <a:cs typeface="Arial" panose="020B0604020202020204" pitchFamily="34" charset="0"/>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r>
              <a:rPr lang="en-US" altLang="en-US" sz="1600" dirty="0"/>
              <a:t>An SVI is a virtual interface that is configured within a multilayer switch:</a:t>
            </a:r>
          </a:p>
          <a:p>
            <a:pPr lvl="1"/>
            <a:r>
              <a:rPr lang="en-US" altLang="en-US" sz="1600" dirty="0"/>
              <a:t>To provide a gateway for a VLAN so that traffic can be routed into or out of that VLAN.</a:t>
            </a:r>
          </a:p>
          <a:p>
            <a:pPr lvl="1"/>
            <a:r>
              <a:rPr lang="en-US" altLang="en-US" sz="1600" dirty="0"/>
              <a:t>To provide Layer 3 IP connectivity to the switch.</a:t>
            </a:r>
          </a:p>
          <a:p>
            <a:pPr lvl="1"/>
            <a:r>
              <a:rPr lang="en-US" altLang="en-US" sz="1600" dirty="0"/>
              <a:t>To support routing protocol and bridging configurations.</a:t>
            </a:r>
          </a:p>
        </p:txBody>
      </p:sp>
    </p:spTree>
    <p:extLst>
      <p:ext uri="{BB962C8B-B14F-4D97-AF65-F5344CB8AC3E}">
        <p14:creationId xmlns:p14="http://schemas.microsoft.com/office/powerpoint/2010/main" val="3811585899"/>
      </p:ext>
    </p:extLst>
  </p:cSld>
  <p:clrMapOvr>
    <a:masterClrMapping/>
  </p:clrMapOvr>
  <p:transition spd="slow">
    <p:wipe/>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549275" y="252128"/>
            <a:ext cx="8042276" cy="1336956"/>
          </a:xfrm>
        </p:spPr>
        <p:txBody>
          <a:bodyPr/>
          <a:lstStyle/>
          <a:p>
            <a:r>
              <a:rPr lang="en-US" altLang="en-US" dirty="0"/>
              <a:t>Inter-VLAN Routing with Routed Ports</a:t>
            </a:r>
            <a:endParaRPr lang="en-CA" altLang="en-US" dirty="0"/>
          </a:p>
        </p:txBody>
      </p:sp>
      <p:sp>
        <p:nvSpPr>
          <p:cNvPr id="13315" name="Content Placeholder 2"/>
          <p:cNvSpPr>
            <a:spLocks noGrp="1"/>
          </p:cNvSpPr>
          <p:nvPr>
            <p:ph idx="1"/>
          </p:nvPr>
        </p:nvSpPr>
        <p:spPr>
          <a:xfrm>
            <a:off x="4248365" y="2035911"/>
            <a:ext cx="4274049" cy="3901483"/>
          </a:xfrm>
        </p:spPr>
        <p:txBody>
          <a:bodyPr>
            <a:noAutofit/>
          </a:bodyPr>
          <a:lstStyle/>
          <a:p>
            <a:r>
              <a:rPr lang="en-US" altLang="en-US" sz="1600" dirty="0"/>
              <a:t>A routed port is a physical port that acts similarly to an interface on a router:</a:t>
            </a:r>
          </a:p>
          <a:p>
            <a:pPr lvl="1"/>
            <a:r>
              <a:rPr lang="en-US" altLang="en-US" sz="1600" dirty="0"/>
              <a:t>It is not associated with a particular VLAN.</a:t>
            </a:r>
          </a:p>
          <a:p>
            <a:pPr lvl="1"/>
            <a:r>
              <a:rPr lang="en-US" altLang="en-US" sz="1600" dirty="0"/>
              <a:t>It does not support subinterfaces.</a:t>
            </a:r>
          </a:p>
          <a:p>
            <a:r>
              <a:rPr lang="en-US" altLang="en-US" sz="1600" dirty="0"/>
              <a:t>Routed ports are primarily configured between switches in the core and distribution layer. </a:t>
            </a:r>
          </a:p>
          <a:p>
            <a:r>
              <a:rPr lang="en-US" altLang="en-US" sz="1600" dirty="0"/>
              <a:t>Use the </a:t>
            </a:r>
            <a:r>
              <a:rPr lang="en-US" altLang="en-US" sz="1600" b="1" dirty="0"/>
              <a:t>no switchport interface </a:t>
            </a:r>
            <a:r>
              <a:rPr lang="en-US" altLang="en-US" sz="1600" dirty="0"/>
              <a:t>command on the appropriate port to configure a routed port.</a:t>
            </a:r>
          </a:p>
          <a:p>
            <a:pPr marL="0" indent="0">
              <a:buNone/>
            </a:pPr>
            <a:r>
              <a:rPr lang="en-US" altLang="en-US" sz="1600" dirty="0"/>
              <a:t>Note: Routed ports are not supported on Catalyst 2960 Series switches.</a:t>
            </a:r>
          </a:p>
          <a:p>
            <a:endParaRPr lang="en-US" altLang="en-US" sz="1600" dirty="0"/>
          </a:p>
        </p:txBody>
      </p:sp>
      <p:pic>
        <p:nvPicPr>
          <p:cNvPr id="4" name="Picture 3" descr="Scaling Networks - Mozilla Firefox">
            <a:extLst>
              <a:ext uri="{FF2B5EF4-FFF2-40B4-BE49-F238E27FC236}">
                <a16:creationId xmlns:a16="http://schemas.microsoft.com/office/drawing/2014/main" id="{B61BA3D8-8DF7-4D11-82A8-47DA60D23F5D}"/>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549275" y="1877466"/>
            <a:ext cx="3327970" cy="4553051"/>
          </a:xfrm>
          <a:prstGeom prst="rect">
            <a:avLst/>
          </a:prstGeom>
        </p:spPr>
      </p:pic>
    </p:spTree>
    <p:extLst>
      <p:ext uri="{BB962C8B-B14F-4D97-AF65-F5344CB8AC3E}">
        <p14:creationId xmlns:p14="http://schemas.microsoft.com/office/powerpoint/2010/main" val="761229366"/>
      </p:ext>
    </p:extLst>
  </p:cSld>
  <p:clrMapOvr>
    <a:masterClrMapping/>
  </p:clrMapOvr>
  <p:transition spd="slow">
    <p:wipe/>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br>
              <a:rPr lang="en-US" altLang="en-US" dirty="0"/>
            </a:br>
            <a:r>
              <a:rPr lang="en-US" altLang="en-US" dirty="0"/>
              <a:t>Layer 3 Switch Configuration Issues</a:t>
            </a:r>
            <a:endParaRPr lang="en-CA" altLang="en-US" dirty="0"/>
          </a:p>
        </p:txBody>
      </p:sp>
      <p:sp>
        <p:nvSpPr>
          <p:cNvPr id="13315" name="Content Placeholder 2"/>
          <p:cNvSpPr>
            <a:spLocks noGrp="1"/>
          </p:cNvSpPr>
          <p:nvPr>
            <p:ph idx="1"/>
          </p:nvPr>
        </p:nvSpPr>
        <p:spPr>
          <a:xfrm>
            <a:off x="4248365" y="1769211"/>
            <a:ext cx="4274049" cy="4326789"/>
          </a:xfrm>
        </p:spPr>
        <p:txBody>
          <a:bodyPr>
            <a:normAutofit/>
          </a:bodyPr>
          <a:lstStyle/>
          <a:p>
            <a:r>
              <a:rPr lang="en-US" altLang="en-US" sz="1800" dirty="0"/>
              <a:t>To troubleshoot Layer 3 switching issues check the following:</a:t>
            </a:r>
          </a:p>
          <a:p>
            <a:pPr lvl="1"/>
            <a:r>
              <a:rPr lang="en-US" altLang="en-US" sz="1800" b="1" dirty="0"/>
              <a:t>VLANs </a:t>
            </a:r>
            <a:r>
              <a:rPr lang="en-US" altLang="en-US" sz="1800" dirty="0"/>
              <a:t>– verify correct configuration.</a:t>
            </a:r>
          </a:p>
          <a:p>
            <a:pPr lvl="1"/>
            <a:r>
              <a:rPr lang="en-US" altLang="en-US" sz="1800" b="1" dirty="0"/>
              <a:t>SVIs </a:t>
            </a:r>
            <a:r>
              <a:rPr lang="en-US" altLang="en-US" sz="1800" dirty="0"/>
              <a:t> - verify correct IP, subnet mask and VLAN number.</a:t>
            </a:r>
          </a:p>
          <a:p>
            <a:pPr lvl="1"/>
            <a:r>
              <a:rPr lang="en-US" altLang="en-US" sz="1800" b="1" dirty="0"/>
              <a:t>Routing</a:t>
            </a:r>
            <a:r>
              <a:rPr lang="en-US" altLang="en-US" sz="1800" dirty="0"/>
              <a:t>  - verify that either static or dynamic routing is correctly configured and enabled.</a:t>
            </a:r>
          </a:p>
          <a:p>
            <a:pPr lvl="1"/>
            <a:r>
              <a:rPr lang="en-US" altLang="en-US" sz="1800" b="1" dirty="0"/>
              <a:t>Hosts</a:t>
            </a:r>
            <a:r>
              <a:rPr lang="en-US" altLang="en-US" sz="1800" dirty="0"/>
              <a:t> – verify correct IP, subnet mask, and default gateway.</a:t>
            </a:r>
          </a:p>
        </p:txBody>
      </p:sp>
      <p:pic>
        <p:nvPicPr>
          <p:cNvPr id="3" name="Picture 2" descr="Scaling Networks - Mozilla Firefox">
            <a:extLst>
              <a:ext uri="{FF2B5EF4-FFF2-40B4-BE49-F238E27FC236}">
                <a16:creationId xmlns:a16="http://schemas.microsoft.com/office/drawing/2014/main" id="{215A1845-C6E7-475F-BB87-64FC74D2910A}"/>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241443" y="1841643"/>
            <a:ext cx="3839838" cy="3310205"/>
          </a:xfrm>
          <a:prstGeom prst="rect">
            <a:avLst/>
          </a:prstGeom>
        </p:spPr>
      </p:pic>
    </p:spTree>
    <p:extLst>
      <p:ext uri="{BB962C8B-B14F-4D97-AF65-F5344CB8AC3E}">
        <p14:creationId xmlns:p14="http://schemas.microsoft.com/office/powerpoint/2010/main" val="331294463"/>
      </p:ext>
    </p:extLst>
  </p:cSld>
  <p:clrMapOvr>
    <a:masterClrMapping/>
  </p:clrMapOvr>
  <p:transition spd="slow">
    <p:wipe/>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678815" y="625736"/>
            <a:ext cx="8042276" cy="1336956"/>
          </a:xfrm>
        </p:spPr>
        <p:txBody>
          <a:bodyPr/>
          <a:lstStyle/>
          <a:p>
            <a:br>
              <a:rPr lang="en-US" altLang="en-US" dirty="0"/>
            </a:br>
            <a:r>
              <a:rPr lang="en-US" altLang="en-US" dirty="0"/>
              <a:t>Example: Troubleshooting Layer 3 Switching</a:t>
            </a:r>
            <a:endParaRPr lang="en-CA" altLang="en-US" dirty="0"/>
          </a:p>
        </p:txBody>
      </p:sp>
      <p:sp>
        <p:nvSpPr>
          <p:cNvPr id="13315" name="Content Placeholder 2"/>
          <p:cNvSpPr>
            <a:spLocks noGrp="1"/>
          </p:cNvSpPr>
          <p:nvPr>
            <p:ph idx="1"/>
          </p:nvPr>
        </p:nvSpPr>
        <p:spPr>
          <a:xfrm>
            <a:off x="0" y="1992837"/>
            <a:ext cx="5585460" cy="4010758"/>
          </a:xfrm>
        </p:spPr>
        <p:txBody>
          <a:bodyPr>
            <a:noAutofit/>
          </a:bodyPr>
          <a:lstStyle/>
          <a:p>
            <a:r>
              <a:rPr lang="en-US" altLang="en-US" sz="1600" dirty="0"/>
              <a:t>There are four steps to implementing a new VLAN:</a:t>
            </a:r>
          </a:p>
          <a:p>
            <a:pPr lvl="2"/>
            <a:r>
              <a:rPr lang="en-US" altLang="en-US" sz="1600" b="1" dirty="0"/>
              <a:t>Step 1. </a:t>
            </a:r>
            <a:r>
              <a:rPr lang="en-US" altLang="en-US" sz="1600" dirty="0"/>
              <a:t>Create and name a new VLAN 500 on the fifth floor switch and on the distribution switches. </a:t>
            </a:r>
          </a:p>
          <a:p>
            <a:pPr lvl="2"/>
            <a:r>
              <a:rPr lang="en-US" altLang="en-US" sz="1600" b="1" dirty="0"/>
              <a:t>Step 2. </a:t>
            </a:r>
            <a:r>
              <a:rPr lang="en-US" altLang="en-US" sz="1600" dirty="0"/>
              <a:t>Add ports to VLAN 500 and ensure that the trunk is set up between distribution switches.</a:t>
            </a:r>
          </a:p>
          <a:p>
            <a:pPr lvl="2"/>
            <a:r>
              <a:rPr lang="en-US" altLang="en-US" sz="1600" b="1" dirty="0"/>
              <a:t>Step 3. </a:t>
            </a:r>
            <a:r>
              <a:rPr lang="en-US" altLang="en-US" sz="1600" dirty="0"/>
              <a:t>Create an SVI interface on the distribution switches and ensure that IP addresses are assigned.</a:t>
            </a:r>
          </a:p>
          <a:p>
            <a:pPr lvl="2"/>
            <a:r>
              <a:rPr lang="en-US" altLang="en-US" sz="1600" b="1" dirty="0"/>
              <a:t>Step 4. </a:t>
            </a:r>
            <a:r>
              <a:rPr lang="en-US" altLang="en-US" sz="1600" dirty="0"/>
              <a:t>Verify connectivity.</a:t>
            </a:r>
          </a:p>
          <a:p>
            <a:r>
              <a:rPr lang="en-US" altLang="en-US" sz="1600" dirty="0"/>
              <a:t>The troubleshooting plan checks for the following:</a:t>
            </a:r>
          </a:p>
          <a:p>
            <a:pPr lvl="2"/>
            <a:r>
              <a:rPr lang="en-US" altLang="en-US" sz="1600" b="1" dirty="0"/>
              <a:t>Step 1. </a:t>
            </a:r>
            <a:r>
              <a:rPr lang="en-US" altLang="en-US" sz="1600" dirty="0"/>
              <a:t>Verify that all VLANs have been created.</a:t>
            </a:r>
          </a:p>
          <a:p>
            <a:pPr lvl="2"/>
            <a:r>
              <a:rPr lang="en-US" altLang="en-US" sz="1600" b="1" dirty="0"/>
              <a:t>Step 2. </a:t>
            </a:r>
            <a:r>
              <a:rPr lang="en-US" altLang="en-US" sz="1600" dirty="0"/>
              <a:t>Ensure that ports are in the right VLAN and </a:t>
            </a:r>
            <a:r>
              <a:rPr lang="en-US" altLang="en-US" sz="1600" dirty="0" err="1"/>
              <a:t>trunking</a:t>
            </a:r>
            <a:r>
              <a:rPr lang="en-US" altLang="en-US" sz="1600" dirty="0"/>
              <a:t> is working as expected.</a:t>
            </a:r>
          </a:p>
          <a:p>
            <a:pPr lvl="2"/>
            <a:r>
              <a:rPr lang="en-US" altLang="en-US" sz="1600" b="1" dirty="0"/>
              <a:t>Step 3. </a:t>
            </a:r>
            <a:r>
              <a:rPr lang="en-US" altLang="en-US" sz="1600" dirty="0"/>
              <a:t>Verify SVI configurations. </a:t>
            </a:r>
          </a:p>
        </p:txBody>
      </p:sp>
      <p:pic>
        <p:nvPicPr>
          <p:cNvPr id="4" name="Picture 3" descr="Scaling Networks - Mozilla Firefox">
            <a:extLst>
              <a:ext uri="{FF2B5EF4-FFF2-40B4-BE49-F238E27FC236}">
                <a16:creationId xmlns:a16="http://schemas.microsoft.com/office/drawing/2014/main" id="{60610F62-40A5-43E3-9E5E-5C4DAA087A0E}"/>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5418503" y="2665058"/>
            <a:ext cx="3634057" cy="2539737"/>
          </a:xfrm>
          <a:prstGeom prst="rect">
            <a:avLst/>
          </a:prstGeom>
        </p:spPr>
      </p:pic>
    </p:spTree>
    <p:extLst>
      <p:ext uri="{BB962C8B-B14F-4D97-AF65-F5344CB8AC3E}">
        <p14:creationId xmlns:p14="http://schemas.microsoft.com/office/powerpoint/2010/main" val="1795797605"/>
      </p:ext>
    </p:extLst>
  </p:cSld>
  <p:clrMapOvr>
    <a:masterClrMapping/>
  </p:clrMapOvr>
  <p:transition spd="slow">
    <p:wipe/>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2648833" y="1778745"/>
            <a:ext cx="3854450" cy="1481138"/>
          </a:xfrm>
        </p:spPr>
        <p:txBody>
          <a:bodyPr/>
          <a:lstStyle/>
          <a:p>
            <a:pPr eaLnBrk="1" hangingPunct="1"/>
            <a:r>
              <a:rPr lang="en-US" sz="3600" dirty="0"/>
              <a:t>Summary</a:t>
            </a:r>
            <a:br>
              <a:rPr lang="en-US" sz="3600" dirty="0"/>
            </a:br>
            <a:r>
              <a:rPr lang="en-US" sz="2400" dirty="0"/>
              <a:t>Labs 2 &amp; 3</a:t>
            </a:r>
            <a:endParaRPr lang="en-US" sz="3600" dirty="0">
              <a:solidFill>
                <a:srgbClr val="00B0F0"/>
              </a:solidFill>
            </a:endParaRPr>
          </a:p>
        </p:txBody>
      </p:sp>
    </p:spTree>
    <p:extLst>
      <p:ext uri="{BB962C8B-B14F-4D97-AF65-F5344CB8AC3E}">
        <p14:creationId xmlns:p14="http://schemas.microsoft.com/office/powerpoint/2010/main" val="1505346901"/>
      </p:ext>
    </p:extLst>
  </p:cSld>
  <p:clrMapOvr>
    <a:masterClrMapping/>
  </p:clrMapOvr>
  <p:transition spd="slow">
    <p:cover/>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2578</TotalTime>
  <Words>2135</Words>
  <Application>Microsoft Office PowerPoint</Application>
  <PresentationFormat>On-screen Show (4:3)</PresentationFormat>
  <Paragraphs>257</Paragraphs>
  <Slides>43</Slides>
  <Notes>42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43</vt:i4>
      </vt:variant>
    </vt:vector>
  </HeadingPairs>
  <TitlesOfParts>
    <vt:vector size="49" baseType="lpstr">
      <vt:lpstr>Arial</vt:lpstr>
      <vt:lpstr>Calibri</vt:lpstr>
      <vt:lpstr>News Gothic MT</vt:lpstr>
      <vt:lpstr>Wingdings</vt:lpstr>
      <vt:lpstr>Wingdings 2</vt:lpstr>
      <vt:lpstr>Breeze</vt:lpstr>
      <vt:lpstr>Scaling LANs Lecture 2</vt:lpstr>
      <vt:lpstr>Sections &amp; Objectives</vt:lpstr>
      <vt:lpstr>VTP, Extended VLANs, and DTP</vt:lpstr>
      <vt:lpstr>VTP Overview</vt:lpstr>
      <vt:lpstr>VTP Modes</vt:lpstr>
      <vt:lpstr>VTP Modes (Cont.)</vt:lpstr>
      <vt:lpstr>VTP Advertisements</vt:lpstr>
      <vt:lpstr>VTP Versions</vt:lpstr>
      <vt:lpstr>Default VTP configuration</vt:lpstr>
      <vt:lpstr>VTP Caveats</vt:lpstr>
      <vt:lpstr>VTP Caveats (Cont.)</vt:lpstr>
      <vt:lpstr>VTP Configuration Overview</vt:lpstr>
      <vt:lpstr>Step 1 – Configure the VTP Server</vt:lpstr>
      <vt:lpstr>Step 2 – Configure the VTP Domain Name and Password</vt:lpstr>
      <vt:lpstr>Step 3 – Configure the VTP Clients</vt:lpstr>
      <vt:lpstr>Step 4 – Configure VLANs on the VTP Server</vt:lpstr>
      <vt:lpstr> Step 5 – Verify that the VTP Clients Have Received the New VLAN Information</vt:lpstr>
      <vt:lpstr> VLAN Ranges on Catalyst Switches</vt:lpstr>
      <vt:lpstr>Creating a VLAN</vt:lpstr>
      <vt:lpstr> Assigning Ports to VLANs</vt:lpstr>
      <vt:lpstr> Verifying VLAN Information</vt:lpstr>
      <vt:lpstr>Configuring Extended VLANs</vt:lpstr>
      <vt:lpstr> Introduction to DTP</vt:lpstr>
      <vt:lpstr> Negotiated Interface Modes</vt:lpstr>
      <vt:lpstr>Troubleshoot Multi-VLAN Issues</vt:lpstr>
      <vt:lpstr> Deleting VLANs</vt:lpstr>
      <vt:lpstr> Switch Port Issues</vt:lpstr>
      <vt:lpstr> Switch Port Issues (Cont.)</vt:lpstr>
      <vt:lpstr> Verify Switch Configuration</vt:lpstr>
      <vt:lpstr> Interface Issues</vt:lpstr>
      <vt:lpstr>Verify Routing Configuration</vt:lpstr>
      <vt:lpstr> Errors with IP Addresses and Subnet Masks</vt:lpstr>
      <vt:lpstr> Verifying IP Address and Subnet Mask Configuration Issues</vt:lpstr>
      <vt:lpstr> Troubleshoot VTP Issues</vt:lpstr>
      <vt:lpstr> Troubleshoot DTP Issues</vt:lpstr>
      <vt:lpstr>Layer 3 Switching</vt:lpstr>
      <vt:lpstr> Introduction to Layer 3 Switching</vt:lpstr>
      <vt:lpstr>Inter-VLAN Routing with Switch Virtual Interfaces</vt:lpstr>
      <vt:lpstr> Inter-VLAN Routing with Switch Virtual Interfaces (Cont.)</vt:lpstr>
      <vt:lpstr>Inter-VLAN Routing with Routed Ports</vt:lpstr>
      <vt:lpstr> Layer 3 Switch Configuration Issues</vt:lpstr>
      <vt:lpstr> Example: Troubleshooting Layer 3 Switching</vt:lpstr>
      <vt:lpstr>Summary Labs 2 &amp; 3</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Kapilan Radhakrishnan</cp:lastModifiedBy>
  <cp:revision>215</cp:revision>
  <dcterms:created xsi:type="dcterms:W3CDTF">2011-10-03T10:20:59Z</dcterms:created>
  <dcterms:modified xsi:type="dcterms:W3CDTF">2019-10-09T19:46:44Z</dcterms:modified>
</cp:coreProperties>
</file>