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5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04/10/2018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738282"/>
            <a:ext cx="741682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HEALTH AND SAFETY MANAGEMENT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524052" y="3717032"/>
            <a:ext cx="808400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INTRODUCTION TO THIS MODULE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Ferriz-Papi</a:t>
            </a:r>
            <a:endParaRPr lang="es-ES" b="1" dirty="0"/>
          </a:p>
        </p:txBody>
      </p:sp>
      <p:sp>
        <p:nvSpPr>
          <p:cNvPr id="14" name="6 CuadroTexto"/>
          <p:cNvSpPr txBox="1"/>
          <p:nvPr/>
        </p:nvSpPr>
        <p:spPr>
          <a:xfrm>
            <a:off x="251520" y="573325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2018-2019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xmlns="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HEALTH AND SAFETY MANAGEMENT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843808" y="2096953"/>
            <a:ext cx="3420380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+mj-lt"/>
              <a:buAutoNum type="arabicPeriod"/>
            </a:pPr>
            <a:r>
              <a:rPr lang="en-GB" dirty="0" smtClean="0"/>
              <a:t>Lecturer introduction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eriod"/>
            </a:pPr>
            <a:r>
              <a:rPr lang="en-GB" dirty="0" smtClean="0"/>
              <a:t>Students introduction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eriod"/>
            </a:pPr>
            <a:r>
              <a:rPr lang="en-GB" dirty="0" smtClean="0"/>
              <a:t>Initial survey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eriod"/>
            </a:pPr>
            <a:r>
              <a:rPr lang="en-GB" dirty="0" smtClean="0"/>
              <a:t>Aims of this module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eriod"/>
            </a:pPr>
            <a:r>
              <a:rPr lang="en-GB" dirty="0" smtClean="0"/>
              <a:t>Contents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eriod"/>
            </a:pPr>
            <a:r>
              <a:rPr lang="en-GB" dirty="0" smtClean="0"/>
              <a:t>Programming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eriod"/>
            </a:pPr>
            <a:r>
              <a:rPr lang="en-GB" dirty="0" smtClean="0"/>
              <a:t>Lesson explanation</a:t>
            </a:r>
          </a:p>
          <a:p>
            <a:pPr marL="342900" indent="-342900">
              <a:spcAft>
                <a:spcPts val="1200"/>
              </a:spcAft>
              <a:buFont typeface="+mj-lt"/>
              <a:buAutoNum type="arabicPeriod"/>
            </a:pPr>
            <a:r>
              <a:rPr lang="en-GB" dirty="0" smtClean="0"/>
              <a:t>Assessment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67678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412776"/>
            <a:ext cx="3420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 smtClean="0">
                <a:solidFill>
                  <a:schemeClr val="accent1"/>
                </a:solidFill>
              </a:rPr>
              <a:t>1. Lecturer introduction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259632" y="2492896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Dr Juan Antonio Ferriz</a:t>
            </a:r>
            <a:r>
              <a:rPr lang="en-GB" sz="2400" b="1" dirty="0"/>
              <a:t>-</a:t>
            </a:r>
            <a:r>
              <a:rPr lang="en-GB" sz="2400" b="1" dirty="0" smtClean="0"/>
              <a:t>Papi</a:t>
            </a:r>
            <a:endParaRPr lang="en-GB" sz="2400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1259632" y="3212976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PhD in Building, Technology, Research and Development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691680" y="4149080"/>
            <a:ext cx="57606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Office: </a:t>
            </a:r>
            <a:r>
              <a:rPr lang="en-GB" sz="2400" dirty="0" err="1" smtClean="0"/>
              <a:t>Technium</a:t>
            </a:r>
            <a:r>
              <a:rPr lang="en-GB" sz="2400" dirty="0" smtClean="0"/>
              <a:t> 2</a:t>
            </a:r>
          </a:p>
          <a:p>
            <a:endParaRPr lang="en-GB" sz="2400" dirty="0"/>
          </a:p>
          <a:p>
            <a:r>
              <a:rPr lang="en-GB" sz="2400" dirty="0" smtClean="0"/>
              <a:t>Phone: 07404409380</a:t>
            </a:r>
          </a:p>
          <a:p>
            <a:endParaRPr lang="en-GB" sz="2400" dirty="0"/>
          </a:p>
          <a:p>
            <a:r>
              <a:rPr lang="en-GB" sz="2400" dirty="0" smtClean="0"/>
              <a:t>Email: juan.ferriz-papi@uwtsd.ac.uk</a:t>
            </a:r>
            <a:endParaRPr lang="en-GB" sz="2400" dirty="0"/>
          </a:p>
        </p:txBody>
      </p:sp>
      <p:sp>
        <p:nvSpPr>
          <p:cNvPr id="14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HEALTH AND SAFETY MANAGEMENT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77696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412776"/>
            <a:ext cx="3420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 smtClean="0">
                <a:solidFill>
                  <a:schemeClr val="accent1"/>
                </a:solidFill>
              </a:rPr>
              <a:t>2. Students introduction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403648" y="2780928"/>
            <a:ext cx="65527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What is your name?</a:t>
            </a:r>
          </a:p>
          <a:p>
            <a:endParaRPr lang="en-GB" sz="2400" dirty="0" smtClean="0"/>
          </a:p>
          <a:p>
            <a:r>
              <a:rPr lang="en-GB" sz="2400" dirty="0" smtClean="0"/>
              <a:t>What do you expect for this module?</a:t>
            </a:r>
          </a:p>
          <a:p>
            <a:endParaRPr lang="en-GB" sz="2400" dirty="0" smtClean="0"/>
          </a:p>
          <a:p>
            <a:r>
              <a:rPr lang="en-GB" sz="2400" dirty="0" smtClean="0"/>
              <a:t>Any other interesting comments?</a:t>
            </a:r>
            <a:endParaRPr lang="en-GB" sz="2400" dirty="0"/>
          </a:p>
        </p:txBody>
      </p:sp>
      <p:sp>
        <p:nvSpPr>
          <p:cNvPr id="12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HEALTH AND SAFETY MANAGEMENT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77696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412776"/>
            <a:ext cx="3420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 smtClean="0">
                <a:solidFill>
                  <a:schemeClr val="accent1"/>
                </a:solidFill>
              </a:rPr>
              <a:t>3. Initial Survey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403648" y="2780928"/>
            <a:ext cx="65527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Answer the questions in the sheet given</a:t>
            </a:r>
          </a:p>
          <a:p>
            <a:endParaRPr lang="en-GB" sz="2400" dirty="0" smtClean="0"/>
          </a:p>
          <a:p>
            <a:r>
              <a:rPr lang="en-GB" dirty="0" smtClean="0"/>
              <a:t>Answer as many questions as you can.</a:t>
            </a:r>
          </a:p>
          <a:p>
            <a:r>
              <a:rPr lang="en-GB" dirty="0" smtClean="0"/>
              <a:t>Be as brief as possible.</a:t>
            </a:r>
          </a:p>
          <a:p>
            <a:r>
              <a:rPr lang="en-GB" dirty="0" smtClean="0"/>
              <a:t>It is not compulsory, but can help to the module organisation.</a:t>
            </a:r>
          </a:p>
          <a:p>
            <a:endParaRPr lang="en-GB" dirty="0"/>
          </a:p>
        </p:txBody>
      </p:sp>
      <p:sp>
        <p:nvSpPr>
          <p:cNvPr id="12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HEALTH AND SAFETY MANAGEMENT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77696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412776"/>
            <a:ext cx="3420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 smtClean="0">
                <a:solidFill>
                  <a:schemeClr val="accent1"/>
                </a:solidFill>
              </a:rPr>
              <a:t>4. Aims of this module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043608" y="2420888"/>
            <a:ext cx="72008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This module provides students with an opportunity to extend their knowledge and understanding of the </a:t>
            </a:r>
            <a:r>
              <a:rPr lang="en-GB" sz="2400" b="1" dirty="0" smtClean="0"/>
              <a:t>Health &amp; Safety law and procedures</a:t>
            </a:r>
            <a:r>
              <a:rPr lang="en-GB" sz="2400" dirty="0" smtClean="0"/>
              <a:t> as applied to the </a:t>
            </a:r>
            <a:r>
              <a:rPr lang="en-GB" sz="2400" b="1" dirty="0" smtClean="0"/>
              <a:t>management of property land and real estate</a:t>
            </a:r>
            <a:r>
              <a:rPr lang="en-GB" sz="2400" dirty="0" smtClean="0"/>
              <a:t>, and should enable the student to develop an understanding of the </a:t>
            </a:r>
            <a:r>
              <a:rPr lang="en-GB" sz="2400" b="1" dirty="0" smtClean="0"/>
              <a:t>UK and European legislative frameworks </a:t>
            </a:r>
            <a:r>
              <a:rPr lang="en-GB" sz="2400" dirty="0" smtClean="0"/>
              <a:t>and how they impact upon the </a:t>
            </a:r>
            <a:r>
              <a:rPr lang="en-GB" sz="2400" b="1" dirty="0" smtClean="0"/>
              <a:t>facilities manager</a:t>
            </a:r>
            <a:r>
              <a:rPr lang="en-GB" sz="2400" dirty="0" smtClean="0"/>
              <a:t>.</a:t>
            </a:r>
            <a:endParaRPr lang="en-GB" sz="2400" dirty="0"/>
          </a:p>
        </p:txBody>
      </p:sp>
      <p:sp>
        <p:nvSpPr>
          <p:cNvPr id="12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HEALTH AND SAFETY MANAGEMENT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7769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412776"/>
            <a:ext cx="3420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 smtClean="0">
                <a:solidFill>
                  <a:schemeClr val="accent1"/>
                </a:solidFill>
              </a:rPr>
              <a:t>5. Contents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339752" y="2060848"/>
            <a:ext cx="6192688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000" dirty="0" smtClean="0"/>
              <a:t>1. </a:t>
            </a:r>
            <a:r>
              <a:rPr lang="es-ES_tradnl" sz="2000" dirty="0" smtClean="0"/>
              <a:t>CDM </a:t>
            </a:r>
            <a:r>
              <a:rPr lang="es-ES_tradnl" sz="2000" dirty="0" err="1" smtClean="0"/>
              <a:t>Regulations</a:t>
            </a:r>
            <a:endParaRPr lang="es-ES_tradnl" sz="2000" dirty="0" smtClean="0"/>
          </a:p>
          <a:p>
            <a:pPr>
              <a:spcAft>
                <a:spcPts val="1200"/>
              </a:spcAft>
            </a:pPr>
            <a:r>
              <a:rPr lang="es-ES_tradnl" sz="2000" dirty="0" smtClean="0"/>
              <a:t>2. </a:t>
            </a:r>
            <a:r>
              <a:rPr lang="es-ES_tradnl" sz="2000" dirty="0" err="1" smtClean="0"/>
              <a:t>Risk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Assessment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Risk</a:t>
            </a:r>
            <a:r>
              <a:rPr lang="es-ES_tradnl" sz="2000" dirty="0" smtClean="0"/>
              <a:t> Management</a:t>
            </a:r>
          </a:p>
          <a:p>
            <a:pPr>
              <a:spcAft>
                <a:spcPts val="1200"/>
              </a:spcAft>
            </a:pPr>
            <a:r>
              <a:rPr lang="es-ES_tradnl" sz="2000" dirty="0" smtClean="0"/>
              <a:t>3. COSHH</a:t>
            </a:r>
          </a:p>
          <a:p>
            <a:pPr>
              <a:spcAft>
                <a:spcPts val="1200"/>
              </a:spcAft>
            </a:pPr>
            <a:r>
              <a:rPr lang="es-ES_tradnl" sz="2000" dirty="0" smtClean="0"/>
              <a:t>4. </a:t>
            </a:r>
            <a:r>
              <a:rPr lang="es-ES_tradnl" sz="2000" dirty="0" err="1" smtClean="0"/>
              <a:t>Fire</a:t>
            </a:r>
            <a:endParaRPr lang="es-ES_tradnl" sz="2000" dirty="0" smtClean="0"/>
          </a:p>
          <a:p>
            <a:pPr>
              <a:spcAft>
                <a:spcPts val="1200"/>
              </a:spcAft>
            </a:pPr>
            <a:r>
              <a:rPr lang="es-ES_tradnl" sz="2000" dirty="0" smtClean="0"/>
              <a:t>5. </a:t>
            </a:r>
            <a:r>
              <a:rPr lang="es-ES_tradnl" sz="2000" dirty="0" err="1" smtClean="0"/>
              <a:t>Waste</a:t>
            </a:r>
            <a:endParaRPr lang="es-ES_tradnl" sz="2000" dirty="0" smtClean="0"/>
          </a:p>
          <a:p>
            <a:pPr>
              <a:spcAft>
                <a:spcPts val="1200"/>
              </a:spcAft>
            </a:pPr>
            <a:r>
              <a:rPr lang="es-ES_tradnl" sz="2000" dirty="0" smtClean="0"/>
              <a:t>6. </a:t>
            </a:r>
            <a:r>
              <a:rPr lang="es-ES_tradnl" sz="2000" dirty="0" err="1" smtClean="0"/>
              <a:t>Noise</a:t>
            </a:r>
            <a:endParaRPr lang="es-ES_tradnl" sz="2000" dirty="0" smtClean="0"/>
          </a:p>
          <a:p>
            <a:pPr>
              <a:spcAft>
                <a:spcPts val="1200"/>
              </a:spcAft>
            </a:pPr>
            <a:r>
              <a:rPr lang="es-ES_tradnl" sz="2000" dirty="0" smtClean="0"/>
              <a:t>7. </a:t>
            </a:r>
            <a:r>
              <a:rPr lang="es-ES_tradnl" sz="2000" dirty="0" err="1" smtClean="0"/>
              <a:t>Accident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investigation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reporting</a:t>
            </a:r>
            <a:endParaRPr lang="es-ES_tradnl" sz="2000" dirty="0" smtClean="0"/>
          </a:p>
          <a:p>
            <a:pPr>
              <a:spcAft>
                <a:spcPts val="1200"/>
              </a:spcAft>
            </a:pPr>
            <a:r>
              <a:rPr lang="es-ES_tradnl" sz="2000" dirty="0" smtClean="0"/>
              <a:t>8. </a:t>
            </a:r>
            <a:r>
              <a:rPr lang="es-ES_tradnl" sz="2000" dirty="0" err="1" smtClean="0"/>
              <a:t>Disable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Discrimination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Act</a:t>
            </a:r>
            <a:r>
              <a:rPr lang="es-ES_tradnl" sz="2000" dirty="0" smtClean="0"/>
              <a:t>. </a:t>
            </a:r>
            <a:r>
              <a:rPr lang="es-ES_tradnl" sz="2000" dirty="0" err="1" smtClean="0"/>
              <a:t>Space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management</a:t>
            </a:r>
            <a:endParaRPr lang="es-ES_tradnl" sz="2000" dirty="0" smtClean="0"/>
          </a:p>
        </p:txBody>
      </p:sp>
      <p:sp>
        <p:nvSpPr>
          <p:cNvPr id="12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HEALTH AND SAFETY MANAGEMENT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77696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412776"/>
            <a:ext cx="3420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 smtClean="0">
                <a:solidFill>
                  <a:schemeClr val="accent1"/>
                </a:solidFill>
              </a:rPr>
              <a:t>6. Programming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339752" y="2420888"/>
            <a:ext cx="5904656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s-ES_tradnl" sz="2400" dirty="0" err="1" smtClean="0"/>
              <a:t>Lectures</a:t>
            </a:r>
            <a:endParaRPr lang="es-ES_tradnl" sz="2400" dirty="0" smtClean="0"/>
          </a:p>
          <a:p>
            <a:pPr>
              <a:spcAft>
                <a:spcPts val="200"/>
              </a:spcAft>
            </a:pPr>
            <a:r>
              <a:rPr lang="es-ES_tradnl" sz="2400" dirty="0" smtClean="0"/>
              <a:t>4</a:t>
            </a:r>
            <a:r>
              <a:rPr lang="es-ES_tradnl" sz="2400" baseline="30000" dirty="0" smtClean="0"/>
              <a:t>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October</a:t>
            </a:r>
            <a:r>
              <a:rPr lang="es-ES_tradnl" sz="2400" dirty="0" smtClean="0"/>
              <a:t> 2018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smtClean="0"/>
              <a:t>24</a:t>
            </a:r>
            <a:r>
              <a:rPr lang="es-ES_tradnl" sz="2400" baseline="30000" dirty="0" smtClean="0"/>
              <a:t>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January</a:t>
            </a:r>
            <a:r>
              <a:rPr lang="es-ES_tradnl" sz="2400" dirty="0" smtClean="0"/>
              <a:t> 2019</a:t>
            </a:r>
            <a:endParaRPr lang="es-ES_tradnl" sz="2400" dirty="0" smtClean="0"/>
          </a:p>
          <a:p>
            <a:pPr>
              <a:spcAft>
                <a:spcPts val="200"/>
              </a:spcAft>
            </a:pPr>
            <a:endParaRPr lang="es-ES_tradnl" sz="2400" dirty="0" smtClean="0"/>
          </a:p>
          <a:p>
            <a:pPr>
              <a:spcAft>
                <a:spcPts val="200"/>
              </a:spcAft>
            </a:pPr>
            <a:endParaRPr lang="es-ES_tradnl" sz="2400" dirty="0" smtClean="0"/>
          </a:p>
          <a:p>
            <a:pPr>
              <a:spcAft>
                <a:spcPts val="200"/>
              </a:spcAft>
            </a:pPr>
            <a:r>
              <a:rPr lang="es-ES_tradnl" sz="2400" dirty="0" err="1" smtClean="0"/>
              <a:t>Assignment</a:t>
            </a:r>
            <a:endParaRPr lang="es-ES_tradnl" sz="2400" dirty="0"/>
          </a:p>
          <a:p>
            <a:pPr>
              <a:spcAft>
                <a:spcPts val="200"/>
              </a:spcAft>
            </a:pPr>
            <a:r>
              <a:rPr lang="es-ES_tradnl" sz="2400" dirty="0" smtClean="0"/>
              <a:t>10</a:t>
            </a:r>
            <a:r>
              <a:rPr lang="es-ES_tradnl" sz="2400" baseline="30000" dirty="0" smtClean="0"/>
              <a:t>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January</a:t>
            </a:r>
            <a:r>
              <a:rPr lang="es-ES_tradnl" sz="2400" dirty="0" smtClean="0"/>
              <a:t> </a:t>
            </a:r>
            <a:r>
              <a:rPr lang="es-ES_tradnl" sz="2400" dirty="0" smtClean="0"/>
              <a:t>2019</a:t>
            </a:r>
          </a:p>
          <a:p>
            <a:pPr>
              <a:spcAft>
                <a:spcPts val="200"/>
              </a:spcAft>
            </a:pPr>
            <a:endParaRPr lang="es-ES_tradnl" sz="2400" dirty="0" smtClean="0"/>
          </a:p>
        </p:txBody>
      </p:sp>
      <p:sp>
        <p:nvSpPr>
          <p:cNvPr id="12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HEALTH AND SAFETY MANAGEMENT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77696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412776"/>
            <a:ext cx="3420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 smtClean="0">
                <a:solidFill>
                  <a:schemeClr val="accent1"/>
                </a:solidFill>
              </a:rPr>
              <a:t>7. Lesson explanation 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339752" y="2492896"/>
            <a:ext cx="4464496" cy="36471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s-ES_tradnl" sz="2400" dirty="0" err="1" smtClean="0"/>
              <a:t>Lectures</a:t>
            </a:r>
            <a:endParaRPr lang="es-ES_tradnl" sz="2400" dirty="0" smtClean="0"/>
          </a:p>
          <a:p>
            <a:pPr lvl="1">
              <a:spcAft>
                <a:spcPts val="200"/>
              </a:spcAft>
            </a:pPr>
            <a:r>
              <a:rPr lang="es-ES_tradnl" sz="2000" dirty="0" err="1" smtClean="0"/>
              <a:t>Theoretical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explanation</a:t>
            </a:r>
            <a:endParaRPr lang="es-ES_tradnl" sz="2000" dirty="0" smtClean="0"/>
          </a:p>
          <a:p>
            <a:pPr>
              <a:spcAft>
                <a:spcPts val="200"/>
              </a:spcAft>
            </a:pPr>
            <a:endParaRPr lang="es-ES_tradnl" sz="2400" dirty="0" smtClean="0"/>
          </a:p>
          <a:p>
            <a:pPr>
              <a:spcAft>
                <a:spcPts val="200"/>
              </a:spcAft>
            </a:pPr>
            <a:r>
              <a:rPr lang="es-ES_tradnl" sz="2400" dirty="0" smtClean="0"/>
              <a:t>Case </a:t>
            </a:r>
            <a:r>
              <a:rPr lang="es-ES_tradnl" sz="2400" dirty="0" err="1" smtClean="0"/>
              <a:t>studies</a:t>
            </a:r>
            <a:endParaRPr lang="es-ES_tradnl" sz="2400" dirty="0" smtClean="0"/>
          </a:p>
          <a:p>
            <a:pPr lvl="1">
              <a:spcAft>
                <a:spcPts val="200"/>
              </a:spcAft>
            </a:pPr>
            <a:r>
              <a:rPr lang="es-ES_tradnl" sz="2000" dirty="0" err="1" smtClean="0"/>
              <a:t>Practical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exercises</a:t>
            </a:r>
            <a:endParaRPr lang="es-ES_tradnl" sz="2000" dirty="0" smtClean="0"/>
          </a:p>
          <a:p>
            <a:pPr lvl="1">
              <a:spcAft>
                <a:spcPts val="200"/>
              </a:spcAft>
            </a:pPr>
            <a:r>
              <a:rPr lang="es-ES_tradnl" sz="2000" dirty="0" err="1" smtClean="0"/>
              <a:t>Work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groups</a:t>
            </a:r>
            <a:endParaRPr lang="es-ES_tradnl" sz="2000" dirty="0" smtClean="0"/>
          </a:p>
          <a:p>
            <a:pPr lvl="1">
              <a:spcAft>
                <a:spcPts val="200"/>
              </a:spcAft>
            </a:pPr>
            <a:r>
              <a:rPr lang="es-ES_tradnl" sz="2000" dirty="0" err="1" smtClean="0"/>
              <a:t>Solution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proposals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discussion</a:t>
            </a:r>
            <a:endParaRPr lang="es-ES_tradnl" sz="2000" dirty="0" smtClean="0"/>
          </a:p>
          <a:p>
            <a:pPr lvl="1">
              <a:spcAft>
                <a:spcPts val="200"/>
              </a:spcAft>
            </a:pPr>
            <a:endParaRPr lang="es-ES_tradnl" sz="2000" dirty="0" smtClean="0"/>
          </a:p>
          <a:p>
            <a:pPr lvl="1">
              <a:spcAft>
                <a:spcPts val="200"/>
              </a:spcAft>
            </a:pPr>
            <a:r>
              <a:rPr lang="es-ES_tradnl" sz="2000" dirty="0" smtClean="0"/>
              <a:t>Real </a:t>
            </a:r>
            <a:r>
              <a:rPr lang="es-ES_tradnl" sz="2000" dirty="0" err="1" smtClean="0"/>
              <a:t>situations</a:t>
            </a:r>
            <a:endParaRPr lang="es-ES_tradnl" sz="2000" dirty="0" smtClean="0"/>
          </a:p>
          <a:p>
            <a:pPr lvl="1">
              <a:spcAft>
                <a:spcPts val="200"/>
              </a:spcAft>
            </a:pPr>
            <a:r>
              <a:rPr lang="es-ES_tradnl" sz="2000" dirty="0" err="1" smtClean="0"/>
              <a:t>Analysis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solutions</a:t>
            </a:r>
            <a:r>
              <a:rPr lang="es-ES_tradnl" sz="2400" dirty="0" smtClean="0"/>
              <a:t> </a:t>
            </a:r>
            <a:endParaRPr lang="en-GB" dirty="0"/>
          </a:p>
        </p:txBody>
      </p:sp>
      <p:sp>
        <p:nvSpPr>
          <p:cNvPr id="12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HEALTH AND SAFETY MANAGEMENT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77696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412776"/>
            <a:ext cx="3420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 smtClean="0">
                <a:solidFill>
                  <a:schemeClr val="accent1"/>
                </a:solidFill>
              </a:rPr>
              <a:t>8. Assessment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483768" y="2708920"/>
            <a:ext cx="3888432" cy="23493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s-ES_tradnl" sz="2800" dirty="0" err="1" smtClean="0"/>
              <a:t>Assignment</a:t>
            </a:r>
            <a:r>
              <a:rPr lang="es-ES_tradnl" sz="2800" dirty="0" smtClean="0"/>
              <a:t>   	</a:t>
            </a:r>
            <a:r>
              <a:rPr lang="es-ES_tradnl" sz="2800" dirty="0" smtClean="0"/>
              <a:t>100</a:t>
            </a:r>
            <a:r>
              <a:rPr lang="es-ES_tradnl" sz="2800" dirty="0" smtClean="0"/>
              <a:t>%</a:t>
            </a:r>
          </a:p>
          <a:p>
            <a:pPr>
              <a:spcAft>
                <a:spcPts val="200"/>
              </a:spcAft>
            </a:pPr>
            <a:endParaRPr lang="es-ES_tradnl" sz="2800" dirty="0" smtClean="0"/>
          </a:p>
          <a:p>
            <a:pPr>
              <a:spcAft>
                <a:spcPts val="200"/>
              </a:spcAft>
            </a:pPr>
            <a:endParaRPr lang="es-ES_tradnl" sz="2800" dirty="0" smtClean="0"/>
          </a:p>
          <a:p>
            <a:pPr>
              <a:spcAft>
                <a:spcPts val="200"/>
              </a:spcAft>
            </a:pPr>
            <a:endParaRPr lang="es-ES_tradnl" sz="2800" dirty="0" smtClean="0"/>
          </a:p>
          <a:p>
            <a:pPr>
              <a:spcAft>
                <a:spcPts val="200"/>
              </a:spcAft>
            </a:pPr>
            <a:r>
              <a:rPr lang="es-ES_tradnl" sz="2800" b="1" dirty="0" smtClean="0"/>
              <a:t>Total </a:t>
            </a:r>
            <a:r>
              <a:rPr lang="es-ES_tradnl" sz="2800" b="1" dirty="0" err="1" smtClean="0"/>
              <a:t>marks</a:t>
            </a:r>
            <a:r>
              <a:rPr lang="es-ES_tradnl" sz="2800" b="1" dirty="0" smtClean="0"/>
              <a:t>		100%</a:t>
            </a:r>
            <a:endParaRPr lang="en-GB" sz="2800" b="1" dirty="0"/>
          </a:p>
        </p:txBody>
      </p:sp>
      <p:sp>
        <p:nvSpPr>
          <p:cNvPr id="12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HEALTH AND SAFETY MANAGEMENT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77696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412776"/>
            <a:ext cx="3420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 smtClean="0">
                <a:solidFill>
                  <a:schemeClr val="accent1"/>
                </a:solidFill>
              </a:rPr>
              <a:t>8. Assessment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187624" y="1988840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n-GB" sz="2800" b="1" dirty="0" smtClean="0"/>
              <a:t>Assignment</a:t>
            </a:r>
            <a:endParaRPr lang="en-GB" sz="2800" b="1" dirty="0"/>
          </a:p>
        </p:txBody>
      </p:sp>
      <p:sp>
        <p:nvSpPr>
          <p:cNvPr id="12" name="11 CuadroTexto"/>
          <p:cNvSpPr txBox="1"/>
          <p:nvPr/>
        </p:nvSpPr>
        <p:spPr>
          <a:xfrm>
            <a:off x="2339752" y="2712740"/>
            <a:ext cx="5184576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Case </a:t>
            </a:r>
            <a:r>
              <a:rPr lang="es-ES_tradnl" sz="2400" dirty="0" err="1" smtClean="0"/>
              <a:t>study</a:t>
            </a:r>
            <a:r>
              <a:rPr lang="es-ES_tradnl" sz="2400" dirty="0" smtClean="0"/>
              <a:t> + </a:t>
            </a:r>
            <a:r>
              <a:rPr lang="es-ES_tradnl" sz="2400" dirty="0" err="1" smtClean="0"/>
              <a:t>Presentation</a:t>
            </a:r>
            <a:endParaRPr lang="es-ES_tradnl" sz="2400" dirty="0" smtClean="0"/>
          </a:p>
          <a:p>
            <a:pPr lvl="1"/>
            <a:r>
              <a:rPr lang="es-ES_tradnl" sz="2000" dirty="0" err="1" smtClean="0"/>
              <a:t>Risk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Assessment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Audit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a </a:t>
            </a:r>
            <a:r>
              <a:rPr lang="es-ES_tradnl" sz="2000" dirty="0" err="1" smtClean="0"/>
              <a:t>given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building</a:t>
            </a:r>
            <a:endParaRPr lang="es-ES_tradnl" sz="2000" dirty="0" smtClean="0"/>
          </a:p>
          <a:p>
            <a:pPr lvl="1"/>
            <a:r>
              <a:rPr lang="es-ES_tradnl" sz="2000" dirty="0" smtClean="0"/>
              <a:t>2,000 </a:t>
            </a:r>
            <a:r>
              <a:rPr lang="es-ES_tradnl" sz="2000" dirty="0" err="1" smtClean="0"/>
              <a:t>words</a:t>
            </a:r>
            <a:endParaRPr lang="es-ES_tradnl" sz="2000" dirty="0" smtClean="0"/>
          </a:p>
          <a:p>
            <a:pPr lvl="1"/>
            <a:r>
              <a:rPr lang="es-ES_tradnl" sz="2000" dirty="0" smtClean="0"/>
              <a:t>10 minutes </a:t>
            </a:r>
            <a:r>
              <a:rPr lang="es-ES_tradnl" sz="2000" smtClean="0"/>
              <a:t>presentation</a:t>
            </a:r>
            <a:endParaRPr lang="es-ES_tradnl" sz="2000" dirty="0" smtClean="0"/>
          </a:p>
          <a:p>
            <a:pPr lvl="1"/>
            <a:endParaRPr lang="es-ES_tradnl" sz="2000" dirty="0" smtClean="0"/>
          </a:p>
          <a:p>
            <a:endParaRPr lang="es-ES_tradnl" sz="2000" dirty="0" smtClean="0"/>
          </a:p>
        </p:txBody>
      </p:sp>
      <p:sp>
        <p:nvSpPr>
          <p:cNvPr id="13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HEALTH AND SAFETY MANAGEMENT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77696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341</Words>
  <Application>Microsoft Office PowerPoint</Application>
  <PresentationFormat>Presentación en pantalla (4:3)</PresentationFormat>
  <Paragraphs>104</Paragraphs>
  <Slides>11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11</vt:i4>
      </vt:variant>
    </vt:vector>
  </HeadingPairs>
  <TitlesOfParts>
    <vt:vector size="12" baseType="lpstr">
      <vt:lpstr>Office Theme</vt:lpstr>
      <vt:lpstr>Diapositiva 1</vt:lpstr>
      <vt:lpstr>Diapositiva 2</vt:lpstr>
      <vt:lpstr>Diapositiva 3</vt:lpstr>
      <vt:lpstr>Diapositiva 4</vt:lpstr>
      <vt:lpstr>Diapositiva 5</vt:lpstr>
      <vt:lpstr>Diapositiva 6</vt:lpstr>
      <vt:lpstr>Diapositiva 7</vt:lpstr>
      <vt:lpstr>Diapositiva 8</vt:lpstr>
      <vt:lpstr>Diapositiva 9</vt:lpstr>
      <vt:lpstr>Diapositiva 10</vt:lpstr>
      <vt:lpstr>Diapositiva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Juanan</cp:lastModifiedBy>
  <cp:revision>17</cp:revision>
  <dcterms:created xsi:type="dcterms:W3CDTF">2015-09-15T12:16:09Z</dcterms:created>
  <dcterms:modified xsi:type="dcterms:W3CDTF">2018-10-04T07:27:54Z</dcterms:modified>
</cp:coreProperties>
</file>