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4" r:id="rId8"/>
    <p:sldId id="263" r:id="rId9"/>
    <p:sldId id="265" r:id="rId10"/>
    <p:sldId id="268" r:id="rId11"/>
    <p:sldId id="266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96" d="100"/>
          <a:sy n="96" d="100"/>
        </p:scale>
        <p:origin x="45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4EDF7-7D64-48AE-A48C-680BB09F03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29AABB-6A4E-4786-B061-B086C6ED00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4AB0D-530D-49D2-BFA9-F242BA7FF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6C98A-3740-401C-875C-C560A8FF4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D3583-28C2-4EC3-877D-245535EA4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278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10048-3352-4DF5-BA5C-CA877B18E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09153-F069-4D07-BA2F-E6131C0B5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DBA49-333E-4831-B202-C3CD4C216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20E99-61D2-4969-AB1A-2E37D291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0B444D-D081-4D13-B762-47A8BB545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889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4DD53-9CF3-4C89-AA27-02F359265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0A156-4321-4669-AD25-A3BF82D22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FC611-AC2A-48FA-82E7-07C62C202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B8C69-4694-404C-9439-14CBF6E50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27EF1-1877-48F1-AFB5-C1967EE21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301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4A4DD-6811-4452-94C7-F27C744A1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6ACA6-8D43-44F4-91C2-FDFD186A1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54A4F2-B569-4B2B-98C1-43EDD0369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2C6FA8-7A12-4080-9914-361B18D2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62060-2AD3-4A91-859F-286A5206D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C4556-AD55-4386-B89F-E0FFEC96B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78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0AEC8-C1FB-46E8-98D2-5AE739616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2E9C5-EBF5-471D-99F4-D16C01C11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6F6A0-9B73-4449-8B60-EFD3D6064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423FF3-02E5-4C07-82EA-749BFF788A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41E669-3838-49F5-AC82-D2D05ADFCF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29D523-5BC3-405D-91C4-C734ECDC3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51BB07-B26E-471C-8759-E7E41CDE5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1F1E59-7ED8-486A-9D05-1342936C8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983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AEA4-6A73-4802-B852-C252094D6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832612-4B4C-4B58-93C5-4C2379A97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E8F0F3-9D96-4949-8A41-01C2F927F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A0D20-74F8-4479-902E-EF5EE3C1A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486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8F18F-6E9B-4587-B8F5-8C9BB994F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897F73-1788-4ADD-82C4-7DC652F35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F219C-7A20-4BB6-A4F8-50EAD5FA8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458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E6D3A-78A0-42AE-B5C2-42EFE631F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5D78E-C9F5-4FFF-8D7F-3D99CFF27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2EDAA-EFC8-4B87-96C1-92FF17452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3954D-06FD-48EE-A7B8-19D99070B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828A3F-546D-47B5-9E34-0624CCC74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97310D-ED5E-44EA-BFBD-A623E2028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001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F5C3-FA51-4497-B75B-914EAC75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E85842-1304-4342-84E8-A389A64B09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6F8B9-D3E2-4E88-A918-EB0B3D605C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A7960C-D9D4-4B5D-95D8-04000152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C515DF-CC8F-4D82-AC53-B46A2BCB1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591BBC-910A-4580-8BC7-34AC8EFFB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54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236D-CB33-47B8-A883-C1C2B4573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B1720-E877-44E6-AEE4-EA1F5826B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235D1-81CA-4319-8CC7-B31448C44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88ECF-DB87-4FC8-9FD1-976C39F2A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830A8-E241-44B9-B629-801EFDF13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032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529FB2-DD6D-46BE-85B5-A23BF81903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6A72C1-FDB1-4393-A23C-A10516A053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F69A8-4EC5-4303-8A94-A25CCB73F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EEEB72-2BA0-4018-8791-CCBD494A6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17801-E1C7-4034-B0EE-1F819A05F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6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37D50-D1FA-42CF-A90C-040DE533B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5E6A5B-6536-4DBB-BD6C-E29AE287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88826-002E-4C82-A6FE-163D99529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471A2-1D19-4768-9324-D35D419507D9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DA710-186D-40AA-BC92-0AE14B274E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4BA1C-64C0-4F01-A006-53FF7ED2DF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6F456-DBDF-4BFE-A68F-3BC7143B0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3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C113F-C30F-4832-BE48-B0FB36D72C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Using </a:t>
            </a:r>
            <a:r>
              <a:rPr lang="en-GB"/>
              <a:t>callbacks</a:t>
            </a:r>
            <a:r>
              <a:rPr lang="en-GB" dirty="0"/>
              <a:t> with </a:t>
            </a:r>
            <a:r>
              <a:rPr lang="en-GB" dirty="0" err="1"/>
              <a:t>Keras</a:t>
            </a:r>
            <a:r>
              <a:rPr lang="en-GB" dirty="0"/>
              <a:t> and </a:t>
            </a:r>
            <a:r>
              <a:rPr lang="en-GB" dirty="0" err="1"/>
              <a:t>Tensorflow</a:t>
            </a:r>
            <a:r>
              <a:rPr lang="en-GB" dirty="0"/>
              <a:t>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60C72C-E807-470D-8B69-9BB0FE8A79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815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EACED-62EA-489F-8A8B-1FAC9CB7D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Saving and Restoring a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112D0-A18E-49BD-98BE-4C499157B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save a model use </a:t>
            </a:r>
            <a:r>
              <a:rPr lang="en-GB" dirty="0" err="1"/>
              <a:t>model.save</a:t>
            </a:r>
            <a:r>
              <a:rPr lang="en-GB" dirty="0"/>
              <a:t>(“my_file_model_name.h5”)</a:t>
            </a:r>
          </a:p>
          <a:p>
            <a:pPr lvl="1"/>
            <a:r>
              <a:rPr lang="en-GB" dirty="0"/>
              <a:t>Where model is your model name.</a:t>
            </a:r>
          </a:p>
          <a:p>
            <a:pPr lvl="1"/>
            <a:r>
              <a:rPr lang="en-GB" dirty="0"/>
              <a:t>Note the use of the HDF5 file format here to save the architecture, hyperparameters and parameters (weights, biases) plus the optimizer used.</a:t>
            </a:r>
          </a:p>
          <a:p>
            <a:r>
              <a:rPr lang="en-GB" dirty="0"/>
              <a:t>Loading the model is done with:- model=</a:t>
            </a:r>
            <a:r>
              <a:rPr lang="en-GB" dirty="0" err="1"/>
              <a:t>keras.models.load_model</a:t>
            </a:r>
            <a:r>
              <a:rPr lang="en-GB" dirty="0"/>
              <a:t>((“my_file_model_name.h5”)</a:t>
            </a:r>
          </a:p>
          <a:p>
            <a:r>
              <a:rPr lang="en-GB" dirty="0"/>
              <a:t>You can save your model periodically during long training periods using checkpoints.  How?...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121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358E8-FFA9-4439-8CF7-37B6C0FF3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Callbacks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DEA4F-6EE0-41AE-B8B8-4044514C0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We’ve already used </a:t>
            </a:r>
            <a:r>
              <a:rPr lang="en-GB" dirty="0" err="1"/>
              <a:t>callbacks</a:t>
            </a:r>
            <a:r>
              <a:rPr lang="en-GB" dirty="0"/>
              <a:t> with </a:t>
            </a:r>
            <a:r>
              <a:rPr lang="en-GB" dirty="0" err="1"/>
              <a:t>Tensorboard</a:t>
            </a:r>
            <a:r>
              <a:rPr lang="en-GB" dirty="0"/>
              <a:t> (MLPTensorBoard1.ipynb) to create a </a:t>
            </a:r>
            <a:r>
              <a:rPr lang="en-GB" dirty="0" err="1"/>
              <a:t>callback</a:t>
            </a:r>
            <a:r>
              <a:rPr lang="en-GB" dirty="0"/>
              <a:t> function that makes use of folder logger.</a:t>
            </a:r>
          </a:p>
          <a:p>
            <a:pPr marL="0" indent="0">
              <a:buNone/>
            </a:pPr>
            <a:r>
              <a:rPr lang="en-GB" dirty="0"/>
              <a:t>We can also use </a:t>
            </a:r>
            <a:r>
              <a:rPr lang="en-GB" dirty="0" err="1"/>
              <a:t>callback</a:t>
            </a:r>
            <a:r>
              <a:rPr lang="en-GB" dirty="0"/>
              <a:t> functions to save models periodically.</a:t>
            </a:r>
          </a:p>
          <a:p>
            <a:pPr marL="0" indent="0">
              <a:buNone/>
            </a:pPr>
            <a:r>
              <a:rPr lang="en-GB" dirty="0"/>
              <a:t>The fit() method accepts a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callbacks</a:t>
            </a:r>
            <a:r>
              <a:rPr lang="en-GB" dirty="0"/>
              <a:t> argument that specifies a list of objects that </a:t>
            </a:r>
            <a:r>
              <a:rPr lang="en-GB" dirty="0" err="1"/>
              <a:t>Keras</a:t>
            </a:r>
            <a:r>
              <a:rPr lang="en-GB" dirty="0"/>
              <a:t> will call at the start and end of training, at the start and end of an epoch, etc)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9720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6336A-6FD8-4856-933F-7185AD7E9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ModelCheckpoint</a:t>
            </a:r>
            <a:r>
              <a:rPr lang="en-GB" dirty="0"/>
              <a:t> </a:t>
            </a:r>
            <a:r>
              <a:rPr lang="en-GB" dirty="0" err="1"/>
              <a:t>callback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0D682-86A9-456E-A4F5-14CFA24841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saves checkpoints of your model at regular intervals during training (default is at the end of every epoch).</a:t>
            </a:r>
          </a:p>
          <a:p>
            <a:pPr marL="0" indent="0">
              <a:buNone/>
            </a:pP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Checkpoint_cb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keras.callbacks.ModelCheckpoint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(“my_file_model_name.h5”,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save_best_only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=True, verbose=1, mode='min',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moniter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='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val_loss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’) </a:t>
            </a:r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dirty="0" err="1"/>
              <a:t>save_best_only</a:t>
            </a:r>
            <a:r>
              <a:rPr lang="en-GB" dirty="0"/>
              <a:t> flag allows a simple way  to perform early stopping.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D977AB8-F739-45AB-8D94-C7F35ECB2A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6267"/>
            <a:ext cx="65" cy="184666"/>
          </a:xfrm>
          <a:prstGeom prst="rect">
            <a:avLst/>
          </a:pr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727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26E11-74BD-4277-A8BB-1195AA44B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EarlyStopping</a:t>
            </a:r>
            <a:r>
              <a:rPr lang="en-GB" dirty="0"/>
              <a:t> </a:t>
            </a:r>
            <a:r>
              <a:rPr lang="en-GB" dirty="0" err="1"/>
              <a:t>callback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28709-A0B7-46B7-BC35-E00B956389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83186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cs typeface="Courier New" panose="02070309020205020404" pitchFamily="49" charset="0"/>
              </a:rPr>
              <a:t>We can also implement early stopping using the </a:t>
            </a:r>
            <a:r>
              <a:rPr lang="en-GB" dirty="0" err="1">
                <a:cs typeface="Courier New" panose="02070309020205020404" pitchFamily="49" charset="0"/>
              </a:rPr>
              <a:t>EarlyStopping</a:t>
            </a:r>
            <a:r>
              <a:rPr lang="en-GB" dirty="0">
                <a:cs typeface="Courier New" panose="02070309020205020404" pitchFamily="49" charset="0"/>
              </a:rPr>
              <a:t> </a:t>
            </a:r>
            <a:r>
              <a:rPr lang="en-GB" dirty="0" err="1">
                <a:cs typeface="Courier New" panose="02070309020205020404" pitchFamily="49" charset="0"/>
              </a:rPr>
              <a:t>callback</a:t>
            </a:r>
            <a:r>
              <a:rPr lang="en-GB" dirty="0">
                <a:cs typeface="Courier New" panose="02070309020205020404" pitchFamily="49" charset="0"/>
              </a:rPr>
              <a:t>.</a:t>
            </a:r>
          </a:p>
          <a:p>
            <a:pPr marL="0" indent="0">
              <a:buNone/>
            </a:pPr>
            <a:endParaRPr lang="en-GB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early_stopping_cb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keras.callbacks.EarlyStopping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(monitor='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val_loss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', </a:t>
            </a:r>
          </a:p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min_delta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=0, patience=3, verbose=1,</a:t>
            </a:r>
          </a:p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restore_best_weights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=True)       </a:t>
            </a:r>
          </a:p>
        </p:txBody>
      </p:sp>
    </p:spTree>
    <p:extLst>
      <p:ext uri="{BB962C8B-B14F-4D97-AF65-F5344CB8AC3E}">
        <p14:creationId xmlns:p14="http://schemas.microsoft.com/office/powerpoint/2010/main" val="1234127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F4B91-B246-4ACC-841D-2D760DA31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can combine </a:t>
            </a:r>
            <a:r>
              <a:rPr lang="en-GB" dirty="0" err="1"/>
              <a:t>callbacks</a:t>
            </a:r>
            <a:r>
              <a:rPr lang="en-GB" dirty="0"/>
              <a:t> and call them when training using fit().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6325D-C1A1-43BE-BA86-098A959AE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history=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model.fit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X_train,y_train,epochs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=1000,   </a:t>
            </a:r>
          </a:p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validation_data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=(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X_valid,y_valid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),</a:t>
            </a:r>
          </a:p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callbacks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=[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tensorboard_cb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</a:p>
          <a:p>
            <a:pPr marL="0" indent="0">
              <a:buNone/>
            </a:pP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checkpoint_cb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GB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early_stopping_cb</a:t>
            </a:r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])</a:t>
            </a:r>
          </a:p>
        </p:txBody>
      </p:sp>
    </p:spTree>
    <p:extLst>
      <p:ext uri="{BB962C8B-B14F-4D97-AF65-F5344CB8AC3E}">
        <p14:creationId xmlns:p14="http://schemas.microsoft.com/office/powerpoint/2010/main" val="2371048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51F05-4912-4AC2-96E7-A97EA1409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7590"/>
            <a:ext cx="10804451" cy="673040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/>
              <a:t>Epoch 276/1000</a:t>
            </a:r>
          </a:p>
          <a:p>
            <a:pPr marL="0" indent="0">
              <a:buNone/>
            </a:pPr>
            <a:r>
              <a:rPr lang="en-GB" sz="7200" dirty="0"/>
              <a:t>54336/55000 [============================&gt;.] - ETA: 0s - loss: 1.6504 - accuracy: 0.8202</a:t>
            </a:r>
          </a:p>
          <a:p>
            <a:pPr marL="0" indent="0">
              <a:buNone/>
            </a:pPr>
            <a:r>
              <a:rPr lang="en-GB" sz="7200" dirty="0"/>
              <a:t>Epoch 00276: </a:t>
            </a:r>
            <a:r>
              <a:rPr lang="en-GB" sz="7200" dirty="0" err="1"/>
              <a:t>val_loss</a:t>
            </a:r>
            <a:r>
              <a:rPr lang="en-GB" sz="7200" dirty="0"/>
              <a:t> improved from 1.64787 to 1.64775, saving model to MLP_model.h5</a:t>
            </a:r>
          </a:p>
          <a:p>
            <a:pPr marL="0" indent="0">
              <a:buNone/>
            </a:pPr>
            <a:r>
              <a:rPr lang="en-GB" sz="7200" dirty="0"/>
              <a:t>55000/55000 [==============================] - 3s 51us/sample - loss: 1.6504 - accuracy: 0.8201 - </a:t>
            </a:r>
            <a:r>
              <a:rPr lang="en-GB" sz="7200" dirty="0" err="1"/>
              <a:t>val_loss</a:t>
            </a:r>
            <a:r>
              <a:rPr lang="en-GB" sz="7200" dirty="0"/>
              <a:t>: 1.6478 - </a:t>
            </a:r>
            <a:r>
              <a:rPr lang="en-GB" sz="7200" dirty="0" err="1"/>
              <a:t>val_accuracy</a:t>
            </a:r>
            <a:r>
              <a:rPr lang="en-GB" sz="7200" dirty="0"/>
              <a:t>: 0.8200</a:t>
            </a:r>
          </a:p>
          <a:p>
            <a:pPr marL="0" indent="0">
              <a:buNone/>
            </a:pPr>
            <a:r>
              <a:rPr lang="en-GB" sz="7200" dirty="0"/>
              <a:t>Epoch 277/1000</a:t>
            </a:r>
          </a:p>
          <a:p>
            <a:pPr marL="0" indent="0">
              <a:buNone/>
            </a:pPr>
            <a:r>
              <a:rPr lang="en-GB" sz="7200" dirty="0"/>
              <a:t>54336/55000 [============================&gt;.] - ETA: 0s - loss: 1.6504 - accuracy: 0.8196</a:t>
            </a:r>
          </a:p>
          <a:p>
            <a:pPr marL="0" indent="0">
              <a:buNone/>
            </a:pPr>
            <a:r>
              <a:rPr lang="en-GB" sz="7200" dirty="0"/>
              <a:t>Epoch 00277: </a:t>
            </a:r>
            <a:r>
              <a:rPr lang="en-GB" sz="7200" dirty="0" err="1"/>
              <a:t>val_loss</a:t>
            </a:r>
            <a:r>
              <a:rPr lang="en-GB" sz="7200" dirty="0"/>
              <a:t> did not improve from 1.64775</a:t>
            </a:r>
          </a:p>
          <a:p>
            <a:pPr marL="0" indent="0">
              <a:buNone/>
            </a:pPr>
            <a:r>
              <a:rPr lang="en-GB" sz="7200" dirty="0"/>
              <a:t>55000/55000 [==============================] - 3s 57us/sample - loss: 1.6503 - accuracy: 0.8197 - </a:t>
            </a:r>
            <a:r>
              <a:rPr lang="en-GB" sz="7200" dirty="0" err="1"/>
              <a:t>val_loss</a:t>
            </a:r>
            <a:r>
              <a:rPr lang="en-GB" sz="7200" dirty="0"/>
              <a:t>: 1.6478 - </a:t>
            </a:r>
            <a:r>
              <a:rPr lang="en-GB" sz="7200" dirty="0" err="1"/>
              <a:t>val_accuracy</a:t>
            </a:r>
            <a:r>
              <a:rPr lang="en-GB" sz="7200" dirty="0"/>
              <a:t>: 0.8202</a:t>
            </a:r>
          </a:p>
          <a:p>
            <a:pPr marL="0" indent="0">
              <a:buNone/>
            </a:pPr>
            <a:r>
              <a:rPr lang="en-GB" sz="7200" dirty="0"/>
              <a:t>Epoch 278/1000</a:t>
            </a:r>
          </a:p>
          <a:p>
            <a:pPr marL="0" indent="0">
              <a:buNone/>
            </a:pPr>
            <a:r>
              <a:rPr lang="en-GB" sz="7200" dirty="0"/>
              <a:t>54464/55000 [============================&gt;.] - ETA: 0s - loss: 1.6503 - accuracy: 0.8198</a:t>
            </a:r>
          </a:p>
          <a:p>
            <a:pPr marL="0" indent="0">
              <a:buNone/>
            </a:pPr>
            <a:r>
              <a:rPr lang="en-GB" sz="7200" dirty="0"/>
              <a:t>Epoch 00278: </a:t>
            </a:r>
            <a:r>
              <a:rPr lang="en-GB" sz="7200" dirty="0" err="1"/>
              <a:t>val_loss</a:t>
            </a:r>
            <a:r>
              <a:rPr lang="en-GB" sz="7200" dirty="0"/>
              <a:t> did not improve from 1.64775</a:t>
            </a:r>
          </a:p>
          <a:p>
            <a:pPr marL="0" indent="0">
              <a:buNone/>
            </a:pPr>
            <a:r>
              <a:rPr lang="en-GB" sz="7200" dirty="0"/>
              <a:t>55000/55000 [==============================] - 4s 68us/sample - loss: 1.6503 - accuracy: 0.8198 - </a:t>
            </a:r>
            <a:r>
              <a:rPr lang="en-GB" sz="7200" dirty="0" err="1"/>
              <a:t>val_loss</a:t>
            </a:r>
            <a:r>
              <a:rPr lang="en-GB" sz="7200" dirty="0"/>
              <a:t>: 1.6478 - </a:t>
            </a:r>
            <a:r>
              <a:rPr lang="en-GB" sz="7200" dirty="0" err="1"/>
              <a:t>val_accuracy</a:t>
            </a:r>
            <a:r>
              <a:rPr lang="en-GB" sz="7200" dirty="0"/>
              <a:t>: 0.8206</a:t>
            </a:r>
          </a:p>
          <a:p>
            <a:pPr marL="0" indent="0">
              <a:buNone/>
            </a:pPr>
            <a:r>
              <a:rPr lang="en-GB" sz="7200" dirty="0"/>
              <a:t>Epoch 279/1000</a:t>
            </a:r>
          </a:p>
          <a:p>
            <a:pPr marL="0" indent="0">
              <a:buNone/>
            </a:pPr>
            <a:r>
              <a:rPr lang="en-GB" sz="7200" dirty="0"/>
              <a:t>53984/55000 [============================&gt;.] - ETA: 0s - loss: 1.6503 - accuracy: 0.8197</a:t>
            </a:r>
          </a:p>
          <a:p>
            <a:pPr marL="0" indent="0">
              <a:buNone/>
            </a:pPr>
            <a:r>
              <a:rPr lang="en-GB" sz="7200" dirty="0"/>
              <a:t>Epoch 00279: </a:t>
            </a:r>
            <a:r>
              <a:rPr lang="en-GB" sz="7200" dirty="0" err="1"/>
              <a:t>val_loss</a:t>
            </a:r>
            <a:r>
              <a:rPr lang="en-GB" sz="7200" dirty="0"/>
              <a:t> did not improve from 1.64775</a:t>
            </a:r>
          </a:p>
          <a:p>
            <a:pPr marL="0" indent="0">
              <a:buNone/>
            </a:pPr>
            <a:r>
              <a:rPr lang="en-GB" sz="7200" dirty="0"/>
              <a:t>Restoring model weights from the end of the best epoch.</a:t>
            </a:r>
          </a:p>
          <a:p>
            <a:pPr marL="0" indent="0">
              <a:buNone/>
            </a:pPr>
            <a:r>
              <a:rPr lang="en-GB" sz="7200" dirty="0"/>
              <a:t>55000/55000 [==============================] - 4s 66us/sample - loss: 1.6502 - accuracy: 0.8199 - </a:t>
            </a:r>
            <a:r>
              <a:rPr lang="en-GB" sz="7200" dirty="0" err="1"/>
              <a:t>val_loss</a:t>
            </a:r>
            <a:r>
              <a:rPr lang="en-GB" sz="7200" dirty="0"/>
              <a:t>: 1.6479 - </a:t>
            </a:r>
            <a:r>
              <a:rPr lang="en-GB" sz="7200" dirty="0" err="1"/>
              <a:t>val_accuracy</a:t>
            </a:r>
            <a:r>
              <a:rPr lang="en-GB" sz="7200" dirty="0"/>
              <a:t>: 0.8206</a:t>
            </a:r>
          </a:p>
          <a:p>
            <a:pPr marL="0" indent="0">
              <a:buNone/>
            </a:pPr>
            <a:r>
              <a:rPr lang="en-GB" sz="7200" dirty="0"/>
              <a:t>Epoch 00279: early stopping</a:t>
            </a:r>
          </a:p>
        </p:txBody>
      </p:sp>
    </p:spTree>
    <p:extLst>
      <p:ext uri="{BB962C8B-B14F-4D97-AF65-F5344CB8AC3E}">
        <p14:creationId xmlns:p14="http://schemas.microsoft.com/office/powerpoint/2010/main" val="3258917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7EDE7-5FFD-41EE-9EF3-012621A2B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Loading training and test datasets in batches from disk.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2C049-4DAB-4CE5-8A8C-B1136E097D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Keras</a:t>
            </a:r>
            <a:r>
              <a:rPr lang="en-GB" dirty="0"/>
              <a:t> has a powerful </a:t>
            </a:r>
            <a:r>
              <a:rPr lang="en-GB" dirty="0" err="1"/>
              <a:t>ImageDataGenerator</a:t>
            </a:r>
            <a:r>
              <a:rPr lang="en-GB" dirty="0"/>
              <a:t> class that makes it easy to load datasets from disk.</a:t>
            </a:r>
          </a:p>
          <a:p>
            <a:r>
              <a:rPr lang="en-GB" dirty="0"/>
              <a:t>You can also augment your dataset by flipping images, resizing them, shifting them, rotating them, etc.)</a:t>
            </a:r>
          </a:p>
          <a:p>
            <a:endParaRPr lang="en-GB" dirty="0"/>
          </a:p>
          <a:p>
            <a:r>
              <a:rPr lang="en-GB" dirty="0"/>
              <a:t>However this does not compare with building a </a:t>
            </a:r>
            <a:r>
              <a:rPr lang="en-GB" dirty="0" err="1"/>
              <a:t>tf.datapipeline</a:t>
            </a:r>
            <a:r>
              <a:rPr lang="en-GB" dirty="0"/>
              <a:t> that can make use of efficient loading from a range of sources, etc.  See </a:t>
            </a:r>
            <a:r>
              <a:rPr lang="en-GB" dirty="0" err="1"/>
              <a:t>Geron</a:t>
            </a:r>
            <a:r>
              <a:rPr lang="en-GB" dirty="0"/>
              <a:t> for more details.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724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78569-639A-457E-A514-6F2C6A120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ImageDataGenerator</a:t>
            </a:r>
            <a:r>
              <a:rPr lang="en-GB" dirty="0"/>
              <a:t>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975D0-6765-4B8D-8EEA-B6AC70780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use the  </a:t>
            </a:r>
            <a:r>
              <a:rPr lang="en-GB" dirty="0" err="1"/>
              <a:t>ImageDataGenerator</a:t>
            </a:r>
            <a:r>
              <a:rPr lang="en-GB" dirty="0"/>
              <a:t> first specify the location of your test and training dataset.</a:t>
            </a:r>
          </a:p>
          <a:p>
            <a:r>
              <a:rPr lang="en-GB" dirty="0"/>
              <a:t>The following two slides give example </a:t>
            </a:r>
            <a:r>
              <a:rPr lang="en-GB" dirty="0" err="1"/>
              <a:t>useage</a:t>
            </a:r>
            <a:r>
              <a:rPr lang="en-GB" dirty="0"/>
              <a:t>.</a:t>
            </a:r>
          </a:p>
          <a:p>
            <a:r>
              <a:rPr lang="en-GB" dirty="0"/>
              <a:t>The first slide uses the test folder for validation</a:t>
            </a:r>
          </a:p>
          <a:p>
            <a:r>
              <a:rPr lang="en-GB" dirty="0"/>
              <a:t>The second slide demonstrates how to split the training dataset into a train and validation split.</a:t>
            </a:r>
          </a:p>
          <a:p>
            <a:r>
              <a:rPr lang="en-GB" dirty="0"/>
              <a:t>Don’t forget, you must always keep a test set in reserve for evaluating your final trained model.</a:t>
            </a:r>
          </a:p>
        </p:txBody>
      </p:sp>
    </p:spTree>
    <p:extLst>
      <p:ext uri="{BB962C8B-B14F-4D97-AF65-F5344CB8AC3E}">
        <p14:creationId xmlns:p14="http://schemas.microsoft.com/office/powerpoint/2010/main" val="1094046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A6A20-E144-439A-9682-DB55CDFF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069" y="1253331"/>
            <a:ext cx="5339316" cy="3882195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900" dirty="0" err="1"/>
              <a:t>train_datagen</a:t>
            </a:r>
            <a:r>
              <a:rPr lang="en-GB" sz="1900" dirty="0"/>
              <a:t> = </a:t>
            </a:r>
            <a:r>
              <a:rPr lang="en-GB" sz="1900" dirty="0" err="1"/>
              <a:t>ImageDataGenerator</a:t>
            </a:r>
            <a:r>
              <a:rPr lang="en-GB" sz="1900" dirty="0"/>
              <a:t>(rescale=1./255,</a:t>
            </a:r>
          </a:p>
          <a:p>
            <a:pPr marL="0" indent="0">
              <a:buNone/>
            </a:pPr>
            <a:r>
              <a:rPr lang="en-GB" sz="1900" dirty="0"/>
              <a:t>                                   </a:t>
            </a:r>
            <a:r>
              <a:rPr lang="en-GB" sz="1900" dirty="0" err="1"/>
              <a:t>zoom_range</a:t>
            </a:r>
            <a:r>
              <a:rPr lang="en-GB" sz="1900" dirty="0"/>
              <a:t>=0.3,</a:t>
            </a:r>
          </a:p>
          <a:p>
            <a:pPr marL="0" indent="0">
              <a:buNone/>
            </a:pPr>
            <a:r>
              <a:rPr lang="en-GB" sz="1900" dirty="0"/>
              <a:t>                                   </a:t>
            </a:r>
            <a:r>
              <a:rPr lang="en-GB" sz="1900" dirty="0" err="1"/>
              <a:t>horizontal_flip</a:t>
            </a:r>
            <a:r>
              <a:rPr lang="en-GB" sz="1900" dirty="0"/>
              <a:t>=True) 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900" dirty="0" err="1"/>
              <a:t>training_set</a:t>
            </a:r>
            <a:r>
              <a:rPr lang="en-GB" sz="1900" dirty="0"/>
              <a:t> = 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train_datagen.flow_from_directory</a:t>
            </a:r>
            <a:r>
              <a:rPr lang="en-GB" sz="1900" dirty="0"/>
              <a:t>(</a:t>
            </a:r>
            <a:r>
              <a:rPr lang="en-GB" sz="1900" dirty="0" err="1"/>
              <a:t>train_dir</a:t>
            </a:r>
            <a:r>
              <a:rPr lang="en-GB" sz="1900" dirty="0"/>
              <a:t>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batch_size</a:t>
            </a:r>
            <a:r>
              <a:rPr lang="en-GB" sz="1900" dirty="0"/>
              <a:t>=64,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target_size</a:t>
            </a:r>
            <a:r>
              <a:rPr lang="en-GB" sz="1900" dirty="0"/>
              <a:t>=(48,48),</a:t>
            </a:r>
          </a:p>
          <a:p>
            <a:pPr marL="0" indent="0">
              <a:buNone/>
            </a:pPr>
            <a:r>
              <a:rPr lang="en-GB" sz="1900" dirty="0"/>
              <a:t>                shuffle=True,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color_mode</a:t>
            </a:r>
            <a:r>
              <a:rPr lang="en-GB" sz="1900" dirty="0"/>
              <a:t>='grayscale',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class_mode</a:t>
            </a:r>
            <a:r>
              <a:rPr lang="en-GB" sz="1900" dirty="0"/>
              <a:t>='categorical’)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7F4482-55D0-4F18-8DA9-E8B5C3CA031F}"/>
              </a:ext>
            </a:extLst>
          </p:cNvPr>
          <p:cNvSpPr txBox="1"/>
          <p:nvPr/>
        </p:nvSpPr>
        <p:spPr>
          <a:xfrm>
            <a:off x="6573078" y="1234453"/>
            <a:ext cx="5339316" cy="39703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test_datagen</a:t>
            </a:r>
            <a:r>
              <a:rPr lang="en-GB" dirty="0"/>
              <a:t> = </a:t>
            </a:r>
            <a:r>
              <a:rPr lang="en-GB" dirty="0" err="1"/>
              <a:t>ImageDataGenerator</a:t>
            </a:r>
            <a:r>
              <a:rPr lang="en-GB" dirty="0"/>
              <a:t>(rescale=1./255)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test_set</a:t>
            </a:r>
            <a:r>
              <a:rPr lang="en-GB" dirty="0"/>
              <a:t> =</a:t>
            </a:r>
          </a:p>
          <a:p>
            <a:r>
              <a:rPr lang="en-GB" dirty="0"/>
              <a:t>             </a:t>
            </a:r>
            <a:r>
              <a:rPr lang="en-GB" dirty="0" err="1"/>
              <a:t>test_datagen.flow_from_directory</a:t>
            </a:r>
            <a:r>
              <a:rPr lang="en-GB" dirty="0"/>
              <a:t>(</a:t>
            </a:r>
            <a:r>
              <a:rPr lang="en-GB" dirty="0" err="1"/>
              <a:t>test_dir</a:t>
            </a:r>
            <a:r>
              <a:rPr lang="en-GB" dirty="0"/>
              <a:t>,</a:t>
            </a:r>
          </a:p>
          <a:p>
            <a:r>
              <a:rPr lang="en-GB" dirty="0"/>
              <a:t>             </a:t>
            </a:r>
            <a:r>
              <a:rPr lang="en-GB" dirty="0" err="1"/>
              <a:t>batch_size</a:t>
            </a:r>
            <a:r>
              <a:rPr lang="en-GB" dirty="0"/>
              <a:t>=64,</a:t>
            </a:r>
          </a:p>
          <a:p>
            <a:r>
              <a:rPr lang="en-GB" dirty="0"/>
              <a:t>             </a:t>
            </a:r>
            <a:r>
              <a:rPr lang="en-GB" dirty="0" err="1"/>
              <a:t>target_size</a:t>
            </a:r>
            <a:r>
              <a:rPr lang="en-GB" dirty="0"/>
              <a:t>=(48,48),</a:t>
            </a:r>
          </a:p>
          <a:p>
            <a:r>
              <a:rPr lang="en-GB" dirty="0"/>
              <a:t>             shuffle=True,</a:t>
            </a:r>
          </a:p>
          <a:p>
            <a:r>
              <a:rPr lang="en-GB" dirty="0"/>
              <a:t>             </a:t>
            </a:r>
            <a:r>
              <a:rPr lang="en-GB" dirty="0" err="1"/>
              <a:t>color_mode</a:t>
            </a:r>
            <a:r>
              <a:rPr lang="en-GB" dirty="0"/>
              <a:t>='grayscale',</a:t>
            </a:r>
          </a:p>
          <a:p>
            <a:r>
              <a:rPr lang="en-GB" dirty="0"/>
              <a:t>             </a:t>
            </a:r>
            <a:r>
              <a:rPr lang="en-GB" dirty="0" err="1"/>
              <a:t>class_mode</a:t>
            </a:r>
            <a:r>
              <a:rPr lang="en-GB" dirty="0"/>
              <a:t>='categorical')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C3CF23-068B-4BB2-BB3D-8000BB670392}"/>
              </a:ext>
            </a:extLst>
          </p:cNvPr>
          <p:cNvSpPr txBox="1"/>
          <p:nvPr/>
        </p:nvSpPr>
        <p:spPr>
          <a:xfrm>
            <a:off x="424069" y="386039"/>
            <a:ext cx="54119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train_dir</a:t>
            </a:r>
            <a:r>
              <a:rPr lang="en-GB" dirty="0"/>
              <a:t> = ‘../dataset/train/'</a:t>
            </a:r>
          </a:p>
          <a:p>
            <a:r>
              <a:rPr lang="en-GB" dirty="0" err="1"/>
              <a:t>test_dir</a:t>
            </a:r>
            <a:r>
              <a:rPr lang="en-GB" dirty="0"/>
              <a:t> = ‘../dataset/test/'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D9DB3D-9741-453D-8660-3C7B6C3A0255}"/>
              </a:ext>
            </a:extLst>
          </p:cNvPr>
          <p:cNvSpPr txBox="1"/>
          <p:nvPr/>
        </p:nvSpPr>
        <p:spPr>
          <a:xfrm>
            <a:off x="159026" y="503583"/>
            <a:ext cx="530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4E483D-CF97-440A-BA2B-5DF5167CCB33}"/>
              </a:ext>
            </a:extLst>
          </p:cNvPr>
          <p:cNvSpPr txBox="1"/>
          <p:nvPr/>
        </p:nvSpPr>
        <p:spPr>
          <a:xfrm>
            <a:off x="159026" y="1457739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872858-99F3-43A7-A1EB-2D0FB702D4E4}"/>
              </a:ext>
            </a:extLst>
          </p:cNvPr>
          <p:cNvSpPr txBox="1"/>
          <p:nvPr/>
        </p:nvSpPr>
        <p:spPr>
          <a:xfrm>
            <a:off x="6313120" y="1457739"/>
            <a:ext cx="259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1F507E-C7C9-4E14-889E-DBA678299644}"/>
              </a:ext>
            </a:extLst>
          </p:cNvPr>
          <p:cNvSpPr txBox="1"/>
          <p:nvPr/>
        </p:nvSpPr>
        <p:spPr>
          <a:xfrm>
            <a:off x="424069" y="5645426"/>
            <a:ext cx="966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training_set.class_indices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123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A6A20-E144-439A-9682-DB55CDFF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069" y="1253331"/>
            <a:ext cx="5339316" cy="3882195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900" dirty="0" err="1"/>
              <a:t>train_datagen</a:t>
            </a:r>
            <a:r>
              <a:rPr lang="en-GB" sz="1900" dirty="0"/>
              <a:t> = </a:t>
            </a:r>
            <a:r>
              <a:rPr lang="en-GB" sz="1900" dirty="0" err="1"/>
              <a:t>ImageDataGenerator</a:t>
            </a:r>
            <a:r>
              <a:rPr lang="en-GB" sz="1900" dirty="0"/>
              <a:t>(rescale=1./255,</a:t>
            </a:r>
          </a:p>
          <a:p>
            <a:pPr marL="0" indent="0">
              <a:buNone/>
            </a:pPr>
            <a:r>
              <a:rPr lang="en-GB" sz="1900" dirty="0"/>
              <a:t>                                   </a:t>
            </a:r>
            <a:r>
              <a:rPr lang="en-GB" sz="1900" dirty="0" err="1"/>
              <a:t>zoom_range</a:t>
            </a:r>
            <a:r>
              <a:rPr lang="en-GB" sz="1900" dirty="0"/>
              <a:t>=0.3,</a:t>
            </a:r>
          </a:p>
          <a:p>
            <a:pPr marL="0" indent="0">
              <a:buNone/>
            </a:pPr>
            <a:r>
              <a:rPr lang="en-GB" sz="1900" dirty="0"/>
              <a:t>                                   </a:t>
            </a:r>
            <a:r>
              <a:rPr lang="en-GB" sz="1900" dirty="0" err="1"/>
              <a:t>horizontal_flip</a:t>
            </a:r>
            <a:r>
              <a:rPr lang="en-GB" sz="1900" dirty="0"/>
              <a:t>=True, </a:t>
            </a:r>
            <a:r>
              <a:rPr lang="en-GB" sz="1900" dirty="0" err="1"/>
              <a:t>validation_split</a:t>
            </a:r>
            <a:r>
              <a:rPr lang="en-GB" sz="1900" dirty="0"/>
              <a:t>=0.2) #set validation split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900" dirty="0" err="1"/>
              <a:t>training_set</a:t>
            </a:r>
            <a:r>
              <a:rPr lang="en-GB" sz="1900" dirty="0"/>
              <a:t> = 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train_datagen.flow_from_directory</a:t>
            </a:r>
            <a:r>
              <a:rPr lang="en-GB" sz="1900" dirty="0"/>
              <a:t>(</a:t>
            </a:r>
            <a:r>
              <a:rPr lang="en-GB" sz="1900" dirty="0" err="1"/>
              <a:t>train_dir</a:t>
            </a:r>
            <a:r>
              <a:rPr lang="en-GB" sz="1900" dirty="0"/>
              <a:t>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batch_size</a:t>
            </a:r>
            <a:r>
              <a:rPr lang="en-GB" sz="1900" dirty="0"/>
              <a:t>=64,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target_size</a:t>
            </a:r>
            <a:r>
              <a:rPr lang="en-GB" sz="1900" dirty="0"/>
              <a:t>=(48,48),</a:t>
            </a:r>
          </a:p>
          <a:p>
            <a:pPr marL="0" indent="0">
              <a:buNone/>
            </a:pPr>
            <a:r>
              <a:rPr lang="en-GB" sz="1900" dirty="0"/>
              <a:t>                shuffle=True,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color_mode</a:t>
            </a:r>
            <a:r>
              <a:rPr lang="en-GB" sz="1900" dirty="0"/>
              <a:t>='grayscale',</a:t>
            </a:r>
          </a:p>
          <a:p>
            <a:pPr marL="0" indent="0">
              <a:buNone/>
            </a:pPr>
            <a:r>
              <a:rPr lang="en-GB" sz="1900" dirty="0"/>
              <a:t>                </a:t>
            </a:r>
            <a:r>
              <a:rPr lang="en-GB" sz="1900" dirty="0" err="1"/>
              <a:t>class_mode</a:t>
            </a:r>
            <a:r>
              <a:rPr lang="en-GB" sz="1900" dirty="0"/>
              <a:t>='categorical’, subset =‘training’)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7F4482-55D0-4F18-8DA9-E8B5C3CA031F}"/>
              </a:ext>
            </a:extLst>
          </p:cNvPr>
          <p:cNvSpPr txBox="1"/>
          <p:nvPr/>
        </p:nvSpPr>
        <p:spPr>
          <a:xfrm>
            <a:off x="6573078" y="1234453"/>
            <a:ext cx="5339316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dirty="0" err="1"/>
              <a:t>v</a:t>
            </a:r>
            <a:r>
              <a:rPr lang="en-GB" sz="1800" dirty="0" err="1"/>
              <a:t>alidation_set</a:t>
            </a:r>
            <a:r>
              <a:rPr lang="en-GB" sz="1800" dirty="0"/>
              <a:t> = 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dirty="0" err="1"/>
              <a:t>train_datagen.flow_from_directory</a:t>
            </a:r>
            <a:r>
              <a:rPr lang="en-GB" sz="1800" dirty="0"/>
              <a:t>(</a:t>
            </a:r>
            <a:r>
              <a:rPr lang="en-GB" sz="1800" dirty="0" err="1"/>
              <a:t>train_dir</a:t>
            </a:r>
            <a:r>
              <a:rPr lang="en-GB" sz="1800" dirty="0"/>
              <a:t>,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dirty="0" err="1"/>
              <a:t>batch_size</a:t>
            </a:r>
            <a:r>
              <a:rPr lang="en-GB" sz="1800" dirty="0"/>
              <a:t>=64,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dirty="0" err="1"/>
              <a:t>target_size</a:t>
            </a:r>
            <a:r>
              <a:rPr lang="en-GB" sz="1800" dirty="0"/>
              <a:t>=(48,48),</a:t>
            </a:r>
          </a:p>
          <a:p>
            <a:pPr marL="0" indent="0">
              <a:buNone/>
            </a:pPr>
            <a:r>
              <a:rPr lang="en-GB" sz="1800" dirty="0"/>
              <a:t>                shuffle=True,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dirty="0" err="1"/>
              <a:t>color_mode</a:t>
            </a:r>
            <a:r>
              <a:rPr lang="en-GB" sz="1800" dirty="0"/>
              <a:t>='grayscale',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dirty="0" err="1"/>
              <a:t>class_mode</a:t>
            </a:r>
            <a:r>
              <a:rPr lang="en-GB" sz="1800" dirty="0"/>
              <a:t>='categorical’, subset =validation’)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C3CF23-068B-4BB2-BB3D-8000BB670392}"/>
              </a:ext>
            </a:extLst>
          </p:cNvPr>
          <p:cNvSpPr txBox="1"/>
          <p:nvPr/>
        </p:nvSpPr>
        <p:spPr>
          <a:xfrm>
            <a:off x="424069" y="386039"/>
            <a:ext cx="54119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train_dir</a:t>
            </a:r>
            <a:r>
              <a:rPr lang="en-GB" dirty="0"/>
              <a:t> = ‘../dataset/train/'</a:t>
            </a:r>
          </a:p>
          <a:p>
            <a:r>
              <a:rPr lang="en-GB" dirty="0" err="1"/>
              <a:t>test_dir</a:t>
            </a:r>
            <a:r>
              <a:rPr lang="en-GB" dirty="0"/>
              <a:t> = ‘../dataset/test/'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D9DB3D-9741-453D-8660-3C7B6C3A0255}"/>
              </a:ext>
            </a:extLst>
          </p:cNvPr>
          <p:cNvSpPr txBox="1"/>
          <p:nvPr/>
        </p:nvSpPr>
        <p:spPr>
          <a:xfrm>
            <a:off x="159026" y="503583"/>
            <a:ext cx="530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4E483D-CF97-440A-BA2B-5DF5167CCB33}"/>
              </a:ext>
            </a:extLst>
          </p:cNvPr>
          <p:cNvSpPr txBox="1"/>
          <p:nvPr/>
        </p:nvSpPr>
        <p:spPr>
          <a:xfrm>
            <a:off x="159026" y="1457739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872858-99F3-43A7-A1EB-2D0FB702D4E4}"/>
              </a:ext>
            </a:extLst>
          </p:cNvPr>
          <p:cNvSpPr txBox="1"/>
          <p:nvPr/>
        </p:nvSpPr>
        <p:spPr>
          <a:xfrm>
            <a:off x="6313120" y="1457739"/>
            <a:ext cx="259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1F507E-C7C9-4E14-889E-DBA678299644}"/>
              </a:ext>
            </a:extLst>
          </p:cNvPr>
          <p:cNvSpPr txBox="1"/>
          <p:nvPr/>
        </p:nvSpPr>
        <p:spPr>
          <a:xfrm>
            <a:off x="556592" y="6299920"/>
            <a:ext cx="259742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training_set.class_indices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CDBA5B-DAD9-47D1-83FD-7944E4B44E5B}"/>
              </a:ext>
            </a:extLst>
          </p:cNvPr>
          <p:cNvSpPr txBox="1"/>
          <p:nvPr/>
        </p:nvSpPr>
        <p:spPr>
          <a:xfrm>
            <a:off x="6573078" y="3723861"/>
            <a:ext cx="5194853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model.fit_generator</a:t>
            </a:r>
            <a:r>
              <a:rPr lang="en-GB" dirty="0"/>
              <a:t>(</a:t>
            </a:r>
          </a:p>
          <a:p>
            <a:r>
              <a:rPr lang="en-GB" dirty="0"/>
              <a:t>    </a:t>
            </a:r>
            <a:r>
              <a:rPr lang="en-GB" dirty="0" err="1"/>
              <a:t>training_set</a:t>
            </a:r>
            <a:r>
              <a:rPr lang="en-GB" dirty="0"/>
              <a:t>,</a:t>
            </a:r>
          </a:p>
          <a:p>
            <a:r>
              <a:rPr lang="en-GB" dirty="0"/>
              <a:t>    </a:t>
            </a:r>
            <a:r>
              <a:rPr lang="en-GB" dirty="0" err="1"/>
              <a:t>steps_per_epoch</a:t>
            </a:r>
            <a:r>
              <a:rPr lang="en-GB" dirty="0"/>
              <a:t> = </a:t>
            </a:r>
            <a:r>
              <a:rPr lang="en-GB" dirty="0" err="1"/>
              <a:t>training_set.samples</a:t>
            </a:r>
            <a:r>
              <a:rPr lang="en-GB" dirty="0"/>
              <a:t> // </a:t>
            </a:r>
            <a:r>
              <a:rPr lang="en-GB" dirty="0" err="1"/>
              <a:t>batch_size</a:t>
            </a:r>
            <a:r>
              <a:rPr lang="en-GB" dirty="0"/>
              <a:t>,</a:t>
            </a:r>
          </a:p>
          <a:p>
            <a:r>
              <a:rPr lang="en-GB" dirty="0"/>
              <a:t>    </a:t>
            </a:r>
            <a:r>
              <a:rPr lang="en-GB" dirty="0" err="1"/>
              <a:t>validation_data</a:t>
            </a:r>
            <a:r>
              <a:rPr lang="en-GB" dirty="0"/>
              <a:t> = </a:t>
            </a:r>
            <a:r>
              <a:rPr lang="en-GB" dirty="0" err="1"/>
              <a:t>v</a:t>
            </a:r>
            <a:r>
              <a:rPr lang="en-GB" sz="1800" dirty="0" err="1"/>
              <a:t>alidation_set</a:t>
            </a:r>
            <a:r>
              <a:rPr lang="en-GB" sz="1800" dirty="0"/>
              <a:t> </a:t>
            </a:r>
            <a:r>
              <a:rPr lang="en-GB" dirty="0"/>
              <a:t>, </a:t>
            </a:r>
          </a:p>
          <a:p>
            <a:r>
              <a:rPr lang="en-GB" dirty="0"/>
              <a:t>    </a:t>
            </a:r>
            <a:r>
              <a:rPr lang="en-GB" dirty="0" err="1"/>
              <a:t>validation_steps</a:t>
            </a:r>
            <a:r>
              <a:rPr lang="en-GB" dirty="0"/>
              <a:t> = </a:t>
            </a:r>
            <a:r>
              <a:rPr lang="en-GB" dirty="0" err="1"/>
              <a:t>v</a:t>
            </a:r>
            <a:r>
              <a:rPr lang="en-GB" sz="1800" dirty="0" err="1"/>
              <a:t>alidation_set</a:t>
            </a:r>
            <a:r>
              <a:rPr lang="en-GB" dirty="0" err="1"/>
              <a:t>.samples</a:t>
            </a:r>
            <a:r>
              <a:rPr lang="en-GB" dirty="0"/>
              <a:t> // </a:t>
            </a:r>
            <a:r>
              <a:rPr lang="en-GB" dirty="0" err="1"/>
              <a:t>batch_size</a:t>
            </a:r>
            <a:r>
              <a:rPr lang="en-GB" dirty="0"/>
              <a:t>,</a:t>
            </a:r>
          </a:p>
          <a:p>
            <a:r>
              <a:rPr lang="en-GB" dirty="0"/>
              <a:t>    epochs = 100)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B335CE-4D47-449D-951F-8B55C3F2CE87}"/>
              </a:ext>
            </a:extLst>
          </p:cNvPr>
          <p:cNvSpPr txBox="1"/>
          <p:nvPr/>
        </p:nvSpPr>
        <p:spPr>
          <a:xfrm>
            <a:off x="6313120" y="3873062"/>
            <a:ext cx="259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4BA3C63-D31B-42DC-9BDB-C6FA2746F004}"/>
              </a:ext>
            </a:extLst>
          </p:cNvPr>
          <p:cNvSpPr txBox="1"/>
          <p:nvPr/>
        </p:nvSpPr>
        <p:spPr>
          <a:xfrm>
            <a:off x="225286" y="6299920"/>
            <a:ext cx="33130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23670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EE10-0C0D-23BF-DBC8-0FFD9B9CF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See the </a:t>
            </a:r>
            <a:r>
              <a:rPr lang="en-GB" dirty="0" err="1"/>
              <a:t>MLPCallbacks</a:t>
            </a:r>
            <a:r>
              <a:rPr lang="en-GB" dirty="0"/>
              <a:t> notebook on Moodle to see how to load and augment an </a:t>
            </a:r>
            <a:r>
              <a:rPr lang="en-GB" dirty="0" err="1"/>
              <a:t>imagedataset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7D61B-C54A-4C42-37A7-B6BF842E85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Looking at the MLP notebook please note that the image dataset training and test folders need to </a:t>
            </a:r>
            <a:r>
              <a:rPr lang="en-GB" dirty="0" err="1"/>
              <a:t>atch</a:t>
            </a:r>
            <a:r>
              <a:rPr lang="en-GB" dirty="0"/>
              <a:t> the folder name and path that you use on your own machine.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facial emotions dataset (FIR-2013) is archived and available on Moodle too – see top of </a:t>
            </a:r>
            <a:r>
              <a:rPr lang="en-GB"/>
              <a:t>the ACCA7025 Moodle </a:t>
            </a:r>
            <a:r>
              <a:rPr lang="en-GB" dirty="0"/>
              <a:t>pages.</a:t>
            </a:r>
          </a:p>
        </p:txBody>
      </p:sp>
    </p:spTree>
    <p:extLst>
      <p:ext uri="{BB962C8B-B14F-4D97-AF65-F5344CB8AC3E}">
        <p14:creationId xmlns:p14="http://schemas.microsoft.com/office/powerpoint/2010/main" val="2248813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1244</Words>
  <Application>Microsoft Office PowerPoint</Application>
  <PresentationFormat>Widescreen</PresentationFormat>
  <Paragraphs>121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Courier New</vt:lpstr>
      <vt:lpstr>Office Theme</vt:lpstr>
      <vt:lpstr>Using callbacks with Keras and Tensorflow.</vt:lpstr>
      <vt:lpstr>Saving and Restoring a Model</vt:lpstr>
      <vt:lpstr>Callbacks</vt:lpstr>
      <vt:lpstr>The ModelCheckpoint callback</vt:lpstr>
      <vt:lpstr>The EarlyStopping callback</vt:lpstr>
      <vt:lpstr>We can combine callbacks and call them when training using fit(). </vt:lpstr>
      <vt:lpstr>PowerPoint Presentation</vt:lpstr>
      <vt:lpstr>Loading training and test datasets in batches from disk.</vt:lpstr>
      <vt:lpstr>The ImageDataGenerator class</vt:lpstr>
      <vt:lpstr>PowerPoint Presentation</vt:lpstr>
      <vt:lpstr>PowerPoint Presentation</vt:lpstr>
      <vt:lpstr>See the MLPCallbacks notebook on Moodle to see how to load and augment an imagedataset.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call backs to save neural network models.</dc:title>
  <dc:creator>Gordon Dickers</dc:creator>
  <cp:lastModifiedBy>Gordon Dickers</cp:lastModifiedBy>
  <cp:revision>19</cp:revision>
  <dcterms:created xsi:type="dcterms:W3CDTF">2020-12-02T14:17:36Z</dcterms:created>
  <dcterms:modified xsi:type="dcterms:W3CDTF">2023-03-22T15:13:30Z</dcterms:modified>
</cp:coreProperties>
</file>