
<file path=[Content_Types].xml><?xml version="1.0" encoding="utf-8"?>
<Types xmlns="http://schemas.openxmlformats.org/package/2006/content-types">
  <Default Extension="png" ContentType="image/png"/>
  <Default Extension="wmf" ContentType="image/x-wmf"/>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81"/>
  </p:notesMasterIdLst>
  <p:handoutMasterIdLst>
    <p:handoutMasterId r:id="rId82"/>
  </p:handoutMasterIdLst>
  <p:sldIdLst>
    <p:sldId id="257" r:id="rId2"/>
    <p:sldId id="410" r:id="rId3"/>
    <p:sldId id="399" r:id="rId4"/>
    <p:sldId id="400" r:id="rId5"/>
    <p:sldId id="372" r:id="rId6"/>
    <p:sldId id="329" r:id="rId7"/>
    <p:sldId id="330" r:id="rId8"/>
    <p:sldId id="359" r:id="rId9"/>
    <p:sldId id="332" r:id="rId10"/>
    <p:sldId id="361" r:id="rId11"/>
    <p:sldId id="303" r:id="rId12"/>
    <p:sldId id="313" r:id="rId13"/>
    <p:sldId id="314" r:id="rId14"/>
    <p:sldId id="315" r:id="rId15"/>
    <p:sldId id="316" r:id="rId16"/>
    <p:sldId id="362" r:id="rId17"/>
    <p:sldId id="421" r:id="rId18"/>
    <p:sldId id="312" r:id="rId19"/>
    <p:sldId id="318" r:id="rId20"/>
    <p:sldId id="319" r:id="rId21"/>
    <p:sldId id="320" r:id="rId22"/>
    <p:sldId id="321" r:id="rId23"/>
    <p:sldId id="322" r:id="rId24"/>
    <p:sldId id="326" r:id="rId25"/>
    <p:sldId id="323" r:id="rId26"/>
    <p:sldId id="324" r:id="rId27"/>
    <p:sldId id="422" r:id="rId28"/>
    <p:sldId id="424" r:id="rId29"/>
    <p:sldId id="435" r:id="rId30"/>
    <p:sldId id="425" r:id="rId31"/>
    <p:sldId id="368" r:id="rId32"/>
    <p:sldId id="426" r:id="rId33"/>
    <p:sldId id="427" r:id="rId34"/>
    <p:sldId id="428" r:id="rId35"/>
    <p:sldId id="429" r:id="rId36"/>
    <p:sldId id="430" r:id="rId37"/>
    <p:sldId id="340" r:id="rId38"/>
    <p:sldId id="343" r:id="rId39"/>
    <p:sldId id="431" r:id="rId40"/>
    <p:sldId id="432" r:id="rId41"/>
    <p:sldId id="346" r:id="rId42"/>
    <p:sldId id="347" r:id="rId43"/>
    <p:sldId id="348" r:id="rId44"/>
    <p:sldId id="349" r:id="rId45"/>
    <p:sldId id="350" r:id="rId46"/>
    <p:sldId id="351" r:id="rId47"/>
    <p:sldId id="433" r:id="rId48"/>
    <p:sldId id="353" r:id="rId49"/>
    <p:sldId id="354" r:id="rId50"/>
    <p:sldId id="355" r:id="rId51"/>
    <p:sldId id="356" r:id="rId52"/>
    <p:sldId id="357" r:id="rId53"/>
    <p:sldId id="358" r:id="rId54"/>
    <p:sldId id="434" r:id="rId55"/>
    <p:sldId id="370" r:id="rId56"/>
    <p:sldId id="363" r:id="rId57"/>
    <p:sldId id="395" r:id="rId58"/>
    <p:sldId id="364" r:id="rId59"/>
    <p:sldId id="365" r:id="rId60"/>
    <p:sldId id="366" r:id="rId61"/>
    <p:sldId id="367" r:id="rId62"/>
    <p:sldId id="396" r:id="rId63"/>
    <p:sldId id="369" r:id="rId64"/>
    <p:sldId id="373" r:id="rId65"/>
    <p:sldId id="374" r:id="rId66"/>
    <p:sldId id="375" r:id="rId67"/>
    <p:sldId id="398" r:id="rId68"/>
    <p:sldId id="376" r:id="rId69"/>
    <p:sldId id="436" r:id="rId70"/>
    <p:sldId id="408" r:id="rId71"/>
    <p:sldId id="404" r:id="rId72"/>
    <p:sldId id="389" r:id="rId73"/>
    <p:sldId id="407" r:id="rId74"/>
    <p:sldId id="392" r:id="rId75"/>
    <p:sldId id="393" r:id="rId76"/>
    <p:sldId id="352" r:id="rId77"/>
    <p:sldId id="317" r:id="rId78"/>
    <p:sldId id="328" r:id="rId79"/>
    <p:sldId id="344" r:id="rId80"/>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05EB"/>
    <a:srgbClr val="CA2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9216" autoAdjust="0"/>
    <p:restoredTop sz="94718"/>
  </p:normalViewPr>
  <p:slideViewPr>
    <p:cSldViewPr>
      <p:cViewPr varScale="1">
        <p:scale>
          <a:sx n="97" d="100"/>
          <a:sy n="97" d="100"/>
        </p:scale>
        <p:origin x="336" y="200"/>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viewProps" Target="viewProps.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notesMaster" Target="notesMasters/notesMaster1.xml"/><Relationship Id="rId86"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61" Type="http://schemas.openxmlformats.org/officeDocument/2006/relationships/slide" Target="slides/slide60.xml"/><Relationship Id="rId8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A86023D9-978A-4902-9528-49E06F8A793A}" type="datetimeFigureOut">
              <a:rPr lang="en-GB" smtClean="0"/>
              <a:t>15/10/2018</a:t>
            </a:fld>
            <a:endParaRPr lang="en-GB" dirty="0"/>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C19F7B22-38D3-4054-9D91-D84180910634}" type="slidenum">
              <a:rPr lang="en-GB" smtClean="0"/>
              <a:t>‹#›</a:t>
            </a:fld>
            <a:endParaRPr lang="en-GB" dirty="0"/>
          </a:p>
        </p:txBody>
      </p:sp>
    </p:spTree>
    <p:extLst>
      <p:ext uri="{BB962C8B-B14F-4D97-AF65-F5344CB8AC3E}">
        <p14:creationId xmlns:p14="http://schemas.microsoft.com/office/powerpoint/2010/main" val="39433722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119BCFD0-1020-46C6-80D5-F9FBC7EFF1F4}" type="datetimeFigureOut">
              <a:rPr lang="en-GB" smtClean="0"/>
              <a:t>15/10/2018</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3B7B3AB0-B398-4ECB-9B3E-A158F590CFBB}" type="slidenum">
              <a:rPr lang="en-GB" smtClean="0"/>
              <a:t>‹#›</a:t>
            </a:fld>
            <a:endParaRPr lang="en-GB" dirty="0"/>
          </a:p>
        </p:txBody>
      </p:sp>
    </p:spTree>
    <p:extLst>
      <p:ext uri="{BB962C8B-B14F-4D97-AF65-F5344CB8AC3E}">
        <p14:creationId xmlns:p14="http://schemas.microsoft.com/office/powerpoint/2010/main" val="732491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Rot="1" noChangeAspect="1" noChangeArrowheads="1" noTextEdit="1"/>
          </p:cNvSpPr>
          <p:nvPr>
            <p:ph type="sldImg"/>
          </p:nvPr>
        </p:nvSpPr>
        <p:spPr>
          <a:ln/>
        </p:spPr>
      </p:sp>
      <p:sp>
        <p:nvSpPr>
          <p:cNvPr id="63491"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30425042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Rot="1" noChangeAspect="1" noChangeArrowheads="1" noTextEdit="1"/>
          </p:cNvSpPr>
          <p:nvPr>
            <p:ph type="sldImg"/>
          </p:nvPr>
        </p:nvSpPr>
        <p:spPr>
          <a:ln/>
        </p:spPr>
      </p:sp>
      <p:sp>
        <p:nvSpPr>
          <p:cNvPr id="64515"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27217308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Rot="1" noChangeAspect="1" noChangeArrowheads="1" noTextEdit="1"/>
          </p:cNvSpPr>
          <p:nvPr>
            <p:ph type="sldImg"/>
          </p:nvPr>
        </p:nvSpPr>
        <p:spPr>
          <a:ln/>
        </p:spPr>
      </p:sp>
      <p:sp>
        <p:nvSpPr>
          <p:cNvPr id="65539"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30030710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Rot="1" noChangeAspect="1" noChangeArrowheads="1" noTextEdit="1"/>
          </p:cNvSpPr>
          <p:nvPr>
            <p:ph type="sldImg"/>
          </p:nvPr>
        </p:nvSpPr>
        <p:spPr>
          <a:ln/>
        </p:spPr>
      </p:sp>
      <p:sp>
        <p:nvSpPr>
          <p:cNvPr id="6656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29866109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Rot="1" noChangeAspect="1" noChangeArrowheads="1" noTextEdit="1"/>
          </p:cNvSpPr>
          <p:nvPr>
            <p:ph type="sldImg"/>
          </p:nvPr>
        </p:nvSpPr>
        <p:spPr>
          <a:ln/>
        </p:spPr>
      </p:sp>
      <p:sp>
        <p:nvSpPr>
          <p:cNvPr id="68611"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20359367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Rot="1" noChangeAspect="1" noChangeArrowheads="1" noTextEdit="1"/>
          </p:cNvSpPr>
          <p:nvPr>
            <p:ph type="sldImg"/>
          </p:nvPr>
        </p:nvSpPr>
        <p:spPr>
          <a:ln/>
        </p:spPr>
      </p:sp>
      <p:sp>
        <p:nvSpPr>
          <p:cNvPr id="69635"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28364785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Rot="1" noChangeAspect="1" noChangeArrowheads="1" noTextEdit="1"/>
          </p:cNvSpPr>
          <p:nvPr>
            <p:ph type="sldImg"/>
          </p:nvPr>
        </p:nvSpPr>
        <p:spPr>
          <a:ln/>
        </p:spPr>
      </p:sp>
      <p:sp>
        <p:nvSpPr>
          <p:cNvPr id="70659"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40776670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Rot="1" noChangeAspect="1" noChangeArrowheads="1" noTextEdit="1"/>
          </p:cNvSpPr>
          <p:nvPr>
            <p:ph type="sldImg"/>
          </p:nvPr>
        </p:nvSpPr>
        <p:spPr>
          <a:ln/>
        </p:spPr>
      </p:sp>
      <p:sp>
        <p:nvSpPr>
          <p:cNvPr id="7168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15646258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Rot="1" noChangeAspect="1" noChangeArrowheads="1" noTextEdit="1"/>
          </p:cNvSpPr>
          <p:nvPr>
            <p:ph type="sldImg"/>
          </p:nvPr>
        </p:nvSpPr>
        <p:spPr>
          <a:ln/>
        </p:spPr>
      </p:sp>
      <p:sp>
        <p:nvSpPr>
          <p:cNvPr id="7168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7864165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Rot="1" noChangeAspect="1" noChangeArrowheads="1" noTextEdit="1"/>
          </p:cNvSpPr>
          <p:nvPr>
            <p:ph type="sldImg"/>
          </p:nvPr>
        </p:nvSpPr>
        <p:spPr>
          <a:ln/>
        </p:spPr>
      </p:sp>
      <p:sp>
        <p:nvSpPr>
          <p:cNvPr id="72707"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7488599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Rot="1" noChangeAspect="1" noChangeArrowheads="1" noTextEdit="1"/>
          </p:cNvSpPr>
          <p:nvPr>
            <p:ph type="sldImg"/>
          </p:nvPr>
        </p:nvSpPr>
        <p:spPr>
          <a:ln/>
        </p:spPr>
      </p:sp>
      <p:sp>
        <p:nvSpPr>
          <p:cNvPr id="73731"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33538549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Rot="1" noChangeAspect="1" noChangeArrowheads="1" noTextEdit="1"/>
          </p:cNvSpPr>
          <p:nvPr>
            <p:ph type="sldImg"/>
          </p:nvPr>
        </p:nvSpPr>
        <p:spPr>
          <a:ln/>
        </p:spPr>
      </p:sp>
      <p:sp>
        <p:nvSpPr>
          <p:cNvPr id="74755"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19887256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Rot="1" noChangeAspect="1" noChangeArrowheads="1" noTextEdit="1"/>
          </p:cNvSpPr>
          <p:nvPr>
            <p:ph type="sldImg"/>
          </p:nvPr>
        </p:nvSpPr>
        <p:spPr>
          <a:ln/>
        </p:spPr>
      </p:sp>
      <p:sp>
        <p:nvSpPr>
          <p:cNvPr id="75779"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30657431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Rot="1" noChangeAspect="1" noChangeArrowheads="1" noTextEdit="1"/>
          </p:cNvSpPr>
          <p:nvPr>
            <p:ph type="sldImg"/>
          </p:nvPr>
        </p:nvSpPr>
        <p:spPr>
          <a:ln/>
        </p:spPr>
      </p:sp>
      <p:sp>
        <p:nvSpPr>
          <p:cNvPr id="84995"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17611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Rot="1" noChangeAspect="1" noChangeArrowheads="1" noTextEdit="1"/>
          </p:cNvSpPr>
          <p:nvPr>
            <p:ph type="sldImg"/>
          </p:nvPr>
        </p:nvSpPr>
        <p:spPr>
          <a:ln/>
        </p:spPr>
      </p:sp>
      <p:sp>
        <p:nvSpPr>
          <p:cNvPr id="86019"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54184292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15/10/2018</a:t>
            </a:fld>
            <a:endParaRPr lang="en-GB" dirty="0">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2716989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60000"/>
              <a:lumOff val="40000"/>
            </a:schemeClr>
          </a:solidFill>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15/10/2018</a:t>
            </a:fld>
            <a:endParaRPr lang="en-GB" dirty="0">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7" name="Picture 6"/>
          <p:cNvPicPr>
            <a:picLocks noChangeAspect="1"/>
          </p:cNvPicPr>
          <p:nvPr userDrawn="1"/>
        </p:nvPicPr>
        <p:blipFill>
          <a:blip r:embed="rId2"/>
          <a:stretch>
            <a:fillRect/>
          </a:stretch>
        </p:blipFill>
        <p:spPr>
          <a:xfrm>
            <a:off x="7405644" y="5699796"/>
            <a:ext cx="1738356" cy="1157478"/>
          </a:xfrm>
          <a:prstGeom prst="rect">
            <a:avLst/>
          </a:prstGeom>
        </p:spPr>
      </p:pic>
    </p:spTree>
    <p:extLst>
      <p:ext uri="{BB962C8B-B14F-4D97-AF65-F5344CB8AC3E}">
        <p14:creationId xmlns:p14="http://schemas.microsoft.com/office/powerpoint/2010/main" val="11751376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15/10/2018</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5" name="Picture 4"/>
          <p:cNvPicPr>
            <a:picLocks noChangeAspect="1"/>
          </p:cNvPicPr>
          <p:nvPr userDrawn="1"/>
        </p:nvPicPr>
        <p:blipFill>
          <a:blip r:embed="rId2"/>
          <a:stretch>
            <a:fillRect/>
          </a:stretch>
        </p:blipFill>
        <p:spPr>
          <a:xfrm>
            <a:off x="7312196" y="5661249"/>
            <a:ext cx="1831803" cy="1185082"/>
          </a:xfrm>
          <a:prstGeom prst="rect">
            <a:avLst/>
          </a:prstGeom>
        </p:spPr>
      </p:pic>
    </p:spTree>
    <p:extLst>
      <p:ext uri="{BB962C8B-B14F-4D97-AF65-F5344CB8AC3E}">
        <p14:creationId xmlns:p14="http://schemas.microsoft.com/office/powerpoint/2010/main" val="36321924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15/10/2018</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303" y="5661248"/>
            <a:ext cx="1834607" cy="1196752"/>
          </a:xfrm>
          <a:prstGeom prst="rect">
            <a:avLst/>
          </a:prstGeom>
        </p:spPr>
      </p:pic>
    </p:spTree>
    <p:extLst>
      <p:ext uri="{BB962C8B-B14F-4D97-AF65-F5344CB8AC3E}">
        <p14:creationId xmlns:p14="http://schemas.microsoft.com/office/powerpoint/2010/main" val="669134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15/10/2018</a:t>
            </a:fld>
            <a:endParaRPr lang="en-GB"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8" name="Picture 7"/>
          <p:cNvPicPr>
            <a:picLocks noChangeAspect="1"/>
          </p:cNvPicPr>
          <p:nvPr userDrawn="1"/>
        </p:nvPicPr>
        <p:blipFill>
          <a:blip r:embed="rId2"/>
          <a:stretch>
            <a:fillRect/>
          </a:stretch>
        </p:blipFill>
        <p:spPr>
          <a:xfrm>
            <a:off x="7308304" y="5661248"/>
            <a:ext cx="1835696" cy="1197296"/>
          </a:xfrm>
          <a:prstGeom prst="rect">
            <a:avLst/>
          </a:prstGeom>
        </p:spPr>
      </p:pic>
    </p:spTree>
    <p:extLst>
      <p:ext uri="{BB962C8B-B14F-4D97-AF65-F5344CB8AC3E}">
        <p14:creationId xmlns:p14="http://schemas.microsoft.com/office/powerpoint/2010/main" val="3785097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15/10/2018</a:t>
            </a:fld>
            <a:endParaRPr lang="en-GB"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3080"/>
            <a:ext cx="1835055" cy="1194920"/>
          </a:xfrm>
          <a:prstGeom prst="rect">
            <a:avLst/>
          </a:prstGeom>
        </p:spPr>
      </p:pic>
    </p:spTree>
    <p:extLst>
      <p:ext uri="{BB962C8B-B14F-4D97-AF65-F5344CB8AC3E}">
        <p14:creationId xmlns:p14="http://schemas.microsoft.com/office/powerpoint/2010/main" val="3250242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15/10/2018</a:t>
            </a:fld>
            <a:endParaRPr lang="en-GB"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3" name="Picture 2"/>
          <p:cNvPicPr>
            <a:picLocks noChangeAspect="1"/>
          </p:cNvPicPr>
          <p:nvPr userDrawn="1"/>
        </p:nvPicPr>
        <p:blipFill>
          <a:blip r:embed="rId2"/>
          <a:stretch>
            <a:fillRect/>
          </a:stretch>
        </p:blipFill>
        <p:spPr>
          <a:xfrm>
            <a:off x="7308401" y="5663080"/>
            <a:ext cx="1835055" cy="1194920"/>
          </a:xfrm>
          <a:prstGeom prst="rect">
            <a:avLst/>
          </a:prstGeom>
        </p:spPr>
      </p:pic>
    </p:spTree>
    <p:extLst>
      <p:ext uri="{BB962C8B-B14F-4D97-AF65-F5344CB8AC3E}">
        <p14:creationId xmlns:p14="http://schemas.microsoft.com/office/powerpoint/2010/main" val="25949254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15/10/2018</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2899"/>
            <a:ext cx="1835055" cy="1194920"/>
          </a:xfrm>
          <a:prstGeom prst="rect">
            <a:avLst/>
          </a:prstGeom>
        </p:spPr>
      </p:pic>
    </p:spTree>
    <p:extLst>
      <p:ext uri="{BB962C8B-B14F-4D97-AF65-F5344CB8AC3E}">
        <p14:creationId xmlns:p14="http://schemas.microsoft.com/office/powerpoint/2010/main" val="1833040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15/10/2018</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3080"/>
            <a:ext cx="1835055" cy="1194920"/>
          </a:xfrm>
          <a:prstGeom prst="rect">
            <a:avLst/>
          </a:prstGeom>
        </p:spPr>
      </p:pic>
    </p:spTree>
    <p:extLst>
      <p:ext uri="{BB962C8B-B14F-4D97-AF65-F5344CB8AC3E}">
        <p14:creationId xmlns:p14="http://schemas.microsoft.com/office/powerpoint/2010/main" val="41368285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15/10/2018</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3199827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15/10/2018</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5662409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p>
        </p:txBody>
      </p:sp>
      <p:sp>
        <p:nvSpPr>
          <p:cNvPr id="3" name="Table Placeholder 2"/>
          <p:cNvSpPr>
            <a:spLocks noGrp="1"/>
          </p:cNvSpPr>
          <p:nvPr>
            <p:ph type="tbl" idx="1"/>
          </p:nvPr>
        </p:nvSpPr>
        <p:spPr>
          <a:xfrm>
            <a:off x="457200" y="1600200"/>
            <a:ext cx="8229600" cy="4525963"/>
          </a:xfrm>
        </p:spPr>
        <p:txBody>
          <a:bodyPr/>
          <a:lstStyle/>
          <a:p>
            <a:pPr lvl="0"/>
            <a:endParaRPr lang="en-US" noProof="0"/>
          </a:p>
        </p:txBody>
      </p:sp>
      <p:sp>
        <p:nvSpPr>
          <p:cNvPr id="4" name="Rectangle 3"/>
          <p:cNvSpPr>
            <a:spLocks noGrp="1" noChangeArrowheads="1"/>
          </p:cNvSpPr>
          <p:nvPr>
            <p:ph type="sldNum" sz="quarter" idx="10"/>
          </p:nvPr>
        </p:nvSpPr>
        <p:spPr>
          <a:ln/>
        </p:spPr>
        <p:txBody>
          <a:bodyPr/>
          <a:lstStyle>
            <a:lvl1pPr>
              <a:defRPr/>
            </a:lvl1pPr>
          </a:lstStyle>
          <a:p>
            <a:pPr>
              <a:defRPr/>
            </a:pPr>
            <a:r>
              <a:rPr lang="en-US"/>
              <a:t>2 - </a:t>
            </a:r>
            <a:fld id="{110B2DFE-F669-425B-A345-C32748B56CED}" type="slidenum">
              <a:rPr lang="en-US"/>
              <a:pPr>
                <a:defRPr/>
              </a:pPr>
              <a:t>‹#›</a:t>
            </a:fld>
            <a:endParaRPr lang="en-US"/>
          </a:p>
        </p:txBody>
      </p:sp>
      <p:sp>
        <p:nvSpPr>
          <p:cNvPr id="5" name="Rectangle 14"/>
          <p:cNvSpPr>
            <a:spLocks noGrp="1" noChangeArrowheads="1"/>
          </p:cNvSpPr>
          <p:nvPr>
            <p:ph type="ftr" sz="quarter" idx="11"/>
          </p:nvPr>
        </p:nvSpPr>
        <p:spPr>
          <a:ln/>
        </p:spPr>
        <p:txBody>
          <a:bodyPr/>
          <a:lstStyle>
            <a:lvl1pPr>
              <a:defRPr/>
            </a:lvl1pPr>
          </a:lstStyle>
          <a:p>
            <a:pPr>
              <a:defRPr/>
            </a:pPr>
            <a:r>
              <a:rPr lang="en-US"/>
              <a:t>Ch. 2: Inside the Entrepreneurial Mind</a:t>
            </a:r>
          </a:p>
        </p:txBody>
      </p:sp>
    </p:spTree>
    <p:extLst>
      <p:ext uri="{BB962C8B-B14F-4D97-AF65-F5344CB8AC3E}">
        <p14:creationId xmlns:p14="http://schemas.microsoft.com/office/powerpoint/2010/main" val="2403522810"/>
      </p:ext>
    </p:extLst>
  </p:cSld>
  <p:clrMapOvr>
    <a:masterClrMapping/>
  </p:clrMapOvr>
  <p:transition spd="med">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3"/>
          <p:cNvSpPr>
            <a:spLocks noGrp="1" noChangeArrowheads="1"/>
          </p:cNvSpPr>
          <p:nvPr>
            <p:ph type="sldNum" sz="quarter" idx="10"/>
          </p:nvPr>
        </p:nvSpPr>
        <p:spPr>
          <a:ln/>
        </p:spPr>
        <p:txBody>
          <a:bodyPr/>
          <a:lstStyle>
            <a:lvl1pPr>
              <a:defRPr/>
            </a:lvl1pPr>
          </a:lstStyle>
          <a:p>
            <a:pPr>
              <a:defRPr/>
            </a:pPr>
            <a:r>
              <a:rPr lang="en-US"/>
              <a:t>2 - </a:t>
            </a:r>
            <a:fld id="{5D515852-134E-43C6-A0DE-6A3F8BEC50FE}" type="slidenum">
              <a:rPr lang="en-US"/>
              <a:pPr>
                <a:defRPr/>
              </a:pPr>
              <a:t>‹#›</a:t>
            </a:fld>
            <a:endParaRPr lang="en-US"/>
          </a:p>
        </p:txBody>
      </p:sp>
      <p:sp>
        <p:nvSpPr>
          <p:cNvPr id="6" name="Rectangle 14"/>
          <p:cNvSpPr>
            <a:spLocks noGrp="1" noChangeArrowheads="1"/>
          </p:cNvSpPr>
          <p:nvPr>
            <p:ph type="ftr" sz="quarter" idx="11"/>
          </p:nvPr>
        </p:nvSpPr>
        <p:spPr>
          <a:ln/>
        </p:spPr>
        <p:txBody>
          <a:bodyPr/>
          <a:lstStyle>
            <a:lvl1pPr>
              <a:defRPr/>
            </a:lvl1pPr>
          </a:lstStyle>
          <a:p>
            <a:pPr>
              <a:defRPr/>
            </a:pPr>
            <a:r>
              <a:rPr lang="en-US"/>
              <a:t>Ch. 2: Inside the Entrepreneurial Mind</a:t>
            </a:r>
          </a:p>
        </p:txBody>
      </p:sp>
    </p:spTree>
    <p:extLst>
      <p:ext uri="{BB962C8B-B14F-4D97-AF65-F5344CB8AC3E}">
        <p14:creationId xmlns:p14="http://schemas.microsoft.com/office/powerpoint/2010/main" val="3892547474"/>
      </p:ext>
    </p:extLst>
  </p:cSld>
  <p:clrMapOvr>
    <a:masterClrMapping/>
  </p:clrMapOvr>
  <p:transition spd="med">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15/10/2018</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90572003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www.skeptical-science.com/people/skeptics/darren-brown-experiments-secret-luck/"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vimeo.com/34133694"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www.fastcodesign.com/1663137/how-3m-gave-everyone-days-off-and-created-an-innovation-dynamo"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www.thebalancecareers.com/understanding-knowledge-skills-and-abilities-ksa-2275329"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hyperlink" Target="https://www.youtube.com/watch?v=XoUtfa6skw0" TargetMode="Externa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hyperlink" Target="https://www.cleverism.com/idea-generation-divergent-vs-convergent-thinking/" TargetMode="Externa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hyperlink" Target="https://jigsaw.vitalsource.com/books/9781119086369/content/id/bm01bib97" TargetMode="Externa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hyperlink" Target="http://ecorner.stanford.edu/videos/1525/Give-Ideas-Credit-Not-Credit-for-Ideas" TargetMode="External"/><Relationship Id="rId2" Type="http://schemas.openxmlformats.org/officeDocument/2006/relationships/hyperlink" Target="http://ecorner.stanford.edu/videos/1524/Ideas-Come-From-Everywhere" TargetMode="Externa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hyperlink" Target="http://www.brainstorming.co.uk/" TargetMode="Externa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hyperlink" Target="http://www.debonothinkingsystems.com/tools/lateral.htm" TargetMode="External"/><Relationship Id="rId2" Type="http://schemas.openxmlformats.org/officeDocument/2006/relationships/hyperlink" Target="http://www.mind-mapping.co.uk/" TargetMode="External"/><Relationship Id="rId1" Type="http://schemas.openxmlformats.org/officeDocument/2006/relationships/slideLayout" Target="../slideLayouts/slideLayout2.xml"/><Relationship Id="rId4" Type="http://schemas.openxmlformats.org/officeDocument/2006/relationships/hyperlink" Target="http://www.debonogroup.com/six_thinking_hats.php" TargetMode="External"/></Relationships>
</file>

<file path=ppt/slides/_rels/slide76.xml.rels><?xml version="1.0" encoding="UTF-8" standalone="yes"?>
<Relationships xmlns="http://schemas.openxmlformats.org/package/2006/relationships"><Relationship Id="rId3" Type="http://schemas.openxmlformats.org/officeDocument/2006/relationships/hyperlink" Target="https://www.youtube.com/watch?v=7hWRva_sPeE" TargetMode="External"/><Relationship Id="rId2" Type="http://schemas.openxmlformats.org/officeDocument/2006/relationships/hyperlink" Target="http://www.accidentalcreative.com/theaccidentalcreative/" TargetMode="External"/><Relationship Id="rId1" Type="http://schemas.openxmlformats.org/officeDocument/2006/relationships/slideLayout" Target="../slideLayouts/slideLayout1.xml"/></Relationships>
</file>

<file path=ppt/slides/_rels/slide7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sz="3200" b="1" dirty="0">
                <a:solidFill>
                  <a:schemeClr val="bg1"/>
                </a:solidFill>
              </a:rPr>
              <a:t>Lecture 3</a:t>
            </a:r>
            <a:br>
              <a:rPr lang="en-US" sz="3200" b="1" dirty="0">
                <a:solidFill>
                  <a:schemeClr val="bg1"/>
                </a:solidFill>
              </a:rPr>
            </a:br>
            <a:r>
              <a:rPr lang="en-US" sz="3200" b="1" dirty="0">
                <a:solidFill>
                  <a:schemeClr val="bg1"/>
                </a:solidFill>
              </a:rPr>
              <a:t>Opportunity &amp; Creativity</a:t>
            </a:r>
            <a:endParaRPr lang="en-US" sz="3200" dirty="0">
              <a:solidFill>
                <a:schemeClr val="bg1"/>
              </a:solidFill>
            </a:endParaRPr>
          </a:p>
        </p:txBody>
      </p:sp>
      <p:sp>
        <p:nvSpPr>
          <p:cNvPr id="3" name="Subtitle 2"/>
          <p:cNvSpPr>
            <a:spLocks noGrp="1"/>
          </p:cNvSpPr>
          <p:nvPr>
            <p:ph type="subTitle" idx="1"/>
          </p:nvPr>
        </p:nvSpPr>
        <p:spPr/>
        <p:txBody>
          <a:bodyPr/>
          <a:lstStyle/>
          <a:p>
            <a:r>
              <a:rPr lang="en-US" dirty="0">
                <a:solidFill>
                  <a:schemeClr val="bg1"/>
                </a:solidFill>
              </a:rPr>
              <a:t>Chris Thomas</a:t>
            </a:r>
          </a:p>
        </p:txBody>
      </p:sp>
    </p:spTree>
    <p:extLst>
      <p:ext uri="{BB962C8B-B14F-4D97-AF65-F5344CB8AC3E}">
        <p14:creationId xmlns:p14="http://schemas.microsoft.com/office/powerpoint/2010/main" val="8189676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Objectives</a:t>
            </a:r>
          </a:p>
        </p:txBody>
      </p:sp>
      <p:sp>
        <p:nvSpPr>
          <p:cNvPr id="3" name="Content Placeholder 2"/>
          <p:cNvSpPr>
            <a:spLocks noGrp="1"/>
          </p:cNvSpPr>
          <p:nvPr>
            <p:ph idx="1"/>
          </p:nvPr>
        </p:nvSpPr>
        <p:spPr/>
        <p:txBody>
          <a:bodyPr/>
          <a:lstStyle/>
          <a:p>
            <a:pPr marL="0" indent="0">
              <a:buNone/>
            </a:pPr>
            <a:endParaRPr lang="en-US" dirty="0"/>
          </a:p>
          <a:p>
            <a:r>
              <a:rPr lang="en-US" dirty="0"/>
              <a:t>Understand the importance of opportunity recognition for entrepreneurship…and life</a:t>
            </a:r>
          </a:p>
          <a:p>
            <a:endParaRPr lang="en-US" dirty="0"/>
          </a:p>
          <a:p>
            <a:r>
              <a:rPr lang="en-US" dirty="0"/>
              <a:t>Understanding the creative process</a:t>
            </a:r>
          </a:p>
          <a:p>
            <a:endParaRPr lang="en-US" dirty="0"/>
          </a:p>
        </p:txBody>
      </p:sp>
    </p:spTree>
    <p:extLst>
      <p:ext uri="{BB962C8B-B14F-4D97-AF65-F5344CB8AC3E}">
        <p14:creationId xmlns:p14="http://schemas.microsoft.com/office/powerpoint/2010/main" val="10675538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Slide Number Placeholder 3"/>
          <p:cNvSpPr>
            <a:spLocks noGrp="1"/>
          </p:cNvSpPr>
          <p:nvPr>
            <p:ph type="sldNum" sz="quarter" idx="10"/>
          </p:nvPr>
        </p:nvSpPr>
        <p:spPr/>
        <p:txBody>
          <a:bodyPr/>
          <a:lstStyle/>
          <a:p>
            <a:pPr>
              <a:defRPr/>
            </a:pPr>
            <a:r>
              <a:rPr lang="en-US"/>
              <a:t>2 - </a:t>
            </a:r>
            <a:fld id="{4E770934-012F-4AAD-B4F9-C6055DCF0C1C}" type="slidenum">
              <a:rPr lang="en-US"/>
              <a:pPr>
                <a:defRPr/>
              </a:pPr>
              <a:t>3</a:t>
            </a:fld>
            <a:endParaRPr lang="en-US"/>
          </a:p>
        </p:txBody>
      </p:sp>
      <p:sp>
        <p:nvSpPr>
          <p:cNvPr id="37" name="Footer Placeholder 4"/>
          <p:cNvSpPr>
            <a:spLocks noGrp="1"/>
          </p:cNvSpPr>
          <p:nvPr>
            <p:ph type="ftr" sz="quarter" idx="11"/>
          </p:nvPr>
        </p:nvSpPr>
        <p:spPr/>
        <p:txBody>
          <a:bodyPr/>
          <a:lstStyle/>
          <a:p>
            <a:pPr>
              <a:defRPr/>
            </a:pPr>
            <a:endParaRPr lang="en-US" dirty="0"/>
          </a:p>
        </p:txBody>
      </p:sp>
      <p:sp>
        <p:nvSpPr>
          <p:cNvPr id="84994" name="Rectangle 2"/>
          <p:cNvSpPr>
            <a:spLocks noGrp="1" noRot="1" noChangeArrowheads="1"/>
          </p:cNvSpPr>
          <p:nvPr>
            <p:ph type="title"/>
          </p:nvPr>
        </p:nvSpPr>
        <p:spPr>
          <a:xfrm>
            <a:off x="457200" y="274638"/>
            <a:ext cx="8229600" cy="1143000"/>
          </a:xfrm>
        </p:spPr>
        <p:txBody>
          <a:bodyPr/>
          <a:lstStyle/>
          <a:p>
            <a:pPr eaLnBrk="1" hangingPunct="1">
              <a:defRPr/>
            </a:pPr>
            <a:r>
              <a:rPr lang="en-US"/>
              <a:t>How Creative Are You?</a:t>
            </a:r>
          </a:p>
        </p:txBody>
      </p:sp>
      <p:graphicFrame>
        <p:nvGraphicFramePr>
          <p:cNvPr id="85031" name="Group 39"/>
          <p:cNvGraphicFramePr>
            <a:graphicFrameLocks noGrp="1"/>
          </p:cNvGraphicFramePr>
          <p:nvPr>
            <p:ph type="tbl" idx="1"/>
            <p:extLst>
              <p:ext uri="{D42A27DB-BD31-4B8C-83A1-F6EECF244321}">
                <p14:modId xmlns:p14="http://schemas.microsoft.com/office/powerpoint/2010/main" val="944132480"/>
              </p:ext>
            </p:extLst>
          </p:nvPr>
        </p:nvGraphicFramePr>
        <p:xfrm>
          <a:off x="683568" y="1173163"/>
          <a:ext cx="7772400" cy="4686300"/>
        </p:xfrm>
        <a:graphic>
          <a:graphicData uri="http://schemas.openxmlformats.org/drawingml/2006/table">
            <a:tbl>
              <a:tblPr/>
              <a:tblGrid>
                <a:gridCol w="1943100">
                  <a:extLst>
                    <a:ext uri="{9D8B030D-6E8A-4147-A177-3AD203B41FA5}">
                      <a16:colId xmlns:a16="http://schemas.microsoft.com/office/drawing/2014/main" val="20000"/>
                    </a:ext>
                  </a:extLst>
                </a:gridCol>
                <a:gridCol w="1943100">
                  <a:extLst>
                    <a:ext uri="{9D8B030D-6E8A-4147-A177-3AD203B41FA5}">
                      <a16:colId xmlns:a16="http://schemas.microsoft.com/office/drawing/2014/main" val="20001"/>
                    </a:ext>
                  </a:extLst>
                </a:gridCol>
                <a:gridCol w="1943100">
                  <a:extLst>
                    <a:ext uri="{9D8B030D-6E8A-4147-A177-3AD203B41FA5}">
                      <a16:colId xmlns:a16="http://schemas.microsoft.com/office/drawing/2014/main" val="20002"/>
                    </a:ext>
                  </a:extLst>
                </a:gridCol>
                <a:gridCol w="1943100">
                  <a:extLst>
                    <a:ext uri="{9D8B030D-6E8A-4147-A177-3AD203B41FA5}">
                      <a16:colId xmlns:a16="http://schemas.microsoft.com/office/drawing/2014/main" val="20003"/>
                    </a:ext>
                  </a:extLst>
                </a:gridCol>
              </a:tblGrid>
              <a:tr h="1600200">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dirty="0">
                          <a:ln>
                            <a:noFill/>
                          </a:ln>
                          <a:solidFill>
                            <a:schemeClr val="tx1"/>
                          </a:solidFill>
                          <a:effectLst>
                            <a:outerShdw blurRad="38100" dist="38100" dir="2700000" algn="tl">
                              <a:srgbClr val="000000"/>
                            </a:outerShdw>
                          </a:effectLst>
                          <a:latin typeface="Arial" pitchFamily="34" charset="0"/>
                          <a:cs typeface="Times New Roman" pitchFamily="18" charset="0"/>
                        </a:rPr>
                        <a:t>                  Hundred</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dirty="0">
                          <a:ln>
                            <a:noFill/>
                          </a:ln>
                          <a:solidFill>
                            <a:schemeClr val="tx1"/>
                          </a:solidFill>
                          <a:effectLst>
                            <a:outerShdw blurRad="38100" dist="38100" dir="2700000" algn="tl">
                              <a:srgbClr val="000000"/>
                            </a:outerShdw>
                          </a:effectLst>
                          <a:latin typeface="Arial" pitchFamily="34" charset="0"/>
                          <a:cs typeface="Times New Roman" pitchFamily="18" charset="0"/>
                        </a:rPr>
                        <a:t>Chun         Hundred</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dirty="0">
                          <a:ln>
                            <a:noFill/>
                          </a:ln>
                          <a:solidFill>
                            <a:schemeClr val="tx1"/>
                          </a:solidFill>
                          <a:effectLst>
                            <a:outerShdw blurRad="38100" dist="38100" dir="2700000" algn="tl">
                              <a:srgbClr val="000000"/>
                            </a:outerShdw>
                          </a:effectLst>
                          <a:latin typeface="Arial" pitchFamily="34" charset="0"/>
                          <a:cs typeface="Times New Roman" pitchFamily="18" charset="0"/>
                        </a:rPr>
                        <a:t>Chun         Hundred</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dirty="0">
                          <a:ln>
                            <a:noFill/>
                          </a:ln>
                          <a:solidFill>
                            <a:schemeClr val="tx1"/>
                          </a:solidFill>
                          <a:effectLst>
                            <a:outerShdw blurRad="38100" dist="38100" dir="2700000" algn="tl">
                              <a:srgbClr val="000000"/>
                            </a:outerShdw>
                          </a:effectLst>
                          <a:latin typeface="Arial" pitchFamily="34" charset="0"/>
                          <a:cs typeface="Times New Roman" pitchFamily="18" charset="0"/>
                        </a:rPr>
                        <a:t>Chun         Hundred</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dirty="0">
                          <a:ln>
                            <a:noFill/>
                          </a:ln>
                          <a:solidFill>
                            <a:schemeClr val="tx1"/>
                          </a:solidFill>
                          <a:effectLst>
                            <a:outerShdw blurRad="38100" dist="38100" dir="2700000" algn="tl">
                              <a:srgbClr val="000000"/>
                            </a:outerShdw>
                          </a:effectLst>
                          <a:latin typeface="Arial" pitchFamily="34" charset="0"/>
                          <a:cs typeface="Times New Roman" pitchFamily="18" charset="0"/>
                        </a:rPr>
                        <a:t>Chun         Hundred</a:t>
                      </a:r>
                      <a:endParaRPr kumimoji="0" lang="en-US" sz="1400" b="1" i="0" u="none" strike="noStrike" cap="none" normalizeH="0" baseline="0" dirty="0">
                        <a:ln>
                          <a:noFill/>
                        </a:ln>
                        <a:solidFill>
                          <a:schemeClr val="tx1"/>
                        </a:solidFill>
                        <a:effectLst>
                          <a:outerShdw blurRad="38100" dist="38100" dir="2700000" algn="tl">
                            <a:srgbClr val="000000"/>
                          </a:outerShdw>
                        </a:effectLst>
                        <a:latin typeface="Arial"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rPr>
                        <a:t>              O</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rPr>
                        <a:t>                            R</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rPr>
                        <a:t>      H               E</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rPr>
                        <a:t>S               W</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rPr>
                        <a:t>	              S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endParaRP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endParaRP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rPr>
                        <a:t>Umph  Umph  Umph</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rPr>
                        <a:t>       Of the Spirit</a:t>
                      </a:r>
                      <a:r>
                        <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rPr>
                        <a:t>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endParaRP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rPr>
                        <a:t>Grace.</a:t>
                      </a:r>
                      <a:endPar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028700">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400" b="1" i="0" u="none" strike="noStrike" cap="none" normalizeH="0" baseline="0" dirty="0">
                        <a:ln>
                          <a:noFill/>
                        </a:ln>
                        <a:solidFill>
                          <a:schemeClr val="tx1"/>
                        </a:solidFill>
                        <a:effectLst>
                          <a:outerShdw blurRad="38100" dist="38100" dir="2700000" algn="tl">
                            <a:srgbClr val="000000"/>
                          </a:outerShdw>
                        </a:effectLst>
                        <a:latin typeface="Arial"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400" b="1" i="0" u="sng" strike="noStrike" cap="none" normalizeH="0" baseline="0" dirty="0">
                        <a:ln>
                          <a:noFill/>
                        </a:ln>
                        <a:solidFill>
                          <a:schemeClr val="tx1"/>
                        </a:solidFill>
                        <a:effectLst>
                          <a:outerShdw blurRad="38100" dist="38100" dir="2700000" algn="tl">
                            <a:srgbClr val="000000"/>
                          </a:outerShdw>
                        </a:effectLst>
                        <a:latin typeface="Arial" pitchFamily="34" charset="0"/>
                        <a:cs typeface="Times New Roman" pitchFamily="18"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sng" strike="noStrike" cap="none" normalizeH="0" baseline="0" dirty="0">
                          <a:ln>
                            <a:noFill/>
                          </a:ln>
                          <a:solidFill>
                            <a:schemeClr val="tx1"/>
                          </a:solidFill>
                          <a:effectLst>
                            <a:outerShdw blurRad="38100" dist="38100" dir="2700000" algn="tl">
                              <a:srgbClr val="000000"/>
                            </a:outerShdw>
                          </a:effectLst>
                          <a:latin typeface="Arial" pitchFamily="34" charset="0"/>
                          <a:cs typeface="Times New Roman" pitchFamily="18" charset="0"/>
                        </a:rPr>
                        <a:t>Stand</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dirty="0">
                          <a:ln>
                            <a:noFill/>
                          </a:ln>
                          <a:solidFill>
                            <a:schemeClr val="tx1"/>
                          </a:solidFill>
                          <a:effectLst>
                            <a:outerShdw blurRad="38100" dist="38100" dir="2700000" algn="tl">
                              <a:srgbClr val="000000"/>
                            </a:outerShdw>
                          </a:effectLst>
                          <a:latin typeface="Arial" pitchFamily="34" charset="0"/>
                          <a:cs typeface="Times New Roman" pitchFamily="18" charset="0"/>
                        </a:rPr>
                        <a:t>                  I</a:t>
                      </a:r>
                      <a:r>
                        <a:rPr kumimoji="0" lang="en-US" sz="1400" b="1" i="0" u="none" strike="noStrike" cap="none" normalizeH="0" baseline="0" dirty="0">
                          <a:ln>
                            <a:noFill/>
                          </a:ln>
                          <a:solidFill>
                            <a:schemeClr val="tx1"/>
                          </a:solidFill>
                          <a:effectLst>
                            <a:outerShdw blurRad="38100" dist="38100" dir="2700000" algn="tl">
                              <a:srgbClr val="000000"/>
                            </a:outerShdw>
                          </a:effectLst>
                          <a:latin typeface="Arial" pitchFamily="34" charset="0"/>
                        </a:rPr>
                        <a:t>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rPr>
                        <a:t>S  Media</a:t>
                      </a:r>
                      <a:r>
                        <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rPr>
                        <a:t>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028700">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endParaRP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rPr>
                        <a:t>2 1111 STO   CK</a:t>
                      </a:r>
                      <a:r>
                        <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rPr>
                        <a:t> </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endParaRP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rPr>
                        <a:t>THEBLUEFACE</a:t>
                      </a:r>
                      <a:r>
                        <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rPr>
                        <a:t>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rPr>
                        <a:t>Intensity</a:t>
                      </a:r>
                      <a:r>
                        <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rPr>
                        <a:t>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endParaRP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rPr>
                        <a:t> S     H     E     E     T</a:t>
                      </a:r>
                      <a:r>
                        <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rPr>
                        <a:t>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1028700">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400" b="1" i="0" u="sng"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sng"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rPr>
                        <a:t>Objection</a:t>
                      </a:r>
                      <a:endPar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endParaRP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rPr>
                        <a:t>             Ruled</a:t>
                      </a:r>
                      <a:r>
                        <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rPr>
                        <a:t> </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endParaRP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rPr>
                        <a:t>W          E          B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rPr>
                        <a:t>Roll Roll</a:t>
                      </a: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rPr>
                        <a:t>Roy Roy</a:t>
                      </a:r>
                      <a:r>
                        <a:rPr kumimoji="0" lang="en-US" sz="1400" b="1" i="0" u="none" strike="noStrike" cap="none" normalizeH="0" baseline="0">
                          <a:ln>
                            <a:noFill/>
                          </a:ln>
                          <a:solidFill>
                            <a:schemeClr val="tx1"/>
                          </a:solidFill>
                          <a:effectLst>
                            <a:outerShdw blurRad="38100" dist="38100" dir="2700000" algn="tl">
                              <a:srgbClr val="000000"/>
                            </a:outerShdw>
                          </a:effectLst>
                          <a:latin typeface="Arial" pitchFamily="34" charset="0"/>
                        </a:rPr>
                        <a:t>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400" b="1" i="0" u="none" strike="noStrike" cap="none" normalizeH="0" baseline="0" dirty="0">
                        <a:ln>
                          <a:noFill/>
                        </a:ln>
                        <a:solidFill>
                          <a:schemeClr val="tx1"/>
                        </a:solidFill>
                        <a:effectLst>
                          <a:outerShdw blurRad="38100" dist="38100" dir="2700000" algn="tl">
                            <a:srgbClr val="000000"/>
                          </a:outerShdw>
                        </a:effectLst>
                        <a:latin typeface="Arial" pitchFamily="34" charset="0"/>
                      </a:endParaRP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400" b="1" i="0" u="none" strike="noStrike" cap="none" normalizeH="0" baseline="0" dirty="0">
                          <a:ln>
                            <a:noFill/>
                          </a:ln>
                          <a:solidFill>
                            <a:schemeClr val="tx1"/>
                          </a:solidFill>
                          <a:effectLst>
                            <a:outerShdw blurRad="38100" dist="38100" dir="2700000" algn="tl">
                              <a:srgbClr val="000000"/>
                            </a:outerShdw>
                          </a:effectLst>
                          <a:latin typeface="Arial" pitchFamily="34" charset="0"/>
                          <a:cs typeface="Times New Roman" pitchFamily="18" charset="0"/>
                        </a:rPr>
                        <a:t>    Tomb of 210,N</a:t>
                      </a:r>
                      <a:r>
                        <a:rPr kumimoji="0" lang="en-US" sz="1400" b="1" i="0" u="none" strike="noStrike" cap="none" normalizeH="0" baseline="0" dirty="0">
                          <a:ln>
                            <a:noFill/>
                          </a:ln>
                          <a:solidFill>
                            <a:schemeClr val="tx1"/>
                          </a:solidFill>
                          <a:effectLst>
                            <a:outerShdw blurRad="38100" dist="38100" dir="2700000" algn="tl">
                              <a:srgbClr val="000000"/>
                            </a:outerShdw>
                          </a:effectLst>
                          <a:latin typeface="Arial" pitchFamily="34" charset="0"/>
                        </a:rPr>
                        <a:t>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
        <p:nvSpPr>
          <p:cNvPr id="8224" name="Rectangle 30"/>
          <p:cNvSpPr>
            <a:spLocks noChangeArrowheads="1"/>
          </p:cNvSpPr>
          <p:nvPr/>
        </p:nvSpPr>
        <p:spPr bwMode="auto">
          <a:xfrm>
            <a:off x="990600" y="3200400"/>
            <a:ext cx="1447800" cy="576263"/>
          </a:xfrm>
          <a:prstGeom prst="rect">
            <a:avLst/>
          </a:prstGeom>
          <a:solidFill>
            <a:schemeClr val="bg1">
              <a:lumMod val="75000"/>
            </a:schemeClr>
          </a:solidFill>
          <a:ln w="9525">
            <a:solidFill>
              <a:srgbClr val="000000"/>
            </a:solidFill>
            <a:miter lim="800000"/>
            <a:headEnd/>
            <a:tailEnd/>
          </a:ln>
        </p:spPr>
        <p:txBody>
          <a:bodyPr/>
          <a:lstStyle/>
          <a:p>
            <a:pPr algn="ctr" eaLnBrk="0" hangingPunct="0"/>
            <a:endParaRPr lang="en-US" sz="1200" b="1">
              <a:solidFill>
                <a:srgbClr val="FFFFFF"/>
              </a:solidFill>
              <a:latin typeface="Times New Roman" pitchFamily="18" charset="0"/>
            </a:endParaRPr>
          </a:p>
          <a:p>
            <a:pPr algn="ctr" eaLnBrk="0" hangingPunct="0"/>
            <a:endParaRPr lang="en-US" sz="1200" b="1">
              <a:solidFill>
                <a:srgbClr val="FFFFFF"/>
              </a:solidFill>
              <a:latin typeface="Times New Roman" pitchFamily="18" charset="0"/>
            </a:endParaRPr>
          </a:p>
        </p:txBody>
      </p:sp>
      <p:sp>
        <p:nvSpPr>
          <p:cNvPr id="8225" name="Line 31"/>
          <p:cNvSpPr>
            <a:spLocks noChangeShapeType="1"/>
          </p:cNvSpPr>
          <p:nvPr/>
        </p:nvSpPr>
        <p:spPr bwMode="auto">
          <a:xfrm>
            <a:off x="990600" y="3505200"/>
            <a:ext cx="1447800" cy="0"/>
          </a:xfrm>
          <a:prstGeom prst="line">
            <a:avLst/>
          </a:prstGeom>
          <a:noFill/>
          <a:ln w="28575">
            <a:solidFill>
              <a:schemeClr val="tx1"/>
            </a:solidFill>
            <a:prstDash val="lgDash"/>
            <a:round/>
            <a:headEnd/>
            <a:tailEnd/>
          </a:ln>
          <a:extLst>
            <a:ext uri="{909E8E84-426E-40DD-AFC4-6F175D3DCCD1}">
              <a14:hiddenFill xmlns:a14="http://schemas.microsoft.com/office/drawing/2010/main">
                <a:noFill/>
              </a14:hiddenFill>
            </a:ext>
          </a:extLst>
        </p:spPr>
        <p:txBody>
          <a:bodyPr/>
          <a:lstStyle/>
          <a:p>
            <a:endParaRPr lang="en-GB"/>
          </a:p>
        </p:txBody>
      </p:sp>
      <p:sp>
        <p:nvSpPr>
          <p:cNvPr id="8226" name="Text Box 32"/>
          <p:cNvSpPr txBox="1">
            <a:spLocks noChangeArrowheads="1"/>
          </p:cNvSpPr>
          <p:nvPr/>
        </p:nvSpPr>
        <p:spPr bwMode="auto">
          <a:xfrm>
            <a:off x="1293813" y="3516313"/>
            <a:ext cx="766762"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r>
              <a:rPr lang="en-US" sz="1400" b="1" dirty="0">
                <a:latin typeface="Times New Roman" pitchFamily="18" charset="0"/>
              </a:rPr>
              <a:t>Scholar</a:t>
            </a:r>
          </a:p>
        </p:txBody>
      </p:sp>
      <p:sp>
        <p:nvSpPr>
          <p:cNvPr id="8227" name="WordArt 33"/>
          <p:cNvSpPr>
            <a:spLocks noChangeArrowheads="1" noChangeShapeType="1"/>
          </p:cNvSpPr>
          <p:nvPr/>
        </p:nvSpPr>
        <p:spPr bwMode="auto">
          <a:xfrm>
            <a:off x="4953000" y="3240088"/>
            <a:ext cx="985838" cy="493712"/>
          </a:xfrm>
          <a:prstGeom prst="rect">
            <a:avLst/>
          </a:prstGeom>
        </p:spPr>
        <p:txBody>
          <a:bodyPr wrap="none" fromWordArt="1">
            <a:prstTxWarp prst="textChevron">
              <a:avLst>
                <a:gd name="adj" fmla="val 25000"/>
              </a:avLst>
            </a:prstTxWarp>
          </a:bodyPr>
          <a:lstStyle/>
          <a:p>
            <a:pPr algn="ctr"/>
            <a:r>
              <a:rPr lang="en-GB" sz="1000" kern="10">
                <a:ln w="9525">
                  <a:solidFill>
                    <a:srgbClr val="000000"/>
                  </a:solidFill>
                  <a:round/>
                  <a:headEnd/>
                  <a:tailEnd/>
                </a:ln>
                <a:latin typeface="Times New Roman"/>
                <a:cs typeface="Times New Roman"/>
              </a:rPr>
              <a:t>SPR  ING</a:t>
            </a:r>
          </a:p>
        </p:txBody>
      </p:sp>
      <p:pic>
        <p:nvPicPr>
          <p:cNvPr id="8228" name="Picture 3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76563" y="5351463"/>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29" name="Picture 3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46475" y="5326063"/>
            <a:ext cx="320675" cy="236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42235940"/>
      </p:ext>
    </p:extLst>
  </p:cSld>
  <p:clrMapOvr>
    <a:masterClrMapping/>
  </p:clrMapOvr>
  <p:transition spd="med">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Slide Number Placeholder 3"/>
          <p:cNvSpPr>
            <a:spLocks noGrp="1"/>
          </p:cNvSpPr>
          <p:nvPr>
            <p:ph type="sldNum" sz="quarter" idx="10"/>
          </p:nvPr>
        </p:nvSpPr>
        <p:spPr/>
        <p:txBody>
          <a:bodyPr/>
          <a:lstStyle/>
          <a:p>
            <a:pPr>
              <a:defRPr/>
            </a:pPr>
            <a:r>
              <a:rPr lang="en-US"/>
              <a:t>2 - </a:t>
            </a:r>
            <a:fld id="{2822A4A7-7C57-42B6-A8B0-73E5DE7FB587}" type="slidenum">
              <a:rPr lang="en-US"/>
              <a:pPr>
                <a:defRPr/>
              </a:pPr>
              <a:t>4</a:t>
            </a:fld>
            <a:endParaRPr lang="en-US"/>
          </a:p>
        </p:txBody>
      </p:sp>
      <p:sp>
        <p:nvSpPr>
          <p:cNvPr id="31" name="Footer Placeholder 4"/>
          <p:cNvSpPr>
            <a:spLocks noGrp="1"/>
          </p:cNvSpPr>
          <p:nvPr>
            <p:ph type="ftr" sz="quarter" idx="11"/>
          </p:nvPr>
        </p:nvSpPr>
        <p:spPr/>
        <p:txBody>
          <a:bodyPr/>
          <a:lstStyle/>
          <a:p>
            <a:pPr>
              <a:defRPr/>
            </a:pPr>
            <a:r>
              <a:rPr lang="en-US"/>
              <a:t>Ch. 2: Inside the Entrepreneurial Mind</a:t>
            </a:r>
          </a:p>
        </p:txBody>
      </p:sp>
      <p:sp>
        <p:nvSpPr>
          <p:cNvPr id="86018" name="Rectangle 2"/>
          <p:cNvSpPr>
            <a:spLocks noGrp="1" noRot="1" noChangeArrowheads="1"/>
          </p:cNvSpPr>
          <p:nvPr>
            <p:ph type="title"/>
          </p:nvPr>
        </p:nvSpPr>
        <p:spPr/>
        <p:txBody>
          <a:bodyPr/>
          <a:lstStyle/>
          <a:p>
            <a:pPr eaLnBrk="1" hangingPunct="1">
              <a:defRPr/>
            </a:pPr>
            <a:r>
              <a:rPr lang="en-US"/>
              <a:t>How Creative Are You?</a:t>
            </a:r>
          </a:p>
        </p:txBody>
      </p:sp>
      <p:graphicFrame>
        <p:nvGraphicFramePr>
          <p:cNvPr id="86019" name="Group 3"/>
          <p:cNvGraphicFramePr>
            <a:graphicFrameLocks noGrp="1"/>
          </p:cNvGraphicFramePr>
          <p:nvPr>
            <p:ph type="tbl" idx="1"/>
          </p:nvPr>
        </p:nvGraphicFramePr>
        <p:xfrm>
          <a:off x="685800" y="1371600"/>
          <a:ext cx="7772400" cy="4686300"/>
        </p:xfrm>
        <a:graphic>
          <a:graphicData uri="http://schemas.openxmlformats.org/drawingml/2006/table">
            <a:tbl>
              <a:tblPr/>
              <a:tblGrid>
                <a:gridCol w="1943100">
                  <a:extLst>
                    <a:ext uri="{9D8B030D-6E8A-4147-A177-3AD203B41FA5}">
                      <a16:colId xmlns:a16="http://schemas.microsoft.com/office/drawing/2014/main" val="20000"/>
                    </a:ext>
                  </a:extLst>
                </a:gridCol>
                <a:gridCol w="1943100">
                  <a:extLst>
                    <a:ext uri="{9D8B030D-6E8A-4147-A177-3AD203B41FA5}">
                      <a16:colId xmlns:a16="http://schemas.microsoft.com/office/drawing/2014/main" val="20001"/>
                    </a:ext>
                  </a:extLst>
                </a:gridCol>
                <a:gridCol w="1943100">
                  <a:extLst>
                    <a:ext uri="{9D8B030D-6E8A-4147-A177-3AD203B41FA5}">
                      <a16:colId xmlns:a16="http://schemas.microsoft.com/office/drawing/2014/main" val="20002"/>
                    </a:ext>
                  </a:extLst>
                </a:gridCol>
                <a:gridCol w="1943100">
                  <a:extLst>
                    <a:ext uri="{9D8B030D-6E8A-4147-A177-3AD203B41FA5}">
                      <a16:colId xmlns:a16="http://schemas.microsoft.com/office/drawing/2014/main" val="20003"/>
                    </a:ext>
                  </a:extLst>
                </a:gridCol>
              </a:tblGrid>
              <a:tr h="1600200">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rPr>
                        <a:t>Fortune 500</a:t>
                      </a: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rPr>
                        <a:t>Scattered Showers</a:t>
                      </a:r>
                      <a:endPar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endParaRP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rPr>
                        <a:t>Triumph of the Spirit</a:t>
                      </a:r>
                      <a:endPar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endParaRP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rPr>
                        <a:t>Grace Period</a:t>
                      </a:r>
                      <a:endPar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028700">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rPr>
                        <a:t>Rhodes Scholar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sng"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rPr>
                        <a:t>I Understand</a:t>
                      </a:r>
                      <a:r>
                        <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rPr>
                        <a:t>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rPr>
                        <a:t>Spring Break</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rPr>
                        <a:t>Media Bias</a:t>
                      </a:r>
                      <a:r>
                        <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rPr>
                        <a:t>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028700">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rPr>
                        <a:t>Two for One Stock Split</a:t>
                      </a:r>
                      <a:endPar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rPr>
                        <a:t>Blue in the Face</a:t>
                      </a:r>
                      <a:r>
                        <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rPr>
                        <a:t>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rPr>
                        <a:t>High Intensity</a:t>
                      </a:r>
                      <a:r>
                        <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rPr>
                        <a:t>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rPr>
                        <a:t>Spreadsheet</a:t>
                      </a:r>
                      <a:endPar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1028700">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sng"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rPr>
                        <a:t>Objection  Overruled</a:t>
                      </a:r>
                      <a:r>
                        <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rPr>
                        <a:t> </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rPr>
                        <a:t>Web Links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rPr>
                        <a:t>Rolls Royce</a:t>
                      </a:r>
                      <a:r>
                        <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rPr>
                        <a:t>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endPar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endParaRP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cs typeface="Times New Roman" pitchFamily="18" charset="0"/>
                        </a:rPr>
                        <a:t>Tomb of Tutankhamen</a:t>
                      </a:r>
                      <a:r>
                        <a:rPr kumimoji="0" lang="en-US" sz="1800" b="1" i="0" u="none" strike="noStrike" cap="none" normalizeH="0" baseline="0">
                          <a:ln>
                            <a:noFill/>
                          </a:ln>
                          <a:solidFill>
                            <a:schemeClr val="tx1"/>
                          </a:solidFill>
                          <a:effectLst>
                            <a:outerShdw blurRad="38100" dist="38100" dir="2700000" algn="tl">
                              <a:srgbClr val="000000"/>
                            </a:outerShdw>
                          </a:effectLst>
                          <a:latin typeface="Arial" pitchFamily="34" charset="0"/>
                        </a:rPr>
                        <a:t>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838699577"/>
      </p:ext>
    </p:extLst>
  </p:cSld>
  <p:clrMapOvr>
    <a:masterClrMapping/>
  </p:clrMapOvr>
  <p:transition spd="med">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Opportunities &amp; Luck</a:t>
            </a:r>
          </a:p>
        </p:txBody>
      </p:sp>
      <p:sp>
        <p:nvSpPr>
          <p:cNvPr id="3" name="Content Placeholder 2"/>
          <p:cNvSpPr>
            <a:spLocks noGrp="1"/>
          </p:cNvSpPr>
          <p:nvPr>
            <p:ph idx="1"/>
          </p:nvPr>
        </p:nvSpPr>
        <p:spPr/>
        <p:txBody>
          <a:bodyPr/>
          <a:lstStyle/>
          <a:p>
            <a:r>
              <a:rPr lang="en-US" dirty="0"/>
              <a:t>Can we create more opportunities for ourselves?</a:t>
            </a:r>
          </a:p>
          <a:p>
            <a:endParaRPr lang="en-US" dirty="0"/>
          </a:p>
          <a:p>
            <a:r>
              <a:rPr lang="en-US" dirty="0"/>
              <a:t>Can creativity be learned?</a:t>
            </a:r>
          </a:p>
          <a:p>
            <a:endParaRPr lang="en-US" dirty="0"/>
          </a:p>
          <a:p>
            <a:endParaRPr lang="en-US" dirty="0"/>
          </a:p>
        </p:txBody>
      </p:sp>
    </p:spTree>
    <p:extLst>
      <p:ext uri="{BB962C8B-B14F-4D97-AF65-F5344CB8AC3E}">
        <p14:creationId xmlns:p14="http://schemas.microsoft.com/office/powerpoint/2010/main" val="12718910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is luck?</a:t>
            </a:r>
          </a:p>
        </p:txBody>
      </p:sp>
      <p:sp>
        <p:nvSpPr>
          <p:cNvPr id="3" name="Content Placeholder 2"/>
          <p:cNvSpPr>
            <a:spLocks noGrp="1"/>
          </p:cNvSpPr>
          <p:nvPr>
            <p:ph idx="1"/>
          </p:nvPr>
        </p:nvSpPr>
        <p:spPr/>
        <p:txBody>
          <a:bodyPr/>
          <a:lstStyle/>
          <a:p>
            <a:r>
              <a:rPr lang="en-US" dirty="0"/>
              <a:t>Are some people more lucky than others?</a:t>
            </a:r>
          </a:p>
          <a:p>
            <a:endParaRPr lang="en-US" dirty="0"/>
          </a:p>
        </p:txBody>
      </p:sp>
    </p:spTree>
    <p:extLst>
      <p:ext uri="{BB962C8B-B14F-4D97-AF65-F5344CB8AC3E}">
        <p14:creationId xmlns:p14="http://schemas.microsoft.com/office/powerpoint/2010/main" val="35992351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77500" lnSpcReduction="20000"/>
          </a:bodyPr>
          <a:lstStyle/>
          <a:p>
            <a:r>
              <a:rPr lang="en-US" dirty="0">
                <a:hlinkClick r:id="rId2"/>
              </a:rPr>
              <a:t>Derren Brown…the secret of luck</a:t>
            </a:r>
            <a:endParaRPr lang="en-US" dirty="0"/>
          </a:p>
          <a:p>
            <a:endParaRPr lang="en-US" dirty="0"/>
          </a:p>
          <a:p>
            <a:r>
              <a:rPr lang="en-US" dirty="0"/>
              <a:t>One specific individual, Wayne, is convinced that he has no luck, so Derren sets a few things up to test the hypothesis he is putting forward </a:t>
            </a:r>
          </a:p>
          <a:p>
            <a:r>
              <a:rPr lang="en-US" dirty="0"/>
              <a:t>… basically, that “luck” has nothing to do with the supernatural or fate, but is more about what is going on inside our heads … those who are lucky are simply folks who have seen an opportunity and grasped it, but those who are unlucky are folks blind to such opportunities.</a:t>
            </a:r>
          </a:p>
        </p:txBody>
      </p:sp>
    </p:spTree>
    <p:extLst>
      <p:ext uri="{BB962C8B-B14F-4D97-AF65-F5344CB8AC3E}">
        <p14:creationId xmlns:p14="http://schemas.microsoft.com/office/powerpoint/2010/main" val="28425667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5" name="Content Placeholder 4"/>
          <p:cNvSpPr>
            <a:spLocks noGrp="1"/>
          </p:cNvSpPr>
          <p:nvPr>
            <p:ph idx="1"/>
          </p:nvPr>
        </p:nvSpPr>
        <p:spPr/>
        <p:txBody>
          <a:bodyPr/>
          <a:lstStyle/>
          <a:p>
            <a:r>
              <a:rPr lang="en-US" dirty="0">
                <a:hlinkClick r:id="rId2"/>
              </a:rPr>
              <a:t>https://vimeo.com/34133694</a:t>
            </a:r>
            <a:endParaRPr lang="en-US" dirty="0"/>
          </a:p>
          <a:p>
            <a:r>
              <a:rPr lang="en-US" dirty="0"/>
              <a:t>(9:05)</a:t>
            </a:r>
          </a:p>
          <a:p>
            <a:endParaRPr lang="en-US" dirty="0"/>
          </a:p>
        </p:txBody>
      </p:sp>
    </p:spTree>
    <p:extLst>
      <p:ext uri="{BB962C8B-B14F-4D97-AF65-F5344CB8AC3E}">
        <p14:creationId xmlns:p14="http://schemas.microsoft.com/office/powerpoint/2010/main" val="20414779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77500" lnSpcReduction="20000"/>
          </a:bodyPr>
          <a:lstStyle/>
          <a:p>
            <a:r>
              <a:rPr lang="en-US" dirty="0"/>
              <a:t>They illustrate this quite well with ‘unlucky’ Wayne. A fake scratch card is planted in Wayne’s mail, if he scratches it, he gets to win a TV (for real), but he tossed it in the bin. </a:t>
            </a:r>
          </a:p>
          <a:p>
            <a:r>
              <a:rPr lang="en-US" dirty="0"/>
              <a:t>They set up a fake interviewer in the street giving away £20 to anybody who can answer six questions (these are all questions that relate to what Wayne does). A few folks answer correctly and win the £20, but when Wayne wanders by, he explains that he is busy and does not stop to find out what it is all about. </a:t>
            </a:r>
          </a:p>
          <a:p>
            <a:r>
              <a:rPr lang="en-US" dirty="0"/>
              <a:t>Derren even places £50 on the footpath, then when Wayne walks by a few minutes later, he fails to see it and just carries on.</a:t>
            </a:r>
          </a:p>
        </p:txBody>
      </p:sp>
    </p:spTree>
    <p:extLst>
      <p:ext uri="{BB962C8B-B14F-4D97-AF65-F5344CB8AC3E}">
        <p14:creationId xmlns:p14="http://schemas.microsoft.com/office/powerpoint/2010/main" val="29550171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t>What sort of things can we do as individuals to make ourselves more ‘lucky’.</a:t>
            </a:r>
          </a:p>
          <a:p>
            <a:pPr lvl="1"/>
            <a:r>
              <a:rPr lang="en-US" dirty="0"/>
              <a:t>i.e. create more opportunities?</a:t>
            </a:r>
          </a:p>
        </p:txBody>
      </p:sp>
    </p:spTree>
    <p:extLst>
      <p:ext uri="{BB962C8B-B14F-4D97-AF65-F5344CB8AC3E}">
        <p14:creationId xmlns:p14="http://schemas.microsoft.com/office/powerpoint/2010/main" val="31025510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marL="0" indent="0">
              <a:buNone/>
            </a:pPr>
            <a:r>
              <a:rPr lang="en-US" sz="3200" i="1" dirty="0"/>
              <a:t>“Entrepreneurship is the pursuit of </a:t>
            </a:r>
            <a:r>
              <a:rPr lang="en-US" sz="3200" b="1" i="1" dirty="0"/>
              <a:t>opportunity </a:t>
            </a:r>
            <a:r>
              <a:rPr lang="en-US" sz="3200" i="1" dirty="0"/>
              <a:t>without regard to resources currently controlled” </a:t>
            </a:r>
          </a:p>
          <a:p>
            <a:pPr marL="228600" lvl="1" indent="0" algn="r">
              <a:buNone/>
            </a:pPr>
            <a:r>
              <a:rPr lang="en-US" i="1" dirty="0"/>
              <a:t>Harvard Business School professor Howard Stevenson</a:t>
            </a:r>
            <a:endParaRPr lang="en-US" dirty="0"/>
          </a:p>
        </p:txBody>
      </p:sp>
    </p:spTree>
    <p:extLst>
      <p:ext uri="{BB962C8B-B14F-4D97-AF65-F5344CB8AC3E}">
        <p14:creationId xmlns:p14="http://schemas.microsoft.com/office/powerpoint/2010/main" val="4519125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Opportunities</a:t>
            </a:r>
          </a:p>
        </p:txBody>
      </p:sp>
      <p:sp>
        <p:nvSpPr>
          <p:cNvPr id="3" name="Content Placeholder 2"/>
          <p:cNvSpPr>
            <a:spLocks noGrp="1"/>
          </p:cNvSpPr>
          <p:nvPr>
            <p:ph idx="1"/>
          </p:nvPr>
        </p:nvSpPr>
        <p:spPr/>
        <p:txBody>
          <a:bodyPr/>
          <a:lstStyle/>
          <a:p>
            <a:r>
              <a:rPr lang="en-US" dirty="0"/>
              <a:t>Do we create  (make) opportunities?</a:t>
            </a:r>
          </a:p>
          <a:p>
            <a:endParaRPr lang="en-US" dirty="0"/>
          </a:p>
          <a:p>
            <a:r>
              <a:rPr lang="en-US" dirty="0"/>
              <a:t>Do we find opportunities (research)?</a:t>
            </a:r>
          </a:p>
          <a:p>
            <a:endParaRPr lang="en-US" dirty="0"/>
          </a:p>
          <a:p>
            <a:endParaRPr lang="en-US" dirty="0"/>
          </a:p>
        </p:txBody>
      </p:sp>
    </p:spTree>
    <p:extLst>
      <p:ext uri="{BB962C8B-B14F-4D97-AF65-F5344CB8AC3E}">
        <p14:creationId xmlns:p14="http://schemas.microsoft.com/office/powerpoint/2010/main" val="7736026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Found?</a:t>
            </a:r>
          </a:p>
        </p:txBody>
      </p:sp>
      <p:sp>
        <p:nvSpPr>
          <p:cNvPr id="3" name="Content Placeholder 2"/>
          <p:cNvSpPr>
            <a:spLocks noGrp="1"/>
          </p:cNvSpPr>
          <p:nvPr>
            <p:ph idx="1"/>
          </p:nvPr>
        </p:nvSpPr>
        <p:spPr/>
        <p:txBody>
          <a:bodyPr>
            <a:normAutofit fontScale="85000" lnSpcReduction="20000"/>
          </a:bodyPr>
          <a:lstStyle/>
          <a:p>
            <a:r>
              <a:rPr lang="en-US" dirty="0"/>
              <a:t>Study market segments</a:t>
            </a:r>
          </a:p>
          <a:p>
            <a:r>
              <a:rPr lang="en-US" dirty="0"/>
              <a:t>Look for areas of potential growth</a:t>
            </a:r>
          </a:p>
          <a:p>
            <a:r>
              <a:rPr lang="en-US" dirty="0"/>
              <a:t>Find the most profitable</a:t>
            </a:r>
          </a:p>
          <a:p>
            <a:r>
              <a:rPr lang="en-US" dirty="0"/>
              <a:t>Extensive market research and business planning</a:t>
            </a:r>
          </a:p>
          <a:p>
            <a:r>
              <a:rPr lang="en-US" dirty="0"/>
              <a:t>Acquires resources that help them implement the plan.</a:t>
            </a:r>
          </a:p>
          <a:p>
            <a:endParaRPr lang="en-US" dirty="0"/>
          </a:p>
          <a:p>
            <a:r>
              <a:rPr lang="en-US" dirty="0"/>
              <a:t>This assumes your business is going to be sufficiently similar to existing businesses so that historical info will be useful </a:t>
            </a:r>
          </a:p>
          <a:p>
            <a:endParaRPr lang="en-US" dirty="0"/>
          </a:p>
        </p:txBody>
      </p:sp>
    </p:spTree>
    <p:extLst>
      <p:ext uri="{BB962C8B-B14F-4D97-AF65-F5344CB8AC3E}">
        <p14:creationId xmlns:p14="http://schemas.microsoft.com/office/powerpoint/2010/main" val="9544372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Made?</a:t>
            </a:r>
          </a:p>
        </p:txBody>
      </p:sp>
      <p:sp>
        <p:nvSpPr>
          <p:cNvPr id="3" name="Content Placeholder 2"/>
          <p:cNvSpPr>
            <a:spLocks noGrp="1"/>
          </p:cNvSpPr>
          <p:nvPr>
            <p:ph idx="1"/>
          </p:nvPr>
        </p:nvSpPr>
        <p:spPr/>
        <p:txBody>
          <a:bodyPr>
            <a:normAutofit fontScale="85000" lnSpcReduction="20000"/>
          </a:bodyPr>
          <a:lstStyle/>
          <a:p>
            <a:r>
              <a:rPr lang="en-US" dirty="0"/>
              <a:t>Information at start of a venture is  incomplete and overwhelming</a:t>
            </a:r>
          </a:p>
          <a:p>
            <a:r>
              <a:rPr lang="en-US" dirty="0"/>
              <a:t>The market cannot be defined</a:t>
            </a:r>
          </a:p>
          <a:p>
            <a:r>
              <a:rPr lang="en-US" dirty="0"/>
              <a:t>Consumers are not aware of their future </a:t>
            </a:r>
          </a:p>
          <a:p>
            <a:r>
              <a:rPr lang="en-US" dirty="0"/>
              <a:t>New technologies may emerge</a:t>
            </a:r>
          </a:p>
          <a:p>
            <a:endParaRPr lang="en-US" dirty="0"/>
          </a:p>
          <a:p>
            <a:r>
              <a:rPr lang="en-US" dirty="0"/>
              <a:t>Entrepreneur creates or transforms, </a:t>
            </a:r>
            <a:r>
              <a:rPr lang="en-US" b="1" dirty="0"/>
              <a:t>adapting and changing opportunities as he goes along, </a:t>
            </a:r>
            <a:r>
              <a:rPr lang="en-US" dirty="0"/>
              <a:t>by talking to potential customers/ investors / suppliers along the way. </a:t>
            </a:r>
          </a:p>
        </p:txBody>
      </p:sp>
    </p:spTree>
    <p:extLst>
      <p:ext uri="{BB962C8B-B14F-4D97-AF65-F5344CB8AC3E}">
        <p14:creationId xmlns:p14="http://schemas.microsoft.com/office/powerpoint/2010/main" val="15719280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92500" lnSpcReduction="10000"/>
          </a:bodyPr>
          <a:lstStyle/>
          <a:p>
            <a:r>
              <a:rPr lang="en-US" dirty="0"/>
              <a:t>Many of the firms we admire today started out doing nothing close to what they do today.</a:t>
            </a:r>
          </a:p>
          <a:p>
            <a:endParaRPr lang="en-US" dirty="0"/>
          </a:p>
          <a:p>
            <a:r>
              <a:rPr lang="en-US" dirty="0">
                <a:hlinkClick r:id="rId2"/>
              </a:rPr>
              <a:t>3M and Post it Notes</a:t>
            </a:r>
            <a:endParaRPr lang="en-US" dirty="0"/>
          </a:p>
          <a:p>
            <a:endParaRPr lang="en-US" dirty="0"/>
          </a:p>
          <a:p>
            <a:r>
              <a:rPr lang="en-US" dirty="0"/>
              <a:t>Opportunities were made over time and through interactions with customers, partners, and employees.</a:t>
            </a:r>
          </a:p>
        </p:txBody>
      </p:sp>
    </p:spTree>
    <p:extLst>
      <p:ext uri="{BB962C8B-B14F-4D97-AF65-F5344CB8AC3E}">
        <p14:creationId xmlns:p14="http://schemas.microsoft.com/office/powerpoint/2010/main" val="12832557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85000" lnSpcReduction="10000"/>
          </a:bodyPr>
          <a:lstStyle/>
          <a:p>
            <a:r>
              <a:rPr lang="en-US" dirty="0"/>
              <a:t>Post-it note was found note made</a:t>
            </a:r>
          </a:p>
          <a:p>
            <a:endParaRPr lang="en-US" dirty="0"/>
          </a:p>
          <a:p>
            <a:r>
              <a:rPr lang="en-US" dirty="0"/>
              <a:t>i.e.  No-one researched the market and </a:t>
            </a:r>
            <a:r>
              <a:rPr lang="en-US" dirty="0" err="1"/>
              <a:t>realised</a:t>
            </a:r>
            <a:r>
              <a:rPr lang="en-US" dirty="0"/>
              <a:t> there was a need for sticky note paper. The product </a:t>
            </a:r>
            <a:r>
              <a:rPr lang="en-US" dirty="0" err="1"/>
              <a:t>evelved</a:t>
            </a:r>
            <a:r>
              <a:rPr lang="en-US" dirty="0"/>
              <a:t> over time.</a:t>
            </a:r>
          </a:p>
          <a:p>
            <a:endParaRPr lang="en-US" dirty="0"/>
          </a:p>
          <a:p>
            <a:r>
              <a:rPr lang="en-US" dirty="0"/>
              <a:t>Many creative/innovative companies e.g. 3M, Apple give their employees time within their working day to pursue your own ideas and daydream</a:t>
            </a:r>
          </a:p>
          <a:p>
            <a:endParaRPr lang="en-US" dirty="0"/>
          </a:p>
          <a:p>
            <a:endParaRPr lang="en-US" dirty="0"/>
          </a:p>
        </p:txBody>
      </p:sp>
    </p:spTree>
    <p:extLst>
      <p:ext uri="{BB962C8B-B14F-4D97-AF65-F5344CB8AC3E}">
        <p14:creationId xmlns:p14="http://schemas.microsoft.com/office/powerpoint/2010/main" val="21250373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Curry in a Hurry</a:t>
            </a:r>
          </a:p>
        </p:txBody>
      </p:sp>
      <p:sp>
        <p:nvSpPr>
          <p:cNvPr id="3" name="Content Placeholder 2"/>
          <p:cNvSpPr>
            <a:spLocks noGrp="1"/>
          </p:cNvSpPr>
          <p:nvPr>
            <p:ph idx="1"/>
          </p:nvPr>
        </p:nvSpPr>
        <p:spPr/>
        <p:txBody>
          <a:bodyPr>
            <a:normAutofit fontScale="92500" lnSpcReduction="10000"/>
          </a:bodyPr>
          <a:lstStyle/>
          <a:p>
            <a:r>
              <a:rPr lang="en-US" dirty="0"/>
              <a:t>We have an entrepreneur who is an excellent chef. </a:t>
            </a:r>
          </a:p>
          <a:p>
            <a:r>
              <a:rPr lang="en-US" dirty="0"/>
              <a:t>She is looking at starting up her own Indian restaurant.</a:t>
            </a:r>
          </a:p>
          <a:p>
            <a:endParaRPr lang="en-US" dirty="0"/>
          </a:p>
          <a:p>
            <a:r>
              <a:rPr lang="en-US" dirty="0"/>
              <a:t>How could she do this	</a:t>
            </a:r>
          </a:p>
          <a:p>
            <a:pPr lvl="1"/>
            <a:r>
              <a:rPr lang="en-US" dirty="0"/>
              <a:t>Using the Found route</a:t>
            </a:r>
          </a:p>
          <a:p>
            <a:pPr lvl="1"/>
            <a:r>
              <a:rPr lang="en-US" dirty="0"/>
              <a:t>Using the Made route</a:t>
            </a:r>
          </a:p>
        </p:txBody>
      </p:sp>
    </p:spTree>
    <p:extLst>
      <p:ext uri="{BB962C8B-B14F-4D97-AF65-F5344CB8AC3E}">
        <p14:creationId xmlns:p14="http://schemas.microsoft.com/office/powerpoint/2010/main" val="23827371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85000" lnSpcReduction="10000"/>
          </a:bodyPr>
          <a:lstStyle/>
          <a:p>
            <a:r>
              <a:rPr lang="en-US" dirty="0"/>
              <a:t>Entrepreneurs are not necessarily visionaries but are  better than others at exploiting opportunities.</a:t>
            </a:r>
          </a:p>
          <a:p>
            <a:r>
              <a:rPr lang="en-US" dirty="0"/>
              <a:t>They make their opportunities often by mundane means.</a:t>
            </a:r>
          </a:p>
          <a:p>
            <a:r>
              <a:rPr lang="en-US" dirty="0"/>
              <a:t>They can be discoverers or creators of opportunities.</a:t>
            </a:r>
          </a:p>
          <a:p>
            <a:endParaRPr lang="en-US" dirty="0"/>
          </a:p>
          <a:p>
            <a:r>
              <a:rPr lang="en-US" dirty="0"/>
              <a:t>Some may argue that a true entrepreneur is a creator of opportunities i.e. there is a strong innovation content to their business idea  i.e. the </a:t>
            </a:r>
            <a:r>
              <a:rPr lang="en-US" dirty="0" err="1"/>
              <a:t>ipad</a:t>
            </a:r>
            <a:r>
              <a:rPr lang="en-US" dirty="0"/>
              <a:t> </a:t>
            </a:r>
          </a:p>
        </p:txBody>
      </p:sp>
    </p:spTree>
    <p:extLst>
      <p:ext uri="{BB962C8B-B14F-4D97-AF65-F5344CB8AC3E}">
        <p14:creationId xmlns:p14="http://schemas.microsoft.com/office/powerpoint/2010/main" val="5217837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 don</a:t>
            </a:r>
            <a:r>
              <a:rPr lang="fr-FR" dirty="0"/>
              <a:t>’</a:t>
            </a:r>
            <a:r>
              <a:rPr lang="en-US" dirty="0"/>
              <a:t>t have a good idea!</a:t>
            </a:r>
          </a:p>
        </p:txBody>
      </p:sp>
      <p:sp>
        <p:nvSpPr>
          <p:cNvPr id="3" name="Content Placeholder 2"/>
          <p:cNvSpPr>
            <a:spLocks noGrp="1"/>
          </p:cNvSpPr>
          <p:nvPr>
            <p:ph idx="1"/>
          </p:nvPr>
        </p:nvSpPr>
        <p:spPr/>
        <p:txBody>
          <a:bodyPr>
            <a:normAutofit fontScale="92500" lnSpcReduction="20000"/>
          </a:bodyPr>
          <a:lstStyle/>
          <a:p>
            <a:r>
              <a:rPr lang="en-US" dirty="0"/>
              <a:t>Impossible to know in advance whether an idea will turn out to be a good business opportunity.</a:t>
            </a:r>
            <a:br>
              <a:rPr lang="en-US" dirty="0"/>
            </a:br>
            <a:endParaRPr lang="en-US" dirty="0"/>
          </a:p>
          <a:p>
            <a:r>
              <a:rPr lang="en-US" dirty="0"/>
              <a:t> Only way to find out is by implementing it.</a:t>
            </a:r>
          </a:p>
          <a:p>
            <a:endParaRPr lang="en-US" dirty="0"/>
          </a:p>
          <a:p>
            <a:r>
              <a:rPr lang="en-US" dirty="0"/>
              <a:t> Simplest way to come up with an idea is to think of things we like, we don’t like, things we wish we had, things we’d like to get rid of….using our own experience.</a:t>
            </a:r>
          </a:p>
        </p:txBody>
      </p:sp>
    </p:spTree>
    <p:extLst>
      <p:ext uri="{BB962C8B-B14F-4D97-AF65-F5344CB8AC3E}">
        <p14:creationId xmlns:p14="http://schemas.microsoft.com/office/powerpoint/2010/main" val="5157603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r>
              <a:rPr lang="en-US" dirty="0"/>
              <a:t>No such thing as a “good” idea upfront.</a:t>
            </a:r>
          </a:p>
          <a:p>
            <a:endParaRPr lang="en-US" dirty="0"/>
          </a:p>
          <a:p>
            <a:r>
              <a:rPr lang="en-US" dirty="0"/>
              <a:t>There are only ideas we implement and those we don’t. </a:t>
            </a:r>
          </a:p>
          <a:p>
            <a:endParaRPr lang="en-US" dirty="0"/>
          </a:p>
          <a:p>
            <a:r>
              <a:rPr lang="en-US" dirty="0"/>
              <a:t>Why don’t people launch their ideas on to the market?</a:t>
            </a:r>
          </a:p>
        </p:txBody>
      </p:sp>
    </p:spTree>
    <p:extLst>
      <p:ext uri="{BB962C8B-B14F-4D97-AF65-F5344CB8AC3E}">
        <p14:creationId xmlns:p14="http://schemas.microsoft.com/office/powerpoint/2010/main" val="16942053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Good idea checklist</a:t>
            </a:r>
          </a:p>
        </p:txBody>
      </p:sp>
      <p:sp>
        <p:nvSpPr>
          <p:cNvPr id="3" name="Content Placeholder 2"/>
          <p:cNvSpPr>
            <a:spLocks noGrp="1"/>
          </p:cNvSpPr>
          <p:nvPr>
            <p:ph idx="1"/>
          </p:nvPr>
        </p:nvSpPr>
        <p:spPr/>
        <p:txBody>
          <a:bodyPr>
            <a:normAutofit fontScale="92500" lnSpcReduction="20000"/>
          </a:bodyPr>
          <a:lstStyle/>
          <a:p>
            <a:r>
              <a:rPr lang="en-US" dirty="0"/>
              <a:t>High margins </a:t>
            </a:r>
          </a:p>
          <a:p>
            <a:r>
              <a:rPr lang="en-US" dirty="0"/>
              <a:t>Low capital needed to see if business works</a:t>
            </a:r>
          </a:p>
          <a:p>
            <a:r>
              <a:rPr lang="en-US" dirty="0"/>
              <a:t>Financeable – can breakeven in a short time</a:t>
            </a:r>
          </a:p>
          <a:p>
            <a:r>
              <a:rPr lang="en-US" dirty="0"/>
              <a:t>Understandable</a:t>
            </a:r>
          </a:p>
          <a:p>
            <a:r>
              <a:rPr lang="en-US" dirty="0"/>
              <a:t>Growing market or large market</a:t>
            </a:r>
          </a:p>
          <a:p>
            <a:r>
              <a:rPr lang="en-US" dirty="0"/>
              <a:t>Identifiable market</a:t>
            </a:r>
          </a:p>
          <a:p>
            <a:r>
              <a:rPr lang="en-US" dirty="0"/>
              <a:t>Can be patented</a:t>
            </a:r>
          </a:p>
          <a:p>
            <a:r>
              <a:rPr lang="en-US" dirty="0"/>
              <a:t>Skills of management exploited </a:t>
            </a:r>
          </a:p>
        </p:txBody>
      </p:sp>
    </p:spTree>
    <p:extLst>
      <p:ext uri="{BB962C8B-B14F-4D97-AF65-F5344CB8AC3E}">
        <p14:creationId xmlns:p14="http://schemas.microsoft.com/office/powerpoint/2010/main" val="21897856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Ideas are plentiful</a:t>
            </a:r>
          </a:p>
        </p:txBody>
      </p:sp>
      <p:sp>
        <p:nvSpPr>
          <p:cNvPr id="3" name="Content Placeholder 2"/>
          <p:cNvSpPr>
            <a:spLocks noGrp="1"/>
          </p:cNvSpPr>
          <p:nvPr>
            <p:ph idx="1"/>
          </p:nvPr>
        </p:nvSpPr>
        <p:spPr/>
        <p:txBody>
          <a:bodyPr/>
          <a:lstStyle/>
          <a:p>
            <a:r>
              <a:rPr lang="en-US" dirty="0"/>
              <a:t>ACTION turns ideas into opportunity</a:t>
            </a:r>
          </a:p>
          <a:p>
            <a:pPr marL="0" indent="0">
              <a:buNone/>
            </a:pPr>
            <a:endParaRPr lang="en-US" dirty="0"/>
          </a:p>
          <a:p>
            <a:r>
              <a:rPr lang="en-US" dirty="0"/>
              <a:t>Action = producing prototype/ getting a co-founder on board/ getting money</a:t>
            </a:r>
          </a:p>
          <a:p>
            <a:endParaRPr lang="en-US" dirty="0"/>
          </a:p>
          <a:p>
            <a:r>
              <a:rPr lang="en-US" dirty="0"/>
              <a:t>VIABLE VENTURE = OPPORTUNITY + COMMITMENT </a:t>
            </a:r>
          </a:p>
        </p:txBody>
      </p:sp>
    </p:spTree>
    <p:extLst>
      <p:ext uri="{BB962C8B-B14F-4D97-AF65-F5344CB8AC3E}">
        <p14:creationId xmlns:p14="http://schemas.microsoft.com/office/powerpoint/2010/main" val="17050673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92500"/>
          </a:bodyPr>
          <a:lstStyle/>
          <a:p>
            <a:r>
              <a:rPr lang="en-US" dirty="0"/>
              <a:t>“People think that they shouldn’t go into business unless they have a blockbuster idea that’s going to change the world. It doesn’t really work that way. There are just mundane kinds of ideas.  You do something better than someone else. You take an existing thing and add a new twist”.</a:t>
            </a:r>
          </a:p>
          <a:p>
            <a:pPr marL="0" indent="0">
              <a:buNone/>
            </a:pPr>
            <a:r>
              <a:rPr lang="en-US" dirty="0"/>
              <a:t>						Robert Reiss, founder of R &amp; R</a:t>
            </a:r>
          </a:p>
        </p:txBody>
      </p:sp>
    </p:spTree>
    <p:extLst>
      <p:ext uri="{BB962C8B-B14F-4D97-AF65-F5344CB8AC3E}">
        <p14:creationId xmlns:p14="http://schemas.microsoft.com/office/powerpoint/2010/main" val="3805061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Risk v Uncertainty</a:t>
            </a:r>
          </a:p>
        </p:txBody>
      </p:sp>
      <p:sp>
        <p:nvSpPr>
          <p:cNvPr id="3" name="Content Placeholder 2"/>
          <p:cNvSpPr>
            <a:spLocks noGrp="1"/>
          </p:cNvSpPr>
          <p:nvPr>
            <p:ph idx="1"/>
          </p:nvPr>
        </p:nvSpPr>
        <p:spPr/>
        <p:txBody>
          <a:bodyPr/>
          <a:lstStyle/>
          <a:p>
            <a:r>
              <a:rPr lang="en-GB" dirty="0"/>
              <a:t>Risk is based on using predictions and variance from them.</a:t>
            </a:r>
          </a:p>
          <a:p>
            <a:endParaRPr lang="en-GB" dirty="0"/>
          </a:p>
          <a:p>
            <a:r>
              <a:rPr lang="en-GB" dirty="0"/>
              <a:t>Entrepreneurs see risk differently</a:t>
            </a:r>
          </a:p>
          <a:p>
            <a:pPr lvl="1"/>
            <a:r>
              <a:rPr lang="en-GB" dirty="0"/>
              <a:t>Don’t try and predict</a:t>
            </a:r>
          </a:p>
          <a:p>
            <a:pPr lvl="1"/>
            <a:r>
              <a:rPr lang="en-GB" dirty="0"/>
              <a:t>Work with what you have and then adapt and/or rebuild</a:t>
            </a:r>
          </a:p>
        </p:txBody>
      </p:sp>
    </p:spTree>
    <p:extLst>
      <p:ext uri="{BB962C8B-B14F-4D97-AF65-F5344CB8AC3E}">
        <p14:creationId xmlns:p14="http://schemas.microsoft.com/office/powerpoint/2010/main" val="27681125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Start with what you have</a:t>
            </a:r>
          </a:p>
        </p:txBody>
      </p:sp>
      <p:sp>
        <p:nvSpPr>
          <p:cNvPr id="3" name="Content Placeholder 2"/>
          <p:cNvSpPr>
            <a:spLocks noGrp="1"/>
          </p:cNvSpPr>
          <p:nvPr>
            <p:ph idx="1"/>
          </p:nvPr>
        </p:nvSpPr>
        <p:spPr/>
        <p:txBody>
          <a:bodyPr>
            <a:normAutofit/>
          </a:bodyPr>
          <a:lstStyle/>
          <a:p>
            <a:r>
              <a:rPr lang="en-GB" dirty="0"/>
              <a:t>Taking the plunge can be ‘venturing gradually’.</a:t>
            </a:r>
          </a:p>
          <a:p>
            <a:endParaRPr lang="en-GB" dirty="0"/>
          </a:p>
          <a:p>
            <a:r>
              <a:rPr lang="en-GB" dirty="0"/>
              <a:t>People focus too much on:</a:t>
            </a:r>
          </a:p>
          <a:p>
            <a:pPr lvl="1"/>
            <a:r>
              <a:rPr lang="en-GB" dirty="0"/>
              <a:t> whether their idea is good or not</a:t>
            </a:r>
          </a:p>
          <a:p>
            <a:pPr lvl="1"/>
            <a:r>
              <a:rPr lang="en-GB" dirty="0"/>
              <a:t>If they’ll be successful or not</a:t>
            </a:r>
          </a:p>
          <a:p>
            <a:pPr lvl="1"/>
            <a:r>
              <a:rPr lang="en-GB" dirty="0"/>
              <a:t>They forget what they could be doing with what they already have </a:t>
            </a:r>
          </a:p>
        </p:txBody>
      </p:sp>
    </p:spTree>
    <p:extLst>
      <p:ext uri="{BB962C8B-B14F-4D97-AF65-F5344CB8AC3E}">
        <p14:creationId xmlns:p14="http://schemas.microsoft.com/office/powerpoint/2010/main" val="36560727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Your means</a:t>
            </a:r>
          </a:p>
        </p:txBody>
      </p:sp>
      <p:sp>
        <p:nvSpPr>
          <p:cNvPr id="3" name="Content Placeholder 2"/>
          <p:cNvSpPr>
            <a:spLocks noGrp="1"/>
          </p:cNvSpPr>
          <p:nvPr>
            <p:ph idx="1"/>
          </p:nvPr>
        </p:nvSpPr>
        <p:spPr/>
        <p:txBody>
          <a:bodyPr>
            <a:normAutofit fontScale="92500" lnSpcReduction="10000"/>
          </a:bodyPr>
          <a:lstStyle/>
          <a:p>
            <a:r>
              <a:rPr lang="en-GB" dirty="0"/>
              <a:t>Who I am</a:t>
            </a:r>
          </a:p>
          <a:p>
            <a:pPr lvl="1"/>
            <a:r>
              <a:rPr lang="en-GB" dirty="0"/>
              <a:t>Traits, abilities and attributes</a:t>
            </a:r>
          </a:p>
          <a:p>
            <a:endParaRPr lang="en-GB" dirty="0"/>
          </a:p>
          <a:p>
            <a:r>
              <a:rPr lang="en-GB" dirty="0"/>
              <a:t>What I know</a:t>
            </a:r>
          </a:p>
          <a:p>
            <a:pPr lvl="1"/>
            <a:r>
              <a:rPr lang="en-GB" dirty="0"/>
              <a:t>Experience, education and expertise</a:t>
            </a:r>
          </a:p>
          <a:p>
            <a:pPr lvl="1"/>
            <a:endParaRPr lang="en-GB" dirty="0"/>
          </a:p>
          <a:p>
            <a:r>
              <a:rPr lang="en-GB" dirty="0"/>
              <a:t>Who I know</a:t>
            </a:r>
          </a:p>
          <a:p>
            <a:pPr lvl="1"/>
            <a:r>
              <a:rPr lang="en-GB" dirty="0"/>
              <a:t>Your social networks</a:t>
            </a:r>
          </a:p>
        </p:txBody>
      </p:sp>
    </p:spTree>
    <p:extLst>
      <p:ext uri="{BB962C8B-B14F-4D97-AF65-F5344CB8AC3E}">
        <p14:creationId xmlns:p14="http://schemas.microsoft.com/office/powerpoint/2010/main" val="41243418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Exercise</a:t>
            </a:r>
          </a:p>
        </p:txBody>
      </p:sp>
      <p:sp>
        <p:nvSpPr>
          <p:cNvPr id="3" name="Content Placeholder 2"/>
          <p:cNvSpPr>
            <a:spLocks noGrp="1"/>
          </p:cNvSpPr>
          <p:nvPr>
            <p:ph idx="1"/>
          </p:nvPr>
        </p:nvSpPr>
        <p:spPr/>
        <p:txBody>
          <a:bodyPr/>
          <a:lstStyle/>
          <a:p>
            <a:r>
              <a:rPr lang="en-US" dirty="0"/>
              <a:t>Self-Understanding for Opportunity Creation </a:t>
            </a:r>
          </a:p>
        </p:txBody>
      </p:sp>
    </p:spTree>
    <p:extLst>
      <p:ext uri="{BB962C8B-B14F-4D97-AF65-F5344CB8AC3E}">
        <p14:creationId xmlns:p14="http://schemas.microsoft.com/office/powerpoint/2010/main" val="9743815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Accomplishments</a:t>
            </a:r>
          </a:p>
        </p:txBody>
      </p:sp>
      <p:sp>
        <p:nvSpPr>
          <p:cNvPr id="3" name="Content Placeholder 2"/>
          <p:cNvSpPr>
            <a:spLocks noGrp="1"/>
          </p:cNvSpPr>
          <p:nvPr>
            <p:ph idx="1"/>
          </p:nvPr>
        </p:nvSpPr>
        <p:spPr/>
        <p:txBody>
          <a:bodyPr>
            <a:normAutofit fontScale="92500"/>
          </a:bodyPr>
          <a:lstStyle/>
          <a:p>
            <a:r>
              <a:rPr lang="en-US" dirty="0"/>
              <a:t>List 3 or 4 of your most significant personal accomplishments based on something you are:</a:t>
            </a:r>
          </a:p>
          <a:p>
            <a:r>
              <a:rPr lang="en-US" dirty="0"/>
              <a:t>proud of </a:t>
            </a:r>
          </a:p>
          <a:p>
            <a:r>
              <a:rPr lang="en-US" dirty="0"/>
              <a:t>enjoyed </a:t>
            </a:r>
          </a:p>
          <a:p>
            <a:r>
              <a:rPr lang="en-US" dirty="0"/>
              <a:t>and think that you did very well</a:t>
            </a:r>
          </a:p>
          <a:p>
            <a:pPr marL="0" indent="0">
              <a:buNone/>
            </a:pPr>
            <a:r>
              <a:rPr lang="en-US" dirty="0"/>
              <a:t>	(Rank them in terms of the most significant accomplishment to yourself) </a:t>
            </a:r>
          </a:p>
          <a:p>
            <a:pPr lvl="1"/>
            <a:endParaRPr lang="en-US" dirty="0"/>
          </a:p>
        </p:txBody>
      </p:sp>
    </p:spTree>
    <p:extLst>
      <p:ext uri="{BB962C8B-B14F-4D97-AF65-F5344CB8AC3E}">
        <p14:creationId xmlns:p14="http://schemas.microsoft.com/office/powerpoint/2010/main" val="11944874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K.S.A</a:t>
            </a:r>
          </a:p>
        </p:txBody>
      </p:sp>
      <p:sp>
        <p:nvSpPr>
          <p:cNvPr id="3" name="Content Placeholder 2"/>
          <p:cNvSpPr>
            <a:spLocks noGrp="1"/>
          </p:cNvSpPr>
          <p:nvPr>
            <p:ph idx="1"/>
          </p:nvPr>
        </p:nvSpPr>
        <p:spPr/>
        <p:txBody>
          <a:bodyPr>
            <a:normAutofit fontScale="92500" lnSpcReduction="20000"/>
          </a:bodyPr>
          <a:lstStyle/>
          <a:p>
            <a:r>
              <a:rPr lang="en-GB" dirty="0">
                <a:hlinkClick r:id="rId2"/>
              </a:rPr>
              <a:t>KSA</a:t>
            </a:r>
            <a:endParaRPr lang="en-GB" dirty="0"/>
          </a:p>
          <a:p>
            <a:r>
              <a:rPr lang="en-GB" dirty="0"/>
              <a:t>Knowledge:  theoretical not practical.</a:t>
            </a:r>
          </a:p>
          <a:p>
            <a:endParaRPr lang="en-GB" dirty="0"/>
          </a:p>
          <a:p>
            <a:r>
              <a:rPr lang="en-GB" dirty="0"/>
              <a:t>Skills: capabilities or proficiencies developed through training or hands-on experience. Practical application of theoretical knowledge</a:t>
            </a:r>
          </a:p>
          <a:p>
            <a:endParaRPr lang="en-GB" dirty="0"/>
          </a:p>
          <a:p>
            <a:r>
              <a:rPr lang="en-GB" dirty="0"/>
              <a:t>Abilities:  innate traits or talents that a person brings to a task</a:t>
            </a:r>
          </a:p>
        </p:txBody>
      </p:sp>
    </p:spTree>
    <p:extLst>
      <p:ext uri="{BB962C8B-B14F-4D97-AF65-F5344CB8AC3E}">
        <p14:creationId xmlns:p14="http://schemas.microsoft.com/office/powerpoint/2010/main" val="26542175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Knowledge, Skills and Abilities (KSA)</a:t>
            </a:r>
          </a:p>
        </p:txBody>
      </p:sp>
      <p:sp>
        <p:nvSpPr>
          <p:cNvPr id="3" name="Content Placeholder 2"/>
          <p:cNvSpPr>
            <a:spLocks noGrp="1"/>
          </p:cNvSpPr>
          <p:nvPr>
            <p:ph idx="1"/>
          </p:nvPr>
        </p:nvSpPr>
        <p:spPr/>
        <p:txBody>
          <a:bodyPr/>
          <a:lstStyle/>
          <a:p>
            <a:r>
              <a:rPr lang="en-US" dirty="0"/>
              <a:t>List the K S A’s that were needed to achieve your accomplishments</a:t>
            </a:r>
          </a:p>
        </p:txBody>
      </p:sp>
      <p:graphicFrame>
        <p:nvGraphicFramePr>
          <p:cNvPr id="4" name="Table 3"/>
          <p:cNvGraphicFramePr>
            <a:graphicFrameLocks noGrp="1"/>
          </p:cNvGraphicFramePr>
          <p:nvPr>
            <p:extLst>
              <p:ext uri="{D42A27DB-BD31-4B8C-83A1-F6EECF244321}">
                <p14:modId xmlns:p14="http://schemas.microsoft.com/office/powerpoint/2010/main" val="2208756452"/>
              </p:ext>
            </p:extLst>
          </p:nvPr>
        </p:nvGraphicFramePr>
        <p:xfrm>
          <a:off x="1115616" y="3068960"/>
          <a:ext cx="6912768" cy="2026920"/>
        </p:xfrm>
        <a:graphic>
          <a:graphicData uri="http://schemas.openxmlformats.org/drawingml/2006/table">
            <a:tbl>
              <a:tblPr firstRow="1" bandRow="1">
                <a:tableStyleId>{5C22544A-7EE6-4342-B048-85BDC9FD1C3A}</a:tableStyleId>
              </a:tblPr>
              <a:tblGrid>
                <a:gridCol w="1728192">
                  <a:extLst>
                    <a:ext uri="{9D8B030D-6E8A-4147-A177-3AD203B41FA5}">
                      <a16:colId xmlns:a16="http://schemas.microsoft.com/office/drawing/2014/main" val="20000"/>
                    </a:ext>
                  </a:extLst>
                </a:gridCol>
                <a:gridCol w="1728192">
                  <a:extLst>
                    <a:ext uri="{9D8B030D-6E8A-4147-A177-3AD203B41FA5}">
                      <a16:colId xmlns:a16="http://schemas.microsoft.com/office/drawing/2014/main" val="20001"/>
                    </a:ext>
                  </a:extLst>
                </a:gridCol>
                <a:gridCol w="1728192">
                  <a:extLst>
                    <a:ext uri="{9D8B030D-6E8A-4147-A177-3AD203B41FA5}">
                      <a16:colId xmlns:a16="http://schemas.microsoft.com/office/drawing/2014/main" val="20002"/>
                    </a:ext>
                  </a:extLst>
                </a:gridCol>
                <a:gridCol w="1728192">
                  <a:extLst>
                    <a:ext uri="{9D8B030D-6E8A-4147-A177-3AD203B41FA5}">
                      <a16:colId xmlns:a16="http://schemas.microsoft.com/office/drawing/2014/main" val="20003"/>
                    </a:ext>
                  </a:extLst>
                </a:gridCol>
              </a:tblGrid>
              <a:tr h="370840">
                <a:tc>
                  <a:txBody>
                    <a:bodyPr/>
                    <a:lstStyle/>
                    <a:p>
                      <a:endParaRPr lang="en-GB" dirty="0"/>
                    </a:p>
                  </a:txBody>
                  <a:tcPr/>
                </a:tc>
                <a:tc>
                  <a:txBody>
                    <a:bodyPr/>
                    <a:lstStyle/>
                    <a:p>
                      <a:r>
                        <a:rPr lang="en-GB" dirty="0"/>
                        <a:t>Knowledge</a:t>
                      </a:r>
                    </a:p>
                  </a:txBody>
                  <a:tcPr/>
                </a:tc>
                <a:tc>
                  <a:txBody>
                    <a:bodyPr/>
                    <a:lstStyle/>
                    <a:p>
                      <a:r>
                        <a:rPr lang="en-GB" dirty="0"/>
                        <a:t>Skills</a:t>
                      </a:r>
                    </a:p>
                  </a:txBody>
                  <a:tcPr/>
                </a:tc>
                <a:tc>
                  <a:txBody>
                    <a:bodyPr/>
                    <a:lstStyle/>
                    <a:p>
                      <a:r>
                        <a:rPr lang="en-GB" dirty="0"/>
                        <a:t>Abilities</a:t>
                      </a:r>
                    </a:p>
                  </a:txBody>
                  <a:tcPr/>
                </a:tc>
                <a:extLst>
                  <a:ext uri="{0D108BD9-81ED-4DB2-BD59-A6C34878D82A}">
                    <a16:rowId xmlns:a16="http://schemas.microsoft.com/office/drawing/2014/main" val="10000"/>
                  </a:ext>
                </a:extLst>
              </a:tr>
              <a:tr h="370840">
                <a:tc>
                  <a:txBody>
                    <a:bodyPr/>
                    <a:lstStyle/>
                    <a:p>
                      <a:r>
                        <a:rPr lang="en-GB" dirty="0"/>
                        <a:t>London Marathon</a:t>
                      </a:r>
                    </a:p>
                  </a:txBody>
                  <a:tcPr/>
                </a:tc>
                <a:tc>
                  <a:txBody>
                    <a:bodyPr/>
                    <a:lstStyle/>
                    <a:p>
                      <a:r>
                        <a:rPr lang="en-GB" dirty="0"/>
                        <a:t>Research: training programmes</a:t>
                      </a:r>
                    </a:p>
                  </a:txBody>
                  <a:tcPr/>
                </a:tc>
                <a:tc>
                  <a:txBody>
                    <a:bodyPr/>
                    <a:lstStyle/>
                    <a:p>
                      <a:r>
                        <a:rPr lang="en-GB" dirty="0"/>
                        <a:t>Stamina and fitness</a:t>
                      </a:r>
                    </a:p>
                  </a:txBody>
                  <a:tcPr/>
                </a:tc>
                <a:tc>
                  <a:txBody>
                    <a:bodyPr/>
                    <a:lstStyle/>
                    <a:p>
                      <a:r>
                        <a:rPr lang="en-GB" dirty="0"/>
                        <a:t>Determination</a:t>
                      </a:r>
                    </a:p>
                  </a:txBody>
                  <a:tcPr/>
                </a:tc>
                <a:extLst>
                  <a:ext uri="{0D108BD9-81ED-4DB2-BD59-A6C34878D82A}">
                    <a16:rowId xmlns:a16="http://schemas.microsoft.com/office/drawing/2014/main" val="10001"/>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2"/>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32717210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t>Are there any recurring themes?</a:t>
            </a:r>
          </a:p>
        </p:txBody>
      </p:sp>
    </p:spTree>
    <p:extLst>
      <p:ext uri="{BB962C8B-B14F-4D97-AF65-F5344CB8AC3E}">
        <p14:creationId xmlns:p14="http://schemas.microsoft.com/office/powerpoint/2010/main" val="29592274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Was the process…</a:t>
            </a:r>
          </a:p>
        </p:txBody>
      </p:sp>
      <p:sp>
        <p:nvSpPr>
          <p:cNvPr id="3" name="Content Placeholder 2"/>
          <p:cNvSpPr>
            <a:spLocks noGrp="1"/>
          </p:cNvSpPr>
          <p:nvPr>
            <p:ph idx="1"/>
          </p:nvPr>
        </p:nvSpPr>
        <p:spPr/>
        <p:txBody>
          <a:bodyPr/>
          <a:lstStyle/>
          <a:p>
            <a:r>
              <a:rPr lang="en-US" dirty="0"/>
              <a:t>Easy?</a:t>
            </a:r>
          </a:p>
          <a:p>
            <a:r>
              <a:rPr lang="en-US" dirty="0"/>
              <a:t>Difficult?</a:t>
            </a:r>
          </a:p>
          <a:p>
            <a:r>
              <a:rPr lang="en-US" dirty="0"/>
              <a:t>Enjoyable?</a:t>
            </a:r>
          </a:p>
          <a:p>
            <a:r>
              <a:rPr lang="en-US" dirty="0"/>
              <a:t>Patterns?</a:t>
            </a:r>
          </a:p>
          <a:p>
            <a:r>
              <a:rPr lang="en-US" dirty="0"/>
              <a:t>Would anyone like to share?</a:t>
            </a:r>
          </a:p>
          <a:p>
            <a:endParaRPr lang="en-US" dirty="0"/>
          </a:p>
        </p:txBody>
      </p:sp>
    </p:spTree>
    <p:extLst>
      <p:ext uri="{BB962C8B-B14F-4D97-AF65-F5344CB8AC3E}">
        <p14:creationId xmlns:p14="http://schemas.microsoft.com/office/powerpoint/2010/main" val="40659755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2"/>
          <p:cNvSpPr>
            <a:spLocks noGrp="1"/>
          </p:cNvSpPr>
          <p:nvPr>
            <p:ph type="sldNum" sz="quarter" idx="10"/>
          </p:nvPr>
        </p:nvSpPr>
        <p:spPr/>
        <p:txBody>
          <a:bodyPr/>
          <a:lstStyle/>
          <a:p>
            <a:pPr>
              <a:defRPr/>
            </a:pPr>
            <a:r>
              <a:rPr lang="en-US"/>
              <a:t>2 - </a:t>
            </a:r>
            <a:fld id="{753CE639-E84D-4261-93AD-08C4136C154D}" type="slidenum">
              <a:rPr lang="en-US"/>
              <a:pPr>
                <a:defRPr/>
              </a:pPr>
              <a:t>33</a:t>
            </a:fld>
            <a:endParaRPr lang="en-US"/>
          </a:p>
        </p:txBody>
      </p:sp>
      <p:sp>
        <p:nvSpPr>
          <p:cNvPr id="6" name="Footer Placeholder 3"/>
          <p:cNvSpPr>
            <a:spLocks noGrp="1"/>
          </p:cNvSpPr>
          <p:nvPr>
            <p:ph type="ftr" sz="quarter" idx="11"/>
          </p:nvPr>
        </p:nvSpPr>
        <p:spPr/>
        <p:txBody>
          <a:bodyPr/>
          <a:lstStyle/>
          <a:p>
            <a:pPr>
              <a:defRPr/>
            </a:pPr>
            <a:r>
              <a:rPr lang="en-US"/>
              <a:t>Ch. 2: Inside the Entrepreneurial Mind</a:t>
            </a:r>
          </a:p>
        </p:txBody>
      </p:sp>
      <p:sp>
        <p:nvSpPr>
          <p:cNvPr id="82946" name="Rectangle 2"/>
          <p:cNvSpPr>
            <a:spLocks noGrp="1" noRot="1" noChangeArrowheads="1"/>
          </p:cNvSpPr>
          <p:nvPr>
            <p:ph type="title"/>
          </p:nvPr>
        </p:nvSpPr>
        <p:spPr/>
        <p:txBody>
          <a:bodyPr/>
          <a:lstStyle/>
          <a:p>
            <a:pPr eaLnBrk="1" hangingPunct="1">
              <a:defRPr/>
            </a:pPr>
            <a:r>
              <a:rPr lang="en-US"/>
              <a:t>Can We </a:t>
            </a:r>
            <a:r>
              <a:rPr lang="en-US" i="1"/>
              <a:t>Learn</a:t>
            </a:r>
            <a:r>
              <a:rPr lang="en-US"/>
              <a:t> to Be Creative?</a:t>
            </a:r>
          </a:p>
        </p:txBody>
      </p:sp>
      <p:sp>
        <p:nvSpPr>
          <p:cNvPr id="82947" name="Text Box 3"/>
          <p:cNvSpPr txBox="1">
            <a:spLocks noChangeArrowheads="1"/>
          </p:cNvSpPr>
          <p:nvPr/>
        </p:nvSpPr>
        <p:spPr bwMode="auto">
          <a:xfrm>
            <a:off x="457200" y="4267200"/>
            <a:ext cx="8382000" cy="1341906"/>
          </a:xfrm>
          <a:prstGeom prst="rect">
            <a:avLst/>
          </a:prstGeom>
          <a:noFill/>
          <a:ln w="12700">
            <a:noFill/>
            <a:miter lim="800000"/>
            <a:headEnd/>
            <a:tailEnd/>
          </a:ln>
          <a:effectLst/>
        </p:spPr>
        <p:txBody>
          <a:bodyPr>
            <a:spAutoFit/>
          </a:bodyPr>
          <a:lstStyle/>
          <a:p>
            <a:pPr algn="ctr" eaLnBrk="0" hangingPunct="0">
              <a:lnSpc>
                <a:spcPct val="85000"/>
              </a:lnSpc>
              <a:spcBef>
                <a:spcPct val="35000"/>
              </a:spcBef>
              <a:defRPr/>
            </a:pPr>
            <a:r>
              <a:rPr lang="en-US" sz="2800" dirty="0">
                <a:solidFill>
                  <a:schemeClr val="tx2"/>
                </a:solidFill>
                <a:effectLst>
                  <a:outerShdw blurRad="38100" dist="38100" dir="2700000" algn="tl">
                    <a:srgbClr val="000000"/>
                  </a:outerShdw>
                </a:effectLst>
                <a:latin typeface="Tahoma" pitchFamily="34" charset="0"/>
              </a:rPr>
              <a:t>By overcoming conventional thought patterns and by suspending conventional thinking long enough to</a:t>
            </a:r>
          </a:p>
          <a:p>
            <a:pPr algn="ctr" eaLnBrk="0" hangingPunct="0">
              <a:lnSpc>
                <a:spcPct val="85000"/>
              </a:lnSpc>
              <a:spcBef>
                <a:spcPct val="35000"/>
              </a:spcBef>
              <a:defRPr/>
            </a:pPr>
            <a:r>
              <a:rPr lang="en-US" sz="2800" dirty="0">
                <a:solidFill>
                  <a:schemeClr val="tx2"/>
                </a:solidFill>
                <a:effectLst>
                  <a:outerShdw blurRad="38100" dist="38100" dir="2700000" algn="tl">
                    <a:srgbClr val="000000"/>
                  </a:outerShdw>
                </a:effectLst>
                <a:latin typeface="Tahoma" pitchFamily="34" charset="0"/>
              </a:rPr>
              <a:t> consider new and different alternatives!</a:t>
            </a:r>
          </a:p>
        </p:txBody>
      </p:sp>
      <p:sp>
        <p:nvSpPr>
          <p:cNvPr id="7174" name="AutoShape 4"/>
          <p:cNvSpPr>
            <a:spLocks noChangeArrowheads="1"/>
          </p:cNvSpPr>
          <p:nvPr/>
        </p:nvSpPr>
        <p:spPr bwMode="auto">
          <a:xfrm>
            <a:off x="2438400" y="1752600"/>
            <a:ext cx="4038600" cy="2362200"/>
          </a:xfrm>
          <a:prstGeom prst="cloudCallout">
            <a:avLst>
              <a:gd name="adj1" fmla="val -42097"/>
              <a:gd name="adj2" fmla="val 26745"/>
            </a:avLst>
          </a:prstGeom>
          <a:solidFill>
            <a:schemeClr val="tx1"/>
          </a:solidFill>
          <a:ln w="12700">
            <a:solidFill>
              <a:schemeClr val="bg2"/>
            </a:solidFill>
            <a:round/>
            <a:headEnd/>
            <a:tailEnd/>
          </a:ln>
        </p:spPr>
        <p:txBody>
          <a:bodyPr/>
          <a:lstStyle/>
          <a:p>
            <a:pPr algn="ctr" eaLnBrk="0" hangingPunct="0"/>
            <a:r>
              <a:rPr lang="en-US" sz="2000" b="1" i="1" dirty="0">
                <a:solidFill>
                  <a:srgbClr val="0000CC"/>
                </a:solidFill>
                <a:latin typeface="Lucida Handwriting" pitchFamily="66" charset="0"/>
              </a:rPr>
              <a:t>  </a:t>
            </a:r>
          </a:p>
          <a:p>
            <a:pPr algn="ctr" eaLnBrk="0" hangingPunct="0"/>
            <a:r>
              <a:rPr lang="en-US" sz="7500" b="1" i="1" dirty="0">
                <a:solidFill>
                  <a:schemeClr val="bg1"/>
                </a:solidFill>
                <a:latin typeface="Lucida Handwriting" pitchFamily="66" charset="0"/>
              </a:rPr>
              <a:t>Yes!   </a:t>
            </a:r>
          </a:p>
        </p:txBody>
      </p:sp>
    </p:spTree>
    <p:extLst>
      <p:ext uri="{BB962C8B-B14F-4D97-AF65-F5344CB8AC3E}">
        <p14:creationId xmlns:p14="http://schemas.microsoft.com/office/powerpoint/2010/main" val="72848915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7174">
                                            <p:txEl>
                                              <p:pRg st="1" end="1"/>
                                            </p:txEl>
                                          </p:spTgt>
                                        </p:tgtEl>
                                        <p:attrNameLst>
                                          <p:attrName>style.visibility</p:attrName>
                                        </p:attrNameLst>
                                      </p:cBhvr>
                                      <p:to>
                                        <p:strVal val="visible"/>
                                      </p:to>
                                    </p:set>
                                    <p:animEffect transition="in" filter="fade">
                                      <p:cBhvr>
                                        <p:cTn id="7" dur="500"/>
                                        <p:tgtEl>
                                          <p:spTgt spid="7174">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82947">
                                            <p:txEl>
                                              <p:pRg st="0" end="0"/>
                                            </p:txEl>
                                          </p:spTgt>
                                        </p:tgtEl>
                                        <p:attrNameLst>
                                          <p:attrName>style.visibility</p:attrName>
                                        </p:attrNameLst>
                                      </p:cBhvr>
                                      <p:to>
                                        <p:strVal val="visible"/>
                                      </p:to>
                                    </p:set>
                                    <p:animEffect transition="in" filter="wipe(left)">
                                      <p:cBhvr>
                                        <p:cTn id="12" dur="500"/>
                                        <p:tgtEl>
                                          <p:spTgt spid="82947">
                                            <p:txEl>
                                              <p:pRg st="0" end="0"/>
                                            </p:txEl>
                                          </p:spTgt>
                                        </p:tgtEl>
                                      </p:cBhvr>
                                    </p:animEffect>
                                  </p:childTnLst>
                                </p:cTn>
                              </p:par>
                              <p:par>
                                <p:cTn id="13" presetID="22" presetClass="entr" presetSubtype="8" fill="hold" nodeType="withEffect">
                                  <p:stCondLst>
                                    <p:cond delay="0"/>
                                  </p:stCondLst>
                                  <p:childTnLst>
                                    <p:set>
                                      <p:cBhvr>
                                        <p:cTn id="14" dur="1" fill="hold">
                                          <p:stCondLst>
                                            <p:cond delay="0"/>
                                          </p:stCondLst>
                                        </p:cTn>
                                        <p:tgtEl>
                                          <p:spTgt spid="82947">
                                            <p:txEl>
                                              <p:pRg st="1" end="1"/>
                                            </p:txEl>
                                          </p:spTgt>
                                        </p:tgtEl>
                                        <p:attrNameLst>
                                          <p:attrName>style.visibility</p:attrName>
                                        </p:attrNameLst>
                                      </p:cBhvr>
                                      <p:to>
                                        <p:strVal val="visible"/>
                                      </p:to>
                                    </p:set>
                                    <p:animEffect transition="in" filter="wipe(left)">
                                      <p:cBhvr>
                                        <p:cTn id="15" dur="500"/>
                                        <p:tgtEl>
                                          <p:spTgt spid="8294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7042" name="Rectangle 2"/>
          <p:cNvSpPr>
            <a:spLocks noGrp="1" noRot="1" noChangeArrowheads="1"/>
          </p:cNvSpPr>
          <p:nvPr>
            <p:ph type="title"/>
          </p:nvPr>
        </p:nvSpPr>
        <p:spPr/>
        <p:txBody>
          <a:bodyPr/>
          <a:lstStyle/>
          <a:p>
            <a:pPr eaLnBrk="1" hangingPunct="1">
              <a:defRPr/>
            </a:pPr>
            <a:r>
              <a:rPr lang="en-US" dirty="0"/>
              <a:t>Creative Thinkers</a:t>
            </a:r>
          </a:p>
        </p:txBody>
      </p:sp>
      <p:sp>
        <p:nvSpPr>
          <p:cNvPr id="87043" name="Rectangle 3"/>
          <p:cNvSpPr>
            <a:spLocks noGrp="1" noChangeArrowheads="1"/>
          </p:cNvSpPr>
          <p:nvPr>
            <p:ph type="body" idx="1"/>
          </p:nvPr>
        </p:nvSpPr>
        <p:spPr>
          <a:xfrm>
            <a:off x="609600" y="2057400"/>
            <a:ext cx="8153400" cy="4267200"/>
          </a:xfrm>
        </p:spPr>
        <p:txBody>
          <a:bodyPr/>
          <a:lstStyle/>
          <a:p>
            <a:pPr eaLnBrk="1" hangingPunct="1">
              <a:spcBef>
                <a:spcPts val="1200"/>
              </a:spcBef>
              <a:defRPr/>
            </a:pPr>
            <a:r>
              <a:rPr lang="en-US" dirty="0"/>
              <a:t>Always ask: “Is there a better way?”</a:t>
            </a:r>
          </a:p>
          <a:p>
            <a:pPr eaLnBrk="1" hangingPunct="1">
              <a:spcBef>
                <a:spcPts val="1200"/>
              </a:spcBef>
              <a:defRPr/>
            </a:pPr>
            <a:r>
              <a:rPr lang="en-US" dirty="0"/>
              <a:t>Challenge custom, routine, and tradition.</a:t>
            </a:r>
          </a:p>
          <a:p>
            <a:pPr eaLnBrk="1" hangingPunct="1">
              <a:spcBef>
                <a:spcPts val="1200"/>
              </a:spcBef>
              <a:defRPr/>
            </a:pPr>
            <a:r>
              <a:rPr lang="en-US" dirty="0"/>
              <a:t>Be reflective.</a:t>
            </a:r>
          </a:p>
          <a:p>
            <a:pPr eaLnBrk="1" hangingPunct="1">
              <a:spcBef>
                <a:spcPts val="1200"/>
              </a:spcBef>
              <a:defRPr/>
            </a:pPr>
            <a:r>
              <a:rPr lang="en-US" dirty="0"/>
              <a:t>Play mental games</a:t>
            </a:r>
            <a:r>
              <a:rPr lang="en-US" sz="3400" dirty="0"/>
              <a:t>.</a:t>
            </a:r>
          </a:p>
        </p:txBody>
      </p:sp>
      <p:pic>
        <p:nvPicPr>
          <p:cNvPr id="10246" name="Picture 7"/>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562600" y="3657600"/>
            <a:ext cx="2693988" cy="2022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9756944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87043">
                                            <p:txEl>
                                              <p:pRg st="1" end="1"/>
                                            </p:txEl>
                                          </p:spTgt>
                                        </p:tgtEl>
                                        <p:attrNameLst>
                                          <p:attrName>style.visibility</p:attrName>
                                        </p:attrNameLst>
                                      </p:cBhvr>
                                      <p:to>
                                        <p:strVal val="visible"/>
                                      </p:to>
                                    </p:set>
                                    <p:animEffect transition="in" filter="wipe(left)">
                                      <p:cBhvr>
                                        <p:cTn id="7" dur="500"/>
                                        <p:tgtEl>
                                          <p:spTgt spid="87043">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87043">
                                            <p:txEl>
                                              <p:pRg st="2" end="2"/>
                                            </p:txEl>
                                          </p:spTgt>
                                        </p:tgtEl>
                                        <p:attrNameLst>
                                          <p:attrName>style.visibility</p:attrName>
                                        </p:attrNameLst>
                                      </p:cBhvr>
                                      <p:to>
                                        <p:strVal val="visible"/>
                                      </p:to>
                                    </p:set>
                                    <p:animEffect transition="in" filter="wipe(left)">
                                      <p:cBhvr>
                                        <p:cTn id="12" dur="500"/>
                                        <p:tgtEl>
                                          <p:spTgt spid="8704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87043">
                                            <p:txEl>
                                              <p:pRg st="3" end="3"/>
                                            </p:txEl>
                                          </p:spTgt>
                                        </p:tgtEl>
                                        <p:attrNameLst>
                                          <p:attrName>style.visibility</p:attrName>
                                        </p:attrNameLst>
                                      </p:cBhvr>
                                      <p:to>
                                        <p:strVal val="visible"/>
                                      </p:to>
                                    </p:set>
                                    <p:animEffect transition="in" filter="wipe(left)">
                                      <p:cBhvr>
                                        <p:cTn id="17" dur="500"/>
                                        <p:tgtEl>
                                          <p:spTgt spid="8704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7043" grpId="0" build="p" autoUpdateAnimBg="0"/>
    </p:bld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9090" name="Rectangle 2"/>
          <p:cNvSpPr>
            <a:spLocks noGrp="1" noRot="1" noChangeArrowheads="1"/>
          </p:cNvSpPr>
          <p:nvPr>
            <p:ph type="title"/>
          </p:nvPr>
        </p:nvSpPr>
        <p:spPr/>
        <p:txBody>
          <a:bodyPr/>
          <a:lstStyle/>
          <a:p>
            <a:pPr eaLnBrk="1" hangingPunct="1">
              <a:defRPr/>
            </a:pPr>
            <a:r>
              <a:rPr lang="en-US" dirty="0"/>
              <a:t>Creative Thinkers</a:t>
            </a:r>
          </a:p>
        </p:txBody>
      </p:sp>
      <p:sp>
        <p:nvSpPr>
          <p:cNvPr id="89091" name="Rectangle 3"/>
          <p:cNvSpPr>
            <a:spLocks noGrp="1" noChangeArrowheads="1"/>
          </p:cNvSpPr>
          <p:nvPr>
            <p:ph type="body" idx="1"/>
          </p:nvPr>
        </p:nvSpPr>
        <p:spPr>
          <a:xfrm>
            <a:off x="533400" y="2133600"/>
            <a:ext cx="8382000" cy="3886200"/>
          </a:xfrm>
        </p:spPr>
        <p:txBody>
          <a:bodyPr/>
          <a:lstStyle/>
          <a:p>
            <a:pPr eaLnBrk="1" hangingPunct="1">
              <a:spcBef>
                <a:spcPts val="1200"/>
              </a:spcBef>
              <a:defRPr/>
            </a:pPr>
            <a:r>
              <a:rPr lang="en-US" dirty="0"/>
              <a:t>Realise that there may be more than one “right” answer. </a:t>
            </a:r>
          </a:p>
          <a:p>
            <a:pPr eaLnBrk="1" hangingPunct="1">
              <a:spcBef>
                <a:spcPts val="1200"/>
              </a:spcBef>
              <a:defRPr/>
            </a:pPr>
            <a:r>
              <a:rPr lang="en-US" dirty="0"/>
              <a:t>Know that mistakes are pit stops on the way to success.</a:t>
            </a:r>
          </a:p>
          <a:p>
            <a:pPr eaLnBrk="1" hangingPunct="1">
              <a:spcBef>
                <a:spcPts val="1200"/>
              </a:spcBef>
              <a:defRPr/>
            </a:pPr>
            <a:r>
              <a:rPr lang="en-US" dirty="0"/>
              <a:t>Recognize that problems are springboards for new ideas. </a:t>
            </a:r>
          </a:p>
        </p:txBody>
      </p:sp>
      <p:pic>
        <p:nvPicPr>
          <p:cNvPr id="11270" name="Picture 7"/>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34200" y="5105400"/>
            <a:ext cx="1906588" cy="1430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5177582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89091">
                                            <p:txEl>
                                              <p:pRg st="1" end="1"/>
                                            </p:txEl>
                                          </p:spTgt>
                                        </p:tgtEl>
                                        <p:attrNameLst>
                                          <p:attrName>style.visibility</p:attrName>
                                        </p:attrNameLst>
                                      </p:cBhvr>
                                      <p:to>
                                        <p:strVal val="visible"/>
                                      </p:to>
                                    </p:set>
                                    <p:animEffect transition="in" filter="wipe(left)">
                                      <p:cBhvr>
                                        <p:cTn id="7" dur="500"/>
                                        <p:tgtEl>
                                          <p:spTgt spid="89091">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89091">
                                            <p:txEl>
                                              <p:pRg st="2" end="2"/>
                                            </p:txEl>
                                          </p:spTgt>
                                        </p:tgtEl>
                                        <p:attrNameLst>
                                          <p:attrName>style.visibility</p:attrName>
                                        </p:attrNameLst>
                                      </p:cBhvr>
                                      <p:to>
                                        <p:strVal val="visible"/>
                                      </p:to>
                                    </p:set>
                                    <p:animEffect transition="in" filter="wipe(left)">
                                      <p:cBhvr>
                                        <p:cTn id="12" dur="500"/>
                                        <p:tgtEl>
                                          <p:spTgt spid="8909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9091" grpId="0" build="p" autoUpdateAnimBg="0"/>
    </p:bld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9090" name="Rectangle 2"/>
          <p:cNvSpPr>
            <a:spLocks noGrp="1" noRot="1" noChangeArrowheads="1"/>
          </p:cNvSpPr>
          <p:nvPr>
            <p:ph type="title"/>
          </p:nvPr>
        </p:nvSpPr>
        <p:spPr/>
        <p:txBody>
          <a:bodyPr/>
          <a:lstStyle/>
          <a:p>
            <a:pPr eaLnBrk="1" hangingPunct="1">
              <a:defRPr/>
            </a:pPr>
            <a:r>
              <a:rPr lang="en-US" dirty="0"/>
              <a:t>Creative Thinkers</a:t>
            </a:r>
          </a:p>
        </p:txBody>
      </p:sp>
      <p:sp>
        <p:nvSpPr>
          <p:cNvPr id="89091" name="Rectangle 3"/>
          <p:cNvSpPr>
            <a:spLocks noGrp="1" noChangeArrowheads="1"/>
          </p:cNvSpPr>
          <p:nvPr>
            <p:ph type="body" idx="1"/>
          </p:nvPr>
        </p:nvSpPr>
        <p:spPr>
          <a:xfrm>
            <a:off x="438201" y="1844824"/>
            <a:ext cx="8382000" cy="4191000"/>
          </a:xfrm>
        </p:spPr>
        <p:txBody>
          <a:bodyPr>
            <a:normAutofit/>
          </a:bodyPr>
          <a:lstStyle/>
          <a:p>
            <a:pPr eaLnBrk="1" hangingPunct="1">
              <a:spcBef>
                <a:spcPts val="1200"/>
              </a:spcBef>
              <a:defRPr/>
            </a:pPr>
            <a:r>
              <a:rPr lang="en-US" dirty="0"/>
              <a:t>Understand that failure is a natural part of the creative process.  </a:t>
            </a:r>
          </a:p>
          <a:p>
            <a:pPr eaLnBrk="1" hangingPunct="1">
              <a:spcBef>
                <a:spcPts val="1200"/>
              </a:spcBef>
              <a:defRPr/>
            </a:pPr>
            <a:r>
              <a:rPr lang="en-US" dirty="0"/>
              <a:t>Relate seemingly unrelated ideas to a problem. </a:t>
            </a:r>
          </a:p>
          <a:p>
            <a:pPr>
              <a:spcBef>
                <a:spcPts val="1200"/>
              </a:spcBef>
              <a:defRPr/>
            </a:pPr>
            <a:r>
              <a:rPr lang="en-US" dirty="0"/>
              <a:t>Have “helicopter skills”: the ability to soar above a problem and to see all aspects of it, to stand back and see the bigger picture, the wood rather than the trees. </a:t>
            </a:r>
          </a:p>
          <a:p>
            <a:pPr eaLnBrk="1" hangingPunct="1">
              <a:defRPr/>
            </a:pPr>
            <a:endParaRPr lang="en-US" dirty="0"/>
          </a:p>
        </p:txBody>
      </p:sp>
    </p:spTree>
    <p:extLst>
      <p:ext uri="{BB962C8B-B14F-4D97-AF65-F5344CB8AC3E}">
        <p14:creationId xmlns:p14="http://schemas.microsoft.com/office/powerpoint/2010/main" val="273950565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89091">
                                            <p:txEl>
                                              <p:pRg st="2" end="2"/>
                                            </p:txEl>
                                          </p:spTgt>
                                        </p:tgtEl>
                                        <p:attrNameLst>
                                          <p:attrName>style.visibility</p:attrName>
                                        </p:attrNameLst>
                                      </p:cBhvr>
                                      <p:to>
                                        <p:strVal val="visible"/>
                                      </p:to>
                                    </p:set>
                                    <p:animEffect transition="in" filter="wipe(left)">
                                      <p:cBhvr>
                                        <p:cTn id="7" dur="500"/>
                                        <p:tgtEl>
                                          <p:spTgt spid="8909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9091" grpId="0" build="p" autoUpdateAnimBg="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Lateral Thinking Puzzles</a:t>
            </a:r>
          </a:p>
        </p:txBody>
      </p:sp>
      <p:sp>
        <p:nvSpPr>
          <p:cNvPr id="3" name="Content Placeholder 2"/>
          <p:cNvSpPr>
            <a:spLocks noGrp="1"/>
          </p:cNvSpPr>
          <p:nvPr>
            <p:ph idx="1"/>
          </p:nvPr>
        </p:nvSpPr>
        <p:spPr/>
        <p:txBody>
          <a:bodyPr>
            <a:normAutofit lnSpcReduction="10000"/>
          </a:bodyPr>
          <a:lstStyle/>
          <a:p>
            <a:r>
              <a:rPr lang="en-US" b="1" dirty="0"/>
              <a:t>Lateral thinking, is the ability to think creatively, or "outside the box"</a:t>
            </a:r>
            <a:r>
              <a:rPr lang="en-US" dirty="0"/>
              <a:t> as it is sometimes referred to in business, </a:t>
            </a:r>
          </a:p>
          <a:p>
            <a:pPr lvl="1"/>
            <a:r>
              <a:rPr lang="en-US" dirty="0"/>
              <a:t>to use your inspiration and imagination to solve problems by looking at them from unexpected perspectives. </a:t>
            </a:r>
          </a:p>
          <a:p>
            <a:pPr lvl="1"/>
            <a:r>
              <a:rPr lang="en-US" dirty="0"/>
              <a:t>Lateral thinking involves discarding the obvious, leaving behind traditional modes of thought, and throwing away preconceptions.</a:t>
            </a:r>
            <a:endParaRPr lang="en-GB" dirty="0"/>
          </a:p>
        </p:txBody>
      </p:sp>
    </p:spTree>
    <p:extLst>
      <p:ext uri="{BB962C8B-B14F-4D97-AF65-F5344CB8AC3E}">
        <p14:creationId xmlns:p14="http://schemas.microsoft.com/office/powerpoint/2010/main" val="384486829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3186" name="Rectangle 2"/>
          <p:cNvSpPr>
            <a:spLocks noGrp="1" noRot="1" noChangeArrowheads="1"/>
          </p:cNvSpPr>
          <p:nvPr>
            <p:ph type="title"/>
          </p:nvPr>
        </p:nvSpPr>
        <p:spPr/>
        <p:txBody>
          <a:bodyPr/>
          <a:lstStyle/>
          <a:p>
            <a:pPr eaLnBrk="1" hangingPunct="1">
              <a:defRPr/>
            </a:pPr>
            <a:r>
              <a:rPr lang="en-US"/>
              <a:t>Barriers to Creativity</a:t>
            </a:r>
          </a:p>
        </p:txBody>
      </p:sp>
      <p:sp>
        <p:nvSpPr>
          <p:cNvPr id="93187" name="Rectangle 3"/>
          <p:cNvSpPr>
            <a:spLocks noGrp="1" noChangeArrowheads="1"/>
          </p:cNvSpPr>
          <p:nvPr>
            <p:ph type="body" idx="1"/>
          </p:nvPr>
        </p:nvSpPr>
        <p:spPr>
          <a:xfrm>
            <a:off x="609600" y="1676400"/>
            <a:ext cx="8077200" cy="4267200"/>
          </a:xfrm>
        </p:spPr>
        <p:txBody>
          <a:bodyPr/>
          <a:lstStyle/>
          <a:p>
            <a:pPr marL="514350" indent="-514350" eaLnBrk="1" hangingPunct="1">
              <a:spcBef>
                <a:spcPct val="40000"/>
              </a:spcBef>
              <a:defRPr/>
            </a:pPr>
            <a:r>
              <a:rPr lang="en-US" dirty="0"/>
              <a:t>Searching for the one “right” answer  </a:t>
            </a:r>
          </a:p>
          <a:p>
            <a:pPr marL="514350" indent="-514350" eaLnBrk="1" hangingPunct="1">
              <a:spcBef>
                <a:spcPct val="40000"/>
              </a:spcBef>
              <a:defRPr/>
            </a:pPr>
            <a:r>
              <a:rPr lang="en-US" dirty="0"/>
              <a:t>Focusing on “being logical”</a:t>
            </a:r>
          </a:p>
          <a:p>
            <a:pPr marL="514350" indent="-514350" eaLnBrk="1" hangingPunct="1">
              <a:spcBef>
                <a:spcPct val="40000"/>
              </a:spcBef>
              <a:defRPr/>
            </a:pPr>
            <a:r>
              <a:rPr lang="en-US" dirty="0"/>
              <a:t>Blindly following the rules</a:t>
            </a:r>
          </a:p>
          <a:p>
            <a:pPr marL="514350" indent="-514350" eaLnBrk="1" hangingPunct="1">
              <a:spcBef>
                <a:spcPct val="40000"/>
              </a:spcBef>
              <a:defRPr/>
            </a:pPr>
            <a:r>
              <a:rPr lang="en-US" dirty="0"/>
              <a:t>Constantly being practical</a:t>
            </a:r>
          </a:p>
          <a:p>
            <a:pPr marL="514350" indent="-514350" eaLnBrk="1" hangingPunct="1">
              <a:spcBef>
                <a:spcPct val="40000"/>
              </a:spcBef>
              <a:defRPr/>
            </a:pPr>
            <a:r>
              <a:rPr lang="en-US" dirty="0"/>
              <a:t>Viewing play as frivolous</a:t>
            </a:r>
          </a:p>
        </p:txBody>
      </p:sp>
      <p:pic>
        <p:nvPicPr>
          <p:cNvPr id="1434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23012" y="4077072"/>
            <a:ext cx="2363788" cy="157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3893647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93187">
                                            <p:txEl>
                                              <p:pRg st="1" end="1"/>
                                            </p:txEl>
                                          </p:spTgt>
                                        </p:tgtEl>
                                        <p:attrNameLst>
                                          <p:attrName>style.visibility</p:attrName>
                                        </p:attrNameLst>
                                      </p:cBhvr>
                                      <p:to>
                                        <p:strVal val="visible"/>
                                      </p:to>
                                    </p:set>
                                    <p:animEffect transition="in" filter="wipe(left)">
                                      <p:cBhvr>
                                        <p:cTn id="7" dur="500"/>
                                        <p:tgtEl>
                                          <p:spTgt spid="93187">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93187">
                                            <p:txEl>
                                              <p:pRg st="2" end="2"/>
                                            </p:txEl>
                                          </p:spTgt>
                                        </p:tgtEl>
                                        <p:attrNameLst>
                                          <p:attrName>style.visibility</p:attrName>
                                        </p:attrNameLst>
                                      </p:cBhvr>
                                      <p:to>
                                        <p:strVal val="visible"/>
                                      </p:to>
                                    </p:set>
                                    <p:animEffect transition="in" filter="wipe(left)">
                                      <p:cBhvr>
                                        <p:cTn id="12" dur="500"/>
                                        <p:tgtEl>
                                          <p:spTgt spid="93187">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93187">
                                            <p:txEl>
                                              <p:pRg st="3" end="3"/>
                                            </p:txEl>
                                          </p:spTgt>
                                        </p:tgtEl>
                                        <p:attrNameLst>
                                          <p:attrName>style.visibility</p:attrName>
                                        </p:attrNameLst>
                                      </p:cBhvr>
                                      <p:to>
                                        <p:strVal val="visible"/>
                                      </p:to>
                                    </p:set>
                                    <p:animEffect transition="in" filter="wipe(left)">
                                      <p:cBhvr>
                                        <p:cTn id="17" dur="500"/>
                                        <p:tgtEl>
                                          <p:spTgt spid="93187">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93187">
                                            <p:txEl>
                                              <p:pRg st="4" end="4"/>
                                            </p:txEl>
                                          </p:spTgt>
                                        </p:tgtEl>
                                        <p:attrNameLst>
                                          <p:attrName>style.visibility</p:attrName>
                                        </p:attrNameLst>
                                      </p:cBhvr>
                                      <p:to>
                                        <p:strVal val="visible"/>
                                      </p:to>
                                    </p:set>
                                    <p:animEffect transition="in" filter="wipe(left)">
                                      <p:cBhvr>
                                        <p:cTn id="22" dur="500"/>
                                        <p:tgtEl>
                                          <p:spTgt spid="9318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3187" grpId="0" build="p" autoUpdateAnimBg="0"/>
    </p:bldLst>
  </p:timing>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5234" name="Rectangle 2"/>
          <p:cNvSpPr>
            <a:spLocks noGrp="1" noRot="1" noChangeArrowheads="1"/>
          </p:cNvSpPr>
          <p:nvPr>
            <p:ph type="title"/>
          </p:nvPr>
        </p:nvSpPr>
        <p:spPr/>
        <p:txBody>
          <a:bodyPr/>
          <a:lstStyle/>
          <a:p>
            <a:pPr eaLnBrk="1" hangingPunct="1">
              <a:defRPr/>
            </a:pPr>
            <a:r>
              <a:rPr lang="en-US"/>
              <a:t>Barriers to Creativity</a:t>
            </a:r>
          </a:p>
        </p:txBody>
      </p:sp>
      <p:sp>
        <p:nvSpPr>
          <p:cNvPr id="95235" name="Rectangle 3"/>
          <p:cNvSpPr>
            <a:spLocks noGrp="1" noChangeArrowheads="1"/>
          </p:cNvSpPr>
          <p:nvPr>
            <p:ph type="body" idx="1"/>
          </p:nvPr>
        </p:nvSpPr>
        <p:spPr>
          <a:xfrm>
            <a:off x="990600" y="1752600"/>
            <a:ext cx="7543800" cy="4297363"/>
          </a:xfrm>
        </p:spPr>
        <p:txBody>
          <a:bodyPr/>
          <a:lstStyle/>
          <a:p>
            <a:pPr eaLnBrk="1" hangingPunct="1">
              <a:spcBef>
                <a:spcPct val="40000"/>
              </a:spcBef>
              <a:defRPr/>
            </a:pPr>
            <a:r>
              <a:rPr lang="en-US" dirty="0"/>
              <a:t>Becoming overly specialised</a:t>
            </a:r>
          </a:p>
          <a:p>
            <a:pPr eaLnBrk="1" hangingPunct="1">
              <a:spcBef>
                <a:spcPct val="40000"/>
              </a:spcBef>
              <a:defRPr/>
            </a:pPr>
            <a:r>
              <a:rPr lang="en-US" dirty="0"/>
              <a:t>Avoiding ambiguity</a:t>
            </a:r>
          </a:p>
          <a:p>
            <a:pPr eaLnBrk="1" hangingPunct="1">
              <a:spcBef>
                <a:spcPct val="40000"/>
              </a:spcBef>
              <a:defRPr/>
            </a:pPr>
            <a:r>
              <a:rPr lang="en-US" dirty="0"/>
              <a:t>Fearing looking foolish</a:t>
            </a:r>
          </a:p>
          <a:p>
            <a:pPr eaLnBrk="1" hangingPunct="1">
              <a:spcBef>
                <a:spcPct val="40000"/>
              </a:spcBef>
              <a:defRPr/>
            </a:pPr>
            <a:r>
              <a:rPr lang="en-US" dirty="0"/>
              <a:t>Fearing mistakes and failure</a:t>
            </a:r>
          </a:p>
          <a:p>
            <a:pPr eaLnBrk="1" hangingPunct="1">
              <a:spcBef>
                <a:spcPct val="40000"/>
              </a:spcBef>
              <a:defRPr/>
            </a:pPr>
            <a:r>
              <a:rPr lang="en-US" dirty="0"/>
              <a:t>Believing that “I’m not </a:t>
            </a:r>
            <a:br>
              <a:rPr lang="en-US" dirty="0"/>
            </a:br>
            <a:r>
              <a:rPr lang="en-US" dirty="0"/>
              <a:t>creative”</a:t>
            </a:r>
          </a:p>
        </p:txBody>
      </p:sp>
      <p:pic>
        <p:nvPicPr>
          <p:cNvPr id="1536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19800" y="4876800"/>
            <a:ext cx="2363788" cy="157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1171200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95235">
                                            <p:txEl>
                                              <p:pRg st="1" end="1"/>
                                            </p:txEl>
                                          </p:spTgt>
                                        </p:tgtEl>
                                        <p:attrNameLst>
                                          <p:attrName>style.visibility</p:attrName>
                                        </p:attrNameLst>
                                      </p:cBhvr>
                                      <p:to>
                                        <p:strVal val="visible"/>
                                      </p:to>
                                    </p:set>
                                    <p:animEffect transition="in" filter="wipe(left)">
                                      <p:cBhvr>
                                        <p:cTn id="7" dur="500"/>
                                        <p:tgtEl>
                                          <p:spTgt spid="95235">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95235">
                                            <p:txEl>
                                              <p:pRg st="2" end="2"/>
                                            </p:txEl>
                                          </p:spTgt>
                                        </p:tgtEl>
                                        <p:attrNameLst>
                                          <p:attrName>style.visibility</p:attrName>
                                        </p:attrNameLst>
                                      </p:cBhvr>
                                      <p:to>
                                        <p:strVal val="visible"/>
                                      </p:to>
                                    </p:set>
                                    <p:animEffect transition="in" filter="wipe(left)">
                                      <p:cBhvr>
                                        <p:cTn id="12" dur="500"/>
                                        <p:tgtEl>
                                          <p:spTgt spid="95235">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95235">
                                            <p:txEl>
                                              <p:pRg st="3" end="3"/>
                                            </p:txEl>
                                          </p:spTgt>
                                        </p:tgtEl>
                                        <p:attrNameLst>
                                          <p:attrName>style.visibility</p:attrName>
                                        </p:attrNameLst>
                                      </p:cBhvr>
                                      <p:to>
                                        <p:strVal val="visible"/>
                                      </p:to>
                                    </p:set>
                                    <p:animEffect transition="in" filter="wipe(left)">
                                      <p:cBhvr>
                                        <p:cTn id="17" dur="500"/>
                                        <p:tgtEl>
                                          <p:spTgt spid="95235">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95235">
                                            <p:txEl>
                                              <p:pRg st="4" end="4"/>
                                            </p:txEl>
                                          </p:spTgt>
                                        </p:tgtEl>
                                        <p:attrNameLst>
                                          <p:attrName>style.visibility</p:attrName>
                                        </p:attrNameLst>
                                      </p:cBhvr>
                                      <p:to>
                                        <p:strVal val="visible"/>
                                      </p:to>
                                    </p:set>
                                    <p:animEffect transition="in" filter="wipe(left)">
                                      <p:cBhvr>
                                        <p:cTn id="22" dur="500"/>
                                        <p:tgtEl>
                                          <p:spTgt spid="9523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5235" grpId="0" build="p" autoUpdateAnimBg="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3"/>
          <p:cNvSpPr>
            <a:spLocks noGrp="1"/>
          </p:cNvSpPr>
          <p:nvPr>
            <p:ph type="sldNum" sz="quarter" idx="10"/>
          </p:nvPr>
        </p:nvSpPr>
        <p:spPr/>
        <p:txBody>
          <a:bodyPr/>
          <a:lstStyle/>
          <a:p>
            <a:pPr>
              <a:defRPr/>
            </a:pPr>
            <a:r>
              <a:rPr lang="en-US"/>
              <a:t>2 - </a:t>
            </a:r>
            <a:fld id="{FD576A9E-C070-43DD-8112-6B28B7F33082}" type="slidenum">
              <a:rPr lang="en-US"/>
              <a:pPr>
                <a:defRPr/>
              </a:pPr>
              <a:t>40</a:t>
            </a:fld>
            <a:endParaRPr lang="en-US"/>
          </a:p>
        </p:txBody>
      </p:sp>
      <p:sp>
        <p:nvSpPr>
          <p:cNvPr id="97282" name="Rectangle 2"/>
          <p:cNvSpPr>
            <a:spLocks noGrp="1" noRot="1" noChangeArrowheads="1"/>
          </p:cNvSpPr>
          <p:nvPr>
            <p:ph type="title"/>
          </p:nvPr>
        </p:nvSpPr>
        <p:spPr/>
        <p:txBody>
          <a:bodyPr>
            <a:normAutofit/>
          </a:bodyPr>
          <a:lstStyle/>
          <a:p>
            <a:pPr eaLnBrk="1" hangingPunct="1">
              <a:defRPr/>
            </a:pPr>
            <a:r>
              <a:rPr lang="en-US"/>
              <a:t>Questions to Spur the Imagination</a:t>
            </a:r>
          </a:p>
        </p:txBody>
      </p:sp>
      <p:sp>
        <p:nvSpPr>
          <p:cNvPr id="97283" name="Rectangle 3"/>
          <p:cNvSpPr>
            <a:spLocks noGrp="1" noChangeArrowheads="1"/>
          </p:cNvSpPr>
          <p:nvPr>
            <p:ph type="body" idx="1"/>
          </p:nvPr>
        </p:nvSpPr>
        <p:spPr>
          <a:xfrm>
            <a:off x="457200" y="2057400"/>
            <a:ext cx="8229600" cy="4297363"/>
          </a:xfrm>
        </p:spPr>
        <p:txBody>
          <a:bodyPr/>
          <a:lstStyle/>
          <a:p>
            <a:pPr eaLnBrk="1" hangingPunct="1">
              <a:spcBef>
                <a:spcPct val="30000"/>
              </a:spcBef>
              <a:defRPr/>
            </a:pPr>
            <a:r>
              <a:rPr lang="en-US" dirty="0"/>
              <a:t>Is there a new way to do it?</a:t>
            </a:r>
          </a:p>
          <a:p>
            <a:pPr eaLnBrk="1" hangingPunct="1">
              <a:spcBef>
                <a:spcPct val="30000"/>
              </a:spcBef>
              <a:defRPr/>
            </a:pPr>
            <a:r>
              <a:rPr lang="en-US" dirty="0"/>
              <a:t>Can you borrow or adapt it?</a:t>
            </a:r>
          </a:p>
          <a:p>
            <a:pPr eaLnBrk="1" hangingPunct="1">
              <a:spcBef>
                <a:spcPct val="30000"/>
              </a:spcBef>
              <a:defRPr/>
            </a:pPr>
            <a:r>
              <a:rPr lang="en-US" dirty="0"/>
              <a:t>Can you give it a new twist?</a:t>
            </a:r>
          </a:p>
          <a:p>
            <a:pPr eaLnBrk="1" hangingPunct="1">
              <a:spcBef>
                <a:spcPct val="30000"/>
              </a:spcBef>
              <a:defRPr/>
            </a:pPr>
            <a:r>
              <a:rPr lang="en-US" dirty="0"/>
              <a:t>Do you merely need more of the same?</a:t>
            </a:r>
          </a:p>
          <a:p>
            <a:pPr eaLnBrk="1" hangingPunct="1">
              <a:spcBef>
                <a:spcPct val="30000"/>
              </a:spcBef>
              <a:defRPr/>
            </a:pPr>
            <a:r>
              <a:rPr lang="en-US" dirty="0"/>
              <a:t>Do you need less of the same?</a:t>
            </a:r>
          </a:p>
        </p:txBody>
      </p:sp>
      <p:pic>
        <p:nvPicPr>
          <p:cNvPr id="16390"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34200" y="2057400"/>
            <a:ext cx="1531938" cy="1762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2104719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97283">
                                            <p:txEl>
                                              <p:pRg st="1" end="1"/>
                                            </p:txEl>
                                          </p:spTgt>
                                        </p:tgtEl>
                                        <p:attrNameLst>
                                          <p:attrName>style.visibility</p:attrName>
                                        </p:attrNameLst>
                                      </p:cBhvr>
                                      <p:to>
                                        <p:strVal val="visible"/>
                                      </p:to>
                                    </p:set>
                                    <p:animEffect transition="in" filter="wipe(left)">
                                      <p:cBhvr>
                                        <p:cTn id="7" dur="500"/>
                                        <p:tgtEl>
                                          <p:spTgt spid="97283">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97283">
                                            <p:txEl>
                                              <p:pRg st="2" end="2"/>
                                            </p:txEl>
                                          </p:spTgt>
                                        </p:tgtEl>
                                        <p:attrNameLst>
                                          <p:attrName>style.visibility</p:attrName>
                                        </p:attrNameLst>
                                      </p:cBhvr>
                                      <p:to>
                                        <p:strVal val="visible"/>
                                      </p:to>
                                    </p:set>
                                    <p:animEffect transition="in" filter="wipe(left)">
                                      <p:cBhvr>
                                        <p:cTn id="12" dur="500"/>
                                        <p:tgtEl>
                                          <p:spTgt spid="9728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97283">
                                            <p:txEl>
                                              <p:pRg st="3" end="3"/>
                                            </p:txEl>
                                          </p:spTgt>
                                        </p:tgtEl>
                                        <p:attrNameLst>
                                          <p:attrName>style.visibility</p:attrName>
                                        </p:attrNameLst>
                                      </p:cBhvr>
                                      <p:to>
                                        <p:strVal val="visible"/>
                                      </p:to>
                                    </p:set>
                                    <p:animEffect transition="in" filter="wipe(left)">
                                      <p:cBhvr>
                                        <p:cTn id="17" dur="500"/>
                                        <p:tgtEl>
                                          <p:spTgt spid="97283">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97283">
                                            <p:txEl>
                                              <p:pRg st="4" end="4"/>
                                            </p:txEl>
                                          </p:spTgt>
                                        </p:tgtEl>
                                        <p:attrNameLst>
                                          <p:attrName>style.visibility</p:attrName>
                                        </p:attrNameLst>
                                      </p:cBhvr>
                                      <p:to>
                                        <p:strVal val="visible"/>
                                      </p:to>
                                    </p:set>
                                    <p:animEffect transition="in" filter="wipe(left)">
                                      <p:cBhvr>
                                        <p:cTn id="22" dur="500"/>
                                        <p:tgtEl>
                                          <p:spTgt spid="9728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728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3"/>
          <p:cNvSpPr>
            <a:spLocks noGrp="1"/>
          </p:cNvSpPr>
          <p:nvPr>
            <p:ph type="sldNum" sz="quarter" idx="10"/>
          </p:nvPr>
        </p:nvSpPr>
        <p:spPr/>
        <p:txBody>
          <a:bodyPr/>
          <a:lstStyle/>
          <a:p>
            <a:pPr>
              <a:defRPr/>
            </a:pPr>
            <a:r>
              <a:rPr lang="en-US"/>
              <a:t>2 - </a:t>
            </a:r>
            <a:fld id="{D48DA2CC-CC74-4791-A547-5268D67A1889}" type="slidenum">
              <a:rPr lang="en-US"/>
              <a:pPr>
                <a:defRPr/>
              </a:pPr>
              <a:t>41</a:t>
            </a:fld>
            <a:endParaRPr lang="en-US"/>
          </a:p>
        </p:txBody>
      </p:sp>
      <p:sp>
        <p:nvSpPr>
          <p:cNvPr id="98306" name="Rectangle 2"/>
          <p:cNvSpPr>
            <a:spLocks noGrp="1" noRot="1" noChangeArrowheads="1"/>
          </p:cNvSpPr>
          <p:nvPr>
            <p:ph type="title"/>
          </p:nvPr>
        </p:nvSpPr>
        <p:spPr/>
        <p:txBody>
          <a:bodyPr>
            <a:normAutofit/>
          </a:bodyPr>
          <a:lstStyle/>
          <a:p>
            <a:pPr eaLnBrk="1" hangingPunct="1">
              <a:defRPr/>
            </a:pPr>
            <a:r>
              <a:rPr lang="en-US"/>
              <a:t>Questions to Spur the Imagination</a:t>
            </a:r>
          </a:p>
        </p:txBody>
      </p:sp>
      <p:sp>
        <p:nvSpPr>
          <p:cNvPr id="98307" name="Rectangle 3"/>
          <p:cNvSpPr>
            <a:spLocks noGrp="1" noChangeArrowheads="1"/>
          </p:cNvSpPr>
          <p:nvPr>
            <p:ph type="body" idx="1"/>
          </p:nvPr>
        </p:nvSpPr>
        <p:spPr>
          <a:xfrm>
            <a:off x="457200" y="2027238"/>
            <a:ext cx="8229600" cy="4297362"/>
          </a:xfrm>
        </p:spPr>
        <p:txBody>
          <a:bodyPr/>
          <a:lstStyle/>
          <a:p>
            <a:pPr eaLnBrk="1" hangingPunct="1">
              <a:spcBef>
                <a:spcPct val="30000"/>
              </a:spcBef>
              <a:defRPr/>
            </a:pPr>
            <a:r>
              <a:rPr lang="en-US" dirty="0"/>
              <a:t>Is there a substitute?</a:t>
            </a:r>
          </a:p>
          <a:p>
            <a:pPr eaLnBrk="1" hangingPunct="1">
              <a:spcBef>
                <a:spcPct val="30000"/>
              </a:spcBef>
              <a:defRPr/>
            </a:pPr>
            <a:r>
              <a:rPr lang="en-US" dirty="0"/>
              <a:t>Can you rearrange the parts?</a:t>
            </a:r>
          </a:p>
          <a:p>
            <a:pPr eaLnBrk="1" hangingPunct="1">
              <a:spcBef>
                <a:spcPct val="30000"/>
              </a:spcBef>
              <a:defRPr/>
            </a:pPr>
            <a:r>
              <a:rPr lang="en-US" dirty="0"/>
              <a:t>What if you do just the opposite?</a:t>
            </a:r>
          </a:p>
          <a:p>
            <a:pPr eaLnBrk="1" hangingPunct="1">
              <a:spcBef>
                <a:spcPct val="30000"/>
              </a:spcBef>
              <a:defRPr/>
            </a:pPr>
            <a:r>
              <a:rPr lang="en-US" dirty="0"/>
              <a:t>Can you combine ideas?</a:t>
            </a:r>
          </a:p>
          <a:p>
            <a:pPr eaLnBrk="1" hangingPunct="1">
              <a:spcBef>
                <a:spcPct val="30000"/>
              </a:spcBef>
              <a:defRPr/>
            </a:pPr>
            <a:r>
              <a:rPr lang="en-US" dirty="0"/>
              <a:t>Can you put it to other uses?</a:t>
            </a:r>
          </a:p>
        </p:txBody>
      </p:sp>
      <p:pic>
        <p:nvPicPr>
          <p:cNvPr id="17414"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81800" y="4029075"/>
            <a:ext cx="1531938" cy="1762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5" name="Text Box 9"/>
          <p:cNvSpPr txBox="1">
            <a:spLocks noChangeArrowheads="1"/>
          </p:cNvSpPr>
          <p:nvPr/>
        </p:nvSpPr>
        <p:spPr bwMode="auto">
          <a:xfrm>
            <a:off x="3657600" y="1819275"/>
            <a:ext cx="1371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algn="ctr" eaLnBrk="1" hangingPunct="1">
              <a:spcBef>
                <a:spcPct val="50000"/>
              </a:spcBef>
            </a:pPr>
            <a:r>
              <a:rPr lang="en-US" sz="1400" dirty="0">
                <a:latin typeface="Arial" charset="0"/>
              </a:rPr>
              <a:t>(continued)</a:t>
            </a:r>
          </a:p>
        </p:txBody>
      </p:sp>
    </p:spTree>
    <p:extLst>
      <p:ext uri="{BB962C8B-B14F-4D97-AF65-F5344CB8AC3E}">
        <p14:creationId xmlns:p14="http://schemas.microsoft.com/office/powerpoint/2010/main" val="154084340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98307">
                                            <p:txEl>
                                              <p:pRg st="1" end="1"/>
                                            </p:txEl>
                                          </p:spTgt>
                                        </p:tgtEl>
                                        <p:attrNameLst>
                                          <p:attrName>style.visibility</p:attrName>
                                        </p:attrNameLst>
                                      </p:cBhvr>
                                      <p:to>
                                        <p:strVal val="visible"/>
                                      </p:to>
                                    </p:set>
                                    <p:animEffect transition="in" filter="wipe(left)">
                                      <p:cBhvr>
                                        <p:cTn id="7" dur="500"/>
                                        <p:tgtEl>
                                          <p:spTgt spid="98307">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98307">
                                            <p:txEl>
                                              <p:pRg st="2" end="2"/>
                                            </p:txEl>
                                          </p:spTgt>
                                        </p:tgtEl>
                                        <p:attrNameLst>
                                          <p:attrName>style.visibility</p:attrName>
                                        </p:attrNameLst>
                                      </p:cBhvr>
                                      <p:to>
                                        <p:strVal val="visible"/>
                                      </p:to>
                                    </p:set>
                                    <p:animEffect transition="in" filter="wipe(left)">
                                      <p:cBhvr>
                                        <p:cTn id="12" dur="500"/>
                                        <p:tgtEl>
                                          <p:spTgt spid="98307">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98307">
                                            <p:txEl>
                                              <p:pRg st="3" end="3"/>
                                            </p:txEl>
                                          </p:spTgt>
                                        </p:tgtEl>
                                        <p:attrNameLst>
                                          <p:attrName>style.visibility</p:attrName>
                                        </p:attrNameLst>
                                      </p:cBhvr>
                                      <p:to>
                                        <p:strVal val="visible"/>
                                      </p:to>
                                    </p:set>
                                    <p:animEffect transition="in" filter="wipe(left)">
                                      <p:cBhvr>
                                        <p:cTn id="17" dur="500"/>
                                        <p:tgtEl>
                                          <p:spTgt spid="98307">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98307">
                                            <p:txEl>
                                              <p:pRg st="4" end="4"/>
                                            </p:txEl>
                                          </p:spTgt>
                                        </p:tgtEl>
                                        <p:attrNameLst>
                                          <p:attrName>style.visibility</p:attrName>
                                        </p:attrNameLst>
                                      </p:cBhvr>
                                      <p:to>
                                        <p:strVal val="visible"/>
                                      </p:to>
                                    </p:set>
                                    <p:animEffect transition="in" filter="wipe(left)">
                                      <p:cBhvr>
                                        <p:cTn id="22" dur="500"/>
                                        <p:tgtEl>
                                          <p:spTgt spid="9830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8307"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0"/>
          </p:nvPr>
        </p:nvSpPr>
        <p:spPr/>
        <p:txBody>
          <a:bodyPr/>
          <a:lstStyle/>
          <a:p>
            <a:pPr>
              <a:defRPr/>
            </a:pPr>
            <a:r>
              <a:rPr lang="en-US" dirty="0"/>
              <a:t>2 - </a:t>
            </a:r>
            <a:fld id="{B4BAB522-7514-40FC-83AC-88AAB63F902C}" type="slidenum">
              <a:rPr lang="en-US"/>
              <a:pPr>
                <a:defRPr/>
              </a:pPr>
              <a:t>42</a:t>
            </a:fld>
            <a:endParaRPr lang="en-US" dirty="0"/>
          </a:p>
        </p:txBody>
      </p:sp>
      <p:sp>
        <p:nvSpPr>
          <p:cNvPr id="99330" name="Rectangle 2"/>
          <p:cNvSpPr>
            <a:spLocks noGrp="1" noRot="1" noChangeArrowheads="1"/>
          </p:cNvSpPr>
          <p:nvPr>
            <p:ph type="title"/>
          </p:nvPr>
        </p:nvSpPr>
        <p:spPr/>
        <p:txBody>
          <a:bodyPr>
            <a:normAutofit/>
          </a:bodyPr>
          <a:lstStyle/>
          <a:p>
            <a:pPr eaLnBrk="1" hangingPunct="1">
              <a:defRPr/>
            </a:pPr>
            <a:r>
              <a:rPr lang="en-US" dirty="0"/>
              <a:t>Questions to Spur the Imagination</a:t>
            </a:r>
          </a:p>
        </p:txBody>
      </p:sp>
      <p:sp>
        <p:nvSpPr>
          <p:cNvPr id="99331" name="Rectangle 3"/>
          <p:cNvSpPr>
            <a:spLocks noGrp="1" noChangeArrowheads="1"/>
          </p:cNvSpPr>
          <p:nvPr>
            <p:ph type="body" sz="half" idx="1"/>
          </p:nvPr>
        </p:nvSpPr>
        <p:spPr>
          <a:xfrm>
            <a:off x="611560" y="1649896"/>
            <a:ext cx="8305800" cy="4419600"/>
          </a:xfrm>
        </p:spPr>
        <p:txBody>
          <a:bodyPr/>
          <a:lstStyle/>
          <a:p>
            <a:pPr eaLnBrk="1" hangingPunct="1">
              <a:spcBef>
                <a:spcPct val="30000"/>
              </a:spcBef>
              <a:defRPr/>
            </a:pPr>
            <a:r>
              <a:rPr lang="en-US" sz="3000" dirty="0"/>
              <a:t>What else could you make from this?</a:t>
            </a:r>
          </a:p>
          <a:p>
            <a:pPr eaLnBrk="1" hangingPunct="1">
              <a:spcBef>
                <a:spcPct val="30000"/>
              </a:spcBef>
              <a:defRPr/>
            </a:pPr>
            <a:r>
              <a:rPr lang="en-US" sz="3000" dirty="0"/>
              <a:t>Are there other markets for it?</a:t>
            </a:r>
          </a:p>
          <a:p>
            <a:pPr eaLnBrk="1" hangingPunct="1">
              <a:spcBef>
                <a:spcPct val="30000"/>
              </a:spcBef>
              <a:defRPr/>
            </a:pPr>
            <a:r>
              <a:rPr lang="en-US" sz="3000" dirty="0"/>
              <a:t>Can you reverse it?</a:t>
            </a:r>
          </a:p>
          <a:p>
            <a:pPr eaLnBrk="1" hangingPunct="1">
              <a:spcBef>
                <a:spcPct val="30000"/>
              </a:spcBef>
              <a:defRPr/>
            </a:pPr>
            <a:r>
              <a:rPr lang="en-US" sz="3000" dirty="0"/>
              <a:t>Can you eliminate it? </a:t>
            </a:r>
          </a:p>
          <a:p>
            <a:pPr eaLnBrk="1" hangingPunct="1">
              <a:spcBef>
                <a:spcPct val="30000"/>
              </a:spcBef>
              <a:defRPr/>
            </a:pPr>
            <a:r>
              <a:rPr lang="en-US" sz="3000" dirty="0"/>
              <a:t>Can you put it to another use?</a:t>
            </a:r>
          </a:p>
          <a:p>
            <a:pPr eaLnBrk="1" hangingPunct="1">
              <a:spcBef>
                <a:spcPct val="30000"/>
              </a:spcBef>
              <a:defRPr/>
            </a:pPr>
            <a:r>
              <a:rPr lang="en-US" sz="3000" dirty="0"/>
              <a:t>What idea seems impossible, but if executed, would </a:t>
            </a:r>
            <a:r>
              <a:rPr lang="en-US" sz="3000" dirty="0" err="1"/>
              <a:t>revolutionise</a:t>
            </a:r>
            <a:r>
              <a:rPr lang="en-US" sz="3000" dirty="0"/>
              <a:t> your business?</a:t>
            </a:r>
          </a:p>
        </p:txBody>
      </p:sp>
      <p:pic>
        <p:nvPicPr>
          <p:cNvPr id="18438"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81800" y="2819400"/>
            <a:ext cx="1531938" cy="1762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9" name="Text Box 8"/>
          <p:cNvSpPr txBox="1">
            <a:spLocks noChangeArrowheads="1"/>
          </p:cNvSpPr>
          <p:nvPr/>
        </p:nvSpPr>
        <p:spPr bwMode="auto">
          <a:xfrm>
            <a:off x="3657600" y="1524000"/>
            <a:ext cx="1371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algn="ctr" eaLnBrk="1" hangingPunct="1">
              <a:spcBef>
                <a:spcPct val="50000"/>
              </a:spcBef>
            </a:pPr>
            <a:r>
              <a:rPr lang="en-US" sz="1400">
                <a:latin typeface="Arial" charset="0"/>
              </a:rPr>
              <a:t>(continued)</a:t>
            </a:r>
          </a:p>
        </p:txBody>
      </p:sp>
    </p:spTree>
    <p:extLst>
      <p:ext uri="{BB962C8B-B14F-4D97-AF65-F5344CB8AC3E}">
        <p14:creationId xmlns:p14="http://schemas.microsoft.com/office/powerpoint/2010/main" val="51758212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99331">
                                            <p:txEl>
                                              <p:pRg st="1" end="1"/>
                                            </p:txEl>
                                          </p:spTgt>
                                        </p:tgtEl>
                                        <p:attrNameLst>
                                          <p:attrName>style.visibility</p:attrName>
                                        </p:attrNameLst>
                                      </p:cBhvr>
                                      <p:to>
                                        <p:strVal val="visible"/>
                                      </p:to>
                                    </p:set>
                                    <p:animEffect transition="in" filter="wipe(left)">
                                      <p:cBhvr>
                                        <p:cTn id="7" dur="500"/>
                                        <p:tgtEl>
                                          <p:spTgt spid="99331">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99331">
                                            <p:txEl>
                                              <p:pRg st="2" end="2"/>
                                            </p:txEl>
                                          </p:spTgt>
                                        </p:tgtEl>
                                        <p:attrNameLst>
                                          <p:attrName>style.visibility</p:attrName>
                                        </p:attrNameLst>
                                      </p:cBhvr>
                                      <p:to>
                                        <p:strVal val="visible"/>
                                      </p:to>
                                    </p:set>
                                    <p:animEffect transition="in" filter="wipe(left)">
                                      <p:cBhvr>
                                        <p:cTn id="12" dur="500"/>
                                        <p:tgtEl>
                                          <p:spTgt spid="99331">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99331">
                                            <p:txEl>
                                              <p:pRg st="3" end="3"/>
                                            </p:txEl>
                                          </p:spTgt>
                                        </p:tgtEl>
                                        <p:attrNameLst>
                                          <p:attrName>style.visibility</p:attrName>
                                        </p:attrNameLst>
                                      </p:cBhvr>
                                      <p:to>
                                        <p:strVal val="visible"/>
                                      </p:to>
                                    </p:set>
                                    <p:animEffect transition="in" filter="wipe(left)">
                                      <p:cBhvr>
                                        <p:cTn id="17" dur="500"/>
                                        <p:tgtEl>
                                          <p:spTgt spid="99331">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99331">
                                            <p:txEl>
                                              <p:pRg st="4" end="4"/>
                                            </p:txEl>
                                          </p:spTgt>
                                        </p:tgtEl>
                                        <p:attrNameLst>
                                          <p:attrName>style.visibility</p:attrName>
                                        </p:attrNameLst>
                                      </p:cBhvr>
                                      <p:to>
                                        <p:strVal val="visible"/>
                                      </p:to>
                                    </p:set>
                                    <p:animEffect transition="in" filter="wipe(left)">
                                      <p:cBhvr>
                                        <p:cTn id="22" dur="500"/>
                                        <p:tgtEl>
                                          <p:spTgt spid="99331">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99331">
                                            <p:txEl>
                                              <p:pRg st="5" end="5"/>
                                            </p:txEl>
                                          </p:spTgt>
                                        </p:tgtEl>
                                        <p:attrNameLst>
                                          <p:attrName>style.visibility</p:attrName>
                                        </p:attrNameLst>
                                      </p:cBhvr>
                                      <p:to>
                                        <p:strVal val="visible"/>
                                      </p:to>
                                    </p:set>
                                    <p:animEffect transition="in" filter="wipe(left)">
                                      <p:cBhvr>
                                        <p:cTn id="27" dur="500"/>
                                        <p:tgtEl>
                                          <p:spTgt spid="9933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9331" grpId="0" build="p"/>
    </p:bldLst>
  </p:timing>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0354" name="Rectangle 2"/>
          <p:cNvSpPr>
            <a:spLocks noGrp="1" noRot="1" noChangeArrowheads="1"/>
          </p:cNvSpPr>
          <p:nvPr>
            <p:ph type="title"/>
          </p:nvPr>
        </p:nvSpPr>
        <p:spPr/>
        <p:txBody>
          <a:bodyPr>
            <a:normAutofit fontScale="90000"/>
          </a:bodyPr>
          <a:lstStyle/>
          <a:p>
            <a:pPr eaLnBrk="1" hangingPunct="1">
              <a:defRPr/>
            </a:pPr>
            <a:r>
              <a:rPr lang="en-US" dirty="0"/>
              <a:t>Tips for Enhancing Organisational Creativity</a:t>
            </a:r>
          </a:p>
        </p:txBody>
      </p:sp>
      <p:sp>
        <p:nvSpPr>
          <p:cNvPr id="100355" name="Rectangle 3"/>
          <p:cNvSpPr>
            <a:spLocks noGrp="1" noChangeArrowheads="1"/>
          </p:cNvSpPr>
          <p:nvPr>
            <p:ph type="body" idx="1"/>
          </p:nvPr>
        </p:nvSpPr>
        <p:spPr>
          <a:xfrm>
            <a:off x="457200" y="1700808"/>
            <a:ext cx="8229600" cy="4114800"/>
          </a:xfrm>
        </p:spPr>
        <p:txBody>
          <a:bodyPr>
            <a:normAutofit lnSpcReduction="10000"/>
          </a:bodyPr>
          <a:lstStyle/>
          <a:p>
            <a:pPr marL="0" indent="0" eaLnBrk="1" hangingPunct="1">
              <a:spcBef>
                <a:spcPct val="30000"/>
              </a:spcBef>
              <a:buNone/>
              <a:defRPr/>
            </a:pPr>
            <a:endParaRPr lang="en-US" dirty="0"/>
          </a:p>
          <a:p>
            <a:pPr eaLnBrk="1" hangingPunct="1">
              <a:spcBef>
                <a:spcPct val="30000"/>
              </a:spcBef>
              <a:defRPr/>
            </a:pPr>
            <a:r>
              <a:rPr lang="en-US" dirty="0"/>
              <a:t>Include creativity as a core company value</a:t>
            </a:r>
          </a:p>
          <a:p>
            <a:pPr eaLnBrk="1" hangingPunct="1">
              <a:spcBef>
                <a:spcPct val="30000"/>
              </a:spcBef>
              <a:defRPr/>
            </a:pPr>
            <a:r>
              <a:rPr lang="en-US" dirty="0"/>
              <a:t>Embrace diversity</a:t>
            </a:r>
          </a:p>
          <a:p>
            <a:pPr eaLnBrk="1" hangingPunct="1">
              <a:spcBef>
                <a:spcPct val="30000"/>
              </a:spcBef>
              <a:defRPr/>
            </a:pPr>
            <a:r>
              <a:rPr lang="en-US" dirty="0"/>
              <a:t>Expect creativity</a:t>
            </a:r>
          </a:p>
          <a:p>
            <a:pPr eaLnBrk="1" hangingPunct="1">
              <a:spcBef>
                <a:spcPct val="30000"/>
              </a:spcBef>
              <a:defRPr/>
            </a:pPr>
            <a:r>
              <a:rPr lang="en-US" dirty="0"/>
              <a:t>Expect and tolerate failure </a:t>
            </a:r>
          </a:p>
          <a:p>
            <a:pPr eaLnBrk="1" hangingPunct="1">
              <a:spcBef>
                <a:spcPct val="30000"/>
              </a:spcBef>
              <a:defRPr/>
            </a:pPr>
            <a:r>
              <a:rPr lang="en-US" dirty="0"/>
              <a:t>Create an organizational structure that nourishes creativity</a:t>
            </a:r>
          </a:p>
        </p:txBody>
      </p:sp>
      <p:pic>
        <p:nvPicPr>
          <p:cNvPr id="19462" name="Picture 7" descr="C:\Documents and Settings\douglw\My Documents\My Pictures\Microsoft Clip Organizer\j0435726.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76256" y="2780928"/>
            <a:ext cx="1296144" cy="1728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4781013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00355">
                                            <p:txEl>
                                              <p:pRg st="2" end="2"/>
                                            </p:txEl>
                                          </p:spTgt>
                                        </p:tgtEl>
                                        <p:attrNameLst>
                                          <p:attrName>style.visibility</p:attrName>
                                        </p:attrNameLst>
                                      </p:cBhvr>
                                      <p:to>
                                        <p:strVal val="visible"/>
                                      </p:to>
                                    </p:set>
                                    <p:animEffect transition="in" filter="wipe(left)">
                                      <p:cBhvr>
                                        <p:cTn id="7" dur="500"/>
                                        <p:tgtEl>
                                          <p:spTgt spid="100355">
                                            <p:txEl>
                                              <p:pRg st="2" end="2"/>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00355">
                                            <p:txEl>
                                              <p:pRg st="3" end="3"/>
                                            </p:txEl>
                                          </p:spTgt>
                                        </p:tgtEl>
                                        <p:attrNameLst>
                                          <p:attrName>style.visibility</p:attrName>
                                        </p:attrNameLst>
                                      </p:cBhvr>
                                      <p:to>
                                        <p:strVal val="visible"/>
                                      </p:to>
                                    </p:set>
                                    <p:animEffect transition="in" filter="wipe(left)">
                                      <p:cBhvr>
                                        <p:cTn id="12" dur="500"/>
                                        <p:tgtEl>
                                          <p:spTgt spid="100355">
                                            <p:txEl>
                                              <p:pRg st="3" end="3"/>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00355">
                                            <p:txEl>
                                              <p:pRg st="4" end="4"/>
                                            </p:txEl>
                                          </p:spTgt>
                                        </p:tgtEl>
                                        <p:attrNameLst>
                                          <p:attrName>style.visibility</p:attrName>
                                        </p:attrNameLst>
                                      </p:cBhvr>
                                      <p:to>
                                        <p:strVal val="visible"/>
                                      </p:to>
                                    </p:set>
                                    <p:animEffect transition="in" filter="wipe(left)">
                                      <p:cBhvr>
                                        <p:cTn id="17" dur="500"/>
                                        <p:tgtEl>
                                          <p:spTgt spid="100355">
                                            <p:txEl>
                                              <p:pRg st="4" end="4"/>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00355">
                                            <p:txEl>
                                              <p:pRg st="5" end="5"/>
                                            </p:txEl>
                                          </p:spTgt>
                                        </p:tgtEl>
                                        <p:attrNameLst>
                                          <p:attrName>style.visibility</p:attrName>
                                        </p:attrNameLst>
                                      </p:cBhvr>
                                      <p:to>
                                        <p:strVal val="visible"/>
                                      </p:to>
                                    </p:set>
                                    <p:animEffect transition="in" filter="wipe(left)">
                                      <p:cBhvr>
                                        <p:cTn id="22" dur="500"/>
                                        <p:tgtEl>
                                          <p:spTgt spid="10035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355" grpId="0" build="p" autoUpdateAnimBg="0"/>
    </p:bldLst>
  </p:timing>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02" name="Rectangle 2"/>
          <p:cNvSpPr>
            <a:spLocks noGrp="1" noRot="1" noChangeArrowheads="1"/>
          </p:cNvSpPr>
          <p:nvPr>
            <p:ph type="title"/>
          </p:nvPr>
        </p:nvSpPr>
        <p:spPr/>
        <p:txBody>
          <a:bodyPr>
            <a:normAutofit fontScale="90000"/>
          </a:bodyPr>
          <a:lstStyle/>
          <a:p>
            <a:pPr eaLnBrk="1" hangingPunct="1">
              <a:defRPr/>
            </a:pPr>
            <a:r>
              <a:rPr lang="en-US" dirty="0"/>
              <a:t>Tips for Enhancing Organisational Creativity</a:t>
            </a:r>
          </a:p>
        </p:txBody>
      </p:sp>
      <p:sp>
        <p:nvSpPr>
          <p:cNvPr id="102403" name="Rectangle 3"/>
          <p:cNvSpPr>
            <a:spLocks noGrp="1" noChangeArrowheads="1"/>
          </p:cNvSpPr>
          <p:nvPr>
            <p:ph type="body" idx="1"/>
          </p:nvPr>
        </p:nvSpPr>
        <p:spPr>
          <a:xfrm>
            <a:off x="457200" y="1883291"/>
            <a:ext cx="8305800" cy="3992563"/>
          </a:xfrm>
        </p:spPr>
        <p:txBody>
          <a:bodyPr/>
          <a:lstStyle/>
          <a:p>
            <a:pPr eaLnBrk="1" hangingPunct="1">
              <a:spcBef>
                <a:spcPct val="30000"/>
              </a:spcBef>
              <a:defRPr/>
            </a:pPr>
            <a:r>
              <a:rPr lang="en-US" dirty="0"/>
              <a:t>Encourage curiosity</a:t>
            </a:r>
          </a:p>
          <a:p>
            <a:pPr eaLnBrk="1" hangingPunct="1">
              <a:spcBef>
                <a:spcPct val="30000"/>
              </a:spcBef>
              <a:defRPr/>
            </a:pPr>
            <a:r>
              <a:rPr lang="en-US" dirty="0"/>
              <a:t>Create a change of scenery periodically</a:t>
            </a:r>
          </a:p>
          <a:p>
            <a:pPr eaLnBrk="1" hangingPunct="1">
              <a:spcBef>
                <a:spcPct val="30000"/>
              </a:spcBef>
              <a:defRPr/>
            </a:pPr>
            <a:r>
              <a:rPr lang="en-US" dirty="0"/>
              <a:t>View problems as opportunities</a:t>
            </a:r>
          </a:p>
          <a:p>
            <a:pPr eaLnBrk="1" hangingPunct="1">
              <a:spcBef>
                <a:spcPct val="30000"/>
              </a:spcBef>
              <a:defRPr/>
            </a:pPr>
            <a:r>
              <a:rPr lang="en-US" dirty="0"/>
              <a:t>Provide creativity training</a:t>
            </a:r>
          </a:p>
          <a:p>
            <a:pPr eaLnBrk="1" hangingPunct="1">
              <a:spcBef>
                <a:spcPct val="30000"/>
              </a:spcBef>
              <a:defRPr/>
            </a:pPr>
            <a:r>
              <a:rPr lang="en-US" dirty="0"/>
              <a:t>Provide support</a:t>
            </a:r>
          </a:p>
          <a:p>
            <a:pPr eaLnBrk="1" hangingPunct="1">
              <a:spcBef>
                <a:spcPct val="30000"/>
              </a:spcBef>
              <a:defRPr/>
            </a:pPr>
            <a:r>
              <a:rPr lang="en-US" dirty="0"/>
              <a:t>Develop a procedure for capturing ideas </a:t>
            </a:r>
          </a:p>
        </p:txBody>
      </p:sp>
      <p:pic>
        <p:nvPicPr>
          <p:cNvPr id="20486" name="Picture 7" descr="C:\Documents and Settings\douglw\My Documents\My Pictures\Microsoft Clip Organizer\j0435726.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86600" y="3429000"/>
            <a:ext cx="1257300"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7" name="Text Box 8"/>
          <p:cNvSpPr txBox="1">
            <a:spLocks noChangeArrowheads="1"/>
          </p:cNvSpPr>
          <p:nvPr/>
        </p:nvSpPr>
        <p:spPr bwMode="auto">
          <a:xfrm>
            <a:off x="3657600" y="1726837"/>
            <a:ext cx="1371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algn="ctr" eaLnBrk="1" hangingPunct="1">
              <a:spcBef>
                <a:spcPct val="50000"/>
              </a:spcBef>
            </a:pPr>
            <a:r>
              <a:rPr lang="en-US" sz="1400" dirty="0">
                <a:latin typeface="Arial" charset="0"/>
              </a:rPr>
              <a:t>(continued)</a:t>
            </a:r>
          </a:p>
        </p:txBody>
      </p:sp>
    </p:spTree>
    <p:extLst>
      <p:ext uri="{BB962C8B-B14F-4D97-AF65-F5344CB8AC3E}">
        <p14:creationId xmlns:p14="http://schemas.microsoft.com/office/powerpoint/2010/main" val="300729989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02403">
                                            <p:txEl>
                                              <p:pRg st="0" end="0"/>
                                            </p:txEl>
                                          </p:spTgt>
                                        </p:tgtEl>
                                        <p:attrNameLst>
                                          <p:attrName>style.visibility</p:attrName>
                                        </p:attrNameLst>
                                      </p:cBhvr>
                                      <p:to>
                                        <p:strVal val="visible"/>
                                      </p:to>
                                    </p:set>
                                    <p:animEffect transition="in" filter="wipe(left)">
                                      <p:cBhvr>
                                        <p:cTn id="7" dur="500"/>
                                        <p:tgtEl>
                                          <p:spTgt spid="10240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02403">
                                            <p:txEl>
                                              <p:pRg st="1" end="1"/>
                                            </p:txEl>
                                          </p:spTgt>
                                        </p:tgtEl>
                                        <p:attrNameLst>
                                          <p:attrName>style.visibility</p:attrName>
                                        </p:attrNameLst>
                                      </p:cBhvr>
                                      <p:to>
                                        <p:strVal val="visible"/>
                                      </p:to>
                                    </p:set>
                                    <p:animEffect transition="in" filter="wipe(left)">
                                      <p:cBhvr>
                                        <p:cTn id="12" dur="500"/>
                                        <p:tgtEl>
                                          <p:spTgt spid="10240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02403">
                                            <p:txEl>
                                              <p:pRg st="2" end="2"/>
                                            </p:txEl>
                                          </p:spTgt>
                                        </p:tgtEl>
                                        <p:attrNameLst>
                                          <p:attrName>style.visibility</p:attrName>
                                        </p:attrNameLst>
                                      </p:cBhvr>
                                      <p:to>
                                        <p:strVal val="visible"/>
                                      </p:to>
                                    </p:set>
                                    <p:animEffect transition="in" filter="wipe(left)">
                                      <p:cBhvr>
                                        <p:cTn id="17" dur="500"/>
                                        <p:tgtEl>
                                          <p:spTgt spid="10240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02403">
                                            <p:txEl>
                                              <p:pRg st="3" end="3"/>
                                            </p:txEl>
                                          </p:spTgt>
                                        </p:tgtEl>
                                        <p:attrNameLst>
                                          <p:attrName>style.visibility</p:attrName>
                                        </p:attrNameLst>
                                      </p:cBhvr>
                                      <p:to>
                                        <p:strVal val="visible"/>
                                      </p:to>
                                    </p:set>
                                    <p:animEffect transition="in" filter="wipe(left)">
                                      <p:cBhvr>
                                        <p:cTn id="22" dur="500"/>
                                        <p:tgtEl>
                                          <p:spTgt spid="10240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102403">
                                            <p:txEl>
                                              <p:pRg st="4" end="4"/>
                                            </p:txEl>
                                          </p:spTgt>
                                        </p:tgtEl>
                                        <p:attrNameLst>
                                          <p:attrName>style.visibility</p:attrName>
                                        </p:attrNameLst>
                                      </p:cBhvr>
                                      <p:to>
                                        <p:strVal val="visible"/>
                                      </p:to>
                                    </p:set>
                                    <p:animEffect transition="in" filter="wipe(left)">
                                      <p:cBhvr>
                                        <p:cTn id="27" dur="500"/>
                                        <p:tgtEl>
                                          <p:spTgt spid="10240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102403">
                                            <p:txEl>
                                              <p:pRg st="5" end="5"/>
                                            </p:txEl>
                                          </p:spTgt>
                                        </p:tgtEl>
                                        <p:attrNameLst>
                                          <p:attrName>style.visibility</p:attrName>
                                        </p:attrNameLst>
                                      </p:cBhvr>
                                      <p:to>
                                        <p:strVal val="visible"/>
                                      </p:to>
                                    </p:set>
                                    <p:animEffect transition="in" filter="wipe(left)">
                                      <p:cBhvr>
                                        <p:cTn id="32" dur="500"/>
                                        <p:tgtEl>
                                          <p:spTgt spid="10240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03" grpId="0" build="p"/>
    </p:bldLst>
  </p:timing>
</p:sld>
</file>

<file path=ppt/slides/slide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02" name="Rectangle 2"/>
          <p:cNvSpPr>
            <a:spLocks noGrp="1" noRot="1" noChangeArrowheads="1"/>
          </p:cNvSpPr>
          <p:nvPr>
            <p:ph type="title"/>
          </p:nvPr>
        </p:nvSpPr>
        <p:spPr/>
        <p:txBody>
          <a:bodyPr>
            <a:normAutofit fontScale="90000"/>
          </a:bodyPr>
          <a:lstStyle/>
          <a:p>
            <a:pPr eaLnBrk="1" hangingPunct="1">
              <a:defRPr/>
            </a:pPr>
            <a:r>
              <a:rPr lang="en-US"/>
              <a:t>Tips for Enhancing Organizational Creativity</a:t>
            </a:r>
          </a:p>
        </p:txBody>
      </p:sp>
      <p:sp>
        <p:nvSpPr>
          <p:cNvPr id="102403" name="Rectangle 3"/>
          <p:cNvSpPr>
            <a:spLocks noGrp="1" noChangeArrowheads="1"/>
          </p:cNvSpPr>
          <p:nvPr>
            <p:ph type="body" idx="1"/>
          </p:nvPr>
        </p:nvSpPr>
        <p:spPr>
          <a:xfrm>
            <a:off x="457200" y="2057400"/>
            <a:ext cx="8305800" cy="3992563"/>
          </a:xfrm>
        </p:spPr>
        <p:txBody>
          <a:bodyPr>
            <a:normAutofit fontScale="85000" lnSpcReduction="10000"/>
          </a:bodyPr>
          <a:lstStyle/>
          <a:p>
            <a:r>
              <a:rPr lang="en-GB" dirty="0"/>
              <a:t>Google encourages its creative staff to spend one day a week, every week, working on personal projects. </a:t>
            </a:r>
          </a:p>
          <a:p>
            <a:r>
              <a:rPr lang="en-GB" dirty="0"/>
              <a:t>These digital experiments are then put online so that you and can try them out. </a:t>
            </a:r>
          </a:p>
          <a:p>
            <a:r>
              <a:rPr lang="en-GB" dirty="0"/>
              <a:t>In addition, Google welcomes comments about  apps so it can determine whether to develop them further or just let them go. </a:t>
            </a:r>
          </a:p>
          <a:p>
            <a:r>
              <a:rPr lang="en-GB" dirty="0"/>
              <a:t>It’s called Google Labs, and it’s where Google Goggles and Google Maps were developed. </a:t>
            </a:r>
          </a:p>
        </p:txBody>
      </p:sp>
      <p:sp>
        <p:nvSpPr>
          <p:cNvPr id="20487" name="Text Box 8"/>
          <p:cNvSpPr txBox="1">
            <a:spLocks noChangeArrowheads="1"/>
          </p:cNvSpPr>
          <p:nvPr/>
        </p:nvSpPr>
        <p:spPr bwMode="auto">
          <a:xfrm>
            <a:off x="3657600" y="1726837"/>
            <a:ext cx="1371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algn="ctr" eaLnBrk="1" hangingPunct="1">
              <a:spcBef>
                <a:spcPct val="50000"/>
              </a:spcBef>
            </a:pPr>
            <a:r>
              <a:rPr lang="en-US" sz="1400" dirty="0">
                <a:latin typeface="Arial" charset="0"/>
              </a:rPr>
              <a:t>(continued)</a:t>
            </a:r>
          </a:p>
        </p:txBody>
      </p:sp>
    </p:spTree>
    <p:extLst>
      <p:ext uri="{BB962C8B-B14F-4D97-AF65-F5344CB8AC3E}">
        <p14:creationId xmlns:p14="http://schemas.microsoft.com/office/powerpoint/2010/main" val="23439299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02403">
                                            <p:txEl>
                                              <p:pRg st="0" end="0"/>
                                            </p:txEl>
                                          </p:spTgt>
                                        </p:tgtEl>
                                        <p:attrNameLst>
                                          <p:attrName>style.visibility</p:attrName>
                                        </p:attrNameLst>
                                      </p:cBhvr>
                                      <p:to>
                                        <p:strVal val="visible"/>
                                      </p:to>
                                    </p:set>
                                    <p:animEffect transition="in" filter="wipe(left)">
                                      <p:cBhvr>
                                        <p:cTn id="7" dur="500"/>
                                        <p:tgtEl>
                                          <p:spTgt spid="10240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02403">
                                            <p:txEl>
                                              <p:pRg st="1" end="1"/>
                                            </p:txEl>
                                          </p:spTgt>
                                        </p:tgtEl>
                                        <p:attrNameLst>
                                          <p:attrName>style.visibility</p:attrName>
                                        </p:attrNameLst>
                                      </p:cBhvr>
                                      <p:to>
                                        <p:strVal val="visible"/>
                                      </p:to>
                                    </p:set>
                                    <p:animEffect transition="in" filter="wipe(left)">
                                      <p:cBhvr>
                                        <p:cTn id="12" dur="500"/>
                                        <p:tgtEl>
                                          <p:spTgt spid="10240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02403">
                                            <p:txEl>
                                              <p:pRg st="2" end="2"/>
                                            </p:txEl>
                                          </p:spTgt>
                                        </p:tgtEl>
                                        <p:attrNameLst>
                                          <p:attrName>style.visibility</p:attrName>
                                        </p:attrNameLst>
                                      </p:cBhvr>
                                      <p:to>
                                        <p:strVal val="visible"/>
                                      </p:to>
                                    </p:set>
                                    <p:animEffect transition="in" filter="wipe(left)">
                                      <p:cBhvr>
                                        <p:cTn id="17" dur="500"/>
                                        <p:tgtEl>
                                          <p:spTgt spid="10240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02403">
                                            <p:txEl>
                                              <p:pRg st="3" end="3"/>
                                            </p:txEl>
                                          </p:spTgt>
                                        </p:tgtEl>
                                        <p:attrNameLst>
                                          <p:attrName>style.visibility</p:attrName>
                                        </p:attrNameLst>
                                      </p:cBhvr>
                                      <p:to>
                                        <p:strVal val="visible"/>
                                      </p:to>
                                    </p:set>
                                    <p:animEffect transition="in" filter="wipe(left)">
                                      <p:cBhvr>
                                        <p:cTn id="22" dur="500"/>
                                        <p:tgtEl>
                                          <p:spTgt spid="10240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03" grpId="0" build="p"/>
    </p:bldLst>
  </p:timing>
</p:sld>
</file>

<file path=ppt/slides/slide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4450" name="Rectangle 2"/>
          <p:cNvSpPr>
            <a:spLocks noGrp="1" noRot="1" noChangeArrowheads="1"/>
          </p:cNvSpPr>
          <p:nvPr>
            <p:ph type="title"/>
          </p:nvPr>
        </p:nvSpPr>
        <p:spPr/>
        <p:txBody>
          <a:bodyPr>
            <a:normAutofit fontScale="90000"/>
          </a:bodyPr>
          <a:lstStyle/>
          <a:p>
            <a:pPr eaLnBrk="1" hangingPunct="1">
              <a:defRPr/>
            </a:pPr>
            <a:r>
              <a:rPr lang="en-US" dirty="0"/>
              <a:t>Tips for Enhancing </a:t>
            </a:r>
            <a:r>
              <a:rPr lang="en-US" dirty="0" err="1"/>
              <a:t>Organisational</a:t>
            </a:r>
            <a:r>
              <a:rPr lang="en-US" dirty="0"/>
              <a:t> Creativity</a:t>
            </a:r>
          </a:p>
        </p:txBody>
      </p:sp>
      <p:sp>
        <p:nvSpPr>
          <p:cNvPr id="104451" name="Rectangle 3"/>
          <p:cNvSpPr>
            <a:spLocks noGrp="1" noChangeArrowheads="1"/>
          </p:cNvSpPr>
          <p:nvPr>
            <p:ph type="body" idx="1"/>
          </p:nvPr>
        </p:nvSpPr>
        <p:spPr>
          <a:xfrm>
            <a:off x="457200" y="2133600"/>
            <a:ext cx="8382000" cy="3992563"/>
          </a:xfrm>
        </p:spPr>
        <p:txBody>
          <a:bodyPr/>
          <a:lstStyle/>
          <a:p>
            <a:pPr eaLnBrk="1" hangingPunct="1">
              <a:spcBef>
                <a:spcPts val="1200"/>
              </a:spcBef>
              <a:defRPr/>
            </a:pPr>
            <a:r>
              <a:rPr lang="en-US" dirty="0"/>
              <a:t>Talk and interact with customers</a:t>
            </a:r>
          </a:p>
          <a:p>
            <a:pPr eaLnBrk="1" hangingPunct="1">
              <a:spcBef>
                <a:spcPts val="1200"/>
              </a:spcBef>
              <a:defRPr/>
            </a:pPr>
            <a:r>
              <a:rPr lang="en-US" dirty="0"/>
              <a:t>Look for uses for your company’s products or services in other markets</a:t>
            </a:r>
          </a:p>
          <a:p>
            <a:pPr eaLnBrk="1" hangingPunct="1">
              <a:spcBef>
                <a:spcPts val="1200"/>
              </a:spcBef>
              <a:defRPr/>
            </a:pPr>
            <a:r>
              <a:rPr lang="en-US" dirty="0"/>
              <a:t>Reward creativity</a:t>
            </a:r>
          </a:p>
          <a:p>
            <a:pPr eaLnBrk="1" hangingPunct="1">
              <a:spcBef>
                <a:spcPts val="1200"/>
              </a:spcBef>
              <a:defRPr/>
            </a:pPr>
            <a:r>
              <a:rPr lang="en-US" dirty="0"/>
              <a:t>Model creative behavior </a:t>
            </a:r>
          </a:p>
        </p:txBody>
      </p:sp>
      <p:pic>
        <p:nvPicPr>
          <p:cNvPr id="21510" name="Picture 7" descr="C:\Documents and Settings\douglw\My Documents\My Pictures\Microsoft Clip Organizer\j0435726.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86550" y="4114800"/>
            <a:ext cx="1428750" cy="19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6957255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04451">
                                            <p:txEl>
                                              <p:pRg st="1" end="1"/>
                                            </p:txEl>
                                          </p:spTgt>
                                        </p:tgtEl>
                                        <p:attrNameLst>
                                          <p:attrName>style.visibility</p:attrName>
                                        </p:attrNameLst>
                                      </p:cBhvr>
                                      <p:to>
                                        <p:strVal val="visible"/>
                                      </p:to>
                                    </p:set>
                                    <p:animEffect transition="in" filter="wipe(left)">
                                      <p:cBhvr>
                                        <p:cTn id="7" dur="500"/>
                                        <p:tgtEl>
                                          <p:spTgt spid="104451">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04451">
                                            <p:txEl>
                                              <p:pRg st="2" end="2"/>
                                            </p:txEl>
                                          </p:spTgt>
                                        </p:tgtEl>
                                        <p:attrNameLst>
                                          <p:attrName>style.visibility</p:attrName>
                                        </p:attrNameLst>
                                      </p:cBhvr>
                                      <p:to>
                                        <p:strVal val="visible"/>
                                      </p:to>
                                    </p:set>
                                    <p:animEffect transition="in" filter="wipe(left)">
                                      <p:cBhvr>
                                        <p:cTn id="12" dur="500"/>
                                        <p:tgtEl>
                                          <p:spTgt spid="104451">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04451">
                                            <p:txEl>
                                              <p:pRg st="3" end="3"/>
                                            </p:txEl>
                                          </p:spTgt>
                                        </p:tgtEl>
                                        <p:attrNameLst>
                                          <p:attrName>style.visibility</p:attrName>
                                        </p:attrNameLst>
                                      </p:cBhvr>
                                      <p:to>
                                        <p:strVal val="visible"/>
                                      </p:to>
                                    </p:set>
                                    <p:animEffect transition="in" filter="wipe(left)">
                                      <p:cBhvr>
                                        <p:cTn id="17" dur="500"/>
                                        <p:tgtEl>
                                          <p:spTgt spid="10445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451" grpId="0" build="p" autoUpdateAnimBg="0"/>
    </p:bldLst>
  </p:timing>
</p:sld>
</file>

<file path=ppt/slides/slide4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Slide Number Placeholder 3"/>
          <p:cNvSpPr>
            <a:spLocks noGrp="1"/>
          </p:cNvSpPr>
          <p:nvPr>
            <p:ph type="sldNum" sz="quarter" idx="10"/>
          </p:nvPr>
        </p:nvSpPr>
        <p:spPr/>
        <p:txBody>
          <a:bodyPr/>
          <a:lstStyle/>
          <a:p>
            <a:pPr>
              <a:defRPr/>
            </a:pPr>
            <a:r>
              <a:rPr lang="en-US"/>
              <a:t>2 - </a:t>
            </a:r>
            <a:fld id="{74B0654A-E9E7-4D45-ACD2-6172590B468B}" type="slidenum">
              <a:rPr lang="en-US"/>
              <a:pPr>
                <a:defRPr/>
              </a:pPr>
              <a:t>47</a:t>
            </a:fld>
            <a:endParaRPr lang="en-US"/>
          </a:p>
        </p:txBody>
      </p:sp>
      <p:sp>
        <p:nvSpPr>
          <p:cNvPr id="106498" name="Rectangle 2"/>
          <p:cNvSpPr>
            <a:spLocks noGrp="1" noRot="1" noChangeArrowheads="1"/>
          </p:cNvSpPr>
          <p:nvPr>
            <p:ph type="title"/>
          </p:nvPr>
        </p:nvSpPr>
        <p:spPr/>
        <p:txBody>
          <a:bodyPr>
            <a:normAutofit fontScale="90000"/>
          </a:bodyPr>
          <a:lstStyle/>
          <a:p>
            <a:pPr eaLnBrk="1" hangingPunct="1">
              <a:defRPr/>
            </a:pPr>
            <a:r>
              <a:rPr lang="en-US"/>
              <a:t>Tips for Enhancing </a:t>
            </a:r>
            <a:br>
              <a:rPr lang="en-US"/>
            </a:br>
            <a:r>
              <a:rPr lang="en-US"/>
              <a:t>Individual Creativity</a:t>
            </a:r>
          </a:p>
        </p:txBody>
      </p:sp>
      <p:sp>
        <p:nvSpPr>
          <p:cNvPr id="106500" name="Rectangle 4"/>
          <p:cNvSpPr>
            <a:spLocks noGrp="1" noChangeArrowheads="1"/>
          </p:cNvSpPr>
          <p:nvPr>
            <p:ph type="body" idx="1"/>
          </p:nvPr>
        </p:nvSpPr>
        <p:spPr>
          <a:xfrm>
            <a:off x="533400" y="1772816"/>
            <a:ext cx="7620000" cy="4184104"/>
          </a:xfrm>
        </p:spPr>
        <p:txBody>
          <a:bodyPr/>
          <a:lstStyle/>
          <a:p>
            <a:pPr eaLnBrk="1" hangingPunct="1">
              <a:lnSpc>
                <a:spcPct val="90000"/>
              </a:lnSpc>
              <a:spcBef>
                <a:spcPct val="30000"/>
              </a:spcBef>
              <a:defRPr/>
            </a:pPr>
            <a:r>
              <a:rPr lang="en-US" sz="3000" dirty="0"/>
              <a:t>Allow yourself to be creative</a:t>
            </a:r>
          </a:p>
          <a:p>
            <a:pPr eaLnBrk="1" hangingPunct="1">
              <a:lnSpc>
                <a:spcPct val="90000"/>
              </a:lnSpc>
              <a:spcBef>
                <a:spcPct val="30000"/>
              </a:spcBef>
              <a:defRPr/>
            </a:pPr>
            <a:r>
              <a:rPr lang="en-US" sz="3000" dirty="0"/>
              <a:t>Give your mind fresh input every day</a:t>
            </a:r>
          </a:p>
          <a:p>
            <a:pPr eaLnBrk="1" hangingPunct="1">
              <a:lnSpc>
                <a:spcPct val="90000"/>
              </a:lnSpc>
              <a:spcBef>
                <a:spcPct val="30000"/>
              </a:spcBef>
              <a:defRPr/>
            </a:pPr>
            <a:r>
              <a:rPr lang="en-US" sz="3000" dirty="0"/>
              <a:t>Observe the products and services</a:t>
            </a:r>
            <a:br>
              <a:rPr lang="en-US" sz="3000" dirty="0"/>
            </a:br>
            <a:r>
              <a:rPr lang="en-US" sz="3000" dirty="0"/>
              <a:t>of other companies, especially </a:t>
            </a:r>
            <a:br>
              <a:rPr lang="en-US" sz="3000" dirty="0"/>
            </a:br>
            <a:r>
              <a:rPr lang="en-US" sz="3000" dirty="0"/>
              <a:t>those in completely different markets</a:t>
            </a:r>
          </a:p>
          <a:p>
            <a:pPr eaLnBrk="1" hangingPunct="1">
              <a:lnSpc>
                <a:spcPct val="90000"/>
              </a:lnSpc>
              <a:spcBef>
                <a:spcPct val="30000"/>
              </a:spcBef>
              <a:defRPr/>
            </a:pPr>
            <a:r>
              <a:rPr lang="en-US" sz="3000" dirty="0" err="1"/>
              <a:t>Recognise</a:t>
            </a:r>
            <a:r>
              <a:rPr lang="en-US" sz="3000" dirty="0"/>
              <a:t> the creative </a:t>
            </a:r>
            <a:br>
              <a:rPr lang="en-US" sz="3000" dirty="0"/>
            </a:br>
            <a:r>
              <a:rPr lang="en-US" sz="3000" dirty="0"/>
              <a:t>power of mistakes</a:t>
            </a:r>
          </a:p>
          <a:p>
            <a:pPr eaLnBrk="1" hangingPunct="1">
              <a:lnSpc>
                <a:spcPct val="90000"/>
              </a:lnSpc>
              <a:spcBef>
                <a:spcPct val="30000"/>
              </a:spcBef>
              <a:defRPr/>
            </a:pPr>
            <a:r>
              <a:rPr lang="en-US" sz="3000" dirty="0"/>
              <a:t>Notice what is missing</a:t>
            </a:r>
          </a:p>
        </p:txBody>
      </p:sp>
      <p:pic>
        <p:nvPicPr>
          <p:cNvPr id="22534" name="Picture 7"/>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29400" y="4495800"/>
            <a:ext cx="1524000" cy="19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3310631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06500">
                                            <p:txEl>
                                              <p:pRg st="1" end="1"/>
                                            </p:txEl>
                                          </p:spTgt>
                                        </p:tgtEl>
                                        <p:attrNameLst>
                                          <p:attrName>style.visibility</p:attrName>
                                        </p:attrNameLst>
                                      </p:cBhvr>
                                      <p:to>
                                        <p:strVal val="visible"/>
                                      </p:to>
                                    </p:set>
                                    <p:animEffect transition="in" filter="wipe(left)">
                                      <p:cBhvr>
                                        <p:cTn id="7" dur="500"/>
                                        <p:tgtEl>
                                          <p:spTgt spid="106500">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06500">
                                            <p:txEl>
                                              <p:pRg st="2" end="2"/>
                                            </p:txEl>
                                          </p:spTgt>
                                        </p:tgtEl>
                                        <p:attrNameLst>
                                          <p:attrName>style.visibility</p:attrName>
                                        </p:attrNameLst>
                                      </p:cBhvr>
                                      <p:to>
                                        <p:strVal val="visible"/>
                                      </p:to>
                                    </p:set>
                                    <p:animEffect transition="in" filter="wipe(left)">
                                      <p:cBhvr>
                                        <p:cTn id="12" dur="500"/>
                                        <p:tgtEl>
                                          <p:spTgt spid="106500">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06500">
                                            <p:txEl>
                                              <p:pRg st="3" end="3"/>
                                            </p:txEl>
                                          </p:spTgt>
                                        </p:tgtEl>
                                        <p:attrNameLst>
                                          <p:attrName>style.visibility</p:attrName>
                                        </p:attrNameLst>
                                      </p:cBhvr>
                                      <p:to>
                                        <p:strVal val="visible"/>
                                      </p:to>
                                    </p:set>
                                    <p:animEffect transition="in" filter="wipe(left)">
                                      <p:cBhvr>
                                        <p:cTn id="17" dur="500"/>
                                        <p:tgtEl>
                                          <p:spTgt spid="106500">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06500">
                                            <p:txEl>
                                              <p:pRg st="4" end="4"/>
                                            </p:txEl>
                                          </p:spTgt>
                                        </p:tgtEl>
                                        <p:attrNameLst>
                                          <p:attrName>style.visibility</p:attrName>
                                        </p:attrNameLst>
                                      </p:cBhvr>
                                      <p:to>
                                        <p:strVal val="visible"/>
                                      </p:to>
                                    </p:set>
                                    <p:animEffect transition="in" filter="wipe(left)">
                                      <p:cBhvr>
                                        <p:cTn id="22" dur="500"/>
                                        <p:tgtEl>
                                          <p:spTgt spid="10650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6500" grpId="0" build="p" autoUpdateAnimBg="0"/>
    </p:bldLst>
  </p:timing>
</p:sld>
</file>

<file path=ppt/slides/slide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Slide Number Placeholder 3"/>
          <p:cNvSpPr>
            <a:spLocks noGrp="1"/>
          </p:cNvSpPr>
          <p:nvPr>
            <p:ph type="sldNum" sz="quarter" idx="10"/>
          </p:nvPr>
        </p:nvSpPr>
        <p:spPr/>
        <p:txBody>
          <a:bodyPr/>
          <a:lstStyle/>
          <a:p>
            <a:pPr>
              <a:defRPr/>
            </a:pPr>
            <a:r>
              <a:rPr lang="en-US"/>
              <a:t>2 - </a:t>
            </a:r>
            <a:fld id="{AE2694BE-074C-4CAF-AE0E-1E49074E6986}" type="slidenum">
              <a:rPr lang="en-US"/>
              <a:pPr>
                <a:defRPr/>
              </a:pPr>
              <a:t>48</a:t>
            </a:fld>
            <a:endParaRPr lang="en-US"/>
          </a:p>
        </p:txBody>
      </p:sp>
      <p:sp>
        <p:nvSpPr>
          <p:cNvPr id="108546" name="Rectangle 2"/>
          <p:cNvSpPr>
            <a:spLocks noGrp="1" noRot="1" noChangeArrowheads="1"/>
          </p:cNvSpPr>
          <p:nvPr>
            <p:ph type="title"/>
          </p:nvPr>
        </p:nvSpPr>
        <p:spPr/>
        <p:txBody>
          <a:bodyPr>
            <a:normAutofit fontScale="90000"/>
          </a:bodyPr>
          <a:lstStyle/>
          <a:p>
            <a:pPr eaLnBrk="1" hangingPunct="1">
              <a:defRPr/>
            </a:pPr>
            <a:r>
              <a:rPr lang="en-US"/>
              <a:t>Tips for Enhancing </a:t>
            </a:r>
            <a:br>
              <a:rPr lang="en-US"/>
            </a:br>
            <a:r>
              <a:rPr lang="en-US"/>
              <a:t>Individual Creativity</a:t>
            </a:r>
          </a:p>
        </p:txBody>
      </p:sp>
      <p:sp>
        <p:nvSpPr>
          <p:cNvPr id="108547" name="Rectangle 3"/>
          <p:cNvSpPr>
            <a:spLocks noGrp="1" noChangeArrowheads="1"/>
          </p:cNvSpPr>
          <p:nvPr>
            <p:ph type="body" idx="1"/>
          </p:nvPr>
        </p:nvSpPr>
        <p:spPr>
          <a:xfrm>
            <a:off x="685800" y="1981200"/>
            <a:ext cx="7772400" cy="4495800"/>
          </a:xfrm>
        </p:spPr>
        <p:txBody>
          <a:bodyPr/>
          <a:lstStyle/>
          <a:p>
            <a:pPr eaLnBrk="1" hangingPunct="1">
              <a:spcBef>
                <a:spcPct val="30000"/>
              </a:spcBef>
              <a:spcAft>
                <a:spcPts val="0"/>
              </a:spcAft>
              <a:defRPr/>
            </a:pPr>
            <a:r>
              <a:rPr lang="en-US" sz="3000" dirty="0"/>
              <a:t>Keep a journal to record your thoughts and ideas</a:t>
            </a:r>
          </a:p>
          <a:p>
            <a:pPr eaLnBrk="1" hangingPunct="1">
              <a:spcBef>
                <a:spcPct val="30000"/>
              </a:spcBef>
              <a:spcAft>
                <a:spcPts val="0"/>
              </a:spcAft>
              <a:defRPr/>
            </a:pPr>
            <a:r>
              <a:rPr lang="en-US" sz="3000" dirty="0"/>
              <a:t>Listen to other people</a:t>
            </a:r>
          </a:p>
          <a:p>
            <a:pPr eaLnBrk="1" hangingPunct="1">
              <a:spcBef>
                <a:spcPct val="30000"/>
              </a:spcBef>
              <a:spcAft>
                <a:spcPts val="0"/>
              </a:spcAft>
              <a:defRPr/>
            </a:pPr>
            <a:r>
              <a:rPr lang="en-US" sz="3000" dirty="0"/>
              <a:t>Listen to customers</a:t>
            </a:r>
          </a:p>
          <a:p>
            <a:pPr eaLnBrk="1" hangingPunct="1">
              <a:spcBef>
                <a:spcPct val="30000"/>
              </a:spcBef>
              <a:spcAft>
                <a:spcPts val="0"/>
              </a:spcAft>
              <a:defRPr/>
            </a:pPr>
            <a:r>
              <a:rPr lang="en-US" sz="3000" dirty="0"/>
              <a:t>Talk to a child</a:t>
            </a:r>
          </a:p>
          <a:p>
            <a:pPr eaLnBrk="1" hangingPunct="1">
              <a:spcBef>
                <a:spcPct val="30000"/>
              </a:spcBef>
              <a:spcAft>
                <a:spcPts val="0"/>
              </a:spcAft>
              <a:defRPr/>
            </a:pPr>
            <a:r>
              <a:rPr lang="en-US" sz="3000" dirty="0"/>
              <a:t>Do something ordinary in an unusual way</a:t>
            </a:r>
          </a:p>
        </p:txBody>
      </p:sp>
      <p:pic>
        <p:nvPicPr>
          <p:cNvPr id="23558" name="Picture 7"/>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05600" y="2743200"/>
            <a:ext cx="15240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6982206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08547">
                                            <p:txEl>
                                              <p:pRg st="0" end="0"/>
                                            </p:txEl>
                                          </p:spTgt>
                                        </p:tgtEl>
                                        <p:attrNameLst>
                                          <p:attrName>style.visibility</p:attrName>
                                        </p:attrNameLst>
                                      </p:cBhvr>
                                      <p:to>
                                        <p:strVal val="visible"/>
                                      </p:to>
                                    </p:set>
                                    <p:animEffect transition="in" filter="wipe(left)">
                                      <p:cBhvr>
                                        <p:cTn id="7" dur="500"/>
                                        <p:tgtEl>
                                          <p:spTgt spid="10854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08547">
                                            <p:txEl>
                                              <p:pRg st="1" end="1"/>
                                            </p:txEl>
                                          </p:spTgt>
                                        </p:tgtEl>
                                        <p:attrNameLst>
                                          <p:attrName>style.visibility</p:attrName>
                                        </p:attrNameLst>
                                      </p:cBhvr>
                                      <p:to>
                                        <p:strVal val="visible"/>
                                      </p:to>
                                    </p:set>
                                    <p:animEffect transition="in" filter="wipe(left)">
                                      <p:cBhvr>
                                        <p:cTn id="12" dur="500"/>
                                        <p:tgtEl>
                                          <p:spTgt spid="10854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08547">
                                            <p:txEl>
                                              <p:pRg st="2" end="2"/>
                                            </p:txEl>
                                          </p:spTgt>
                                        </p:tgtEl>
                                        <p:attrNameLst>
                                          <p:attrName>style.visibility</p:attrName>
                                        </p:attrNameLst>
                                      </p:cBhvr>
                                      <p:to>
                                        <p:strVal val="visible"/>
                                      </p:to>
                                    </p:set>
                                    <p:animEffect transition="in" filter="wipe(left)">
                                      <p:cBhvr>
                                        <p:cTn id="17" dur="500"/>
                                        <p:tgtEl>
                                          <p:spTgt spid="10854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08547">
                                            <p:txEl>
                                              <p:pRg st="3" end="3"/>
                                            </p:txEl>
                                          </p:spTgt>
                                        </p:tgtEl>
                                        <p:attrNameLst>
                                          <p:attrName>style.visibility</p:attrName>
                                        </p:attrNameLst>
                                      </p:cBhvr>
                                      <p:to>
                                        <p:strVal val="visible"/>
                                      </p:to>
                                    </p:set>
                                    <p:animEffect transition="in" filter="wipe(left)">
                                      <p:cBhvr>
                                        <p:cTn id="22" dur="500"/>
                                        <p:tgtEl>
                                          <p:spTgt spid="10854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108547">
                                            <p:txEl>
                                              <p:pRg st="4" end="4"/>
                                            </p:txEl>
                                          </p:spTgt>
                                        </p:tgtEl>
                                        <p:attrNameLst>
                                          <p:attrName>style.visibility</p:attrName>
                                        </p:attrNameLst>
                                      </p:cBhvr>
                                      <p:to>
                                        <p:strVal val="visible"/>
                                      </p:to>
                                    </p:set>
                                    <p:animEffect transition="in" filter="wipe(left)">
                                      <p:cBhvr>
                                        <p:cTn id="27" dur="500"/>
                                        <p:tgtEl>
                                          <p:spTgt spid="10854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8547" grpId="0" build="p" autoUpdateAnimBg="0"/>
    </p:bldLst>
  </p:timing>
</p:sld>
</file>

<file path=ppt/slides/slide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Slide Number Placeholder 3"/>
          <p:cNvSpPr>
            <a:spLocks noGrp="1"/>
          </p:cNvSpPr>
          <p:nvPr>
            <p:ph type="sldNum" sz="quarter" idx="10"/>
          </p:nvPr>
        </p:nvSpPr>
        <p:spPr/>
        <p:txBody>
          <a:bodyPr/>
          <a:lstStyle/>
          <a:p>
            <a:pPr>
              <a:defRPr/>
            </a:pPr>
            <a:r>
              <a:rPr lang="en-US"/>
              <a:t>2 - </a:t>
            </a:r>
            <a:fld id="{8263D062-D7D2-4C48-98BE-5CB1942384CC}" type="slidenum">
              <a:rPr lang="en-US"/>
              <a:pPr>
                <a:defRPr/>
              </a:pPr>
              <a:t>49</a:t>
            </a:fld>
            <a:endParaRPr lang="en-US"/>
          </a:p>
        </p:txBody>
      </p:sp>
      <p:sp>
        <p:nvSpPr>
          <p:cNvPr id="108546" name="Rectangle 2"/>
          <p:cNvSpPr>
            <a:spLocks noGrp="1" noRot="1" noChangeArrowheads="1"/>
          </p:cNvSpPr>
          <p:nvPr>
            <p:ph type="title"/>
          </p:nvPr>
        </p:nvSpPr>
        <p:spPr/>
        <p:txBody>
          <a:bodyPr>
            <a:normAutofit fontScale="90000"/>
          </a:bodyPr>
          <a:lstStyle/>
          <a:p>
            <a:pPr eaLnBrk="1" hangingPunct="1">
              <a:defRPr/>
            </a:pPr>
            <a:r>
              <a:rPr lang="en-US" dirty="0"/>
              <a:t>Tips for Enhancing </a:t>
            </a:r>
            <a:br>
              <a:rPr lang="en-US" dirty="0"/>
            </a:br>
            <a:r>
              <a:rPr lang="en-US" dirty="0"/>
              <a:t>Individual Creativity</a:t>
            </a:r>
          </a:p>
        </p:txBody>
      </p:sp>
      <p:sp>
        <p:nvSpPr>
          <p:cNvPr id="108547" name="Rectangle 3"/>
          <p:cNvSpPr>
            <a:spLocks noGrp="1" noChangeArrowheads="1"/>
          </p:cNvSpPr>
          <p:nvPr>
            <p:ph type="body" idx="1"/>
          </p:nvPr>
        </p:nvSpPr>
        <p:spPr>
          <a:xfrm>
            <a:off x="685800" y="1981200"/>
            <a:ext cx="7772400" cy="4495800"/>
          </a:xfrm>
        </p:spPr>
        <p:txBody>
          <a:bodyPr/>
          <a:lstStyle/>
          <a:p>
            <a:pPr eaLnBrk="1" hangingPunct="1">
              <a:spcBef>
                <a:spcPct val="30000"/>
              </a:spcBef>
              <a:defRPr/>
            </a:pPr>
            <a:r>
              <a:rPr lang="en-US" sz="3000" dirty="0"/>
              <a:t>Keep a toy box in your office</a:t>
            </a:r>
          </a:p>
          <a:p>
            <a:pPr eaLnBrk="1" hangingPunct="1">
              <a:spcBef>
                <a:spcPct val="30000"/>
              </a:spcBef>
              <a:defRPr/>
            </a:pPr>
            <a:r>
              <a:rPr lang="en-US" sz="3000" dirty="0"/>
              <a:t>Do not throw away seeming “bad” ideas</a:t>
            </a:r>
          </a:p>
          <a:p>
            <a:pPr eaLnBrk="1" hangingPunct="1">
              <a:spcBef>
                <a:spcPct val="30000"/>
              </a:spcBef>
              <a:defRPr/>
            </a:pPr>
            <a:r>
              <a:rPr lang="en-US" sz="3000" dirty="0"/>
              <a:t>Read books on stimulating creativity or take a class on creativity</a:t>
            </a:r>
          </a:p>
          <a:p>
            <a:pPr eaLnBrk="1" hangingPunct="1">
              <a:spcBef>
                <a:spcPct val="30000"/>
              </a:spcBef>
              <a:defRPr/>
            </a:pPr>
            <a:r>
              <a:rPr lang="en-US" sz="3000" dirty="0"/>
              <a:t>Take some time off</a:t>
            </a:r>
          </a:p>
          <a:p>
            <a:pPr eaLnBrk="1" hangingPunct="1">
              <a:spcBef>
                <a:spcPct val="30000"/>
              </a:spcBef>
              <a:defRPr/>
            </a:pPr>
            <a:r>
              <a:rPr lang="en-US" sz="3000" dirty="0"/>
              <a:t>Be persistent</a:t>
            </a:r>
          </a:p>
        </p:txBody>
      </p:sp>
      <p:pic>
        <p:nvPicPr>
          <p:cNvPr id="24582" name="Picture 7"/>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77000" y="4343400"/>
            <a:ext cx="15240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1726107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08547">
                                            <p:txEl>
                                              <p:pRg st="0" end="0"/>
                                            </p:txEl>
                                          </p:spTgt>
                                        </p:tgtEl>
                                        <p:attrNameLst>
                                          <p:attrName>style.visibility</p:attrName>
                                        </p:attrNameLst>
                                      </p:cBhvr>
                                      <p:to>
                                        <p:strVal val="visible"/>
                                      </p:to>
                                    </p:set>
                                    <p:animEffect transition="in" filter="wipe(left)">
                                      <p:cBhvr>
                                        <p:cTn id="7" dur="500"/>
                                        <p:tgtEl>
                                          <p:spTgt spid="10854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08547">
                                            <p:txEl>
                                              <p:pRg st="1" end="1"/>
                                            </p:txEl>
                                          </p:spTgt>
                                        </p:tgtEl>
                                        <p:attrNameLst>
                                          <p:attrName>style.visibility</p:attrName>
                                        </p:attrNameLst>
                                      </p:cBhvr>
                                      <p:to>
                                        <p:strVal val="visible"/>
                                      </p:to>
                                    </p:set>
                                    <p:animEffect transition="in" filter="wipe(left)">
                                      <p:cBhvr>
                                        <p:cTn id="12" dur="500"/>
                                        <p:tgtEl>
                                          <p:spTgt spid="10854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08547">
                                            <p:txEl>
                                              <p:pRg st="2" end="2"/>
                                            </p:txEl>
                                          </p:spTgt>
                                        </p:tgtEl>
                                        <p:attrNameLst>
                                          <p:attrName>style.visibility</p:attrName>
                                        </p:attrNameLst>
                                      </p:cBhvr>
                                      <p:to>
                                        <p:strVal val="visible"/>
                                      </p:to>
                                    </p:set>
                                    <p:animEffect transition="in" filter="wipe(left)">
                                      <p:cBhvr>
                                        <p:cTn id="17" dur="500"/>
                                        <p:tgtEl>
                                          <p:spTgt spid="10854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08547">
                                            <p:txEl>
                                              <p:pRg st="3" end="3"/>
                                            </p:txEl>
                                          </p:spTgt>
                                        </p:tgtEl>
                                        <p:attrNameLst>
                                          <p:attrName>style.visibility</p:attrName>
                                        </p:attrNameLst>
                                      </p:cBhvr>
                                      <p:to>
                                        <p:strVal val="visible"/>
                                      </p:to>
                                    </p:set>
                                    <p:animEffect transition="in" filter="wipe(left)">
                                      <p:cBhvr>
                                        <p:cTn id="22" dur="500"/>
                                        <p:tgtEl>
                                          <p:spTgt spid="10854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108547">
                                            <p:txEl>
                                              <p:pRg st="4" end="4"/>
                                            </p:txEl>
                                          </p:spTgt>
                                        </p:tgtEl>
                                        <p:attrNameLst>
                                          <p:attrName>style.visibility</p:attrName>
                                        </p:attrNameLst>
                                      </p:cBhvr>
                                      <p:to>
                                        <p:strVal val="visible"/>
                                      </p:to>
                                    </p:set>
                                    <p:animEffect transition="in" filter="wipe(left)">
                                      <p:cBhvr>
                                        <p:cTn id="27" dur="500"/>
                                        <p:tgtEl>
                                          <p:spTgt spid="10854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8547" grpId="0" build="p" autoUpdateAnimBg="0"/>
    </p:bldLst>
  </p:timing>
</p:sld>
</file>

<file path=ppt/slides/slide5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p:txBody>
          <a:bodyPr/>
          <a:lstStyle/>
          <a:p>
            <a:pPr>
              <a:defRPr/>
            </a:pPr>
            <a:r>
              <a:rPr lang="en-US"/>
              <a:t>2 - </a:t>
            </a:r>
            <a:fld id="{8116CDF4-3F7F-4DB0-B4BC-CEF76F81491C}" type="slidenum">
              <a:rPr lang="en-US"/>
              <a:pPr>
                <a:defRPr/>
              </a:pPr>
              <a:t>50</a:t>
            </a:fld>
            <a:endParaRPr lang="en-US"/>
          </a:p>
        </p:txBody>
      </p:sp>
      <p:sp>
        <p:nvSpPr>
          <p:cNvPr id="133122" name="Rectangle 2"/>
          <p:cNvSpPr>
            <a:spLocks noGrp="1" noRot="1" noChangeArrowheads="1"/>
          </p:cNvSpPr>
          <p:nvPr>
            <p:ph type="title"/>
          </p:nvPr>
        </p:nvSpPr>
        <p:spPr>
          <a:xfrm>
            <a:off x="457200" y="381000"/>
            <a:ext cx="8229600" cy="1143000"/>
          </a:xfrm>
        </p:spPr>
        <p:txBody>
          <a:bodyPr>
            <a:normAutofit fontScale="90000"/>
          </a:bodyPr>
          <a:lstStyle/>
          <a:p>
            <a:pPr eaLnBrk="1" hangingPunct="1">
              <a:defRPr/>
            </a:pPr>
            <a:r>
              <a:rPr lang="en-US" dirty="0"/>
              <a:t>Techniques for Improving </a:t>
            </a:r>
            <a:br>
              <a:rPr lang="en-US" dirty="0"/>
            </a:br>
            <a:r>
              <a:rPr lang="en-US" dirty="0"/>
              <a:t>the Creative Process</a:t>
            </a:r>
          </a:p>
        </p:txBody>
      </p:sp>
      <p:sp>
        <p:nvSpPr>
          <p:cNvPr id="133123" name="Rectangle 3"/>
          <p:cNvSpPr>
            <a:spLocks noGrp="1" noChangeArrowheads="1"/>
          </p:cNvSpPr>
          <p:nvPr>
            <p:ph type="body" idx="1"/>
          </p:nvPr>
        </p:nvSpPr>
        <p:spPr>
          <a:xfrm>
            <a:off x="381000" y="2286000"/>
            <a:ext cx="8229600" cy="2895600"/>
          </a:xfrm>
        </p:spPr>
        <p:txBody>
          <a:bodyPr/>
          <a:lstStyle/>
          <a:p>
            <a:pPr eaLnBrk="1" hangingPunct="1">
              <a:lnSpc>
                <a:spcPct val="90000"/>
              </a:lnSpc>
              <a:spcBef>
                <a:spcPct val="80000"/>
              </a:spcBef>
              <a:buFont typeface="Wingdings" pitchFamily="2" charset="2"/>
              <a:buNone/>
              <a:defRPr/>
            </a:pPr>
            <a:r>
              <a:rPr lang="en-US" sz="3400" dirty="0"/>
              <a:t>	Brainstorming:</a:t>
            </a:r>
          </a:p>
          <a:p>
            <a:pPr lvl="1" eaLnBrk="1" hangingPunct="1">
              <a:lnSpc>
                <a:spcPct val="90000"/>
              </a:lnSpc>
              <a:spcBef>
                <a:spcPct val="80000"/>
              </a:spcBef>
              <a:buFont typeface="Wingdings" pitchFamily="2" charset="2"/>
              <a:buNone/>
              <a:defRPr/>
            </a:pPr>
            <a:r>
              <a:rPr lang="en-US" sz="3200" dirty="0"/>
              <a:t>	The goal is to create a large </a:t>
            </a:r>
            <a:r>
              <a:rPr lang="en-US" sz="3200" i="1" dirty="0"/>
              <a:t>quantity</a:t>
            </a:r>
            <a:r>
              <a:rPr lang="en-US" sz="3200" dirty="0"/>
              <a:t> of novel and imaginative ideas.  </a:t>
            </a:r>
          </a:p>
        </p:txBody>
      </p:sp>
      <p:pic>
        <p:nvPicPr>
          <p:cNvPr id="39942" name="Picture 7" descr="C:\Documents and Settings\douglw\My Documents\My Pictures\Microsoft Clip Organizer\j0432617.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8400" y="4267200"/>
            <a:ext cx="1828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6177743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5170" name="Rectangle 2"/>
          <p:cNvSpPr>
            <a:spLocks noGrp="1" noRot="1" noChangeArrowheads="1"/>
          </p:cNvSpPr>
          <p:nvPr>
            <p:ph type="title"/>
          </p:nvPr>
        </p:nvSpPr>
        <p:spPr/>
        <p:txBody>
          <a:bodyPr/>
          <a:lstStyle/>
          <a:p>
            <a:pPr eaLnBrk="1" hangingPunct="1">
              <a:defRPr/>
            </a:pPr>
            <a:r>
              <a:rPr lang="en-US" dirty="0"/>
              <a:t>Brainstorming Guidelines</a:t>
            </a:r>
          </a:p>
        </p:txBody>
      </p:sp>
      <p:sp>
        <p:nvSpPr>
          <p:cNvPr id="135171" name="Rectangle 3"/>
          <p:cNvSpPr>
            <a:spLocks noGrp="1" noChangeArrowheads="1"/>
          </p:cNvSpPr>
          <p:nvPr>
            <p:ph type="body" idx="1"/>
          </p:nvPr>
        </p:nvSpPr>
        <p:spPr/>
        <p:txBody>
          <a:bodyPr>
            <a:normAutofit lnSpcReduction="10000"/>
          </a:bodyPr>
          <a:lstStyle/>
          <a:p>
            <a:pPr eaLnBrk="1" hangingPunct="1">
              <a:spcBef>
                <a:spcPts val="600"/>
              </a:spcBef>
              <a:defRPr/>
            </a:pPr>
            <a:r>
              <a:rPr lang="en-US" sz="3000" dirty="0"/>
              <a:t>Keep the group small </a:t>
            </a:r>
          </a:p>
          <a:p>
            <a:pPr eaLnBrk="1" hangingPunct="1">
              <a:spcBef>
                <a:spcPts val="600"/>
              </a:spcBef>
              <a:defRPr/>
            </a:pPr>
            <a:r>
              <a:rPr lang="en-US" sz="3000" dirty="0"/>
              <a:t>Make the group as diverse as possible.</a:t>
            </a:r>
          </a:p>
          <a:p>
            <a:pPr eaLnBrk="1" hangingPunct="1">
              <a:spcBef>
                <a:spcPts val="600"/>
              </a:spcBef>
              <a:defRPr/>
            </a:pPr>
            <a:r>
              <a:rPr lang="en-US" sz="3000" dirty="0"/>
              <a:t>Emphasize that company rank is irrelevant.</a:t>
            </a:r>
          </a:p>
          <a:p>
            <a:pPr eaLnBrk="1" hangingPunct="1">
              <a:spcBef>
                <a:spcPts val="600"/>
              </a:spcBef>
              <a:defRPr/>
            </a:pPr>
            <a:r>
              <a:rPr lang="en-US" sz="3000" dirty="0"/>
              <a:t>Have a well-defined problem, but don’t reveal it ahead of time.</a:t>
            </a:r>
          </a:p>
          <a:p>
            <a:pPr eaLnBrk="1" hangingPunct="1">
              <a:spcBef>
                <a:spcPts val="600"/>
              </a:spcBef>
              <a:defRPr/>
            </a:pPr>
            <a:r>
              <a:rPr lang="en-US" sz="3000" dirty="0"/>
              <a:t>Limit the session to 40 to 60 minutes.</a:t>
            </a:r>
          </a:p>
          <a:p>
            <a:pPr eaLnBrk="1" hangingPunct="1">
              <a:spcBef>
                <a:spcPts val="600"/>
              </a:spcBef>
              <a:defRPr/>
            </a:pPr>
            <a:r>
              <a:rPr lang="en-US" sz="3000" dirty="0"/>
              <a:t>Take a field trip.</a:t>
            </a:r>
          </a:p>
          <a:p>
            <a:pPr eaLnBrk="1" hangingPunct="1">
              <a:spcBef>
                <a:spcPts val="600"/>
              </a:spcBef>
              <a:defRPr/>
            </a:pPr>
            <a:r>
              <a:rPr lang="en-US" sz="3000" dirty="0"/>
              <a:t>Appoint  a recorder.</a:t>
            </a:r>
          </a:p>
        </p:txBody>
      </p:sp>
      <p:pic>
        <p:nvPicPr>
          <p:cNvPr id="40966" name="Picture 7" descr="C:\Documents and Settings\douglw\My Documents\My Pictures\Microsoft Clip Organizer\j0432617.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34200" y="5181600"/>
            <a:ext cx="1676400"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1772566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35171">
                                            <p:txEl>
                                              <p:pRg st="2" end="2"/>
                                            </p:txEl>
                                          </p:spTgt>
                                        </p:tgtEl>
                                        <p:attrNameLst>
                                          <p:attrName>style.visibility</p:attrName>
                                        </p:attrNameLst>
                                      </p:cBhvr>
                                      <p:to>
                                        <p:strVal val="visible"/>
                                      </p:to>
                                    </p:set>
                                    <p:animEffect transition="in" filter="wipe(left)">
                                      <p:cBhvr>
                                        <p:cTn id="7" dur="500"/>
                                        <p:tgtEl>
                                          <p:spTgt spid="135171">
                                            <p:txEl>
                                              <p:pRg st="2" end="2"/>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35171">
                                            <p:txEl>
                                              <p:pRg st="3" end="3"/>
                                            </p:txEl>
                                          </p:spTgt>
                                        </p:tgtEl>
                                        <p:attrNameLst>
                                          <p:attrName>style.visibility</p:attrName>
                                        </p:attrNameLst>
                                      </p:cBhvr>
                                      <p:to>
                                        <p:strVal val="visible"/>
                                      </p:to>
                                    </p:set>
                                    <p:animEffect transition="in" filter="wipe(left)">
                                      <p:cBhvr>
                                        <p:cTn id="12" dur="500"/>
                                        <p:tgtEl>
                                          <p:spTgt spid="135171">
                                            <p:txEl>
                                              <p:pRg st="3" end="3"/>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35171">
                                            <p:txEl>
                                              <p:pRg st="4" end="4"/>
                                            </p:txEl>
                                          </p:spTgt>
                                        </p:tgtEl>
                                        <p:attrNameLst>
                                          <p:attrName>style.visibility</p:attrName>
                                        </p:attrNameLst>
                                      </p:cBhvr>
                                      <p:to>
                                        <p:strVal val="visible"/>
                                      </p:to>
                                    </p:set>
                                    <p:animEffect transition="in" filter="wipe(left)">
                                      <p:cBhvr>
                                        <p:cTn id="17" dur="500"/>
                                        <p:tgtEl>
                                          <p:spTgt spid="135171">
                                            <p:txEl>
                                              <p:pRg st="4" end="4"/>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35171">
                                            <p:txEl>
                                              <p:pRg st="5" end="5"/>
                                            </p:txEl>
                                          </p:spTgt>
                                        </p:tgtEl>
                                        <p:attrNameLst>
                                          <p:attrName>style.visibility</p:attrName>
                                        </p:attrNameLst>
                                      </p:cBhvr>
                                      <p:to>
                                        <p:strVal val="visible"/>
                                      </p:to>
                                    </p:set>
                                    <p:animEffect transition="in" filter="wipe(left)">
                                      <p:cBhvr>
                                        <p:cTn id="22" dur="500"/>
                                        <p:tgtEl>
                                          <p:spTgt spid="135171">
                                            <p:txEl>
                                              <p:pRg st="5" end="5"/>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135171">
                                            <p:txEl>
                                              <p:pRg st="6" end="6"/>
                                            </p:txEl>
                                          </p:spTgt>
                                        </p:tgtEl>
                                        <p:attrNameLst>
                                          <p:attrName>style.visibility</p:attrName>
                                        </p:attrNameLst>
                                      </p:cBhvr>
                                      <p:to>
                                        <p:strVal val="visible"/>
                                      </p:to>
                                    </p:set>
                                    <p:animEffect transition="in" filter="wipe(left)">
                                      <p:cBhvr>
                                        <p:cTn id="27" dur="500"/>
                                        <p:tgtEl>
                                          <p:spTgt spid="13517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5171" grpId="0" build="p" bldLvl="2" autoUpdateAnimBg="0"/>
    </p:bldLst>
  </p:timing>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6194" name="Rectangle 2"/>
          <p:cNvSpPr>
            <a:spLocks noGrp="1" noRot="1" noChangeArrowheads="1"/>
          </p:cNvSpPr>
          <p:nvPr>
            <p:ph type="title"/>
          </p:nvPr>
        </p:nvSpPr>
        <p:spPr/>
        <p:txBody>
          <a:bodyPr/>
          <a:lstStyle/>
          <a:p>
            <a:pPr eaLnBrk="1" hangingPunct="1">
              <a:defRPr/>
            </a:pPr>
            <a:r>
              <a:rPr lang="en-US"/>
              <a:t>Brainstorming Guidelines</a:t>
            </a:r>
          </a:p>
        </p:txBody>
      </p:sp>
      <p:sp>
        <p:nvSpPr>
          <p:cNvPr id="136195" name="Rectangle 3"/>
          <p:cNvSpPr>
            <a:spLocks noGrp="1" noChangeArrowheads="1"/>
          </p:cNvSpPr>
          <p:nvPr>
            <p:ph type="body" idx="1"/>
          </p:nvPr>
        </p:nvSpPr>
        <p:spPr>
          <a:xfrm>
            <a:off x="457200" y="1524000"/>
            <a:ext cx="8229600" cy="4572000"/>
          </a:xfrm>
        </p:spPr>
        <p:txBody>
          <a:bodyPr>
            <a:normAutofit/>
          </a:bodyPr>
          <a:lstStyle/>
          <a:p>
            <a:pPr eaLnBrk="1" hangingPunct="1">
              <a:spcBef>
                <a:spcPts val="600"/>
              </a:spcBef>
              <a:defRPr/>
            </a:pPr>
            <a:r>
              <a:rPr lang="en-US" sz="3000" dirty="0"/>
              <a:t>Use a seating pattern that encourages interaction.</a:t>
            </a:r>
          </a:p>
          <a:p>
            <a:pPr eaLnBrk="1" hangingPunct="1">
              <a:spcBef>
                <a:spcPts val="600"/>
              </a:spcBef>
              <a:defRPr/>
            </a:pPr>
            <a:r>
              <a:rPr lang="en-US" sz="3000" dirty="0"/>
              <a:t>Throw logic out the window.</a:t>
            </a:r>
          </a:p>
          <a:p>
            <a:pPr eaLnBrk="1" hangingPunct="1">
              <a:spcBef>
                <a:spcPts val="600"/>
              </a:spcBef>
              <a:defRPr/>
            </a:pPr>
            <a:r>
              <a:rPr lang="en-US" sz="3000" dirty="0"/>
              <a:t>Encourage </a:t>
            </a:r>
            <a:r>
              <a:rPr lang="en-US" sz="3000" i="1" dirty="0"/>
              <a:t>all</a:t>
            </a:r>
            <a:r>
              <a:rPr lang="en-US" sz="3000" dirty="0"/>
              <a:t> ideas from the team.</a:t>
            </a:r>
          </a:p>
          <a:p>
            <a:pPr eaLnBrk="1" hangingPunct="1">
              <a:spcBef>
                <a:spcPts val="600"/>
              </a:spcBef>
              <a:defRPr/>
            </a:pPr>
            <a:r>
              <a:rPr lang="en-US" sz="3000" dirty="0"/>
              <a:t>Shoot for </a:t>
            </a:r>
            <a:r>
              <a:rPr lang="en-US" sz="3000" i="1" dirty="0"/>
              <a:t>quantity</a:t>
            </a:r>
            <a:r>
              <a:rPr lang="en-US" sz="3000" dirty="0"/>
              <a:t> of ideas over </a:t>
            </a:r>
            <a:r>
              <a:rPr lang="en-US" sz="3000" i="1" dirty="0"/>
              <a:t>quality</a:t>
            </a:r>
            <a:r>
              <a:rPr lang="en-US" sz="3000" dirty="0"/>
              <a:t> of ideas. </a:t>
            </a:r>
          </a:p>
          <a:p>
            <a:pPr eaLnBrk="1" hangingPunct="1">
              <a:spcBef>
                <a:spcPts val="600"/>
              </a:spcBef>
              <a:defRPr/>
            </a:pPr>
            <a:r>
              <a:rPr lang="en-US" sz="3000" i="1" dirty="0"/>
              <a:t>Forbid</a:t>
            </a:r>
            <a:r>
              <a:rPr lang="en-US" sz="3000" dirty="0"/>
              <a:t> criticism.</a:t>
            </a:r>
          </a:p>
          <a:p>
            <a:pPr eaLnBrk="1" hangingPunct="1">
              <a:spcBef>
                <a:spcPts val="600"/>
              </a:spcBef>
              <a:defRPr/>
            </a:pPr>
            <a:r>
              <a:rPr lang="en-US" sz="3000" dirty="0"/>
              <a:t>Encourage idea “hitch-hiking.” </a:t>
            </a:r>
          </a:p>
          <a:p>
            <a:pPr eaLnBrk="1" hangingPunct="1">
              <a:spcBef>
                <a:spcPts val="600"/>
              </a:spcBef>
              <a:defRPr/>
            </a:pPr>
            <a:r>
              <a:rPr lang="en-US" sz="3000" dirty="0"/>
              <a:t>Dare to imagine the unreasonable.  </a:t>
            </a:r>
          </a:p>
        </p:txBody>
      </p:sp>
      <p:pic>
        <p:nvPicPr>
          <p:cNvPr id="41990" name="Picture 7" descr="C:\Documents and Settings\douglw\My Documents\My Pictures\Microsoft Clip Organizer\j0432617.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8000" y="4495800"/>
            <a:ext cx="1828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699774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36195">
                                            <p:txEl>
                                              <p:pRg st="1" end="1"/>
                                            </p:txEl>
                                          </p:spTgt>
                                        </p:tgtEl>
                                        <p:attrNameLst>
                                          <p:attrName>style.visibility</p:attrName>
                                        </p:attrNameLst>
                                      </p:cBhvr>
                                      <p:to>
                                        <p:strVal val="visible"/>
                                      </p:to>
                                    </p:set>
                                    <p:animEffect transition="in" filter="wipe(left)">
                                      <p:cBhvr>
                                        <p:cTn id="7" dur="500"/>
                                        <p:tgtEl>
                                          <p:spTgt spid="136195">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36195">
                                            <p:txEl>
                                              <p:pRg st="2" end="2"/>
                                            </p:txEl>
                                          </p:spTgt>
                                        </p:tgtEl>
                                        <p:attrNameLst>
                                          <p:attrName>style.visibility</p:attrName>
                                        </p:attrNameLst>
                                      </p:cBhvr>
                                      <p:to>
                                        <p:strVal val="visible"/>
                                      </p:to>
                                    </p:set>
                                    <p:animEffect transition="in" filter="wipe(left)">
                                      <p:cBhvr>
                                        <p:cTn id="12" dur="500"/>
                                        <p:tgtEl>
                                          <p:spTgt spid="136195">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36195">
                                            <p:txEl>
                                              <p:pRg st="3" end="3"/>
                                            </p:txEl>
                                          </p:spTgt>
                                        </p:tgtEl>
                                        <p:attrNameLst>
                                          <p:attrName>style.visibility</p:attrName>
                                        </p:attrNameLst>
                                      </p:cBhvr>
                                      <p:to>
                                        <p:strVal val="visible"/>
                                      </p:to>
                                    </p:set>
                                    <p:animEffect transition="in" filter="wipe(left)">
                                      <p:cBhvr>
                                        <p:cTn id="17" dur="500"/>
                                        <p:tgtEl>
                                          <p:spTgt spid="136195">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36195">
                                            <p:txEl>
                                              <p:pRg st="4" end="4"/>
                                            </p:txEl>
                                          </p:spTgt>
                                        </p:tgtEl>
                                        <p:attrNameLst>
                                          <p:attrName>style.visibility</p:attrName>
                                        </p:attrNameLst>
                                      </p:cBhvr>
                                      <p:to>
                                        <p:strVal val="visible"/>
                                      </p:to>
                                    </p:set>
                                    <p:animEffect transition="in" filter="wipe(left)">
                                      <p:cBhvr>
                                        <p:cTn id="22" dur="500"/>
                                        <p:tgtEl>
                                          <p:spTgt spid="136195">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136195">
                                            <p:txEl>
                                              <p:pRg st="5" end="5"/>
                                            </p:txEl>
                                          </p:spTgt>
                                        </p:tgtEl>
                                        <p:attrNameLst>
                                          <p:attrName>style.visibility</p:attrName>
                                        </p:attrNameLst>
                                      </p:cBhvr>
                                      <p:to>
                                        <p:strVal val="visible"/>
                                      </p:to>
                                    </p:set>
                                    <p:animEffect transition="in" filter="wipe(left)">
                                      <p:cBhvr>
                                        <p:cTn id="27" dur="500"/>
                                        <p:tgtEl>
                                          <p:spTgt spid="136195">
                                            <p:txEl>
                                              <p:pRg st="5" end="5"/>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136195">
                                            <p:txEl>
                                              <p:pRg st="6" end="6"/>
                                            </p:txEl>
                                          </p:spTgt>
                                        </p:tgtEl>
                                        <p:attrNameLst>
                                          <p:attrName>style.visibility</p:attrName>
                                        </p:attrNameLst>
                                      </p:cBhvr>
                                      <p:to>
                                        <p:strVal val="visible"/>
                                      </p:to>
                                    </p:set>
                                    <p:animEffect transition="in" filter="wipe(left)">
                                      <p:cBhvr>
                                        <p:cTn id="32" dur="500"/>
                                        <p:tgtEl>
                                          <p:spTgt spid="13619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6195" grpId="0" build="p" bldLvl="2" autoUpdateAnimBg="0"/>
    </p:bldLst>
  </p:timing>
</p:sld>
</file>

<file path=ppt/slides/slide5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7218" name="Rectangle 2"/>
          <p:cNvSpPr>
            <a:spLocks noGrp="1" noRot="1" noChangeArrowheads="1"/>
          </p:cNvSpPr>
          <p:nvPr>
            <p:ph type="title"/>
          </p:nvPr>
        </p:nvSpPr>
        <p:spPr/>
        <p:txBody>
          <a:bodyPr>
            <a:normAutofit fontScale="90000"/>
          </a:bodyPr>
          <a:lstStyle/>
          <a:p>
            <a:pPr eaLnBrk="1" hangingPunct="1">
              <a:defRPr/>
            </a:pPr>
            <a:r>
              <a:rPr lang="en-US"/>
              <a:t>Techniques for Improving the Creative Process</a:t>
            </a:r>
          </a:p>
        </p:txBody>
      </p:sp>
      <p:sp>
        <p:nvSpPr>
          <p:cNvPr id="137219" name="Rectangle 3"/>
          <p:cNvSpPr>
            <a:spLocks noGrp="1" noChangeArrowheads="1"/>
          </p:cNvSpPr>
          <p:nvPr>
            <p:ph type="body" idx="1"/>
          </p:nvPr>
        </p:nvSpPr>
        <p:spPr>
          <a:xfrm>
            <a:off x="457200" y="1828800"/>
            <a:ext cx="8229600" cy="4297363"/>
          </a:xfrm>
        </p:spPr>
        <p:txBody>
          <a:bodyPr/>
          <a:lstStyle/>
          <a:p>
            <a:pPr eaLnBrk="1" hangingPunct="1">
              <a:lnSpc>
                <a:spcPct val="90000"/>
              </a:lnSpc>
              <a:defRPr/>
            </a:pPr>
            <a:r>
              <a:rPr lang="en-US"/>
              <a:t>Brainstorming</a:t>
            </a:r>
          </a:p>
          <a:p>
            <a:pPr lvl="1" eaLnBrk="1" hangingPunct="1">
              <a:lnSpc>
                <a:spcPct val="90000"/>
              </a:lnSpc>
              <a:buClr>
                <a:schemeClr val="folHlink"/>
              </a:buClr>
              <a:defRPr/>
            </a:pPr>
            <a:r>
              <a:rPr lang="en-US"/>
              <a:t>The goal is to create a large </a:t>
            </a:r>
            <a:r>
              <a:rPr lang="en-US" i="1"/>
              <a:t>quantity</a:t>
            </a:r>
            <a:r>
              <a:rPr lang="en-US"/>
              <a:t> of novel and imaginative ideas.  </a:t>
            </a:r>
          </a:p>
          <a:p>
            <a:pPr lvl="1" eaLnBrk="1" hangingPunct="1">
              <a:lnSpc>
                <a:spcPct val="90000"/>
              </a:lnSpc>
              <a:buClr>
                <a:schemeClr val="folHlink"/>
              </a:buClr>
              <a:buFont typeface="Wingdings" pitchFamily="2" charset="2"/>
              <a:buNone/>
              <a:defRPr/>
            </a:pPr>
            <a:r>
              <a:rPr lang="en-US" sz="1600"/>
              <a:t>  </a:t>
            </a:r>
          </a:p>
          <a:p>
            <a:pPr eaLnBrk="1" hangingPunct="1">
              <a:lnSpc>
                <a:spcPct val="90000"/>
              </a:lnSpc>
              <a:defRPr/>
            </a:pPr>
            <a:r>
              <a:rPr lang="en-US"/>
              <a:t>Mind-mapping</a:t>
            </a:r>
          </a:p>
          <a:p>
            <a:pPr lvl="1" eaLnBrk="1" hangingPunct="1">
              <a:lnSpc>
                <a:spcPct val="90000"/>
              </a:lnSpc>
              <a:buClr>
                <a:schemeClr val="folHlink"/>
              </a:buClr>
              <a:defRPr/>
            </a:pPr>
            <a:r>
              <a:rPr lang="en-US"/>
              <a:t>A graphical technique that encourages thinking on both sides of the brain, visually displays relationships among ideas, and improves the ability to see a problem from many sides. </a:t>
            </a:r>
          </a:p>
        </p:txBody>
      </p:sp>
      <p:sp>
        <p:nvSpPr>
          <p:cNvPr id="137220" name="Rectangle 4"/>
          <p:cNvSpPr>
            <a:spLocks noChangeArrowheads="1"/>
          </p:cNvSpPr>
          <p:nvPr/>
        </p:nvSpPr>
        <p:spPr bwMode="auto">
          <a:xfrm>
            <a:off x="457200" y="1752600"/>
            <a:ext cx="8229600" cy="1447800"/>
          </a:xfrm>
          <a:prstGeom prst="rect">
            <a:avLst/>
          </a:prstGeom>
          <a:noFill/>
          <a:ln w="9525">
            <a:noFill/>
            <a:miter lim="800000"/>
            <a:headEnd/>
            <a:tailEnd/>
          </a:ln>
          <a:effectLst/>
        </p:spPr>
        <p:txBody>
          <a:bodyPr/>
          <a:lstStyle/>
          <a:p>
            <a:pPr marL="342900" indent="-342900">
              <a:lnSpc>
                <a:spcPct val="90000"/>
              </a:lnSpc>
              <a:spcBef>
                <a:spcPct val="20000"/>
              </a:spcBef>
              <a:buClr>
                <a:schemeClr val="hlink"/>
              </a:buClr>
              <a:buSzPct val="70000"/>
              <a:buFont typeface="Wingdings" pitchFamily="2" charset="2"/>
              <a:buChar char="n"/>
              <a:defRPr/>
            </a:pPr>
            <a:endParaRPr lang="en-US" sz="2800" b="1">
              <a:effectLst>
                <a:outerShdw blurRad="38100" dist="38100" dir="2700000" algn="tl">
                  <a:srgbClr val="000000"/>
                </a:outerShdw>
              </a:effectLst>
              <a:latin typeface="Arial" pitchFamily="34" charset="0"/>
            </a:endParaRPr>
          </a:p>
        </p:txBody>
      </p:sp>
    </p:spTree>
    <p:extLst>
      <p:ext uri="{BB962C8B-B14F-4D97-AF65-F5344CB8AC3E}">
        <p14:creationId xmlns:p14="http://schemas.microsoft.com/office/powerpoint/2010/main" val="67695840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37219">
                                            <p:txEl>
                                              <p:pRg st="3" end="3"/>
                                            </p:txEl>
                                          </p:spTgt>
                                        </p:tgtEl>
                                        <p:attrNameLst>
                                          <p:attrName>style.visibility</p:attrName>
                                        </p:attrNameLst>
                                      </p:cBhvr>
                                      <p:to>
                                        <p:strVal val="visible"/>
                                      </p:to>
                                    </p:set>
                                    <p:animEffect transition="in" filter="wipe(left)">
                                      <p:cBhvr>
                                        <p:cTn id="7" dur="500"/>
                                        <p:tgtEl>
                                          <p:spTgt spid="137219">
                                            <p:txEl>
                                              <p:pRg st="3" end="3"/>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137219">
                                            <p:txEl>
                                              <p:pRg st="4" end="4"/>
                                            </p:txEl>
                                          </p:spTgt>
                                        </p:tgtEl>
                                        <p:attrNameLst>
                                          <p:attrName>style.visibility</p:attrName>
                                        </p:attrNameLst>
                                      </p:cBhvr>
                                      <p:to>
                                        <p:strVal val="visible"/>
                                      </p:to>
                                    </p:set>
                                    <p:animEffect transition="in" filter="wipe(left)">
                                      <p:cBhvr>
                                        <p:cTn id="10" dur="500"/>
                                        <p:tgtEl>
                                          <p:spTgt spid="13721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7219" grpId="0" build="p" autoUpdateAnimBg="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hlinkClick r:id="rId2"/>
              </a:rPr>
              <a:t>Alex Polizzi: Hotel Inspector: Port Talbot</a:t>
            </a:r>
            <a:endParaRPr lang="en-US" dirty="0"/>
          </a:p>
        </p:txBody>
      </p:sp>
    </p:spTree>
    <p:extLst>
      <p:ext uri="{BB962C8B-B14F-4D97-AF65-F5344CB8AC3E}">
        <p14:creationId xmlns:p14="http://schemas.microsoft.com/office/powerpoint/2010/main" val="330250489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US"/>
          </a:p>
        </p:txBody>
      </p:sp>
      <p:sp>
        <p:nvSpPr>
          <p:cNvPr id="5" name="Content Placeholder 4"/>
          <p:cNvSpPr>
            <a:spLocks noGrp="1"/>
          </p:cNvSpPr>
          <p:nvPr>
            <p:ph idx="1"/>
          </p:nvPr>
        </p:nvSpPr>
        <p:spPr/>
        <p:txBody>
          <a:bodyPr/>
          <a:lstStyle/>
          <a:p>
            <a:r>
              <a:rPr lang="en-US" dirty="0"/>
              <a:t>Think of business opportunities for this B&amp; B</a:t>
            </a:r>
          </a:p>
          <a:p>
            <a:r>
              <a:rPr lang="en-US" dirty="0"/>
              <a:t>What can they have as a value proposition</a:t>
            </a:r>
          </a:p>
          <a:p>
            <a:r>
              <a:rPr lang="en-US" dirty="0"/>
              <a:t>Who would be their best customers?</a:t>
            </a:r>
          </a:p>
        </p:txBody>
      </p:sp>
    </p:spTree>
    <p:extLst>
      <p:ext uri="{BB962C8B-B14F-4D97-AF65-F5344CB8AC3E}">
        <p14:creationId xmlns:p14="http://schemas.microsoft.com/office/powerpoint/2010/main" val="55475392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A8558-3A11-0849-A45F-96405AD969F9}"/>
              </a:ext>
            </a:extLst>
          </p:cNvPr>
          <p:cNvSpPr>
            <a:spLocks noGrp="1"/>
          </p:cNvSpPr>
          <p:nvPr>
            <p:ph type="title"/>
          </p:nvPr>
        </p:nvSpPr>
        <p:spPr/>
        <p:txBody>
          <a:bodyPr/>
          <a:lstStyle/>
          <a:p>
            <a:pPr fontAlgn="auto">
              <a:spcAft>
                <a:spcPts val="0"/>
              </a:spcAft>
              <a:defRPr/>
            </a:pPr>
            <a:r>
              <a:rPr lang="en-US" dirty="0"/>
              <a:t>What is Innovation</a:t>
            </a:r>
          </a:p>
        </p:txBody>
      </p:sp>
      <p:sp>
        <p:nvSpPr>
          <p:cNvPr id="27650" name="Content Placeholder 2">
            <a:extLst>
              <a:ext uri="{FF2B5EF4-FFF2-40B4-BE49-F238E27FC236}">
                <a16:creationId xmlns:a16="http://schemas.microsoft.com/office/drawing/2014/main" id="{D1EE1D38-D96D-4143-AC5B-E75A7EC9254F}"/>
              </a:ext>
            </a:extLst>
          </p:cNvPr>
          <p:cNvSpPr>
            <a:spLocks noGrp="1"/>
          </p:cNvSpPr>
          <p:nvPr>
            <p:ph idx="1"/>
          </p:nvPr>
        </p:nvSpPr>
        <p:spPr/>
        <p:txBody>
          <a:bodyPr/>
          <a:lstStyle/>
          <a:p>
            <a:r>
              <a:rPr lang="en-US" altLang="en-US" dirty="0"/>
              <a:t>Innovation means different things to different people. </a:t>
            </a:r>
          </a:p>
          <a:p>
            <a:r>
              <a:rPr lang="en-US" altLang="en-US" dirty="0"/>
              <a:t>Creativity is an essential building block for innovation.</a:t>
            </a:r>
          </a:p>
          <a:p>
            <a:r>
              <a:rPr lang="en-US" altLang="en-US" dirty="0"/>
              <a:t>Widely accepted definition:</a:t>
            </a:r>
          </a:p>
          <a:p>
            <a:r>
              <a:rPr lang="en-US" altLang="en-US" sz="2400" dirty="0"/>
              <a:t>Innovation = creativity + (successful) implementation</a:t>
            </a:r>
          </a:p>
        </p:txBody>
      </p:sp>
    </p:spTree>
    <p:extLst>
      <p:ext uri="{BB962C8B-B14F-4D97-AF65-F5344CB8AC3E}">
        <p14:creationId xmlns:p14="http://schemas.microsoft.com/office/powerpoint/2010/main" val="31327555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7650">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765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EFC7A-48E2-694A-B21C-3C43DD061D7A}"/>
              </a:ext>
            </a:extLst>
          </p:cNvPr>
          <p:cNvSpPr>
            <a:spLocks noGrp="1"/>
          </p:cNvSpPr>
          <p:nvPr>
            <p:ph type="title"/>
          </p:nvPr>
        </p:nvSpPr>
        <p:spPr/>
        <p:txBody>
          <a:bodyPr/>
          <a:lstStyle/>
          <a:p>
            <a:pPr fontAlgn="auto">
              <a:spcAft>
                <a:spcPts val="0"/>
              </a:spcAft>
              <a:defRPr/>
            </a:pPr>
            <a:r>
              <a:rPr lang="en-US" dirty="0"/>
              <a:t>Innovation</a:t>
            </a:r>
          </a:p>
        </p:txBody>
      </p:sp>
      <p:sp>
        <p:nvSpPr>
          <p:cNvPr id="28674" name="Content Placeholder 2">
            <a:extLst>
              <a:ext uri="{FF2B5EF4-FFF2-40B4-BE49-F238E27FC236}">
                <a16:creationId xmlns:a16="http://schemas.microsoft.com/office/drawing/2014/main" id="{07654D82-D9D7-8842-AA1C-4D3E9E0A1727}"/>
              </a:ext>
            </a:extLst>
          </p:cNvPr>
          <p:cNvSpPr>
            <a:spLocks noGrp="1"/>
          </p:cNvSpPr>
          <p:nvPr>
            <p:ph idx="1"/>
          </p:nvPr>
        </p:nvSpPr>
        <p:spPr/>
        <p:txBody>
          <a:bodyPr/>
          <a:lstStyle/>
          <a:p>
            <a:endParaRPr lang="en-US" altLang="en-US"/>
          </a:p>
          <a:p>
            <a:r>
              <a:rPr lang="en-US" altLang="en-US"/>
              <a:t>Or:</a:t>
            </a:r>
          </a:p>
          <a:p>
            <a:pPr lvl="1"/>
            <a:r>
              <a:rPr lang="en-US" altLang="en-US"/>
              <a:t>Innovation = creativity with a purpose</a:t>
            </a:r>
          </a:p>
          <a:p>
            <a:endParaRPr lang="en-US" altLang="en-US"/>
          </a:p>
          <a:p>
            <a:r>
              <a:rPr lang="en-US" altLang="en-US"/>
              <a:t>Creativity alone, to come up with ideas, is not enough. In order to reap the benefits one needs to do something with it.</a:t>
            </a:r>
          </a:p>
          <a:p>
            <a:endParaRPr lang="en-US" altLang="en-US"/>
          </a:p>
        </p:txBody>
      </p:sp>
    </p:spTree>
    <p:extLst>
      <p:ext uri="{BB962C8B-B14F-4D97-AF65-F5344CB8AC3E}">
        <p14:creationId xmlns:p14="http://schemas.microsoft.com/office/powerpoint/2010/main" val="9178961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C5636-27D7-7C4A-97BB-9D8E436A3B74}"/>
              </a:ext>
            </a:extLst>
          </p:cNvPr>
          <p:cNvSpPr>
            <a:spLocks noGrp="1"/>
          </p:cNvSpPr>
          <p:nvPr>
            <p:ph type="title"/>
          </p:nvPr>
        </p:nvSpPr>
        <p:spPr/>
        <p:txBody>
          <a:bodyPr/>
          <a:lstStyle/>
          <a:p>
            <a:pPr fontAlgn="auto">
              <a:spcAft>
                <a:spcPts val="0"/>
              </a:spcAft>
              <a:defRPr/>
            </a:pPr>
            <a:r>
              <a:rPr lang="en-US" dirty="0"/>
              <a:t>Invention/Creativity</a:t>
            </a:r>
          </a:p>
        </p:txBody>
      </p:sp>
      <p:sp>
        <p:nvSpPr>
          <p:cNvPr id="29698" name="Content Placeholder 2">
            <a:extLst>
              <a:ext uri="{FF2B5EF4-FFF2-40B4-BE49-F238E27FC236}">
                <a16:creationId xmlns:a16="http://schemas.microsoft.com/office/drawing/2014/main" id="{CCEBAB83-F1C2-924B-9E59-9D3278A2A5B9}"/>
              </a:ext>
            </a:extLst>
          </p:cNvPr>
          <p:cNvSpPr>
            <a:spLocks noGrp="1"/>
          </p:cNvSpPr>
          <p:nvPr>
            <p:ph idx="1"/>
          </p:nvPr>
        </p:nvSpPr>
        <p:spPr/>
        <p:txBody>
          <a:bodyPr>
            <a:normAutofit lnSpcReduction="10000"/>
          </a:bodyPr>
          <a:lstStyle/>
          <a:p>
            <a:r>
              <a:rPr lang="en-US" altLang="en-US"/>
              <a:t>Many great inventors who were not able to reap the benefits of their labour:</a:t>
            </a:r>
          </a:p>
          <a:p>
            <a:pPr lvl="1"/>
            <a:r>
              <a:rPr lang="en-US" altLang="en-US"/>
              <a:t>X-ray scanner, invented by EMI but made a commercial success by General Electric, </a:t>
            </a:r>
          </a:p>
          <a:p>
            <a:pPr lvl="1"/>
            <a:r>
              <a:rPr lang="en-US" altLang="en-US"/>
              <a:t>Video Recorders which had been invented by Ampex/Sony but were successfully commercialised by Matsushita</a:t>
            </a:r>
          </a:p>
          <a:p>
            <a:pPr lvl="1"/>
            <a:r>
              <a:rPr lang="en-US" altLang="en-US"/>
              <a:t>The vacuum cleaner, invented by a Mr Spengler but commercialised by Hoover</a:t>
            </a:r>
          </a:p>
        </p:txBody>
      </p:sp>
    </p:spTree>
    <p:extLst>
      <p:ext uri="{BB962C8B-B14F-4D97-AF65-F5344CB8AC3E}">
        <p14:creationId xmlns:p14="http://schemas.microsoft.com/office/powerpoint/2010/main" val="282530135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B7A78-29E6-3A44-AD32-CABAB50DFC3C}"/>
              </a:ext>
            </a:extLst>
          </p:cNvPr>
          <p:cNvSpPr>
            <a:spLocks noGrp="1"/>
          </p:cNvSpPr>
          <p:nvPr>
            <p:ph type="title"/>
          </p:nvPr>
        </p:nvSpPr>
        <p:spPr/>
        <p:txBody>
          <a:bodyPr/>
          <a:lstStyle/>
          <a:p>
            <a:pPr fontAlgn="auto">
              <a:spcAft>
                <a:spcPts val="0"/>
              </a:spcAft>
              <a:defRPr/>
            </a:pPr>
            <a:r>
              <a:rPr lang="en-US" dirty="0"/>
              <a:t>Implementation</a:t>
            </a:r>
          </a:p>
        </p:txBody>
      </p:sp>
      <p:sp>
        <p:nvSpPr>
          <p:cNvPr id="30722" name="Content Placeholder 2">
            <a:extLst>
              <a:ext uri="{FF2B5EF4-FFF2-40B4-BE49-F238E27FC236}">
                <a16:creationId xmlns:a16="http://schemas.microsoft.com/office/drawing/2014/main" id="{6A7F0EA4-F8C0-C54A-A218-69DE8C253CA5}"/>
              </a:ext>
            </a:extLst>
          </p:cNvPr>
          <p:cNvSpPr>
            <a:spLocks noGrp="1"/>
          </p:cNvSpPr>
          <p:nvPr>
            <p:ph idx="1"/>
          </p:nvPr>
        </p:nvSpPr>
        <p:spPr/>
        <p:txBody>
          <a:bodyPr/>
          <a:lstStyle/>
          <a:p>
            <a:r>
              <a:rPr lang="en-US" altLang="en-US"/>
              <a:t>Implementation – putting ideas into practice – is made up of three aspects: </a:t>
            </a:r>
          </a:p>
          <a:p>
            <a:pPr lvl="1"/>
            <a:r>
              <a:rPr lang="en-US" altLang="en-US"/>
              <a:t>Idea selection</a:t>
            </a:r>
          </a:p>
          <a:p>
            <a:pPr lvl="1"/>
            <a:r>
              <a:rPr lang="en-US" altLang="en-US"/>
              <a:t>Idea development </a:t>
            </a:r>
          </a:p>
          <a:p>
            <a:pPr lvl="1"/>
            <a:r>
              <a:rPr lang="en-US" altLang="en-US"/>
              <a:t>Commercialisation </a:t>
            </a:r>
          </a:p>
        </p:txBody>
      </p:sp>
    </p:spTree>
    <p:extLst>
      <p:ext uri="{BB962C8B-B14F-4D97-AF65-F5344CB8AC3E}">
        <p14:creationId xmlns:p14="http://schemas.microsoft.com/office/powerpoint/2010/main" val="243931914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0CCF3-5B7B-8B45-B2F1-141E2FED9EE7}"/>
              </a:ext>
            </a:extLst>
          </p:cNvPr>
          <p:cNvSpPr>
            <a:spLocks noGrp="1"/>
          </p:cNvSpPr>
          <p:nvPr>
            <p:ph type="title"/>
          </p:nvPr>
        </p:nvSpPr>
        <p:spPr/>
        <p:txBody>
          <a:bodyPr/>
          <a:lstStyle/>
          <a:p>
            <a:pPr fontAlgn="auto">
              <a:spcAft>
                <a:spcPts val="0"/>
              </a:spcAft>
              <a:defRPr/>
            </a:pPr>
            <a:r>
              <a:rPr lang="en-US" dirty="0"/>
              <a:t>Implementation</a:t>
            </a:r>
          </a:p>
        </p:txBody>
      </p:sp>
      <p:sp>
        <p:nvSpPr>
          <p:cNvPr id="31746" name="Content Placeholder 2">
            <a:extLst>
              <a:ext uri="{FF2B5EF4-FFF2-40B4-BE49-F238E27FC236}">
                <a16:creationId xmlns:a16="http://schemas.microsoft.com/office/drawing/2014/main" id="{6BAF539E-C130-824B-BFEA-7556B3B5CF88}"/>
              </a:ext>
            </a:extLst>
          </p:cNvPr>
          <p:cNvSpPr>
            <a:spLocks noGrp="1"/>
          </p:cNvSpPr>
          <p:nvPr>
            <p:ph idx="1"/>
          </p:nvPr>
        </p:nvSpPr>
        <p:spPr/>
        <p:txBody>
          <a:bodyPr>
            <a:normAutofit fontScale="92500" lnSpcReduction="10000"/>
          </a:bodyPr>
          <a:lstStyle/>
          <a:p>
            <a:r>
              <a:rPr lang="en-US" altLang="en-US"/>
              <a:t>What do organisations need to achieve implementation? </a:t>
            </a:r>
          </a:p>
          <a:p>
            <a:r>
              <a:rPr lang="en-US" altLang="en-US"/>
              <a:t>They need processes, procedures and structures that allow the timely and effective execution of projects; implementation is about team effort. </a:t>
            </a:r>
          </a:p>
          <a:p>
            <a:r>
              <a:rPr lang="en-US" altLang="en-US"/>
              <a:t>But even companies that have all the right processes, procedures and structures in place are often unable to be innovative.</a:t>
            </a:r>
          </a:p>
          <a:p>
            <a:endParaRPr lang="en-US" altLang="en-US"/>
          </a:p>
        </p:txBody>
      </p:sp>
    </p:spTree>
    <p:extLst>
      <p:ext uri="{BB962C8B-B14F-4D97-AF65-F5344CB8AC3E}">
        <p14:creationId xmlns:p14="http://schemas.microsoft.com/office/powerpoint/2010/main" val="289456672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AE940-5B5C-7347-8778-FD1851FD4336}"/>
              </a:ext>
            </a:extLst>
          </p:cNvPr>
          <p:cNvSpPr>
            <a:spLocks noGrp="1"/>
          </p:cNvSpPr>
          <p:nvPr>
            <p:ph type="title"/>
          </p:nvPr>
        </p:nvSpPr>
        <p:spPr/>
        <p:txBody>
          <a:bodyPr/>
          <a:lstStyle/>
          <a:p>
            <a:pPr fontAlgn="auto">
              <a:spcAft>
                <a:spcPts val="0"/>
              </a:spcAft>
              <a:defRPr/>
            </a:pPr>
            <a:r>
              <a:rPr lang="en-US" dirty="0"/>
              <a:t>CREATIVITY</a:t>
            </a:r>
          </a:p>
        </p:txBody>
      </p:sp>
      <p:sp>
        <p:nvSpPr>
          <p:cNvPr id="32770" name="Content Placeholder 2">
            <a:extLst>
              <a:ext uri="{FF2B5EF4-FFF2-40B4-BE49-F238E27FC236}">
                <a16:creationId xmlns:a16="http://schemas.microsoft.com/office/drawing/2014/main" id="{C5D76EBC-096D-3A4E-8CEC-81FF1F1B7ADD}"/>
              </a:ext>
            </a:extLst>
          </p:cNvPr>
          <p:cNvSpPr>
            <a:spLocks noGrp="1"/>
          </p:cNvSpPr>
          <p:nvPr>
            <p:ph idx="1"/>
          </p:nvPr>
        </p:nvSpPr>
        <p:spPr/>
        <p:txBody>
          <a:bodyPr/>
          <a:lstStyle/>
          <a:p>
            <a:r>
              <a:rPr lang="en-US" altLang="en-US"/>
              <a:t>If implementation is putting an idea into practice, </a:t>
            </a:r>
            <a:r>
              <a:rPr lang="en-US" altLang="en-US" b="1"/>
              <a:t>creativity is coming up with the idea in the first place</a:t>
            </a:r>
            <a:r>
              <a:rPr lang="en-US" altLang="en-US"/>
              <a:t>. </a:t>
            </a:r>
          </a:p>
          <a:p>
            <a:r>
              <a:rPr lang="en-US" altLang="en-US"/>
              <a:t>Creativity is an essential part of innovation – it is the point of departure.</a:t>
            </a:r>
          </a:p>
          <a:p>
            <a:r>
              <a:rPr lang="en-GB" altLang="en-US" i="1">
                <a:ea typeface="MS PGothic" panose="020B0600070205080204" pitchFamily="34" charset="-128"/>
              </a:rPr>
              <a:t>Creativity is the process through which new and useful ideas are generated.</a:t>
            </a:r>
          </a:p>
          <a:p>
            <a:endParaRPr lang="en-US" altLang="en-US"/>
          </a:p>
        </p:txBody>
      </p:sp>
    </p:spTree>
    <p:extLst>
      <p:ext uri="{BB962C8B-B14F-4D97-AF65-F5344CB8AC3E}">
        <p14:creationId xmlns:p14="http://schemas.microsoft.com/office/powerpoint/2010/main" val="99531171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33CC0-30C7-C041-8789-20018C81DF75}"/>
              </a:ext>
            </a:extLst>
          </p:cNvPr>
          <p:cNvSpPr>
            <a:spLocks noGrp="1"/>
          </p:cNvSpPr>
          <p:nvPr>
            <p:ph type="title"/>
          </p:nvPr>
        </p:nvSpPr>
        <p:spPr/>
        <p:txBody>
          <a:bodyPr/>
          <a:lstStyle/>
          <a:p>
            <a:pPr fontAlgn="auto">
              <a:spcAft>
                <a:spcPts val="0"/>
              </a:spcAft>
              <a:defRPr/>
            </a:pPr>
            <a:r>
              <a:rPr lang="en-US" dirty="0"/>
              <a:t>CREATIVITY</a:t>
            </a:r>
          </a:p>
        </p:txBody>
      </p:sp>
      <p:sp>
        <p:nvSpPr>
          <p:cNvPr id="33794" name="Content Placeholder 2">
            <a:extLst>
              <a:ext uri="{FF2B5EF4-FFF2-40B4-BE49-F238E27FC236}">
                <a16:creationId xmlns:a16="http://schemas.microsoft.com/office/drawing/2014/main" id="{FA78BA75-310F-A74E-AE76-3DD1FD0014F5}"/>
              </a:ext>
            </a:extLst>
          </p:cNvPr>
          <p:cNvSpPr>
            <a:spLocks noGrp="1"/>
          </p:cNvSpPr>
          <p:nvPr>
            <p:ph idx="1"/>
          </p:nvPr>
        </p:nvSpPr>
        <p:spPr/>
        <p:txBody>
          <a:bodyPr>
            <a:normAutofit fontScale="92500" lnSpcReduction="10000"/>
          </a:bodyPr>
          <a:lstStyle/>
          <a:p>
            <a:r>
              <a:rPr lang="en-US" altLang="en-US"/>
              <a:t>One of the big concerns for many companies is therefore how to generate more and better ideas – how to become more creative. </a:t>
            </a:r>
          </a:p>
          <a:p>
            <a:r>
              <a:rPr lang="en-US" altLang="en-US"/>
              <a:t>Consider a few things about creativity:</a:t>
            </a:r>
          </a:p>
          <a:p>
            <a:pPr lvl="1"/>
            <a:r>
              <a:rPr lang="en-US" altLang="en-US"/>
              <a:t>As opposed to commonly held opinion, creativity – the act of coming up with an idea–is an inherently individual act. It is the development of an idea and its implementation where the team is needed.</a:t>
            </a:r>
            <a:br>
              <a:rPr lang="en-US" altLang="en-US"/>
            </a:br>
            <a:endParaRPr lang="en-US" altLang="en-US"/>
          </a:p>
          <a:p>
            <a:endParaRPr lang="en-US" altLang="en-US"/>
          </a:p>
        </p:txBody>
      </p:sp>
    </p:spTree>
    <p:extLst>
      <p:ext uri="{BB962C8B-B14F-4D97-AF65-F5344CB8AC3E}">
        <p14:creationId xmlns:p14="http://schemas.microsoft.com/office/powerpoint/2010/main" val="392470987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EB600-B003-764E-A4B5-5CBD5B9A863D}"/>
              </a:ext>
            </a:extLst>
          </p:cNvPr>
          <p:cNvSpPr>
            <a:spLocks noGrp="1"/>
          </p:cNvSpPr>
          <p:nvPr>
            <p:ph type="title"/>
          </p:nvPr>
        </p:nvSpPr>
        <p:spPr/>
        <p:txBody>
          <a:bodyPr/>
          <a:lstStyle/>
          <a:p>
            <a:pPr fontAlgn="auto">
              <a:spcAft>
                <a:spcPts val="0"/>
              </a:spcAft>
              <a:defRPr/>
            </a:pPr>
            <a:r>
              <a:rPr lang="en-US" dirty="0"/>
              <a:t>CREATIVITY</a:t>
            </a:r>
          </a:p>
        </p:txBody>
      </p:sp>
      <p:sp>
        <p:nvSpPr>
          <p:cNvPr id="34818" name="Content Placeholder 2">
            <a:extLst>
              <a:ext uri="{FF2B5EF4-FFF2-40B4-BE49-F238E27FC236}">
                <a16:creationId xmlns:a16="http://schemas.microsoft.com/office/drawing/2014/main" id="{83C89C64-E417-4244-A562-30BE3076DDD2}"/>
              </a:ext>
            </a:extLst>
          </p:cNvPr>
          <p:cNvSpPr>
            <a:spLocks noGrp="1"/>
          </p:cNvSpPr>
          <p:nvPr>
            <p:ph idx="1"/>
          </p:nvPr>
        </p:nvSpPr>
        <p:spPr/>
        <p:txBody>
          <a:bodyPr>
            <a:normAutofit fontScale="92500" lnSpcReduction="20000"/>
          </a:bodyPr>
          <a:lstStyle/>
          <a:p>
            <a:pPr lvl="1"/>
            <a:r>
              <a:rPr lang="en-US" altLang="en-US"/>
              <a:t> Creativity has little to do with the ‘flash of inspiration out of the blue’. To quote John Hunt, Visiting Professor for Organisational Behaviour at London Business School, “Creativity is not something where someone who has never worked in that field suddenly gets this marvellous idea. Creativity is relating a concept to a particular body of knowledge.</a:t>
            </a:r>
          </a:p>
          <a:p>
            <a:pPr lvl="1"/>
            <a:r>
              <a:rPr lang="en-US" altLang="en-US"/>
              <a:t>While certain people are more creative on their own accord than others, creativity can be stimulated and supported through training, and by creating the right work environment and atmosphere</a:t>
            </a:r>
          </a:p>
          <a:p>
            <a:pPr lvl="1"/>
            <a:endParaRPr lang="en-US" altLang="en-US"/>
          </a:p>
        </p:txBody>
      </p:sp>
    </p:spTree>
    <p:extLst>
      <p:ext uri="{BB962C8B-B14F-4D97-AF65-F5344CB8AC3E}">
        <p14:creationId xmlns:p14="http://schemas.microsoft.com/office/powerpoint/2010/main" val="188863890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C474A-0ED1-9546-ACBC-8F02FCA0ECC0}"/>
              </a:ext>
            </a:extLst>
          </p:cNvPr>
          <p:cNvSpPr>
            <a:spLocks noGrp="1"/>
          </p:cNvSpPr>
          <p:nvPr>
            <p:ph type="title"/>
          </p:nvPr>
        </p:nvSpPr>
        <p:spPr/>
        <p:txBody>
          <a:bodyPr/>
          <a:lstStyle/>
          <a:p>
            <a:pPr fontAlgn="auto">
              <a:spcAft>
                <a:spcPts val="0"/>
              </a:spcAft>
              <a:defRPr/>
            </a:pPr>
            <a:r>
              <a:rPr lang="en-US" dirty="0"/>
              <a:t>CREATIVITY IN THE Workplace</a:t>
            </a:r>
          </a:p>
        </p:txBody>
      </p:sp>
      <p:sp>
        <p:nvSpPr>
          <p:cNvPr id="35842" name="Content Placeholder 2">
            <a:extLst>
              <a:ext uri="{FF2B5EF4-FFF2-40B4-BE49-F238E27FC236}">
                <a16:creationId xmlns:a16="http://schemas.microsoft.com/office/drawing/2014/main" id="{95C90BD7-3434-5B4E-9233-25D9C8BFAFAF}"/>
              </a:ext>
            </a:extLst>
          </p:cNvPr>
          <p:cNvSpPr>
            <a:spLocks noGrp="1"/>
          </p:cNvSpPr>
          <p:nvPr>
            <p:ph idx="1"/>
          </p:nvPr>
        </p:nvSpPr>
        <p:spPr/>
        <p:txBody>
          <a:bodyPr>
            <a:normAutofit fontScale="92500" lnSpcReduction="10000"/>
          </a:bodyPr>
          <a:lstStyle/>
          <a:p>
            <a:r>
              <a:rPr lang="en-US" altLang="en-US" dirty="0"/>
              <a:t>In her research Harvard Business School Professor Theresa Amabile identified five environmental components that affect creativity:</a:t>
            </a:r>
          </a:p>
          <a:p>
            <a:pPr lvl="1"/>
            <a:r>
              <a:rPr lang="en-US" altLang="en-US" dirty="0"/>
              <a:t>Encouragement of creativity </a:t>
            </a:r>
          </a:p>
          <a:p>
            <a:pPr lvl="1"/>
            <a:r>
              <a:rPr lang="en-US" altLang="en-US" dirty="0"/>
              <a:t>Autonomy or freedom </a:t>
            </a:r>
          </a:p>
          <a:p>
            <a:pPr lvl="1"/>
            <a:r>
              <a:rPr lang="en-US" altLang="en-US" dirty="0"/>
              <a:t>Resources </a:t>
            </a:r>
          </a:p>
          <a:p>
            <a:pPr lvl="1"/>
            <a:r>
              <a:rPr lang="en-US" altLang="en-US" dirty="0"/>
              <a:t>Pressures </a:t>
            </a:r>
          </a:p>
          <a:p>
            <a:pPr lvl="1"/>
            <a:r>
              <a:rPr lang="en-US" altLang="en-US" dirty="0"/>
              <a:t>Organisational impediments to creativity</a:t>
            </a:r>
            <a:br>
              <a:rPr lang="en-US" altLang="en-US" dirty="0"/>
            </a:br>
            <a:endParaRPr lang="en-US" altLang="en-US" dirty="0"/>
          </a:p>
          <a:p>
            <a:endParaRPr lang="en-US" altLang="en-US" dirty="0"/>
          </a:p>
        </p:txBody>
      </p:sp>
    </p:spTree>
    <p:extLst>
      <p:ext uri="{BB962C8B-B14F-4D97-AF65-F5344CB8AC3E}">
        <p14:creationId xmlns:p14="http://schemas.microsoft.com/office/powerpoint/2010/main" val="426896796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6CC61-8072-8147-AC98-CD259D07740D}"/>
              </a:ext>
            </a:extLst>
          </p:cNvPr>
          <p:cNvSpPr>
            <a:spLocks noGrp="1"/>
          </p:cNvSpPr>
          <p:nvPr>
            <p:ph type="title"/>
          </p:nvPr>
        </p:nvSpPr>
        <p:spPr/>
        <p:txBody>
          <a:bodyPr>
            <a:normAutofit/>
          </a:bodyPr>
          <a:lstStyle/>
          <a:p>
            <a:pPr fontAlgn="auto">
              <a:spcAft>
                <a:spcPts val="0"/>
              </a:spcAft>
              <a:defRPr/>
            </a:pPr>
            <a:r>
              <a:rPr lang="en-US" dirty="0"/>
              <a:t>CREATIVITY in THE WORKPLACE</a:t>
            </a:r>
          </a:p>
        </p:txBody>
      </p:sp>
      <p:sp>
        <p:nvSpPr>
          <p:cNvPr id="37890" name="Content Placeholder 2">
            <a:extLst>
              <a:ext uri="{FF2B5EF4-FFF2-40B4-BE49-F238E27FC236}">
                <a16:creationId xmlns:a16="http://schemas.microsoft.com/office/drawing/2014/main" id="{8A26950D-0FA7-AD45-A3A3-E1117453271C}"/>
              </a:ext>
            </a:extLst>
          </p:cNvPr>
          <p:cNvSpPr>
            <a:spLocks noGrp="1"/>
          </p:cNvSpPr>
          <p:nvPr>
            <p:ph idx="1"/>
          </p:nvPr>
        </p:nvSpPr>
        <p:spPr/>
        <p:txBody>
          <a:bodyPr/>
          <a:lstStyle/>
          <a:p>
            <a:r>
              <a:rPr lang="en-US" altLang="en-US"/>
              <a:t>However, creativity cannot be ordered, it relies much more on intrinsic motivation, on people being enthusiastic, inspired and knowledgeable. You cannot tell people to be more creative and innovative, you have to </a:t>
            </a:r>
            <a:r>
              <a:rPr lang="en-US" altLang="en-US" i="1"/>
              <a:t>inspire</a:t>
            </a:r>
            <a:r>
              <a:rPr lang="en-US" altLang="en-US"/>
              <a:t> them to be so.</a:t>
            </a:r>
          </a:p>
        </p:txBody>
      </p:sp>
    </p:spTree>
    <p:extLst>
      <p:ext uri="{BB962C8B-B14F-4D97-AF65-F5344CB8AC3E}">
        <p14:creationId xmlns:p14="http://schemas.microsoft.com/office/powerpoint/2010/main" val="97737205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EEBA9-6747-C54E-AA79-8DDC76A0CBF7}"/>
              </a:ext>
            </a:extLst>
          </p:cNvPr>
          <p:cNvSpPr>
            <a:spLocks noGrp="1"/>
          </p:cNvSpPr>
          <p:nvPr>
            <p:ph type="title"/>
          </p:nvPr>
        </p:nvSpPr>
        <p:spPr/>
        <p:txBody>
          <a:bodyPr>
            <a:normAutofit/>
          </a:bodyPr>
          <a:lstStyle/>
          <a:p>
            <a:pPr fontAlgn="auto">
              <a:spcAft>
                <a:spcPts val="0"/>
              </a:spcAft>
              <a:defRPr/>
            </a:pPr>
            <a:r>
              <a:rPr lang="en-US" dirty="0"/>
              <a:t>CREATIVITY in THE WORKPLACE</a:t>
            </a:r>
          </a:p>
        </p:txBody>
      </p:sp>
      <p:sp>
        <p:nvSpPr>
          <p:cNvPr id="39938" name="Content Placeholder 2">
            <a:extLst>
              <a:ext uri="{FF2B5EF4-FFF2-40B4-BE49-F238E27FC236}">
                <a16:creationId xmlns:a16="http://schemas.microsoft.com/office/drawing/2014/main" id="{EBD6A5CA-C7A1-B744-A1BE-4EF6B1610EC8}"/>
              </a:ext>
            </a:extLst>
          </p:cNvPr>
          <p:cNvSpPr>
            <a:spLocks noGrp="1"/>
          </p:cNvSpPr>
          <p:nvPr>
            <p:ph idx="1"/>
          </p:nvPr>
        </p:nvSpPr>
        <p:spPr/>
        <p:txBody>
          <a:bodyPr/>
          <a:lstStyle/>
          <a:p>
            <a:r>
              <a:rPr lang="en-US" altLang="en-US"/>
              <a:t>Implementation is about being organised and about using the methodological and systematic approach</a:t>
            </a:r>
          </a:p>
          <a:p>
            <a:r>
              <a:rPr lang="en-US" altLang="en-US"/>
              <a:t>It needs to be structured and cannot be left to chance. Time is of the essence – you need to be fast. </a:t>
            </a:r>
          </a:p>
          <a:p>
            <a:endParaRPr lang="en-US" altLang="en-US"/>
          </a:p>
        </p:txBody>
      </p:sp>
    </p:spTree>
    <p:extLst>
      <p:ext uri="{BB962C8B-B14F-4D97-AF65-F5344CB8AC3E}">
        <p14:creationId xmlns:p14="http://schemas.microsoft.com/office/powerpoint/2010/main" val="257245745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09591-00E3-BC4F-8C2F-18FC0F12CE61}"/>
              </a:ext>
            </a:extLst>
          </p:cNvPr>
          <p:cNvSpPr>
            <a:spLocks noGrp="1"/>
          </p:cNvSpPr>
          <p:nvPr>
            <p:ph type="title"/>
          </p:nvPr>
        </p:nvSpPr>
        <p:spPr/>
        <p:txBody>
          <a:bodyPr>
            <a:normAutofit/>
          </a:bodyPr>
          <a:lstStyle/>
          <a:p>
            <a:pPr fontAlgn="auto">
              <a:spcAft>
                <a:spcPts val="0"/>
              </a:spcAft>
              <a:defRPr/>
            </a:pPr>
            <a:r>
              <a:rPr lang="en-US" dirty="0"/>
              <a:t>CREATIVITY v. IMPLEMENTATION</a:t>
            </a:r>
          </a:p>
        </p:txBody>
      </p:sp>
      <p:sp>
        <p:nvSpPr>
          <p:cNvPr id="40962" name="Content Placeholder 2">
            <a:extLst>
              <a:ext uri="{FF2B5EF4-FFF2-40B4-BE49-F238E27FC236}">
                <a16:creationId xmlns:a16="http://schemas.microsoft.com/office/drawing/2014/main" id="{C759E898-2865-1B48-B9BE-C337B5405FA4}"/>
              </a:ext>
            </a:extLst>
          </p:cNvPr>
          <p:cNvSpPr>
            <a:spLocks noGrp="1"/>
          </p:cNvSpPr>
          <p:nvPr>
            <p:ph idx="1"/>
          </p:nvPr>
        </p:nvSpPr>
        <p:spPr/>
        <p:txBody>
          <a:bodyPr>
            <a:normAutofit fontScale="77500" lnSpcReduction="20000"/>
          </a:bodyPr>
          <a:lstStyle/>
          <a:p>
            <a:r>
              <a:rPr lang="en-US" altLang="en-US"/>
              <a:t>Creativity is less straightforward than implementation, it is not about a new process or establishing a new structure. To be creative people have to think differently. </a:t>
            </a:r>
          </a:p>
          <a:p>
            <a:r>
              <a:rPr lang="en-US" altLang="en-US"/>
              <a:t>To be innovative people have to behave differently. And to be successful organisations have to employ people that think and behave differently. Creativity is about being different, thinking laterally, making new connections. </a:t>
            </a:r>
          </a:p>
          <a:p>
            <a:r>
              <a:rPr lang="en-US" altLang="en-US"/>
              <a:t>Organisations that want to embrace innovation therefore need to find ways of reconciling the tension that lies in the juxtaposition of creativity and implementation.</a:t>
            </a:r>
          </a:p>
          <a:p>
            <a:endParaRPr lang="en-US" altLang="en-US"/>
          </a:p>
        </p:txBody>
      </p:sp>
    </p:spTree>
    <p:extLst>
      <p:ext uri="{BB962C8B-B14F-4D97-AF65-F5344CB8AC3E}">
        <p14:creationId xmlns:p14="http://schemas.microsoft.com/office/powerpoint/2010/main" val="304539533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0B7B6-270C-E341-84D8-CB982DB6DA0F}"/>
              </a:ext>
            </a:extLst>
          </p:cNvPr>
          <p:cNvSpPr>
            <a:spLocks noGrp="1"/>
          </p:cNvSpPr>
          <p:nvPr>
            <p:ph type="title"/>
          </p:nvPr>
        </p:nvSpPr>
        <p:spPr/>
        <p:txBody>
          <a:bodyPr/>
          <a:lstStyle/>
          <a:p>
            <a:pPr fontAlgn="auto">
              <a:spcAft>
                <a:spcPts val="0"/>
              </a:spcAft>
              <a:defRPr/>
            </a:pPr>
            <a:r>
              <a:rPr lang="en-US" dirty="0"/>
              <a:t>Levels of Innovation</a:t>
            </a:r>
          </a:p>
        </p:txBody>
      </p:sp>
      <p:sp>
        <p:nvSpPr>
          <p:cNvPr id="41986" name="Content Placeholder 2">
            <a:extLst>
              <a:ext uri="{FF2B5EF4-FFF2-40B4-BE49-F238E27FC236}">
                <a16:creationId xmlns:a16="http://schemas.microsoft.com/office/drawing/2014/main" id="{7C3CCE11-ED44-7042-A796-783B60703A9C}"/>
              </a:ext>
            </a:extLst>
          </p:cNvPr>
          <p:cNvSpPr>
            <a:spLocks noGrp="1"/>
          </p:cNvSpPr>
          <p:nvPr>
            <p:ph idx="1"/>
          </p:nvPr>
        </p:nvSpPr>
        <p:spPr/>
        <p:txBody>
          <a:bodyPr/>
          <a:lstStyle/>
          <a:p>
            <a:r>
              <a:rPr lang="en-US" altLang="en-US"/>
              <a:t>While there is generally agreement on the components of innovation, that is creativity and implementation, there is often disagreement about what deserves the title ‘innovation’. Redesign of packaging? to the introduction of hydrogen-powered cars? </a:t>
            </a:r>
          </a:p>
        </p:txBody>
      </p:sp>
    </p:spTree>
    <p:extLst>
      <p:ext uri="{BB962C8B-B14F-4D97-AF65-F5344CB8AC3E}">
        <p14:creationId xmlns:p14="http://schemas.microsoft.com/office/powerpoint/2010/main" val="370176594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Innovation and Entrepreneurship</a:t>
            </a:r>
          </a:p>
        </p:txBody>
      </p:sp>
      <p:sp>
        <p:nvSpPr>
          <p:cNvPr id="3" name="Content Placeholder 2"/>
          <p:cNvSpPr>
            <a:spLocks noGrp="1"/>
          </p:cNvSpPr>
          <p:nvPr>
            <p:ph idx="1"/>
          </p:nvPr>
        </p:nvSpPr>
        <p:spPr/>
        <p:txBody>
          <a:bodyPr/>
          <a:lstStyle/>
          <a:p>
            <a:r>
              <a:rPr lang="en-GB" dirty="0"/>
              <a:t>The more innovative the idea the more Entrepreneurial we judge it. </a:t>
            </a:r>
          </a:p>
        </p:txBody>
      </p:sp>
    </p:spTree>
    <p:extLst>
      <p:ext uri="{BB962C8B-B14F-4D97-AF65-F5344CB8AC3E}">
        <p14:creationId xmlns:p14="http://schemas.microsoft.com/office/powerpoint/2010/main" val="421753818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None/>
            </a:pP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a:p>
            <a:pPr>
              <a:buNone/>
            </a:pPr>
            <a:r>
              <a:rPr lang="en-US" dirty="0">
                <a:latin typeface="Liberation Sans" panose="020B0604020202020204" pitchFamily="34" charset="0"/>
                <a:ea typeface="Liberation Sans" panose="020B0604020202020204" pitchFamily="34" charset="0"/>
                <a:cs typeface="Liberation Sans" panose="020B0604020202020204" pitchFamily="34" charset="0"/>
              </a:rPr>
              <a:t>Peter </a:t>
            </a:r>
            <a:r>
              <a:rPr lang="en-US" dirty="0" err="1">
                <a:latin typeface="Liberation Sans" panose="020B0604020202020204" pitchFamily="34" charset="0"/>
                <a:ea typeface="Liberation Sans" panose="020B0604020202020204" pitchFamily="34" charset="0"/>
                <a:cs typeface="Liberation Sans" panose="020B0604020202020204" pitchFamily="34" charset="0"/>
              </a:rPr>
              <a:t>Drucker</a:t>
            </a:r>
            <a:r>
              <a:rPr lang="en-US" dirty="0">
                <a:latin typeface="Liberation Sans" panose="020B0604020202020204" pitchFamily="34" charset="0"/>
                <a:ea typeface="Liberation Sans" panose="020B0604020202020204" pitchFamily="34" charset="0"/>
                <a:cs typeface="Liberation Sans" panose="020B0604020202020204" pitchFamily="34" charset="0"/>
              </a:rPr>
              <a:t>:</a:t>
            </a:r>
          </a:p>
          <a:p>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cxnSp>
        <p:nvCxnSpPr>
          <p:cNvPr id="5" name="Straight Connector 4"/>
          <p:cNvCxnSpPr/>
          <p:nvPr/>
        </p:nvCxnSpPr>
        <p:spPr>
          <a:xfrm>
            <a:off x="458167" y="1507529"/>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7" name="Title 1"/>
          <p:cNvSpPr txBox="1">
            <a:spLocks/>
          </p:cNvSpPr>
          <p:nvPr/>
        </p:nvSpPr>
        <p:spPr>
          <a:xfrm>
            <a:off x="458167" y="221133"/>
            <a:ext cx="8319093" cy="1286396"/>
          </a:xfrm>
          <a:prstGeom prst="rect">
            <a:avLst/>
          </a:prstGeom>
        </p:spPr>
        <p:txBody>
          <a:bodyPr vert="horz" lIns="91440" tIns="45720" rIns="91440" bIns="45720" rtlCol="0" anchor="ctr">
            <a:noAutofit/>
          </a:bodyPr>
          <a:lstStyle/>
          <a:p>
            <a:pPr marL="0" marR="0" lvl="0" indent="0" algn="ctr" defTabSz="4572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a:ln>
                  <a:noFill/>
                </a:ln>
                <a:solidFill>
                  <a:srgbClr val="008000"/>
                </a:solidFill>
                <a:effectLst/>
                <a:uLnTx/>
                <a:uFillTx/>
                <a:latin typeface="Liberation Sans" panose="020B0604020202020204" pitchFamily="34" charset="0"/>
                <a:ea typeface="Liberation Sans" panose="020B0604020202020204" pitchFamily="34" charset="0"/>
                <a:cs typeface="Liberation Sans" panose="020B0604020202020204" pitchFamily="34" charset="0"/>
              </a:rPr>
              <a:t>Innovation &amp; Entrepreneurship</a:t>
            </a:r>
          </a:p>
        </p:txBody>
      </p:sp>
      <p:pic>
        <p:nvPicPr>
          <p:cNvPr id="153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6738" y="3328699"/>
            <a:ext cx="8010525" cy="9385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Footer Placeholder 1"/>
          <p:cNvSpPr>
            <a:spLocks noGrp="1"/>
          </p:cNvSpPr>
          <p:nvPr>
            <p:ph type="ftr" sz="quarter" idx="11"/>
          </p:nvPr>
        </p:nvSpPr>
        <p:spPr/>
        <p:txBody>
          <a:bodyPr/>
          <a:lstStyle/>
          <a:p>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Date Placeholder 3"/>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196812527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24B3C-94CD-5C42-B863-1A0C945C5EDC}"/>
              </a:ext>
            </a:extLst>
          </p:cNvPr>
          <p:cNvSpPr>
            <a:spLocks noGrp="1"/>
          </p:cNvSpPr>
          <p:nvPr>
            <p:ph type="title"/>
          </p:nvPr>
        </p:nvSpPr>
        <p:spPr/>
        <p:txBody>
          <a:bodyPr>
            <a:normAutofit/>
          </a:bodyPr>
          <a:lstStyle/>
          <a:p>
            <a:pPr fontAlgn="auto">
              <a:spcAft>
                <a:spcPts val="0"/>
              </a:spcAft>
              <a:defRPr/>
            </a:pPr>
            <a:r>
              <a:rPr lang="en-US" dirty="0"/>
              <a:t>Divergent v Convergent Thinking</a:t>
            </a:r>
          </a:p>
        </p:txBody>
      </p:sp>
      <p:sp>
        <p:nvSpPr>
          <p:cNvPr id="3" name="Content Placeholder 2">
            <a:extLst>
              <a:ext uri="{FF2B5EF4-FFF2-40B4-BE49-F238E27FC236}">
                <a16:creationId xmlns:a16="http://schemas.microsoft.com/office/drawing/2014/main" id="{F6C3E140-A5C9-3548-BF92-9B1E34B8C777}"/>
              </a:ext>
            </a:extLst>
          </p:cNvPr>
          <p:cNvSpPr>
            <a:spLocks noGrp="1"/>
          </p:cNvSpPr>
          <p:nvPr>
            <p:ph idx="1"/>
          </p:nvPr>
        </p:nvSpPr>
        <p:spPr/>
        <p:txBody>
          <a:bodyPr rtlCol="0">
            <a:normAutofit/>
          </a:bodyPr>
          <a:lstStyle/>
          <a:p>
            <a:pPr fontAlgn="auto">
              <a:spcAft>
                <a:spcPts val="0"/>
              </a:spcAft>
              <a:defRPr/>
            </a:pPr>
            <a:r>
              <a:rPr lang="en-US" sz="2800" dirty="0">
                <a:solidFill>
                  <a:schemeClr val="tx1">
                    <a:lumMod val="85000"/>
                    <a:lumOff val="15000"/>
                  </a:schemeClr>
                </a:solidFill>
                <a:hlinkClick r:id="rId2"/>
              </a:rPr>
              <a:t>Divergent and convergent thinking </a:t>
            </a:r>
            <a:r>
              <a:rPr lang="en-US" sz="2800" dirty="0">
                <a:solidFill>
                  <a:schemeClr val="tx1">
                    <a:lumMod val="85000"/>
                    <a:lumOff val="15000"/>
                  </a:schemeClr>
                </a:solidFill>
              </a:rPr>
              <a:t>- can think 'outside the box' while also being good at </a:t>
            </a:r>
            <a:r>
              <a:rPr lang="en-US" sz="2800" dirty="0" err="1">
                <a:solidFill>
                  <a:schemeClr val="tx1">
                    <a:lumMod val="85000"/>
                    <a:lumOff val="15000"/>
                  </a:schemeClr>
                </a:solidFill>
              </a:rPr>
              <a:t>synthesising</a:t>
            </a:r>
            <a:r>
              <a:rPr lang="en-US" sz="2800" dirty="0">
                <a:solidFill>
                  <a:schemeClr val="tx1">
                    <a:lumMod val="85000"/>
                    <a:lumOff val="15000"/>
                  </a:schemeClr>
                </a:solidFill>
              </a:rPr>
              <a:t> a number of ideas into a single concept.</a:t>
            </a:r>
          </a:p>
          <a:p>
            <a:pPr fontAlgn="auto">
              <a:spcAft>
                <a:spcPts val="0"/>
              </a:spcAft>
              <a:defRPr/>
            </a:pPr>
            <a:endParaRPr lang="en-US" dirty="0">
              <a:solidFill>
                <a:schemeClr val="tx1">
                  <a:lumMod val="85000"/>
                  <a:lumOff val="15000"/>
                </a:schemeClr>
              </a:solidFill>
            </a:endParaRPr>
          </a:p>
        </p:txBody>
      </p:sp>
    </p:spTree>
    <p:extLst>
      <p:ext uri="{BB962C8B-B14F-4D97-AF65-F5344CB8AC3E}">
        <p14:creationId xmlns:p14="http://schemas.microsoft.com/office/powerpoint/2010/main" val="321308195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D8C43-49A9-3E4B-9EDE-68C45F4E21E8}"/>
              </a:ext>
            </a:extLst>
          </p:cNvPr>
          <p:cNvSpPr>
            <a:spLocks noGrp="1"/>
          </p:cNvSpPr>
          <p:nvPr>
            <p:ph type="title"/>
          </p:nvPr>
        </p:nvSpPr>
        <p:spPr/>
        <p:txBody>
          <a:bodyPr/>
          <a:lstStyle/>
          <a:p>
            <a:pPr fontAlgn="auto">
              <a:spcAft>
                <a:spcPts val="0"/>
              </a:spcAft>
              <a:defRPr/>
            </a:pPr>
            <a:r>
              <a:rPr lang="en-US" dirty="0"/>
              <a:t>Managing</a:t>
            </a:r>
          </a:p>
        </p:txBody>
      </p:sp>
      <p:sp>
        <p:nvSpPr>
          <p:cNvPr id="57346" name="Content Placeholder 2">
            <a:extLst>
              <a:ext uri="{FF2B5EF4-FFF2-40B4-BE49-F238E27FC236}">
                <a16:creationId xmlns:a16="http://schemas.microsoft.com/office/drawing/2014/main" id="{DFC10117-1331-D141-99E0-25926CB087DD}"/>
              </a:ext>
            </a:extLst>
          </p:cNvPr>
          <p:cNvSpPr>
            <a:spLocks noGrp="1"/>
          </p:cNvSpPr>
          <p:nvPr>
            <p:ph idx="1"/>
          </p:nvPr>
        </p:nvSpPr>
        <p:spPr/>
        <p:txBody>
          <a:bodyPr>
            <a:normAutofit fontScale="92500" lnSpcReduction="10000"/>
          </a:bodyPr>
          <a:lstStyle/>
          <a:p>
            <a:r>
              <a:rPr lang="en-US" altLang="en-US"/>
              <a:t>De Pree (</a:t>
            </a:r>
            <a:r>
              <a:rPr lang="en-US" altLang="en-US" b="1">
                <a:hlinkClick r:id="rId2"/>
              </a:rPr>
              <a:t>2001</a:t>
            </a:r>
            <a:r>
              <a:rPr lang="en-US" altLang="en-US"/>
              <a:t>) makes suggestions for how to manage creative people. The first point he makes is that leaders should be open towards creative people and acknowledge the contribution they can make. </a:t>
            </a:r>
          </a:p>
          <a:p>
            <a:r>
              <a:rPr lang="en-US" altLang="en-US"/>
              <a:t>He further suggest that it might be a good idea to protect such people from bureaucracy and legalism and help protect great ideas from being watered down </a:t>
            </a:r>
          </a:p>
        </p:txBody>
      </p:sp>
    </p:spTree>
    <p:extLst>
      <p:ext uri="{BB962C8B-B14F-4D97-AF65-F5344CB8AC3E}">
        <p14:creationId xmlns:p14="http://schemas.microsoft.com/office/powerpoint/2010/main" val="2218253346"/>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602A2-9AF3-714E-8649-3D1A5FEF91B0}"/>
              </a:ext>
            </a:extLst>
          </p:cNvPr>
          <p:cNvSpPr>
            <a:spLocks noGrp="1"/>
          </p:cNvSpPr>
          <p:nvPr>
            <p:ph type="title"/>
          </p:nvPr>
        </p:nvSpPr>
        <p:spPr/>
        <p:txBody>
          <a:bodyPr>
            <a:normAutofit fontScale="90000"/>
          </a:bodyPr>
          <a:lstStyle/>
          <a:p>
            <a:pPr fontAlgn="auto">
              <a:spcAft>
                <a:spcPts val="0"/>
              </a:spcAft>
              <a:defRPr/>
            </a:pPr>
            <a:r>
              <a:rPr lang="en-US" dirty="0"/>
              <a:t>How successful organisations draw out creativity in their</a:t>
            </a:r>
          </a:p>
        </p:txBody>
      </p:sp>
      <p:sp>
        <p:nvSpPr>
          <p:cNvPr id="3" name="Content Placeholder 2">
            <a:extLst>
              <a:ext uri="{FF2B5EF4-FFF2-40B4-BE49-F238E27FC236}">
                <a16:creationId xmlns:a16="http://schemas.microsoft.com/office/drawing/2014/main" id="{903BD441-1733-9043-BD3C-5807C19B646B}"/>
              </a:ext>
            </a:extLst>
          </p:cNvPr>
          <p:cNvSpPr>
            <a:spLocks noGrp="1"/>
          </p:cNvSpPr>
          <p:nvPr>
            <p:ph idx="1"/>
          </p:nvPr>
        </p:nvSpPr>
        <p:spPr/>
        <p:txBody>
          <a:bodyPr rtlCol="0">
            <a:normAutofit fontScale="92500" lnSpcReduction="10000"/>
          </a:bodyPr>
          <a:lstStyle/>
          <a:p>
            <a:pPr fontAlgn="auto">
              <a:spcAft>
                <a:spcPts val="0"/>
              </a:spcAft>
              <a:defRPr/>
            </a:pPr>
            <a:r>
              <a:rPr lang="en-US" sz="2800" dirty="0">
                <a:solidFill>
                  <a:schemeClr val="tx1">
                    <a:lumMod val="85000"/>
                    <a:lumOff val="15000"/>
                  </a:schemeClr>
                </a:solidFill>
              </a:rPr>
              <a:t>Google is probably the world’s most successful creative company. You might like to watch Marissa Mayer, former Google Vice-President and now Yahoo CEO, speaking about some of the ways Google draws out the creativity of its staff</a:t>
            </a:r>
            <a:endParaRPr lang="en-US" dirty="0">
              <a:solidFill>
                <a:schemeClr val="tx1">
                  <a:lumMod val="85000"/>
                  <a:lumOff val="15000"/>
                </a:schemeClr>
              </a:solidFill>
              <a:hlinkClick r:id="rId2"/>
            </a:endParaRPr>
          </a:p>
          <a:p>
            <a:pPr fontAlgn="auto">
              <a:spcAft>
                <a:spcPts val="0"/>
              </a:spcAft>
              <a:defRPr/>
            </a:pPr>
            <a:r>
              <a:rPr lang="en-US" dirty="0">
                <a:solidFill>
                  <a:schemeClr val="tx1">
                    <a:lumMod val="85000"/>
                    <a:lumOff val="15000"/>
                  </a:schemeClr>
                </a:solidFill>
                <a:hlinkClick r:id="rId2"/>
              </a:rPr>
              <a:t>http://ecorner.stanford.edu/videos/1524/Ideas-Come-From-Everywhere</a:t>
            </a:r>
            <a:endParaRPr lang="en-US" dirty="0">
              <a:solidFill>
                <a:schemeClr val="tx1">
                  <a:lumMod val="85000"/>
                  <a:lumOff val="15000"/>
                </a:schemeClr>
              </a:solidFill>
            </a:endParaRPr>
          </a:p>
          <a:p>
            <a:pPr fontAlgn="auto">
              <a:spcAft>
                <a:spcPts val="0"/>
              </a:spcAft>
              <a:defRPr/>
            </a:pPr>
            <a:r>
              <a:rPr lang="en-US" dirty="0">
                <a:solidFill>
                  <a:schemeClr val="tx1">
                    <a:lumMod val="85000"/>
                    <a:lumOff val="15000"/>
                  </a:schemeClr>
                </a:solidFill>
                <a:hlinkClick r:id="rId3"/>
              </a:rPr>
              <a:t>http://ecorner.stanford.edu/videos/1525/Give-Ideas-Credit-Not-Credit-for-Ideas</a:t>
            </a:r>
            <a:endParaRPr lang="en-US" dirty="0">
              <a:solidFill>
                <a:schemeClr val="tx1">
                  <a:lumMod val="85000"/>
                  <a:lumOff val="15000"/>
                </a:schemeClr>
              </a:solidFill>
            </a:endParaRPr>
          </a:p>
          <a:p>
            <a:pPr fontAlgn="auto">
              <a:spcAft>
                <a:spcPts val="0"/>
              </a:spcAft>
              <a:defRPr/>
            </a:pPr>
            <a:endParaRPr lang="en-US" dirty="0">
              <a:solidFill>
                <a:schemeClr val="tx1">
                  <a:lumMod val="85000"/>
                  <a:lumOff val="15000"/>
                </a:schemeClr>
              </a:solidFill>
            </a:endParaRPr>
          </a:p>
        </p:txBody>
      </p:sp>
    </p:spTree>
    <p:extLst>
      <p:ext uri="{BB962C8B-B14F-4D97-AF65-F5344CB8AC3E}">
        <p14:creationId xmlns:p14="http://schemas.microsoft.com/office/powerpoint/2010/main" val="495435462"/>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CDFCE-E870-BE42-84E6-F813A74B83B1}"/>
              </a:ext>
            </a:extLst>
          </p:cNvPr>
          <p:cNvSpPr>
            <a:spLocks noGrp="1"/>
          </p:cNvSpPr>
          <p:nvPr>
            <p:ph type="title"/>
          </p:nvPr>
        </p:nvSpPr>
        <p:spPr/>
        <p:txBody>
          <a:bodyPr>
            <a:normAutofit fontScale="90000"/>
          </a:bodyPr>
          <a:lstStyle/>
          <a:p>
            <a:pPr fontAlgn="auto">
              <a:spcAft>
                <a:spcPts val="0"/>
              </a:spcAft>
              <a:defRPr/>
            </a:pPr>
            <a:r>
              <a:rPr lang="en-US" dirty="0"/>
              <a:t>The most common techniques to encourage creative thinking</a:t>
            </a:r>
          </a:p>
        </p:txBody>
      </p:sp>
      <p:sp>
        <p:nvSpPr>
          <p:cNvPr id="61442" name="Content Placeholder 2">
            <a:extLst>
              <a:ext uri="{FF2B5EF4-FFF2-40B4-BE49-F238E27FC236}">
                <a16:creationId xmlns:a16="http://schemas.microsoft.com/office/drawing/2014/main" id="{9F1F31B0-0EAF-E648-AD4D-51CF09BD4F93}"/>
              </a:ext>
            </a:extLst>
          </p:cNvPr>
          <p:cNvSpPr>
            <a:spLocks noGrp="1"/>
          </p:cNvSpPr>
          <p:nvPr>
            <p:ph idx="1"/>
          </p:nvPr>
        </p:nvSpPr>
        <p:spPr/>
        <p:txBody>
          <a:bodyPr>
            <a:normAutofit/>
          </a:bodyPr>
          <a:lstStyle/>
          <a:p>
            <a:r>
              <a:rPr lang="en-US" altLang="en-US" dirty="0"/>
              <a:t>Alex Osborn </a:t>
            </a:r>
            <a:r>
              <a:rPr lang="en-US" altLang="en-US" b="1" dirty="0"/>
              <a:t>Brainstorming</a:t>
            </a:r>
            <a:r>
              <a:rPr lang="en-US" altLang="en-US" dirty="0"/>
              <a:t>(1930s) </a:t>
            </a:r>
            <a:r>
              <a:rPr lang="en-US" altLang="en-US" b="1" dirty="0">
                <a:hlinkClick r:id="rId2"/>
              </a:rPr>
              <a:t>http://www.brainstorming.co.uk</a:t>
            </a:r>
            <a:endParaRPr lang="en-US" altLang="en-US" b="1" dirty="0"/>
          </a:p>
          <a:p>
            <a:endParaRPr lang="en-US" altLang="en-US" dirty="0"/>
          </a:p>
        </p:txBody>
      </p:sp>
    </p:spTree>
    <p:extLst>
      <p:ext uri="{BB962C8B-B14F-4D97-AF65-F5344CB8AC3E}">
        <p14:creationId xmlns:p14="http://schemas.microsoft.com/office/powerpoint/2010/main" val="18532534"/>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F90F9-2D38-9B44-8957-B4474D794675}"/>
              </a:ext>
            </a:extLst>
          </p:cNvPr>
          <p:cNvSpPr>
            <a:spLocks noGrp="1"/>
          </p:cNvSpPr>
          <p:nvPr>
            <p:ph type="title"/>
          </p:nvPr>
        </p:nvSpPr>
        <p:spPr/>
        <p:txBody>
          <a:bodyPr>
            <a:normAutofit fontScale="90000"/>
          </a:bodyPr>
          <a:lstStyle/>
          <a:p>
            <a:pPr fontAlgn="auto">
              <a:spcAft>
                <a:spcPts val="0"/>
              </a:spcAft>
              <a:defRPr/>
            </a:pPr>
            <a:r>
              <a:rPr lang="en-US" dirty="0"/>
              <a:t>The most common techniques to encourage creative thinking</a:t>
            </a:r>
          </a:p>
        </p:txBody>
      </p:sp>
      <p:sp>
        <p:nvSpPr>
          <p:cNvPr id="62466" name="Content Placeholder 2">
            <a:extLst>
              <a:ext uri="{FF2B5EF4-FFF2-40B4-BE49-F238E27FC236}">
                <a16:creationId xmlns:a16="http://schemas.microsoft.com/office/drawing/2014/main" id="{598885CE-7E2A-3540-994C-C7E449B0529A}"/>
              </a:ext>
            </a:extLst>
          </p:cNvPr>
          <p:cNvSpPr>
            <a:spLocks noGrp="1"/>
          </p:cNvSpPr>
          <p:nvPr>
            <p:ph idx="1"/>
          </p:nvPr>
        </p:nvSpPr>
        <p:spPr/>
        <p:txBody>
          <a:bodyPr>
            <a:normAutofit fontScale="85000" lnSpcReduction="20000"/>
          </a:bodyPr>
          <a:lstStyle/>
          <a:p>
            <a:r>
              <a:rPr lang="en-US" altLang="en-US" dirty="0"/>
              <a:t>Tony Buzan’s </a:t>
            </a:r>
            <a:r>
              <a:rPr lang="en-US" altLang="en-US" b="1" dirty="0"/>
              <a:t>Mind Mapping</a:t>
            </a:r>
            <a:r>
              <a:rPr lang="en-US" altLang="en-US" dirty="0"/>
              <a:t>(1960s)</a:t>
            </a:r>
          </a:p>
          <a:p>
            <a:r>
              <a:rPr lang="en-US" altLang="en-US" b="1" dirty="0">
                <a:hlinkClick r:id="rId2"/>
              </a:rPr>
              <a:t>http://www.mind-mapping.co.uk</a:t>
            </a:r>
            <a:endParaRPr lang="en-US" altLang="en-US" b="1" dirty="0"/>
          </a:p>
          <a:p>
            <a:endParaRPr lang="en-US" altLang="en-US" b="1" dirty="0"/>
          </a:p>
          <a:p>
            <a:r>
              <a:rPr lang="en-US" altLang="en-US" dirty="0"/>
              <a:t>De Bono’s </a:t>
            </a:r>
            <a:r>
              <a:rPr lang="en-US" altLang="en-US" b="1" dirty="0"/>
              <a:t>Lateral Thinking</a:t>
            </a:r>
            <a:r>
              <a:rPr lang="en-US" altLang="en-US" dirty="0"/>
              <a:t>(1960s)</a:t>
            </a:r>
          </a:p>
          <a:p>
            <a:r>
              <a:rPr lang="en-US" altLang="en-US" b="1" dirty="0">
                <a:hlinkClick r:id="rId3"/>
              </a:rPr>
              <a:t>http://www.debonothinkingsystems.com/tools/lateral.htm</a:t>
            </a:r>
            <a:endParaRPr lang="en-US" altLang="en-US" b="1" dirty="0"/>
          </a:p>
          <a:p>
            <a:r>
              <a:rPr lang="en-US" altLang="en-US" dirty="0"/>
              <a:t>De Bono’s </a:t>
            </a:r>
            <a:r>
              <a:rPr lang="en-US" altLang="en-US" b="1" dirty="0"/>
              <a:t>Six Thinking Hats</a:t>
            </a:r>
            <a:r>
              <a:rPr lang="en-US" altLang="en-US" dirty="0"/>
              <a:t>(1980s)</a:t>
            </a:r>
          </a:p>
          <a:p>
            <a:r>
              <a:rPr lang="en-US" altLang="en-US" b="1" dirty="0">
                <a:hlinkClick r:id="rId4"/>
              </a:rPr>
              <a:t>http://www.debonogroup.com/six_thinking_hats.php</a:t>
            </a:r>
            <a:endParaRPr lang="en-US" altLang="en-US" dirty="0"/>
          </a:p>
        </p:txBody>
      </p:sp>
    </p:spTree>
    <p:extLst>
      <p:ext uri="{BB962C8B-B14F-4D97-AF65-F5344CB8AC3E}">
        <p14:creationId xmlns:p14="http://schemas.microsoft.com/office/powerpoint/2010/main" val="542759061"/>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31B82-5D5D-8746-9A5B-6D443523BA3B}"/>
              </a:ext>
            </a:extLst>
          </p:cNvPr>
          <p:cNvSpPr>
            <a:spLocks noGrp="1"/>
          </p:cNvSpPr>
          <p:nvPr>
            <p:ph type="ctrTitle"/>
          </p:nvPr>
        </p:nvSpPr>
        <p:spPr>
          <a:xfrm>
            <a:off x="539750" y="404813"/>
            <a:ext cx="7772400" cy="1470025"/>
          </a:xfrm>
        </p:spPr>
        <p:txBody>
          <a:bodyPr/>
          <a:lstStyle/>
          <a:p>
            <a:pPr fontAlgn="auto">
              <a:spcAft>
                <a:spcPts val="0"/>
              </a:spcAft>
              <a:defRPr/>
            </a:pPr>
            <a:r>
              <a:rPr lang="en-AU" sz="7200" dirty="0">
                <a:solidFill>
                  <a:schemeClr val="accent3">
                    <a:lumMod val="75000"/>
                  </a:schemeClr>
                </a:solidFill>
                <a:ea typeface="ＭＳ Ｐゴシック" pitchFamily="-1" charset="-128"/>
              </a:rPr>
              <a:t>Video</a:t>
            </a:r>
          </a:p>
        </p:txBody>
      </p:sp>
      <p:sp>
        <p:nvSpPr>
          <p:cNvPr id="3" name="Subtitle 2">
            <a:extLst>
              <a:ext uri="{FF2B5EF4-FFF2-40B4-BE49-F238E27FC236}">
                <a16:creationId xmlns:a16="http://schemas.microsoft.com/office/drawing/2014/main" id="{697DF988-577C-5044-8022-CB266A39EC6F}"/>
              </a:ext>
            </a:extLst>
          </p:cNvPr>
          <p:cNvSpPr>
            <a:spLocks noGrp="1"/>
          </p:cNvSpPr>
          <p:nvPr>
            <p:ph type="subTitle" idx="1"/>
          </p:nvPr>
        </p:nvSpPr>
        <p:spPr>
          <a:xfrm>
            <a:off x="1019175" y="2203450"/>
            <a:ext cx="6729413" cy="4248150"/>
          </a:xfrm>
        </p:spPr>
        <p:txBody>
          <a:bodyPr/>
          <a:lstStyle/>
          <a:p>
            <a:r>
              <a:rPr lang="en-AU" altLang="en-US" dirty="0">
                <a:solidFill>
                  <a:srgbClr val="FFFFFF"/>
                </a:solidFill>
                <a:ea typeface="MS PGothic" panose="020B0600070205080204" pitchFamily="34" charset="-128"/>
              </a:rPr>
              <a:t>Todd Henry – Accidental Creative</a:t>
            </a:r>
          </a:p>
          <a:p>
            <a:r>
              <a:rPr lang="en-AU" altLang="en-US" dirty="0">
                <a:solidFill>
                  <a:srgbClr val="FFFFFF"/>
                </a:solidFill>
                <a:ea typeface="MS PGothic" panose="020B0600070205080204" pitchFamily="34" charset="-128"/>
              </a:rPr>
              <a:t>Short ad video: </a:t>
            </a:r>
            <a:r>
              <a:rPr lang="en-AU" altLang="en-US" sz="2000" dirty="0">
                <a:solidFill>
                  <a:srgbClr val="FFFFFF"/>
                </a:solidFill>
                <a:ea typeface="MS PGothic" panose="020B0600070205080204" pitchFamily="34" charset="-128"/>
                <a:hlinkClick r:id="rId2"/>
              </a:rPr>
              <a:t>http://www.accidentalcreative.com/theaccidentalcreative/</a:t>
            </a:r>
            <a:r>
              <a:rPr lang="en-AU" altLang="en-US" sz="2000" dirty="0">
                <a:solidFill>
                  <a:srgbClr val="FFFFFF"/>
                </a:solidFill>
                <a:ea typeface="MS PGothic" panose="020B0600070205080204" pitchFamily="34" charset="-128"/>
              </a:rPr>
              <a:t> </a:t>
            </a:r>
          </a:p>
          <a:p>
            <a:endParaRPr lang="en-AU" altLang="en-US" dirty="0">
              <a:solidFill>
                <a:srgbClr val="FFFFFF"/>
              </a:solidFill>
              <a:ea typeface="MS PGothic" panose="020B0600070205080204" pitchFamily="34" charset="-128"/>
            </a:endParaRPr>
          </a:p>
          <a:p>
            <a:r>
              <a:rPr lang="en-AU" altLang="en-US" dirty="0">
                <a:solidFill>
                  <a:srgbClr val="FFFFFF"/>
                </a:solidFill>
                <a:ea typeface="MS PGothic" panose="020B0600070205080204" pitchFamily="34" charset="-128"/>
              </a:rPr>
              <a:t>Ted x video (longer): </a:t>
            </a:r>
            <a:r>
              <a:rPr lang="en-AU" altLang="en-US" sz="2000" dirty="0">
                <a:solidFill>
                  <a:srgbClr val="FFFFFF"/>
                </a:solidFill>
                <a:ea typeface="MS PGothic" panose="020B0600070205080204" pitchFamily="34" charset="-128"/>
                <a:hlinkClick r:id="rId3"/>
              </a:rPr>
              <a:t>https://www.youtube.com/watch?v=7hWRva_sPeE</a:t>
            </a:r>
            <a:endParaRPr lang="en-AU" altLang="en-US" sz="2000" dirty="0">
              <a:solidFill>
                <a:srgbClr val="FFFFFF"/>
              </a:solidFill>
              <a:ea typeface="MS PGothic" panose="020B0600070205080204" pitchFamily="34" charset="-128"/>
            </a:endParaRPr>
          </a:p>
          <a:p>
            <a:endParaRPr lang="en-AU" altLang="en-US" dirty="0">
              <a:solidFill>
                <a:srgbClr val="FFFFFF"/>
              </a:solidFill>
              <a:ea typeface="MS PGothic" panose="020B0600070205080204" pitchFamily="34" charset="-128"/>
            </a:endParaRPr>
          </a:p>
        </p:txBody>
      </p:sp>
    </p:spTree>
    <p:extLst>
      <p:ext uri="{BB962C8B-B14F-4D97-AF65-F5344CB8AC3E}">
        <p14:creationId xmlns:p14="http://schemas.microsoft.com/office/powerpoint/2010/main" val="4174111853"/>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a:latin typeface="Liberation Sans" panose="020B0604020202020204" pitchFamily="34" charset="0"/>
                <a:ea typeface="Liberation Sans" panose="020B0604020202020204" pitchFamily="34" charset="0"/>
                <a:cs typeface="Liberation Sans" panose="020B0604020202020204" pitchFamily="34" charset="0"/>
              </a:rPr>
              <a:t>‘the use of imagination or original ideas to create something’ </a:t>
            </a:r>
          </a:p>
          <a:p>
            <a:r>
              <a:rPr lang="en-US" dirty="0">
                <a:latin typeface="Liberation Sans" panose="020B0604020202020204" pitchFamily="34" charset="0"/>
                <a:ea typeface="Liberation Sans" panose="020B0604020202020204" pitchFamily="34" charset="0"/>
                <a:cs typeface="Liberation Sans" panose="020B0604020202020204" pitchFamily="34" charset="0"/>
              </a:rPr>
              <a:t>importance of associating – making new links</a:t>
            </a:r>
          </a:p>
          <a:p>
            <a:r>
              <a:rPr lang="en-US" dirty="0">
                <a:latin typeface="Liberation Sans" panose="020B0604020202020204" pitchFamily="34" charset="0"/>
                <a:ea typeface="Liberation Sans" panose="020B0604020202020204" pitchFamily="34" charset="0"/>
                <a:cs typeface="Liberation Sans" panose="020B0604020202020204" pitchFamily="34" charset="0"/>
              </a:rPr>
              <a:t>incremental and radical creativity</a:t>
            </a:r>
          </a:p>
          <a:p>
            <a:r>
              <a:rPr lang="en-US" dirty="0">
                <a:latin typeface="Liberation Sans" panose="020B0604020202020204" pitchFamily="34" charset="0"/>
                <a:ea typeface="Liberation Sans" panose="020B0604020202020204" pitchFamily="34" charset="0"/>
                <a:cs typeface="Liberation Sans" panose="020B0604020202020204" pitchFamily="34" charset="0"/>
              </a:rPr>
              <a:t>divergent and convergent thinking</a:t>
            </a:r>
          </a:p>
          <a:p>
            <a:r>
              <a:rPr lang="en-US" dirty="0">
                <a:latin typeface="Liberation Sans" panose="020B0604020202020204" pitchFamily="34" charset="0"/>
                <a:ea typeface="Liberation Sans" panose="020B0604020202020204" pitchFamily="34" charset="0"/>
                <a:cs typeface="Liberation Sans" panose="020B0604020202020204" pitchFamily="34" charset="0"/>
              </a:rPr>
              <a:t>pattern recognition</a:t>
            </a:r>
          </a:p>
        </p:txBody>
      </p:sp>
      <p:cxnSp>
        <p:nvCxnSpPr>
          <p:cNvPr id="4" name="Straight Connector 3"/>
          <p:cNvCxnSpPr/>
          <p:nvPr/>
        </p:nvCxnSpPr>
        <p:spPr>
          <a:xfrm>
            <a:off x="458167" y="1507529"/>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6" name="Title 1"/>
          <p:cNvSpPr txBox="1">
            <a:spLocks/>
          </p:cNvSpPr>
          <p:nvPr/>
        </p:nvSpPr>
        <p:spPr>
          <a:xfrm>
            <a:off x="1424040" y="204072"/>
            <a:ext cx="6442297" cy="971912"/>
          </a:xfrm>
          <a:prstGeom prst="rect">
            <a:avLst/>
          </a:prstGeom>
        </p:spPr>
        <p:txBody>
          <a:bodyPr vert="horz" lIns="91440" tIns="45720" rIns="91440" bIns="45720" rtlCol="0" anchor="ctr">
            <a:noAutofit/>
          </a:bodyPr>
          <a:lstStyle/>
          <a:p>
            <a:pPr algn="ctr">
              <a:spcBef>
                <a:spcPct val="0"/>
              </a:spcBef>
              <a:defRPr/>
            </a:pPr>
            <a:r>
              <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Creativity</a:t>
            </a:r>
          </a:p>
        </p:txBody>
      </p:sp>
      <p:sp>
        <p:nvSpPr>
          <p:cNvPr id="2" name="Date Placeholder 1"/>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Footer Placeholder 4"/>
          <p:cNvSpPr>
            <a:spLocks noGrp="1"/>
          </p:cNvSpPr>
          <p:nvPr>
            <p:ph type="ftr" sz="quarter" idx="11"/>
          </p:nvPr>
        </p:nvSpPr>
        <p:spPr/>
        <p:txBody>
          <a:bodyPr/>
          <a:lstStyle/>
          <a:p>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pic>
        <p:nvPicPr>
          <p:cNvPr id="8" name="Picture 7"/>
          <p:cNvPicPr/>
          <p:nvPr/>
        </p:nvPicPr>
        <p:blipFill>
          <a:blip r:embed="rId2">
            <a:extLst>
              <a:ext uri="{28A0092B-C50C-407E-A947-70E740481C1C}">
                <a14:useLocalDpi xmlns:a14="http://schemas.microsoft.com/office/drawing/2010/main" val="0"/>
              </a:ext>
            </a:extLst>
          </a:blip>
          <a:srcRect/>
          <a:stretch>
            <a:fillRect/>
          </a:stretch>
        </p:blipFill>
        <p:spPr bwMode="auto">
          <a:xfrm>
            <a:off x="542925" y="280272"/>
            <a:ext cx="981075" cy="981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69900815"/>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Connector 4"/>
          <p:cNvCxnSpPr/>
          <p:nvPr/>
        </p:nvCxnSpPr>
        <p:spPr>
          <a:xfrm>
            <a:off x="458167" y="1507529"/>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7" name="Title 1"/>
          <p:cNvSpPr txBox="1">
            <a:spLocks/>
          </p:cNvSpPr>
          <p:nvPr/>
        </p:nvSpPr>
        <p:spPr>
          <a:xfrm>
            <a:off x="1424040" y="204072"/>
            <a:ext cx="6442297" cy="971912"/>
          </a:xfrm>
          <a:prstGeom prst="rect">
            <a:avLst/>
          </a:prstGeom>
        </p:spPr>
        <p:txBody>
          <a:bodyPr vert="horz" lIns="91440" tIns="45720" rIns="91440" bIns="45720" rtlCol="0" anchor="ctr">
            <a:noAutofit/>
          </a:bodyPr>
          <a:lstStyle/>
          <a:p>
            <a:pPr algn="ctr">
              <a:spcBef>
                <a:spcPct val="0"/>
              </a:spcBef>
              <a:defRPr/>
            </a:pP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Blocks to creativity</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2" name="Date Placeholder 1"/>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Footer Placeholder 2"/>
          <p:cNvSpPr>
            <a:spLocks noGrp="1"/>
          </p:cNvSpPr>
          <p:nvPr>
            <p:ph type="ftr" sz="quarter" idx="11"/>
          </p:nvPr>
        </p:nvSpPr>
        <p:spPr/>
        <p:txBody>
          <a:bodyPr/>
          <a:lstStyle/>
          <a:p>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68473" y="1585317"/>
            <a:ext cx="6597864" cy="46842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Picture 8"/>
          <p:cNvPicPr/>
          <p:nvPr/>
        </p:nvPicPr>
        <p:blipFill>
          <a:blip r:embed="rId3">
            <a:extLst>
              <a:ext uri="{28A0092B-C50C-407E-A947-70E740481C1C}">
                <a14:useLocalDpi xmlns:a14="http://schemas.microsoft.com/office/drawing/2010/main" val="0"/>
              </a:ext>
            </a:extLst>
          </a:blip>
          <a:srcRect/>
          <a:stretch>
            <a:fillRect/>
          </a:stretch>
        </p:blipFill>
        <p:spPr bwMode="auto">
          <a:xfrm>
            <a:off x="534367" y="341768"/>
            <a:ext cx="981075" cy="981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69820944"/>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0000" lnSpcReduction="20000"/>
          </a:bodyPr>
          <a:lstStyle/>
          <a:p>
            <a:r>
              <a:rPr lang="en-US" dirty="0">
                <a:latin typeface="Liberation Sans" panose="020B0604020202020204" pitchFamily="34" charset="0"/>
                <a:ea typeface="Liberation Sans" panose="020B0604020202020204" pitchFamily="34" charset="0"/>
                <a:cs typeface="Liberation Sans" panose="020B0604020202020204" pitchFamily="34" charset="0"/>
              </a:rPr>
              <a:t>Opportunity or being lucky is a state of mind.</a:t>
            </a:r>
          </a:p>
          <a:p>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dirty="0">
                <a:latin typeface="Liberation Sans" panose="020B0604020202020204" pitchFamily="34" charset="0"/>
                <a:ea typeface="Liberation Sans" panose="020B0604020202020204" pitchFamily="34" charset="0"/>
                <a:cs typeface="Liberation Sans" panose="020B0604020202020204" pitchFamily="34" charset="0"/>
              </a:rPr>
              <a:t>Everyone is naturally capable of creative thinking but there are differences in the ways people prefer to express their creativity (creative style) and differences associated with personality and prior experience. </a:t>
            </a:r>
          </a:p>
          <a:p>
            <a:pPr marL="0" indent="0">
              <a:buNone/>
            </a:pP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dirty="0">
                <a:latin typeface="Liberation Sans" panose="020B0604020202020204" pitchFamily="34" charset="0"/>
                <a:ea typeface="Liberation Sans" panose="020B0604020202020204" pitchFamily="34" charset="0"/>
                <a:cs typeface="Liberation Sans" panose="020B0604020202020204" pitchFamily="34" charset="0"/>
              </a:rPr>
              <a:t>Developing creativity is less about injecting something new than in creating enabling conditions to support a natural process. At the individual level, thinking skills can be enhanced through the use of techniques aimed at developing new ways of dealing with the core process. </a:t>
            </a:r>
          </a:p>
          <a:p>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cxnSp>
        <p:nvCxnSpPr>
          <p:cNvPr id="4" name="Straight Connector 3"/>
          <p:cNvCxnSpPr/>
          <p:nvPr/>
        </p:nvCxnSpPr>
        <p:spPr>
          <a:xfrm>
            <a:off x="458167" y="1522277"/>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6" name="Title 1"/>
          <p:cNvSpPr txBox="1">
            <a:spLocks/>
          </p:cNvSpPr>
          <p:nvPr/>
        </p:nvSpPr>
        <p:spPr>
          <a:xfrm>
            <a:off x="1424040" y="204072"/>
            <a:ext cx="6442297" cy="971912"/>
          </a:xfrm>
          <a:prstGeom prst="rect">
            <a:avLst/>
          </a:prstGeom>
        </p:spPr>
        <p:txBody>
          <a:bodyPr vert="horz" lIns="91440" tIns="45720" rIns="91440" bIns="45720" rtlCol="0" anchor="ctr">
            <a:noAutofit/>
          </a:bodyPr>
          <a:lstStyle/>
          <a:p>
            <a:pPr algn="ctr">
              <a:spcBef>
                <a:spcPct val="0"/>
              </a:spcBef>
              <a:defRPr/>
            </a:pP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Summary</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2" name="Date Placeholder 1"/>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Footer Placeholder 4"/>
          <p:cNvSpPr>
            <a:spLocks noGrp="1"/>
          </p:cNvSpPr>
          <p:nvPr>
            <p:ph type="ftr" sz="quarter" idx="11"/>
          </p:nvPr>
        </p:nvSpPr>
        <p:spPr/>
        <p:txBody>
          <a:bodyPr/>
          <a:lstStyle/>
          <a:p>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Tree>
    <p:extLst>
      <p:ext uri="{BB962C8B-B14F-4D97-AF65-F5344CB8AC3E}">
        <p14:creationId xmlns:p14="http://schemas.microsoft.com/office/powerpoint/2010/main" val="343009315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13750</TotalTime>
  <Words>2990</Words>
  <Application>Microsoft Macintosh PowerPoint</Application>
  <PresentationFormat>On-screen Show (4:3)</PresentationFormat>
  <Paragraphs>466</Paragraphs>
  <Slides>79</Slides>
  <Notes>15</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79</vt:i4>
      </vt:variant>
    </vt:vector>
  </HeadingPairs>
  <TitlesOfParts>
    <vt:vector size="90" baseType="lpstr">
      <vt:lpstr>MS PGothic</vt:lpstr>
      <vt:lpstr>MS PGothic</vt:lpstr>
      <vt:lpstr>Arial</vt:lpstr>
      <vt:lpstr>Calibri</vt:lpstr>
      <vt:lpstr>Liberation Sans</vt:lpstr>
      <vt:lpstr>Lucida Handwriting</vt:lpstr>
      <vt:lpstr>Myriad Pro</vt:lpstr>
      <vt:lpstr>Tahoma</vt:lpstr>
      <vt:lpstr>Times New Roman</vt:lpstr>
      <vt:lpstr>Wingdings</vt:lpstr>
      <vt:lpstr>20140311PresentationUWTSDTemplate</vt:lpstr>
      <vt:lpstr>Lecture 3 Opportunity &amp; Creativity</vt:lpstr>
      <vt:lpstr>Objectives</vt:lpstr>
      <vt:lpstr>How Creative Are You?</vt:lpstr>
      <vt:lpstr>How Creative Are You?</vt:lpstr>
      <vt:lpstr>Opportunities &amp; Luck</vt:lpstr>
      <vt:lpstr>What is luck?</vt:lpstr>
      <vt:lpstr>PowerPoint Presentation</vt:lpstr>
      <vt:lpstr>PowerPoint Presentation</vt:lpstr>
      <vt:lpstr>PowerPoint Presentation</vt:lpstr>
      <vt:lpstr>PowerPoint Presentation</vt:lpstr>
      <vt:lpstr>PowerPoint Presentation</vt:lpstr>
      <vt:lpstr>Opportunities</vt:lpstr>
      <vt:lpstr>Found?</vt:lpstr>
      <vt:lpstr>Made?</vt:lpstr>
      <vt:lpstr>PowerPoint Presentation</vt:lpstr>
      <vt:lpstr>PowerPoint Presentation</vt:lpstr>
      <vt:lpstr>Curry in a Hurry</vt:lpstr>
      <vt:lpstr>PowerPoint Presentation</vt:lpstr>
      <vt:lpstr>I don’t have a good idea!</vt:lpstr>
      <vt:lpstr>PowerPoint Presentation</vt:lpstr>
      <vt:lpstr>Good idea checklist</vt:lpstr>
      <vt:lpstr>Ideas are plentiful</vt:lpstr>
      <vt:lpstr>PowerPoint Presentation</vt:lpstr>
      <vt:lpstr>Risk v Uncertainty</vt:lpstr>
      <vt:lpstr>Start with what you have</vt:lpstr>
      <vt:lpstr>Your means</vt:lpstr>
      <vt:lpstr>Exercise</vt:lpstr>
      <vt:lpstr>Accomplishments</vt:lpstr>
      <vt:lpstr>K.S.A</vt:lpstr>
      <vt:lpstr>Knowledge, Skills and Abilities (KSA)</vt:lpstr>
      <vt:lpstr>PowerPoint Presentation</vt:lpstr>
      <vt:lpstr>Was the process…</vt:lpstr>
      <vt:lpstr>Can We Learn to Be Creative?</vt:lpstr>
      <vt:lpstr>Creative Thinkers</vt:lpstr>
      <vt:lpstr>Creative Thinkers</vt:lpstr>
      <vt:lpstr>Creative Thinkers</vt:lpstr>
      <vt:lpstr>Lateral Thinking Puzzles</vt:lpstr>
      <vt:lpstr>Barriers to Creativity</vt:lpstr>
      <vt:lpstr>Barriers to Creativity</vt:lpstr>
      <vt:lpstr>Questions to Spur the Imagination</vt:lpstr>
      <vt:lpstr>Questions to Spur the Imagination</vt:lpstr>
      <vt:lpstr>Questions to Spur the Imagination</vt:lpstr>
      <vt:lpstr>Tips for Enhancing Organisational Creativity</vt:lpstr>
      <vt:lpstr>Tips for Enhancing Organisational Creativity</vt:lpstr>
      <vt:lpstr>Tips for Enhancing Organizational Creativity</vt:lpstr>
      <vt:lpstr>Tips for Enhancing Organisational Creativity</vt:lpstr>
      <vt:lpstr>Tips for Enhancing  Individual Creativity</vt:lpstr>
      <vt:lpstr>Tips for Enhancing  Individual Creativity</vt:lpstr>
      <vt:lpstr>Tips for Enhancing  Individual Creativity</vt:lpstr>
      <vt:lpstr>Techniques for Improving  the Creative Process</vt:lpstr>
      <vt:lpstr>Brainstorming Guidelines</vt:lpstr>
      <vt:lpstr>Brainstorming Guidelines</vt:lpstr>
      <vt:lpstr>Techniques for Improving the Creative Process</vt:lpstr>
      <vt:lpstr>PowerPoint Presentation</vt:lpstr>
      <vt:lpstr>PowerPoint Presentation</vt:lpstr>
      <vt:lpstr>What is Innovation</vt:lpstr>
      <vt:lpstr>Innovation</vt:lpstr>
      <vt:lpstr>Invention/Creativity</vt:lpstr>
      <vt:lpstr>Implementation</vt:lpstr>
      <vt:lpstr>Implementation</vt:lpstr>
      <vt:lpstr>CREATIVITY</vt:lpstr>
      <vt:lpstr>CREATIVITY</vt:lpstr>
      <vt:lpstr>CREATIVITY</vt:lpstr>
      <vt:lpstr>CREATIVITY IN THE Workplace</vt:lpstr>
      <vt:lpstr>CREATIVITY in THE WORKPLACE</vt:lpstr>
      <vt:lpstr>CREATIVITY in THE WORKPLACE</vt:lpstr>
      <vt:lpstr>CREATIVITY v. IMPLEMENTATION</vt:lpstr>
      <vt:lpstr>Levels of Innovation</vt:lpstr>
      <vt:lpstr>Innovation and Entrepreneurship</vt:lpstr>
      <vt:lpstr>PowerPoint Presentation</vt:lpstr>
      <vt:lpstr>Divergent v Convergent Thinking</vt:lpstr>
      <vt:lpstr>Managing</vt:lpstr>
      <vt:lpstr>How successful organisations draw out creativity in their</vt:lpstr>
      <vt:lpstr>The most common techniques to encourage creative thinking</vt:lpstr>
      <vt:lpstr>The most common techniques to encourage creative thinking</vt:lpstr>
      <vt:lpstr>Video</vt:lpstr>
      <vt:lpstr>PowerPoint Presentation</vt:lpstr>
      <vt:lpstr>PowerPoint Presentation</vt:lpstr>
      <vt:lpstr>PowerPoint Presentation</vt:lpstr>
    </vt:vector>
  </TitlesOfParts>
  <Company>Microsoft</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Benyon, Caroline</dc:creator>
  <cp:lastModifiedBy>Microsoft Office User</cp:lastModifiedBy>
  <cp:revision>358</cp:revision>
  <cp:lastPrinted>2016-02-08T18:19:33Z</cp:lastPrinted>
  <dcterms:created xsi:type="dcterms:W3CDTF">2015-05-19T15:55:27Z</dcterms:created>
  <dcterms:modified xsi:type="dcterms:W3CDTF">2018-10-15T19:17:39Z</dcterms:modified>
</cp:coreProperties>
</file>