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9" r:id="rId2"/>
    <p:sldId id="257" r:id="rId3"/>
    <p:sldId id="258" r:id="rId4"/>
    <p:sldId id="270" r:id="rId5"/>
    <p:sldId id="274" r:id="rId6"/>
    <p:sldId id="289" r:id="rId7"/>
    <p:sldId id="278" r:id="rId8"/>
    <p:sldId id="276" r:id="rId9"/>
    <p:sldId id="277" r:id="rId10"/>
    <p:sldId id="284" r:id="rId11"/>
    <p:sldId id="280" r:id="rId12"/>
    <p:sldId id="291" r:id="rId13"/>
    <p:sldId id="282" r:id="rId14"/>
    <p:sldId id="285" r:id="rId15"/>
    <p:sldId id="281" r:id="rId16"/>
    <p:sldId id="292" r:id="rId17"/>
    <p:sldId id="288" r:id="rId18"/>
    <p:sldId id="283" r:id="rId19"/>
    <p:sldId id="290" r:id="rId20"/>
    <p:sldId id="287" r:id="rId21"/>
    <p:sldId id="286" r:id="rId22"/>
    <p:sldId id="271" r:id="rId23"/>
    <p:sldId id="273" r:id="rId24"/>
    <p:sldId id="275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0AE17512-C911-4EEE-9F16-95C5673F0723}">
          <p14:sldIdLst>
            <p14:sldId id="269"/>
            <p14:sldId id="257"/>
            <p14:sldId id="258"/>
            <p14:sldId id="270"/>
            <p14:sldId id="274"/>
            <p14:sldId id="289"/>
            <p14:sldId id="278"/>
            <p14:sldId id="276"/>
            <p14:sldId id="277"/>
            <p14:sldId id="284"/>
            <p14:sldId id="280"/>
            <p14:sldId id="291"/>
            <p14:sldId id="282"/>
            <p14:sldId id="285"/>
            <p14:sldId id="281"/>
            <p14:sldId id="292"/>
            <p14:sldId id="288"/>
            <p14:sldId id="283"/>
            <p14:sldId id="290"/>
            <p14:sldId id="287"/>
            <p14:sldId id="286"/>
            <p14:sldId id="271"/>
            <p14:sldId id="273"/>
            <p14:sldId id="27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3" autoAdjust="0"/>
    <p:restoredTop sz="94660"/>
  </p:normalViewPr>
  <p:slideViewPr>
    <p:cSldViewPr snapToGrid="0">
      <p:cViewPr>
        <p:scale>
          <a:sx n="66" d="100"/>
          <a:sy n="66" d="100"/>
        </p:scale>
        <p:origin x="-708" y="9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061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8379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0404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2187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585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8843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0535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4029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122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4183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5438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198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m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section.php?id=153674%20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oodle.uwtsd.ac.uk/course/section.php?id=153679" TargetMode="External"/><Relationship Id="rId5" Type="http://schemas.openxmlformats.org/officeDocument/2006/relationships/hyperlink" Target="https://medium.com/design-theory-critical-thinking/shannon-weaver-model-of-communication-ce9ca9c14741" TargetMode="External"/><Relationship Id="rId4" Type="http://schemas.openxmlformats.org/officeDocument/2006/relationships/hyperlink" Target="https://www.communicationtheory.org/berlos-smcr-model-of-communication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ips/barriers-communication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virtuallibrary.info/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Plane in red circle">
            <a:extLst>
              <a:ext uri="{FF2B5EF4-FFF2-40B4-BE49-F238E27FC236}">
                <a16:creationId xmlns:a16="http://schemas.microsoft.com/office/drawing/2014/main" id="{1A28F417-3873-3511-2CCB-8E367132744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20000"/>
          </a:blip>
          <a:srcRect t="8485" r="-1" b="11137"/>
          <a:stretch>
            <a:fillRect/>
          </a:stretch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093A6B-215F-3830-2B01-2B1A1099E87B}"/>
              </a:ext>
            </a:extLst>
          </p:cNvPr>
          <p:cNvSpPr txBox="1"/>
          <p:nvPr/>
        </p:nvSpPr>
        <p:spPr>
          <a:xfrm>
            <a:off x="-8254" y="3150"/>
            <a:ext cx="12192000" cy="31886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Flight Foods LTD: Communication Barriers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BAAE84-51EF-7E3C-B938-8DE747F07032}"/>
              </a:ext>
            </a:extLst>
          </p:cNvPr>
          <p:cNvSpPr txBox="1"/>
          <p:nvPr/>
        </p:nvSpPr>
        <p:spPr>
          <a:xfrm>
            <a:off x="8254" y="2517600"/>
            <a:ext cx="912368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LCLM4003 Effective Teamwork and Communication</a:t>
            </a: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844F19-AD8C-888B-C7B1-22BD3BE7C0E7}"/>
              </a:ext>
            </a:extLst>
          </p:cNvPr>
          <p:cNvSpPr txBox="1"/>
          <p:nvPr/>
        </p:nvSpPr>
        <p:spPr>
          <a:xfrm>
            <a:off x="0" y="2942471"/>
            <a:ext cx="912368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2: Group Presentation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2886D8-DF2C-439A-E8A5-861D9D567A09}"/>
              </a:ext>
            </a:extLst>
          </p:cNvPr>
          <p:cNvSpPr txBox="1"/>
          <p:nvPr/>
        </p:nvSpPr>
        <p:spPr>
          <a:xfrm>
            <a:off x="5448935" y="3373643"/>
            <a:ext cx="615188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Cafaro Renato   2511420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E2FAF5-39D7-23FD-A627-726BCA8D48D4}"/>
              </a:ext>
            </a:extLst>
          </p:cNvPr>
          <p:cNvSpPr txBox="1"/>
          <p:nvPr/>
        </p:nvSpPr>
        <p:spPr>
          <a:xfrm>
            <a:off x="4759642" y="4010502"/>
            <a:ext cx="6890385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Venora Vincenzo   2511132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9942C3-1567-E723-7F2C-56CD7F027D66}"/>
              </a:ext>
            </a:extLst>
          </p:cNvPr>
          <p:cNvSpPr txBox="1"/>
          <p:nvPr/>
        </p:nvSpPr>
        <p:spPr>
          <a:xfrm>
            <a:off x="5448936" y="4647360"/>
            <a:ext cx="615188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Glody Mabala   2516434 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A5F059E-DFD0-120F-831C-1A94FB6DE250}"/>
              </a:ext>
            </a:extLst>
          </p:cNvPr>
          <p:cNvSpPr txBox="1"/>
          <p:nvPr/>
        </p:nvSpPr>
        <p:spPr>
          <a:xfrm>
            <a:off x="5400040" y="5281964"/>
            <a:ext cx="629920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Mirza Nadeem   Lecturer</a:t>
            </a:r>
          </a:p>
        </p:txBody>
      </p:sp>
    </p:spTree>
    <p:extLst>
      <p:ext uri="{BB962C8B-B14F-4D97-AF65-F5344CB8AC3E}">
        <p14:creationId xmlns:p14="http://schemas.microsoft.com/office/powerpoint/2010/main" val="8442799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2933738F-F83C-4B87-B2FE-47C89029B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4818B958-EC74-4007-80E0-F8F897509CB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85" r="-1" b="11137"/>
          <a:stretch>
            <a:fillRect/>
          </a:stretch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19BF0EFF-1CF1-4170-85D9-F374F80C8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E69360-5DAD-F96F-8930-0E797623B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6886" y="0"/>
            <a:ext cx="3443590" cy="987460"/>
          </a:xfrm>
        </p:spPr>
        <p:txBody>
          <a:bodyPr anchor="b"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US" sz="4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1843A-B58F-C8C1-4A6E-65924CFC06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7912" y="777240"/>
            <a:ext cx="4915192" cy="5321808"/>
          </a:xfrm>
        </p:spPr>
        <p:txBody>
          <a:bodyPr vert="horz" lIns="91440" tIns="45720" rIns="91440" bIns="45720" rtlCol="0" anchor="t" anchorCtr="0">
            <a:normAutofit fontScale="25000" lnSpcReduction="20000"/>
          </a:bodyPr>
          <a:lstStyle/>
          <a:p>
            <a:pPr>
              <a:lnSpc>
                <a:spcPct val="120000"/>
              </a:lnSpc>
              <a:buClr>
                <a:schemeClr val="tx1"/>
              </a:buClr>
            </a:pPr>
            <a:r>
              <a:rPr lang="en-US" sz="14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>
              <a:lnSpc>
                <a:spcPct val="120000"/>
              </a:lnSpc>
              <a:buClr>
                <a:schemeClr val="tx1"/>
              </a:buClr>
            </a:pPr>
            <a:r>
              <a:rPr lang="en-US" sz="14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Scenario</a:t>
            </a:r>
          </a:p>
          <a:p>
            <a:pPr>
              <a:lnSpc>
                <a:spcPct val="120000"/>
              </a:lnSpc>
              <a:buClr>
                <a:schemeClr val="tx1"/>
              </a:buClr>
            </a:pPr>
            <a:r>
              <a:rPr lang="en-US" sz="14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Barriers</a:t>
            </a:r>
          </a:p>
          <a:p>
            <a:pPr>
              <a:lnSpc>
                <a:spcPct val="120000"/>
              </a:lnSpc>
              <a:buClr>
                <a:schemeClr val="tx1"/>
              </a:buClr>
            </a:pPr>
            <a:r>
              <a:rPr lang="en-US" sz="14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Models of Communication</a:t>
            </a:r>
          </a:p>
          <a:p>
            <a:pPr>
              <a:lnSpc>
                <a:spcPct val="120000"/>
              </a:lnSpc>
              <a:buClr>
                <a:schemeClr val="tx1"/>
              </a:buClr>
            </a:pPr>
            <a:r>
              <a:rPr lang="en-US" sz="14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Solutions</a:t>
            </a:r>
          </a:p>
          <a:p>
            <a:pPr>
              <a:lnSpc>
                <a:spcPct val="120000"/>
              </a:lnSpc>
              <a:buClr>
                <a:schemeClr val="tx1"/>
              </a:buClr>
            </a:pPr>
            <a:r>
              <a:rPr lang="en-US" sz="14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>
              <a:lnSpc>
                <a:spcPct val="120000"/>
              </a:lnSpc>
              <a:buClr>
                <a:schemeClr val="tx1"/>
              </a:buClr>
            </a:pPr>
            <a:r>
              <a:rPr lang="en-US" sz="14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  <a:p>
            <a:endParaRPr lang="en-US" sz="1100" dirty="0">
              <a:solidFill>
                <a:schemeClr val="bg1"/>
              </a:solidFill>
            </a:endParaRPr>
          </a:p>
          <a:p>
            <a:endParaRPr lang="en-US" sz="1100" dirty="0">
              <a:solidFill>
                <a:schemeClr val="bg1"/>
              </a:solidFill>
            </a:endParaRPr>
          </a:p>
          <a:p>
            <a:endParaRPr lang="en-US" sz="1100" dirty="0">
              <a:solidFill>
                <a:schemeClr val="bg1"/>
              </a:solidFill>
            </a:endParaRPr>
          </a:p>
          <a:p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3D59E22E-2E4E-400B-B6CD-86ED04367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0844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8A30659-F1BF-DDCD-757E-6DC7D696C5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4BB50C9F-BC0B-4B25-89BC-DFF659B92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45C10BE4-DC6E-5F55-8EBC-EBEC0196F78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EF34521F-0FCE-4826-86C1-59F8F95043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1F43AC-5855-902F-0FA7-5739EC55A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948D00EC-EA51-46DA-B010-1444C8A0F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1BDEA-973B-6EF9-51F5-8FB968DC4E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49019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F6CAFCE9-1DEB-4E86-A26B-798D15C95D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7EB8B6-5188-C2A8-B89D-4FD2B164C3AD}"/>
              </a:ext>
            </a:extLst>
          </p:cNvPr>
          <p:cNvSpPr txBox="1"/>
          <p:nvPr/>
        </p:nvSpPr>
        <p:spPr>
          <a:xfrm>
            <a:off x="3697130" y="754144"/>
            <a:ext cx="7865196" cy="5349712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We will analyse a business scenario where communication problems have been identified including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generational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cultural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emotional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We will explain these barriers using communication models such as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Shannon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Weaver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Schramm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Berlo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’s SMCR model.</a:t>
            </a:r>
          </a:p>
          <a:p>
            <a:pPr algn="ctr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We will then suggest practical solutions to improve communication and food quality.</a:t>
            </a:r>
          </a:p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(Mirza,2026)</a:t>
            </a:r>
          </a:p>
        </p:txBody>
      </p:sp>
    </p:spTree>
    <p:extLst>
      <p:ext uri="{BB962C8B-B14F-4D97-AF65-F5344CB8AC3E}">
        <p14:creationId xmlns:p14="http://schemas.microsoft.com/office/powerpoint/2010/main" val="42457584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33FEFA-35DE-34A4-F988-D85871A0AE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9261F850-CA9A-B8A7-E433-2F26A313F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73DB2CC9-D2C5-A9B1-F922-0B6E8C96E4B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13FFF4B1-C67F-9A30-A37A-2A495FE9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405670-D2E3-02D3-5AB3-675864358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Case Study Scenario 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D351E7D-2ABB-BA29-B58A-81097ECC4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730C5-2B30-C874-5925-B3F106004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49019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2D12C13C-A449-F9A9-9A7A-E9A9460E1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70209B-D634-F990-4CE9-DF53227A40AD}"/>
              </a:ext>
            </a:extLst>
          </p:cNvPr>
          <p:cNvSpPr txBox="1"/>
          <p:nvPr/>
        </p:nvSpPr>
        <p:spPr>
          <a:xfrm>
            <a:off x="3697130" y="754144"/>
            <a:ext cx="7865196" cy="5340332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Flight Foods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is a company of medium size producing ready meals for airlines;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Poor food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quality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as undercooked food, bad packaging;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Safety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issue: meat found in vegetarian meals;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Poor communication on the factory floor;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Noisy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and old machines;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Workforce is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diverse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Workers not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trained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in food Hygiene; 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 manager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Gary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overwhelmed, frustrated and stressed;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Communication relies on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limited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English and written </a:t>
            </a: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signs.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3616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9573845-ED38-AB01-6144-8D008EDF50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62686ECE-9299-6806-8173-6427C4C1D7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E33D8E3C-7726-684A-2E75-C8F6D236BCF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FBAD78A6-7A54-D14F-8999-902B6B382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E60070-4D2F-6B9A-E3B6-EFEC66DC8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</a:t>
            </a:r>
            <a:b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Barriers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DD6AB4C-9B7E-4D88-34CC-E2AB5EDF1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2DDB9-F8C4-6DF8-0BCB-BBE98B3A0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8588" y="754143"/>
            <a:ext cx="7843738" cy="533095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143EA2D8-ED64-C8A6-C44C-8F250F814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5BC016-32D9-EEC0-94AD-C3C2403D797D}"/>
              </a:ext>
            </a:extLst>
          </p:cNvPr>
          <p:cNvSpPr txBox="1"/>
          <p:nvPr/>
        </p:nvSpPr>
        <p:spPr>
          <a:xfrm>
            <a:off x="3675670" y="754142"/>
            <a:ext cx="7886656" cy="5349713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External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physical conditions that interfere with effective communication such as noise;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Physical setting makes it difficult for the receiver to interpret the message in many environments;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Miscommunication, incomplete or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distorted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messages between sender and receiver;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On the Flight Food LTD factory floor machines are old and noisy.</a:t>
            </a:r>
          </a:p>
          <a:p>
            <a:pPr algn="ctr"/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SkillsYouNeed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n.d.).</a:t>
            </a:r>
          </a:p>
        </p:txBody>
      </p:sp>
    </p:spTree>
    <p:extLst>
      <p:ext uri="{BB962C8B-B14F-4D97-AF65-F5344CB8AC3E}">
        <p14:creationId xmlns:p14="http://schemas.microsoft.com/office/powerpoint/2010/main" val="38837167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E2AC23-E914-886D-A0AA-C85CC7D59F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5287D3D7-C058-54A5-54DD-896427C42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C05CCF42-24A3-8744-B04B-78B9046461C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F203A420-B4A1-5F36-EBF7-88A9DCFCA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2CD599-A482-27C8-E727-9B1C1B91B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Language  Barriers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855B4145-7F28-6976-E0D5-42C5794B4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84F71-BE16-8601-8573-41112FEC7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49019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AB277030-A5E5-73E1-D089-884C6C6B4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F02FFD-8943-4739-F13B-F8982AD6B44F}"/>
              </a:ext>
            </a:extLst>
          </p:cNvPr>
          <p:cNvSpPr txBox="1"/>
          <p:nvPr/>
        </p:nvSpPr>
        <p:spPr>
          <a:xfrm>
            <a:off x="3697130" y="754144"/>
            <a:ext cx="7865196" cy="5349712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People use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different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languages, unclear wording and non-verbal signals can be misinterpreted;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Words, tone, gestures or facial expressions are not understood by the receiver;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Misunderstanding and incorrect interpretation of intentions or emotions reducing communication;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Gary can not communicate efficiently due limited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English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among workers.</a:t>
            </a:r>
          </a:p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SkillsYouNeed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14643641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6881FC7-11BD-2995-B3A7-5FA3D73446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AE2C7B48-0252-2F02-7A4E-0F52C52BE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2333BDB3-E37C-C1BE-AAD3-4C79CD4438C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EE2D6BFE-56F9-13E2-D247-8A7B969F9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95B688-6644-669A-AFDE-B0569F94B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Shannon &amp; Weaver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386B9A98-7269-A313-82D8-3510980349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7D653-162B-E3A2-2634-760BDAC7B3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49019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0D98AD1F-F861-900D-BA26-9B6C6E0CD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446400-A2A0-B9A6-666F-A68BA4CD173E}"/>
              </a:ext>
            </a:extLst>
          </p:cNvPr>
          <p:cNvSpPr txBox="1"/>
          <p:nvPr/>
        </p:nvSpPr>
        <p:spPr>
          <a:xfrm>
            <a:off x="3697130" y="754144"/>
            <a:ext cx="7865196" cy="5349712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Environmental and Language barriers acts as different forms of noise;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Communication as a linear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mainly used for technical systems;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Sender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Encoder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Channel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Decoder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Receiver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Noise refers to any interference during transmission that can distort the message;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Improving communication efficiency by reducing noise and ensuring accurate transmission;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Limited view of communication as one-way and little importance to feedback.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Businesstopia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,2018)</a:t>
            </a:r>
          </a:p>
        </p:txBody>
      </p:sp>
    </p:spTree>
    <p:extLst>
      <p:ext uri="{BB962C8B-B14F-4D97-AF65-F5344CB8AC3E}">
        <p14:creationId xmlns:p14="http://schemas.microsoft.com/office/powerpoint/2010/main" val="3629358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C84438-0FF7-1F08-B78F-E8416B6D0D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9C9F47C6-C5E3-7142-BBF9-41172D7D5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4263410F-4081-FA1B-7BBF-C3F02B3E953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3D503E9A-1087-0183-D5C9-0D5D973E72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A93602-9FD8-7F85-7DC3-347309091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7728" y="763524"/>
            <a:ext cx="3717359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Shannon-Weaver Mathematical    Model (1949)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81596EBB-35E0-F19C-8D0A-F09579AA6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15268-28C7-DF1F-2390-7D9463CB00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49019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43ED49E4-D8E8-CE7B-5E07-638D51A83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07641A-5E41-F071-6351-F312F0B968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6859" y="971054"/>
            <a:ext cx="7452934" cy="43121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34FAD0D-FC67-D73C-C5D2-8CFCC2966A22}"/>
              </a:ext>
            </a:extLst>
          </p:cNvPr>
          <p:cNvSpPr txBox="1"/>
          <p:nvPr/>
        </p:nvSpPr>
        <p:spPr>
          <a:xfrm>
            <a:off x="3697130" y="5283200"/>
            <a:ext cx="2036013" cy="820656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(Medium, n.d.)</a:t>
            </a:r>
          </a:p>
        </p:txBody>
      </p:sp>
    </p:spTree>
    <p:extLst>
      <p:ext uri="{BB962C8B-B14F-4D97-AF65-F5344CB8AC3E}">
        <p14:creationId xmlns:p14="http://schemas.microsoft.com/office/powerpoint/2010/main" val="33393781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00FE0A-1A03-AE7E-15D0-9204044F63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C3115766-BADB-731F-492A-7F5103815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23C4FE31-3911-8A0E-8601-D14C117074A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51B9183B-FB79-3A2F-B12C-9C329FE83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8BE99A-88A5-E87D-7DF0-3B373B25B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Solutions Environmental Barriers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E17DD78-5410-AD40-AE1A-33D51E6F0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774BC-41B6-74F0-A908-16F02B8C7C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49019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AA4AF8F4-4D0C-5FE7-8736-67B870DD5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B321D81-2F66-CED2-62BD-AC003E24E7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1713284"/>
              </p:ext>
            </p:extLst>
          </p:nvPr>
        </p:nvGraphicFramePr>
        <p:xfrm>
          <a:off x="3764007" y="1270757"/>
          <a:ext cx="7731441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77147">
                  <a:extLst>
                    <a:ext uri="{9D8B030D-6E8A-4147-A177-3AD203B41FA5}">
                      <a16:colId xmlns:a16="http://schemas.microsoft.com/office/drawing/2014/main" val="2215440913"/>
                    </a:ext>
                  </a:extLst>
                </a:gridCol>
                <a:gridCol w="2577147">
                  <a:extLst>
                    <a:ext uri="{9D8B030D-6E8A-4147-A177-3AD203B41FA5}">
                      <a16:colId xmlns:a16="http://schemas.microsoft.com/office/drawing/2014/main" val="1606619390"/>
                    </a:ext>
                  </a:extLst>
                </a:gridCol>
                <a:gridCol w="2577147">
                  <a:extLst>
                    <a:ext uri="{9D8B030D-6E8A-4147-A177-3AD203B41FA5}">
                      <a16:colId xmlns:a16="http://schemas.microsoft.com/office/drawing/2014/main" val="100318521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29813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274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4839568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2F76883-A7C0-E558-C779-5E618F808E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5380032"/>
              </p:ext>
            </p:extLst>
          </p:nvPr>
        </p:nvGraphicFramePr>
        <p:xfrm>
          <a:off x="3764007" y="2899890"/>
          <a:ext cx="7731441" cy="110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77147">
                  <a:extLst>
                    <a:ext uri="{9D8B030D-6E8A-4147-A177-3AD203B41FA5}">
                      <a16:colId xmlns:a16="http://schemas.microsoft.com/office/drawing/2014/main" val="2215440913"/>
                    </a:ext>
                  </a:extLst>
                </a:gridCol>
                <a:gridCol w="2577147">
                  <a:extLst>
                    <a:ext uri="{9D8B030D-6E8A-4147-A177-3AD203B41FA5}">
                      <a16:colId xmlns:a16="http://schemas.microsoft.com/office/drawing/2014/main" val="1606619390"/>
                    </a:ext>
                  </a:extLst>
                </a:gridCol>
                <a:gridCol w="2577147">
                  <a:extLst>
                    <a:ext uri="{9D8B030D-6E8A-4147-A177-3AD203B41FA5}">
                      <a16:colId xmlns:a16="http://schemas.microsoft.com/office/drawing/2014/main" val="100318521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29813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274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483956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874A3F1-4AB1-97CB-D248-42BB48FA57D8}"/>
              </a:ext>
            </a:extLst>
          </p:cNvPr>
          <p:cNvSpPr txBox="1"/>
          <p:nvPr/>
        </p:nvSpPr>
        <p:spPr>
          <a:xfrm>
            <a:off x="3686398" y="4288685"/>
            <a:ext cx="7875928" cy="1846962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Based on this PMI analysis,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Solution 1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is  the most effective long-term option for the environmental barrier as it targets the root causes of the problem.</a:t>
            </a:r>
          </a:p>
          <a:p>
            <a:pPr algn="ctr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(Virtual Library, n.d.)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DF1284-1C43-58ED-0C65-397DA41FB220}"/>
              </a:ext>
            </a:extLst>
          </p:cNvPr>
          <p:cNvSpPr txBox="1"/>
          <p:nvPr/>
        </p:nvSpPr>
        <p:spPr>
          <a:xfrm>
            <a:off x="3697130" y="763523"/>
            <a:ext cx="7843736" cy="49446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Solution 1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: Soundproofing / Reducing environmental noise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8F7B37-44B6-8A62-A946-4458FABF4D15}"/>
              </a:ext>
            </a:extLst>
          </p:cNvPr>
          <p:cNvSpPr txBox="1"/>
          <p:nvPr/>
        </p:nvSpPr>
        <p:spPr>
          <a:xfrm>
            <a:off x="3697130" y="2383276"/>
            <a:ext cx="7843736" cy="522917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Solution 2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: Headsets / Visual Communication System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858DA9A-0648-BBE1-7C8B-D7AE343D1243}"/>
              </a:ext>
            </a:extLst>
          </p:cNvPr>
          <p:cNvSpPr txBox="1"/>
          <p:nvPr/>
        </p:nvSpPr>
        <p:spPr>
          <a:xfrm>
            <a:off x="3784600" y="1267370"/>
            <a:ext cx="2540831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Plus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A2B3E0-4D9F-38EC-8C15-3141F8CDC118}"/>
              </a:ext>
            </a:extLst>
          </p:cNvPr>
          <p:cNvSpPr txBox="1"/>
          <p:nvPr/>
        </p:nvSpPr>
        <p:spPr>
          <a:xfrm>
            <a:off x="3756095" y="2885129"/>
            <a:ext cx="2579643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Plus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C206EFD-95E3-C293-D279-29DC38321827}"/>
              </a:ext>
            </a:extLst>
          </p:cNvPr>
          <p:cNvSpPr txBox="1"/>
          <p:nvPr/>
        </p:nvSpPr>
        <p:spPr>
          <a:xfrm>
            <a:off x="6369601" y="1266478"/>
            <a:ext cx="2540831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Minus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36472BA-801E-F0B5-5958-92D4C1363593}"/>
              </a:ext>
            </a:extLst>
          </p:cNvPr>
          <p:cNvSpPr txBox="1"/>
          <p:nvPr/>
        </p:nvSpPr>
        <p:spPr>
          <a:xfrm>
            <a:off x="6368352" y="2913782"/>
            <a:ext cx="2521000" cy="33840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Minus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8FF9453-A120-0B51-24A5-3225F88E15C4}"/>
              </a:ext>
            </a:extLst>
          </p:cNvPr>
          <p:cNvSpPr txBox="1"/>
          <p:nvPr/>
        </p:nvSpPr>
        <p:spPr>
          <a:xfrm>
            <a:off x="8949244" y="1270586"/>
            <a:ext cx="2511709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Interesting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C8FCED8-D8E6-02CA-50E0-1F45569AA9B8}"/>
              </a:ext>
            </a:extLst>
          </p:cNvPr>
          <p:cNvSpPr txBox="1"/>
          <p:nvPr/>
        </p:nvSpPr>
        <p:spPr>
          <a:xfrm>
            <a:off x="8960476" y="2899010"/>
            <a:ext cx="2500478" cy="354876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Interesting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566F0FF-B168-585E-A190-910D60D5A194}"/>
              </a:ext>
            </a:extLst>
          </p:cNvPr>
          <p:cNvSpPr txBox="1"/>
          <p:nvPr/>
        </p:nvSpPr>
        <p:spPr>
          <a:xfrm>
            <a:off x="8915805" y="1654679"/>
            <a:ext cx="2579643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 environment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E8AA478-8672-2B2E-BF7A-1A654EF8DBA9}"/>
              </a:ext>
            </a:extLst>
          </p:cNvPr>
          <p:cNvSpPr txBox="1"/>
          <p:nvPr/>
        </p:nvSpPr>
        <p:spPr>
          <a:xfrm>
            <a:off x="8933523" y="2028780"/>
            <a:ext cx="2519751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Modernisation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221A96B-4DCC-C019-0CAA-D7BCA73495A9}"/>
              </a:ext>
            </a:extLst>
          </p:cNvPr>
          <p:cNvSpPr txBox="1"/>
          <p:nvPr/>
        </p:nvSpPr>
        <p:spPr>
          <a:xfrm>
            <a:off x="6369601" y="1655729"/>
            <a:ext cx="2500786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cost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71320D7-237C-55FD-ABCB-36C3BBBF5406}"/>
              </a:ext>
            </a:extLst>
          </p:cNvPr>
          <p:cNvSpPr txBox="1"/>
          <p:nvPr/>
        </p:nvSpPr>
        <p:spPr>
          <a:xfrm>
            <a:off x="6369601" y="2013446"/>
            <a:ext cx="2519751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Timing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F1DD6D4-2617-B59A-BDBC-5428DDACDEFF}"/>
              </a:ext>
            </a:extLst>
          </p:cNvPr>
          <p:cNvSpPr txBox="1"/>
          <p:nvPr/>
        </p:nvSpPr>
        <p:spPr>
          <a:xfrm>
            <a:off x="8933523" y="3276752"/>
            <a:ext cx="2541333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system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3D4B40B-FD33-0942-A46F-0086C9C2D39A}"/>
              </a:ext>
            </a:extLst>
          </p:cNvPr>
          <p:cNvSpPr txBox="1"/>
          <p:nvPr/>
        </p:nvSpPr>
        <p:spPr>
          <a:xfrm>
            <a:off x="8915805" y="3646114"/>
            <a:ext cx="2579643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Flexibility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2CCE5E4-B530-A699-3DAF-D078A9148EF4}"/>
              </a:ext>
            </a:extLst>
          </p:cNvPr>
          <p:cNvSpPr txBox="1"/>
          <p:nvPr/>
        </p:nvSpPr>
        <p:spPr>
          <a:xfrm>
            <a:off x="6388101" y="3274536"/>
            <a:ext cx="2498342" cy="369332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Noise not removed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D543E97-B363-968B-93C1-1D572D5B2898}"/>
              </a:ext>
            </a:extLst>
          </p:cNvPr>
          <p:cNvSpPr txBox="1"/>
          <p:nvPr/>
        </p:nvSpPr>
        <p:spPr>
          <a:xfrm>
            <a:off x="6367509" y="3630120"/>
            <a:ext cx="2500435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Training and issues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55098C1-2C8E-11D2-5BD5-712CBE37740B}"/>
              </a:ext>
            </a:extLst>
          </p:cNvPr>
          <p:cNvSpPr txBox="1"/>
          <p:nvPr/>
        </p:nvSpPr>
        <p:spPr>
          <a:xfrm>
            <a:off x="3784601" y="3281012"/>
            <a:ext cx="2535048" cy="362856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Quick implement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221D159-EAD5-BBC2-1E9B-2DE79D86789A}"/>
              </a:ext>
            </a:extLst>
          </p:cNvPr>
          <p:cNvSpPr txBox="1"/>
          <p:nvPr/>
        </p:nvSpPr>
        <p:spPr>
          <a:xfrm>
            <a:off x="3776688" y="3637998"/>
            <a:ext cx="2523943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Lower cost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FB41583-A883-F730-71E4-97D1A0663C5C}"/>
              </a:ext>
            </a:extLst>
          </p:cNvPr>
          <p:cNvSpPr txBox="1"/>
          <p:nvPr/>
        </p:nvSpPr>
        <p:spPr>
          <a:xfrm>
            <a:off x="3555421" y="2021129"/>
            <a:ext cx="2980989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Long-term improvement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9A53B1-0C9D-A1CB-79C9-A2E2AB57860D}"/>
              </a:ext>
            </a:extLst>
          </p:cNvPr>
          <p:cNvSpPr txBox="1"/>
          <p:nvPr/>
        </p:nvSpPr>
        <p:spPr>
          <a:xfrm>
            <a:off x="3784600" y="1644695"/>
            <a:ext cx="2540831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noise</a:t>
            </a:r>
          </a:p>
        </p:txBody>
      </p:sp>
    </p:spTree>
    <p:extLst>
      <p:ext uri="{BB962C8B-B14F-4D97-AF65-F5344CB8AC3E}">
        <p14:creationId xmlns:p14="http://schemas.microsoft.com/office/powerpoint/2010/main" val="10665027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5CED9C-3A62-E03A-FC33-99E1D9E4A6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EE832320-E6D7-2609-8880-D49852355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908A923F-2ABF-FC2D-57A3-52C4320CA95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92F63EE2-0136-9FD6-4056-0EB0647A7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6D8134-464E-D5EE-3D88-3D418AF7B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Solutions Language</a:t>
            </a:r>
            <a:b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Barriers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91C84A1D-B43A-9E9F-DF31-D04520126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DD60D-894E-2A7C-A387-8F81D614AD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49019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0F0AFD4B-E6D9-A74F-E63A-BE63E995C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5B6BE33-F768-A5E3-31C3-E5EB35147C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6519487"/>
              </p:ext>
            </p:extLst>
          </p:nvPr>
        </p:nvGraphicFramePr>
        <p:xfrm>
          <a:off x="3764007" y="2899890"/>
          <a:ext cx="7731441" cy="110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77147">
                  <a:extLst>
                    <a:ext uri="{9D8B030D-6E8A-4147-A177-3AD203B41FA5}">
                      <a16:colId xmlns:a16="http://schemas.microsoft.com/office/drawing/2014/main" val="2215440913"/>
                    </a:ext>
                  </a:extLst>
                </a:gridCol>
                <a:gridCol w="2577147">
                  <a:extLst>
                    <a:ext uri="{9D8B030D-6E8A-4147-A177-3AD203B41FA5}">
                      <a16:colId xmlns:a16="http://schemas.microsoft.com/office/drawing/2014/main" val="1606619390"/>
                    </a:ext>
                  </a:extLst>
                </a:gridCol>
                <a:gridCol w="2577147">
                  <a:extLst>
                    <a:ext uri="{9D8B030D-6E8A-4147-A177-3AD203B41FA5}">
                      <a16:colId xmlns:a16="http://schemas.microsoft.com/office/drawing/2014/main" val="100318521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29813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274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Strengthens teamwork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4839568"/>
                  </a:ext>
                </a:extLst>
              </a:tr>
            </a:tbl>
          </a:graphicData>
        </a:graphic>
      </p:graphicFrame>
      <p:graphicFrame>
        <p:nvGraphicFramePr>
          <p:cNvPr id="49" name="Table 48">
            <a:extLst>
              <a:ext uri="{FF2B5EF4-FFF2-40B4-BE49-F238E27FC236}">
                <a16:creationId xmlns:a16="http://schemas.microsoft.com/office/drawing/2014/main" id="{87E9116D-EF8D-DF7A-CB4C-D6718FD57E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2458484"/>
              </p:ext>
            </p:extLst>
          </p:nvPr>
        </p:nvGraphicFramePr>
        <p:xfrm>
          <a:off x="3743415" y="1257988"/>
          <a:ext cx="7731441" cy="110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77147">
                  <a:extLst>
                    <a:ext uri="{9D8B030D-6E8A-4147-A177-3AD203B41FA5}">
                      <a16:colId xmlns:a16="http://schemas.microsoft.com/office/drawing/2014/main" val="2215440913"/>
                    </a:ext>
                  </a:extLst>
                </a:gridCol>
                <a:gridCol w="2577147">
                  <a:extLst>
                    <a:ext uri="{9D8B030D-6E8A-4147-A177-3AD203B41FA5}">
                      <a16:colId xmlns:a16="http://schemas.microsoft.com/office/drawing/2014/main" val="1606619390"/>
                    </a:ext>
                  </a:extLst>
                </a:gridCol>
                <a:gridCol w="2577147">
                  <a:extLst>
                    <a:ext uri="{9D8B030D-6E8A-4147-A177-3AD203B41FA5}">
                      <a16:colId xmlns:a16="http://schemas.microsoft.com/office/drawing/2014/main" val="100318521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29813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274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483956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5A9489B-E52C-7404-30CA-EC43467E2D83}"/>
              </a:ext>
            </a:extLst>
          </p:cNvPr>
          <p:cNvSpPr txBox="1"/>
          <p:nvPr/>
        </p:nvSpPr>
        <p:spPr>
          <a:xfrm>
            <a:off x="3686398" y="4288685"/>
            <a:ext cx="7875928" cy="1846962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Based on this PMI analysis,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Solution 1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is  the faster and effective option for the language barriers avoiding long-term commitment.</a:t>
            </a:r>
          </a:p>
          <a:p>
            <a:pPr algn="ctr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(Virtual Library, n.d.)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311DEC-33A3-8D3B-EA83-594BE286DDD7}"/>
              </a:ext>
            </a:extLst>
          </p:cNvPr>
          <p:cNvSpPr txBox="1"/>
          <p:nvPr/>
        </p:nvSpPr>
        <p:spPr>
          <a:xfrm>
            <a:off x="3697130" y="763523"/>
            <a:ext cx="7843736" cy="49446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Solution 1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: Use of simple and standardised language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61E8478-F402-AD66-A861-A1F2DA749E85}"/>
              </a:ext>
            </a:extLst>
          </p:cNvPr>
          <p:cNvSpPr txBox="1"/>
          <p:nvPr/>
        </p:nvSpPr>
        <p:spPr>
          <a:xfrm>
            <a:off x="3697130" y="2398112"/>
            <a:ext cx="7843736" cy="522917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Solution 2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: Training in non-verbal communication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F200E3-8B1E-FFF0-7DB6-280F00CE7CEC}"/>
              </a:ext>
            </a:extLst>
          </p:cNvPr>
          <p:cNvSpPr txBox="1"/>
          <p:nvPr/>
        </p:nvSpPr>
        <p:spPr>
          <a:xfrm>
            <a:off x="3784600" y="1267370"/>
            <a:ext cx="2540831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Plus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FCE1E85-EA99-96E5-634C-FA258FE1C324}"/>
              </a:ext>
            </a:extLst>
          </p:cNvPr>
          <p:cNvSpPr txBox="1"/>
          <p:nvPr/>
        </p:nvSpPr>
        <p:spPr>
          <a:xfrm>
            <a:off x="3740006" y="2882854"/>
            <a:ext cx="2579643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Plus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9C882B-0659-412D-5176-CAE9ACC395D8}"/>
              </a:ext>
            </a:extLst>
          </p:cNvPr>
          <p:cNvSpPr txBox="1"/>
          <p:nvPr/>
        </p:nvSpPr>
        <p:spPr>
          <a:xfrm>
            <a:off x="6369601" y="1266478"/>
            <a:ext cx="2540831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Minus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F36E95B-7D4A-7D63-8529-003D53540013}"/>
              </a:ext>
            </a:extLst>
          </p:cNvPr>
          <p:cNvSpPr txBox="1"/>
          <p:nvPr/>
        </p:nvSpPr>
        <p:spPr>
          <a:xfrm>
            <a:off x="6368352" y="2913782"/>
            <a:ext cx="2521000" cy="33840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Minus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1B623B5-D338-7DE0-08E9-98439D5B61AF}"/>
              </a:ext>
            </a:extLst>
          </p:cNvPr>
          <p:cNvSpPr txBox="1"/>
          <p:nvPr/>
        </p:nvSpPr>
        <p:spPr>
          <a:xfrm>
            <a:off x="8949244" y="1270586"/>
            <a:ext cx="2511709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Interesting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5352637-D8A3-98F0-5793-63B685C9A6BC}"/>
              </a:ext>
            </a:extLst>
          </p:cNvPr>
          <p:cNvSpPr txBox="1"/>
          <p:nvPr/>
        </p:nvSpPr>
        <p:spPr>
          <a:xfrm>
            <a:off x="8960476" y="2899010"/>
            <a:ext cx="2500478" cy="354876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Interesting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AE76743-683B-DCF7-75F9-FB690B1C3ACE}"/>
              </a:ext>
            </a:extLst>
          </p:cNvPr>
          <p:cNvSpPr txBox="1"/>
          <p:nvPr/>
        </p:nvSpPr>
        <p:spPr>
          <a:xfrm>
            <a:off x="8896737" y="1597314"/>
            <a:ext cx="2579643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Fast environment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EE12B2-DB6A-B135-A6EC-16561B2967DC}"/>
              </a:ext>
            </a:extLst>
          </p:cNvPr>
          <p:cNvSpPr txBox="1"/>
          <p:nvPr/>
        </p:nvSpPr>
        <p:spPr>
          <a:xfrm>
            <a:off x="8933523" y="2028780"/>
            <a:ext cx="2519751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Modernisation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B4B5FED-A511-BEEC-4681-8F290CE5D585}"/>
              </a:ext>
            </a:extLst>
          </p:cNvPr>
          <p:cNvSpPr txBox="1"/>
          <p:nvPr/>
        </p:nvSpPr>
        <p:spPr>
          <a:xfrm>
            <a:off x="6367509" y="1595039"/>
            <a:ext cx="2500786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Too oversimplification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224CC7-8328-6AEF-22AB-E3CD5779555F}"/>
              </a:ext>
            </a:extLst>
          </p:cNvPr>
          <p:cNvSpPr txBox="1"/>
          <p:nvPr/>
        </p:nvSpPr>
        <p:spPr>
          <a:xfrm>
            <a:off x="6369601" y="2013446"/>
            <a:ext cx="2519751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Suitability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4B89AA3-9D18-7655-2285-4A21C6C47947}"/>
              </a:ext>
            </a:extLst>
          </p:cNvPr>
          <p:cNvSpPr txBox="1"/>
          <p:nvPr/>
        </p:nvSpPr>
        <p:spPr>
          <a:xfrm>
            <a:off x="8933523" y="3276752"/>
            <a:ext cx="2541333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Wide diverse team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BE28C6B-7A62-EC8C-6BEE-3EFE32106AA5}"/>
              </a:ext>
            </a:extLst>
          </p:cNvPr>
          <p:cNvSpPr txBox="1"/>
          <p:nvPr/>
        </p:nvSpPr>
        <p:spPr>
          <a:xfrm>
            <a:off x="8915805" y="3646114"/>
            <a:ext cx="2579643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Cultural differences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18C47CF-14BD-97B4-F4E0-949D5DBA9EAC}"/>
              </a:ext>
            </a:extLst>
          </p:cNvPr>
          <p:cNvSpPr txBox="1"/>
          <p:nvPr/>
        </p:nvSpPr>
        <p:spPr>
          <a:xfrm>
            <a:off x="6388101" y="3274536"/>
            <a:ext cx="2498342" cy="369332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Timing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D04D294-CA8B-9F17-DB76-9C9AB471C252}"/>
              </a:ext>
            </a:extLst>
          </p:cNvPr>
          <p:cNvSpPr txBox="1"/>
          <p:nvPr/>
        </p:nvSpPr>
        <p:spPr>
          <a:xfrm>
            <a:off x="6367509" y="3630120"/>
            <a:ext cx="2500435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Willingness to learn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9EF54BA-8FE7-D42C-46FA-5273A812CA77}"/>
              </a:ext>
            </a:extLst>
          </p:cNvPr>
          <p:cNvSpPr txBox="1"/>
          <p:nvPr/>
        </p:nvSpPr>
        <p:spPr>
          <a:xfrm>
            <a:off x="3784601" y="3281012"/>
            <a:ext cx="2535048" cy="362856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understanding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6563899-6008-A7CF-50F7-9E0EB443DD80}"/>
              </a:ext>
            </a:extLst>
          </p:cNvPr>
          <p:cNvSpPr txBox="1"/>
          <p:nvPr/>
        </p:nvSpPr>
        <p:spPr>
          <a:xfrm>
            <a:off x="3555421" y="2021129"/>
            <a:ext cx="2980989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speed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4F469E7-1745-1FA4-F2AC-DB3E00EC47E3}"/>
              </a:ext>
            </a:extLst>
          </p:cNvPr>
          <p:cNvSpPr txBox="1"/>
          <p:nvPr/>
        </p:nvSpPr>
        <p:spPr>
          <a:xfrm>
            <a:off x="3443590" y="1606054"/>
            <a:ext cx="3187700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misunderstanding</a:t>
            </a:r>
          </a:p>
        </p:txBody>
      </p:sp>
    </p:spTree>
    <p:extLst>
      <p:ext uri="{BB962C8B-B14F-4D97-AF65-F5344CB8AC3E}">
        <p14:creationId xmlns:p14="http://schemas.microsoft.com/office/powerpoint/2010/main" val="42414791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9FDE97D-1D18-B54C-6B93-E49B2EEFEC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10FFFAFF-8760-2920-1B0B-761A19004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37E065D6-8BC2-0267-7B53-72CEFEC6516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978F9B0F-2834-5C21-924C-84F0F1C53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B04AB5-C5CC-0416-F4CE-41A9FF9A2F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Age/Generational Barriers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28CC77F-20B5-C0E8-7E1C-7379F1ED7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41CA5-6B31-8A78-ECA9-04FC0857DF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49019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03A6AE2-6E93-A840-23D2-9DE792533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75877E-925B-0B76-6E43-C74F9BEF0824}"/>
              </a:ext>
            </a:extLst>
          </p:cNvPr>
          <p:cNvSpPr txBox="1"/>
          <p:nvPr/>
        </p:nvSpPr>
        <p:spPr>
          <a:xfrm>
            <a:off x="3697130" y="772903"/>
            <a:ext cx="7865196" cy="5312194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</a:rPr>
              <a:t>Differences in </a:t>
            </a:r>
            <a:r>
              <a:rPr lang="en-US" altLang="en-US" sz="2600" b="1" dirty="0">
                <a:latin typeface="Arial" panose="020B0604020202020204" pitchFamily="34" charset="0"/>
              </a:rPr>
              <a:t>age</a:t>
            </a:r>
            <a:r>
              <a:rPr lang="en-US" altLang="en-US" sz="2600" dirty="0">
                <a:latin typeface="Arial" panose="020B0604020202020204" pitchFamily="34" charset="0"/>
              </a:rPr>
              <a:t> groups affect communication styles;</a:t>
            </a:r>
          </a:p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</a:rPr>
              <a:t>Younger workers may lack experience and ignore instructions;</a:t>
            </a:r>
          </a:p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</a:rPr>
              <a:t>Older workers may resist change or new methods;</a:t>
            </a:r>
          </a:p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</a:rPr>
              <a:t>Leads to misunderstanding and lack of coordination;</a:t>
            </a:r>
          </a:p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</a:rPr>
              <a:t>At Flight Foods, </a:t>
            </a:r>
            <a:r>
              <a:rPr lang="en-US" altLang="en-US" sz="2600" b="1" dirty="0">
                <a:latin typeface="Arial" panose="020B0604020202020204" pitchFamily="34" charset="0"/>
              </a:rPr>
              <a:t>younger</a:t>
            </a:r>
            <a:r>
              <a:rPr lang="en-US" altLang="en-US" sz="2600" dirty="0">
                <a:latin typeface="Arial" panose="020B0604020202020204" pitchFamily="34" charset="0"/>
              </a:rPr>
              <a:t> workers do not follow Gary’s instructions;</a:t>
            </a:r>
          </a:p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</a:rPr>
              <a:t>This reduces efficiency and teamwork.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600" dirty="0"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latin typeface="Arial" panose="020B0604020202020204" pitchFamily="34" charset="0"/>
              </a:rPr>
              <a:t>(Parry and Urwin, 2011)</a:t>
            </a:r>
            <a:endParaRPr lang="en-US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6744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2E3E10-A029-4208-BF7B-EC80BABE0A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7544A9A7-FD47-3111-1D76-4D6622C15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E3A7A82E-075B-C382-5AE4-B2217922F72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B1EDA13F-3ECA-0726-417F-8C219BEBD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B1678F-DBF1-A0FD-54D1-2A2414067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Cultural    Barriers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7AA67F07-FA2D-5F91-462B-8C62BB7DD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D42968-E842-AECD-97E6-6B521BF59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49019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F9931FB-0C87-06D4-C594-CB1205053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1DC7F5-7437-5D29-3C24-BC3EE6CA89D7}"/>
              </a:ext>
            </a:extLst>
          </p:cNvPr>
          <p:cNvSpPr txBox="1"/>
          <p:nvPr/>
        </p:nvSpPr>
        <p:spPr>
          <a:xfrm>
            <a:off x="3697130" y="772903"/>
            <a:ext cx="7865196" cy="5312194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</a:rPr>
              <a:t>Different cultural backgrounds affect communication and behavior;</a:t>
            </a:r>
          </a:p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</a:rPr>
              <a:t>Workers may have different </a:t>
            </a:r>
            <a:r>
              <a:rPr lang="en-US" altLang="en-US" sz="2600" b="1" dirty="0">
                <a:latin typeface="Arial" panose="020B0604020202020204" pitchFamily="34" charset="0"/>
              </a:rPr>
              <a:t>values, beliefs and practices</a:t>
            </a:r>
            <a:r>
              <a:rPr lang="en-US" altLang="en-US" sz="2600" dirty="0">
                <a:latin typeface="Arial" panose="020B0604020202020204" pitchFamily="34" charset="0"/>
              </a:rPr>
              <a:t>;</a:t>
            </a:r>
          </a:p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</a:rPr>
              <a:t>Messages can be interpreted differently;</a:t>
            </a:r>
          </a:p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</a:rPr>
              <a:t>At Flight Foods, workers come from 5 different cultural groups;</a:t>
            </a:r>
          </a:p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</a:rPr>
              <a:t>This causes inconsistency in food handling and hygiene;</a:t>
            </a:r>
          </a:p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</a:rPr>
              <a:t>Leads to </a:t>
            </a:r>
            <a:r>
              <a:rPr lang="en-US" altLang="en-US" sz="2600" b="1" dirty="0">
                <a:latin typeface="Arial" panose="020B0604020202020204" pitchFamily="34" charset="0"/>
              </a:rPr>
              <a:t>misunderstanding</a:t>
            </a:r>
            <a:r>
              <a:rPr lang="en-US" altLang="en-US" sz="2600" dirty="0">
                <a:latin typeface="Arial" panose="020B0604020202020204" pitchFamily="34" charset="0"/>
              </a:rPr>
              <a:t> and error.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800" dirty="0"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(Hofstede, 2011)</a:t>
            </a:r>
          </a:p>
        </p:txBody>
      </p:sp>
    </p:spTree>
    <p:extLst>
      <p:ext uri="{BB962C8B-B14F-4D97-AF65-F5344CB8AC3E}">
        <p14:creationId xmlns:p14="http://schemas.microsoft.com/office/powerpoint/2010/main" val="11184241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8CFF6A3-B9DA-5D53-3A82-67696B720F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D3887092-8769-AAC3-B155-01C02F02D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592237CA-5002-47E8-518B-7CEBF4309EC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61BC39D8-DF87-227A-8B5B-5DC82C6B2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47E56-C9D8-602C-02E0-37207B42D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Berlo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6E923C35-E057-282A-6D33-224BC32F5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B7AEB-B12A-EE7F-2B8F-341B3F934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49019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172508E7-1F25-051B-374F-B5A634D3A0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AF0905-7063-C3E3-2AEC-EAF1B1E9B56A}"/>
              </a:ext>
            </a:extLst>
          </p:cNvPr>
          <p:cNvSpPr txBox="1"/>
          <p:nvPr/>
        </p:nvSpPr>
        <p:spPr>
          <a:xfrm>
            <a:off x="3697130" y="754144"/>
            <a:ext cx="7865196" cy="5330952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</a:rPr>
              <a:t>Berlo’s model focuses on human aspects of communication;</a:t>
            </a:r>
          </a:p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</a:rPr>
              <a:t>Includes </a:t>
            </a:r>
            <a:r>
              <a:rPr lang="en-US" altLang="en-US" sz="2600" b="1" dirty="0">
                <a:latin typeface="Arial" panose="020B0604020202020204" pitchFamily="34" charset="0"/>
              </a:rPr>
              <a:t>Source</a:t>
            </a:r>
            <a:r>
              <a:rPr lang="en-US" altLang="en-US" sz="2600" dirty="0">
                <a:latin typeface="Arial" panose="020B0604020202020204" pitchFamily="34" charset="0"/>
              </a:rPr>
              <a:t>, Message, Channel and Receiver (SMCR); </a:t>
            </a:r>
          </a:p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</a:rPr>
              <a:t>Emphasizes communication skills, attitudes and knowledge;</a:t>
            </a:r>
          </a:p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</a:rPr>
              <a:t>Social and cultural background affects understanding; </a:t>
            </a:r>
          </a:p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</a:rPr>
              <a:t>Unlike Shannon and Weaver, it is not only technical; </a:t>
            </a:r>
          </a:p>
          <a:p>
            <a:pPr marL="457200" lvl="0" indent="-457200" algn="ctr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600" dirty="0">
                <a:latin typeface="Arial" panose="020B0604020202020204" pitchFamily="34" charset="0"/>
              </a:rPr>
              <a:t>Focuses on how people </a:t>
            </a:r>
            <a:r>
              <a:rPr lang="en-US" altLang="en-US" sz="2600" b="1" dirty="0">
                <a:latin typeface="Arial" panose="020B0604020202020204" pitchFamily="34" charset="0"/>
              </a:rPr>
              <a:t>interpret</a:t>
            </a:r>
            <a:r>
              <a:rPr lang="en-US" altLang="en-US" sz="2600" dirty="0">
                <a:latin typeface="Arial" panose="020B0604020202020204" pitchFamily="34" charset="0"/>
              </a:rPr>
              <a:t> and respond to messages.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n-US" altLang="en-US" sz="2800" dirty="0">
                <a:latin typeface="Arial" panose="020B0604020202020204" pitchFamily="34" charset="0"/>
              </a:rPr>
            </a:br>
            <a:r>
              <a:rPr lang="en-US" altLang="en-US" dirty="0">
                <a:latin typeface="Arial" panose="020B0604020202020204" pitchFamily="34" charset="0"/>
              </a:rPr>
              <a:t>(Berlo, 1960)</a:t>
            </a:r>
          </a:p>
        </p:txBody>
      </p:sp>
    </p:spTree>
    <p:extLst>
      <p:ext uri="{BB962C8B-B14F-4D97-AF65-F5344CB8AC3E}">
        <p14:creationId xmlns:p14="http://schemas.microsoft.com/office/powerpoint/2010/main" val="36485685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1D89E6-8DCC-2357-68DE-1F912F47E0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12F1B4F0-0EC2-C36B-9118-9863E1EBB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AEF6F74E-B0CC-551B-9B77-92212D9D0F8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A343573A-5233-4F7E-B1A2-87B6AF458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D35BE-1BE3-3FA4-BA9B-1689E9060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Berlo’s SMCR Model (1960)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815522D-8542-A778-AABE-D2EBE71CE4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4FFC8-1D18-B583-2575-3F7C10D71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49019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CD91A86E-1352-FDE9-F4E7-1FCF3EEAE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3F7712-FAEA-0CE7-DCCE-F5CAF3F14E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9943" y="1201803"/>
            <a:ext cx="7397385" cy="36771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D0781C-8EED-EC31-B2D9-9CF4CE180039}"/>
              </a:ext>
            </a:extLst>
          </p:cNvPr>
          <p:cNvSpPr txBox="1"/>
          <p:nvPr/>
        </p:nvSpPr>
        <p:spPr>
          <a:xfrm>
            <a:off x="3718588" y="5430134"/>
            <a:ext cx="3422132" cy="367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(Communication Theory, n.d.)</a:t>
            </a:r>
          </a:p>
        </p:txBody>
      </p:sp>
    </p:spTree>
    <p:extLst>
      <p:ext uri="{BB962C8B-B14F-4D97-AF65-F5344CB8AC3E}">
        <p14:creationId xmlns:p14="http://schemas.microsoft.com/office/powerpoint/2010/main" val="11205293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E8A9B4-23F9-4032-1C5D-0588B05035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6868BCDF-F662-B1E1-253F-5C7AD450F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1702FFC1-6B83-1D51-FCBF-A56D2B7A9C8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D1CD1277-A0F8-4794-289C-E76E70E9D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4B49C4-C4D7-443D-630D-4F8C4EDF8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Solutions</a:t>
            </a:r>
            <a:b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Age/Generational</a:t>
            </a:r>
            <a:b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Barriers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F75E8CF-897C-0E1F-060F-4A2FC2C1C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96586-0125-5914-5B44-DCFD366B22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49019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A650A6E7-F266-2266-3AED-056D7657F2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E5F9BA-8620-7A0B-93A4-7C8BBFC395B8}"/>
              </a:ext>
            </a:extLst>
          </p:cNvPr>
          <p:cNvSpPr txBox="1"/>
          <p:nvPr/>
        </p:nvSpPr>
        <p:spPr>
          <a:xfrm>
            <a:off x="3697130" y="763524"/>
            <a:ext cx="7865196" cy="5340332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3E77FE-8472-4377-C6F7-EC38C0BAAFD9}"/>
              </a:ext>
            </a:extLst>
          </p:cNvPr>
          <p:cNvSpPr txBox="1"/>
          <p:nvPr/>
        </p:nvSpPr>
        <p:spPr>
          <a:xfrm>
            <a:off x="3689218" y="2362277"/>
            <a:ext cx="7865196" cy="446276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2: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Mentoring between older and younger workers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82E02C-320E-3BFC-8389-957CF64B263D}"/>
              </a:ext>
            </a:extLst>
          </p:cNvPr>
          <p:cNvSpPr txBox="1"/>
          <p:nvPr/>
        </p:nvSpPr>
        <p:spPr>
          <a:xfrm>
            <a:off x="3718587" y="761885"/>
            <a:ext cx="7865196" cy="446276"/>
          </a:xfrm>
          <a:prstGeom prst="rect">
            <a:avLst/>
          </a:prstGeom>
          <a:noFill/>
        </p:spPr>
        <p:txBody>
          <a:bodyPr wrap="square" anchor="ctr" anchorCtr="0">
            <a:noAutofit/>
          </a:bodyPr>
          <a:lstStyle/>
          <a:p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Solution 1: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adapted to different age groups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9EDE845-D272-E023-5301-B82C74514B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7652061"/>
              </p:ext>
            </p:extLst>
          </p:nvPr>
        </p:nvGraphicFramePr>
        <p:xfrm>
          <a:off x="3695604" y="1215902"/>
          <a:ext cx="7888179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9393">
                  <a:extLst>
                    <a:ext uri="{9D8B030D-6E8A-4147-A177-3AD203B41FA5}">
                      <a16:colId xmlns:a16="http://schemas.microsoft.com/office/drawing/2014/main" val="386359381"/>
                    </a:ext>
                  </a:extLst>
                </a:gridCol>
                <a:gridCol w="2629393">
                  <a:extLst>
                    <a:ext uri="{9D8B030D-6E8A-4147-A177-3AD203B41FA5}">
                      <a16:colId xmlns:a16="http://schemas.microsoft.com/office/drawing/2014/main" val="585120798"/>
                    </a:ext>
                  </a:extLst>
                </a:gridCol>
                <a:gridCol w="2629393">
                  <a:extLst>
                    <a:ext uri="{9D8B030D-6E8A-4147-A177-3AD203B41FA5}">
                      <a16:colId xmlns:a16="http://schemas.microsoft.com/office/drawing/2014/main" val="228154095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98929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 Understanding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Consuming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Different Learning Style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45156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 Mistakes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Of Training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Long-Term development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666318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102A9BB-0FBC-05D0-27EF-CD6C424F8D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4749373"/>
              </p:ext>
            </p:extLst>
          </p:nvPr>
        </p:nvGraphicFramePr>
        <p:xfrm>
          <a:off x="3689218" y="2863361"/>
          <a:ext cx="784374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4580">
                  <a:extLst>
                    <a:ext uri="{9D8B030D-6E8A-4147-A177-3AD203B41FA5}">
                      <a16:colId xmlns:a16="http://schemas.microsoft.com/office/drawing/2014/main" val="3516639844"/>
                    </a:ext>
                  </a:extLst>
                </a:gridCol>
                <a:gridCol w="2614580">
                  <a:extLst>
                    <a:ext uri="{9D8B030D-6E8A-4147-A177-3AD203B41FA5}">
                      <a16:colId xmlns:a16="http://schemas.microsoft.com/office/drawing/2014/main" val="913580637"/>
                    </a:ext>
                  </a:extLst>
                </a:gridCol>
                <a:gridCol w="2614580">
                  <a:extLst>
                    <a:ext uri="{9D8B030D-6E8A-4147-A177-3AD203B41FA5}">
                      <a16:colId xmlns:a16="http://schemas.microsoft.com/office/drawing/2014/main" val="231229545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961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Share 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Resistance to Change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Builds relationship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53660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 Teamwork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Required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Knowledge Transfer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113537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E96AA1CD-0570-4CCB-B182-A06C668DB4DD}"/>
              </a:ext>
            </a:extLst>
          </p:cNvPr>
          <p:cNvSpPr txBox="1"/>
          <p:nvPr/>
        </p:nvSpPr>
        <p:spPr>
          <a:xfrm>
            <a:off x="3695604" y="3962668"/>
            <a:ext cx="7858809" cy="2117855"/>
          </a:xfrm>
          <a:prstGeom prst="rect">
            <a:avLst/>
          </a:prstGeom>
          <a:noFill/>
        </p:spPr>
        <p:txBody>
          <a:bodyPr wrap="square" anchor="ctr" anchorCtr="0">
            <a:noAutofit/>
          </a:bodyPr>
          <a:lstStyle/>
          <a:p>
            <a:pPr algn="ctr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Based on this PMI analysis,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is the most effective option for the age barriers as it improves teamwork and knowledge sharing in the long term.</a:t>
            </a:r>
          </a:p>
          <a:p>
            <a:pPr algn="ctr"/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(Virtual Library, n.d.)</a:t>
            </a:r>
          </a:p>
        </p:txBody>
      </p:sp>
    </p:spTree>
    <p:extLst>
      <p:ext uri="{BB962C8B-B14F-4D97-AF65-F5344CB8AC3E}">
        <p14:creationId xmlns:p14="http://schemas.microsoft.com/office/powerpoint/2010/main" val="24789389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B1A8EC-FD8A-A279-AB6E-E67384DC27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5F37D270-13D2-9CCD-58B5-79308062E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2B228D96-0D08-2EC3-1D81-906F5076700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89BEE80A-E9A7-1BE0-879B-B0B4C123C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314DFD-E3FC-6841-6520-16F092201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Solutions</a:t>
            </a:r>
            <a:b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Cultural</a:t>
            </a:r>
            <a:b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Barriers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7D7C1862-AF72-0761-26F4-38516DDE1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A3323-52BD-62DD-984A-09016D79E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49019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8BC1CC30-CEC6-8B10-1803-D573609B40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682817-04D7-F0A8-E663-501D7DBD9B93}"/>
              </a:ext>
            </a:extLst>
          </p:cNvPr>
          <p:cNvSpPr txBox="1"/>
          <p:nvPr/>
        </p:nvSpPr>
        <p:spPr>
          <a:xfrm>
            <a:off x="3697130" y="3847349"/>
            <a:ext cx="7865196" cy="2256507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Based on this PMI analysis,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is the most effective option for the cultural barriers as it improves understanding and reduces misunderstandings.</a:t>
            </a:r>
          </a:p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(Virtual Library, n.d.)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B02F59CA-15DA-06DE-4510-C7F758DBAB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0389974"/>
              </p:ext>
            </p:extLst>
          </p:nvPr>
        </p:nvGraphicFramePr>
        <p:xfrm>
          <a:off x="3718588" y="2734829"/>
          <a:ext cx="7822281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7427">
                  <a:extLst>
                    <a:ext uri="{9D8B030D-6E8A-4147-A177-3AD203B41FA5}">
                      <a16:colId xmlns:a16="http://schemas.microsoft.com/office/drawing/2014/main" val="2860422578"/>
                    </a:ext>
                  </a:extLst>
                </a:gridCol>
                <a:gridCol w="2607427">
                  <a:extLst>
                    <a:ext uri="{9D8B030D-6E8A-4147-A177-3AD203B41FA5}">
                      <a16:colId xmlns:a16="http://schemas.microsoft.com/office/drawing/2014/main" val="958240637"/>
                    </a:ext>
                  </a:extLst>
                </a:gridCol>
                <a:gridCol w="2607427">
                  <a:extLst>
                    <a:ext uri="{9D8B030D-6E8A-4147-A177-3AD203B41FA5}">
                      <a16:colId xmlns:a16="http://schemas.microsoft.com/office/drawing/2014/main" val="13610149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79901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Easy To understand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Always clear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 Diversity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4475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Quick to Implement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suitable for complex tasks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Inclusive workplace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087265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7AD3E84B-7E69-7676-F714-D8D6093F6D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9535591"/>
              </p:ext>
            </p:extLst>
          </p:nvPr>
        </p:nvGraphicFramePr>
        <p:xfrm>
          <a:off x="3697128" y="1222199"/>
          <a:ext cx="7865198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1062">
                  <a:extLst>
                    <a:ext uri="{9D8B030D-6E8A-4147-A177-3AD203B41FA5}">
                      <a16:colId xmlns:a16="http://schemas.microsoft.com/office/drawing/2014/main" val="2080532232"/>
                    </a:ext>
                  </a:extLst>
                </a:gridCol>
                <a:gridCol w="2567068">
                  <a:extLst>
                    <a:ext uri="{9D8B030D-6E8A-4147-A177-3AD203B41FA5}">
                      <a16:colId xmlns:a16="http://schemas.microsoft.com/office/drawing/2014/main" val="386472638"/>
                    </a:ext>
                  </a:extLst>
                </a:gridCol>
                <a:gridCol w="2567068">
                  <a:extLst>
                    <a:ext uri="{9D8B030D-6E8A-4147-A177-3AD203B41FA5}">
                      <a16:colId xmlns:a16="http://schemas.microsoft.com/office/drawing/2014/main" val="4960824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89420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 understanding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Long-term improvement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52978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 misunderstandings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Required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 teamwork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6426831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3BFBC268-2D5D-CBF3-5B4C-F7B7F03AEF12}"/>
              </a:ext>
            </a:extLst>
          </p:cNvPr>
          <p:cNvSpPr txBox="1"/>
          <p:nvPr/>
        </p:nvSpPr>
        <p:spPr>
          <a:xfrm>
            <a:off x="3718588" y="763525"/>
            <a:ext cx="7865196" cy="400110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Solution 1: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Cultural awareness training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DCE068-D854-90F4-4FF8-E20658DF414F}"/>
              </a:ext>
            </a:extLst>
          </p:cNvPr>
          <p:cNvSpPr txBox="1"/>
          <p:nvPr/>
        </p:nvSpPr>
        <p:spPr>
          <a:xfrm>
            <a:off x="3654210" y="2334719"/>
            <a:ext cx="7865196" cy="4462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Solution 2: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Use of visual and translated signs</a:t>
            </a:r>
          </a:p>
        </p:txBody>
      </p:sp>
    </p:spTree>
    <p:extLst>
      <p:ext uri="{BB962C8B-B14F-4D97-AF65-F5344CB8AC3E}">
        <p14:creationId xmlns:p14="http://schemas.microsoft.com/office/powerpoint/2010/main" val="16542084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2E098E-F1EE-5D35-37B8-E7C17E25B7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F427C45C-28EF-64DD-DE64-9A359BAB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C6C438EA-58ED-07B5-2537-4D487439776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56811E67-1410-1095-6684-E523AFBB6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DD819-009B-6C18-B8D5-B18354879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Emotional  Barriers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C87B0927-C247-1091-1D5B-3F3624F0C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31477-645E-B146-3B8E-C6C9BB4F9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49019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A9B017D-E2EF-4A93-27E8-32BCAEFA5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6872B98-454D-78B3-148E-8731D43415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749220"/>
              </p:ext>
            </p:extLst>
          </p:nvPr>
        </p:nvGraphicFramePr>
        <p:xfrm>
          <a:off x="3718588" y="985007"/>
          <a:ext cx="7792376" cy="44889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96188">
                  <a:extLst>
                    <a:ext uri="{9D8B030D-6E8A-4147-A177-3AD203B41FA5}">
                      <a16:colId xmlns:a16="http://schemas.microsoft.com/office/drawing/2014/main" val="944913598"/>
                    </a:ext>
                  </a:extLst>
                </a:gridCol>
                <a:gridCol w="3896188">
                  <a:extLst>
                    <a:ext uri="{9D8B030D-6E8A-4147-A177-3AD203B41FA5}">
                      <a16:colId xmlns:a16="http://schemas.microsoft.com/office/drawing/2014/main" val="213644562"/>
                    </a:ext>
                  </a:extLst>
                </a:gridCol>
              </a:tblGrid>
              <a:tr h="837280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Barriers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9770186"/>
                  </a:ext>
                </a:extLst>
              </a:tr>
              <a:tr h="964548">
                <a:tc>
                  <a:txBody>
                    <a:bodyPr/>
                    <a:lstStyle/>
                    <a:p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Stress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Encoding, interpretation and decoding  of messages are distorted by personal frustrations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1785010"/>
                  </a:ext>
                </a:extLst>
              </a:tr>
              <a:tr h="542716">
                <a:tc>
                  <a:txBody>
                    <a:bodyPr/>
                    <a:lstStyle/>
                    <a:p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Anger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Screaming insults encodes </a:t>
                      </a: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contempt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986128"/>
                  </a:ext>
                </a:extLst>
              </a:tr>
              <a:tr h="67518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Prejudi</a:t>
                      </a: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 bias can distort communication, FOE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4549339"/>
                  </a:ext>
                </a:extLst>
              </a:tr>
              <a:tr h="67518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</a:t>
                      </a: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Empathy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performance, resentment, field of experience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6505476"/>
                  </a:ext>
                </a:extLst>
              </a:tr>
              <a:tr h="54271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Isolation/alienation  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FOE, language/cultural barrier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05258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73706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6C4269-145F-5BE1-28C0-3E21DDA448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18145389-727C-5DED-D842-F1473DE303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ECAB99C9-68ED-F1A3-C979-44D14230B07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54DEF445-FBFE-0AA4-09DA-70677E503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F2C766-0CF6-EB58-10B5-EEAEB488D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Schramm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333C429A-D391-47A2-39EC-8A22D5E7A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82C20-E843-5743-29BC-F50E3257D9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49019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40E6609-DF8D-3E82-36FD-603848007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5E8D9E-7DE9-EBD9-8927-B61325C19CCB}"/>
              </a:ext>
            </a:extLst>
          </p:cNvPr>
          <p:cNvSpPr txBox="1"/>
          <p:nvPr/>
        </p:nvSpPr>
        <p:spPr>
          <a:xfrm>
            <a:off x="3697130" y="754143"/>
            <a:ext cx="7865196" cy="5330951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What is Wilbur Schramm 1954?</a:t>
            </a:r>
          </a:p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Source, message, destination but adds feedback, loop</a:t>
            </a:r>
          </a:p>
          <a:p>
            <a:pPr marL="285750" indent="-285750" algn="ctr">
              <a:buFont typeface="Arial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Encoding, interpretation, decoding at both ends</a:t>
            </a:r>
          </a:p>
          <a:p>
            <a:pPr marL="285750" indent="-285750" algn="ctr">
              <a:buFont typeface="Arial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Schramm model includes a feedback loop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Puts an emphasis on both communicators "field of experience" </a:t>
            </a:r>
          </a:p>
          <a:p>
            <a:pPr marL="285750" indent="-285750" algn="ctr">
              <a:buFont typeface="Arial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“A field of experience is a mental frame of reference that includes past life experiences, attitudes, beliefs, and values”.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 Schramm. 1960, pp. 6.)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For effective communication, the communicators fields must overlap.</a:t>
            </a:r>
          </a:p>
        </p:txBody>
      </p:sp>
    </p:spTree>
    <p:extLst>
      <p:ext uri="{BB962C8B-B14F-4D97-AF65-F5344CB8AC3E}">
        <p14:creationId xmlns:p14="http://schemas.microsoft.com/office/powerpoint/2010/main" val="10256949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E053E2-8A08-7EDD-D8D7-7EAEEC2904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31FCF13F-B6A5-871A-F794-A5818AB3C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C102F694-0579-7C27-3C19-56E37440849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07B37E6E-71DD-51D3-293E-6DF067DF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5C28D4-A50F-E945-1100-50366AA54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Schramm’s Model of Communication (1954)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6A27CFDC-2F37-09E3-1439-C77D6351B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C1F54-D8A1-C164-C9A9-3DC90A466C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49019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  <a:p>
            <a:pPr>
              <a:buClr>
                <a:srgbClr val="6B4B48"/>
              </a:buClr>
            </a:pPr>
            <a:endParaRPr lang="en-US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6C4EF3C-554B-6BA9-D129-35C08B327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 descr="Diagram of the fields of experience in Schramm's model of communication">
            <a:extLst>
              <a:ext uri="{FF2B5EF4-FFF2-40B4-BE49-F238E27FC236}">
                <a16:creationId xmlns:a16="http://schemas.microsoft.com/office/drawing/2014/main" id="{0244C797-EC96-3FEA-2AC5-CB806456B9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1382" y="1231650"/>
            <a:ext cx="7850604" cy="36059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F38866-E521-077D-ABEC-7ACCF944992F}"/>
              </a:ext>
            </a:extLst>
          </p:cNvPr>
          <p:cNvSpPr txBox="1"/>
          <p:nvPr/>
        </p:nvSpPr>
        <p:spPr>
          <a:xfrm>
            <a:off x="3810000" y="5194300"/>
            <a:ext cx="2351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(Moore,1994, pp.90)</a:t>
            </a:r>
          </a:p>
        </p:txBody>
      </p:sp>
    </p:spTree>
    <p:extLst>
      <p:ext uri="{BB962C8B-B14F-4D97-AF65-F5344CB8AC3E}">
        <p14:creationId xmlns:p14="http://schemas.microsoft.com/office/powerpoint/2010/main" val="11795344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049CBB-EC18-7040-6D48-92E7994B69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5A2F6F1B-68DE-6C4E-700F-7AEB46E33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A742347A-553B-73EB-E0C9-3D1AA2E4C63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AB092954-3105-CEFD-6B70-FEBCE1206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758D5E-2B6F-683C-2ECA-778D11859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Solutions</a:t>
            </a:r>
            <a:b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Emotional </a:t>
            </a:r>
            <a:b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Barriers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60C2BE65-883A-47B4-304C-BB250839A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870F0B00-8392-1092-F968-578623D0C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4B28CF-92FC-DD4E-1553-7CF557B8944F}"/>
              </a:ext>
            </a:extLst>
          </p:cNvPr>
          <p:cNvSpPr txBox="1"/>
          <p:nvPr/>
        </p:nvSpPr>
        <p:spPr>
          <a:xfrm>
            <a:off x="3689218" y="2362277"/>
            <a:ext cx="7865196" cy="446276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2: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Mentoring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4A1E0C-FCD4-D21F-8FFB-530DC0EB0C29}"/>
              </a:ext>
            </a:extLst>
          </p:cNvPr>
          <p:cNvSpPr txBox="1"/>
          <p:nvPr/>
        </p:nvSpPr>
        <p:spPr>
          <a:xfrm>
            <a:off x="3718587" y="761885"/>
            <a:ext cx="7865196" cy="446276"/>
          </a:xfrm>
          <a:prstGeom prst="rect">
            <a:avLst/>
          </a:prstGeom>
          <a:noFill/>
        </p:spPr>
        <p:txBody>
          <a:bodyPr wrap="square" anchor="ctr" anchorCtr="0">
            <a:noAutofit/>
          </a:bodyPr>
          <a:lstStyle/>
          <a:p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Solution 1: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Team building activities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0C5B81AB-64CB-2D2B-48B3-AA7F1CE48A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7717467"/>
              </p:ext>
            </p:extLst>
          </p:nvPr>
        </p:nvGraphicFramePr>
        <p:xfrm>
          <a:off x="3695604" y="1215902"/>
          <a:ext cx="7880066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1280">
                  <a:extLst>
                    <a:ext uri="{9D8B030D-6E8A-4147-A177-3AD203B41FA5}">
                      <a16:colId xmlns:a16="http://schemas.microsoft.com/office/drawing/2014/main" val="386359381"/>
                    </a:ext>
                  </a:extLst>
                </a:gridCol>
                <a:gridCol w="2629393">
                  <a:extLst>
                    <a:ext uri="{9D8B030D-6E8A-4147-A177-3AD203B41FA5}">
                      <a16:colId xmlns:a16="http://schemas.microsoft.com/office/drawing/2014/main" val="585120798"/>
                    </a:ext>
                  </a:extLst>
                </a:gridCol>
                <a:gridCol w="2629393">
                  <a:extLst>
                    <a:ext uri="{9D8B030D-6E8A-4147-A177-3AD203B41FA5}">
                      <a16:colId xmlns:a16="http://schemas.microsoft.com/office/drawing/2014/main" val="228154095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98929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Shared field of 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Consuming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staff engagement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45156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Boost moral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of hosting activities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Potential for conflict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666318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2B809AB-173E-F2FC-69F2-3B4EA0C359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3860334"/>
              </p:ext>
            </p:extLst>
          </p:nvPr>
        </p:nvGraphicFramePr>
        <p:xfrm>
          <a:off x="3704813" y="2791850"/>
          <a:ext cx="7860330" cy="12742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0110">
                  <a:extLst>
                    <a:ext uri="{9D8B030D-6E8A-4147-A177-3AD203B41FA5}">
                      <a16:colId xmlns:a16="http://schemas.microsoft.com/office/drawing/2014/main" val="3516639844"/>
                    </a:ext>
                  </a:extLst>
                </a:gridCol>
                <a:gridCol w="2620110">
                  <a:extLst>
                    <a:ext uri="{9D8B030D-6E8A-4147-A177-3AD203B41FA5}">
                      <a16:colId xmlns:a16="http://schemas.microsoft.com/office/drawing/2014/main" val="913580637"/>
                    </a:ext>
                  </a:extLst>
                </a:gridCol>
                <a:gridCol w="2620110">
                  <a:extLst>
                    <a:ext uri="{9D8B030D-6E8A-4147-A177-3AD203B41FA5}">
                      <a16:colId xmlns:a16="http://schemas.microsoft.com/office/drawing/2014/main" val="2312295454"/>
                    </a:ext>
                  </a:extLst>
                </a:gridCol>
              </a:tblGrid>
              <a:tr h="2577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961006"/>
                  </a:ext>
                </a:extLst>
              </a:tr>
              <a:tr h="537699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Share workload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consuming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Pay rises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53660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Bridge language gap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Reliance on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Knowledge Transfer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113537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65469B33-EFE6-406A-D74E-720690B85FFE}"/>
              </a:ext>
            </a:extLst>
          </p:cNvPr>
          <p:cNvSpPr txBox="1"/>
          <p:nvPr/>
        </p:nvSpPr>
        <p:spPr>
          <a:xfrm>
            <a:off x="3695604" y="4049448"/>
            <a:ext cx="7858809" cy="2031075"/>
          </a:xfrm>
          <a:prstGeom prst="rect">
            <a:avLst/>
          </a:prstGeom>
          <a:noFill/>
        </p:spPr>
        <p:txBody>
          <a:bodyPr wrap="square" anchor="ctr" anchorCtr="0">
            <a:noAutofit/>
          </a:bodyPr>
          <a:lstStyle/>
          <a:p>
            <a:pPr algn="ctr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Based on this PMI analysis,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is the most effective option for the age barriers as it improves teamwork and knowledge sharing in the long term.</a:t>
            </a:r>
          </a:p>
          <a:p>
            <a:pPr algn="ctr"/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(Virtual Library, n.d.)</a:t>
            </a:r>
          </a:p>
        </p:txBody>
      </p:sp>
    </p:spTree>
    <p:extLst>
      <p:ext uri="{BB962C8B-B14F-4D97-AF65-F5344CB8AC3E}">
        <p14:creationId xmlns:p14="http://schemas.microsoft.com/office/powerpoint/2010/main" val="39559945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816606-4C10-4A01-CD77-807494D4C0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A30F47F4-8098-55A5-6AB7-8C318C4E2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4ECD16A6-DB1A-A218-83CA-A53AC2FAC53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8AFFD11B-3317-349A-2130-500FC894D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6B2B36-A889-7D4A-A1E2-FC4278FA5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6B0B4699-6AB6-CDFD-8F68-2996AC037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E5EE4-B83A-7698-54CA-259F7B4642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49019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B8CA31F-BE82-491A-54FC-5BB9342A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1A86EE-837D-94AF-A4C1-11C7D1793511}"/>
              </a:ext>
            </a:extLst>
          </p:cNvPr>
          <p:cNvSpPr txBox="1"/>
          <p:nvPr/>
        </p:nvSpPr>
        <p:spPr>
          <a:xfrm>
            <a:off x="3697130" y="754144"/>
            <a:ext cx="7865196" cy="5330952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6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By applying the Shannon-Weaver, Berlo's SMCR, and Schramm communication models, we  found the environmental, language, generational, cultural, and emotional barriers.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6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6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Key Solutions:</a:t>
            </a:r>
            <a:r>
              <a:rPr lang="en-GB" sz="26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The most effective strategies to resolve these issues include mandatory training for staff, soundproofing, simple standardized language, visual translated signs, performance incentives.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endParaRPr lang="en-GB" sz="2600" b="1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6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Outcome:</a:t>
            </a:r>
            <a:r>
              <a:rPr lang="en-GB" sz="26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less miscommunication, less stress, better teamwork, better food quality.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63142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D4CD2AA-90A3-7D66-2D45-DCE540E91D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2CAA08D9-1A72-6EA4-D127-415053412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CA99E3AA-9C31-C317-76D8-17253673903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C65A4420-1BFE-F736-C560-6FA5B5B066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9EABC5-7256-FE35-C961-A9335A7BA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EECF7CC-6F6E-098D-C30A-BBCC75C179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D6130-0C27-B0F6-D249-126D9E5495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49019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DF2BD57-C244-A3CB-AFDE-DD1AF3006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0FEED2-A8E5-A1D9-D33C-978D308CE73E}"/>
              </a:ext>
            </a:extLst>
          </p:cNvPr>
          <p:cNvSpPr txBox="1"/>
          <p:nvPr/>
        </p:nvSpPr>
        <p:spPr>
          <a:xfrm>
            <a:off x="3697130" y="754144"/>
            <a:ext cx="7865196" cy="5330952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>
              <a:lnSpc>
                <a:spcPct val="150000"/>
              </a:lnSpc>
            </a:pP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Businesstopia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(2018)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COMMUNICATION - ETW 1 - SCHRAMMS MODEL (1)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7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https://moodle.uwtsd.ac.uk/course/section.php?id=153674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10 April 2026).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Communication Theory (n.d.)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Berlo’s SMCR model of communication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https://www.communicationtheory.org/berlos-smcr-model-of-communication/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12 April 2026).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Medium (n. d.)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Shannon-Weaver model of communication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</a:p>
          <a:p>
            <a:pPr>
              <a:lnSpc>
                <a:spcPct val="150000"/>
              </a:lnSpc>
            </a:pPr>
            <a:r>
              <a:rPr lang="en-GB" sz="17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https://medium.com/design-theory-critical-thinking/shannon-weaver-model-of-communication-ce9ca9c14741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10 April 2026).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Mirza, N. (2026)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ETW - WEEK 7 - THE COMMUNICATION PROCESS (1)(25) (2)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7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https://moodle.uwtsd.ac.uk/course/section.php?id=153679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07 April 2026).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Moore, D.M. and Dwyer, F.M. (1994).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Visual Literacy: a Spectrum of visual learning.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Englewood Cliffs, NJ: Educational Technology Publications.</a:t>
            </a:r>
          </a:p>
        </p:txBody>
      </p:sp>
    </p:spTree>
    <p:extLst>
      <p:ext uri="{BB962C8B-B14F-4D97-AF65-F5344CB8AC3E}">
        <p14:creationId xmlns:p14="http://schemas.microsoft.com/office/powerpoint/2010/main" val="14796544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644FC4-2C33-F3ED-6B2F-5CC9327306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D38F3D76-845C-463E-BF50-9DA473331B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Plane in red circle">
            <a:extLst>
              <a:ext uri="{FF2B5EF4-FFF2-40B4-BE49-F238E27FC236}">
                <a16:creationId xmlns:a16="http://schemas.microsoft.com/office/drawing/2014/main" id="{0DB98DCB-A25D-CFE3-982E-3AA6A2626DB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8458" r="-1" b="11163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2558E5F9-5A84-8212-EBC2-4F0629EC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524"/>
            <a:ext cx="3443590" cy="5330952"/>
          </a:xfrm>
          <a:prstGeom prst="rect">
            <a:avLst/>
          </a:prstGeom>
          <a:solidFill>
            <a:srgbClr val="6B4B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271956-AC29-EE42-2A38-306556FD1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4145"/>
            <a:ext cx="3422132" cy="533095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D31185C2-D33A-33EA-87B0-5472F992D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1704B-3886-696D-7941-00D0ED270B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49019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  <a:p>
            <a:pPr>
              <a:buClr>
                <a:srgbClr val="6B4B48"/>
              </a:buClr>
            </a:pPr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0A591A1-E3C5-7E62-E072-F6DFD45187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97E56B-CE5C-AC69-AE07-16FA445906F6}"/>
              </a:ext>
            </a:extLst>
          </p:cNvPr>
          <p:cNvSpPr txBox="1"/>
          <p:nvPr/>
        </p:nvSpPr>
        <p:spPr>
          <a:xfrm>
            <a:off x="3697130" y="754144"/>
            <a:ext cx="7865196" cy="5330952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Parry, E. and Urwin, P.(2011) ‘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Generational differences in work values: a review of theory and evidence’,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International Journal of Management Review, 13(1) pp. 79-96.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Schramm, W. (1954) ‘How communication works’. In Schramm, W. (ed.)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process and effects of mass communication.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Urbana: University of Illinois Press, pp.3-26.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Hofstede, G. (2011)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Cultures and organizations: software of the mind.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3rd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New York: McGraw-Hill. 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SkillsYouNeed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(n.d.)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Barriers to Communication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</a:p>
          <a:p>
            <a:pPr>
              <a:lnSpc>
                <a:spcPct val="150000"/>
              </a:lnSpc>
            </a:pP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https://www.skillsyouneed.com/ips/barriers-communication.html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(Accessed: 07 April 2026).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Virtual Library (n.d.)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PMI – Plus, Minus, Interesting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</a:p>
          <a:p>
            <a:pPr>
              <a:lnSpc>
                <a:spcPct val="150000"/>
              </a:lnSpc>
            </a:pP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https://virtuallibrary.info/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12 April 2026)..</a:t>
            </a:r>
          </a:p>
        </p:txBody>
      </p:sp>
    </p:spTree>
    <p:extLst>
      <p:ext uri="{BB962C8B-B14F-4D97-AF65-F5344CB8AC3E}">
        <p14:creationId xmlns:p14="http://schemas.microsoft.com/office/powerpoint/2010/main" val="3677117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F3E37E-6C17-F826-B62F-C7EFF46E3F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Plane in red circle">
            <a:extLst>
              <a:ext uri="{FF2B5EF4-FFF2-40B4-BE49-F238E27FC236}">
                <a16:creationId xmlns:a16="http://schemas.microsoft.com/office/drawing/2014/main" id="{0BDCECC9-5A7F-3727-8EFB-7E02289E826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20000"/>
          </a:blip>
          <a:srcRect t="8485" r="-1" b="11137"/>
          <a:stretch>
            <a:fillRect/>
          </a:stretch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915F295-9EAD-28DD-917D-BFD1A0DB892A}"/>
              </a:ext>
            </a:extLst>
          </p:cNvPr>
          <p:cNvSpPr txBox="1"/>
          <p:nvPr/>
        </p:nvSpPr>
        <p:spPr>
          <a:xfrm>
            <a:off x="-534670" y="641859"/>
            <a:ext cx="6630670" cy="26116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7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you!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9A2958-4C07-50F7-3DDF-FEF2E472C7AF}"/>
              </a:ext>
            </a:extLst>
          </p:cNvPr>
          <p:cNvSpPr txBox="1"/>
          <p:nvPr/>
        </p:nvSpPr>
        <p:spPr>
          <a:xfrm>
            <a:off x="4867275" y="4247629"/>
            <a:ext cx="4200525" cy="16162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7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Question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57B1D1-C1CD-CE35-3750-65DEEB0273B2}"/>
              </a:ext>
            </a:extLst>
          </p:cNvPr>
          <p:cNvSpPr txBox="1"/>
          <p:nvPr/>
        </p:nvSpPr>
        <p:spPr>
          <a:xfrm>
            <a:off x="9798939" y="2277859"/>
            <a:ext cx="1714500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703999470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39D77354-939E-4A26-AE51-B3F9618B14B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3448</TotalTime>
  <Words>1619</Words>
  <Application>Microsoft Office PowerPoint</Application>
  <PresentationFormat>Widescreen</PresentationFormat>
  <Paragraphs>314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Corbel</vt:lpstr>
      <vt:lpstr>Times New Roman</vt:lpstr>
      <vt:lpstr>Wingdings 2</vt:lpstr>
      <vt:lpstr>Frame</vt:lpstr>
      <vt:lpstr>PowerPoint Presentation</vt:lpstr>
      <vt:lpstr>Contents </vt:lpstr>
      <vt:lpstr>Introduction </vt:lpstr>
      <vt:lpstr>Case Study Scenario </vt:lpstr>
      <vt:lpstr>Environmental Barriers</vt:lpstr>
      <vt:lpstr>Language  Barriers</vt:lpstr>
      <vt:lpstr>Shannon &amp; Weaver</vt:lpstr>
      <vt:lpstr>The Shannon-Weaver Mathematical    Model (1949)</vt:lpstr>
      <vt:lpstr>Solutions Environmental Barriers</vt:lpstr>
      <vt:lpstr>Solutions Language Barriers</vt:lpstr>
      <vt:lpstr>Age/Generational Barriers</vt:lpstr>
      <vt:lpstr>Cultural    Barriers</vt:lpstr>
      <vt:lpstr>Berlo</vt:lpstr>
      <vt:lpstr>Berlo’s SMCR Model (1960)</vt:lpstr>
      <vt:lpstr>Solutions Age/Generational Barriers</vt:lpstr>
      <vt:lpstr>Solutions Cultural Barriers</vt:lpstr>
      <vt:lpstr>Emotional  Barriers</vt:lpstr>
      <vt:lpstr>Schramm</vt:lpstr>
      <vt:lpstr>Schramm’s Model of Communication (1954)</vt:lpstr>
      <vt:lpstr>Solutions Emotional  Barriers</vt:lpstr>
      <vt:lpstr>Conclusion</vt:lpstr>
      <vt:lpstr>References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Renato Cafaro</cp:lastModifiedBy>
  <cp:revision>138</cp:revision>
  <dcterms:created xsi:type="dcterms:W3CDTF">2026-03-22T17:21:23Z</dcterms:created>
  <dcterms:modified xsi:type="dcterms:W3CDTF">2026-04-20T02:13:31Z</dcterms:modified>
</cp:coreProperties>
</file>