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handoutMasterIdLst>
    <p:handoutMasterId r:id="rId15"/>
  </p:handoutMasterIdLst>
  <p:sldIdLst>
    <p:sldId id="256" r:id="rId2"/>
    <p:sldId id="257" r:id="rId3"/>
    <p:sldId id="260" r:id="rId4"/>
    <p:sldId id="265" r:id="rId5"/>
    <p:sldId id="261" r:id="rId6"/>
    <p:sldId id="262" r:id="rId7"/>
    <p:sldId id="263" r:id="rId8"/>
    <p:sldId id="264" r:id="rId9"/>
    <p:sldId id="270" r:id="rId10"/>
    <p:sldId id="269" r:id="rId11"/>
    <p:sldId id="266" r:id="rId12"/>
    <p:sldId id="271" r:id="rId13"/>
  </p:sldIdLst>
  <p:sldSz cx="9144000" cy="6858000" type="screen4x3"/>
  <p:notesSz cx="6761163"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714"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29837" cy="497126"/>
          </a:xfrm>
          <a:prstGeom prst="rect">
            <a:avLst/>
          </a:prstGeom>
        </p:spPr>
        <p:txBody>
          <a:bodyPr vert="horz" lIns="91614" tIns="45807" rIns="91614" bIns="45807" rtlCol="0"/>
          <a:lstStyle>
            <a:lvl1pPr algn="l">
              <a:defRPr sz="1200"/>
            </a:lvl1pPr>
          </a:lstStyle>
          <a:p>
            <a:endParaRPr lang="en-GB"/>
          </a:p>
        </p:txBody>
      </p:sp>
      <p:sp>
        <p:nvSpPr>
          <p:cNvPr id="3" name="Date Placeholder 2"/>
          <p:cNvSpPr>
            <a:spLocks noGrp="1"/>
          </p:cNvSpPr>
          <p:nvPr>
            <p:ph type="dt" sz="quarter" idx="1"/>
          </p:nvPr>
        </p:nvSpPr>
        <p:spPr>
          <a:xfrm>
            <a:off x="3829762" y="0"/>
            <a:ext cx="2929837" cy="497126"/>
          </a:xfrm>
          <a:prstGeom prst="rect">
            <a:avLst/>
          </a:prstGeom>
        </p:spPr>
        <p:txBody>
          <a:bodyPr vert="horz" lIns="91614" tIns="45807" rIns="91614" bIns="45807" rtlCol="0"/>
          <a:lstStyle>
            <a:lvl1pPr algn="r">
              <a:defRPr sz="1200"/>
            </a:lvl1pPr>
          </a:lstStyle>
          <a:p>
            <a:fld id="{D474E930-FA43-40F6-A42A-90AAEA7220AB}" type="datetimeFigureOut">
              <a:rPr lang="en-GB" smtClean="0"/>
              <a:pPr/>
              <a:t>27/04/2021</a:t>
            </a:fld>
            <a:endParaRPr lang="en-GB"/>
          </a:p>
        </p:txBody>
      </p:sp>
      <p:sp>
        <p:nvSpPr>
          <p:cNvPr id="4" name="Footer Placeholder 3"/>
          <p:cNvSpPr>
            <a:spLocks noGrp="1"/>
          </p:cNvSpPr>
          <p:nvPr>
            <p:ph type="ftr" sz="quarter" idx="2"/>
          </p:nvPr>
        </p:nvSpPr>
        <p:spPr>
          <a:xfrm>
            <a:off x="1" y="9443661"/>
            <a:ext cx="2929837" cy="497126"/>
          </a:xfrm>
          <a:prstGeom prst="rect">
            <a:avLst/>
          </a:prstGeom>
        </p:spPr>
        <p:txBody>
          <a:bodyPr vert="horz" lIns="91614" tIns="45807" rIns="91614" bIns="45807" rtlCol="0" anchor="b"/>
          <a:lstStyle>
            <a:lvl1pPr algn="l">
              <a:defRPr sz="1200"/>
            </a:lvl1pPr>
          </a:lstStyle>
          <a:p>
            <a:endParaRPr lang="en-GB"/>
          </a:p>
        </p:txBody>
      </p:sp>
      <p:sp>
        <p:nvSpPr>
          <p:cNvPr id="5" name="Slide Number Placeholder 4"/>
          <p:cNvSpPr>
            <a:spLocks noGrp="1"/>
          </p:cNvSpPr>
          <p:nvPr>
            <p:ph type="sldNum" sz="quarter" idx="3"/>
          </p:nvPr>
        </p:nvSpPr>
        <p:spPr>
          <a:xfrm>
            <a:off x="3829762" y="9443661"/>
            <a:ext cx="2929837" cy="497126"/>
          </a:xfrm>
          <a:prstGeom prst="rect">
            <a:avLst/>
          </a:prstGeom>
        </p:spPr>
        <p:txBody>
          <a:bodyPr vert="horz" lIns="91614" tIns="45807" rIns="91614" bIns="45807" rtlCol="0" anchor="b"/>
          <a:lstStyle>
            <a:lvl1pPr algn="r">
              <a:defRPr sz="1200"/>
            </a:lvl1pPr>
          </a:lstStyle>
          <a:p>
            <a:fld id="{1CF7AAAF-DEFB-4904-A4DB-9773F0448ADC}"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29837" cy="497126"/>
          </a:xfrm>
          <a:prstGeom prst="rect">
            <a:avLst/>
          </a:prstGeom>
        </p:spPr>
        <p:txBody>
          <a:bodyPr vert="horz" lIns="91614" tIns="45807" rIns="91614" bIns="45807" rtlCol="0"/>
          <a:lstStyle>
            <a:lvl1pPr algn="l">
              <a:defRPr sz="1200"/>
            </a:lvl1pPr>
          </a:lstStyle>
          <a:p>
            <a:endParaRPr lang="en-GB"/>
          </a:p>
        </p:txBody>
      </p:sp>
      <p:sp>
        <p:nvSpPr>
          <p:cNvPr id="3" name="Date Placeholder 2"/>
          <p:cNvSpPr>
            <a:spLocks noGrp="1"/>
          </p:cNvSpPr>
          <p:nvPr>
            <p:ph type="dt" idx="1"/>
          </p:nvPr>
        </p:nvSpPr>
        <p:spPr>
          <a:xfrm>
            <a:off x="3829762" y="0"/>
            <a:ext cx="2929837" cy="497126"/>
          </a:xfrm>
          <a:prstGeom prst="rect">
            <a:avLst/>
          </a:prstGeom>
        </p:spPr>
        <p:txBody>
          <a:bodyPr vert="horz" lIns="91614" tIns="45807" rIns="91614" bIns="45807" rtlCol="0"/>
          <a:lstStyle>
            <a:lvl1pPr algn="r">
              <a:defRPr sz="1200"/>
            </a:lvl1pPr>
          </a:lstStyle>
          <a:p>
            <a:fld id="{616DB17A-8D88-4EBA-B0F5-50361AB2D78B}" type="datetimeFigureOut">
              <a:rPr lang="en-GB" smtClean="0"/>
              <a:pPr/>
              <a:t>27/04/2021</a:t>
            </a:fld>
            <a:endParaRPr lang="en-GB"/>
          </a:p>
        </p:txBody>
      </p:sp>
      <p:sp>
        <p:nvSpPr>
          <p:cNvPr id="4" name="Slide Image Placeholder 3"/>
          <p:cNvSpPr>
            <a:spLocks noGrp="1" noRot="1" noChangeAspect="1"/>
          </p:cNvSpPr>
          <p:nvPr>
            <p:ph type="sldImg" idx="2"/>
          </p:nvPr>
        </p:nvSpPr>
        <p:spPr>
          <a:xfrm>
            <a:off x="895350" y="746125"/>
            <a:ext cx="4970463" cy="3729038"/>
          </a:xfrm>
          <a:prstGeom prst="rect">
            <a:avLst/>
          </a:prstGeom>
          <a:noFill/>
          <a:ln w="12700">
            <a:solidFill>
              <a:prstClr val="black"/>
            </a:solidFill>
          </a:ln>
        </p:spPr>
        <p:txBody>
          <a:bodyPr vert="horz" lIns="91614" tIns="45807" rIns="91614" bIns="45807" rtlCol="0" anchor="ctr"/>
          <a:lstStyle/>
          <a:p>
            <a:endParaRPr lang="en-GB"/>
          </a:p>
        </p:txBody>
      </p:sp>
      <p:sp>
        <p:nvSpPr>
          <p:cNvPr id="5" name="Notes Placeholder 4"/>
          <p:cNvSpPr>
            <a:spLocks noGrp="1"/>
          </p:cNvSpPr>
          <p:nvPr>
            <p:ph type="body" sz="quarter" idx="3"/>
          </p:nvPr>
        </p:nvSpPr>
        <p:spPr>
          <a:xfrm>
            <a:off x="676117" y="4722695"/>
            <a:ext cx="5408930" cy="4474131"/>
          </a:xfrm>
          <a:prstGeom prst="rect">
            <a:avLst/>
          </a:prstGeom>
        </p:spPr>
        <p:txBody>
          <a:bodyPr vert="horz" lIns="91614" tIns="45807" rIns="91614" bIns="45807"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43661"/>
            <a:ext cx="2929837" cy="497126"/>
          </a:xfrm>
          <a:prstGeom prst="rect">
            <a:avLst/>
          </a:prstGeom>
        </p:spPr>
        <p:txBody>
          <a:bodyPr vert="horz" lIns="91614" tIns="45807" rIns="91614" bIns="45807" rtlCol="0" anchor="b"/>
          <a:lstStyle>
            <a:lvl1pPr algn="l">
              <a:defRPr sz="1200"/>
            </a:lvl1pPr>
          </a:lstStyle>
          <a:p>
            <a:endParaRPr lang="en-GB"/>
          </a:p>
        </p:txBody>
      </p:sp>
      <p:sp>
        <p:nvSpPr>
          <p:cNvPr id="7" name="Slide Number Placeholder 6"/>
          <p:cNvSpPr>
            <a:spLocks noGrp="1"/>
          </p:cNvSpPr>
          <p:nvPr>
            <p:ph type="sldNum" sz="quarter" idx="5"/>
          </p:nvPr>
        </p:nvSpPr>
        <p:spPr>
          <a:xfrm>
            <a:off x="3829762" y="9443661"/>
            <a:ext cx="2929837" cy="497126"/>
          </a:xfrm>
          <a:prstGeom prst="rect">
            <a:avLst/>
          </a:prstGeom>
        </p:spPr>
        <p:txBody>
          <a:bodyPr vert="horz" lIns="91614" tIns="45807" rIns="91614" bIns="45807" rtlCol="0" anchor="b"/>
          <a:lstStyle>
            <a:lvl1pPr algn="r">
              <a:defRPr sz="1200"/>
            </a:lvl1pPr>
          </a:lstStyle>
          <a:p>
            <a:fld id="{AABE919A-1FB7-4946-A50F-589310880AA7}"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Rot="1" noChangeAspect="1" noChangeArrowheads="1" noTextEdit="1"/>
          </p:cNvSpPr>
          <p:nvPr>
            <p:ph type="sldImg"/>
          </p:nvPr>
        </p:nvSpPr>
        <p:spPr>
          <a:xfrm>
            <a:off x="904875" y="752475"/>
            <a:ext cx="4951413" cy="3714750"/>
          </a:xfrm>
          <a:ln cap="flat"/>
        </p:spPr>
      </p:sp>
      <p:sp>
        <p:nvSpPr>
          <p:cNvPr id="292867" name="Rectangle 3"/>
          <p:cNvSpPr>
            <a:spLocks noGrp="1" noChangeArrowheads="1"/>
          </p:cNvSpPr>
          <p:nvPr>
            <p:ph type="body" idx="1"/>
          </p:nvPr>
        </p:nvSpPr>
        <p:spPr>
          <a:ln/>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F75345B-4FE0-41AA-B679-B38BE302476F}" type="datetime1">
              <a:rPr lang="en-GB" smtClean="0"/>
              <a:pPr/>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DCA9245-8671-489C-A13F-8535CE085DA6}" type="datetime1">
              <a:rPr lang="en-GB" smtClean="0"/>
              <a:pPr/>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68E993-7CFF-40B7-80CA-691DFAB90352}" type="datetime1">
              <a:rPr lang="en-GB" smtClean="0"/>
              <a:pPr/>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B43D106-46C6-4BD1-8925-B103CD86A1A6}" type="datetime1">
              <a:rPr lang="en-GB" smtClean="0"/>
              <a:pPr/>
              <a:t>27/04/2021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8804CB6-6550-4180-B86F-0BAB28A48B0A}" type="datetime1">
              <a:rPr lang="en-GB" smtClean="0"/>
              <a:pPr/>
              <a:t>27/04/2021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F779777-9CD6-46A1-85E7-EC7EF845F0E5}" type="datetime1">
              <a:rPr lang="en-GB" smtClean="0"/>
              <a:pPr/>
              <a:t>27/04/2021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D18679-11A5-481D-8A18-DB918657E446}" type="datetime1">
              <a:rPr lang="en-GB" smtClean="0"/>
              <a:pPr/>
              <a:t>27/04/2021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2169CE-B147-455A-9854-FD8620784F2F}" type="datetime1">
              <a:rPr lang="en-GB" smtClean="0"/>
              <a:pPr/>
              <a:t>27/04/2021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6FEB40-8B17-4356-911D-91B19046E75F}" type="datetime1">
              <a:rPr lang="en-GB" smtClean="0"/>
              <a:pPr/>
              <a:t>27/04/2021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1C85EA-23E9-456F-A78C-6EE5D6709FC7}" type="datetime1">
              <a:rPr lang="en-GB" smtClean="0"/>
              <a:pPr/>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366F7F3-1228-4002-BF04-5F7D1F54078D}" type="datetime1">
              <a:rPr lang="en-GB" smtClean="0"/>
              <a:pPr/>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EC5338-D235-48C7-9456-35B73F6C0AEC}" type="datetime1">
              <a:rPr lang="en-GB" smtClean="0"/>
              <a:pPr/>
              <a:t>27/04/2021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37B528-879C-4EFC-BF0F-F5B7B06B136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000" dirty="0">
                <a:latin typeface="Comic Sans MS" pitchFamily="66" charset="0"/>
              </a:rPr>
              <a:t>Strategy - An</a:t>
            </a:r>
            <a:r>
              <a:rPr lang="en-GB" sz="4000" b="1" dirty="0">
                <a:latin typeface="Comic Sans MS" pitchFamily="66" charset="0"/>
              </a:rPr>
              <a:t> </a:t>
            </a:r>
            <a:r>
              <a:rPr lang="en-GB" sz="4000" dirty="0">
                <a:latin typeface="Comic Sans MS" pitchFamily="66" charset="0"/>
              </a:rPr>
              <a:t>Introduction</a:t>
            </a:r>
          </a:p>
        </p:txBody>
      </p:sp>
      <p:sp>
        <p:nvSpPr>
          <p:cNvPr id="3" name="Subtitle 2"/>
          <p:cNvSpPr>
            <a:spLocks noGrp="1"/>
          </p:cNvSpPr>
          <p:nvPr>
            <p:ph type="subTitle" idx="1"/>
          </p:nvPr>
        </p:nvSpPr>
        <p:spPr/>
        <p:txBody>
          <a:bodyPr/>
          <a:lstStyle/>
          <a:p>
            <a:endParaRPr lang="en-GB" dirty="0">
              <a:solidFill>
                <a:schemeClr val="tx1"/>
              </a:solidFill>
              <a:latin typeface="Comic Sans MS" pitchFamily="66" charset="0"/>
            </a:endParaRPr>
          </a:p>
        </p:txBody>
      </p:sp>
      <p:sp>
        <p:nvSpPr>
          <p:cNvPr id="4" name="Slide Number Placeholder 3"/>
          <p:cNvSpPr>
            <a:spLocks noGrp="1"/>
          </p:cNvSpPr>
          <p:nvPr>
            <p:ph type="sldNum" sz="quarter" idx="12"/>
          </p:nvPr>
        </p:nvSpPr>
        <p:spPr/>
        <p:txBody>
          <a:bodyPr/>
          <a:lstStyle/>
          <a:p>
            <a:fld id="{C337B528-879C-4EFC-BF0F-F5B7B06B1367}" type="slidenum">
              <a:rPr lang="en-GB" smtClean="0"/>
              <a:pPr/>
              <a:t>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nodePh="1">
                                  <p:stCondLst>
                                    <p:cond delay="0"/>
                                  </p:stCondLst>
                                  <p:endCondLst>
                                    <p:cond evt="begin" delay="0">
                                      <p:tn val="11"/>
                                    </p:cond>
                                  </p:end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2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6" name="Title 5"/>
          <p:cNvSpPr>
            <a:spLocks noGrp="1"/>
          </p:cNvSpPr>
          <p:nvPr>
            <p:ph type="title"/>
          </p:nvPr>
        </p:nvSpPr>
        <p:spPr>
          <a:xfrm>
            <a:off x="718879" y="800392"/>
            <a:ext cx="7698523" cy="1212102"/>
          </a:xfrm>
        </p:spPr>
        <p:txBody>
          <a:bodyPr>
            <a:normAutofit/>
          </a:bodyPr>
          <a:lstStyle/>
          <a:p>
            <a:r>
              <a:rPr lang="en-US" sz="3500">
                <a:solidFill>
                  <a:srgbClr val="FFFFFF"/>
                </a:solidFill>
                <a:latin typeface="Comic Sans MS" pitchFamily="66" charset="0"/>
              </a:rPr>
              <a:t>Vocabulary of Strategy</a:t>
            </a:r>
            <a:endParaRPr lang="en-GB" sz="3500">
              <a:solidFill>
                <a:srgbClr val="FFFFFF"/>
              </a:solidFill>
              <a:latin typeface="Comic Sans MS" pitchFamily="66" charset="0"/>
            </a:endParaRPr>
          </a:p>
        </p:txBody>
      </p:sp>
      <p:sp>
        <p:nvSpPr>
          <p:cNvPr id="7" name="Content Placeholder 6"/>
          <p:cNvSpPr>
            <a:spLocks noGrp="1"/>
          </p:cNvSpPr>
          <p:nvPr>
            <p:ph idx="1"/>
          </p:nvPr>
        </p:nvSpPr>
        <p:spPr>
          <a:xfrm>
            <a:off x="1025718" y="2490436"/>
            <a:ext cx="7281746" cy="3567173"/>
          </a:xfrm>
        </p:spPr>
        <p:txBody>
          <a:bodyPr anchor="ctr">
            <a:normAutofit/>
          </a:bodyPr>
          <a:lstStyle/>
          <a:p>
            <a:r>
              <a:rPr lang="en-US" sz="2100">
                <a:latin typeface="Comic Sans MS" pitchFamily="66" charset="0"/>
              </a:rPr>
              <a:t>Vision.</a:t>
            </a:r>
          </a:p>
          <a:p>
            <a:r>
              <a:rPr lang="en-US" sz="2100">
                <a:latin typeface="Comic Sans MS" pitchFamily="66" charset="0"/>
              </a:rPr>
              <a:t>Mission.</a:t>
            </a:r>
          </a:p>
          <a:p>
            <a:r>
              <a:rPr lang="en-US" sz="2100">
                <a:latin typeface="Comic Sans MS" pitchFamily="66" charset="0"/>
              </a:rPr>
              <a:t>Goal. </a:t>
            </a:r>
          </a:p>
          <a:p>
            <a:r>
              <a:rPr lang="en-US" sz="2100">
                <a:latin typeface="Comic Sans MS" pitchFamily="66" charset="0"/>
              </a:rPr>
              <a:t>Objectives.</a:t>
            </a:r>
          </a:p>
          <a:p>
            <a:r>
              <a:rPr lang="en-US" sz="2100">
                <a:latin typeface="Comic Sans MS" pitchFamily="66" charset="0"/>
              </a:rPr>
              <a:t>Strategic capability.</a:t>
            </a:r>
          </a:p>
          <a:p>
            <a:r>
              <a:rPr lang="en-US" sz="2100">
                <a:latin typeface="Comic Sans MS" pitchFamily="66" charset="0"/>
              </a:rPr>
              <a:t>Strategies.</a:t>
            </a:r>
          </a:p>
          <a:p>
            <a:r>
              <a:rPr lang="en-US" sz="2100">
                <a:latin typeface="Comic Sans MS" pitchFamily="66" charset="0"/>
              </a:rPr>
              <a:t>Business model.</a:t>
            </a:r>
          </a:p>
          <a:p>
            <a:r>
              <a:rPr lang="en-US" sz="2100">
                <a:latin typeface="Comic Sans MS" pitchFamily="66" charset="0"/>
              </a:rPr>
              <a:t>Control.</a:t>
            </a:r>
          </a:p>
          <a:p>
            <a:endParaRPr lang="en-GB" sz="2100"/>
          </a:p>
        </p:txBody>
      </p:sp>
      <p:sp>
        <p:nvSpPr>
          <p:cNvPr id="5" name="Slide Number Placeholder 4"/>
          <p:cNvSpPr>
            <a:spLocks noGrp="1"/>
          </p:cNvSpPr>
          <p:nvPr>
            <p:ph type="sldNum" sz="quarter" idx="12"/>
          </p:nvPr>
        </p:nvSpPr>
        <p:spPr>
          <a:xfrm>
            <a:off x="8030718" y="6382512"/>
            <a:ext cx="514350" cy="320040"/>
          </a:xfrm>
        </p:spPr>
        <p:txBody>
          <a:bodyPr>
            <a:normAutofit/>
          </a:bodyPr>
          <a:lstStyle/>
          <a:p>
            <a:pPr>
              <a:spcAft>
                <a:spcPts val="600"/>
              </a:spcAft>
            </a:pPr>
            <a:fld id="{0EC2B28F-8E3F-46A8-B70B-3560BAE4C4CA}" type="slidenum">
              <a:rPr lang="en-GB" sz="900"/>
              <a:pPr>
                <a:spcAft>
                  <a:spcPts val="600"/>
                </a:spcAft>
              </a:pPr>
              <a:t>2</a:t>
            </a:fld>
            <a:endParaRPr lang="en-GB" sz="9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000" fill="hold"/>
                                        <p:tgtEl>
                                          <p:spTgt spid="6"/>
                                        </p:tgtEl>
                                        <p:attrNameLst>
                                          <p:attrName>ppt_x</p:attrName>
                                        </p:attrNameLst>
                                      </p:cBhvr>
                                      <p:tavLst>
                                        <p:tav tm="0">
                                          <p:val>
                                            <p:strVal val="0-#ppt_w/2"/>
                                          </p:val>
                                        </p:tav>
                                        <p:tav tm="100000">
                                          <p:val>
                                            <p:strVal val="#ppt_x"/>
                                          </p:val>
                                        </p:tav>
                                      </p:tavLst>
                                    </p:anim>
                                    <p:anim calcmode="lin" valueType="num">
                                      <p:cBhvr additive="base">
                                        <p:cTn id="8" dur="1000" fill="hold"/>
                                        <p:tgtEl>
                                          <p:spTgt spid="6"/>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anim calcmode="lin" valueType="num">
                                      <p:cBhvr additive="base">
                                        <p:cTn id="11" dur="10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 calcmode="lin" valueType="num">
                                      <p:cBhvr additive="base">
                                        <p:cTn id="15" dur="10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6" dur="1000" fill="hold"/>
                                        <p:tgtEl>
                                          <p:spTgt spid="7">
                                            <p:txEl>
                                              <p:pRg st="0" end="0"/>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10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7">
                                            <p:txEl>
                                              <p:pRg st="2" end="2"/>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anim calcmode="lin" valueType="num">
                                      <p:cBhvr additive="base">
                                        <p:cTn id="23" dur="10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24" dur="1000" fill="hold"/>
                                        <p:tgtEl>
                                          <p:spTgt spid="7">
                                            <p:txEl>
                                              <p:pRg st="3" end="3"/>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 calcmode="lin" valueType="num">
                                      <p:cBhvr additive="base">
                                        <p:cTn id="27" dur="10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28" dur="1000" fill="hold"/>
                                        <p:tgtEl>
                                          <p:spTgt spid="7">
                                            <p:txEl>
                                              <p:pRg st="4" end="4"/>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7">
                                            <p:txEl>
                                              <p:pRg st="5" end="5"/>
                                            </p:txEl>
                                          </p:spTgt>
                                        </p:tgtEl>
                                        <p:attrNameLst>
                                          <p:attrName>style.visibility</p:attrName>
                                        </p:attrNameLst>
                                      </p:cBhvr>
                                      <p:to>
                                        <p:strVal val="visible"/>
                                      </p:to>
                                    </p:set>
                                    <p:anim calcmode="lin" valueType="num">
                                      <p:cBhvr additive="base">
                                        <p:cTn id="31" dur="10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7">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7">
                                            <p:txEl>
                                              <p:pRg st="6" end="6"/>
                                            </p:txEl>
                                          </p:spTgt>
                                        </p:tgtEl>
                                        <p:attrNameLst>
                                          <p:attrName>style.visibility</p:attrName>
                                        </p:attrNameLst>
                                      </p:cBhvr>
                                      <p:to>
                                        <p:strVal val="visible"/>
                                      </p:to>
                                    </p:set>
                                    <p:anim calcmode="lin" valueType="num">
                                      <p:cBhvr additive="base">
                                        <p:cTn id="35" dur="1000" fill="hold"/>
                                        <p:tgtEl>
                                          <p:spTgt spid="7">
                                            <p:txEl>
                                              <p:pRg st="6" end="6"/>
                                            </p:txEl>
                                          </p:spTgt>
                                        </p:tgtEl>
                                        <p:attrNameLst>
                                          <p:attrName>ppt_x</p:attrName>
                                        </p:attrNameLst>
                                      </p:cBhvr>
                                      <p:tavLst>
                                        <p:tav tm="0">
                                          <p:val>
                                            <p:strVal val="0-#ppt_w/2"/>
                                          </p:val>
                                        </p:tav>
                                        <p:tav tm="100000">
                                          <p:val>
                                            <p:strVal val="#ppt_x"/>
                                          </p:val>
                                        </p:tav>
                                      </p:tavLst>
                                    </p:anim>
                                    <p:anim calcmode="lin" valueType="num">
                                      <p:cBhvr additive="base">
                                        <p:cTn id="36" dur="1000" fill="hold"/>
                                        <p:tgtEl>
                                          <p:spTgt spid="7">
                                            <p:txEl>
                                              <p:pRg st="6" end="6"/>
                                            </p:txEl>
                                          </p:spTgt>
                                        </p:tgtEl>
                                        <p:attrNameLst>
                                          <p:attrName>ppt_y</p:attrName>
                                        </p:attrNameLst>
                                      </p:cBhvr>
                                      <p:tavLst>
                                        <p:tav tm="0">
                                          <p:val>
                                            <p:strVal val="#ppt_y"/>
                                          </p:val>
                                        </p:tav>
                                        <p:tav tm="100000">
                                          <p:val>
                                            <p:strVal val="#ppt_y"/>
                                          </p:val>
                                        </p:tav>
                                      </p:tavLst>
                                    </p:anim>
                                  </p:childTnLst>
                                </p:cTn>
                              </p:par>
                              <p:par>
                                <p:cTn id="37" presetID="2" presetClass="entr" presetSubtype="8" fill="hold" nodeType="withEffect">
                                  <p:stCondLst>
                                    <p:cond delay="0"/>
                                  </p:stCondLst>
                                  <p:childTnLst>
                                    <p:set>
                                      <p:cBhvr>
                                        <p:cTn id="38" dur="1" fill="hold">
                                          <p:stCondLst>
                                            <p:cond delay="0"/>
                                          </p:stCondLst>
                                        </p:cTn>
                                        <p:tgtEl>
                                          <p:spTgt spid="7">
                                            <p:txEl>
                                              <p:pRg st="7" end="7"/>
                                            </p:txEl>
                                          </p:spTgt>
                                        </p:tgtEl>
                                        <p:attrNameLst>
                                          <p:attrName>style.visibility</p:attrName>
                                        </p:attrNameLst>
                                      </p:cBhvr>
                                      <p:to>
                                        <p:strVal val="visible"/>
                                      </p:to>
                                    </p:set>
                                    <p:anim calcmode="lin" valueType="num">
                                      <p:cBhvr additive="base">
                                        <p:cTn id="39" dur="1000" fill="hold"/>
                                        <p:tgtEl>
                                          <p:spTgt spid="7">
                                            <p:txEl>
                                              <p:pRg st="7" end="7"/>
                                            </p:txEl>
                                          </p:spTgt>
                                        </p:tgtEl>
                                        <p:attrNameLst>
                                          <p:attrName>ppt_x</p:attrName>
                                        </p:attrNameLst>
                                      </p:cBhvr>
                                      <p:tavLst>
                                        <p:tav tm="0">
                                          <p:val>
                                            <p:strVal val="0-#ppt_w/2"/>
                                          </p:val>
                                        </p:tav>
                                        <p:tav tm="100000">
                                          <p:val>
                                            <p:strVal val="#ppt_x"/>
                                          </p:val>
                                        </p:tav>
                                      </p:tavLst>
                                    </p:anim>
                                    <p:anim calcmode="lin" valueType="num">
                                      <p:cBhvr additive="base">
                                        <p:cTn id="40" dur="1000" fill="hold"/>
                                        <p:tgtEl>
                                          <p:spTgt spid="7">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2"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br>
              <a:rPr lang="en-US" sz="3400">
                <a:solidFill>
                  <a:srgbClr val="FFFFFF"/>
                </a:solidFill>
                <a:latin typeface="Comic Sans MS" pitchFamily="66" charset="0"/>
              </a:rPr>
            </a:br>
            <a:r>
              <a:rPr lang="en-US" sz="3400">
                <a:solidFill>
                  <a:srgbClr val="FFFFFF"/>
                </a:solidFill>
                <a:latin typeface="Comic Sans MS" pitchFamily="66" charset="0"/>
              </a:rPr>
              <a:t>Kingston University</a:t>
            </a:r>
            <a:endParaRPr lang="en-GB" sz="3400">
              <a:solidFill>
                <a:srgbClr val="FFFFFF"/>
              </a:solidFill>
              <a:latin typeface="Comic Sans MS" pitchFamily="66" charset="0"/>
            </a:endParaRPr>
          </a:p>
        </p:txBody>
      </p:sp>
      <p:sp>
        <p:nvSpPr>
          <p:cNvPr id="3" name="Content Placeholder 2"/>
          <p:cNvSpPr>
            <a:spLocks noGrp="1"/>
          </p:cNvSpPr>
          <p:nvPr>
            <p:ph idx="1"/>
          </p:nvPr>
        </p:nvSpPr>
        <p:spPr>
          <a:xfrm>
            <a:off x="3734031" y="885651"/>
            <a:ext cx="4893915" cy="4616849"/>
          </a:xfrm>
        </p:spPr>
        <p:txBody>
          <a:bodyPr anchor="ctr">
            <a:normAutofit/>
          </a:bodyPr>
          <a:lstStyle/>
          <a:p>
            <a:r>
              <a:rPr lang="en-US" sz="2100">
                <a:latin typeface="Comic Sans MS" pitchFamily="66" charset="0"/>
              </a:rPr>
              <a:t>Mission</a:t>
            </a:r>
          </a:p>
          <a:p>
            <a:pPr lvl="1"/>
            <a:r>
              <a:rPr lang="en-US" sz="2100">
                <a:latin typeface="Comic Sans MS" pitchFamily="66" charset="0"/>
              </a:rPr>
              <a:t>To promote participation in higher education, which it regards as a democratic entitlement; to strive for excellence in learning, teaching, and research; to realise the creative potential and fire the imagination of all its members; and to equip its students to make effective contributions to society and the economy.</a:t>
            </a:r>
          </a:p>
          <a:p>
            <a:endParaRPr lang="en-GB" sz="2100"/>
          </a:p>
        </p:txBody>
      </p:sp>
      <p:sp>
        <p:nvSpPr>
          <p:cNvPr id="4" name="Slide Number Placeholder 3"/>
          <p:cNvSpPr>
            <a:spLocks noGrp="1"/>
          </p:cNvSpPr>
          <p:nvPr>
            <p:ph type="sldNum" sz="quarter" idx="12"/>
          </p:nvPr>
        </p:nvSpPr>
        <p:spPr>
          <a:xfrm>
            <a:off x="8030718" y="6382512"/>
            <a:ext cx="514350" cy="320040"/>
          </a:xfrm>
        </p:spPr>
        <p:txBody>
          <a:bodyPr>
            <a:normAutofit/>
          </a:bodyPr>
          <a:lstStyle/>
          <a:p>
            <a:pPr>
              <a:spcAft>
                <a:spcPts val="600"/>
              </a:spcAft>
            </a:pPr>
            <a:fld id="{0EC2B28F-8E3F-46A8-B70B-3560BAE4C4CA}" type="slidenum">
              <a:rPr lang="en-GB" sz="900"/>
              <a:pPr>
                <a:spcAft>
                  <a:spcPts val="600"/>
                </a:spcAft>
              </a:pPr>
              <a:t>3</a:t>
            </a:fld>
            <a:endParaRPr lang="en-GB" sz="9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46" y="554152"/>
            <a:ext cx="4306641"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33804" y="1289765"/>
            <a:ext cx="2738325" cy="4270963"/>
          </a:xfrm>
        </p:spPr>
        <p:txBody>
          <a:bodyPr anchor="ctr">
            <a:normAutofit/>
          </a:bodyPr>
          <a:lstStyle/>
          <a:p>
            <a:r>
              <a:rPr lang="en-GB" sz="4200">
                <a:solidFill>
                  <a:srgbClr val="FFFFFF"/>
                </a:solidFill>
                <a:latin typeface="Comic Sans MS" pitchFamily="66" charset="0"/>
              </a:rPr>
              <a:t>What is Strategy?</a:t>
            </a:r>
            <a:endParaRPr lang="en-GB" sz="4200">
              <a:solidFill>
                <a:srgbClr val="FFFFFF"/>
              </a:solidFill>
            </a:endParaRPr>
          </a:p>
        </p:txBody>
      </p:sp>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619" y="374394"/>
            <a:ext cx="128637"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581" y="1084507"/>
            <a:ext cx="118159"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p:cNvSpPr>
            <a:spLocks noGrp="1"/>
          </p:cNvSpPr>
          <p:nvPr>
            <p:ph idx="1"/>
          </p:nvPr>
        </p:nvSpPr>
        <p:spPr>
          <a:xfrm>
            <a:off x="4722924" y="518400"/>
            <a:ext cx="3578706" cy="5837949"/>
          </a:xfrm>
        </p:spPr>
        <p:txBody>
          <a:bodyPr anchor="ctr">
            <a:normAutofit/>
          </a:bodyPr>
          <a:lstStyle/>
          <a:p>
            <a:r>
              <a:rPr lang="en-GB" sz="1700" b="1" dirty="0">
                <a:solidFill>
                  <a:schemeClr val="tx1">
                    <a:alpha val="80000"/>
                  </a:schemeClr>
                </a:solidFill>
                <a:latin typeface="Comic Sans MS" pitchFamily="66" charset="0"/>
              </a:rPr>
              <a:t>Strategy</a:t>
            </a:r>
            <a:r>
              <a:rPr lang="en-GB" sz="1700" dirty="0">
                <a:solidFill>
                  <a:schemeClr val="tx1">
                    <a:alpha val="80000"/>
                  </a:schemeClr>
                </a:solidFill>
                <a:latin typeface="Comic Sans MS" pitchFamily="66" charset="0"/>
              </a:rPr>
              <a:t> is the direction and scope of an organisation over the </a:t>
            </a:r>
            <a:r>
              <a:rPr lang="en-GB" sz="1700" b="1" dirty="0">
                <a:solidFill>
                  <a:schemeClr val="tx1">
                    <a:alpha val="80000"/>
                  </a:schemeClr>
                </a:solidFill>
                <a:latin typeface="Comic Sans MS" pitchFamily="66" charset="0"/>
              </a:rPr>
              <a:t>long term</a:t>
            </a:r>
            <a:r>
              <a:rPr lang="en-GB" sz="1700" dirty="0">
                <a:solidFill>
                  <a:schemeClr val="tx1">
                    <a:alpha val="80000"/>
                  </a:schemeClr>
                </a:solidFill>
                <a:latin typeface="Comic Sans MS" pitchFamily="66" charset="0"/>
              </a:rPr>
              <a:t>, which achieves </a:t>
            </a:r>
            <a:r>
              <a:rPr lang="en-GB" sz="1700" b="1" dirty="0">
                <a:solidFill>
                  <a:schemeClr val="tx1">
                    <a:alpha val="80000"/>
                  </a:schemeClr>
                </a:solidFill>
                <a:latin typeface="Comic Sans MS" pitchFamily="66" charset="0"/>
              </a:rPr>
              <a:t>advantage</a:t>
            </a:r>
            <a:r>
              <a:rPr lang="en-GB" sz="1700" dirty="0">
                <a:solidFill>
                  <a:schemeClr val="tx1">
                    <a:alpha val="80000"/>
                  </a:schemeClr>
                </a:solidFill>
                <a:latin typeface="Comic Sans MS" pitchFamily="66" charset="0"/>
              </a:rPr>
              <a:t> in a </a:t>
            </a:r>
            <a:r>
              <a:rPr lang="en-GB" sz="1700" b="1" dirty="0">
                <a:solidFill>
                  <a:schemeClr val="tx1">
                    <a:alpha val="80000"/>
                  </a:schemeClr>
                </a:solidFill>
                <a:latin typeface="Comic Sans MS" pitchFamily="66" charset="0"/>
              </a:rPr>
              <a:t>changing environment </a:t>
            </a:r>
            <a:r>
              <a:rPr lang="en-GB" sz="1700" dirty="0">
                <a:solidFill>
                  <a:schemeClr val="tx1">
                    <a:alpha val="80000"/>
                  </a:schemeClr>
                </a:solidFill>
                <a:latin typeface="Comic Sans MS" pitchFamily="66" charset="0"/>
              </a:rPr>
              <a:t>through its configuration of </a:t>
            </a:r>
            <a:r>
              <a:rPr lang="en-GB" sz="1700" b="1" dirty="0">
                <a:solidFill>
                  <a:schemeClr val="tx1">
                    <a:alpha val="80000"/>
                  </a:schemeClr>
                </a:solidFill>
                <a:latin typeface="Comic Sans MS" pitchFamily="66" charset="0"/>
              </a:rPr>
              <a:t>resources</a:t>
            </a:r>
            <a:r>
              <a:rPr lang="en-GB" sz="1700" dirty="0">
                <a:solidFill>
                  <a:schemeClr val="tx1">
                    <a:alpha val="80000"/>
                  </a:schemeClr>
                </a:solidFill>
                <a:latin typeface="Comic Sans MS" pitchFamily="66" charset="0"/>
              </a:rPr>
              <a:t> and </a:t>
            </a:r>
            <a:r>
              <a:rPr lang="en-GB" sz="1700" b="1" dirty="0">
                <a:solidFill>
                  <a:schemeClr val="tx1">
                    <a:alpha val="80000"/>
                  </a:schemeClr>
                </a:solidFill>
                <a:latin typeface="Comic Sans MS" pitchFamily="66" charset="0"/>
              </a:rPr>
              <a:t>competences</a:t>
            </a:r>
            <a:r>
              <a:rPr lang="en-GB" sz="1700" dirty="0">
                <a:solidFill>
                  <a:schemeClr val="tx1">
                    <a:alpha val="80000"/>
                  </a:schemeClr>
                </a:solidFill>
                <a:latin typeface="Comic Sans MS" pitchFamily="66" charset="0"/>
              </a:rPr>
              <a:t> with the aim of fulfilling </a:t>
            </a:r>
            <a:r>
              <a:rPr lang="en-GB" sz="1700" b="1" dirty="0">
                <a:solidFill>
                  <a:schemeClr val="tx1">
                    <a:alpha val="80000"/>
                  </a:schemeClr>
                </a:solidFill>
                <a:latin typeface="Comic Sans MS" pitchFamily="66" charset="0"/>
              </a:rPr>
              <a:t>stakeholder expectations </a:t>
            </a:r>
            <a:r>
              <a:rPr lang="en-GB" sz="1700" dirty="0">
                <a:solidFill>
                  <a:schemeClr val="tx1">
                    <a:alpha val="80000"/>
                  </a:schemeClr>
                </a:solidFill>
                <a:latin typeface="Comic Sans MS" pitchFamily="66" charset="0"/>
              </a:rPr>
              <a:t>(Johnson </a:t>
            </a:r>
            <a:r>
              <a:rPr lang="en-GB" sz="1700" i="1" dirty="0">
                <a:solidFill>
                  <a:schemeClr val="tx1">
                    <a:alpha val="80000"/>
                  </a:schemeClr>
                </a:solidFill>
                <a:latin typeface="Comic Sans MS" pitchFamily="66" charset="0"/>
              </a:rPr>
              <a:t>et al </a:t>
            </a:r>
            <a:r>
              <a:rPr lang="en-GB" sz="1700" dirty="0">
                <a:solidFill>
                  <a:schemeClr val="tx1">
                    <a:alpha val="80000"/>
                  </a:schemeClr>
                </a:solidFill>
                <a:latin typeface="Comic Sans MS" pitchFamily="66" charset="0"/>
              </a:rPr>
              <a:t>2018).</a:t>
            </a:r>
            <a:endParaRPr lang="en-GB" sz="1700" dirty="0">
              <a:solidFill>
                <a:schemeClr val="tx1">
                  <a:alpha val="80000"/>
                </a:schemeClr>
              </a:solidFill>
            </a:endParaRPr>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7410" y="5751820"/>
            <a:ext cx="84319"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4" name="Slide Number Placeholder 3"/>
          <p:cNvSpPr>
            <a:spLocks noGrp="1"/>
          </p:cNvSpPr>
          <p:nvPr>
            <p:ph type="sldNum" sz="quarter" idx="12"/>
          </p:nvPr>
        </p:nvSpPr>
        <p:spPr>
          <a:xfrm>
            <a:off x="6457950" y="6356350"/>
            <a:ext cx="2057400" cy="365125"/>
          </a:xfrm>
        </p:spPr>
        <p:txBody>
          <a:bodyPr>
            <a:normAutofit/>
          </a:bodyPr>
          <a:lstStyle/>
          <a:p>
            <a:pPr>
              <a:spcAft>
                <a:spcPts val="600"/>
              </a:spcAft>
            </a:pPr>
            <a:fld id="{0EC2B28F-8E3F-46A8-B70B-3560BAE4C4CA}" type="slidenum">
              <a:rPr lang="en-GB">
                <a:solidFill>
                  <a:schemeClr val="tx1">
                    <a:alpha val="60000"/>
                  </a:schemeClr>
                </a:solidFill>
              </a:rPr>
              <a:pPr>
                <a:spcAft>
                  <a:spcPts val="600"/>
                </a:spcAft>
              </a:pPr>
              <a:t>4</a:t>
            </a:fld>
            <a:endParaRPr lang="en-GB">
              <a:solidFill>
                <a:schemeClr val="tx1">
                  <a:alpha val="60000"/>
                </a:schemeClr>
              </a:solidFill>
            </a:endParaRPr>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1"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2900">
                <a:latin typeface="Comic Sans MS" pitchFamily="66" charset="0"/>
              </a:rPr>
              <a:t>What is Strategic Management?</a:t>
            </a:r>
          </a:p>
        </p:txBody>
      </p:sp>
      <p:sp>
        <p:nvSpPr>
          <p:cNvPr id="2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r>
              <a:rPr lang="en-US" sz="1900" b="1">
                <a:latin typeface="Comic Sans MS" pitchFamily="66" charset="0"/>
              </a:rPr>
              <a:t>Strategic management</a:t>
            </a:r>
            <a:r>
              <a:rPr lang="en-US" sz="1900">
                <a:latin typeface="Comic Sans MS" pitchFamily="66" charset="0"/>
              </a:rPr>
              <a:t> includes understanding the strategic position of an organisation, making strategic choices for the future, and managing strategy in action </a:t>
            </a:r>
            <a:r>
              <a:rPr lang="en-GB" sz="1900">
                <a:latin typeface="Comic Sans MS" pitchFamily="66" charset="0"/>
              </a:rPr>
              <a:t>(Johnson </a:t>
            </a:r>
            <a:r>
              <a:rPr lang="en-GB" sz="1900" i="1">
                <a:latin typeface="Comic Sans MS" pitchFamily="66" charset="0"/>
              </a:rPr>
              <a:t>et al </a:t>
            </a:r>
            <a:r>
              <a:rPr lang="en-GB" sz="1900">
                <a:latin typeface="Comic Sans MS" pitchFamily="66" charset="0"/>
              </a:rPr>
              <a:t>2018)</a:t>
            </a:r>
            <a:r>
              <a:rPr lang="en-US" sz="1900">
                <a:latin typeface="Comic Sans MS" pitchFamily="66" charset="0"/>
              </a:rPr>
              <a:t>.</a:t>
            </a:r>
          </a:p>
          <a:p>
            <a:pPr>
              <a:buNone/>
            </a:pPr>
            <a:endParaRPr lang="en-GB" sz="1900"/>
          </a:p>
        </p:txBody>
      </p:sp>
      <p:sp>
        <p:nvSpPr>
          <p:cNvPr id="4" name="Slide Number Placeholder 3"/>
          <p:cNvSpPr>
            <a:spLocks noGrp="1"/>
          </p:cNvSpPr>
          <p:nvPr>
            <p:ph type="sldNum" sz="quarter" idx="12"/>
          </p:nvPr>
        </p:nvSpPr>
        <p:spPr>
          <a:xfrm>
            <a:off x="6457950" y="6356350"/>
            <a:ext cx="2057400" cy="365125"/>
          </a:xfrm>
        </p:spPr>
        <p:txBody>
          <a:bodyPr>
            <a:normAutofit/>
          </a:bodyPr>
          <a:lstStyle/>
          <a:p>
            <a:pPr>
              <a:spcAft>
                <a:spcPts val="600"/>
              </a:spcAft>
            </a:pPr>
            <a:fld id="{0EC2B28F-8E3F-46A8-B70B-3560BAE4C4CA}" type="slidenum">
              <a:rPr lang="en-GB" smtClean="0"/>
              <a:pPr>
                <a:spcAft>
                  <a:spcPts val="600"/>
                </a:spcAft>
              </a:pPr>
              <a:t>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14" name="Freeform: Shape 1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480060" y="1243013"/>
            <a:ext cx="2891790" cy="4371974"/>
          </a:xfrm>
        </p:spPr>
        <p:txBody>
          <a:bodyPr>
            <a:normAutofit/>
          </a:bodyPr>
          <a:lstStyle/>
          <a:p>
            <a:r>
              <a:rPr lang="en-GB" sz="3100">
                <a:solidFill>
                  <a:schemeClr val="tx2"/>
                </a:solidFill>
                <a:latin typeface="Comic Sans MS" pitchFamily="66" charset="0"/>
              </a:rPr>
              <a:t>What is Strategic Position?</a:t>
            </a:r>
          </a:p>
        </p:txBody>
      </p:sp>
      <p:sp>
        <p:nvSpPr>
          <p:cNvPr id="3" name="Content Placeholder 2"/>
          <p:cNvSpPr>
            <a:spLocks noGrp="1"/>
          </p:cNvSpPr>
          <p:nvPr>
            <p:ph idx="1"/>
          </p:nvPr>
        </p:nvSpPr>
        <p:spPr>
          <a:xfrm>
            <a:off x="4629150" y="804672"/>
            <a:ext cx="3915918" cy="5230368"/>
          </a:xfrm>
        </p:spPr>
        <p:txBody>
          <a:bodyPr anchor="ctr">
            <a:normAutofit/>
          </a:bodyPr>
          <a:lstStyle/>
          <a:p>
            <a:r>
              <a:rPr lang="en-GB" sz="1600" b="1">
                <a:solidFill>
                  <a:schemeClr val="tx2"/>
                </a:solidFill>
                <a:latin typeface="Comic Sans MS" pitchFamily="66" charset="0"/>
              </a:rPr>
              <a:t>Strategic position</a:t>
            </a:r>
            <a:r>
              <a:rPr lang="en-GB" sz="1600">
                <a:solidFill>
                  <a:schemeClr val="tx2"/>
                </a:solidFill>
                <a:latin typeface="Comic Sans MS" pitchFamily="66" charset="0"/>
              </a:rPr>
              <a:t> is concerned with the impact on strategy of the external environment, an organisation’s strategic capability and the expectations and influence of stakeholders (Johnson </a:t>
            </a:r>
            <a:r>
              <a:rPr lang="en-GB" sz="1600" i="1">
                <a:solidFill>
                  <a:schemeClr val="tx2"/>
                </a:solidFill>
                <a:latin typeface="Comic Sans MS" pitchFamily="66" charset="0"/>
              </a:rPr>
              <a:t>et al </a:t>
            </a:r>
            <a:r>
              <a:rPr lang="en-GB" sz="1600">
                <a:solidFill>
                  <a:schemeClr val="tx2"/>
                </a:solidFill>
                <a:latin typeface="Comic Sans MS" pitchFamily="66" charset="0"/>
              </a:rPr>
              <a:t>2018).</a:t>
            </a:r>
            <a:endParaRPr lang="en-US" sz="1600">
              <a:solidFill>
                <a:schemeClr val="tx2"/>
              </a:solidFill>
              <a:latin typeface="Comic Sans MS" pitchFamily="66" charset="0"/>
            </a:endParaRPr>
          </a:p>
          <a:p>
            <a:endParaRPr lang="en-GB" sz="1600">
              <a:solidFill>
                <a:schemeClr val="tx2"/>
              </a:solidFill>
            </a:endParaRPr>
          </a:p>
        </p:txBody>
      </p:sp>
      <p:sp>
        <p:nvSpPr>
          <p:cNvPr id="4" name="Slide Number Placeholder 3"/>
          <p:cNvSpPr>
            <a:spLocks noGrp="1"/>
          </p:cNvSpPr>
          <p:nvPr>
            <p:ph type="sldNum" sz="quarter" idx="12"/>
          </p:nvPr>
        </p:nvSpPr>
        <p:spPr>
          <a:xfrm>
            <a:off x="6457950" y="6356350"/>
            <a:ext cx="2057400" cy="365125"/>
          </a:xfrm>
        </p:spPr>
        <p:txBody>
          <a:bodyPr>
            <a:normAutofit/>
          </a:bodyPr>
          <a:lstStyle/>
          <a:p>
            <a:pPr>
              <a:spcAft>
                <a:spcPts val="600"/>
              </a:spcAft>
            </a:pPr>
            <a:fld id="{0EC2B28F-8E3F-46A8-B70B-3560BAE4C4CA}" type="slidenum">
              <a:rPr lang="en-GB" smtClean="0"/>
              <a:pPr>
                <a:spcAft>
                  <a:spcPts val="600"/>
                </a:spcAft>
              </a:pPr>
              <a:t>6</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2FB12AE-71D1-47FD-9AC3-EE2C074245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82601" y="621792"/>
            <a:ext cx="3742417" cy="5413248"/>
          </a:xfrm>
        </p:spPr>
        <p:txBody>
          <a:bodyPr>
            <a:normAutofit/>
          </a:bodyPr>
          <a:lstStyle/>
          <a:p>
            <a:r>
              <a:rPr lang="en-GB" sz="3100">
                <a:latin typeface="Comic Sans MS" pitchFamily="66" charset="0"/>
              </a:rPr>
              <a:t>What are Strategic Choices?</a:t>
            </a:r>
          </a:p>
        </p:txBody>
      </p:sp>
      <p:sp>
        <p:nvSpPr>
          <p:cNvPr id="11" name="Freeform: Shape 10">
            <a:extLst>
              <a:ext uri="{FF2B5EF4-FFF2-40B4-BE49-F238E27FC236}">
                <a16:creationId xmlns:a16="http://schemas.microsoft.com/office/drawing/2014/main" id="{64853C7E-3CBA-4464-865F-6044D94B1B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2038" y="3077763"/>
            <a:ext cx="1345385" cy="501308"/>
          </a:xfrm>
          <a:custGeom>
            <a:avLst/>
            <a:gdLst>
              <a:gd name="connsiteX0" fmla="*/ 0 w 1345385"/>
              <a:gd name="connsiteY0" fmla="*/ 668410 h 668410"/>
              <a:gd name="connsiteX1" fmla="*/ 672692 w 1345385"/>
              <a:gd name="connsiteY1" fmla="*/ 0 h 668410"/>
              <a:gd name="connsiteX2" fmla="*/ 1345385 w 1345385"/>
              <a:gd name="connsiteY2" fmla="*/ 668410 h 668410"/>
            </a:gdLst>
            <a:ahLst/>
            <a:cxnLst>
              <a:cxn ang="0">
                <a:pos x="connsiteX0" y="connsiteY0"/>
              </a:cxn>
              <a:cxn ang="0">
                <a:pos x="connsiteX1" y="connsiteY1"/>
              </a:cxn>
              <a:cxn ang="0">
                <a:pos x="connsiteX2" y="connsiteY2"/>
              </a:cxn>
            </a:cxnLst>
            <a:rect l="l" t="t" r="r" b="b"/>
            <a:pathLst>
              <a:path w="1345385" h="668410">
                <a:moveTo>
                  <a:pt x="0" y="668410"/>
                </a:moveTo>
                <a:lnTo>
                  <a:pt x="672692" y="0"/>
                </a:lnTo>
                <a:lnTo>
                  <a:pt x="1345385" y="668410"/>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55EFEC59-B929-4851-9DEF-9106F2797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343" y="2812571"/>
            <a:ext cx="418137" cy="313603"/>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C132392-D5FF-4588-8FA1-5BAD77BF6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81627" y="4124955"/>
            <a:ext cx="476502" cy="63533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7EAC045-695C-4E73-9B7C-AFD6FB22D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27391" y="4621062"/>
            <a:ext cx="168260" cy="22434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404A7A3A-BEAE-4BC6-A163-5D0E5F8C4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7631757" y="5597890"/>
            <a:ext cx="2237205" cy="1481975"/>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20">
            <a:extLst>
              <a:ext uri="{FF2B5EF4-FFF2-40B4-BE49-F238E27FC236}">
                <a16:creationId xmlns:a16="http://schemas.microsoft.com/office/drawing/2014/main" id="{12ED3B7D-405D-4DFA-8608-B6DE74671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179492" y="5385682"/>
            <a:ext cx="841505" cy="631129"/>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4572000" y="643466"/>
            <a:ext cx="4089399" cy="5571065"/>
          </a:xfrm>
          <a:noFill/>
        </p:spPr>
        <p:txBody>
          <a:bodyPr anchor="ctr">
            <a:normAutofit/>
          </a:bodyPr>
          <a:lstStyle/>
          <a:p>
            <a:r>
              <a:rPr lang="en-GB" sz="1700" b="1">
                <a:latin typeface="Comic Sans MS" pitchFamily="66" charset="0"/>
              </a:rPr>
              <a:t>Strategic choices</a:t>
            </a:r>
            <a:r>
              <a:rPr lang="en-GB" sz="1700">
                <a:latin typeface="Comic Sans MS" pitchFamily="66" charset="0"/>
              </a:rPr>
              <a:t> involve understanding the underlying bases for future strategy at both the business unit and corporate levels and the options for developing strategy in terms of both the directions and methods of development (Johnson </a:t>
            </a:r>
            <a:r>
              <a:rPr lang="en-GB" sz="1700" i="1">
                <a:latin typeface="Comic Sans MS" pitchFamily="66" charset="0"/>
              </a:rPr>
              <a:t>et al </a:t>
            </a:r>
            <a:r>
              <a:rPr lang="en-GB" sz="1700">
                <a:latin typeface="Comic Sans MS" pitchFamily="66" charset="0"/>
              </a:rPr>
              <a:t>2018).</a:t>
            </a:r>
            <a:endParaRPr lang="en-US" sz="1700">
              <a:latin typeface="Comic Sans MS" pitchFamily="66" charset="0"/>
            </a:endParaRPr>
          </a:p>
          <a:p>
            <a:endParaRPr lang="en-GB" sz="1700"/>
          </a:p>
        </p:txBody>
      </p:sp>
      <p:sp>
        <p:nvSpPr>
          <p:cNvPr id="4" name="Slide Number Placeholder 3"/>
          <p:cNvSpPr>
            <a:spLocks noGrp="1"/>
          </p:cNvSpPr>
          <p:nvPr>
            <p:ph type="sldNum" sz="quarter" idx="12"/>
          </p:nvPr>
        </p:nvSpPr>
        <p:spPr>
          <a:xfrm>
            <a:off x="7436323" y="6356350"/>
            <a:ext cx="1225076" cy="365125"/>
          </a:xfrm>
        </p:spPr>
        <p:txBody>
          <a:bodyPr>
            <a:normAutofit/>
          </a:bodyPr>
          <a:lstStyle/>
          <a:p>
            <a:pPr>
              <a:spcAft>
                <a:spcPts val="600"/>
              </a:spcAft>
            </a:pPr>
            <a:fld id="{0EC2B28F-8E3F-46A8-B70B-3560BAE4C4CA}" type="slidenum">
              <a:rPr lang="en-GB" smtClean="0"/>
              <a:pPr>
                <a:spcAft>
                  <a:spcPts val="600"/>
                </a:spcAft>
              </a:pPr>
              <a:t>7</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46" y="554152"/>
            <a:ext cx="4306641"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33804" y="1289765"/>
            <a:ext cx="2738325" cy="4270963"/>
          </a:xfrm>
        </p:spPr>
        <p:txBody>
          <a:bodyPr anchor="ctr">
            <a:normAutofit/>
          </a:bodyPr>
          <a:lstStyle/>
          <a:p>
            <a:r>
              <a:rPr lang="en-GB" sz="4500">
                <a:solidFill>
                  <a:srgbClr val="FFFFFF"/>
                </a:solidFill>
                <a:latin typeface="Comic Sans MS" pitchFamily="66" charset="0"/>
              </a:rPr>
              <a:t>What is Strategy in Action?</a:t>
            </a:r>
          </a:p>
        </p:txBody>
      </p:sp>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619" y="374394"/>
            <a:ext cx="128637"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581" y="1084507"/>
            <a:ext cx="118159"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p:cNvSpPr>
            <a:spLocks noGrp="1"/>
          </p:cNvSpPr>
          <p:nvPr>
            <p:ph idx="1"/>
          </p:nvPr>
        </p:nvSpPr>
        <p:spPr>
          <a:xfrm>
            <a:off x="4722924" y="518400"/>
            <a:ext cx="3578706" cy="5837949"/>
          </a:xfrm>
        </p:spPr>
        <p:txBody>
          <a:bodyPr anchor="ctr">
            <a:normAutofit/>
          </a:bodyPr>
          <a:lstStyle/>
          <a:p>
            <a:r>
              <a:rPr lang="en-GB" sz="1700" b="1">
                <a:solidFill>
                  <a:schemeClr val="tx1">
                    <a:alpha val="80000"/>
                  </a:schemeClr>
                </a:solidFill>
                <a:latin typeface="Comic Sans MS" pitchFamily="66" charset="0"/>
              </a:rPr>
              <a:t>Strategy in action</a:t>
            </a:r>
            <a:r>
              <a:rPr lang="en-GB" sz="1700">
                <a:solidFill>
                  <a:schemeClr val="tx1">
                    <a:alpha val="80000"/>
                  </a:schemeClr>
                </a:solidFill>
                <a:latin typeface="Comic Sans MS" pitchFamily="66" charset="0"/>
              </a:rPr>
              <a:t> is concerned with ensuring                       that strategies are working in practice (Johnson </a:t>
            </a:r>
            <a:r>
              <a:rPr lang="en-GB" sz="1700" i="1">
                <a:solidFill>
                  <a:schemeClr val="tx1">
                    <a:alpha val="80000"/>
                  </a:schemeClr>
                </a:solidFill>
                <a:latin typeface="Comic Sans MS" pitchFamily="66" charset="0"/>
              </a:rPr>
              <a:t>et al </a:t>
            </a:r>
            <a:r>
              <a:rPr lang="en-GB" sz="1700">
                <a:solidFill>
                  <a:schemeClr val="tx1">
                    <a:alpha val="80000"/>
                  </a:schemeClr>
                </a:solidFill>
                <a:latin typeface="Comic Sans MS" pitchFamily="66" charset="0"/>
              </a:rPr>
              <a:t>2018).</a:t>
            </a:r>
            <a:endParaRPr lang="en-US" sz="1700">
              <a:solidFill>
                <a:schemeClr val="tx1">
                  <a:alpha val="80000"/>
                </a:schemeClr>
              </a:solidFill>
              <a:latin typeface="Comic Sans MS" pitchFamily="66" charset="0"/>
            </a:endParaRPr>
          </a:p>
          <a:p>
            <a:endParaRPr lang="en-GB" sz="1700">
              <a:solidFill>
                <a:schemeClr val="tx1">
                  <a:alpha val="80000"/>
                </a:schemeClr>
              </a:solidFill>
            </a:endParaRPr>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7410" y="5751820"/>
            <a:ext cx="84319"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4" name="Slide Number Placeholder 3"/>
          <p:cNvSpPr>
            <a:spLocks noGrp="1"/>
          </p:cNvSpPr>
          <p:nvPr>
            <p:ph type="sldNum" sz="quarter" idx="12"/>
          </p:nvPr>
        </p:nvSpPr>
        <p:spPr>
          <a:xfrm>
            <a:off x="6457950" y="6356350"/>
            <a:ext cx="2057400" cy="365125"/>
          </a:xfrm>
        </p:spPr>
        <p:txBody>
          <a:bodyPr>
            <a:normAutofit/>
          </a:bodyPr>
          <a:lstStyle/>
          <a:p>
            <a:pPr>
              <a:spcAft>
                <a:spcPts val="600"/>
              </a:spcAft>
            </a:pPr>
            <a:fld id="{0EC2B28F-8E3F-46A8-B70B-3560BAE4C4CA}" type="slidenum">
              <a:rPr lang="en-GB">
                <a:solidFill>
                  <a:schemeClr val="tx1">
                    <a:alpha val="60000"/>
                  </a:schemeClr>
                </a:solidFill>
              </a:rPr>
              <a:pPr>
                <a:spcAft>
                  <a:spcPts val="600"/>
                </a:spcAft>
              </a:pPr>
              <a:t>8</a:t>
            </a:fld>
            <a:endParaRPr lang="en-GB">
              <a:solidFill>
                <a:schemeClr val="tx1">
                  <a:alpha val="60000"/>
                </a:schemeClr>
              </a:solidFill>
            </a:endParaRPr>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1"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75"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91842" name="Rectangle 2"/>
          <p:cNvSpPr>
            <a:spLocks noGrp="1" noChangeArrowheads="1"/>
          </p:cNvSpPr>
          <p:nvPr>
            <p:ph type="title"/>
          </p:nvPr>
        </p:nvSpPr>
        <p:spPr>
          <a:xfrm>
            <a:off x="823851" y="885651"/>
            <a:ext cx="2422352" cy="4624603"/>
          </a:xfrm>
        </p:spPr>
        <p:txBody>
          <a:bodyPr>
            <a:normAutofit/>
          </a:bodyPr>
          <a:lstStyle/>
          <a:p>
            <a:r>
              <a:rPr lang="en-GB" sz="3700" b="1">
                <a:solidFill>
                  <a:srgbClr val="FFFFFF"/>
                </a:solidFill>
                <a:latin typeface="Comic Sans MS" pitchFamily="66" charset="0"/>
              </a:rPr>
              <a:t>Three Core Areas of Strategy</a:t>
            </a:r>
          </a:p>
        </p:txBody>
      </p:sp>
      <p:sp>
        <p:nvSpPr>
          <p:cNvPr id="291843" name="Rectangle 3"/>
          <p:cNvSpPr>
            <a:spLocks noGrp="1" noChangeArrowheads="1"/>
          </p:cNvSpPr>
          <p:nvPr>
            <p:ph type="body" idx="1"/>
          </p:nvPr>
        </p:nvSpPr>
        <p:spPr>
          <a:xfrm>
            <a:off x="3734031" y="885651"/>
            <a:ext cx="4893915" cy="4616849"/>
          </a:xfrm>
        </p:spPr>
        <p:txBody>
          <a:bodyPr anchor="ctr">
            <a:normAutofit/>
          </a:bodyPr>
          <a:lstStyle/>
          <a:p>
            <a:pPr>
              <a:spcBef>
                <a:spcPct val="15000"/>
              </a:spcBef>
              <a:buClr>
                <a:schemeClr val="tx2"/>
              </a:buClr>
              <a:buSzTx/>
            </a:pPr>
            <a:r>
              <a:rPr lang="en-GB" sz="1900">
                <a:latin typeface="Comic Sans MS" pitchFamily="66" charset="0"/>
              </a:rPr>
              <a:t>Strategic analysis</a:t>
            </a:r>
          </a:p>
          <a:p>
            <a:pPr lvl="1">
              <a:spcBef>
                <a:spcPct val="15000"/>
              </a:spcBef>
              <a:buClr>
                <a:schemeClr val="tx2"/>
              </a:buClr>
              <a:buSzTx/>
            </a:pPr>
            <a:r>
              <a:rPr lang="en-GB" sz="1900">
                <a:latin typeface="Comic Sans MS" pitchFamily="66" charset="0"/>
              </a:rPr>
              <a:t>Environment</a:t>
            </a:r>
          </a:p>
          <a:p>
            <a:pPr lvl="1">
              <a:spcBef>
                <a:spcPct val="15000"/>
              </a:spcBef>
              <a:buClr>
                <a:schemeClr val="tx2"/>
              </a:buClr>
              <a:buSzTx/>
            </a:pPr>
            <a:r>
              <a:rPr lang="en-GB" sz="1900">
                <a:latin typeface="Comic Sans MS" pitchFamily="66" charset="0"/>
              </a:rPr>
              <a:t>Resources</a:t>
            </a:r>
          </a:p>
          <a:p>
            <a:pPr lvl="1">
              <a:spcBef>
                <a:spcPct val="15000"/>
              </a:spcBef>
              <a:buClr>
                <a:schemeClr val="tx2"/>
              </a:buClr>
              <a:buSzTx/>
            </a:pPr>
            <a:r>
              <a:rPr lang="en-GB" sz="1900">
                <a:latin typeface="Comic Sans MS" pitchFamily="66" charset="0"/>
              </a:rPr>
              <a:t>Vision, mission and objectives</a:t>
            </a:r>
          </a:p>
          <a:p>
            <a:pPr>
              <a:spcBef>
                <a:spcPct val="15000"/>
              </a:spcBef>
              <a:buClr>
                <a:schemeClr val="tx2"/>
              </a:buClr>
              <a:buSzTx/>
            </a:pPr>
            <a:r>
              <a:rPr lang="en-GB" sz="1900">
                <a:latin typeface="Comic Sans MS" pitchFamily="66" charset="0"/>
              </a:rPr>
              <a:t>Strategic development</a:t>
            </a:r>
          </a:p>
          <a:p>
            <a:pPr lvl="1">
              <a:spcBef>
                <a:spcPct val="15000"/>
              </a:spcBef>
              <a:buClr>
                <a:schemeClr val="tx2"/>
              </a:buClr>
              <a:buSzTx/>
            </a:pPr>
            <a:r>
              <a:rPr lang="en-GB" sz="1900">
                <a:latin typeface="Comic Sans MS" pitchFamily="66" charset="0"/>
              </a:rPr>
              <a:t>Options</a:t>
            </a:r>
          </a:p>
          <a:p>
            <a:pPr lvl="1">
              <a:spcBef>
                <a:spcPct val="15000"/>
              </a:spcBef>
              <a:buClr>
                <a:schemeClr val="tx2"/>
              </a:buClr>
              <a:buSzTx/>
            </a:pPr>
            <a:r>
              <a:rPr lang="en-GB" sz="1900">
                <a:latin typeface="Comic Sans MS" pitchFamily="66" charset="0"/>
              </a:rPr>
              <a:t>Rational selection between options</a:t>
            </a:r>
          </a:p>
          <a:p>
            <a:pPr lvl="1">
              <a:spcBef>
                <a:spcPct val="15000"/>
              </a:spcBef>
              <a:buClr>
                <a:schemeClr val="tx2"/>
              </a:buClr>
              <a:buSzTx/>
            </a:pPr>
            <a:r>
              <a:rPr lang="en-GB" sz="1900">
                <a:latin typeface="Comic Sans MS" pitchFamily="66" charset="0"/>
              </a:rPr>
              <a:t>Finding the strategic route forward</a:t>
            </a:r>
          </a:p>
          <a:p>
            <a:pPr>
              <a:spcBef>
                <a:spcPct val="15000"/>
              </a:spcBef>
              <a:buClr>
                <a:schemeClr val="tx2"/>
              </a:buClr>
              <a:buSzTx/>
            </a:pPr>
            <a:r>
              <a:rPr lang="en-GB" sz="1900">
                <a:latin typeface="Comic Sans MS" pitchFamily="66" charset="0"/>
              </a:rPr>
              <a:t>Strategy implementation</a:t>
            </a:r>
          </a:p>
          <a:p>
            <a:pPr lvl="1">
              <a:spcBef>
                <a:spcPct val="15000"/>
              </a:spcBef>
              <a:buClr>
                <a:schemeClr val="tx2"/>
              </a:buClr>
              <a:buSzTx/>
            </a:pPr>
            <a:r>
              <a:rPr lang="en-GB" sz="1900">
                <a:latin typeface="Comic Sans MS" pitchFamily="66" charset="0"/>
              </a:rPr>
              <a:t>Resource allocation</a:t>
            </a:r>
          </a:p>
          <a:p>
            <a:pPr lvl="1">
              <a:spcBef>
                <a:spcPct val="15000"/>
              </a:spcBef>
              <a:buClr>
                <a:schemeClr val="tx2"/>
              </a:buClr>
              <a:buSzTx/>
            </a:pPr>
            <a:r>
              <a:rPr lang="en-GB" sz="1900">
                <a:latin typeface="Comic Sans MS" pitchFamily="66" charset="0"/>
              </a:rPr>
              <a:t>Strategic planning and control</a:t>
            </a:r>
          </a:p>
          <a:p>
            <a:pPr lvl="1">
              <a:spcBef>
                <a:spcPct val="15000"/>
              </a:spcBef>
              <a:buClr>
                <a:schemeClr val="tx2"/>
              </a:buClr>
              <a:buSzTx/>
            </a:pPr>
            <a:r>
              <a:rPr lang="en-GB" sz="1900">
                <a:latin typeface="Comic Sans MS" pitchFamily="66" charset="0"/>
              </a:rPr>
              <a:t>People issues and strategic change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91842"/>
                                        </p:tgtEl>
                                        <p:attrNameLst>
                                          <p:attrName>style.visibility</p:attrName>
                                        </p:attrNameLst>
                                      </p:cBhvr>
                                      <p:to>
                                        <p:strVal val="visible"/>
                                      </p:to>
                                    </p:set>
                                    <p:anim calcmode="lin" valueType="num">
                                      <p:cBhvr additive="base">
                                        <p:cTn id="7" dur="1000" fill="hold"/>
                                        <p:tgtEl>
                                          <p:spTgt spid="291842"/>
                                        </p:tgtEl>
                                        <p:attrNameLst>
                                          <p:attrName>ppt_x</p:attrName>
                                        </p:attrNameLst>
                                      </p:cBhvr>
                                      <p:tavLst>
                                        <p:tav tm="0">
                                          <p:val>
                                            <p:strVal val="0-#ppt_w/2"/>
                                          </p:val>
                                        </p:tav>
                                        <p:tav tm="100000">
                                          <p:val>
                                            <p:strVal val="#ppt_x"/>
                                          </p:val>
                                        </p:tav>
                                      </p:tavLst>
                                    </p:anim>
                                    <p:anim calcmode="lin" valueType="num">
                                      <p:cBhvr additive="base">
                                        <p:cTn id="8" dur="1000" fill="hold"/>
                                        <p:tgtEl>
                                          <p:spTgt spid="29184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91843">
                                            <p:bg/>
                                          </p:spTgt>
                                        </p:tgtEl>
                                        <p:attrNameLst>
                                          <p:attrName>style.visibility</p:attrName>
                                        </p:attrNameLst>
                                      </p:cBhvr>
                                      <p:to>
                                        <p:strVal val="visible"/>
                                      </p:to>
                                    </p:set>
                                    <p:anim calcmode="lin" valueType="num">
                                      <p:cBhvr additive="base">
                                        <p:cTn id="13" dur="1000" fill="hold"/>
                                        <p:tgtEl>
                                          <p:spTgt spid="291843">
                                            <p:bg/>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91843">
                                            <p:bg/>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91843">
                                            <p:txEl>
                                              <p:pRg st="0" end="0"/>
                                            </p:txEl>
                                          </p:spTgt>
                                        </p:tgtEl>
                                        <p:attrNameLst>
                                          <p:attrName>style.visibility</p:attrName>
                                        </p:attrNameLst>
                                      </p:cBhvr>
                                      <p:to>
                                        <p:strVal val="visible"/>
                                      </p:to>
                                    </p:set>
                                    <p:anim calcmode="lin" valueType="num">
                                      <p:cBhvr additive="base">
                                        <p:cTn id="19" dur="1000" fill="hold"/>
                                        <p:tgtEl>
                                          <p:spTgt spid="291843">
                                            <p:txEl>
                                              <p:pRg st="0" end="0"/>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291843">
                                            <p:txEl>
                                              <p:pRg st="0" end="0"/>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291843">
                                            <p:txEl>
                                              <p:pRg st="1" end="1"/>
                                            </p:txEl>
                                          </p:spTgt>
                                        </p:tgtEl>
                                        <p:attrNameLst>
                                          <p:attrName>style.visibility</p:attrName>
                                        </p:attrNameLst>
                                      </p:cBhvr>
                                      <p:to>
                                        <p:strVal val="visible"/>
                                      </p:to>
                                    </p:set>
                                    <p:anim calcmode="lin" valueType="num">
                                      <p:cBhvr additive="base">
                                        <p:cTn id="23" dur="1000" fill="hold"/>
                                        <p:tgtEl>
                                          <p:spTgt spid="291843">
                                            <p:txEl>
                                              <p:pRg st="1" end="1"/>
                                            </p:txEl>
                                          </p:spTgt>
                                        </p:tgtEl>
                                        <p:attrNameLst>
                                          <p:attrName>ppt_x</p:attrName>
                                        </p:attrNameLst>
                                      </p:cBhvr>
                                      <p:tavLst>
                                        <p:tav tm="0">
                                          <p:val>
                                            <p:strVal val="0-#ppt_w/2"/>
                                          </p:val>
                                        </p:tav>
                                        <p:tav tm="100000">
                                          <p:val>
                                            <p:strVal val="#ppt_x"/>
                                          </p:val>
                                        </p:tav>
                                      </p:tavLst>
                                    </p:anim>
                                    <p:anim calcmode="lin" valueType="num">
                                      <p:cBhvr additive="base">
                                        <p:cTn id="24" dur="1000" fill="hold"/>
                                        <p:tgtEl>
                                          <p:spTgt spid="291843">
                                            <p:txEl>
                                              <p:pRg st="1" end="1"/>
                                            </p:txEl>
                                          </p:spTgt>
                                        </p:tgtEl>
                                        <p:attrNameLst>
                                          <p:attrName>ppt_y</p:attrName>
                                        </p:attrNameLst>
                                      </p:cBhvr>
                                      <p:tavLst>
                                        <p:tav tm="0">
                                          <p:val>
                                            <p:strVal val="#ppt_y"/>
                                          </p:val>
                                        </p:tav>
                                        <p:tav tm="100000">
                                          <p:val>
                                            <p:strVal val="#ppt_y"/>
                                          </p:val>
                                        </p:tav>
                                      </p:tavLst>
                                    </p:anim>
                                  </p:childTnLst>
                                </p:cTn>
                              </p:par>
                              <p:par>
                                <p:cTn id="25" presetID="2" presetClass="entr" presetSubtype="8" fill="hold" grpId="0" nodeType="withEffect">
                                  <p:stCondLst>
                                    <p:cond delay="0"/>
                                  </p:stCondLst>
                                  <p:childTnLst>
                                    <p:set>
                                      <p:cBhvr>
                                        <p:cTn id="26" dur="1" fill="hold">
                                          <p:stCondLst>
                                            <p:cond delay="0"/>
                                          </p:stCondLst>
                                        </p:cTn>
                                        <p:tgtEl>
                                          <p:spTgt spid="291843">
                                            <p:txEl>
                                              <p:pRg st="2" end="2"/>
                                            </p:txEl>
                                          </p:spTgt>
                                        </p:tgtEl>
                                        <p:attrNameLst>
                                          <p:attrName>style.visibility</p:attrName>
                                        </p:attrNameLst>
                                      </p:cBhvr>
                                      <p:to>
                                        <p:strVal val="visible"/>
                                      </p:to>
                                    </p:set>
                                    <p:anim calcmode="lin" valueType="num">
                                      <p:cBhvr additive="base">
                                        <p:cTn id="27" dur="1000" fill="hold"/>
                                        <p:tgtEl>
                                          <p:spTgt spid="291843">
                                            <p:txEl>
                                              <p:pRg st="2" end="2"/>
                                            </p:txEl>
                                          </p:spTgt>
                                        </p:tgtEl>
                                        <p:attrNameLst>
                                          <p:attrName>ppt_x</p:attrName>
                                        </p:attrNameLst>
                                      </p:cBhvr>
                                      <p:tavLst>
                                        <p:tav tm="0">
                                          <p:val>
                                            <p:strVal val="0-#ppt_w/2"/>
                                          </p:val>
                                        </p:tav>
                                        <p:tav tm="100000">
                                          <p:val>
                                            <p:strVal val="#ppt_x"/>
                                          </p:val>
                                        </p:tav>
                                      </p:tavLst>
                                    </p:anim>
                                    <p:anim calcmode="lin" valueType="num">
                                      <p:cBhvr additive="base">
                                        <p:cTn id="28" dur="1000" fill="hold"/>
                                        <p:tgtEl>
                                          <p:spTgt spid="291843">
                                            <p:txEl>
                                              <p:pRg st="2" end="2"/>
                                            </p:txEl>
                                          </p:spTgt>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291843">
                                            <p:txEl>
                                              <p:pRg st="3" end="3"/>
                                            </p:txEl>
                                          </p:spTgt>
                                        </p:tgtEl>
                                        <p:attrNameLst>
                                          <p:attrName>style.visibility</p:attrName>
                                        </p:attrNameLst>
                                      </p:cBhvr>
                                      <p:to>
                                        <p:strVal val="visible"/>
                                      </p:to>
                                    </p:set>
                                    <p:anim calcmode="lin" valueType="num">
                                      <p:cBhvr additive="base">
                                        <p:cTn id="31" dur="1000" fill="hold"/>
                                        <p:tgtEl>
                                          <p:spTgt spid="29184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29184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91843">
                                            <p:txEl>
                                              <p:pRg st="4" end="4"/>
                                            </p:txEl>
                                          </p:spTgt>
                                        </p:tgtEl>
                                        <p:attrNameLst>
                                          <p:attrName>style.visibility</p:attrName>
                                        </p:attrNameLst>
                                      </p:cBhvr>
                                      <p:to>
                                        <p:strVal val="visible"/>
                                      </p:to>
                                    </p:set>
                                    <p:anim calcmode="lin" valueType="num">
                                      <p:cBhvr additive="base">
                                        <p:cTn id="37" dur="1000" fill="hold"/>
                                        <p:tgtEl>
                                          <p:spTgt spid="29184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291843">
                                            <p:txEl>
                                              <p:pRg st="4" end="4"/>
                                            </p:txEl>
                                          </p:spTgt>
                                        </p:tgtEl>
                                        <p:attrNameLst>
                                          <p:attrName>ppt_y</p:attrName>
                                        </p:attrNameLst>
                                      </p:cBhvr>
                                      <p:tavLst>
                                        <p:tav tm="0">
                                          <p:val>
                                            <p:strVal val="#ppt_y"/>
                                          </p:val>
                                        </p:tav>
                                        <p:tav tm="100000">
                                          <p:val>
                                            <p:strVal val="#ppt_y"/>
                                          </p:val>
                                        </p:tav>
                                      </p:tavLst>
                                    </p:anim>
                                  </p:childTnLst>
                                </p:cTn>
                              </p:par>
                              <p:par>
                                <p:cTn id="39" presetID="2" presetClass="entr" presetSubtype="8" fill="hold" grpId="0" nodeType="withEffect">
                                  <p:stCondLst>
                                    <p:cond delay="0"/>
                                  </p:stCondLst>
                                  <p:childTnLst>
                                    <p:set>
                                      <p:cBhvr>
                                        <p:cTn id="40" dur="1" fill="hold">
                                          <p:stCondLst>
                                            <p:cond delay="0"/>
                                          </p:stCondLst>
                                        </p:cTn>
                                        <p:tgtEl>
                                          <p:spTgt spid="291843">
                                            <p:txEl>
                                              <p:pRg st="5" end="5"/>
                                            </p:txEl>
                                          </p:spTgt>
                                        </p:tgtEl>
                                        <p:attrNameLst>
                                          <p:attrName>style.visibility</p:attrName>
                                        </p:attrNameLst>
                                      </p:cBhvr>
                                      <p:to>
                                        <p:strVal val="visible"/>
                                      </p:to>
                                    </p:set>
                                    <p:anim calcmode="lin" valueType="num">
                                      <p:cBhvr additive="base">
                                        <p:cTn id="41" dur="1000" fill="hold"/>
                                        <p:tgtEl>
                                          <p:spTgt spid="291843">
                                            <p:txEl>
                                              <p:pRg st="5" end="5"/>
                                            </p:txEl>
                                          </p:spTgt>
                                        </p:tgtEl>
                                        <p:attrNameLst>
                                          <p:attrName>ppt_x</p:attrName>
                                        </p:attrNameLst>
                                      </p:cBhvr>
                                      <p:tavLst>
                                        <p:tav tm="0">
                                          <p:val>
                                            <p:strVal val="0-#ppt_w/2"/>
                                          </p:val>
                                        </p:tav>
                                        <p:tav tm="100000">
                                          <p:val>
                                            <p:strVal val="#ppt_x"/>
                                          </p:val>
                                        </p:tav>
                                      </p:tavLst>
                                    </p:anim>
                                    <p:anim calcmode="lin" valueType="num">
                                      <p:cBhvr additive="base">
                                        <p:cTn id="42" dur="1000" fill="hold"/>
                                        <p:tgtEl>
                                          <p:spTgt spid="291843">
                                            <p:txEl>
                                              <p:pRg st="5" end="5"/>
                                            </p:txEl>
                                          </p:spTgt>
                                        </p:tgtEl>
                                        <p:attrNameLst>
                                          <p:attrName>ppt_y</p:attrName>
                                        </p:attrNameLst>
                                      </p:cBhvr>
                                      <p:tavLst>
                                        <p:tav tm="0">
                                          <p:val>
                                            <p:strVal val="#ppt_y"/>
                                          </p:val>
                                        </p:tav>
                                        <p:tav tm="100000">
                                          <p:val>
                                            <p:strVal val="#ppt_y"/>
                                          </p:val>
                                        </p:tav>
                                      </p:tavLst>
                                    </p:anim>
                                  </p:childTnLst>
                                </p:cTn>
                              </p:par>
                              <p:par>
                                <p:cTn id="43" presetID="2" presetClass="entr" presetSubtype="8" fill="hold" grpId="0" nodeType="withEffect">
                                  <p:stCondLst>
                                    <p:cond delay="0"/>
                                  </p:stCondLst>
                                  <p:childTnLst>
                                    <p:set>
                                      <p:cBhvr>
                                        <p:cTn id="44" dur="1" fill="hold">
                                          <p:stCondLst>
                                            <p:cond delay="0"/>
                                          </p:stCondLst>
                                        </p:cTn>
                                        <p:tgtEl>
                                          <p:spTgt spid="291843">
                                            <p:txEl>
                                              <p:pRg st="6" end="6"/>
                                            </p:txEl>
                                          </p:spTgt>
                                        </p:tgtEl>
                                        <p:attrNameLst>
                                          <p:attrName>style.visibility</p:attrName>
                                        </p:attrNameLst>
                                      </p:cBhvr>
                                      <p:to>
                                        <p:strVal val="visible"/>
                                      </p:to>
                                    </p:set>
                                    <p:anim calcmode="lin" valueType="num">
                                      <p:cBhvr additive="base">
                                        <p:cTn id="45" dur="1000" fill="hold"/>
                                        <p:tgtEl>
                                          <p:spTgt spid="291843">
                                            <p:txEl>
                                              <p:pRg st="6" end="6"/>
                                            </p:txEl>
                                          </p:spTgt>
                                        </p:tgtEl>
                                        <p:attrNameLst>
                                          <p:attrName>ppt_x</p:attrName>
                                        </p:attrNameLst>
                                      </p:cBhvr>
                                      <p:tavLst>
                                        <p:tav tm="0">
                                          <p:val>
                                            <p:strVal val="0-#ppt_w/2"/>
                                          </p:val>
                                        </p:tav>
                                        <p:tav tm="100000">
                                          <p:val>
                                            <p:strVal val="#ppt_x"/>
                                          </p:val>
                                        </p:tav>
                                      </p:tavLst>
                                    </p:anim>
                                    <p:anim calcmode="lin" valueType="num">
                                      <p:cBhvr additive="base">
                                        <p:cTn id="46" dur="1000" fill="hold"/>
                                        <p:tgtEl>
                                          <p:spTgt spid="291843">
                                            <p:txEl>
                                              <p:pRg st="6" end="6"/>
                                            </p:txEl>
                                          </p:spTgt>
                                        </p:tgtEl>
                                        <p:attrNameLst>
                                          <p:attrName>ppt_y</p:attrName>
                                        </p:attrNameLst>
                                      </p:cBhvr>
                                      <p:tavLst>
                                        <p:tav tm="0">
                                          <p:val>
                                            <p:strVal val="#ppt_y"/>
                                          </p:val>
                                        </p:tav>
                                        <p:tav tm="100000">
                                          <p:val>
                                            <p:strVal val="#ppt_y"/>
                                          </p:val>
                                        </p:tav>
                                      </p:tavLst>
                                    </p:anim>
                                  </p:childTnLst>
                                </p:cTn>
                              </p:par>
                              <p:par>
                                <p:cTn id="47" presetID="2" presetClass="entr" presetSubtype="8" fill="hold" grpId="0" nodeType="withEffect">
                                  <p:stCondLst>
                                    <p:cond delay="0"/>
                                  </p:stCondLst>
                                  <p:childTnLst>
                                    <p:set>
                                      <p:cBhvr>
                                        <p:cTn id="48" dur="1" fill="hold">
                                          <p:stCondLst>
                                            <p:cond delay="0"/>
                                          </p:stCondLst>
                                        </p:cTn>
                                        <p:tgtEl>
                                          <p:spTgt spid="291843">
                                            <p:txEl>
                                              <p:pRg st="7" end="7"/>
                                            </p:txEl>
                                          </p:spTgt>
                                        </p:tgtEl>
                                        <p:attrNameLst>
                                          <p:attrName>style.visibility</p:attrName>
                                        </p:attrNameLst>
                                      </p:cBhvr>
                                      <p:to>
                                        <p:strVal val="visible"/>
                                      </p:to>
                                    </p:set>
                                    <p:anim calcmode="lin" valueType="num">
                                      <p:cBhvr additive="base">
                                        <p:cTn id="49" dur="1000" fill="hold"/>
                                        <p:tgtEl>
                                          <p:spTgt spid="291843">
                                            <p:txEl>
                                              <p:pRg st="7" end="7"/>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29184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291843">
                                            <p:txEl>
                                              <p:pRg st="8" end="8"/>
                                            </p:txEl>
                                          </p:spTgt>
                                        </p:tgtEl>
                                        <p:attrNameLst>
                                          <p:attrName>style.visibility</p:attrName>
                                        </p:attrNameLst>
                                      </p:cBhvr>
                                      <p:to>
                                        <p:strVal val="visible"/>
                                      </p:to>
                                    </p:set>
                                    <p:anim calcmode="lin" valueType="num">
                                      <p:cBhvr additive="base">
                                        <p:cTn id="55" dur="1000" fill="hold"/>
                                        <p:tgtEl>
                                          <p:spTgt spid="291843">
                                            <p:txEl>
                                              <p:pRg st="8" end="8"/>
                                            </p:txEl>
                                          </p:spTgt>
                                        </p:tgtEl>
                                        <p:attrNameLst>
                                          <p:attrName>ppt_x</p:attrName>
                                        </p:attrNameLst>
                                      </p:cBhvr>
                                      <p:tavLst>
                                        <p:tav tm="0">
                                          <p:val>
                                            <p:strVal val="0-#ppt_w/2"/>
                                          </p:val>
                                        </p:tav>
                                        <p:tav tm="100000">
                                          <p:val>
                                            <p:strVal val="#ppt_x"/>
                                          </p:val>
                                        </p:tav>
                                      </p:tavLst>
                                    </p:anim>
                                    <p:anim calcmode="lin" valueType="num">
                                      <p:cBhvr additive="base">
                                        <p:cTn id="56" dur="1000" fill="hold"/>
                                        <p:tgtEl>
                                          <p:spTgt spid="291843">
                                            <p:txEl>
                                              <p:pRg st="8" end="8"/>
                                            </p:txEl>
                                          </p:spTgt>
                                        </p:tgtEl>
                                        <p:attrNameLst>
                                          <p:attrName>ppt_y</p:attrName>
                                        </p:attrNameLst>
                                      </p:cBhvr>
                                      <p:tavLst>
                                        <p:tav tm="0">
                                          <p:val>
                                            <p:strVal val="#ppt_y"/>
                                          </p:val>
                                        </p:tav>
                                        <p:tav tm="100000">
                                          <p:val>
                                            <p:strVal val="#ppt_y"/>
                                          </p:val>
                                        </p:tav>
                                      </p:tavLst>
                                    </p:anim>
                                  </p:childTnLst>
                                </p:cTn>
                              </p:par>
                              <p:par>
                                <p:cTn id="57" presetID="2" presetClass="entr" presetSubtype="8" fill="hold" grpId="0" nodeType="withEffect">
                                  <p:stCondLst>
                                    <p:cond delay="0"/>
                                  </p:stCondLst>
                                  <p:childTnLst>
                                    <p:set>
                                      <p:cBhvr>
                                        <p:cTn id="58" dur="1" fill="hold">
                                          <p:stCondLst>
                                            <p:cond delay="0"/>
                                          </p:stCondLst>
                                        </p:cTn>
                                        <p:tgtEl>
                                          <p:spTgt spid="291843">
                                            <p:txEl>
                                              <p:pRg st="9" end="9"/>
                                            </p:txEl>
                                          </p:spTgt>
                                        </p:tgtEl>
                                        <p:attrNameLst>
                                          <p:attrName>style.visibility</p:attrName>
                                        </p:attrNameLst>
                                      </p:cBhvr>
                                      <p:to>
                                        <p:strVal val="visible"/>
                                      </p:to>
                                    </p:set>
                                    <p:anim calcmode="lin" valueType="num">
                                      <p:cBhvr additive="base">
                                        <p:cTn id="59" dur="1000" fill="hold"/>
                                        <p:tgtEl>
                                          <p:spTgt spid="291843">
                                            <p:txEl>
                                              <p:pRg st="9" end="9"/>
                                            </p:txEl>
                                          </p:spTgt>
                                        </p:tgtEl>
                                        <p:attrNameLst>
                                          <p:attrName>ppt_x</p:attrName>
                                        </p:attrNameLst>
                                      </p:cBhvr>
                                      <p:tavLst>
                                        <p:tav tm="0">
                                          <p:val>
                                            <p:strVal val="0-#ppt_w/2"/>
                                          </p:val>
                                        </p:tav>
                                        <p:tav tm="100000">
                                          <p:val>
                                            <p:strVal val="#ppt_x"/>
                                          </p:val>
                                        </p:tav>
                                      </p:tavLst>
                                    </p:anim>
                                    <p:anim calcmode="lin" valueType="num">
                                      <p:cBhvr additive="base">
                                        <p:cTn id="60" dur="1000" fill="hold"/>
                                        <p:tgtEl>
                                          <p:spTgt spid="291843">
                                            <p:txEl>
                                              <p:pRg st="9" end="9"/>
                                            </p:txEl>
                                          </p:spTgt>
                                        </p:tgtEl>
                                        <p:attrNameLst>
                                          <p:attrName>ppt_y</p:attrName>
                                        </p:attrNameLst>
                                      </p:cBhvr>
                                      <p:tavLst>
                                        <p:tav tm="0">
                                          <p:val>
                                            <p:strVal val="#ppt_y"/>
                                          </p:val>
                                        </p:tav>
                                        <p:tav tm="100000">
                                          <p:val>
                                            <p:strVal val="#ppt_y"/>
                                          </p:val>
                                        </p:tav>
                                      </p:tavLst>
                                    </p:anim>
                                  </p:childTnLst>
                                </p:cTn>
                              </p:par>
                              <p:par>
                                <p:cTn id="61" presetID="2" presetClass="entr" presetSubtype="8" fill="hold" grpId="0" nodeType="withEffect">
                                  <p:stCondLst>
                                    <p:cond delay="0"/>
                                  </p:stCondLst>
                                  <p:childTnLst>
                                    <p:set>
                                      <p:cBhvr>
                                        <p:cTn id="62" dur="1" fill="hold">
                                          <p:stCondLst>
                                            <p:cond delay="0"/>
                                          </p:stCondLst>
                                        </p:cTn>
                                        <p:tgtEl>
                                          <p:spTgt spid="291843">
                                            <p:txEl>
                                              <p:pRg st="10" end="10"/>
                                            </p:txEl>
                                          </p:spTgt>
                                        </p:tgtEl>
                                        <p:attrNameLst>
                                          <p:attrName>style.visibility</p:attrName>
                                        </p:attrNameLst>
                                      </p:cBhvr>
                                      <p:to>
                                        <p:strVal val="visible"/>
                                      </p:to>
                                    </p:set>
                                    <p:anim calcmode="lin" valueType="num">
                                      <p:cBhvr additive="base">
                                        <p:cTn id="63" dur="1000" fill="hold"/>
                                        <p:tgtEl>
                                          <p:spTgt spid="291843">
                                            <p:txEl>
                                              <p:pRg st="10" end="10"/>
                                            </p:txEl>
                                          </p:spTgt>
                                        </p:tgtEl>
                                        <p:attrNameLst>
                                          <p:attrName>ppt_x</p:attrName>
                                        </p:attrNameLst>
                                      </p:cBhvr>
                                      <p:tavLst>
                                        <p:tav tm="0">
                                          <p:val>
                                            <p:strVal val="0-#ppt_w/2"/>
                                          </p:val>
                                        </p:tav>
                                        <p:tav tm="100000">
                                          <p:val>
                                            <p:strVal val="#ppt_x"/>
                                          </p:val>
                                        </p:tav>
                                      </p:tavLst>
                                    </p:anim>
                                    <p:anim calcmode="lin" valueType="num">
                                      <p:cBhvr additive="base">
                                        <p:cTn id="64" dur="1000" fill="hold"/>
                                        <p:tgtEl>
                                          <p:spTgt spid="291843">
                                            <p:txEl>
                                              <p:pRg st="10" end="10"/>
                                            </p:txEl>
                                          </p:spTgt>
                                        </p:tgtEl>
                                        <p:attrNameLst>
                                          <p:attrName>ppt_y</p:attrName>
                                        </p:attrNameLst>
                                      </p:cBhvr>
                                      <p:tavLst>
                                        <p:tav tm="0">
                                          <p:val>
                                            <p:strVal val="#ppt_y"/>
                                          </p:val>
                                        </p:tav>
                                        <p:tav tm="100000">
                                          <p:val>
                                            <p:strVal val="#ppt_y"/>
                                          </p:val>
                                        </p:tav>
                                      </p:tavLst>
                                    </p:anim>
                                  </p:childTnLst>
                                </p:cTn>
                              </p:par>
                              <p:par>
                                <p:cTn id="65" presetID="2" presetClass="entr" presetSubtype="8" fill="hold" grpId="0" nodeType="withEffect">
                                  <p:stCondLst>
                                    <p:cond delay="0"/>
                                  </p:stCondLst>
                                  <p:childTnLst>
                                    <p:set>
                                      <p:cBhvr>
                                        <p:cTn id="66" dur="1" fill="hold">
                                          <p:stCondLst>
                                            <p:cond delay="0"/>
                                          </p:stCondLst>
                                        </p:cTn>
                                        <p:tgtEl>
                                          <p:spTgt spid="291843">
                                            <p:txEl>
                                              <p:pRg st="11" end="11"/>
                                            </p:txEl>
                                          </p:spTgt>
                                        </p:tgtEl>
                                        <p:attrNameLst>
                                          <p:attrName>style.visibility</p:attrName>
                                        </p:attrNameLst>
                                      </p:cBhvr>
                                      <p:to>
                                        <p:strVal val="visible"/>
                                      </p:to>
                                    </p:set>
                                    <p:anim calcmode="lin" valueType="num">
                                      <p:cBhvr additive="base">
                                        <p:cTn id="67" dur="1000" fill="hold"/>
                                        <p:tgtEl>
                                          <p:spTgt spid="291843">
                                            <p:txEl>
                                              <p:pRg st="11" end="11"/>
                                            </p:txEl>
                                          </p:spTgt>
                                        </p:tgtEl>
                                        <p:attrNameLst>
                                          <p:attrName>ppt_x</p:attrName>
                                        </p:attrNameLst>
                                      </p:cBhvr>
                                      <p:tavLst>
                                        <p:tav tm="0">
                                          <p:val>
                                            <p:strVal val="0-#ppt_w/2"/>
                                          </p:val>
                                        </p:tav>
                                        <p:tav tm="100000">
                                          <p:val>
                                            <p:strVal val="#ppt_x"/>
                                          </p:val>
                                        </p:tav>
                                      </p:tavLst>
                                    </p:anim>
                                    <p:anim calcmode="lin" valueType="num">
                                      <p:cBhvr additive="base">
                                        <p:cTn id="68" dur="1000" fill="hold"/>
                                        <p:tgtEl>
                                          <p:spTgt spid="291843">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842" grpId="0" animBg="1"/>
      <p:bldP spid="291843"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285729"/>
            <a:ext cx="7772400" cy="1470025"/>
          </a:xfrm>
        </p:spPr>
        <p:txBody>
          <a:bodyPr>
            <a:normAutofit/>
          </a:bodyPr>
          <a:lstStyle/>
          <a:p>
            <a:r>
              <a:rPr lang="en-GB" sz="3600" dirty="0">
                <a:latin typeface="Comic Sans MS" pitchFamily="66" charset="0"/>
              </a:rPr>
              <a:t>Influences on</a:t>
            </a:r>
            <a:br>
              <a:rPr lang="en-GB" sz="3600" dirty="0">
                <a:latin typeface="Comic Sans MS" pitchFamily="66" charset="0"/>
              </a:rPr>
            </a:br>
            <a:r>
              <a:rPr lang="en-GB" sz="3600" dirty="0">
                <a:latin typeface="Comic Sans MS" pitchFamily="66" charset="0"/>
              </a:rPr>
              <a:t>Strategy Making &amp; Planning</a:t>
            </a:r>
          </a:p>
        </p:txBody>
      </p:sp>
      <p:grpSp>
        <p:nvGrpSpPr>
          <p:cNvPr id="3" name="Group 7"/>
          <p:cNvGrpSpPr/>
          <p:nvPr/>
        </p:nvGrpSpPr>
        <p:grpSpPr>
          <a:xfrm>
            <a:off x="1571605" y="1857365"/>
            <a:ext cx="6091900" cy="1431161"/>
            <a:chOff x="1142976" y="2643182"/>
            <a:chExt cx="6091900" cy="1431161"/>
          </a:xfrm>
        </p:grpSpPr>
        <p:sp>
          <p:nvSpPr>
            <p:cNvPr id="4" name="TextBox 3"/>
            <p:cNvSpPr txBox="1"/>
            <p:nvPr/>
          </p:nvSpPr>
          <p:spPr>
            <a:xfrm>
              <a:off x="1142976" y="2643182"/>
              <a:ext cx="2520000" cy="1431161"/>
            </a:xfrm>
            <a:prstGeom prst="rect">
              <a:avLst/>
            </a:prstGeom>
            <a:noFill/>
            <a:ln w="9525">
              <a:solidFill>
                <a:schemeClr val="tx1"/>
              </a:solidFill>
            </a:ln>
          </p:spPr>
          <p:txBody>
            <a:bodyPr wrap="square" rtlCol="0">
              <a:spAutoFit/>
            </a:bodyPr>
            <a:lstStyle/>
            <a:p>
              <a:pPr algn="ctr"/>
              <a:r>
                <a:rPr lang="en-GB" sz="1400" dirty="0">
                  <a:latin typeface="Comic Sans MS" pitchFamily="66" charset="0"/>
                </a:rPr>
                <a:t>EXTERNAL</a:t>
              </a:r>
            </a:p>
            <a:p>
              <a:pPr algn="ctr"/>
              <a:r>
                <a:rPr lang="en-GB" sz="1400" dirty="0">
                  <a:latin typeface="Comic Sans MS" pitchFamily="66" charset="0"/>
                </a:rPr>
                <a:t>INFLUENCES</a:t>
              </a:r>
            </a:p>
            <a:p>
              <a:r>
                <a:rPr lang="en-GB" sz="1400" dirty="0">
                  <a:latin typeface="Comic Sans MS" pitchFamily="66" charset="0"/>
                </a:rPr>
                <a:t>Societal values</a:t>
              </a:r>
            </a:p>
            <a:p>
              <a:r>
                <a:rPr lang="en-GB" sz="1400" dirty="0">
                  <a:latin typeface="Comic Sans MS" pitchFamily="66" charset="0"/>
                </a:rPr>
                <a:t>Demographics</a:t>
              </a:r>
            </a:p>
            <a:p>
              <a:r>
                <a:rPr lang="en-GB" sz="1400" dirty="0">
                  <a:latin typeface="Comic Sans MS" pitchFamily="66" charset="0"/>
                </a:rPr>
                <a:t>Pressure groups</a:t>
              </a:r>
            </a:p>
            <a:p>
              <a:r>
                <a:rPr lang="en-GB" sz="1400" dirty="0">
                  <a:latin typeface="Comic Sans MS" pitchFamily="66" charset="0"/>
                </a:rPr>
                <a:t>Government/legislation</a:t>
              </a:r>
            </a:p>
          </p:txBody>
        </p:sp>
        <p:sp>
          <p:nvSpPr>
            <p:cNvPr id="5" name="TextBox 4"/>
            <p:cNvSpPr txBox="1"/>
            <p:nvPr/>
          </p:nvSpPr>
          <p:spPr>
            <a:xfrm>
              <a:off x="4714876" y="2643182"/>
              <a:ext cx="2520000" cy="1431161"/>
            </a:xfrm>
            <a:prstGeom prst="rect">
              <a:avLst/>
            </a:prstGeom>
            <a:noFill/>
            <a:ln w="9525">
              <a:solidFill>
                <a:schemeClr val="tx1"/>
              </a:solidFill>
            </a:ln>
          </p:spPr>
          <p:txBody>
            <a:bodyPr wrap="square" rtlCol="0">
              <a:spAutoFit/>
            </a:bodyPr>
            <a:lstStyle/>
            <a:p>
              <a:pPr algn="ctr"/>
              <a:r>
                <a:rPr lang="en-GB" sz="1400" dirty="0">
                  <a:latin typeface="Comic Sans MS" pitchFamily="66" charset="0"/>
                </a:rPr>
                <a:t>NATURE OF</a:t>
              </a:r>
            </a:p>
            <a:p>
              <a:pPr algn="ctr"/>
              <a:r>
                <a:rPr lang="en-GB" sz="1400" dirty="0">
                  <a:latin typeface="Comic Sans MS" pitchFamily="66" charset="0"/>
                </a:rPr>
                <a:t>THE BUSINESS</a:t>
              </a:r>
            </a:p>
            <a:p>
              <a:r>
                <a:rPr lang="en-GB" sz="1400" dirty="0">
                  <a:latin typeface="Comic Sans MS" pitchFamily="66" charset="0"/>
                </a:rPr>
                <a:t>Markets &amp; competition</a:t>
              </a:r>
            </a:p>
            <a:p>
              <a:r>
                <a:rPr lang="en-GB" sz="1400" dirty="0">
                  <a:latin typeface="Comic Sans MS" pitchFamily="66" charset="0"/>
                </a:rPr>
                <a:t>Products/services</a:t>
              </a:r>
            </a:p>
            <a:p>
              <a:r>
                <a:rPr lang="en-GB" sz="1400" dirty="0">
                  <a:latin typeface="Comic Sans MS" pitchFamily="66" charset="0"/>
                </a:rPr>
                <a:t>Technology</a:t>
              </a:r>
            </a:p>
            <a:p>
              <a:r>
                <a:rPr lang="en-GB" sz="1400" dirty="0">
                  <a:latin typeface="Comic Sans MS" pitchFamily="66" charset="0"/>
                </a:rPr>
                <a:t>Capital investment</a:t>
              </a:r>
            </a:p>
          </p:txBody>
        </p:sp>
      </p:grpSp>
      <p:sp>
        <p:nvSpPr>
          <p:cNvPr id="6" name="TextBox 5"/>
          <p:cNvSpPr txBox="1"/>
          <p:nvPr/>
        </p:nvSpPr>
        <p:spPr>
          <a:xfrm>
            <a:off x="1571604" y="4236929"/>
            <a:ext cx="2520000" cy="1431149"/>
          </a:xfrm>
          <a:prstGeom prst="rect">
            <a:avLst/>
          </a:prstGeom>
          <a:noFill/>
          <a:ln w="9525">
            <a:solidFill>
              <a:schemeClr val="tx1"/>
            </a:solidFill>
          </a:ln>
        </p:spPr>
        <p:txBody>
          <a:bodyPr wrap="square" lIns="91430" tIns="45714" rIns="91430" bIns="45714" rtlCol="0">
            <a:spAutoFit/>
          </a:bodyPr>
          <a:lstStyle/>
          <a:p>
            <a:pPr algn="ctr"/>
            <a:r>
              <a:rPr lang="en-GB" sz="1400" dirty="0">
                <a:latin typeface="Comic Sans MS" pitchFamily="66" charset="0"/>
              </a:rPr>
              <a:t>ORGANISATIONAL</a:t>
            </a:r>
          </a:p>
          <a:p>
            <a:pPr algn="ctr"/>
            <a:r>
              <a:rPr lang="en-GB" sz="1400" dirty="0">
                <a:latin typeface="Comic Sans MS" pitchFamily="66" charset="0"/>
              </a:rPr>
              <a:t>CULTURE</a:t>
            </a:r>
          </a:p>
          <a:p>
            <a:r>
              <a:rPr lang="en-GB" sz="1400" dirty="0">
                <a:latin typeface="Comic Sans MS" pitchFamily="66" charset="0"/>
              </a:rPr>
              <a:t>History and age</a:t>
            </a:r>
          </a:p>
          <a:p>
            <a:r>
              <a:rPr lang="en-GB" sz="1400" dirty="0">
                <a:latin typeface="Comic Sans MS" pitchFamily="66" charset="0"/>
              </a:rPr>
              <a:t>Leadership and</a:t>
            </a:r>
          </a:p>
          <a:p>
            <a:r>
              <a:rPr lang="en-GB" sz="1400" dirty="0">
                <a:latin typeface="Comic Sans MS" pitchFamily="66" charset="0"/>
              </a:rPr>
              <a:t>management style</a:t>
            </a:r>
          </a:p>
          <a:p>
            <a:r>
              <a:rPr lang="en-GB" sz="1400" dirty="0">
                <a:latin typeface="Comic Sans MS" pitchFamily="66" charset="0"/>
              </a:rPr>
              <a:t>Structure and systems</a:t>
            </a:r>
          </a:p>
        </p:txBody>
      </p:sp>
      <p:sp>
        <p:nvSpPr>
          <p:cNvPr id="7" name="TextBox 6"/>
          <p:cNvSpPr txBox="1"/>
          <p:nvPr/>
        </p:nvSpPr>
        <p:spPr>
          <a:xfrm>
            <a:off x="5055060" y="4236925"/>
            <a:ext cx="2520000" cy="1215705"/>
          </a:xfrm>
          <a:prstGeom prst="rect">
            <a:avLst/>
          </a:prstGeom>
          <a:noFill/>
          <a:ln w="9525">
            <a:solidFill>
              <a:schemeClr val="tx1"/>
            </a:solidFill>
          </a:ln>
        </p:spPr>
        <p:txBody>
          <a:bodyPr wrap="square" lIns="91430" tIns="45714" rIns="91430" bIns="45714" rtlCol="0">
            <a:spAutoFit/>
          </a:bodyPr>
          <a:lstStyle/>
          <a:p>
            <a:pPr algn="ctr"/>
            <a:r>
              <a:rPr lang="en-GB" sz="1400" dirty="0">
                <a:latin typeface="Comic Sans MS" pitchFamily="66" charset="0"/>
              </a:rPr>
              <a:t>INDIVIDUALS</a:t>
            </a:r>
          </a:p>
          <a:p>
            <a:pPr algn="ctr"/>
            <a:r>
              <a:rPr lang="en-GB" sz="1400" dirty="0">
                <a:latin typeface="Comic Sans MS" pitchFamily="66" charset="0"/>
              </a:rPr>
              <a:t>AND GROUPS</a:t>
            </a:r>
          </a:p>
          <a:p>
            <a:r>
              <a:rPr lang="en-GB" sz="1400" dirty="0">
                <a:latin typeface="Comic Sans MS" pitchFamily="66" charset="0"/>
              </a:rPr>
              <a:t>Expectations of stakeholders and</a:t>
            </a:r>
          </a:p>
          <a:p>
            <a:r>
              <a:rPr lang="en-GB" sz="1400" dirty="0">
                <a:latin typeface="Comic Sans MS" pitchFamily="66" charset="0"/>
              </a:rPr>
              <a:t>coalitions</a:t>
            </a:r>
          </a:p>
        </p:txBody>
      </p:sp>
      <p:sp>
        <p:nvSpPr>
          <p:cNvPr id="11" name="TextBox 10"/>
          <p:cNvSpPr txBox="1"/>
          <p:nvPr/>
        </p:nvSpPr>
        <p:spPr>
          <a:xfrm>
            <a:off x="3500430" y="5929330"/>
            <a:ext cx="5286412" cy="369332"/>
          </a:xfrm>
          <a:prstGeom prst="rect">
            <a:avLst/>
          </a:prstGeom>
          <a:noFill/>
        </p:spPr>
        <p:txBody>
          <a:bodyPr wrap="square" lIns="91430" tIns="45714" rIns="91430" bIns="45714" rtlCol="0">
            <a:spAutoFit/>
          </a:bodyPr>
          <a:lstStyle/>
          <a:p>
            <a:r>
              <a:rPr lang="en-GB" dirty="0">
                <a:latin typeface="Comic Sans MS" pitchFamily="66" charset="0"/>
              </a:rPr>
              <a:t>Adapted from Johnson and Scholes 2018</a:t>
            </a:r>
          </a:p>
        </p:txBody>
      </p:sp>
      <p:sp>
        <p:nvSpPr>
          <p:cNvPr id="12" name="TextBox 11"/>
          <p:cNvSpPr txBox="1"/>
          <p:nvPr/>
        </p:nvSpPr>
        <p:spPr>
          <a:xfrm>
            <a:off x="3786182" y="3429000"/>
            <a:ext cx="1691489" cy="646331"/>
          </a:xfrm>
          <a:prstGeom prst="rect">
            <a:avLst/>
          </a:prstGeom>
          <a:noFill/>
        </p:spPr>
        <p:txBody>
          <a:bodyPr wrap="none" lIns="91430" tIns="45714" rIns="91430" bIns="45714" rtlCol="0">
            <a:spAutoFit/>
          </a:bodyPr>
          <a:lstStyle/>
          <a:p>
            <a:pPr algn="ctr"/>
            <a:r>
              <a:rPr lang="en-GB" dirty="0">
                <a:latin typeface="Comic Sans MS" pitchFamily="66" charset="0"/>
              </a:rPr>
              <a:t>PROCESS &amp;</a:t>
            </a:r>
          </a:p>
          <a:p>
            <a:pPr algn="ctr"/>
            <a:r>
              <a:rPr lang="en-GB" dirty="0">
                <a:latin typeface="Comic Sans MS" pitchFamily="66" charset="0"/>
              </a:rPr>
              <a:t>OBJECTIVES</a:t>
            </a:r>
          </a:p>
        </p:txBody>
      </p:sp>
      <p:cxnSp>
        <p:nvCxnSpPr>
          <p:cNvPr id="14" name="Straight Arrow Connector 13"/>
          <p:cNvCxnSpPr>
            <a:stCxn id="5" idx="2"/>
          </p:cNvCxnSpPr>
          <p:nvPr/>
        </p:nvCxnSpPr>
        <p:spPr>
          <a:xfrm rot="5400000">
            <a:off x="5738993" y="2978800"/>
            <a:ext cx="354787" cy="97423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16200000" flipV="1">
            <a:off x="5715902" y="3499543"/>
            <a:ext cx="400955" cy="9742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16200000" flipH="1">
            <a:off x="3072697" y="2999478"/>
            <a:ext cx="400955" cy="9742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rot="5400000" flipH="1" flipV="1">
            <a:off x="3072697" y="3543309"/>
            <a:ext cx="400955" cy="9742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1000" fill="hold"/>
                                        <p:tgtEl>
                                          <p:spTgt spid="3"/>
                                        </p:tgtEl>
                                        <p:attrNameLst>
                                          <p:attrName>ppt_x</p:attrName>
                                        </p:attrNameLst>
                                      </p:cBhvr>
                                      <p:tavLst>
                                        <p:tav tm="0">
                                          <p:val>
                                            <p:strVal val="0-#ppt_w/2"/>
                                          </p:val>
                                        </p:tav>
                                        <p:tav tm="100000">
                                          <p:val>
                                            <p:strVal val="#ppt_x"/>
                                          </p:val>
                                        </p:tav>
                                      </p:tavLst>
                                    </p:anim>
                                    <p:anim calcmode="lin" valueType="num">
                                      <p:cBhvr additive="base">
                                        <p:cTn id="14" dur="10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1000" fill="hold"/>
                                        <p:tgtEl>
                                          <p:spTgt spid="6"/>
                                        </p:tgtEl>
                                        <p:attrNameLst>
                                          <p:attrName>ppt_x</p:attrName>
                                        </p:attrNameLst>
                                      </p:cBhvr>
                                      <p:tavLst>
                                        <p:tav tm="0">
                                          <p:val>
                                            <p:strVal val="0-#ppt_w/2"/>
                                          </p:val>
                                        </p:tav>
                                        <p:tav tm="100000">
                                          <p:val>
                                            <p:strVal val="#ppt_x"/>
                                          </p:val>
                                        </p:tav>
                                      </p:tavLst>
                                    </p:anim>
                                    <p:anim calcmode="lin" valueType="num">
                                      <p:cBhvr additive="base">
                                        <p:cTn id="20" dur="10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1000" fill="hold"/>
                                        <p:tgtEl>
                                          <p:spTgt spid="7"/>
                                        </p:tgtEl>
                                        <p:attrNameLst>
                                          <p:attrName>ppt_x</p:attrName>
                                        </p:attrNameLst>
                                      </p:cBhvr>
                                      <p:tavLst>
                                        <p:tav tm="0">
                                          <p:val>
                                            <p:strVal val="0-#ppt_w/2"/>
                                          </p:val>
                                        </p:tav>
                                        <p:tav tm="100000">
                                          <p:val>
                                            <p:strVal val="#ppt_x"/>
                                          </p:val>
                                        </p:tav>
                                      </p:tavLst>
                                    </p:anim>
                                    <p:anim calcmode="lin" valueType="num">
                                      <p:cBhvr additive="base">
                                        <p:cTn id="26" dur="10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1000" fill="hold"/>
                                        <p:tgtEl>
                                          <p:spTgt spid="12"/>
                                        </p:tgtEl>
                                        <p:attrNameLst>
                                          <p:attrName>ppt_x</p:attrName>
                                        </p:attrNameLst>
                                      </p:cBhvr>
                                      <p:tavLst>
                                        <p:tav tm="0">
                                          <p:val>
                                            <p:strVal val="0-#ppt_w/2"/>
                                          </p:val>
                                        </p:tav>
                                        <p:tav tm="100000">
                                          <p:val>
                                            <p:strVal val="#ppt_x"/>
                                          </p:val>
                                        </p:tav>
                                      </p:tavLst>
                                    </p:anim>
                                    <p:anim calcmode="lin" valueType="num">
                                      <p:cBhvr additive="base">
                                        <p:cTn id="32" dur="10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1000" fill="hold"/>
                                        <p:tgtEl>
                                          <p:spTgt spid="11"/>
                                        </p:tgtEl>
                                        <p:attrNameLst>
                                          <p:attrName>ppt_x</p:attrName>
                                        </p:attrNameLst>
                                      </p:cBhvr>
                                      <p:tavLst>
                                        <p:tav tm="0">
                                          <p:val>
                                            <p:strVal val="0-#ppt_w/2"/>
                                          </p:val>
                                        </p:tav>
                                        <p:tav tm="100000">
                                          <p:val>
                                            <p:strVal val="#ppt_x"/>
                                          </p:val>
                                        </p:tav>
                                      </p:tavLst>
                                    </p:anim>
                                    <p:anim calcmode="lin" valueType="num">
                                      <p:cBhvr additive="base">
                                        <p:cTn id="38" dur="10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7" grpId="0" animBg="1"/>
      <p:bldP spid="11" grpId="0"/>
      <p:bldP spid="1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9161" y="639193"/>
            <a:ext cx="2678858" cy="3573516"/>
          </a:xfrm>
        </p:spPr>
        <p:txBody>
          <a:bodyPr vert="horz" lIns="91440" tIns="45720" rIns="91440" bIns="45720" rtlCol="0" anchor="b">
            <a:normAutofit/>
          </a:bodyPr>
          <a:lstStyle/>
          <a:p>
            <a:pPr algn="l">
              <a:lnSpc>
                <a:spcPct val="90000"/>
              </a:lnSpc>
            </a:pPr>
            <a:r>
              <a:rPr lang="en-US" sz="3100" kern="1200">
                <a:solidFill>
                  <a:schemeClr val="tx1"/>
                </a:solidFill>
                <a:latin typeface="+mj-lt"/>
                <a:ea typeface="+mj-ea"/>
                <a:cs typeface="+mj-cs"/>
              </a:rPr>
              <a:t>Stakeholders of Large Organisations</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4409267"/>
            <a:ext cx="2441321"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p:cNvPicPr>
            <a:picLocks noGrp="1" noChangeAspect="1" noChangeArrowheads="1"/>
          </p:cNvPicPr>
          <p:nvPr>
            <p:ph idx="1"/>
          </p:nvPr>
        </p:nvPicPr>
        <p:blipFill>
          <a:blip r:embed="rId2"/>
          <a:stretch>
            <a:fillRect/>
          </a:stretch>
        </p:blipFill>
        <p:spPr>
          <a:xfrm>
            <a:off x="3490722" y="1392937"/>
            <a:ext cx="5410962" cy="4044694"/>
          </a:xfrm>
          <a:prstGeom prst="rect">
            <a:avLst/>
          </a:prstGeom>
          <a:noFill/>
        </p:spPr>
      </p:pic>
      <p:sp>
        <p:nvSpPr>
          <p:cNvPr id="4" name="Slide Number Placeholder 3"/>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spcAft>
                <a:spcPts val="600"/>
              </a:spcAft>
            </a:pPr>
            <a:fld id="{0EC2B28F-8E3F-46A8-B70B-3560BAE4C4CA}" type="slidenum">
              <a:rPr lang="en-US" smtClean="0"/>
              <a:pPr>
                <a:spcAft>
                  <a:spcPts val="600"/>
                </a:spcAft>
              </a:pPr>
              <a:t>11</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1000" fill="hold"/>
                                        <p:tgtEl>
                                          <p:spTgt spid="5"/>
                                        </p:tgtEl>
                                        <p:attrNameLst>
                                          <p:attrName>ppt_x</p:attrName>
                                        </p:attrNameLst>
                                      </p:cBhvr>
                                      <p:tavLst>
                                        <p:tav tm="0">
                                          <p:val>
                                            <p:strVal val="0-#ppt_w/2"/>
                                          </p:val>
                                        </p:tav>
                                        <p:tav tm="100000">
                                          <p:val>
                                            <p:strVal val="#ppt_x"/>
                                          </p:val>
                                        </p:tav>
                                      </p:tavLst>
                                    </p:anim>
                                    <p:anim calcmode="lin" valueType="num">
                                      <p:cBhvr additive="base">
                                        <p:cTn id="14" dur="10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2"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ED0503C-A72F-44E0-B655-02E8195E98C2}"/>
              </a:ext>
            </a:extLst>
          </p:cNvPr>
          <p:cNvSpPr>
            <a:spLocks noGrp="1"/>
          </p:cNvSpPr>
          <p:nvPr>
            <p:ph type="title"/>
          </p:nvPr>
        </p:nvSpPr>
        <p:spPr>
          <a:xfrm>
            <a:off x="823851" y="885651"/>
            <a:ext cx="2422352" cy="4624603"/>
          </a:xfrm>
        </p:spPr>
        <p:txBody>
          <a:bodyPr>
            <a:normAutofit/>
          </a:bodyPr>
          <a:lstStyle/>
          <a:p>
            <a:r>
              <a:rPr lang="en-GB">
                <a:solidFill>
                  <a:srgbClr val="FFFFFF"/>
                </a:solidFill>
              </a:rPr>
              <a:t>Tutorial 1</a:t>
            </a:r>
          </a:p>
        </p:txBody>
      </p:sp>
      <p:sp>
        <p:nvSpPr>
          <p:cNvPr id="3" name="Content Placeholder 2">
            <a:extLst>
              <a:ext uri="{FF2B5EF4-FFF2-40B4-BE49-F238E27FC236}">
                <a16:creationId xmlns:a16="http://schemas.microsoft.com/office/drawing/2014/main" id="{6F7A2E20-4B9C-4CE9-97AF-7618E8C4C444}"/>
              </a:ext>
            </a:extLst>
          </p:cNvPr>
          <p:cNvSpPr>
            <a:spLocks noGrp="1"/>
          </p:cNvSpPr>
          <p:nvPr>
            <p:ph idx="1"/>
          </p:nvPr>
        </p:nvSpPr>
        <p:spPr>
          <a:xfrm>
            <a:off x="3734031" y="885651"/>
            <a:ext cx="4893915" cy="4616849"/>
          </a:xfrm>
        </p:spPr>
        <p:txBody>
          <a:bodyPr anchor="ctr">
            <a:normAutofit/>
          </a:bodyPr>
          <a:lstStyle/>
          <a:p>
            <a:r>
              <a:rPr lang="en-GB" sz="1900"/>
              <a:t>Activity 1</a:t>
            </a:r>
          </a:p>
          <a:p>
            <a:r>
              <a:rPr lang="en-GB" sz="1900"/>
              <a:t>Using the case study placed on moodle for you to read and analyse prepare to undertake feedback on  the following in this weeks tutorial session.</a:t>
            </a:r>
          </a:p>
          <a:p>
            <a:r>
              <a:rPr lang="en-GB" sz="1900"/>
              <a:t>Task 1</a:t>
            </a:r>
          </a:p>
          <a:p>
            <a:r>
              <a:rPr lang="en-GB" sz="1900"/>
              <a:t>What is the background to the organisation and why and how has it changed its direction- undertake a simply ‘Google’ search for this information. </a:t>
            </a:r>
          </a:p>
          <a:p>
            <a:r>
              <a:rPr lang="en-GB" sz="1900"/>
              <a:t>Task 2</a:t>
            </a:r>
          </a:p>
          <a:p>
            <a:r>
              <a:rPr lang="en-GB" sz="1900"/>
              <a:t>Discuss what key terms the organisation uses to inform us what their vision/mission statement is.</a:t>
            </a:r>
          </a:p>
          <a:p>
            <a:endParaRPr lang="en-GB" sz="1900"/>
          </a:p>
          <a:p>
            <a:endParaRPr lang="en-GB" sz="1900"/>
          </a:p>
        </p:txBody>
      </p:sp>
      <p:sp>
        <p:nvSpPr>
          <p:cNvPr id="4" name="Slide Number Placeholder 3">
            <a:extLst>
              <a:ext uri="{FF2B5EF4-FFF2-40B4-BE49-F238E27FC236}">
                <a16:creationId xmlns:a16="http://schemas.microsoft.com/office/drawing/2014/main" id="{F0112526-639D-4A0C-A3A4-7C42A56DC1FE}"/>
              </a:ext>
            </a:extLst>
          </p:cNvPr>
          <p:cNvSpPr>
            <a:spLocks noGrp="1"/>
          </p:cNvSpPr>
          <p:nvPr>
            <p:ph type="sldNum" sz="quarter" idx="12"/>
          </p:nvPr>
        </p:nvSpPr>
        <p:spPr>
          <a:xfrm>
            <a:off x="8030718" y="6382512"/>
            <a:ext cx="514350" cy="320040"/>
          </a:xfrm>
        </p:spPr>
        <p:txBody>
          <a:bodyPr>
            <a:normAutofit/>
          </a:bodyPr>
          <a:lstStyle/>
          <a:p>
            <a:pPr>
              <a:spcAft>
                <a:spcPts val="600"/>
              </a:spcAft>
            </a:pPr>
            <a:fld id="{C337B528-879C-4EFC-BF0F-F5B7B06B1367}" type="slidenum">
              <a:rPr lang="en-GB" sz="900"/>
              <a:pPr>
                <a:spcAft>
                  <a:spcPts val="600"/>
                </a:spcAft>
              </a:pPr>
              <a:t>12</a:t>
            </a:fld>
            <a:endParaRPr lang="en-GB" sz="900"/>
          </a:p>
        </p:txBody>
      </p:sp>
    </p:spTree>
    <p:extLst>
      <p:ext uri="{BB962C8B-B14F-4D97-AF65-F5344CB8AC3E}">
        <p14:creationId xmlns:p14="http://schemas.microsoft.com/office/powerpoint/2010/main" val="4874038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462</Words>
  <Application>Microsoft Office PowerPoint</Application>
  <PresentationFormat>On-screen Show (4:3)</PresentationFormat>
  <Paragraphs>80</Paragraphs>
  <Slides>12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Comic Sans MS</vt:lpstr>
      <vt:lpstr>Office Theme</vt:lpstr>
      <vt:lpstr>Strategy - An Introduction</vt:lpstr>
      <vt:lpstr>Vocabulary of Strategy</vt:lpstr>
      <vt:lpstr> Kingston University</vt:lpstr>
      <vt:lpstr>What is Strategy?</vt:lpstr>
      <vt:lpstr>What is Strategic Management?</vt:lpstr>
      <vt:lpstr>What is Strategic Position?</vt:lpstr>
      <vt:lpstr>What are Strategic Choices?</vt:lpstr>
      <vt:lpstr>What is Strategy in Action?</vt:lpstr>
      <vt:lpstr>Three Core Areas of Strategy</vt:lpstr>
      <vt:lpstr>Influences on Strategy Making &amp; Planning</vt:lpstr>
      <vt:lpstr>Stakeholders of Large Organisations</vt:lpstr>
      <vt:lpstr>Tutorial 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Strategy - An Introduction</dc:title>
  <dc:creator>Maria Heffernan</dc:creator>
  <cp:lastModifiedBy>Maria Heffernan</cp:lastModifiedBy>
  <cp:revision>1</cp:revision>
  <dcterms:created xsi:type="dcterms:W3CDTF">2021-04-27T09:36:43Z</dcterms:created>
  <dcterms:modified xsi:type="dcterms:W3CDTF">2021-04-27T09:38:56Z</dcterms:modified>
</cp:coreProperties>
</file>