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63" r:id="rId4"/>
    <p:sldId id="257" r:id="rId5"/>
    <p:sldId id="262"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llie x" initials="Hx" lastIdx="1" clrIdx="0">
    <p:extLst>
      <p:ext uri="{19B8F6BF-5375-455C-9EA6-DF929625EA0E}">
        <p15:presenceInfo xmlns:p15="http://schemas.microsoft.com/office/powerpoint/2012/main" userId="0737f3672f23dbd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5634" autoAdjust="0"/>
  </p:normalViewPr>
  <p:slideViewPr>
    <p:cSldViewPr snapToGrid="0">
      <p:cViewPr varScale="1">
        <p:scale>
          <a:sx n="110" d="100"/>
          <a:sy n="110"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F2A86-C88E-4745-8196-5A3C0EE7DE94}" type="datetimeFigureOut">
              <a:rPr lang="en-GB" smtClean="0"/>
              <a:t>17/12/2018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E9AD83-95BD-473C-9E19-347635E3FE01}" type="slidenum">
              <a:rPr lang="en-GB" smtClean="0"/>
              <a:t>‹#›</a:t>
            </a:fld>
            <a:endParaRPr lang="en-GB"/>
          </a:p>
        </p:txBody>
      </p:sp>
    </p:spTree>
    <p:extLst>
      <p:ext uri="{BB962C8B-B14F-4D97-AF65-F5344CB8AC3E}">
        <p14:creationId xmlns:p14="http://schemas.microsoft.com/office/powerpoint/2010/main" val="4106011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9AD83-95BD-473C-9E19-347635E3FE01}" type="slidenum">
              <a:rPr lang="en-GB" smtClean="0"/>
              <a:t>1</a:t>
            </a:fld>
            <a:endParaRPr lang="en-GB"/>
          </a:p>
        </p:txBody>
      </p:sp>
    </p:spTree>
    <p:extLst>
      <p:ext uri="{BB962C8B-B14F-4D97-AF65-F5344CB8AC3E}">
        <p14:creationId xmlns:p14="http://schemas.microsoft.com/office/powerpoint/2010/main" val="1341008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9AD83-95BD-473C-9E19-347635E3FE01}" type="slidenum">
              <a:rPr lang="en-GB" smtClean="0"/>
              <a:t>2</a:t>
            </a:fld>
            <a:endParaRPr lang="en-GB"/>
          </a:p>
        </p:txBody>
      </p:sp>
    </p:spTree>
    <p:extLst>
      <p:ext uri="{BB962C8B-B14F-4D97-AF65-F5344CB8AC3E}">
        <p14:creationId xmlns:p14="http://schemas.microsoft.com/office/powerpoint/2010/main" val="291327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9AD83-95BD-473C-9E19-347635E3FE01}" type="slidenum">
              <a:rPr lang="en-GB" smtClean="0"/>
              <a:t>4</a:t>
            </a:fld>
            <a:endParaRPr lang="en-GB"/>
          </a:p>
        </p:txBody>
      </p:sp>
    </p:spTree>
    <p:extLst>
      <p:ext uri="{BB962C8B-B14F-4D97-AF65-F5344CB8AC3E}">
        <p14:creationId xmlns:p14="http://schemas.microsoft.com/office/powerpoint/2010/main" val="2534312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2E9AD83-95BD-473C-9E19-347635E3FE01}" type="slidenum">
              <a:rPr lang="en-GB" smtClean="0"/>
              <a:t>7</a:t>
            </a:fld>
            <a:endParaRPr lang="en-GB"/>
          </a:p>
        </p:txBody>
      </p:sp>
    </p:spTree>
    <p:extLst>
      <p:ext uri="{BB962C8B-B14F-4D97-AF65-F5344CB8AC3E}">
        <p14:creationId xmlns:p14="http://schemas.microsoft.com/office/powerpoint/2010/main" val="3361554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253D-5A34-482C-A52E-B582C7DAFF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BACBDC-A3B2-41ED-89C0-52007097FC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6D7C00-AEB8-4046-AB36-6B0AAB1A0EC3}"/>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CF2ED4CC-3E07-41F1-B868-45EC0C781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217A-9198-4C47-90C0-6589BC94BFAC}"/>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713012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ABC2-148B-420E-B7B8-ACD25AA661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E514E8-4CB1-467B-BBBA-56BBABF987B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68B9E1-227B-4EAC-AEED-4BC503F53754}"/>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8B3EDB4C-8079-4235-95BB-4B626CBC3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62ABA-20A7-4670-867A-612D141F043C}"/>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3205551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2618-0810-4674-8220-938DC18C83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2DC094-2DF0-452C-8BB4-C2427A1112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E8FB46C-1A9A-4C38-A774-DFFC84A1DCB1}"/>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02DA5AAD-28F7-41C6-B9DB-5F7C935C82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FFC67D-61BC-4697-ADED-63671A969793}"/>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2425805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51BCA-1C74-4159-B5FD-C33B977578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4A97A3-31EF-4B67-8BD9-E1217CD5C13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31FC81-D2F3-4BD2-9A1B-8323FA21ACF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FFCE20-C5D1-4D09-860D-13DA7462554F}"/>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6" name="Footer Placeholder 5">
            <a:extLst>
              <a:ext uri="{FF2B5EF4-FFF2-40B4-BE49-F238E27FC236}">
                <a16:creationId xmlns:a16="http://schemas.microsoft.com/office/drawing/2014/main" id="{B73FFC7B-85AF-4462-96F7-16EE37672F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B097C5-24B0-4C47-A03E-6C6348C67423}"/>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2334501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84B9-25B9-4CFD-8436-5F78ABAA6E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DE47D5-D3A5-4F81-A8B2-4F59792CAC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5AA73DB-BF58-4703-B776-DE512DA5693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97DE78-06D7-4B81-B4D9-B7A5D73306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898D44C-7397-4F75-A4E8-E5E76C39EC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5AD30A-B664-4CA9-8BC6-B694BA69C7CC}"/>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8" name="Footer Placeholder 7">
            <a:extLst>
              <a:ext uri="{FF2B5EF4-FFF2-40B4-BE49-F238E27FC236}">
                <a16:creationId xmlns:a16="http://schemas.microsoft.com/office/drawing/2014/main" id="{DF2BCAF9-DE52-4115-ACE5-0E95BA4808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2EB433-31EF-4D93-B4E9-B262509CFDF4}"/>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15887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DC9B0-1818-4D23-9843-F1534C830F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531FB0-9B35-455D-A238-341AA2AFE615}"/>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4" name="Footer Placeholder 3">
            <a:extLst>
              <a:ext uri="{FF2B5EF4-FFF2-40B4-BE49-F238E27FC236}">
                <a16:creationId xmlns:a16="http://schemas.microsoft.com/office/drawing/2014/main" id="{61B2313E-9477-4127-B286-FE04894DFE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8B1C79-38E0-4E0B-9F6A-DF6CFC4849D8}"/>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559852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3BE883-68FD-410B-906F-4939F3391D5D}"/>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3" name="Footer Placeholder 2">
            <a:extLst>
              <a:ext uri="{FF2B5EF4-FFF2-40B4-BE49-F238E27FC236}">
                <a16:creationId xmlns:a16="http://schemas.microsoft.com/office/drawing/2014/main" id="{27219378-6397-4B0B-9BF5-C93EAAAD25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28DDF9-B759-4496-A3C4-3BDE75194DE0}"/>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317053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E3646-EA2F-4705-8D78-976E4C7DDE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A56A7B-7347-475A-A080-90F07FC3C3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00934B-9413-4FB5-A00C-A3BCDCDE32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E65D95A-B6AB-4F0D-AF21-1F4DF7BC5C8B}"/>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6" name="Footer Placeholder 5">
            <a:extLst>
              <a:ext uri="{FF2B5EF4-FFF2-40B4-BE49-F238E27FC236}">
                <a16:creationId xmlns:a16="http://schemas.microsoft.com/office/drawing/2014/main" id="{6395ACC2-6F50-433D-BFE5-89A72D6EFD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722D5B-AFAA-4A3A-9074-03175B4AADBE}"/>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1339853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C99D2-DE04-455E-B117-40AC45D88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4C1C7B-A029-4C1F-96A2-A570122492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E1FE1F-1FA7-4F8B-8FBD-5273CF2AB3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5121767-876C-4230-88D7-E2A841A4FD19}"/>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6" name="Footer Placeholder 5">
            <a:extLst>
              <a:ext uri="{FF2B5EF4-FFF2-40B4-BE49-F238E27FC236}">
                <a16:creationId xmlns:a16="http://schemas.microsoft.com/office/drawing/2014/main" id="{9AE28B4A-6E23-48B2-9479-096B491920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0F3BE-8635-4C7C-9C02-285AD08D00EE}"/>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91426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D543-1B91-4012-9221-E9F7053E39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328277-E22A-49A0-ACC3-B4B6C7B3C86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2CA10F-E1E9-4491-B18D-1D17D2580647}"/>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88F42C95-8D2F-4CCF-9182-F38D79EE30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0DFD91-4749-479B-ACA8-BAC3DC901ED0}"/>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4142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6ED280-2102-4447-B74A-39B5275998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062195-E048-46FE-A4A0-4242FD58184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0A395-237A-4E77-BB37-260D92207D03}"/>
              </a:ext>
            </a:extLst>
          </p:cNvPr>
          <p:cNvSpPr>
            <a:spLocks noGrp="1"/>
          </p:cNvSpPr>
          <p:nvPr>
            <p:ph type="dt" sz="half" idx="10"/>
          </p:nvPr>
        </p:nvSpPr>
        <p:spPr/>
        <p:txBody>
          <a:body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A0E255F4-4112-4D28-BC00-F8C482267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5E80B-272A-42F1-AACC-D07D9C6FE3EC}"/>
              </a:ext>
            </a:extLst>
          </p:cNvPr>
          <p:cNvSpPr>
            <a:spLocks noGrp="1"/>
          </p:cNvSpPr>
          <p:nvPr>
            <p:ph type="sldNum" sz="quarter" idx="12"/>
          </p:nvPr>
        </p:nvSpPr>
        <p:spPr/>
        <p:txBody>
          <a:bodyPr/>
          <a:lstStyle/>
          <a:p>
            <a:fld id="{34A018DD-32F1-4216-A9B4-9D83AAD5CCC2}" type="slidenum">
              <a:rPr lang="en-GB" smtClean="0"/>
              <a:t>‹#›</a:t>
            </a:fld>
            <a:endParaRPr lang="en-GB"/>
          </a:p>
        </p:txBody>
      </p:sp>
    </p:spTree>
    <p:extLst>
      <p:ext uri="{BB962C8B-B14F-4D97-AF65-F5344CB8AC3E}">
        <p14:creationId xmlns:p14="http://schemas.microsoft.com/office/powerpoint/2010/main" val="3750226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60000"/>
                <a:lumOff val="40000"/>
              </a:schemeClr>
            </a:gs>
            <a:gs pos="74000">
              <a:schemeClr val="accent5">
                <a:lumMod val="40000"/>
                <a:lumOff val="60000"/>
              </a:schemeClr>
            </a:gs>
            <a:gs pos="83000">
              <a:schemeClr val="accent5">
                <a:lumMod val="20000"/>
                <a:lumOff val="80000"/>
              </a:schemeClr>
            </a:gs>
            <a:gs pos="100000">
              <a:schemeClr val="bg1"/>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CC09E-322E-4089-B7C2-6CFF507C41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2C07BB-3D35-4F40-9B06-412ABC6F95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469054-1C10-40AF-B424-723CF2ECC4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3C778A-B528-4A27-B210-4C9C7E1A74C6}" type="datetimeFigureOut">
              <a:rPr lang="en-GB" smtClean="0"/>
              <a:t>17/12/2018</a:t>
            </a:fld>
            <a:endParaRPr lang="en-GB"/>
          </a:p>
        </p:txBody>
      </p:sp>
      <p:sp>
        <p:nvSpPr>
          <p:cNvPr id="5" name="Footer Placeholder 4">
            <a:extLst>
              <a:ext uri="{FF2B5EF4-FFF2-40B4-BE49-F238E27FC236}">
                <a16:creationId xmlns:a16="http://schemas.microsoft.com/office/drawing/2014/main" id="{1336A447-96BC-41E6-ADAB-EAD68A210D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F798C5-D545-4D94-97AD-24BCAFDD30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A018DD-32F1-4216-A9B4-9D83AAD5CCC2}" type="slidenum">
              <a:rPr lang="en-GB" smtClean="0"/>
              <a:t>‹#›</a:t>
            </a:fld>
            <a:endParaRPr lang="en-GB"/>
          </a:p>
        </p:txBody>
      </p:sp>
    </p:spTree>
    <p:extLst>
      <p:ext uri="{BB962C8B-B14F-4D97-AF65-F5344CB8AC3E}">
        <p14:creationId xmlns:p14="http://schemas.microsoft.com/office/powerpoint/2010/main" val="865807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8.jpe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hyperlink" Target="https://chineseposters.net/posters/e15-650.php" TargetMode="External"/><Relationship Id="rId3" Type="http://schemas.openxmlformats.org/officeDocument/2006/relationships/hyperlink" Target="https://commons.wikimedia.org/wiki/File:Trip_to_Ningxia_and_Gansu.jpg" TargetMode="External"/><Relationship Id="rId7" Type="http://schemas.openxmlformats.org/officeDocument/2006/relationships/hyperlink" Target="https://chineseposters.net/posters/e13-593.php" TargetMode="Externa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hyperlink" Target="https://chineseposters.net/gallery/d29-184.php" TargetMode="External"/><Relationship Id="rId5" Type="http://schemas.openxmlformats.org/officeDocument/2006/relationships/hyperlink" Target="https://commons.wikimedia.org/wiki/File:Backyard_furnace4.jpg" TargetMode="External"/><Relationship Id="rId10" Type="http://schemas.openxmlformats.org/officeDocument/2006/relationships/hyperlink" Target="https://chineseposters.net/posters/e16-33.php" TargetMode="External"/><Relationship Id="rId4" Type="http://schemas.openxmlformats.org/officeDocument/2006/relationships/hyperlink" Target="https://chineseposters.net/gallery/e15-125.php" TargetMode="External"/><Relationship Id="rId9" Type="http://schemas.openxmlformats.org/officeDocument/2006/relationships/hyperlink" Target="https://chineseposters.net/posters/e15-350.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B17CE-A40A-497A-B57E-5AA493E91AB5}"/>
              </a:ext>
            </a:extLst>
          </p:cNvPr>
          <p:cNvSpPr>
            <a:spLocks noGrp="1"/>
          </p:cNvSpPr>
          <p:nvPr>
            <p:ph type="ctrTitle"/>
          </p:nvPr>
        </p:nvSpPr>
        <p:spPr>
          <a:xfrm>
            <a:off x="1524000" y="197915"/>
            <a:ext cx="9144000" cy="2387600"/>
          </a:xfrm>
        </p:spPr>
        <p:txBody>
          <a:bodyPr>
            <a:normAutofit fontScale="90000"/>
          </a:bodyPr>
          <a:lstStyle/>
          <a:p>
            <a:r>
              <a:rPr lang="en-GB" dirty="0"/>
              <a:t>Is the Cultural Revolution linked to the failure of the Great leap Forward?</a:t>
            </a:r>
          </a:p>
        </p:txBody>
      </p:sp>
      <p:sp>
        <p:nvSpPr>
          <p:cNvPr id="3" name="Subtitle 2">
            <a:extLst>
              <a:ext uri="{FF2B5EF4-FFF2-40B4-BE49-F238E27FC236}">
                <a16:creationId xmlns:a16="http://schemas.microsoft.com/office/drawing/2014/main" id="{E988949B-A704-4094-90FC-FF1448A39F88}"/>
              </a:ext>
            </a:extLst>
          </p:cNvPr>
          <p:cNvSpPr>
            <a:spLocks noGrp="1"/>
          </p:cNvSpPr>
          <p:nvPr>
            <p:ph type="subTitle" idx="1"/>
          </p:nvPr>
        </p:nvSpPr>
        <p:spPr>
          <a:xfrm>
            <a:off x="1385776" y="6522150"/>
            <a:ext cx="9144000" cy="467544"/>
          </a:xfrm>
        </p:spPr>
        <p:txBody>
          <a:bodyPr/>
          <a:lstStyle/>
          <a:p>
            <a:r>
              <a:rPr lang="en-GB" dirty="0"/>
              <a:t>Hollie Mcdonald</a:t>
            </a:r>
          </a:p>
        </p:txBody>
      </p:sp>
      <p:pic>
        <p:nvPicPr>
          <p:cNvPr id="1026" name="Picture 2" descr="The commune is like a gigantic dragon, production is noticeable awe-inspiring">
            <a:extLst>
              <a:ext uri="{FF2B5EF4-FFF2-40B4-BE49-F238E27FC236}">
                <a16:creationId xmlns:a16="http://schemas.microsoft.com/office/drawing/2014/main" id="{EC946922-DE53-4A84-830B-F9F7D8E2E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0149" y="2498316"/>
            <a:ext cx="6111701" cy="3694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B4BD85-5806-40E9-8A93-950A1E4A4F4E}"/>
              </a:ext>
            </a:extLst>
          </p:cNvPr>
          <p:cNvSpPr txBox="1"/>
          <p:nvPr/>
        </p:nvSpPr>
        <p:spPr>
          <a:xfrm>
            <a:off x="4731365" y="6192541"/>
            <a:ext cx="2930675" cy="246221"/>
          </a:xfrm>
          <a:prstGeom prst="rect">
            <a:avLst/>
          </a:prstGeom>
          <a:noFill/>
        </p:spPr>
        <p:txBody>
          <a:bodyPr wrap="square" rtlCol="0">
            <a:spAutoFit/>
          </a:bodyPr>
          <a:lstStyle/>
          <a:p>
            <a:r>
              <a:rPr lang="en-GB" sz="1000" dirty="0"/>
              <a:t>(Wu Shaoyun, Zhang Yuging, Lu Zezhi, 1959)</a:t>
            </a:r>
          </a:p>
        </p:txBody>
      </p:sp>
    </p:spTree>
    <p:custDataLst>
      <p:tags r:id="rId1"/>
    </p:custDataLst>
    <p:extLst>
      <p:ext uri="{BB962C8B-B14F-4D97-AF65-F5344CB8AC3E}">
        <p14:creationId xmlns:p14="http://schemas.microsoft.com/office/powerpoint/2010/main" val="3748191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croll: Horizontal 4">
            <a:extLst>
              <a:ext uri="{FF2B5EF4-FFF2-40B4-BE49-F238E27FC236}">
                <a16:creationId xmlns:a16="http://schemas.microsoft.com/office/drawing/2014/main" id="{D9AA1DD7-BF99-4A33-9132-FDA0814495B5}"/>
              </a:ext>
            </a:extLst>
          </p:cNvPr>
          <p:cNvSpPr/>
          <p:nvPr/>
        </p:nvSpPr>
        <p:spPr>
          <a:xfrm>
            <a:off x="1334814" y="8403"/>
            <a:ext cx="9228083" cy="101950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F349774-9A02-4691-9A4C-81E9A8D96A97}"/>
              </a:ext>
            </a:extLst>
          </p:cNvPr>
          <p:cNvSpPr>
            <a:spLocks noGrp="1"/>
          </p:cNvSpPr>
          <p:nvPr>
            <p:ph type="title"/>
          </p:nvPr>
        </p:nvSpPr>
        <p:spPr>
          <a:xfrm>
            <a:off x="1865587" y="-144628"/>
            <a:ext cx="10515600" cy="1325563"/>
          </a:xfrm>
        </p:spPr>
        <p:txBody>
          <a:bodyPr/>
          <a:lstStyle/>
          <a:p>
            <a:r>
              <a:rPr lang="en-GB" dirty="0"/>
              <a:t>What was the Great leap forward? </a:t>
            </a:r>
          </a:p>
        </p:txBody>
      </p:sp>
      <p:sp>
        <p:nvSpPr>
          <p:cNvPr id="6" name="Rectangle: Rounded Corners 5">
            <a:extLst>
              <a:ext uri="{FF2B5EF4-FFF2-40B4-BE49-F238E27FC236}">
                <a16:creationId xmlns:a16="http://schemas.microsoft.com/office/drawing/2014/main" id="{3DA02BF7-BC79-427F-88BF-C616F8E71A17}"/>
              </a:ext>
            </a:extLst>
          </p:cNvPr>
          <p:cNvSpPr/>
          <p:nvPr/>
        </p:nvSpPr>
        <p:spPr>
          <a:xfrm>
            <a:off x="307427" y="1603460"/>
            <a:ext cx="7041931" cy="3599571"/>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827E848-F7FA-4313-BE1B-D0A55C737EAE}"/>
              </a:ext>
            </a:extLst>
          </p:cNvPr>
          <p:cNvSpPr txBox="1"/>
          <p:nvPr/>
        </p:nvSpPr>
        <p:spPr>
          <a:xfrm>
            <a:off x="533400" y="1856984"/>
            <a:ext cx="6589987" cy="3323987"/>
          </a:xfrm>
          <a:prstGeom prst="rect">
            <a:avLst/>
          </a:prstGeom>
          <a:noFill/>
        </p:spPr>
        <p:txBody>
          <a:bodyPr wrap="square" rtlCol="0">
            <a:spAutoFit/>
          </a:bodyPr>
          <a:lstStyle/>
          <a:p>
            <a:r>
              <a:rPr lang="en-GB" sz="1400" dirty="0"/>
              <a:t>Following the success of the first 5 year plan industrial production had increased considerably this inflated Mao’s ego even - more the country was more unified and productive than ever before (Cheek, 2002). Despite the increase in productivity for industry, agricultural production still fell behind. Mao was obsessed with turning China into a modern nation to compete with the West. The soviet model of central planning had not increased agriculture to Mao’s standards so he had to go back to the drawing board. Mao’s solution was to rely on the mobilisation of the masses he believed that force of human will would be enough to push China’s economy into modernity.</a:t>
            </a:r>
          </a:p>
          <a:p>
            <a:endParaRPr lang="en-GB" sz="1400" dirty="0"/>
          </a:p>
          <a:p>
            <a:r>
              <a:rPr lang="en-GB" sz="1400" dirty="0"/>
              <a:t>Mao  wanted to transform China into a leading economic power, more importantly he wanted China to become a leading communist nation in Asia. In 1957 when Khrushchev made a speech promising the USSR  that it would overtake the US by 1980 with industrial production, Mao told that party ‘We must start a technological revolution so that we many overtake Britain in fifteen or more years’ (</a:t>
            </a:r>
            <a:r>
              <a:rPr lang="en-GB" sz="1400" dirty="0" err="1"/>
              <a:t>Bunce,Clements,Flint</a:t>
            </a:r>
            <a:r>
              <a:rPr lang="en-GB" sz="1400" dirty="0"/>
              <a:t> 2015).</a:t>
            </a:r>
          </a:p>
          <a:p>
            <a:endParaRPr lang="en-GB" sz="1400" dirty="0"/>
          </a:p>
        </p:txBody>
      </p:sp>
      <p:pic>
        <p:nvPicPr>
          <p:cNvPr id="1026" name="Picture 2" descr="Production takes leap after leap! The nation is becoming ever more prosperous!">
            <a:extLst>
              <a:ext uri="{FF2B5EF4-FFF2-40B4-BE49-F238E27FC236}">
                <a16:creationId xmlns:a16="http://schemas.microsoft.com/office/drawing/2014/main" id="{BDA042F0-46FA-47FC-8724-623C2FC476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2759" y="1190878"/>
            <a:ext cx="3603368" cy="49349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DD10767-3169-4BD6-AF86-E0E9B541307A}"/>
              </a:ext>
            </a:extLst>
          </p:cNvPr>
          <p:cNvSpPr txBox="1"/>
          <p:nvPr/>
        </p:nvSpPr>
        <p:spPr>
          <a:xfrm>
            <a:off x="9004982" y="6278894"/>
            <a:ext cx="2249214" cy="261610"/>
          </a:xfrm>
          <a:prstGeom prst="rect">
            <a:avLst/>
          </a:prstGeom>
          <a:noFill/>
        </p:spPr>
        <p:txBody>
          <a:bodyPr wrap="square" rtlCol="0">
            <a:spAutoFit/>
          </a:bodyPr>
          <a:lstStyle/>
          <a:p>
            <a:r>
              <a:rPr lang="en-GB" sz="1100" dirty="0"/>
              <a:t>(Wu Xianchun, 1958)</a:t>
            </a:r>
          </a:p>
        </p:txBody>
      </p:sp>
    </p:spTree>
    <p:custDataLst>
      <p:tags r:id="rId1"/>
    </p:custDataLst>
    <p:extLst>
      <p:ext uri="{BB962C8B-B14F-4D97-AF65-F5344CB8AC3E}">
        <p14:creationId xmlns:p14="http://schemas.microsoft.com/office/powerpoint/2010/main" val="373100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o all out and aim high. The East leaps forward, the West is worried">
            <a:extLst>
              <a:ext uri="{FF2B5EF4-FFF2-40B4-BE49-F238E27FC236}">
                <a16:creationId xmlns:a16="http://schemas.microsoft.com/office/drawing/2014/main" id="{39C54A3D-7046-4BFA-B830-48DFE7778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3346" y="1812323"/>
            <a:ext cx="5445728" cy="376506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Horizontal 3">
            <a:extLst>
              <a:ext uri="{FF2B5EF4-FFF2-40B4-BE49-F238E27FC236}">
                <a16:creationId xmlns:a16="http://schemas.microsoft.com/office/drawing/2014/main" id="{90F35D71-26EB-4E7C-B91E-C6357D305605}"/>
              </a:ext>
            </a:extLst>
          </p:cNvPr>
          <p:cNvSpPr/>
          <p:nvPr/>
        </p:nvSpPr>
        <p:spPr>
          <a:xfrm>
            <a:off x="1334814" y="8403"/>
            <a:ext cx="9228083" cy="101950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7FA7E68-50E0-4C7A-BAAA-61D99E43AE0E}"/>
              </a:ext>
            </a:extLst>
          </p:cNvPr>
          <p:cNvSpPr>
            <a:spLocks noGrp="1"/>
          </p:cNvSpPr>
          <p:nvPr>
            <p:ph type="title"/>
          </p:nvPr>
        </p:nvSpPr>
        <p:spPr>
          <a:xfrm>
            <a:off x="1865587" y="-144628"/>
            <a:ext cx="10515600" cy="1325563"/>
          </a:xfrm>
        </p:spPr>
        <p:txBody>
          <a:bodyPr/>
          <a:lstStyle/>
          <a:p>
            <a:r>
              <a:rPr lang="en-GB" dirty="0"/>
              <a:t>What was the Great leap forward? </a:t>
            </a:r>
          </a:p>
        </p:txBody>
      </p:sp>
      <p:sp>
        <p:nvSpPr>
          <p:cNvPr id="6" name="Rectangle: Rounded Corners 5">
            <a:extLst>
              <a:ext uri="{FF2B5EF4-FFF2-40B4-BE49-F238E27FC236}">
                <a16:creationId xmlns:a16="http://schemas.microsoft.com/office/drawing/2014/main" id="{BAACB698-BE6A-4959-ABA3-6AA485E91729}"/>
              </a:ext>
            </a:extLst>
          </p:cNvPr>
          <p:cNvSpPr/>
          <p:nvPr/>
        </p:nvSpPr>
        <p:spPr>
          <a:xfrm>
            <a:off x="493987" y="1333964"/>
            <a:ext cx="4908333" cy="4610265"/>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Oval 6">
            <a:extLst>
              <a:ext uri="{FF2B5EF4-FFF2-40B4-BE49-F238E27FC236}">
                <a16:creationId xmlns:a16="http://schemas.microsoft.com/office/drawing/2014/main" id="{B4F1C451-22E5-4B15-B9CF-6D6E295FF842}"/>
              </a:ext>
            </a:extLst>
          </p:cNvPr>
          <p:cNvSpPr/>
          <p:nvPr/>
        </p:nvSpPr>
        <p:spPr>
          <a:xfrm rot="845386">
            <a:off x="4627051" y="1064681"/>
            <a:ext cx="3830559" cy="2750210"/>
          </a:xfrm>
          <a:prstGeom prst="wedgeEllipse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For example in January 1958 the Ministry of Metallurgy claimed it would more than double steel production to 20 million by ‘62 &amp; reach 100 million by ’77. The Minister of Chemicals feared that his department would look slow in comparison so he claimed they could construct thousands of chemical fertiliser factories.</a:t>
            </a:r>
          </a:p>
        </p:txBody>
      </p:sp>
      <p:sp>
        <p:nvSpPr>
          <p:cNvPr id="8" name="TextBox 7">
            <a:extLst>
              <a:ext uri="{FF2B5EF4-FFF2-40B4-BE49-F238E27FC236}">
                <a16:creationId xmlns:a16="http://schemas.microsoft.com/office/drawing/2014/main" id="{F70439E8-7605-4732-BD2C-18E279D99283}"/>
              </a:ext>
            </a:extLst>
          </p:cNvPr>
          <p:cNvSpPr txBox="1"/>
          <p:nvPr/>
        </p:nvSpPr>
        <p:spPr>
          <a:xfrm>
            <a:off x="950502" y="1604579"/>
            <a:ext cx="3783724" cy="4339650"/>
          </a:xfrm>
          <a:prstGeom prst="rect">
            <a:avLst/>
          </a:prstGeom>
          <a:noFill/>
        </p:spPr>
        <p:txBody>
          <a:bodyPr wrap="square" rtlCol="0">
            <a:spAutoFit/>
          </a:bodyPr>
          <a:lstStyle/>
          <a:p>
            <a:r>
              <a:rPr lang="en-GB" sz="1600" dirty="0"/>
              <a:t>Mao launched the Second 5 year plan which would been known as the Great Leap Forward and had more failures than successes. Targets created for the plan were over the top and Mao had created an atmosphere of competition within government. Mao encouraged families to set up backyard furnaces  so they could contribute to steel production. Families would melt things like wok’s and used doors or anything made of wood to keep the furnace's alight. The steel produced through these backyard furnaces were bad quality and most of it was thrown away (Bunce,Clements,Flint 2015).</a:t>
            </a:r>
          </a:p>
          <a:p>
            <a:endParaRPr lang="en-GB" dirty="0"/>
          </a:p>
          <a:p>
            <a:endParaRPr lang="en-GB" dirty="0"/>
          </a:p>
        </p:txBody>
      </p:sp>
      <p:sp>
        <p:nvSpPr>
          <p:cNvPr id="10" name="TextBox 9">
            <a:extLst>
              <a:ext uri="{FF2B5EF4-FFF2-40B4-BE49-F238E27FC236}">
                <a16:creationId xmlns:a16="http://schemas.microsoft.com/office/drawing/2014/main" id="{474EF85C-A9AE-49BA-B793-66D8DEF23952}"/>
              </a:ext>
            </a:extLst>
          </p:cNvPr>
          <p:cNvSpPr txBox="1"/>
          <p:nvPr/>
        </p:nvSpPr>
        <p:spPr>
          <a:xfrm>
            <a:off x="6926317" y="5577387"/>
            <a:ext cx="3119189" cy="246221"/>
          </a:xfrm>
          <a:prstGeom prst="rect">
            <a:avLst/>
          </a:prstGeom>
          <a:noFill/>
        </p:spPr>
        <p:txBody>
          <a:bodyPr wrap="square" rtlCol="0">
            <a:spAutoFit/>
          </a:bodyPr>
          <a:lstStyle/>
          <a:p>
            <a:r>
              <a:rPr lang="en-GB" sz="1000" dirty="0"/>
              <a:t>( Zhang </a:t>
            </a:r>
            <a:r>
              <a:rPr lang="en-GB" sz="1000" dirty="0" err="1"/>
              <a:t>Ruji</a:t>
            </a:r>
            <a:r>
              <a:rPr lang="en-GB" sz="1000" dirty="0"/>
              <a:t>, Wang </a:t>
            </a:r>
            <a:r>
              <a:rPr lang="en-GB" sz="1000" dirty="0" err="1"/>
              <a:t>Shuhui</a:t>
            </a:r>
            <a:r>
              <a:rPr lang="en-GB" sz="1000" dirty="0"/>
              <a:t>,</a:t>
            </a:r>
            <a:r>
              <a:rPr lang="en-US" altLang="ja-JP" sz="1000" dirty="0"/>
              <a:t> </a:t>
            </a:r>
            <a:r>
              <a:rPr lang="en-GB" sz="1000" dirty="0"/>
              <a:t>Shao </a:t>
            </a:r>
            <a:r>
              <a:rPr lang="en-GB" sz="1000" dirty="0" err="1"/>
              <a:t>Guohuan</a:t>
            </a:r>
            <a:r>
              <a:rPr lang="en-GB" sz="1000" dirty="0"/>
              <a:t>,</a:t>
            </a:r>
            <a:r>
              <a:rPr lang="ja-JP" altLang="en-US" sz="1000" dirty="0"/>
              <a:t> </a:t>
            </a:r>
            <a:r>
              <a:rPr lang="en-US" altLang="ja-JP" sz="1000" dirty="0"/>
              <a:t>1958,</a:t>
            </a:r>
            <a:r>
              <a:rPr lang="en-GB" sz="1000" dirty="0"/>
              <a:t>)</a:t>
            </a:r>
          </a:p>
        </p:txBody>
      </p:sp>
    </p:spTree>
    <p:extLst>
      <p:ext uri="{BB962C8B-B14F-4D97-AF65-F5344CB8AC3E}">
        <p14:creationId xmlns:p14="http://schemas.microsoft.com/office/powerpoint/2010/main" val="3578691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8D5FA9A-4150-4DF1-A71C-C36DC081D51D}"/>
              </a:ext>
            </a:extLst>
          </p:cNvPr>
          <p:cNvSpPr/>
          <p:nvPr/>
        </p:nvSpPr>
        <p:spPr>
          <a:xfrm>
            <a:off x="283779" y="1361312"/>
            <a:ext cx="7041931" cy="5366160"/>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croll: Horizontal 4">
            <a:extLst>
              <a:ext uri="{FF2B5EF4-FFF2-40B4-BE49-F238E27FC236}">
                <a16:creationId xmlns:a16="http://schemas.microsoft.com/office/drawing/2014/main" id="{994A6CFF-3AFB-4534-849F-44C51CAFA671}"/>
              </a:ext>
            </a:extLst>
          </p:cNvPr>
          <p:cNvSpPr/>
          <p:nvPr/>
        </p:nvSpPr>
        <p:spPr>
          <a:xfrm>
            <a:off x="1334814" y="8403"/>
            <a:ext cx="9228083" cy="101950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56BF8C-B958-4213-9879-4B5C1C1A5054}"/>
              </a:ext>
            </a:extLst>
          </p:cNvPr>
          <p:cNvSpPr>
            <a:spLocks noGrp="1"/>
          </p:cNvSpPr>
          <p:nvPr>
            <p:ph type="title"/>
          </p:nvPr>
        </p:nvSpPr>
        <p:spPr>
          <a:xfrm>
            <a:off x="1954618" y="-130954"/>
            <a:ext cx="10515600" cy="1325563"/>
          </a:xfrm>
        </p:spPr>
        <p:txBody>
          <a:bodyPr/>
          <a:lstStyle/>
          <a:p>
            <a:r>
              <a:rPr lang="en-GB" dirty="0"/>
              <a:t>What was the Cultural Revolution?</a:t>
            </a:r>
          </a:p>
        </p:txBody>
      </p:sp>
      <p:pic>
        <p:nvPicPr>
          <p:cNvPr id="2050" name="Picture 2" descr="Bombard the capitalist headquarters">
            <a:extLst>
              <a:ext uri="{FF2B5EF4-FFF2-40B4-BE49-F238E27FC236}">
                <a16:creationId xmlns:a16="http://schemas.microsoft.com/office/drawing/2014/main" id="{560A5BC9-7C5F-45E7-83F0-33BCA55488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7320" y="1194609"/>
            <a:ext cx="4310901" cy="295817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2B67AFB-D52D-4E91-8B5F-047E3AE9E22D}"/>
              </a:ext>
            </a:extLst>
          </p:cNvPr>
          <p:cNvSpPr txBox="1"/>
          <p:nvPr/>
        </p:nvSpPr>
        <p:spPr>
          <a:xfrm>
            <a:off x="7921257" y="4152779"/>
            <a:ext cx="3870250" cy="261610"/>
          </a:xfrm>
          <a:prstGeom prst="rect">
            <a:avLst/>
          </a:prstGeom>
          <a:noFill/>
        </p:spPr>
        <p:txBody>
          <a:bodyPr wrap="square" rtlCol="0">
            <a:spAutoFit/>
          </a:bodyPr>
          <a:lstStyle/>
          <a:p>
            <a:r>
              <a:rPr lang="en-GB" sz="1100" dirty="0"/>
              <a:t>(Cultural Revolution Collective Painting Creative Group, 1976)</a:t>
            </a:r>
          </a:p>
        </p:txBody>
      </p:sp>
      <p:sp>
        <p:nvSpPr>
          <p:cNvPr id="8" name="TextBox 7">
            <a:extLst>
              <a:ext uri="{FF2B5EF4-FFF2-40B4-BE49-F238E27FC236}">
                <a16:creationId xmlns:a16="http://schemas.microsoft.com/office/drawing/2014/main" id="{BDFB88CE-ADF2-4E24-9170-05CBC2168A00}"/>
              </a:ext>
            </a:extLst>
          </p:cNvPr>
          <p:cNvSpPr txBox="1"/>
          <p:nvPr/>
        </p:nvSpPr>
        <p:spPr>
          <a:xfrm>
            <a:off x="616688" y="1528015"/>
            <a:ext cx="6418635" cy="1077218"/>
          </a:xfrm>
          <a:prstGeom prst="rect">
            <a:avLst/>
          </a:prstGeom>
          <a:noFill/>
        </p:spPr>
        <p:txBody>
          <a:bodyPr wrap="square" rtlCol="0">
            <a:spAutoFit/>
          </a:bodyPr>
          <a:lstStyle/>
          <a:p>
            <a:r>
              <a:rPr lang="en-GB" sz="1600" dirty="0"/>
              <a:t>Following the Great Leap Forward Mao retired from frontline politics and let Liu Shaoqi and Deng Xiaoping run China. But like always Mao became paranoid that them and other party leaders were not committed to creating communism.</a:t>
            </a:r>
          </a:p>
        </p:txBody>
      </p:sp>
      <p:sp>
        <p:nvSpPr>
          <p:cNvPr id="9" name="TextBox 8">
            <a:extLst>
              <a:ext uri="{FF2B5EF4-FFF2-40B4-BE49-F238E27FC236}">
                <a16:creationId xmlns:a16="http://schemas.microsoft.com/office/drawing/2014/main" id="{DA4C3596-8A9F-4682-B2BD-13CA36004D45}"/>
              </a:ext>
            </a:extLst>
          </p:cNvPr>
          <p:cNvSpPr txBox="1"/>
          <p:nvPr/>
        </p:nvSpPr>
        <p:spPr>
          <a:xfrm>
            <a:off x="569137" y="2695599"/>
            <a:ext cx="6730409" cy="4031873"/>
          </a:xfrm>
          <a:prstGeom prst="rect">
            <a:avLst/>
          </a:prstGeom>
          <a:noFill/>
        </p:spPr>
        <p:txBody>
          <a:bodyPr wrap="square" rtlCol="0">
            <a:spAutoFit/>
          </a:bodyPr>
          <a:lstStyle/>
          <a:p>
            <a:r>
              <a:rPr lang="en-GB" sz="1600" dirty="0"/>
              <a:t>Mao called upon the Red guards, (young people indoctrinated by propaganda) to purge the government officials Mao believed to be against him (Spence, 1999). In August 1966 Mao stood on a stand on top of the </a:t>
            </a:r>
            <a:r>
              <a:rPr lang="en-GB" sz="1600" dirty="0" err="1"/>
              <a:t>Tianamen</a:t>
            </a:r>
            <a:r>
              <a:rPr lang="en-GB" sz="1600" dirty="0"/>
              <a:t> gate riling up the red guards of whom all held a little red book filled with poetic quotes that Mao was famously known for. Mao was seen as the father of the revolution (Spence, 1999). </a:t>
            </a:r>
          </a:p>
          <a:p>
            <a:endParaRPr lang="en-GB" sz="1600" dirty="0"/>
          </a:p>
          <a:p>
            <a:r>
              <a:rPr lang="en-GB" sz="1600" dirty="0"/>
              <a:t>The Cultural Revolution was Mao’s chance to destroy the traditional Chinese past. The Red Guards weren’t just sent to purge government officials but also to purge China’s past. The guards would tear down Confucius temples were destroyed and Buddha's faces broken away (</a:t>
            </a:r>
            <a:r>
              <a:rPr lang="en-GB" sz="1600" dirty="0" err="1"/>
              <a:t>Bunce,Clements,Flint</a:t>
            </a:r>
            <a:r>
              <a:rPr lang="en-GB" sz="1600" dirty="0"/>
              <a:t> 2015). The Red Guards power was out of control by the winter of 1966, the guards would target party members and landlords who were desperate to prove their ideological commitment. The Guards sent them away for ‘re-education’ through physical labour in prison camps.</a:t>
            </a:r>
          </a:p>
          <a:p>
            <a:r>
              <a:rPr lang="en-GB" sz="1600" dirty="0"/>
              <a:t> </a:t>
            </a:r>
          </a:p>
        </p:txBody>
      </p:sp>
    </p:spTree>
    <p:custDataLst>
      <p:tags r:id="rId1"/>
    </p:custDataLst>
    <p:extLst>
      <p:ext uri="{BB962C8B-B14F-4D97-AF65-F5344CB8AC3E}">
        <p14:creationId xmlns:p14="http://schemas.microsoft.com/office/powerpoint/2010/main" val="368725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548843E-357F-4152-A115-C284B702F7F9}"/>
              </a:ext>
            </a:extLst>
          </p:cNvPr>
          <p:cNvSpPr/>
          <p:nvPr/>
        </p:nvSpPr>
        <p:spPr>
          <a:xfrm>
            <a:off x="767256" y="1333966"/>
            <a:ext cx="4445876" cy="4446187"/>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croll: Horizontal 3">
            <a:extLst>
              <a:ext uri="{FF2B5EF4-FFF2-40B4-BE49-F238E27FC236}">
                <a16:creationId xmlns:a16="http://schemas.microsoft.com/office/drawing/2014/main" id="{9C5D7A9B-6F2C-4835-9721-26B5E442CCE5}"/>
              </a:ext>
            </a:extLst>
          </p:cNvPr>
          <p:cNvSpPr/>
          <p:nvPr/>
        </p:nvSpPr>
        <p:spPr>
          <a:xfrm>
            <a:off x="1334814" y="8403"/>
            <a:ext cx="9228083" cy="101950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DD62AED0-B28C-4958-98DB-1F282D404DF0}"/>
              </a:ext>
            </a:extLst>
          </p:cNvPr>
          <p:cNvSpPr>
            <a:spLocks noGrp="1"/>
          </p:cNvSpPr>
          <p:nvPr>
            <p:ph type="title"/>
          </p:nvPr>
        </p:nvSpPr>
        <p:spPr>
          <a:xfrm>
            <a:off x="1954618" y="-130954"/>
            <a:ext cx="10515600" cy="1325563"/>
          </a:xfrm>
        </p:spPr>
        <p:txBody>
          <a:bodyPr/>
          <a:lstStyle/>
          <a:p>
            <a:r>
              <a:rPr lang="en-GB" dirty="0"/>
              <a:t>What was the Cultural Revolution?</a:t>
            </a:r>
          </a:p>
        </p:txBody>
      </p:sp>
      <p:pic>
        <p:nvPicPr>
          <p:cNvPr id="6" name="Picture 4" descr="https://upload.wikimedia.org/wikipedia/commons/8/8c/Trip_to_Ningxia_and_Gansu.jpg">
            <a:extLst>
              <a:ext uri="{FF2B5EF4-FFF2-40B4-BE49-F238E27FC236}">
                <a16:creationId xmlns:a16="http://schemas.microsoft.com/office/drawing/2014/main" id="{A5BF4282-A9DD-457F-9E61-3FA6C9ACC0B8}"/>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6220001" y="1692166"/>
            <a:ext cx="5450649" cy="408798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9117635-06F8-48DA-8DFE-6C6D35C9B5E7}"/>
              </a:ext>
            </a:extLst>
          </p:cNvPr>
          <p:cNvSpPr txBox="1"/>
          <p:nvPr/>
        </p:nvSpPr>
        <p:spPr>
          <a:xfrm>
            <a:off x="1032397" y="1582340"/>
            <a:ext cx="3915593" cy="3693319"/>
          </a:xfrm>
          <a:prstGeom prst="rect">
            <a:avLst/>
          </a:prstGeom>
          <a:noFill/>
        </p:spPr>
        <p:txBody>
          <a:bodyPr wrap="square" rtlCol="0">
            <a:spAutoFit/>
          </a:bodyPr>
          <a:lstStyle/>
          <a:p>
            <a:r>
              <a:rPr lang="en-GB" dirty="0"/>
              <a:t>The Violent phase of the cultural revolution was stopped in April 1969 with the Ninth Party Congress, where Lin Biao was officially confirmed as Mao’s successor. Once the chaos was over and opponents, Liu and Deng having been purged Mao moved his priority to restoring order. Through his cult of personality and the help of the PLA the red guards were sent away to the countryside to ‘calm down’ and the party was fully ‘rectified’. Mao died September 9</a:t>
            </a:r>
            <a:r>
              <a:rPr lang="en-GB" baseline="30000" dirty="0"/>
              <a:t>th</a:t>
            </a:r>
            <a:r>
              <a:rPr lang="en-GB" dirty="0"/>
              <a:t> 1976.</a:t>
            </a:r>
          </a:p>
        </p:txBody>
      </p:sp>
    </p:spTree>
    <p:extLst>
      <p:ext uri="{BB962C8B-B14F-4D97-AF65-F5344CB8AC3E}">
        <p14:creationId xmlns:p14="http://schemas.microsoft.com/office/powerpoint/2010/main" val="251094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croll: Horizontal 7">
            <a:extLst>
              <a:ext uri="{FF2B5EF4-FFF2-40B4-BE49-F238E27FC236}">
                <a16:creationId xmlns:a16="http://schemas.microsoft.com/office/drawing/2014/main" id="{B7CBCF1A-E27E-483C-B6D5-4CC67CD5B176}"/>
              </a:ext>
            </a:extLst>
          </p:cNvPr>
          <p:cNvSpPr/>
          <p:nvPr/>
        </p:nvSpPr>
        <p:spPr>
          <a:xfrm>
            <a:off x="1334814" y="8403"/>
            <a:ext cx="9228083" cy="101950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B3767D4-2E31-4BD8-B7D4-65C8052552CE}"/>
              </a:ext>
            </a:extLst>
          </p:cNvPr>
          <p:cNvSpPr>
            <a:spLocks noGrp="1"/>
          </p:cNvSpPr>
          <p:nvPr>
            <p:ph type="title"/>
          </p:nvPr>
        </p:nvSpPr>
        <p:spPr>
          <a:xfrm>
            <a:off x="1629103" y="-144628"/>
            <a:ext cx="10515600" cy="1325563"/>
          </a:xfrm>
        </p:spPr>
        <p:txBody>
          <a:bodyPr/>
          <a:lstStyle/>
          <a:p>
            <a:r>
              <a:rPr lang="en-GB" dirty="0"/>
              <a:t>Was The Great Leap Forward a failure?</a:t>
            </a:r>
          </a:p>
        </p:txBody>
      </p:sp>
      <p:sp>
        <p:nvSpPr>
          <p:cNvPr id="5" name="TextBox 4">
            <a:extLst>
              <a:ext uri="{FF2B5EF4-FFF2-40B4-BE49-F238E27FC236}">
                <a16:creationId xmlns:a16="http://schemas.microsoft.com/office/drawing/2014/main" id="{A6E6E3CE-FAAE-44F9-BDA9-1AAC8DE60A61}"/>
              </a:ext>
            </a:extLst>
          </p:cNvPr>
          <p:cNvSpPr txBox="1"/>
          <p:nvPr/>
        </p:nvSpPr>
        <p:spPr>
          <a:xfrm>
            <a:off x="1769893" y="5732514"/>
            <a:ext cx="2249214" cy="261610"/>
          </a:xfrm>
          <a:prstGeom prst="rect">
            <a:avLst/>
          </a:prstGeom>
          <a:noFill/>
        </p:spPr>
        <p:txBody>
          <a:bodyPr wrap="square" rtlCol="0">
            <a:spAutoFit/>
          </a:bodyPr>
          <a:lstStyle/>
          <a:p>
            <a:r>
              <a:rPr lang="en-GB" sz="1100" dirty="0"/>
              <a:t>(Unknown, 1958)</a:t>
            </a:r>
          </a:p>
        </p:txBody>
      </p:sp>
      <p:sp>
        <p:nvSpPr>
          <p:cNvPr id="6" name="Content Placeholder 5">
            <a:extLst>
              <a:ext uri="{FF2B5EF4-FFF2-40B4-BE49-F238E27FC236}">
                <a16:creationId xmlns:a16="http://schemas.microsoft.com/office/drawing/2014/main" id="{97924A81-227F-4D6A-8EA7-E3BFB8A73ABD}"/>
              </a:ext>
            </a:extLst>
          </p:cNvPr>
          <p:cNvSpPr>
            <a:spLocks noGrp="1"/>
          </p:cNvSpPr>
          <p:nvPr>
            <p:ph idx="1"/>
          </p:nvPr>
        </p:nvSpPr>
        <p:spPr>
          <a:xfrm>
            <a:off x="409972" y="1616198"/>
            <a:ext cx="3978349" cy="311519"/>
          </a:xfrm>
        </p:spPr>
        <p:txBody>
          <a:bodyPr>
            <a:normAutofit/>
          </a:bodyPr>
          <a:lstStyle/>
          <a:p>
            <a:pPr marL="0" indent="0">
              <a:buNone/>
            </a:pPr>
            <a:r>
              <a:rPr lang="en-GB" sz="1600" dirty="0"/>
              <a:t>Backyard Furnaces in the Chinese countryside </a:t>
            </a:r>
          </a:p>
        </p:txBody>
      </p:sp>
      <p:sp>
        <p:nvSpPr>
          <p:cNvPr id="9" name="Rectangle: Rounded Corners 8">
            <a:extLst>
              <a:ext uri="{FF2B5EF4-FFF2-40B4-BE49-F238E27FC236}">
                <a16:creationId xmlns:a16="http://schemas.microsoft.com/office/drawing/2014/main" id="{65C36D5D-4981-44F6-9D8C-5775770A1926}"/>
              </a:ext>
            </a:extLst>
          </p:cNvPr>
          <p:cNvSpPr/>
          <p:nvPr/>
        </p:nvSpPr>
        <p:spPr>
          <a:xfrm>
            <a:off x="4859980" y="1145671"/>
            <a:ext cx="7041931" cy="2596989"/>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descr="File:Backyard furnace4.jpg">
            <a:extLst>
              <a:ext uri="{FF2B5EF4-FFF2-40B4-BE49-F238E27FC236}">
                <a16:creationId xmlns:a16="http://schemas.microsoft.com/office/drawing/2014/main" id="{3601A977-7745-4A44-892B-79E2F7CA7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089" y="1924987"/>
            <a:ext cx="4218116" cy="38075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E613CDB-64D4-4746-A385-A5BE0B50F1CF}"/>
              </a:ext>
            </a:extLst>
          </p:cNvPr>
          <p:cNvSpPr txBox="1"/>
          <p:nvPr/>
        </p:nvSpPr>
        <p:spPr>
          <a:xfrm>
            <a:off x="5199321" y="1308165"/>
            <a:ext cx="6305107" cy="1169551"/>
          </a:xfrm>
          <a:prstGeom prst="rect">
            <a:avLst/>
          </a:prstGeom>
          <a:noFill/>
        </p:spPr>
        <p:txBody>
          <a:bodyPr wrap="square" rtlCol="0">
            <a:spAutoFit/>
          </a:bodyPr>
          <a:lstStyle/>
          <a:p>
            <a:r>
              <a:rPr lang="en-GB" sz="1400" dirty="0"/>
              <a:t>To put it briefly, yes The Great Leap Forward was a failure and a big one. It was clear from the start that this economic movement was not going to succeed, Mao had created too much of a competition within the government on production targets. It would be almost impossible for them to be achieved and in their attempts at trying to achieve those targets created the worst famine to have ever occurred.</a:t>
            </a:r>
          </a:p>
        </p:txBody>
      </p:sp>
      <p:sp>
        <p:nvSpPr>
          <p:cNvPr id="10" name="TextBox 9">
            <a:extLst>
              <a:ext uri="{FF2B5EF4-FFF2-40B4-BE49-F238E27FC236}">
                <a16:creationId xmlns:a16="http://schemas.microsoft.com/office/drawing/2014/main" id="{67BC3A7B-7C6A-413A-B3C5-F3CE72186476}"/>
              </a:ext>
            </a:extLst>
          </p:cNvPr>
          <p:cNvSpPr txBox="1"/>
          <p:nvPr/>
        </p:nvSpPr>
        <p:spPr>
          <a:xfrm>
            <a:off x="5199321" y="2460188"/>
            <a:ext cx="6198782" cy="1169551"/>
          </a:xfrm>
          <a:prstGeom prst="rect">
            <a:avLst/>
          </a:prstGeom>
          <a:noFill/>
        </p:spPr>
        <p:txBody>
          <a:bodyPr wrap="square" rtlCol="0">
            <a:spAutoFit/>
          </a:bodyPr>
          <a:lstStyle/>
          <a:p>
            <a:r>
              <a:rPr lang="en-GB" sz="1400" dirty="0"/>
              <a:t>The competition created by Mao was not the only reason the plan failed. Mao had lost all sense of reality, after purges of his enemies in the 1950’s no one would challenge him. The Anti-Rightist campaign meant there was no intellectuals or experts to input their opinion to assist Mao, he was completely doing as he wished without anyone to question him.</a:t>
            </a:r>
          </a:p>
        </p:txBody>
      </p:sp>
      <p:sp>
        <p:nvSpPr>
          <p:cNvPr id="13" name="Speech Bubble: Oval 12">
            <a:extLst>
              <a:ext uri="{FF2B5EF4-FFF2-40B4-BE49-F238E27FC236}">
                <a16:creationId xmlns:a16="http://schemas.microsoft.com/office/drawing/2014/main" id="{398C55BF-CBDF-463B-A6E0-E442DB6D1C63}"/>
              </a:ext>
            </a:extLst>
          </p:cNvPr>
          <p:cNvSpPr/>
          <p:nvPr/>
        </p:nvSpPr>
        <p:spPr>
          <a:xfrm rot="20592921">
            <a:off x="1720695" y="631563"/>
            <a:ext cx="3469235" cy="2274826"/>
          </a:xfrm>
          <a:prstGeom prst="wedgeEllipseCallout">
            <a:avLst>
              <a:gd name="adj1" fmla="val 40620"/>
              <a:gd name="adj2" fmla="val 58815"/>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When reviewing the steel production target to raise production to 9 million, Mao announced “Make it snappy! Let’s just double it! Why dilly-dally? Lets make it 11 million tonnes!” (</a:t>
            </a:r>
            <a:r>
              <a:rPr lang="en-GB" sz="1400" dirty="0" err="1">
                <a:solidFill>
                  <a:schemeClr val="tx1"/>
                </a:solidFill>
              </a:rPr>
              <a:t>Bunce,Clements,Flint</a:t>
            </a:r>
            <a:r>
              <a:rPr lang="en-GB" sz="1400" dirty="0">
                <a:solidFill>
                  <a:schemeClr val="tx1"/>
                </a:solidFill>
              </a:rPr>
              <a:t> 2015).</a:t>
            </a:r>
          </a:p>
        </p:txBody>
      </p:sp>
      <p:sp>
        <p:nvSpPr>
          <p:cNvPr id="16" name="Rectangle: Rounded Corners 15">
            <a:extLst>
              <a:ext uri="{FF2B5EF4-FFF2-40B4-BE49-F238E27FC236}">
                <a16:creationId xmlns:a16="http://schemas.microsoft.com/office/drawing/2014/main" id="{79058954-F388-4857-B6B9-3C4BC4583F62}"/>
              </a:ext>
            </a:extLst>
          </p:cNvPr>
          <p:cNvSpPr/>
          <p:nvPr/>
        </p:nvSpPr>
        <p:spPr>
          <a:xfrm>
            <a:off x="4859980" y="3860425"/>
            <a:ext cx="7041931" cy="2596989"/>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623B0A5-238E-4465-871F-AD586F9FE039}"/>
              </a:ext>
            </a:extLst>
          </p:cNvPr>
          <p:cNvSpPr txBox="1"/>
          <p:nvPr/>
        </p:nvSpPr>
        <p:spPr>
          <a:xfrm>
            <a:off x="5199321" y="4391247"/>
            <a:ext cx="6485860" cy="276999"/>
          </a:xfrm>
          <a:prstGeom prst="rect">
            <a:avLst/>
          </a:prstGeom>
          <a:noFill/>
        </p:spPr>
        <p:txBody>
          <a:bodyPr wrap="square" rtlCol="0">
            <a:spAutoFit/>
          </a:bodyPr>
          <a:lstStyle/>
          <a:p>
            <a:endParaRPr lang="en-GB" sz="1200" dirty="0"/>
          </a:p>
        </p:txBody>
      </p:sp>
      <p:sp>
        <p:nvSpPr>
          <p:cNvPr id="17" name="TextBox 16">
            <a:extLst>
              <a:ext uri="{FF2B5EF4-FFF2-40B4-BE49-F238E27FC236}">
                <a16:creationId xmlns:a16="http://schemas.microsoft.com/office/drawing/2014/main" id="{E0ABD5A0-AAF5-4CC7-89AC-9C7A14B8FA6B}"/>
              </a:ext>
            </a:extLst>
          </p:cNvPr>
          <p:cNvSpPr txBox="1"/>
          <p:nvPr/>
        </p:nvSpPr>
        <p:spPr>
          <a:xfrm>
            <a:off x="5071730" y="3937277"/>
            <a:ext cx="6613451" cy="2462213"/>
          </a:xfrm>
          <a:prstGeom prst="rect">
            <a:avLst/>
          </a:prstGeom>
          <a:noFill/>
        </p:spPr>
        <p:txBody>
          <a:bodyPr wrap="square" rtlCol="0">
            <a:spAutoFit/>
          </a:bodyPr>
          <a:lstStyle/>
          <a:p>
            <a:r>
              <a:rPr lang="en-GB" sz="1400" dirty="0"/>
              <a:t>The Great Famine came about because of Mao’s over-ambitious industrial targets. The people were so focused on reaching these unreachable targets of steel that food in the fields was left to rot, causing one of the worst famine’s the world has ever seen. Despite the famine, grain was sent over to North Korea and North Vietnam as a free gift (</a:t>
            </a:r>
            <a:r>
              <a:rPr lang="en-GB" sz="1400" dirty="0" err="1"/>
              <a:t>Bunce,Clements,Flint</a:t>
            </a:r>
            <a:r>
              <a:rPr lang="en-GB" sz="1400" dirty="0"/>
              <a:t> 2015). Cases of cannibalism were reported throughout the famine: children were abducted, killed and boiled for food and in some cases parents would kill and eat their own family. However the famine did not occur just because of Mao’s policies but also because of mother nature; typhoons caused flooding in south China and a drought reduced the flow of the yellow river. More than 60% of cultivated land was either flooded or dried out. 2 million died through drowning or starvation due to the droughts. Around 15 million died. </a:t>
            </a:r>
          </a:p>
        </p:txBody>
      </p:sp>
      <p:sp>
        <p:nvSpPr>
          <p:cNvPr id="20" name="Speech Bubble: Oval 19">
            <a:extLst>
              <a:ext uri="{FF2B5EF4-FFF2-40B4-BE49-F238E27FC236}">
                <a16:creationId xmlns:a16="http://schemas.microsoft.com/office/drawing/2014/main" id="{B7BF8C52-04CA-46B0-B7E7-36664640904A}"/>
              </a:ext>
            </a:extLst>
          </p:cNvPr>
          <p:cNvSpPr/>
          <p:nvPr/>
        </p:nvSpPr>
        <p:spPr>
          <a:xfrm rot="20592921">
            <a:off x="1549688" y="3672206"/>
            <a:ext cx="3469235" cy="2274826"/>
          </a:xfrm>
          <a:prstGeom prst="wedgeEllipseCallout">
            <a:avLst>
              <a:gd name="adj1" fmla="val 40620"/>
              <a:gd name="adj2" fmla="val 58815"/>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Before the famine, </a:t>
            </a:r>
            <a:r>
              <a:rPr lang="en-GB" sz="1400" dirty="0" err="1">
                <a:solidFill>
                  <a:schemeClr val="tx1"/>
                </a:solidFill>
              </a:rPr>
              <a:t>Anhiu</a:t>
            </a:r>
            <a:r>
              <a:rPr lang="en-GB" sz="1400" dirty="0">
                <a:solidFill>
                  <a:schemeClr val="tx1"/>
                </a:solidFill>
              </a:rPr>
              <a:t> was self-sufficient in food but so much was taken away by the regime that 8 million people starved(</a:t>
            </a:r>
            <a:r>
              <a:rPr lang="en-GB" sz="1400" dirty="0" err="1">
                <a:solidFill>
                  <a:schemeClr val="tx1"/>
                </a:solidFill>
              </a:rPr>
              <a:t>Bunce,Clements,Flint</a:t>
            </a:r>
            <a:r>
              <a:rPr lang="en-GB" sz="1400" dirty="0">
                <a:solidFill>
                  <a:schemeClr val="tx1"/>
                </a:solidFill>
              </a:rPr>
              <a:t> 2015).</a:t>
            </a:r>
          </a:p>
        </p:txBody>
      </p:sp>
    </p:spTree>
    <p:custDataLst>
      <p:tags r:id="rId1"/>
    </p:custDataLst>
    <p:extLst>
      <p:ext uri="{BB962C8B-B14F-4D97-AF65-F5344CB8AC3E}">
        <p14:creationId xmlns:p14="http://schemas.microsoft.com/office/powerpoint/2010/main" val="173327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xit" presetSubtype="0" fill="hold" grpId="1" nodeType="clickEffect">
                                  <p:stCondLst>
                                    <p:cond delay="0"/>
                                  </p:stCondLst>
                                  <p:childTnLst>
                                    <p:animEffect transition="out" filter="fade">
                                      <p:cBhvr>
                                        <p:cTn id="22" dur="1000"/>
                                        <p:tgtEl>
                                          <p:spTgt spid="13"/>
                                        </p:tgtEl>
                                      </p:cBhvr>
                                    </p:animEffect>
                                    <p:anim calcmode="lin" valueType="num">
                                      <p:cBhvr>
                                        <p:cTn id="23" dur="1000"/>
                                        <p:tgtEl>
                                          <p:spTgt spid="13"/>
                                        </p:tgtEl>
                                        <p:attrNameLst>
                                          <p:attrName>ppt_x</p:attrName>
                                        </p:attrNameLst>
                                      </p:cBhvr>
                                      <p:tavLst>
                                        <p:tav tm="0">
                                          <p:val>
                                            <p:strVal val="ppt_x"/>
                                          </p:val>
                                        </p:tav>
                                        <p:tav tm="100000">
                                          <p:val>
                                            <p:strVal val="ppt_x"/>
                                          </p:val>
                                        </p:tav>
                                      </p:tavLst>
                                    </p:anim>
                                    <p:anim calcmode="lin" valueType="num">
                                      <p:cBhvr>
                                        <p:cTn id="24" dur="1000"/>
                                        <p:tgtEl>
                                          <p:spTgt spid="13"/>
                                        </p:tgtEl>
                                        <p:attrNameLst>
                                          <p:attrName>ppt_y</p:attrName>
                                        </p:attrNameLst>
                                      </p:cBhvr>
                                      <p:tavLst>
                                        <p:tav tm="0">
                                          <p:val>
                                            <p:strVal val="ppt_y"/>
                                          </p:val>
                                        </p:tav>
                                        <p:tav tm="100000">
                                          <p:val>
                                            <p:strVal val="ppt_y+.1"/>
                                          </p:val>
                                        </p:tav>
                                      </p:tavLst>
                                    </p:anim>
                                    <p:set>
                                      <p:cBhvr>
                                        <p:cTn id="25" dur="1" fill="hold">
                                          <p:stCondLst>
                                            <p:cond delay="999"/>
                                          </p:stCondLst>
                                        </p:cTn>
                                        <p:tgtEl>
                                          <p:spTgt spid="13"/>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 calcmode="lin" valueType="num">
                                      <p:cBhvr additive="base">
                                        <p:cTn id="30" dur="500" fill="hold"/>
                                        <p:tgtEl>
                                          <p:spTgt spid="17"/>
                                        </p:tgtEl>
                                        <p:attrNameLst>
                                          <p:attrName>ppt_x</p:attrName>
                                        </p:attrNameLst>
                                      </p:cBhvr>
                                      <p:tavLst>
                                        <p:tav tm="0">
                                          <p:val>
                                            <p:strVal val="#ppt_x"/>
                                          </p:val>
                                        </p:tav>
                                        <p:tav tm="100000">
                                          <p:val>
                                            <p:strVal val="#ppt_x"/>
                                          </p:val>
                                        </p:tav>
                                      </p:tavLst>
                                    </p:anim>
                                    <p:anim calcmode="lin" valueType="num">
                                      <p:cBhvr additive="base">
                                        <p:cTn id="3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grpId="1" nodeType="clickEffect">
                                  <p:stCondLst>
                                    <p:cond delay="0"/>
                                  </p:stCondLst>
                                  <p:childTnLst>
                                    <p:set>
                                      <p:cBhvr>
                                        <p:cTn id="39" dur="1" fill="hold">
                                          <p:stCondLst>
                                            <p:cond delay="0"/>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animBg="1"/>
      <p:bldP spid="13" grpId="1" animBg="1"/>
      <p:bldP spid="17" grpId="0"/>
      <p:bldP spid="20" grpId="0" animBg="1"/>
      <p:bldP spid="20"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E5FC5B3-9DF0-47E5-9F62-5B6F6272EDF1}"/>
              </a:ext>
            </a:extLst>
          </p:cNvPr>
          <p:cNvSpPr/>
          <p:nvPr/>
        </p:nvSpPr>
        <p:spPr>
          <a:xfrm>
            <a:off x="4875134" y="1402610"/>
            <a:ext cx="7041931" cy="4999725"/>
          </a:xfrm>
          <a:prstGeom prst="round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croll: Horizontal 4">
            <a:extLst>
              <a:ext uri="{FF2B5EF4-FFF2-40B4-BE49-F238E27FC236}">
                <a16:creationId xmlns:a16="http://schemas.microsoft.com/office/drawing/2014/main" id="{9BA85644-C7FD-4AD7-AEEF-29B5765B4095}"/>
              </a:ext>
            </a:extLst>
          </p:cNvPr>
          <p:cNvSpPr/>
          <p:nvPr/>
        </p:nvSpPr>
        <p:spPr>
          <a:xfrm>
            <a:off x="838200" y="8403"/>
            <a:ext cx="10389781" cy="1414633"/>
          </a:xfrm>
          <a:prstGeom prst="horizont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82041DE-8963-4118-9FBE-0930A9DB98FB}"/>
              </a:ext>
            </a:extLst>
          </p:cNvPr>
          <p:cNvSpPr>
            <a:spLocks noGrp="1"/>
          </p:cNvSpPr>
          <p:nvPr>
            <p:ph type="title"/>
          </p:nvPr>
        </p:nvSpPr>
        <p:spPr>
          <a:xfrm>
            <a:off x="838200" y="97473"/>
            <a:ext cx="10515600" cy="1325563"/>
          </a:xfrm>
        </p:spPr>
        <p:txBody>
          <a:bodyPr>
            <a:normAutofit/>
          </a:bodyPr>
          <a:lstStyle/>
          <a:p>
            <a:pPr algn="ctr"/>
            <a:r>
              <a:rPr lang="en-GB" sz="4000" dirty="0"/>
              <a:t>Is The Cultural Revolution linked to the failure of The Great Leap Forward?</a:t>
            </a:r>
          </a:p>
        </p:txBody>
      </p:sp>
      <p:pic>
        <p:nvPicPr>
          <p:cNvPr id="4098" name="Picture 2" descr="Scatter the old world, build a new world">
            <a:extLst>
              <a:ext uri="{FF2B5EF4-FFF2-40B4-BE49-F238E27FC236}">
                <a16:creationId xmlns:a16="http://schemas.microsoft.com/office/drawing/2014/main" id="{956FFCDC-1B03-4156-865D-75469D4221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935" y="1609281"/>
            <a:ext cx="2024099" cy="32072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90FFAC5-9413-44E5-A01B-6311554A6984}"/>
              </a:ext>
            </a:extLst>
          </p:cNvPr>
          <p:cNvSpPr txBox="1"/>
          <p:nvPr/>
        </p:nvSpPr>
        <p:spPr>
          <a:xfrm>
            <a:off x="290089" y="4815610"/>
            <a:ext cx="2249214" cy="261610"/>
          </a:xfrm>
          <a:prstGeom prst="rect">
            <a:avLst/>
          </a:prstGeom>
          <a:noFill/>
        </p:spPr>
        <p:txBody>
          <a:bodyPr wrap="square" rtlCol="0">
            <a:spAutoFit/>
          </a:bodyPr>
          <a:lstStyle/>
          <a:p>
            <a:r>
              <a:rPr lang="en-GB" sz="1100" dirty="0"/>
              <a:t>(Unknown, 1967)</a:t>
            </a:r>
          </a:p>
        </p:txBody>
      </p:sp>
      <p:pic>
        <p:nvPicPr>
          <p:cNvPr id="4100" name="Picture 4" descr="Crossing the Yellow River while sitting in a peanut">
            <a:extLst>
              <a:ext uri="{FF2B5EF4-FFF2-40B4-BE49-F238E27FC236}">
                <a16:creationId xmlns:a16="http://schemas.microsoft.com/office/drawing/2014/main" id="{493B51E6-A15F-48E2-9323-7306B5DC46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1977" y="1609282"/>
            <a:ext cx="2249214" cy="515124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302C1C3-61D6-4E12-8EA1-E1A0E657C8CC}"/>
              </a:ext>
            </a:extLst>
          </p:cNvPr>
          <p:cNvSpPr txBox="1"/>
          <p:nvPr/>
        </p:nvSpPr>
        <p:spPr>
          <a:xfrm>
            <a:off x="2421977" y="1385354"/>
            <a:ext cx="2249214" cy="261610"/>
          </a:xfrm>
          <a:prstGeom prst="rect">
            <a:avLst/>
          </a:prstGeom>
          <a:noFill/>
        </p:spPr>
        <p:txBody>
          <a:bodyPr wrap="square" rtlCol="0">
            <a:spAutoFit/>
          </a:bodyPr>
          <a:lstStyle/>
          <a:p>
            <a:r>
              <a:rPr lang="en-GB" sz="1100" dirty="0"/>
              <a:t> (Zhang Jiajin, 1958)</a:t>
            </a:r>
          </a:p>
        </p:txBody>
      </p:sp>
      <p:sp>
        <p:nvSpPr>
          <p:cNvPr id="8" name="TextBox 7">
            <a:extLst>
              <a:ext uri="{FF2B5EF4-FFF2-40B4-BE49-F238E27FC236}">
                <a16:creationId xmlns:a16="http://schemas.microsoft.com/office/drawing/2014/main" id="{D9BB95D3-3054-4C63-BAD8-7E9DF59B0255}"/>
              </a:ext>
            </a:extLst>
          </p:cNvPr>
          <p:cNvSpPr txBox="1"/>
          <p:nvPr/>
        </p:nvSpPr>
        <p:spPr>
          <a:xfrm>
            <a:off x="5199321" y="1493757"/>
            <a:ext cx="6475228" cy="954107"/>
          </a:xfrm>
          <a:prstGeom prst="rect">
            <a:avLst/>
          </a:prstGeom>
          <a:noFill/>
        </p:spPr>
        <p:txBody>
          <a:bodyPr wrap="square" rtlCol="0">
            <a:spAutoFit/>
          </a:bodyPr>
          <a:lstStyle/>
          <a:p>
            <a:r>
              <a:rPr lang="en-GB" sz="1400" dirty="0"/>
              <a:t>The  Cultural Revolution happened because Mao was paranoid that Liu and Deng were not true supporters of the communist ideology that Mao had worked for. The failure of The Great Leap Forward eventually led to Mao taking a step back from frontline politics, and even taking responsibility for some of the failings. </a:t>
            </a:r>
          </a:p>
        </p:txBody>
      </p:sp>
      <p:sp>
        <p:nvSpPr>
          <p:cNvPr id="10" name="TextBox 9">
            <a:extLst>
              <a:ext uri="{FF2B5EF4-FFF2-40B4-BE49-F238E27FC236}">
                <a16:creationId xmlns:a16="http://schemas.microsoft.com/office/drawing/2014/main" id="{8CBCF122-2711-4705-B925-178CD3A8FDE5}"/>
              </a:ext>
            </a:extLst>
          </p:cNvPr>
          <p:cNvSpPr txBox="1"/>
          <p:nvPr/>
        </p:nvSpPr>
        <p:spPr>
          <a:xfrm>
            <a:off x="5360503" y="2392812"/>
            <a:ext cx="6071191" cy="307777"/>
          </a:xfrm>
          <a:prstGeom prst="rect">
            <a:avLst/>
          </a:prstGeom>
          <a:noFill/>
        </p:spPr>
        <p:txBody>
          <a:bodyPr wrap="square" rtlCol="0">
            <a:spAutoFit/>
          </a:bodyPr>
          <a:lstStyle/>
          <a:p>
            <a:pPr algn="ctr"/>
            <a:r>
              <a:rPr lang="en-GB" sz="1400" i="1" dirty="0"/>
              <a:t>“The Chaos caused was on a grand scale and I take responsibility.” </a:t>
            </a:r>
          </a:p>
        </p:txBody>
      </p:sp>
      <p:sp>
        <p:nvSpPr>
          <p:cNvPr id="12" name="TextBox 11">
            <a:extLst>
              <a:ext uri="{FF2B5EF4-FFF2-40B4-BE49-F238E27FC236}">
                <a16:creationId xmlns:a16="http://schemas.microsoft.com/office/drawing/2014/main" id="{83DA12CB-6574-4213-AA9B-68E2ADDB0AB4}"/>
              </a:ext>
            </a:extLst>
          </p:cNvPr>
          <p:cNvSpPr txBox="1"/>
          <p:nvPr/>
        </p:nvSpPr>
        <p:spPr>
          <a:xfrm>
            <a:off x="5199321" y="2645323"/>
            <a:ext cx="6475228" cy="1169551"/>
          </a:xfrm>
          <a:prstGeom prst="rect">
            <a:avLst/>
          </a:prstGeom>
          <a:noFill/>
        </p:spPr>
        <p:txBody>
          <a:bodyPr wrap="square" rtlCol="0">
            <a:spAutoFit/>
          </a:bodyPr>
          <a:lstStyle/>
          <a:p>
            <a:r>
              <a:rPr lang="en-GB" sz="1400" dirty="0"/>
              <a:t>Mao did admit that backyard furnaces had been a great catastrophe but he also encouraged other leaders to take some of the blame. He used scatological language in order to emphasise his simple peasant background in comparison to other leaders, but despite his ‘apology’ The Great Leap Forward was too much of a failure to ignore and chose to retire form day-to-day politics.</a:t>
            </a:r>
          </a:p>
        </p:txBody>
      </p:sp>
      <p:sp>
        <p:nvSpPr>
          <p:cNvPr id="13" name="TextBox 12">
            <a:extLst>
              <a:ext uri="{FF2B5EF4-FFF2-40B4-BE49-F238E27FC236}">
                <a16:creationId xmlns:a16="http://schemas.microsoft.com/office/drawing/2014/main" id="{3FB22779-ED48-4475-A61A-B73535E3896F}"/>
              </a:ext>
            </a:extLst>
          </p:cNvPr>
          <p:cNvSpPr txBox="1"/>
          <p:nvPr/>
        </p:nvSpPr>
        <p:spPr>
          <a:xfrm>
            <a:off x="5208181" y="3814874"/>
            <a:ext cx="6145619" cy="954107"/>
          </a:xfrm>
          <a:prstGeom prst="rect">
            <a:avLst/>
          </a:prstGeom>
          <a:noFill/>
        </p:spPr>
        <p:txBody>
          <a:bodyPr wrap="square" rtlCol="0">
            <a:spAutoFit/>
          </a:bodyPr>
          <a:lstStyle/>
          <a:p>
            <a:r>
              <a:rPr lang="en-GB" sz="1400" dirty="0"/>
              <a:t>If The Great Leap Forward had been a success Mao would have never needed to retire from frontline politics, so arguably the cultural revolution never would have happened. Liu and Deng would have never been in a position to make the economic changes that would anger Mao. </a:t>
            </a:r>
          </a:p>
        </p:txBody>
      </p:sp>
      <p:sp>
        <p:nvSpPr>
          <p:cNvPr id="14" name="TextBox 13">
            <a:extLst>
              <a:ext uri="{FF2B5EF4-FFF2-40B4-BE49-F238E27FC236}">
                <a16:creationId xmlns:a16="http://schemas.microsoft.com/office/drawing/2014/main" id="{A1F8DF6E-2FD1-497B-B175-48D3263F5B04}"/>
              </a:ext>
            </a:extLst>
          </p:cNvPr>
          <p:cNvSpPr txBox="1"/>
          <p:nvPr/>
        </p:nvSpPr>
        <p:spPr>
          <a:xfrm>
            <a:off x="5199321" y="4655171"/>
            <a:ext cx="6071191" cy="1600438"/>
          </a:xfrm>
          <a:prstGeom prst="rect">
            <a:avLst/>
          </a:prstGeom>
          <a:noFill/>
        </p:spPr>
        <p:txBody>
          <a:bodyPr wrap="square" rtlCol="0">
            <a:spAutoFit/>
          </a:bodyPr>
          <a:lstStyle/>
          <a:p>
            <a:r>
              <a:rPr lang="en-GB" sz="1400" dirty="0"/>
              <a:t>So yes, The Cultural Revolution is linked to The Great Leap Forward. The Cultural Revolution was a consequence of Mao’s poorly thought out economic targets and if they had succeeded there would be no such thing as a Cultural Revolution in China because Mao would not feel like he had to prove himself to his party or to the youth of China. The Cultural Revolution was an attempt by Mao to show who was really in charge and if he had not retired it would have never needed to take place.</a:t>
            </a:r>
          </a:p>
        </p:txBody>
      </p:sp>
    </p:spTree>
    <p:custDataLst>
      <p:tags r:id="rId1"/>
    </p:custDataLst>
    <p:extLst>
      <p:ext uri="{BB962C8B-B14F-4D97-AF65-F5344CB8AC3E}">
        <p14:creationId xmlns:p14="http://schemas.microsoft.com/office/powerpoint/2010/main" val="49593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additive="base">
                                        <p:cTn id="20" dur="500" fill="hold"/>
                                        <p:tgtEl>
                                          <p:spTgt spid="12"/>
                                        </p:tgtEl>
                                        <p:attrNameLst>
                                          <p:attrName>ppt_x</p:attrName>
                                        </p:attrNameLst>
                                      </p:cBhvr>
                                      <p:tavLst>
                                        <p:tav tm="0">
                                          <p:val>
                                            <p:strVal val="#ppt_x"/>
                                          </p:val>
                                        </p:tav>
                                        <p:tav tm="100000">
                                          <p:val>
                                            <p:strVal val="#ppt_x"/>
                                          </p:val>
                                        </p:tav>
                                      </p:tavLst>
                                    </p:anim>
                                    <p:anim calcmode="lin" valueType="num">
                                      <p:cBhvr additive="base">
                                        <p:cTn id="2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 calcmode="lin" valueType="num">
                                      <p:cBhvr additive="base">
                                        <p:cTn id="26" dur="500" fill="hold"/>
                                        <p:tgtEl>
                                          <p:spTgt spid="13"/>
                                        </p:tgtEl>
                                        <p:attrNameLst>
                                          <p:attrName>ppt_x</p:attrName>
                                        </p:attrNameLst>
                                      </p:cBhvr>
                                      <p:tavLst>
                                        <p:tav tm="0">
                                          <p:val>
                                            <p:strVal val="#ppt_x"/>
                                          </p:val>
                                        </p:tav>
                                        <p:tav tm="100000">
                                          <p:val>
                                            <p:strVal val="#ppt_x"/>
                                          </p:val>
                                        </p:tav>
                                      </p:tavLst>
                                    </p:anim>
                                    <p:anim calcmode="lin" valueType="num">
                                      <p:cBhvr additive="base">
                                        <p:cTn id="2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additive="base">
                                        <p:cTn id="32" dur="500" fill="hold"/>
                                        <p:tgtEl>
                                          <p:spTgt spid="14"/>
                                        </p:tgtEl>
                                        <p:attrNameLst>
                                          <p:attrName>ppt_x</p:attrName>
                                        </p:attrNameLst>
                                      </p:cBhvr>
                                      <p:tavLst>
                                        <p:tav tm="0">
                                          <p:val>
                                            <p:strVal val="#ppt_x"/>
                                          </p:val>
                                        </p:tav>
                                        <p:tav tm="100000">
                                          <p:val>
                                            <p:strVal val="#ppt_x"/>
                                          </p:val>
                                        </p:tav>
                                      </p:tavLst>
                                    </p:anim>
                                    <p:anim calcmode="lin" valueType="num">
                                      <p:cBhvr additive="base">
                                        <p:cTn id="33"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E351-D55A-426E-8C62-ACA6E28AB05F}"/>
              </a:ext>
            </a:extLst>
          </p:cNvPr>
          <p:cNvSpPr>
            <a:spLocks noGrp="1"/>
          </p:cNvSpPr>
          <p:nvPr>
            <p:ph type="title"/>
          </p:nvPr>
        </p:nvSpPr>
        <p:spPr>
          <a:xfrm>
            <a:off x="0" y="0"/>
            <a:ext cx="10515600" cy="1325563"/>
          </a:xfrm>
        </p:spPr>
        <p:txBody>
          <a:bodyPr/>
          <a:lstStyle/>
          <a:p>
            <a:r>
              <a:rPr lang="en-GB" dirty="0"/>
              <a:t>Bibliography</a:t>
            </a:r>
          </a:p>
        </p:txBody>
      </p:sp>
      <p:sp>
        <p:nvSpPr>
          <p:cNvPr id="4" name="TextBox 3">
            <a:extLst>
              <a:ext uri="{FF2B5EF4-FFF2-40B4-BE49-F238E27FC236}">
                <a16:creationId xmlns:a16="http://schemas.microsoft.com/office/drawing/2014/main" id="{72258D90-EACD-4001-9D2C-E37B9D4C622D}"/>
              </a:ext>
            </a:extLst>
          </p:cNvPr>
          <p:cNvSpPr txBox="1"/>
          <p:nvPr/>
        </p:nvSpPr>
        <p:spPr>
          <a:xfrm>
            <a:off x="0" y="1109876"/>
            <a:ext cx="11982892" cy="5949962"/>
          </a:xfrm>
          <a:prstGeom prst="rect">
            <a:avLst/>
          </a:prstGeom>
          <a:noFill/>
        </p:spPr>
        <p:txBody>
          <a:bodyPr wrap="square" rtlCol="0">
            <a:spAutoFit/>
          </a:bodyPr>
          <a:lstStyle/>
          <a:p>
            <a:r>
              <a:rPr lang="en-GB" sz="1200" dirty="0"/>
              <a:t>B. Pat, July 20</a:t>
            </a:r>
            <a:r>
              <a:rPr lang="en-GB" sz="1200" baseline="30000" dirty="0"/>
              <a:t>th</a:t>
            </a:r>
            <a:r>
              <a:rPr lang="en-GB" sz="1200" dirty="0"/>
              <a:t> 2009, ‘</a:t>
            </a:r>
            <a:r>
              <a:rPr lang="en-GB" sz="1200" i="1" dirty="0"/>
              <a:t>Buddha's face destroyed during cultural revolution</a:t>
            </a:r>
            <a:r>
              <a:rPr lang="en-GB" sz="1200" dirty="0"/>
              <a:t>’, [online], Available at </a:t>
            </a:r>
            <a:r>
              <a:rPr lang="en-GB" sz="1200" u="sng" dirty="0">
                <a:hlinkClick r:id="rId3"/>
              </a:rPr>
              <a:t>https://commons.wikimedia.org/wiki/File:Trip_to_Ningxia_and_Gansu.jpg</a:t>
            </a:r>
            <a:r>
              <a:rPr lang="en-GB" sz="1200" dirty="0"/>
              <a:t> .</a:t>
            </a:r>
          </a:p>
          <a:p>
            <a:endParaRPr lang="en-GB" sz="1200" dirty="0"/>
          </a:p>
          <a:p>
            <a:r>
              <a:rPr lang="en-GB" sz="1200" dirty="0"/>
              <a:t>Bunce Robin, Clements Peter, Flint Andrew, (2015), </a:t>
            </a:r>
            <a:r>
              <a:rPr lang="en-GB" sz="1200" i="1" dirty="0"/>
              <a:t>‘Communist states in the twentieth century’,</a:t>
            </a:r>
            <a:r>
              <a:rPr lang="en-GB" sz="1200" dirty="0"/>
              <a:t> Published by Hodder Education London.</a:t>
            </a:r>
          </a:p>
          <a:p>
            <a:endParaRPr lang="en-GB" sz="1200" dirty="0"/>
          </a:p>
          <a:p>
            <a:r>
              <a:rPr lang="en-GB" sz="1200" dirty="0"/>
              <a:t>Cheek. T, 2002, </a:t>
            </a:r>
            <a:r>
              <a:rPr lang="en-GB" sz="1200" i="1" dirty="0"/>
              <a:t>‘Mao Zedong and China’s Revolutions: A brief history with documents’</a:t>
            </a:r>
            <a:r>
              <a:rPr lang="en-GB" sz="1200" dirty="0"/>
              <a:t>, New York, St Martins Press.</a:t>
            </a:r>
          </a:p>
          <a:p>
            <a:endParaRPr lang="en-GB" sz="1200" dirty="0"/>
          </a:p>
          <a:p>
            <a:r>
              <a:rPr lang="en-GB" sz="1200" dirty="0"/>
              <a:t>Cultural Revolution Collective Painting Creative Group, August 1976, ‘</a:t>
            </a:r>
            <a:r>
              <a:rPr lang="en-GB" sz="1200" i="1" dirty="0"/>
              <a:t>Bombard the Capitalist Headquarters’</a:t>
            </a:r>
            <a:r>
              <a:rPr lang="en-GB" sz="1200" dirty="0"/>
              <a:t>, [online], Available at </a:t>
            </a:r>
            <a:r>
              <a:rPr lang="en-GB" sz="1200" u="sng" dirty="0">
                <a:hlinkClick r:id="rId4"/>
              </a:rPr>
              <a:t>https://chineseposters.net/gallery/e15-125.php</a:t>
            </a:r>
            <a:r>
              <a:rPr lang="en-GB" sz="1200" dirty="0"/>
              <a:t>  .</a:t>
            </a:r>
          </a:p>
          <a:p>
            <a:endParaRPr lang="en-GB" sz="1200" dirty="0"/>
          </a:p>
          <a:p>
            <a:r>
              <a:rPr lang="en-GB" sz="1200" dirty="0"/>
              <a:t>Spence D. Jonathan, 1999, </a:t>
            </a:r>
            <a:r>
              <a:rPr lang="en-GB" sz="1200" i="1" dirty="0"/>
              <a:t>‘ The Search for Modern China’, New York, W. W. Norton &amp; Company.</a:t>
            </a:r>
          </a:p>
          <a:p>
            <a:endParaRPr lang="en-GB" sz="1200" dirty="0"/>
          </a:p>
          <a:p>
            <a:r>
              <a:rPr lang="en-GB" sz="1200" dirty="0"/>
              <a:t>Unknown, 1958, ‘</a:t>
            </a:r>
            <a:r>
              <a:rPr lang="en-GB" sz="1200" i="1" dirty="0"/>
              <a:t>Backyard Furnace’,</a:t>
            </a:r>
            <a:r>
              <a:rPr lang="en-GB" sz="1200" dirty="0"/>
              <a:t> [online], Available at </a:t>
            </a:r>
            <a:r>
              <a:rPr lang="en-GB" sz="1200" u="sng" dirty="0">
                <a:hlinkClick r:id="rId5"/>
              </a:rPr>
              <a:t>https://commons.wikimedia.org/wiki/File:Backyard_furnace4.jpg</a:t>
            </a:r>
            <a:r>
              <a:rPr lang="en-GB" sz="1200" dirty="0"/>
              <a:t> .</a:t>
            </a:r>
          </a:p>
          <a:p>
            <a:endParaRPr lang="en-GB" sz="1200" dirty="0"/>
          </a:p>
          <a:p>
            <a:r>
              <a:rPr lang="en-GB" sz="1200" dirty="0"/>
              <a:t>Unknown, 1967, </a:t>
            </a:r>
            <a:r>
              <a:rPr lang="en-GB" sz="1200" i="1" dirty="0"/>
              <a:t>‘Scatter the old world, build a new world’,</a:t>
            </a:r>
            <a:r>
              <a:rPr lang="en-GB" sz="1200" dirty="0"/>
              <a:t> [online] Available at </a:t>
            </a:r>
            <a:r>
              <a:rPr lang="en-GB" sz="1200" u="sng" dirty="0">
                <a:hlinkClick r:id="rId6"/>
              </a:rPr>
              <a:t>https://chineseposters.net/gallery/d29-184.php</a:t>
            </a:r>
            <a:r>
              <a:rPr lang="en-GB" sz="1200" dirty="0"/>
              <a:t>  .</a:t>
            </a:r>
          </a:p>
          <a:p>
            <a:endParaRPr lang="en-GB" sz="1200" dirty="0"/>
          </a:p>
          <a:p>
            <a:r>
              <a:rPr lang="en-GB" sz="1200" dirty="0"/>
              <a:t>Wu Shaoyun, Zhang Yuging, Lu Zezhi, September 1959, </a:t>
            </a:r>
            <a:r>
              <a:rPr lang="en-GB" sz="1200" i="1" dirty="0"/>
              <a:t>‘The Commune is like a gigantic dragon, production is noticeable awe-inspiring’</a:t>
            </a:r>
            <a:r>
              <a:rPr lang="en-GB" sz="1200" dirty="0"/>
              <a:t>, [online], Available at </a:t>
            </a:r>
            <a:r>
              <a:rPr lang="en-GB" sz="1200" u="sng" dirty="0">
                <a:hlinkClick r:id="rId7"/>
              </a:rPr>
              <a:t>https://chineseposters.net/posters/e13-593.php</a:t>
            </a:r>
            <a:r>
              <a:rPr lang="en-GB" sz="1200" dirty="0"/>
              <a:t> .</a:t>
            </a:r>
          </a:p>
          <a:p>
            <a:endParaRPr lang="en-GB" sz="1200" dirty="0"/>
          </a:p>
          <a:p>
            <a:r>
              <a:rPr lang="en-GB" sz="1200" dirty="0"/>
              <a:t>Wu Xianchun, September 1958, </a:t>
            </a:r>
            <a:r>
              <a:rPr lang="en-GB" sz="1200" i="1" dirty="0"/>
              <a:t>‘Production takes leap after leap! The nation is becoming ever more prosperous!</a:t>
            </a:r>
            <a:r>
              <a:rPr lang="en-GB" sz="1200" dirty="0"/>
              <a:t>’, [online], Available at </a:t>
            </a:r>
            <a:r>
              <a:rPr lang="en-GB" sz="1200" u="sng" dirty="0">
                <a:hlinkClick r:id="rId8"/>
              </a:rPr>
              <a:t>https://chineseposters.net/posters/e15-650.php</a:t>
            </a:r>
            <a:r>
              <a:rPr lang="en-GB" sz="1200" dirty="0"/>
              <a:t> .</a:t>
            </a:r>
          </a:p>
          <a:p>
            <a:endParaRPr lang="en-GB" sz="1200" dirty="0"/>
          </a:p>
          <a:p>
            <a:r>
              <a:rPr lang="en-GB" sz="1200" dirty="0"/>
              <a:t>Zhang Jiajin,  November 1958, </a:t>
            </a:r>
            <a:r>
              <a:rPr lang="en-GB" sz="1200" i="1" dirty="0"/>
              <a:t>‘Crossing the Yellow River while sitting in a peanut’</a:t>
            </a:r>
            <a:r>
              <a:rPr lang="en-GB" sz="1200" dirty="0"/>
              <a:t>, [online], Available at </a:t>
            </a:r>
            <a:r>
              <a:rPr lang="en-GB" sz="1200" u="sng" dirty="0">
                <a:hlinkClick r:id="rId9"/>
              </a:rPr>
              <a:t>https://chineseposters.net/posters/e15-350.php</a:t>
            </a:r>
            <a:r>
              <a:rPr lang="en-GB" sz="1200" dirty="0"/>
              <a:t> .</a:t>
            </a:r>
          </a:p>
          <a:p>
            <a:endParaRPr lang="en-GB" sz="1200" dirty="0"/>
          </a:p>
          <a:p>
            <a:r>
              <a:rPr lang="en-GB" sz="1200" dirty="0"/>
              <a:t>Zhang </a:t>
            </a:r>
            <a:r>
              <a:rPr lang="en-GB" sz="1200" dirty="0" err="1"/>
              <a:t>Ruji</a:t>
            </a:r>
            <a:r>
              <a:rPr lang="en-GB" sz="1200" dirty="0"/>
              <a:t>, Wang </a:t>
            </a:r>
            <a:r>
              <a:rPr lang="en-GB" sz="1200" dirty="0" err="1"/>
              <a:t>Shuhui</a:t>
            </a:r>
            <a:r>
              <a:rPr lang="en-GB" sz="1200" dirty="0"/>
              <a:t>,</a:t>
            </a:r>
            <a:r>
              <a:rPr lang="en-US" altLang="ja-JP" sz="1200" dirty="0"/>
              <a:t> </a:t>
            </a:r>
            <a:r>
              <a:rPr lang="en-GB" sz="1200" dirty="0"/>
              <a:t>Shao </a:t>
            </a:r>
            <a:r>
              <a:rPr lang="en-GB" sz="1200" dirty="0" err="1"/>
              <a:t>Guohuan</a:t>
            </a:r>
            <a:r>
              <a:rPr lang="en-GB" sz="1200" dirty="0"/>
              <a:t>,</a:t>
            </a:r>
            <a:r>
              <a:rPr lang="ja-JP" altLang="en-US" sz="1200" dirty="0"/>
              <a:t>  </a:t>
            </a:r>
            <a:r>
              <a:rPr lang="en-GB" altLang="ja-JP" sz="1200" dirty="0"/>
              <a:t>September </a:t>
            </a:r>
            <a:r>
              <a:rPr lang="en-US" altLang="ja-JP" sz="1200" dirty="0"/>
              <a:t>1958, </a:t>
            </a:r>
            <a:r>
              <a:rPr lang="en-US" altLang="ja-JP" sz="1200" i="1" dirty="0"/>
              <a:t>‘</a:t>
            </a:r>
            <a:r>
              <a:rPr lang="en-GB" sz="1200" i="1" dirty="0"/>
              <a:t>Go all out and aim high. The East leaps forward, the West is worried’,</a:t>
            </a:r>
            <a:r>
              <a:rPr lang="en-GB" sz="1200" dirty="0"/>
              <a:t> [online], Available at </a:t>
            </a:r>
            <a:r>
              <a:rPr lang="en-GB" sz="1200" dirty="0">
                <a:hlinkClick r:id="rId10"/>
              </a:rPr>
              <a:t>https://chineseposters.net/posters/e16-33.php</a:t>
            </a:r>
            <a:r>
              <a:rPr lang="en-GB" sz="1200" dirty="0"/>
              <a:t> .</a:t>
            </a:r>
            <a:endParaRPr lang="en-GB" sz="1200" i="1" dirty="0"/>
          </a:p>
          <a:p>
            <a:r>
              <a:rPr lang="en-GB" sz="1200" dirty="0"/>
              <a:t> </a:t>
            </a:r>
          </a:p>
          <a:p>
            <a:pPr>
              <a:lnSpc>
                <a:spcPct val="200000"/>
              </a:lnSpc>
            </a:pPr>
            <a:endParaRPr lang="en-GB" sz="1200" dirty="0"/>
          </a:p>
          <a:p>
            <a:pPr>
              <a:lnSpc>
                <a:spcPct val="200000"/>
              </a:lnSpc>
            </a:pPr>
            <a:endParaRPr lang="en-GB" sz="1200" dirty="0"/>
          </a:p>
          <a:p>
            <a:pPr>
              <a:lnSpc>
                <a:spcPct val="200000"/>
              </a:lnSpc>
            </a:pPr>
            <a:endParaRPr lang="en-GB" sz="1200" dirty="0"/>
          </a:p>
          <a:p>
            <a:pPr>
              <a:lnSpc>
                <a:spcPct val="200000"/>
              </a:lnSpc>
            </a:pPr>
            <a:r>
              <a:rPr lang="en-GB" sz="1200" dirty="0"/>
              <a:t> </a:t>
            </a:r>
          </a:p>
        </p:txBody>
      </p:sp>
    </p:spTree>
    <p:custDataLst>
      <p:tags r:id="rId1"/>
    </p:custDataLst>
    <p:extLst>
      <p:ext uri="{BB962C8B-B14F-4D97-AF65-F5344CB8AC3E}">
        <p14:creationId xmlns:p14="http://schemas.microsoft.com/office/powerpoint/2010/main" val="13538272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1721</Words>
  <Application>Microsoft Office PowerPoint</Application>
  <PresentationFormat>Widescreen</PresentationFormat>
  <Paragraphs>68</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游ゴシック</vt:lpstr>
      <vt:lpstr>Arial</vt:lpstr>
      <vt:lpstr>Calibri</vt:lpstr>
      <vt:lpstr>Calibri Light</vt:lpstr>
      <vt:lpstr>Office Theme</vt:lpstr>
      <vt:lpstr>Is the Cultural Revolution linked to the failure of the Great leap Forward?</vt:lpstr>
      <vt:lpstr>What was the Great leap forward? </vt:lpstr>
      <vt:lpstr>What was the Great leap forward? </vt:lpstr>
      <vt:lpstr>What was the Cultural Revolution?</vt:lpstr>
      <vt:lpstr>What was the Cultural Revolution?</vt:lpstr>
      <vt:lpstr>Was The Great Leap Forward a failure?</vt:lpstr>
      <vt:lpstr>Is The Cultural Revolution linked to the failure of The Great Leap Forward?</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 Cultural Revolution linked to the failure of the Great leap Forward?</dc:title>
  <dc:creator>Hollie x</dc:creator>
  <cp:lastModifiedBy>Hollie Mcdonald (1701849)</cp:lastModifiedBy>
  <cp:revision>30</cp:revision>
  <dcterms:created xsi:type="dcterms:W3CDTF">2018-12-10T14:53:25Z</dcterms:created>
  <dcterms:modified xsi:type="dcterms:W3CDTF">2018-12-17T13:40:57Z</dcterms:modified>
</cp:coreProperties>
</file>