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276" r:id="rId3"/>
    <p:sldId id="282" r:id="rId4"/>
    <p:sldId id="277" r:id="rId5"/>
    <p:sldId id="284" r:id="rId6"/>
    <p:sldId id="287" r:id="rId7"/>
    <p:sldId id="286" r:id="rId8"/>
    <p:sldId id="285" r:id="rId9"/>
    <p:sldId id="289" r:id="rId10"/>
    <p:sldId id="278" r:id="rId11"/>
    <p:sldId id="266" r:id="rId12"/>
    <p:sldId id="292" r:id="rId13"/>
    <p:sldId id="265" r:id="rId14"/>
    <p:sldId id="288"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custSel modSld">
      <pc:chgData name="Eno Maycock" userId="d70cb033c514587d" providerId="LiveId" clId="{24D0D870-BD40-4173-87A3-F60249D20675}" dt="2026-02-15T22:51:12.648" v="5" actId="14100"/>
      <pc:docMkLst>
        <pc:docMk/>
      </pc:docMkLst>
      <pc:sldChg chg="modSp mod">
        <pc:chgData name="Eno Maycock" userId="d70cb033c514587d" providerId="LiveId" clId="{24D0D870-BD40-4173-87A3-F60249D20675}" dt="2026-02-15T22:51:12.648" v="5" actId="14100"/>
        <pc:sldMkLst>
          <pc:docMk/>
          <pc:sldMk cId="1229051750" sldId="264"/>
        </pc:sldMkLst>
        <pc:spChg chg="mod">
          <ac:chgData name="Eno Maycock" userId="d70cb033c514587d" providerId="LiveId" clId="{24D0D870-BD40-4173-87A3-F60249D20675}" dt="2026-02-15T22:51:12.648" v="5" actId="14100"/>
          <ac:spMkLst>
            <pc:docMk/>
            <pc:sldMk cId="1229051750" sldId="264"/>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2/15/2026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741512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2/15/2026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7377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2/15/2026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754485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2/15/2026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437972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2/15/2026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89365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2/15/2026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521637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2/15/2026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045444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2/15/2026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59874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2/15/2026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555190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2/15/2026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960617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2/15/2026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423413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660033"/>
                </a:solidFill>
              </a:defRPr>
            </a:lvl1pPr>
          </a:lstStyle>
          <a:p>
            <a:r>
              <a:rPr lang="en-US" dirty="0"/>
              <a:t>Click to edit Master title style</a:t>
            </a:r>
          </a:p>
        </p:txBody>
      </p:sp>
      <p:sp>
        <p:nvSpPr>
          <p:cNvPr id="6" name="Footer Placeholder 5"/>
          <p:cNvSpPr>
            <a:spLocks noGrp="1"/>
          </p:cNvSpPr>
          <p:nvPr>
            <p:ph type="ftr" sz="quarter" idx="11"/>
          </p:nvPr>
        </p:nvSpPr>
        <p:spPr>
          <a:xfrm>
            <a:off x="1219201" y="5809153"/>
            <a:ext cx="9753599" cy="365125"/>
          </a:xfrm>
        </p:spPr>
        <p:txBody>
          <a:bodyPr/>
          <a:lstStyle>
            <a:lvl1pPr>
              <a:defRPr sz="1000">
                <a:latin typeface="Gisha" panose="020B0502040204020203" pitchFamily="34" charset="-79"/>
                <a:cs typeface="Gisha" panose="020B0502040204020203" pitchFamily="34" charset="-79"/>
              </a:defRPr>
            </a:lvl1pPr>
          </a:lstStyle>
          <a:p>
            <a:endParaRPr lang="en-US" dirty="0"/>
          </a:p>
        </p:txBody>
      </p:sp>
      <p:sp>
        <p:nvSpPr>
          <p:cNvPr id="9" name="Content Placeholder 8"/>
          <p:cNvSpPr>
            <a:spLocks noGrp="1"/>
          </p:cNvSpPr>
          <p:nvPr>
            <p:ph sz="quarter" idx="13"/>
          </p:nvPr>
        </p:nvSpPr>
        <p:spPr>
          <a:xfrm>
            <a:off x="1731264" y="2121407"/>
            <a:ext cx="4267200" cy="3602736"/>
          </a:xfrm>
        </p:spPr>
        <p:txBody>
          <a:bodyPr/>
          <a:lstStyle>
            <a:lvl1pPr>
              <a:buClr>
                <a:schemeClr val="accent4">
                  <a:lumMod val="50000"/>
                </a:schemeClr>
              </a:buClr>
              <a:defRPr>
                <a:solidFill>
                  <a:srgbClr val="002060"/>
                </a:solidFill>
                <a:latin typeface="Gisha" panose="020B0502040204020203" pitchFamily="34" charset="-79"/>
                <a:cs typeface="Gisha" panose="020B0502040204020203" pitchFamily="34" charset="-79"/>
              </a:defRPr>
            </a:lvl1pPr>
            <a:lvl2pPr marL="640080" indent="-274320">
              <a:buClr>
                <a:schemeClr val="bg2">
                  <a:lumMod val="10000"/>
                </a:schemeClr>
              </a:buClr>
              <a:buFont typeface="Courier New" pitchFamily="49" charset="0"/>
              <a:buChar char="o"/>
              <a:defRPr>
                <a:solidFill>
                  <a:schemeClr val="tx2">
                    <a:lumMod val="75000"/>
                  </a:schemeClr>
                </a:solidFill>
                <a:latin typeface="Gisha" panose="020B0502040204020203" pitchFamily="34" charset="-79"/>
                <a:cs typeface="Gisha" panose="020B0502040204020203" pitchFamily="34" charset="-79"/>
              </a:defRPr>
            </a:lvl2pPr>
            <a:lvl3pPr marL="91440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3pPr>
            <a:lvl4pPr marL="128016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4pPr>
            <a:lvl5pPr marL="164592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10"/>
          <p:cNvSpPr>
            <a:spLocks noGrp="1"/>
          </p:cNvSpPr>
          <p:nvPr>
            <p:ph sz="quarter" idx="14"/>
          </p:nvPr>
        </p:nvSpPr>
        <p:spPr>
          <a:xfrm>
            <a:off x="6217920" y="2119313"/>
            <a:ext cx="4267200" cy="3605212"/>
          </a:xfrm>
        </p:spPr>
        <p:txBody>
          <a:bodyPr/>
          <a:lstStyle>
            <a:lvl1pPr>
              <a:buClr>
                <a:schemeClr val="accent4">
                  <a:lumMod val="50000"/>
                </a:schemeClr>
              </a:buClr>
              <a:defRPr>
                <a:solidFill>
                  <a:srgbClr val="002060"/>
                </a:solidFill>
                <a:latin typeface="Gisha" panose="020B0502040204020203" pitchFamily="34" charset="-79"/>
                <a:cs typeface="Gisha" panose="020B0502040204020203" pitchFamily="34" charset="-79"/>
              </a:defRPr>
            </a:lvl1pPr>
            <a:lvl2pPr marL="640080" indent="-274320">
              <a:buClr>
                <a:schemeClr val="bg2">
                  <a:lumMod val="10000"/>
                </a:schemeClr>
              </a:buClr>
              <a:buFont typeface="Courier New" pitchFamily="49" charset="0"/>
              <a:buChar char="o"/>
              <a:defRPr>
                <a:solidFill>
                  <a:schemeClr val="tx2">
                    <a:lumMod val="75000"/>
                  </a:schemeClr>
                </a:solidFill>
                <a:latin typeface="Gisha" panose="020B0502040204020203" pitchFamily="34" charset="-79"/>
                <a:cs typeface="Gisha" panose="020B0502040204020203" pitchFamily="34" charset="-79"/>
              </a:defRPr>
            </a:lvl2pPr>
            <a:lvl3pPr marL="91440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3pPr>
            <a:lvl4pPr marL="128016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4pPr>
            <a:lvl5pPr marL="164592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20825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2/15/2026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41235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8685" y="908720"/>
            <a:ext cx="9383485" cy="4824536"/>
          </a:xfrm>
        </p:spPr>
        <p:txBody>
          <a:bodyPr>
            <a:normAutofit/>
          </a:bodyPr>
          <a:lstStyle/>
          <a:p>
            <a:r>
              <a:rPr lang="en-GB" sz="4000" b="1" dirty="0">
                <a:solidFill>
                  <a:schemeClr val="accent2">
                    <a:lumMod val="20000"/>
                    <a:lumOff val="80000"/>
                  </a:schemeClr>
                </a:solidFill>
              </a:rPr>
              <a:t>Writing Your Reflective Log/Report</a:t>
            </a:r>
            <a:endParaRPr lang="en-GB" altLang="en-US" sz="3600"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524000" y="416690"/>
            <a:ext cx="9144000" cy="803118"/>
          </a:xfrm>
        </p:spPr>
        <p:txBody>
          <a:bodyPr>
            <a:noAutofit/>
          </a:bodyPr>
          <a:lstStyle/>
          <a:p>
            <a:pPr algn="ctr"/>
            <a:br>
              <a:rPr lang="en-GB" altLang="en-US" sz="4000" b="1" dirty="0"/>
            </a:br>
            <a:r>
              <a:rPr lang="en-GB" altLang="en-US" sz="4000" b="1" dirty="0"/>
              <a:t>Exploring Reflection and its Practice</a:t>
            </a:r>
            <a:br>
              <a:rPr lang="en-GB" altLang="en-US" sz="4000" b="1" dirty="0"/>
            </a:br>
            <a:br>
              <a:rPr lang="en-GB" altLang="en-US" sz="4000" b="1" dirty="0"/>
            </a:br>
            <a:br>
              <a:rPr lang="en-GB" altLang="en-US" sz="4000" dirty="0"/>
            </a:br>
            <a:endParaRPr lang="en-GB" altLang="en-US" sz="4000" dirty="0"/>
          </a:p>
        </p:txBody>
      </p:sp>
      <p:sp>
        <p:nvSpPr>
          <p:cNvPr id="2" name="Content Placeholder 1"/>
          <p:cNvSpPr>
            <a:spLocks noGrp="1"/>
          </p:cNvSpPr>
          <p:nvPr>
            <p:ph idx="1"/>
          </p:nvPr>
        </p:nvSpPr>
        <p:spPr>
          <a:xfrm>
            <a:off x="0" y="707571"/>
            <a:ext cx="12192000" cy="5242947"/>
          </a:xfrm>
        </p:spPr>
        <p:txBody>
          <a:bodyPr>
            <a:normAutofit/>
          </a:bodyPr>
          <a:lstStyle/>
          <a:p>
            <a:pPr>
              <a:lnSpc>
                <a:spcPct val="100000"/>
              </a:lnSpc>
            </a:pPr>
            <a:r>
              <a:rPr lang="en-GB" altLang="en-US" dirty="0"/>
              <a:t>Reflection is a purposeful activity in which you analyse experiences, or your own practical skills/responses in order to learn and improve (Gibbs, 1988).</a:t>
            </a:r>
          </a:p>
          <a:p>
            <a:pPr>
              <a:lnSpc>
                <a:spcPct val="100000"/>
              </a:lnSpc>
            </a:pPr>
            <a:endParaRPr lang="en-GB" altLang="en-US" dirty="0"/>
          </a:p>
          <a:p>
            <a:pPr>
              <a:lnSpc>
                <a:spcPct val="100000"/>
              </a:lnSpc>
            </a:pPr>
            <a:r>
              <a:rPr lang="en-GB" altLang="en-US" dirty="0"/>
              <a:t>Reflective writing requires a clear line of thought, use of evidence or examples, to illustrate your reflections, and an analytical approach.</a:t>
            </a:r>
          </a:p>
          <a:p>
            <a:pPr>
              <a:lnSpc>
                <a:spcPct val="100000"/>
              </a:lnSpc>
            </a:pPr>
            <a:endParaRPr lang="en-GB" altLang="en-US" b="1" dirty="0"/>
          </a:p>
          <a:p>
            <a:pPr>
              <a:lnSpc>
                <a:spcPct val="100000"/>
              </a:lnSpc>
            </a:pPr>
            <a:r>
              <a:rPr lang="en-GB" dirty="0"/>
              <a:t>Reflective practice is the ability to reflect on one's actions so as to engage in a process of continuous learning (</a:t>
            </a:r>
            <a:r>
              <a:rPr lang="en-GB" i="1" dirty="0" err="1"/>
              <a:t>Schon</a:t>
            </a:r>
            <a:r>
              <a:rPr lang="en-GB" i="1" dirty="0"/>
              <a:t>, 1983).</a:t>
            </a:r>
          </a:p>
          <a:p>
            <a:pPr>
              <a:lnSpc>
                <a:spcPct val="100000"/>
              </a:lnSpc>
            </a:pPr>
            <a:endParaRPr lang="en-GB" sz="2100" dirty="0"/>
          </a:p>
          <a:p>
            <a:pPr marL="0" indent="0">
              <a:buNone/>
            </a:pPr>
            <a:br>
              <a:rPr lang="en-GB" altLang="en-US" sz="900" b="1" dirty="0"/>
            </a:br>
            <a:br>
              <a:rPr lang="en-GB" altLang="en-US" sz="1200" dirty="0"/>
            </a:br>
            <a:endParaRPr lang="en-GB" dirty="0"/>
          </a:p>
        </p:txBody>
      </p:sp>
    </p:spTree>
    <p:extLst>
      <p:ext uri="{BB962C8B-B14F-4D97-AF65-F5344CB8AC3E}">
        <p14:creationId xmlns:p14="http://schemas.microsoft.com/office/powerpoint/2010/main" val="4190274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497969"/>
          </a:xfrm>
        </p:spPr>
        <p:txBody>
          <a:bodyPr>
            <a:noAutofit/>
          </a:bodyPr>
          <a:lstStyle/>
          <a:p>
            <a:r>
              <a:rPr lang="en-GB" sz="4000" b="1" dirty="0"/>
              <a:t>Why do you need to Reflect? The Benefits</a:t>
            </a:r>
          </a:p>
        </p:txBody>
      </p:sp>
      <p:sp>
        <p:nvSpPr>
          <p:cNvPr id="3" name="Content Placeholder 2"/>
          <p:cNvSpPr>
            <a:spLocks noGrp="1"/>
          </p:cNvSpPr>
          <p:nvPr>
            <p:ph idx="1"/>
          </p:nvPr>
        </p:nvSpPr>
        <p:spPr>
          <a:xfrm>
            <a:off x="0" y="497970"/>
            <a:ext cx="12192000" cy="5249687"/>
          </a:xfrm>
        </p:spPr>
        <p:txBody>
          <a:bodyPr>
            <a:noAutofit/>
          </a:bodyPr>
          <a:lstStyle/>
          <a:p>
            <a:pPr marL="457200" indent="-457200">
              <a:lnSpc>
                <a:spcPct val="100000"/>
              </a:lnSpc>
              <a:buFont typeface="+mj-lt"/>
              <a:buAutoNum type="arabicPeriod"/>
            </a:pPr>
            <a:r>
              <a:rPr lang="en-GB" dirty="0"/>
              <a:t>It can help with the issue of '</a:t>
            </a:r>
            <a:r>
              <a:rPr lang="en-GB" b="1" dirty="0"/>
              <a:t>self-talk</a:t>
            </a:r>
            <a:r>
              <a:rPr lang="en-GB" dirty="0"/>
              <a:t>'. We all have a little </a:t>
            </a:r>
            <a:r>
              <a:rPr lang="en-GB" b="1" dirty="0"/>
              <a:t>voice </a:t>
            </a:r>
            <a:r>
              <a:rPr lang="en-GB" dirty="0"/>
              <a:t>inside our heads which reminds us of all the things we could have done differently in certain situations.</a:t>
            </a:r>
          </a:p>
          <a:p>
            <a:pPr marL="457200" indent="-457200">
              <a:lnSpc>
                <a:spcPct val="100000"/>
              </a:lnSpc>
              <a:buFont typeface="+mj-lt"/>
              <a:buAutoNum type="arabicPeriod"/>
            </a:pPr>
            <a:r>
              <a:rPr lang="en-GB" dirty="0"/>
              <a:t>It gives you areas to </a:t>
            </a:r>
            <a:r>
              <a:rPr lang="en-GB" b="1" dirty="0"/>
              <a:t>improve on or develop</a:t>
            </a:r>
            <a:r>
              <a:rPr lang="en-GB" dirty="0"/>
              <a:t>. It can help you to think about areas that you can work on as well as what you are doing well.</a:t>
            </a:r>
          </a:p>
          <a:p>
            <a:pPr marL="457200" indent="-457200">
              <a:lnSpc>
                <a:spcPct val="100000"/>
              </a:lnSpc>
              <a:buFont typeface="+mj-lt"/>
              <a:buAutoNum type="arabicPeriod"/>
            </a:pPr>
            <a:r>
              <a:rPr lang="en-GB" dirty="0"/>
              <a:t>Reflection can help you to be more </a:t>
            </a:r>
            <a:r>
              <a:rPr lang="en-GB" b="1" dirty="0"/>
              <a:t>creative and try new things</a:t>
            </a:r>
            <a:r>
              <a:rPr lang="en-GB" dirty="0"/>
              <a:t>. It's very easy to get stuck in a rut and it can be helpful to think about what you are doing &amp; why you are doing it. This can help to spark new ideas &amp; ways of thinking.</a:t>
            </a:r>
          </a:p>
          <a:p>
            <a:pPr marL="457200" indent="-457200">
              <a:lnSpc>
                <a:spcPct val="100000"/>
              </a:lnSpc>
              <a:buFont typeface="+mj-lt"/>
              <a:buAutoNum type="arabicPeriod"/>
            </a:pPr>
            <a:r>
              <a:rPr lang="en-GB" dirty="0"/>
              <a:t>Reflection is a key part of </a:t>
            </a:r>
            <a:r>
              <a:rPr lang="en-GB" b="1" dirty="0"/>
              <a:t>emotional intelligence </a:t>
            </a:r>
            <a:r>
              <a:rPr lang="en-GB" dirty="0"/>
              <a:t>- the ability to understand &amp; remain in control of our emotions. This is a useful skills to have both for our own wellbeing &amp; when working with others.</a:t>
            </a:r>
          </a:p>
          <a:p>
            <a:pPr marL="457200" indent="-457200">
              <a:lnSpc>
                <a:spcPct val="100000"/>
              </a:lnSpc>
              <a:buFont typeface="+mj-lt"/>
              <a:buAutoNum type="arabicPeriod"/>
            </a:pPr>
            <a:r>
              <a:rPr lang="en-GB" dirty="0"/>
              <a:t>Human nature means that we all make assumptions about </a:t>
            </a:r>
            <a:r>
              <a:rPr lang="en-GB" b="1" dirty="0"/>
              <a:t>people &amp; situations</a:t>
            </a:r>
            <a:r>
              <a:rPr lang="en-GB" dirty="0"/>
              <a:t>. Taking a step back &amp; reflecting can help you to challenge some of these assumptions &amp; see things from a new perspective.</a:t>
            </a:r>
          </a:p>
          <a:p>
            <a:pPr>
              <a:lnSpc>
                <a:spcPct val="100000"/>
              </a:lnSpc>
            </a:pPr>
            <a:endParaRPr lang="en-GB" sz="1800" dirty="0"/>
          </a:p>
        </p:txBody>
      </p:sp>
    </p:spTree>
    <p:extLst>
      <p:ext uri="{BB962C8B-B14F-4D97-AF65-F5344CB8AC3E}">
        <p14:creationId xmlns:p14="http://schemas.microsoft.com/office/powerpoint/2010/main" val="1431156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533400" y="424805"/>
            <a:ext cx="10189929" cy="246528"/>
          </a:xfrm>
        </p:spPr>
        <p:txBody>
          <a:bodyPr>
            <a:normAutofit fontScale="90000"/>
          </a:bodyPr>
          <a:lstStyle/>
          <a:p>
            <a:pPr algn="ctr"/>
            <a:br>
              <a:rPr lang="en-GB" altLang="en-US" sz="4900" dirty="0"/>
            </a:br>
            <a:r>
              <a:rPr lang="en-GB" altLang="en-US" sz="4900" b="1" dirty="0"/>
              <a:t>Models of reflection ….</a:t>
            </a:r>
            <a:br>
              <a:rPr lang="en-GB" altLang="en-US" sz="4900" b="1" dirty="0"/>
            </a:br>
            <a:br>
              <a:rPr lang="en-GB" altLang="en-US" sz="4900" b="1" dirty="0"/>
            </a:br>
            <a:br>
              <a:rPr lang="en-GB" altLang="en-US" sz="2100" dirty="0"/>
            </a:br>
            <a:endParaRPr lang="en-GB" altLang="en-US" sz="2100" dirty="0"/>
          </a:p>
        </p:txBody>
      </p:sp>
      <p:sp>
        <p:nvSpPr>
          <p:cNvPr id="3" name="Content Placeholder 2"/>
          <p:cNvSpPr>
            <a:spLocks noGrp="1"/>
          </p:cNvSpPr>
          <p:nvPr>
            <p:ph idx="1"/>
          </p:nvPr>
        </p:nvSpPr>
        <p:spPr>
          <a:xfrm>
            <a:off x="0" y="424805"/>
            <a:ext cx="12192000" cy="5575945"/>
          </a:xfrm>
        </p:spPr>
        <p:txBody>
          <a:bodyPr>
            <a:normAutofit/>
          </a:bodyPr>
          <a:lstStyle/>
          <a:p>
            <a:pPr marL="0" indent="0">
              <a:lnSpc>
                <a:spcPct val="110000"/>
              </a:lnSpc>
              <a:buNone/>
            </a:pPr>
            <a:r>
              <a:rPr lang="en-GB" altLang="en-US" sz="2000" dirty="0"/>
              <a:t>There are frameworks that you can use to aid your reflective process. It needs to be a set of questions that you can ask yourself about an experience. For example here are a few question that can help you begin the reflective process.</a:t>
            </a:r>
          </a:p>
          <a:p>
            <a:pPr marL="342900" indent="-342900">
              <a:lnSpc>
                <a:spcPct val="120000"/>
              </a:lnSpc>
              <a:buFont typeface="+mj-lt"/>
              <a:buAutoNum type="arabicPeriod"/>
            </a:pPr>
            <a:r>
              <a:rPr lang="en-GB" altLang="en-US" sz="2000" dirty="0"/>
              <a:t>What have you learnt about yourself as a result of the experience?</a:t>
            </a:r>
          </a:p>
          <a:p>
            <a:pPr marL="342900" indent="-342900">
              <a:lnSpc>
                <a:spcPct val="120000"/>
              </a:lnSpc>
              <a:buFont typeface="+mj-lt"/>
              <a:buAutoNum type="arabicPeriod"/>
            </a:pPr>
            <a:r>
              <a:rPr lang="en-GB" altLang="en-US" sz="2000" dirty="0"/>
              <a:t>Have you developed because of it?  How?</a:t>
            </a:r>
          </a:p>
          <a:p>
            <a:pPr marL="342900" indent="-342900">
              <a:lnSpc>
                <a:spcPct val="120000"/>
              </a:lnSpc>
              <a:buFont typeface="+mj-lt"/>
              <a:buAutoNum type="arabicPeriod"/>
            </a:pPr>
            <a:r>
              <a:rPr lang="en-GB" altLang="en-US" sz="2000" dirty="0"/>
              <a:t>Did it have any positive or negative bearing on your life?</a:t>
            </a:r>
          </a:p>
          <a:p>
            <a:pPr marL="342900" indent="-342900">
              <a:lnSpc>
                <a:spcPct val="120000"/>
              </a:lnSpc>
              <a:buFont typeface="+mj-lt"/>
              <a:buAutoNum type="arabicPeriod"/>
            </a:pPr>
            <a:r>
              <a:rPr lang="en-GB" altLang="en-US" sz="2000" dirty="0"/>
              <a:t>Why do you think you made the particular choices that you did? Did you think these were the right choices?</a:t>
            </a:r>
          </a:p>
          <a:p>
            <a:pPr marL="342900" indent="-342900">
              <a:lnSpc>
                <a:spcPct val="120000"/>
              </a:lnSpc>
              <a:buFont typeface="+mj-lt"/>
              <a:buAutoNum type="arabicPeriod"/>
            </a:pPr>
            <a:r>
              <a:rPr lang="en-GB" altLang="en-US" sz="2000" dirty="0"/>
              <a:t>What are your thoughts on the experience in general?</a:t>
            </a:r>
          </a:p>
          <a:p>
            <a:pPr marL="342900" indent="-342900">
              <a:lnSpc>
                <a:spcPct val="120000"/>
              </a:lnSpc>
              <a:buFont typeface="+mj-lt"/>
              <a:buAutoNum type="arabicPeriod"/>
            </a:pPr>
            <a:r>
              <a:rPr lang="en-GB" altLang="en-US" sz="2000" dirty="0"/>
              <a:t>Was it a useful learning experience?</a:t>
            </a:r>
          </a:p>
          <a:p>
            <a:pPr marL="342900" indent="-342900">
              <a:lnSpc>
                <a:spcPct val="120000"/>
              </a:lnSpc>
              <a:buFont typeface="+mj-lt"/>
              <a:buAutoNum type="arabicPeriod"/>
            </a:pPr>
            <a:r>
              <a:rPr lang="en-GB" altLang="en-US" sz="2000" dirty="0"/>
              <a:t>What specific skills or perspective did you acquire as a result?</a:t>
            </a:r>
          </a:p>
          <a:p>
            <a:pPr marL="342900" indent="-342900">
              <a:lnSpc>
                <a:spcPct val="120000"/>
              </a:lnSpc>
              <a:buFont typeface="+mj-lt"/>
              <a:buAutoNum type="arabicPeriod"/>
            </a:pPr>
            <a:r>
              <a:rPr lang="en-GB" altLang="en-US" sz="2000" dirty="0">
                <a:solidFill>
                  <a:prstClr val="black"/>
                </a:solidFill>
              </a:rPr>
              <a:t>Looking back, what would you have done differently?</a:t>
            </a:r>
          </a:p>
          <a:p>
            <a:endParaRPr lang="en-GB" altLang="en-US" sz="1800" dirty="0"/>
          </a:p>
          <a:p>
            <a:endParaRPr lang="en-GB" dirty="0"/>
          </a:p>
        </p:txBody>
      </p:sp>
    </p:spTree>
    <p:extLst>
      <p:ext uri="{BB962C8B-B14F-4D97-AF65-F5344CB8AC3E}">
        <p14:creationId xmlns:p14="http://schemas.microsoft.com/office/powerpoint/2010/main" val="632148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2299"/>
            <a:ext cx="9144000" cy="471761"/>
          </a:xfrm>
        </p:spPr>
        <p:txBody>
          <a:bodyPr>
            <a:noAutofit/>
          </a:bodyPr>
          <a:lstStyle/>
          <a:p>
            <a:r>
              <a:rPr lang="en-GB" sz="4000" b="1" dirty="0"/>
              <a:t>ERA Cycle (Jasper, 2013)</a:t>
            </a:r>
          </a:p>
        </p:txBody>
      </p:sp>
      <p:sp>
        <p:nvSpPr>
          <p:cNvPr id="3" name="Content Placeholder 2"/>
          <p:cNvSpPr>
            <a:spLocks noGrp="1"/>
          </p:cNvSpPr>
          <p:nvPr>
            <p:ph idx="1"/>
          </p:nvPr>
        </p:nvSpPr>
        <p:spPr>
          <a:xfrm>
            <a:off x="0" y="631371"/>
            <a:ext cx="9220200" cy="5369380"/>
          </a:xfrm>
        </p:spPr>
        <p:txBody>
          <a:bodyPr>
            <a:normAutofit/>
          </a:bodyPr>
          <a:lstStyle/>
          <a:p>
            <a:r>
              <a:rPr lang="en-GB" sz="2000" dirty="0"/>
              <a:t>The ERA cycle (Jasper, 2013) is one of the simplest models of reflection and contains only 3 stages: </a:t>
            </a:r>
          </a:p>
          <a:p>
            <a:r>
              <a:rPr lang="en-GB" sz="2000" b="1" dirty="0"/>
              <a:t>Experience - </a:t>
            </a:r>
            <a:r>
              <a:rPr lang="en-GB" sz="2000" dirty="0"/>
              <a:t>The cycle shows that we will start with an experience, </a:t>
            </a:r>
            <a:r>
              <a:rPr lang="en-GB" sz="2000" dirty="0">
                <a:solidFill>
                  <a:srgbClr val="FF0000"/>
                </a:solidFill>
              </a:rPr>
              <a:t>either something we have been through </a:t>
            </a:r>
            <a:r>
              <a:rPr lang="en-GB" sz="2000" dirty="0"/>
              <a:t>before or something </a:t>
            </a:r>
            <a:r>
              <a:rPr lang="en-GB" sz="2000" dirty="0">
                <a:solidFill>
                  <a:srgbClr val="FF0000"/>
                </a:solidFill>
              </a:rPr>
              <a:t>completely new to us</a:t>
            </a:r>
            <a:r>
              <a:rPr lang="en-GB" sz="2000" dirty="0"/>
              <a:t>. This experience can be positive or negative and may be related to our work or something else. </a:t>
            </a:r>
          </a:p>
          <a:p>
            <a:r>
              <a:rPr lang="en-GB" sz="2000" b="1" dirty="0"/>
              <a:t>Reflection - </a:t>
            </a:r>
            <a:r>
              <a:rPr lang="en-GB" sz="2000" dirty="0"/>
              <a:t>Once something has been experienced, we will start to </a:t>
            </a:r>
            <a:r>
              <a:rPr lang="en-GB" sz="2000" dirty="0">
                <a:solidFill>
                  <a:srgbClr val="FF0000"/>
                </a:solidFill>
              </a:rPr>
              <a:t>reflect on what happened</a:t>
            </a:r>
            <a:r>
              <a:rPr lang="en-GB" sz="2000" dirty="0"/>
              <a:t>. This will allow us to think through the experience, examine our feelings about what happened &amp; </a:t>
            </a:r>
            <a:r>
              <a:rPr lang="en-GB" sz="2000" dirty="0">
                <a:solidFill>
                  <a:srgbClr val="FF0000"/>
                </a:solidFill>
              </a:rPr>
              <a:t>decide on the next steps. </a:t>
            </a:r>
          </a:p>
          <a:p>
            <a:r>
              <a:rPr lang="en-GB" sz="2000" b="1" dirty="0"/>
              <a:t>Action - </a:t>
            </a:r>
            <a:r>
              <a:rPr lang="en-GB" sz="2000" dirty="0"/>
              <a:t>This leads to the final element of the cycle - </a:t>
            </a:r>
            <a:r>
              <a:rPr lang="en-GB" sz="2000" dirty="0">
                <a:solidFill>
                  <a:srgbClr val="FF0000"/>
                </a:solidFill>
              </a:rPr>
              <a:t>taking an action</a:t>
            </a:r>
            <a:r>
              <a:rPr lang="en-GB" sz="2000" dirty="0"/>
              <a:t>. What we do as a result of an experience will be different depending on the individual. </a:t>
            </a:r>
          </a:p>
          <a:p>
            <a:r>
              <a:rPr lang="en-GB" sz="2000" dirty="0"/>
              <a:t>This action will result in another experience and the cycle will continue. </a:t>
            </a:r>
          </a:p>
        </p:txBody>
      </p:sp>
      <p:pic>
        <p:nvPicPr>
          <p:cNvPr id="5" name="Picture 4"/>
          <p:cNvPicPr>
            <a:picLocks noChangeAspect="1"/>
          </p:cNvPicPr>
          <p:nvPr/>
        </p:nvPicPr>
        <p:blipFill>
          <a:blip r:embed="rId2"/>
          <a:stretch>
            <a:fillRect/>
          </a:stretch>
        </p:blipFill>
        <p:spPr>
          <a:xfrm>
            <a:off x="9329058" y="631371"/>
            <a:ext cx="2862942" cy="2182634"/>
          </a:xfrm>
          <a:prstGeom prst="rect">
            <a:avLst/>
          </a:prstGeom>
        </p:spPr>
      </p:pic>
    </p:spTree>
    <p:extLst>
      <p:ext uri="{BB962C8B-B14F-4D97-AF65-F5344CB8AC3E}">
        <p14:creationId xmlns:p14="http://schemas.microsoft.com/office/powerpoint/2010/main" val="31662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8142" y="0"/>
            <a:ext cx="9179859" cy="484094"/>
          </a:xfrm>
        </p:spPr>
        <p:txBody>
          <a:bodyPr>
            <a:noAutofit/>
          </a:bodyPr>
          <a:lstStyle/>
          <a:p>
            <a:r>
              <a:rPr lang="en-GB" sz="4000" b="1" dirty="0"/>
              <a:t>Driscoll (2007) The What Model</a:t>
            </a:r>
          </a:p>
        </p:txBody>
      </p:sp>
      <p:sp>
        <p:nvSpPr>
          <p:cNvPr id="3" name="Content Placeholder 2"/>
          <p:cNvSpPr>
            <a:spLocks noGrp="1"/>
          </p:cNvSpPr>
          <p:nvPr>
            <p:ph idx="1"/>
          </p:nvPr>
        </p:nvSpPr>
        <p:spPr>
          <a:xfrm>
            <a:off x="0" y="484095"/>
            <a:ext cx="9851571" cy="5516656"/>
          </a:xfrm>
        </p:spPr>
        <p:txBody>
          <a:bodyPr>
            <a:normAutofit/>
          </a:bodyPr>
          <a:lstStyle/>
          <a:p>
            <a:pPr>
              <a:lnSpc>
                <a:spcPct val="100000"/>
              </a:lnSpc>
            </a:pPr>
            <a:r>
              <a:rPr lang="en-GB" dirty="0"/>
              <a:t>Driscoll based his model of the </a:t>
            </a:r>
            <a:r>
              <a:rPr lang="en-GB" b="1" dirty="0"/>
              <a:t>3 What's, </a:t>
            </a:r>
            <a:r>
              <a:rPr lang="en-GB" dirty="0"/>
              <a:t>on the key questions asked by Terry Borton in the 1970s:</a:t>
            </a:r>
          </a:p>
          <a:p>
            <a:pPr>
              <a:lnSpc>
                <a:spcPct val="100000"/>
              </a:lnSpc>
            </a:pPr>
            <a:r>
              <a:rPr lang="en-GB" b="1" dirty="0"/>
              <a:t>What? - W</a:t>
            </a:r>
            <a:r>
              <a:rPr lang="en-GB" dirty="0"/>
              <a:t>e should describe what the </a:t>
            </a:r>
            <a:r>
              <a:rPr lang="en-GB" dirty="0">
                <a:solidFill>
                  <a:srgbClr val="FF0000"/>
                </a:solidFill>
              </a:rPr>
              <a:t>situation or experience was to set it in context</a:t>
            </a:r>
            <a:r>
              <a:rPr lang="en-GB" dirty="0"/>
              <a:t>. This gives us a clear idea of what we are dealing with. </a:t>
            </a:r>
          </a:p>
          <a:p>
            <a:pPr>
              <a:lnSpc>
                <a:spcPct val="100000"/>
              </a:lnSpc>
            </a:pPr>
            <a:r>
              <a:rPr lang="en-GB" b="1" dirty="0"/>
              <a:t>So what? - </a:t>
            </a:r>
            <a:r>
              <a:rPr lang="en-GB" dirty="0"/>
              <a:t>We should then reflect on the experience by asking 'so what?' - </a:t>
            </a:r>
            <a:r>
              <a:rPr lang="en-GB" dirty="0">
                <a:solidFill>
                  <a:srgbClr val="FF0000"/>
                </a:solidFill>
              </a:rPr>
              <a:t>what did we learn as a result of the experience? </a:t>
            </a:r>
          </a:p>
          <a:p>
            <a:pPr>
              <a:lnSpc>
                <a:spcPct val="100000"/>
              </a:lnSpc>
            </a:pPr>
            <a:r>
              <a:rPr lang="en-GB" b="1" dirty="0"/>
              <a:t>Now what? </a:t>
            </a:r>
            <a:r>
              <a:rPr lang="en-GB" dirty="0"/>
              <a:t>- The final stage asks us to </a:t>
            </a:r>
            <a:r>
              <a:rPr lang="en-GB" dirty="0">
                <a:solidFill>
                  <a:srgbClr val="FF0000"/>
                </a:solidFill>
              </a:rPr>
              <a:t>think about the action we will take as a result of this reflection</a:t>
            </a:r>
            <a:r>
              <a:rPr lang="en-GB" dirty="0"/>
              <a:t>. Will we change a </a:t>
            </a:r>
            <a:r>
              <a:rPr lang="en-GB" dirty="0" err="1"/>
              <a:t>behavior</a:t>
            </a:r>
            <a:r>
              <a:rPr lang="en-GB" dirty="0"/>
              <a:t>, try something new or carry on as we are? It is important to remember that there may be no changes as the result of reflection and that we feel that we are doing everything as we should. </a:t>
            </a:r>
          </a:p>
          <a:p>
            <a:pPr>
              <a:lnSpc>
                <a:spcPct val="100000"/>
              </a:lnSpc>
            </a:pPr>
            <a:r>
              <a:rPr lang="en-GB" dirty="0"/>
              <a:t>By asking ourselves these three simple questions we can begin to analyse and learn from our experiences. </a:t>
            </a:r>
          </a:p>
          <a:p>
            <a:endParaRPr lang="en-GB" dirty="0"/>
          </a:p>
        </p:txBody>
      </p:sp>
      <p:pic>
        <p:nvPicPr>
          <p:cNvPr id="4" name="Picture 3"/>
          <p:cNvPicPr>
            <a:picLocks noChangeAspect="1"/>
          </p:cNvPicPr>
          <p:nvPr/>
        </p:nvPicPr>
        <p:blipFill>
          <a:blip r:embed="rId2"/>
          <a:stretch>
            <a:fillRect/>
          </a:stretch>
        </p:blipFill>
        <p:spPr>
          <a:xfrm>
            <a:off x="9677400" y="2399979"/>
            <a:ext cx="2699657" cy="2520315"/>
          </a:xfrm>
          <a:prstGeom prst="rect">
            <a:avLst/>
          </a:prstGeom>
        </p:spPr>
      </p:pic>
    </p:spTree>
    <p:extLst>
      <p:ext uri="{BB962C8B-B14F-4D97-AF65-F5344CB8AC3E}">
        <p14:creationId xmlns:p14="http://schemas.microsoft.com/office/powerpoint/2010/main" val="5569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299"/>
            <a:ext cx="10668000" cy="560567"/>
          </a:xfrm>
        </p:spPr>
        <p:txBody>
          <a:bodyPr>
            <a:noAutofit/>
          </a:bodyPr>
          <a:lstStyle/>
          <a:p>
            <a:r>
              <a:rPr lang="en-GB" sz="4000" b="1" dirty="0"/>
              <a:t>Kolb (1984) Experiential Learning Cycle</a:t>
            </a:r>
          </a:p>
        </p:txBody>
      </p:sp>
      <p:sp>
        <p:nvSpPr>
          <p:cNvPr id="3" name="Content Placeholder 2"/>
          <p:cNvSpPr>
            <a:spLocks noGrp="1"/>
          </p:cNvSpPr>
          <p:nvPr>
            <p:ph idx="1"/>
          </p:nvPr>
        </p:nvSpPr>
        <p:spPr>
          <a:xfrm>
            <a:off x="0" y="416690"/>
            <a:ext cx="8904514" cy="5584061"/>
          </a:xfrm>
        </p:spPr>
        <p:txBody>
          <a:bodyPr>
            <a:normAutofit fontScale="92500" lnSpcReduction="10000"/>
          </a:bodyPr>
          <a:lstStyle/>
          <a:p>
            <a:pPr>
              <a:lnSpc>
                <a:spcPct val="120000"/>
              </a:lnSpc>
            </a:pPr>
            <a:r>
              <a:rPr lang="en-GB" dirty="0"/>
              <a:t>Kolb's model (1984) centres on the concept of developing understanding through actual experiences &amp; contains 4 key stages:</a:t>
            </a:r>
          </a:p>
          <a:p>
            <a:pPr>
              <a:lnSpc>
                <a:spcPct val="120000"/>
              </a:lnSpc>
            </a:pPr>
            <a:r>
              <a:rPr lang="en-GB" b="1" dirty="0"/>
              <a:t>Concrete experience - </a:t>
            </a:r>
            <a:r>
              <a:rPr lang="en-GB" dirty="0"/>
              <a:t>The model argues that we start with </a:t>
            </a:r>
            <a:r>
              <a:rPr lang="en-GB" dirty="0">
                <a:solidFill>
                  <a:srgbClr val="FF0000"/>
                </a:solidFill>
              </a:rPr>
              <a:t>an experience </a:t>
            </a:r>
            <a:r>
              <a:rPr lang="en-GB" dirty="0"/>
              <a:t>- either a repeat of something that has happened before or something completely new to us.</a:t>
            </a:r>
          </a:p>
          <a:p>
            <a:pPr>
              <a:lnSpc>
                <a:spcPct val="120000"/>
              </a:lnSpc>
            </a:pPr>
            <a:r>
              <a:rPr lang="en-GB" b="1" dirty="0"/>
              <a:t>Reflective observation </a:t>
            </a:r>
            <a:r>
              <a:rPr lang="en-GB" dirty="0"/>
              <a:t>- involves us reflecting on the experience &amp; </a:t>
            </a:r>
            <a:r>
              <a:rPr lang="en-GB" dirty="0">
                <a:solidFill>
                  <a:srgbClr val="FF0000"/>
                </a:solidFill>
              </a:rPr>
              <a:t>noting anything about it which we haven't come across before</a:t>
            </a:r>
            <a:r>
              <a:rPr lang="en-GB" dirty="0"/>
              <a:t>. </a:t>
            </a:r>
          </a:p>
          <a:p>
            <a:pPr>
              <a:lnSpc>
                <a:spcPct val="120000"/>
              </a:lnSpc>
            </a:pPr>
            <a:r>
              <a:rPr lang="en-GB" b="1" dirty="0"/>
              <a:t>Abstract conceptualization </a:t>
            </a:r>
            <a:r>
              <a:rPr lang="en-GB" dirty="0"/>
              <a:t>- We then start to </a:t>
            </a:r>
            <a:r>
              <a:rPr lang="en-GB" dirty="0">
                <a:solidFill>
                  <a:srgbClr val="FF0000"/>
                </a:solidFill>
              </a:rPr>
              <a:t>develop new ideas as a result, </a:t>
            </a:r>
            <a:r>
              <a:rPr lang="en-GB" dirty="0"/>
              <a:t>for example when something unexpected has happened we try to work out why this might be. </a:t>
            </a:r>
          </a:p>
          <a:p>
            <a:pPr>
              <a:lnSpc>
                <a:spcPct val="120000"/>
              </a:lnSpc>
            </a:pPr>
            <a:r>
              <a:rPr lang="en-GB" b="1" dirty="0"/>
              <a:t>Active experimentation - </a:t>
            </a:r>
            <a:r>
              <a:rPr lang="en-GB" dirty="0"/>
              <a:t>involves us </a:t>
            </a:r>
            <a:r>
              <a:rPr lang="en-GB" dirty="0">
                <a:solidFill>
                  <a:srgbClr val="FF0000"/>
                </a:solidFill>
              </a:rPr>
              <a:t>applying our new ideas to different situations</a:t>
            </a:r>
            <a:r>
              <a:rPr lang="en-GB" dirty="0"/>
              <a:t>. This demonstrates learning as a direct result of our experiences &amp; reflections. </a:t>
            </a:r>
          </a:p>
          <a:p>
            <a:endParaRPr lang="en-GB" dirty="0"/>
          </a:p>
          <a:p>
            <a:endParaRPr lang="en-GB" dirty="0"/>
          </a:p>
        </p:txBody>
      </p:sp>
      <p:pic>
        <p:nvPicPr>
          <p:cNvPr id="5" name="Picture 4"/>
          <p:cNvPicPr>
            <a:picLocks noChangeAspect="1"/>
          </p:cNvPicPr>
          <p:nvPr/>
        </p:nvPicPr>
        <p:blipFill>
          <a:blip r:embed="rId2"/>
          <a:stretch>
            <a:fillRect/>
          </a:stretch>
        </p:blipFill>
        <p:spPr>
          <a:xfrm>
            <a:off x="8802134" y="500412"/>
            <a:ext cx="3299178" cy="5416616"/>
          </a:xfrm>
          <a:prstGeom prst="rect">
            <a:avLst/>
          </a:prstGeom>
        </p:spPr>
      </p:pic>
    </p:spTree>
    <p:extLst>
      <p:ext uri="{BB962C8B-B14F-4D97-AF65-F5344CB8AC3E}">
        <p14:creationId xmlns:p14="http://schemas.microsoft.com/office/powerpoint/2010/main" val="418294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3709" y="0"/>
            <a:ext cx="9144000" cy="376518"/>
          </a:xfrm>
        </p:spPr>
        <p:txBody>
          <a:bodyPr>
            <a:noAutofit/>
          </a:bodyPr>
          <a:lstStyle/>
          <a:p>
            <a:r>
              <a:rPr lang="en-GB" sz="4000" b="1" dirty="0"/>
              <a:t>Gibbs (1998) Reflective Cycle</a:t>
            </a:r>
          </a:p>
        </p:txBody>
      </p:sp>
      <p:sp>
        <p:nvSpPr>
          <p:cNvPr id="3" name="Content Placeholder 2"/>
          <p:cNvSpPr>
            <a:spLocks noGrp="1"/>
          </p:cNvSpPr>
          <p:nvPr>
            <p:ph idx="1"/>
          </p:nvPr>
        </p:nvSpPr>
        <p:spPr>
          <a:xfrm>
            <a:off x="0" y="486138"/>
            <a:ext cx="12192000" cy="5514613"/>
          </a:xfrm>
        </p:spPr>
        <p:txBody>
          <a:bodyPr>
            <a:normAutofit fontScale="62500" lnSpcReduction="20000"/>
          </a:bodyPr>
          <a:lstStyle/>
          <a:p>
            <a:pPr marL="0" indent="0">
              <a:lnSpc>
                <a:spcPct val="120000"/>
              </a:lnSpc>
              <a:buNone/>
            </a:pPr>
            <a:r>
              <a:rPr lang="en-GB" sz="3825" dirty="0"/>
              <a:t>It is one of the more complex models of reflection, but it may be that you find having multiple stages of the process to guide you reassuring. Gibb's cycle contains 6 stages:</a:t>
            </a:r>
          </a:p>
          <a:p>
            <a:pPr marL="342900" indent="-342900">
              <a:lnSpc>
                <a:spcPct val="120000"/>
              </a:lnSpc>
              <a:buFont typeface="+mj-lt"/>
              <a:buAutoNum type="arabicPeriod"/>
            </a:pPr>
            <a:r>
              <a:rPr lang="en-GB" sz="3825" dirty="0"/>
              <a:t>Description</a:t>
            </a:r>
          </a:p>
          <a:p>
            <a:pPr marL="342900" indent="-342900">
              <a:lnSpc>
                <a:spcPct val="120000"/>
              </a:lnSpc>
              <a:buFont typeface="+mj-lt"/>
              <a:buAutoNum type="arabicPeriod"/>
            </a:pPr>
            <a:r>
              <a:rPr lang="en-GB" sz="3825" dirty="0"/>
              <a:t>Feelings</a:t>
            </a:r>
          </a:p>
          <a:p>
            <a:pPr marL="342900" indent="-342900">
              <a:lnSpc>
                <a:spcPct val="120000"/>
              </a:lnSpc>
              <a:buFont typeface="+mj-lt"/>
              <a:buAutoNum type="arabicPeriod"/>
            </a:pPr>
            <a:r>
              <a:rPr lang="en-GB" sz="3825" dirty="0"/>
              <a:t>Evaluation</a:t>
            </a:r>
          </a:p>
          <a:p>
            <a:pPr marL="342900" indent="-342900">
              <a:lnSpc>
                <a:spcPct val="120000"/>
              </a:lnSpc>
              <a:buFont typeface="+mj-lt"/>
              <a:buAutoNum type="arabicPeriod"/>
            </a:pPr>
            <a:r>
              <a:rPr lang="en-GB" sz="3825" dirty="0"/>
              <a:t>Analysis</a:t>
            </a:r>
          </a:p>
          <a:p>
            <a:pPr marL="342900" indent="-342900">
              <a:lnSpc>
                <a:spcPct val="120000"/>
              </a:lnSpc>
              <a:buFont typeface="+mj-lt"/>
              <a:buAutoNum type="arabicPeriod"/>
            </a:pPr>
            <a:r>
              <a:rPr lang="en-GB" sz="3825" dirty="0"/>
              <a:t>Conclusion</a:t>
            </a:r>
          </a:p>
          <a:p>
            <a:pPr marL="342900" indent="-342900">
              <a:lnSpc>
                <a:spcPct val="120000"/>
              </a:lnSpc>
              <a:buFont typeface="+mj-lt"/>
              <a:buAutoNum type="arabicPeriod"/>
            </a:pPr>
            <a:r>
              <a:rPr lang="en-GB" sz="3825" dirty="0"/>
              <a:t>Action plan</a:t>
            </a:r>
          </a:p>
          <a:p>
            <a:pPr marL="342900" indent="-342900">
              <a:lnSpc>
                <a:spcPct val="120000"/>
              </a:lnSpc>
              <a:buFont typeface="+mj-lt"/>
              <a:buAutoNum type="arabicPeriod"/>
            </a:pPr>
            <a:endParaRPr lang="en-GB" sz="2700" dirty="0"/>
          </a:p>
          <a:p>
            <a:pPr marL="0" indent="0">
              <a:lnSpc>
                <a:spcPct val="120000"/>
              </a:lnSpc>
              <a:buNone/>
            </a:pPr>
            <a:r>
              <a:rPr lang="en-GB" sz="2550" dirty="0"/>
              <a:t>As with other models, Gibb's begins with an outline of the experience being reflected on. It then encourages us to focus on our feelings about the experience, both during it an after. The next step involves evaluating the experience - what was good or bad about it from our point of view? We can then use this evaluation to analyse the situation and try to make sense of it. This analysis will result in a conclusion about what other actions (if any) we could have taken to reach a different outcome. The final stage involves building an action plan of steps which we can take the next time we find ourselves in a similar situation. </a:t>
            </a:r>
          </a:p>
          <a:p>
            <a:endParaRPr lang="en-GB" sz="1425" dirty="0"/>
          </a:p>
        </p:txBody>
      </p:sp>
      <p:pic>
        <p:nvPicPr>
          <p:cNvPr id="5" name="Picture 4"/>
          <p:cNvPicPr>
            <a:picLocks noChangeAspect="1"/>
          </p:cNvPicPr>
          <p:nvPr/>
        </p:nvPicPr>
        <p:blipFill>
          <a:blip r:embed="rId2"/>
          <a:stretch>
            <a:fillRect/>
          </a:stretch>
        </p:blipFill>
        <p:spPr>
          <a:xfrm>
            <a:off x="6236732" y="1540913"/>
            <a:ext cx="4708478" cy="2594780"/>
          </a:xfrm>
          <a:prstGeom prst="rect">
            <a:avLst/>
          </a:prstGeom>
        </p:spPr>
      </p:pic>
    </p:spTree>
    <p:extLst>
      <p:ext uri="{BB962C8B-B14F-4D97-AF65-F5344CB8AC3E}">
        <p14:creationId xmlns:p14="http://schemas.microsoft.com/office/powerpoint/2010/main" val="1358352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321" y="-1"/>
            <a:ext cx="9144000" cy="590309"/>
          </a:xfrm>
        </p:spPr>
        <p:txBody>
          <a:bodyPr>
            <a:normAutofit fontScale="90000"/>
          </a:bodyPr>
          <a:lstStyle/>
          <a:p>
            <a:br>
              <a:rPr lang="en-GB" sz="2700" dirty="0"/>
            </a:br>
            <a:r>
              <a:rPr lang="en-GB" sz="4400" b="1" dirty="0"/>
              <a:t>The Schön (1983) Reflective Model</a:t>
            </a:r>
            <a:br>
              <a:rPr lang="en-GB" sz="4400" b="1" dirty="0"/>
            </a:br>
            <a:endParaRPr lang="en-GB" sz="4400" b="1" dirty="0"/>
          </a:p>
        </p:txBody>
      </p:sp>
      <p:sp>
        <p:nvSpPr>
          <p:cNvPr id="3" name="Content Placeholder 2"/>
          <p:cNvSpPr>
            <a:spLocks noGrp="1"/>
          </p:cNvSpPr>
          <p:nvPr>
            <p:ph idx="1"/>
          </p:nvPr>
        </p:nvSpPr>
        <p:spPr>
          <a:xfrm>
            <a:off x="0" y="590308"/>
            <a:ext cx="8175171" cy="5410443"/>
          </a:xfrm>
        </p:spPr>
        <p:txBody>
          <a:bodyPr>
            <a:normAutofit/>
          </a:bodyPr>
          <a:lstStyle/>
          <a:p>
            <a:pPr>
              <a:lnSpc>
                <a:spcPct val="100000"/>
              </a:lnSpc>
            </a:pPr>
            <a:r>
              <a:rPr lang="en-GB" dirty="0" err="1"/>
              <a:t>Schön’s</a:t>
            </a:r>
            <a:r>
              <a:rPr lang="en-GB" dirty="0"/>
              <a:t> (1991) </a:t>
            </a:r>
            <a:r>
              <a:rPr lang="en-GB" b="1" dirty="0"/>
              <a:t>Reflection in action/Reflection on action</a:t>
            </a:r>
            <a:r>
              <a:rPr lang="en-GB" dirty="0"/>
              <a:t> provides an additional element by making a distinction between reflection </a:t>
            </a:r>
            <a:r>
              <a:rPr lang="en-GB" b="1" dirty="0"/>
              <a:t>during</a:t>
            </a:r>
            <a:r>
              <a:rPr lang="en-GB" dirty="0"/>
              <a:t> the event and reflection </a:t>
            </a:r>
            <a:r>
              <a:rPr lang="en-GB" b="1" dirty="0"/>
              <a:t>after</a:t>
            </a:r>
            <a:r>
              <a:rPr lang="en-GB" dirty="0"/>
              <a:t> the event. </a:t>
            </a:r>
          </a:p>
          <a:p>
            <a:pPr>
              <a:lnSpc>
                <a:spcPct val="100000"/>
              </a:lnSpc>
            </a:pPr>
            <a:r>
              <a:rPr lang="en-GB" dirty="0"/>
              <a:t>It may be helpful to take account of this distinction during your own reflective practice.</a:t>
            </a:r>
          </a:p>
          <a:p>
            <a:pPr>
              <a:lnSpc>
                <a:spcPct val="100000"/>
              </a:lnSpc>
            </a:pPr>
            <a:r>
              <a:rPr lang="en-GB" dirty="0"/>
              <a:t>Using </a:t>
            </a:r>
            <a:r>
              <a:rPr lang="en-GB" dirty="0" err="1"/>
              <a:t>Schön’s</a:t>
            </a:r>
            <a:r>
              <a:rPr lang="en-GB" dirty="0"/>
              <a:t> framework allows you to capture that aspect of reflective practice.</a:t>
            </a:r>
          </a:p>
          <a:p>
            <a:pPr>
              <a:lnSpc>
                <a:spcPct val="100000"/>
              </a:lnSpc>
            </a:pPr>
            <a:r>
              <a:rPr lang="en-GB" dirty="0"/>
              <a:t>This model has the strength of considering reflection in action (during an event/experience) with those that happen in hindsight (after the event).</a:t>
            </a:r>
          </a:p>
          <a:p>
            <a:endParaRPr lang="en-GB" dirty="0"/>
          </a:p>
        </p:txBody>
      </p:sp>
      <p:pic>
        <p:nvPicPr>
          <p:cNvPr id="5" name="Picture 4"/>
          <p:cNvPicPr>
            <a:picLocks noChangeAspect="1"/>
          </p:cNvPicPr>
          <p:nvPr/>
        </p:nvPicPr>
        <p:blipFill>
          <a:blip r:embed="rId2"/>
          <a:stretch>
            <a:fillRect/>
          </a:stretch>
        </p:blipFill>
        <p:spPr>
          <a:xfrm>
            <a:off x="7924585" y="879500"/>
            <a:ext cx="4267415" cy="3632264"/>
          </a:xfrm>
          <a:prstGeom prst="rect">
            <a:avLst/>
          </a:prstGeom>
        </p:spPr>
      </p:pic>
    </p:spTree>
    <p:extLst>
      <p:ext uri="{BB962C8B-B14F-4D97-AF65-F5344CB8AC3E}">
        <p14:creationId xmlns:p14="http://schemas.microsoft.com/office/powerpoint/2010/main" val="1749783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017658" y="1700808"/>
            <a:ext cx="6172200" cy="3510390"/>
          </a:xfrm>
        </p:spPr>
        <p:txBody>
          <a:bodyPr/>
          <a:lstStyle/>
          <a:p>
            <a:pPr algn="ctr"/>
            <a:br>
              <a:rPr lang="en-GB" altLang="en-US" b="1" dirty="0"/>
            </a:br>
            <a:br>
              <a:rPr lang="en-GB" altLang="en-US" b="1" dirty="0"/>
            </a:br>
            <a:endParaRPr lang="en-GB" altLang="en-US" b="1" dirty="0"/>
          </a:p>
        </p:txBody>
      </p:sp>
      <p:graphicFrame>
        <p:nvGraphicFramePr>
          <p:cNvPr id="4" name="Table 3"/>
          <p:cNvGraphicFramePr>
            <a:graphicFrameLocks noGrp="1"/>
          </p:cNvGraphicFramePr>
          <p:nvPr>
            <p:extLst>
              <p:ext uri="{D42A27DB-BD31-4B8C-83A1-F6EECF244321}">
                <p14:modId xmlns:p14="http://schemas.microsoft.com/office/powerpoint/2010/main" val="3606509675"/>
              </p:ext>
            </p:extLst>
          </p:nvPr>
        </p:nvGraphicFramePr>
        <p:xfrm>
          <a:off x="0" y="729206"/>
          <a:ext cx="12192000" cy="5122440"/>
        </p:xfrm>
        <a:graphic>
          <a:graphicData uri="http://schemas.openxmlformats.org/drawingml/2006/table">
            <a:tbl>
              <a:tblPr firstRow="1" firstCol="1" bandRow="1">
                <a:tableStyleId>{5C22544A-7EE6-4342-B048-85BDC9FD1C3A}</a:tableStyleId>
              </a:tblPr>
              <a:tblGrid>
                <a:gridCol w="3991482">
                  <a:extLst>
                    <a:ext uri="{9D8B030D-6E8A-4147-A177-3AD203B41FA5}">
                      <a16:colId xmlns:a16="http://schemas.microsoft.com/office/drawing/2014/main" val="20000"/>
                    </a:ext>
                  </a:extLst>
                </a:gridCol>
                <a:gridCol w="4005865">
                  <a:extLst>
                    <a:ext uri="{9D8B030D-6E8A-4147-A177-3AD203B41FA5}">
                      <a16:colId xmlns:a16="http://schemas.microsoft.com/office/drawing/2014/main" val="20001"/>
                    </a:ext>
                  </a:extLst>
                </a:gridCol>
                <a:gridCol w="4194653">
                  <a:extLst>
                    <a:ext uri="{9D8B030D-6E8A-4147-A177-3AD203B41FA5}">
                      <a16:colId xmlns:a16="http://schemas.microsoft.com/office/drawing/2014/main" val="20002"/>
                    </a:ext>
                  </a:extLst>
                </a:gridCol>
              </a:tblGrid>
              <a:tr h="424419">
                <a:tc>
                  <a:txBody>
                    <a:bodyPr/>
                    <a:lstStyle/>
                    <a:p>
                      <a:pPr algn="l">
                        <a:lnSpc>
                          <a:spcPct val="107000"/>
                        </a:lnSpc>
                        <a:spcAft>
                          <a:spcPts val="0"/>
                        </a:spcAft>
                      </a:pPr>
                      <a:r>
                        <a:rPr lang="en-GB" sz="2800" dirty="0">
                          <a:effectLst/>
                        </a:rPr>
                        <a:t>Before an experience</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algn="l">
                        <a:lnSpc>
                          <a:spcPct val="107000"/>
                        </a:lnSpc>
                        <a:spcAft>
                          <a:spcPts val="0"/>
                        </a:spcAft>
                      </a:pPr>
                      <a:r>
                        <a:rPr lang="en-GB" sz="2800" dirty="0">
                          <a:effectLst/>
                        </a:rPr>
                        <a:t>During an experience</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algn="l">
                        <a:lnSpc>
                          <a:spcPct val="107000"/>
                        </a:lnSpc>
                        <a:spcAft>
                          <a:spcPts val="0"/>
                        </a:spcAft>
                      </a:pPr>
                      <a:r>
                        <a:rPr lang="en-GB" sz="2800" dirty="0">
                          <a:effectLst/>
                        </a:rPr>
                        <a:t>After an experience</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0"/>
                  </a:ext>
                </a:extLst>
              </a:tr>
              <a:tr h="773146">
                <a:tc>
                  <a:txBody>
                    <a:bodyPr/>
                    <a:lstStyle/>
                    <a:p>
                      <a:pPr algn="l">
                        <a:lnSpc>
                          <a:spcPct val="107000"/>
                        </a:lnSpc>
                        <a:spcAft>
                          <a:spcPts val="0"/>
                        </a:spcAft>
                      </a:pPr>
                      <a:r>
                        <a:rPr lang="en-GB" sz="2000" dirty="0">
                          <a:effectLst/>
                        </a:rPr>
                        <a:t>What do you think  might happen?</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algn="l">
                        <a:lnSpc>
                          <a:spcPct val="107000"/>
                        </a:lnSpc>
                        <a:spcAft>
                          <a:spcPts val="0"/>
                        </a:spcAft>
                      </a:pPr>
                      <a:r>
                        <a:rPr lang="en-GB" sz="2000" dirty="0">
                          <a:effectLst/>
                        </a:rPr>
                        <a:t>What’s happening  now, as you make  rapid decisions?</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R="29210" algn="l">
                        <a:lnSpc>
                          <a:spcPct val="107000"/>
                        </a:lnSpc>
                        <a:spcAft>
                          <a:spcPts val="0"/>
                        </a:spcAft>
                      </a:pPr>
                      <a:r>
                        <a:rPr lang="en-GB" sz="2000" dirty="0">
                          <a:effectLst/>
                        </a:rPr>
                        <a:t>What are your insights immediately after, and/ or later when you have more emotional distance from the event?</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1"/>
                  </a:ext>
                </a:extLst>
              </a:tr>
              <a:tr h="686824">
                <a:tc>
                  <a:txBody>
                    <a:bodyPr/>
                    <a:lstStyle/>
                    <a:p>
                      <a:pPr algn="l">
                        <a:lnSpc>
                          <a:spcPct val="107000"/>
                        </a:lnSpc>
                        <a:spcAft>
                          <a:spcPts val="0"/>
                        </a:spcAft>
                      </a:pPr>
                      <a:r>
                        <a:rPr lang="en-GB" sz="2000" dirty="0">
                          <a:effectLst/>
                        </a:rPr>
                        <a:t>What might be the challenges? </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R="242570" algn="l">
                        <a:lnSpc>
                          <a:spcPct val="107000"/>
                        </a:lnSpc>
                        <a:spcAft>
                          <a:spcPts val="0"/>
                        </a:spcAft>
                      </a:pPr>
                      <a:r>
                        <a:rPr lang="en-GB" sz="2000" dirty="0">
                          <a:effectLst/>
                        </a:rPr>
                        <a:t>Is it working out  as I expected?</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marR="172085" algn="l">
                        <a:lnSpc>
                          <a:spcPct val="107000"/>
                        </a:lnSpc>
                        <a:spcAft>
                          <a:spcPts val="0"/>
                        </a:spcAft>
                      </a:pPr>
                      <a:r>
                        <a:rPr lang="en-GB" sz="2000" dirty="0">
                          <a:effectLst/>
                        </a:rPr>
                        <a:t>In retrospect how  did it go?</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2"/>
                  </a:ext>
                </a:extLst>
              </a:tr>
              <a:tr h="470506">
                <a:tc>
                  <a:txBody>
                    <a:bodyPr/>
                    <a:lstStyle/>
                    <a:p>
                      <a:pPr marL="635" algn="l">
                        <a:lnSpc>
                          <a:spcPct val="107000"/>
                        </a:lnSpc>
                        <a:spcAft>
                          <a:spcPts val="0"/>
                        </a:spcAft>
                      </a:pPr>
                      <a:r>
                        <a:rPr lang="en-GB" sz="2000" dirty="0">
                          <a:effectLst/>
                        </a:rPr>
                        <a:t>What do I need to  know or do in order to be best prepared for these experiences?</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algn="l">
                        <a:lnSpc>
                          <a:spcPct val="107000"/>
                        </a:lnSpc>
                        <a:spcAft>
                          <a:spcPts val="0"/>
                        </a:spcAft>
                      </a:pPr>
                      <a:r>
                        <a:rPr lang="en-GB" sz="2000" dirty="0">
                          <a:effectLst/>
                        </a:rPr>
                        <a:t>Am I dealing with the challenges well?</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algn="l">
                        <a:lnSpc>
                          <a:spcPct val="107000"/>
                        </a:lnSpc>
                        <a:spcAft>
                          <a:spcPts val="0"/>
                        </a:spcAft>
                      </a:pPr>
                      <a:r>
                        <a:rPr lang="en-GB" sz="2000" dirty="0">
                          <a:effectLst/>
                        </a:rPr>
                        <a:t>What did I particularly value and why?</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3"/>
                  </a:ext>
                </a:extLst>
              </a:tr>
              <a:tr h="1016851">
                <a:tc>
                  <a:txBody>
                    <a:bodyPr/>
                    <a:lstStyle/>
                    <a:p>
                      <a:pPr algn="l">
                        <a:lnSpc>
                          <a:spcPct val="107000"/>
                        </a:lnSpc>
                        <a:spcAft>
                          <a:spcPts val="0"/>
                        </a:spcAft>
                      </a:pPr>
                      <a:r>
                        <a:rPr lang="en-GB" sz="2000" dirty="0">
                          <a:effectLst/>
                        </a:rPr>
                        <a:t> </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algn="l">
                        <a:lnSpc>
                          <a:spcPct val="107000"/>
                        </a:lnSpc>
                        <a:spcAft>
                          <a:spcPts val="0"/>
                        </a:spcAft>
                      </a:pPr>
                      <a:r>
                        <a:rPr lang="en-GB" sz="2000" dirty="0">
                          <a:effectLst/>
                        </a:rPr>
                        <a:t>Is there anything I should do, say or think to make the experience successful?</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marR="296545" algn="l">
                        <a:lnSpc>
                          <a:spcPct val="107000"/>
                        </a:lnSpc>
                        <a:spcAft>
                          <a:spcPts val="0"/>
                        </a:spcAft>
                      </a:pPr>
                      <a:r>
                        <a:rPr lang="en-GB" sz="2000" dirty="0">
                          <a:effectLst/>
                        </a:rPr>
                        <a:t>Is there anything I  would do differently before or during  a similar event?</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4"/>
                  </a:ext>
                </a:extLst>
              </a:tr>
              <a:tr h="663943">
                <a:tc>
                  <a:txBody>
                    <a:bodyPr/>
                    <a:lstStyle/>
                    <a:p>
                      <a:pPr algn="l">
                        <a:lnSpc>
                          <a:spcPct val="107000"/>
                        </a:lnSpc>
                        <a:spcAft>
                          <a:spcPts val="0"/>
                        </a:spcAft>
                      </a:pPr>
                      <a:r>
                        <a:rPr lang="en-GB" sz="2000">
                          <a:effectLst/>
                        </a:rPr>
                        <a:t> </a:t>
                      </a:r>
                      <a:endParaRPr lang="en-GB" sz="20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algn="l">
                        <a:lnSpc>
                          <a:spcPct val="107000"/>
                        </a:lnSpc>
                        <a:spcAft>
                          <a:spcPts val="0"/>
                        </a:spcAft>
                      </a:pPr>
                      <a:r>
                        <a:rPr lang="en-GB" sz="2000" dirty="0">
                          <a:effectLst/>
                        </a:rPr>
                        <a:t>What am I learning  from this?</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tc>
                  <a:txBody>
                    <a:bodyPr/>
                    <a:lstStyle/>
                    <a:p>
                      <a:pPr marL="635" algn="l">
                        <a:lnSpc>
                          <a:spcPct val="107000"/>
                        </a:lnSpc>
                        <a:spcAft>
                          <a:spcPts val="0"/>
                        </a:spcAft>
                      </a:pPr>
                      <a:r>
                        <a:rPr lang="en-GB" sz="2000" dirty="0">
                          <a:effectLst/>
                        </a:rPr>
                        <a:t>What have I learnt?</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0481" marR="54293" marT="23813" marB="0"/>
                </a:tc>
                <a:extLst>
                  <a:ext uri="{0D108BD9-81ED-4DB2-BD59-A6C34878D82A}">
                    <a16:rowId xmlns:a16="http://schemas.microsoft.com/office/drawing/2014/main" val="10005"/>
                  </a:ext>
                </a:extLst>
              </a:tr>
            </a:tbl>
          </a:graphicData>
        </a:graphic>
      </p:graphicFrame>
      <p:sp>
        <p:nvSpPr>
          <p:cNvPr id="5" name="Title 1"/>
          <p:cNvSpPr txBox="1">
            <a:spLocks/>
          </p:cNvSpPr>
          <p:nvPr/>
        </p:nvSpPr>
        <p:spPr>
          <a:xfrm>
            <a:off x="1508256" y="10419"/>
            <a:ext cx="9144000" cy="460612"/>
          </a:xfrm>
          <a:prstGeom prst="rect">
            <a:avLst/>
          </a:prstGeom>
        </p:spPr>
        <p:txBody>
          <a:bodyPr vert="horz" lIns="68580" tIns="34290" rIns="68580" bIns="34290" rtlCol="0" anchor="t" anchorCtr="0">
            <a:noAutofit/>
          </a:bodyPr>
          <a:lstStyle>
            <a:lvl1pPr algn="l" defTabSz="914354" rtl="0" eaLnBrk="1" latinLnBrk="0" hangingPunct="1">
              <a:lnSpc>
                <a:spcPct val="90000"/>
              </a:lnSpc>
              <a:spcBef>
                <a:spcPct val="0"/>
              </a:spcBef>
              <a:buNone/>
              <a:defRPr sz="2933" b="1" kern="1200">
                <a:solidFill>
                  <a:schemeClr val="tx1">
                    <a:lumMod val="85000"/>
                    <a:lumOff val="15000"/>
                  </a:schemeClr>
                </a:solidFill>
                <a:latin typeface="Arial" panose="020B0604020202020204" pitchFamily="34" charset="0"/>
                <a:ea typeface="+mj-ea"/>
                <a:cs typeface="Arial" panose="020B0604020202020204" pitchFamily="34" charset="0"/>
              </a:defRPr>
            </a:lvl1pPr>
          </a:lstStyle>
          <a:p>
            <a:pPr algn="ctr"/>
            <a:r>
              <a:rPr lang="en-GB" sz="4000" dirty="0">
                <a:solidFill>
                  <a:prstClr val="black">
                    <a:lumMod val="85000"/>
                    <a:lumOff val="15000"/>
                  </a:prstClr>
                </a:solidFill>
              </a:rPr>
              <a:t>The </a:t>
            </a:r>
            <a:r>
              <a:rPr lang="en-GB" sz="4000" dirty="0" err="1">
                <a:solidFill>
                  <a:prstClr val="black">
                    <a:lumMod val="85000"/>
                    <a:lumOff val="15000"/>
                  </a:prstClr>
                </a:solidFill>
              </a:rPr>
              <a:t>Schön</a:t>
            </a:r>
            <a:r>
              <a:rPr lang="en-GB" sz="4000" dirty="0">
                <a:solidFill>
                  <a:prstClr val="black">
                    <a:lumMod val="85000"/>
                    <a:lumOff val="15000"/>
                  </a:prstClr>
                </a:solidFill>
              </a:rPr>
              <a:t> (1983) Reflective Model</a:t>
            </a:r>
            <a:br>
              <a:rPr lang="en-GB" sz="4000" dirty="0">
                <a:solidFill>
                  <a:prstClr val="black">
                    <a:lumMod val="85000"/>
                    <a:lumOff val="15000"/>
                  </a:prstClr>
                </a:solidFill>
              </a:rPr>
            </a:br>
            <a:endParaRPr lang="en-GB" sz="4000" dirty="0">
              <a:solidFill>
                <a:prstClr val="black">
                  <a:lumMod val="85000"/>
                  <a:lumOff val="15000"/>
                </a:prstClr>
              </a:solidFill>
            </a:endParaRPr>
          </a:p>
        </p:txBody>
      </p:sp>
    </p:spTree>
    <p:extLst>
      <p:ext uri="{BB962C8B-B14F-4D97-AF65-F5344CB8AC3E}">
        <p14:creationId xmlns:p14="http://schemas.microsoft.com/office/powerpoint/2010/main" val="4147240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447"/>
            <a:ext cx="12192000" cy="644269"/>
          </a:xfrm>
        </p:spPr>
        <p:txBody>
          <a:bodyPr>
            <a:noAutofit/>
          </a:bodyPr>
          <a:lstStyle/>
          <a:p>
            <a:pPr algn="ctr"/>
            <a:r>
              <a:rPr lang="en-GB" sz="4000" b="1" dirty="0"/>
              <a:t>Marking Criteria for your Individual Reflection</a:t>
            </a:r>
          </a:p>
        </p:txBody>
      </p:sp>
      <p:sp>
        <p:nvSpPr>
          <p:cNvPr id="3" name="Content Placeholder 2"/>
          <p:cNvSpPr>
            <a:spLocks noGrp="1"/>
          </p:cNvSpPr>
          <p:nvPr>
            <p:ph idx="1"/>
          </p:nvPr>
        </p:nvSpPr>
        <p:spPr>
          <a:xfrm>
            <a:off x="0" y="679715"/>
            <a:ext cx="12192000" cy="5321036"/>
          </a:xfrm>
        </p:spPr>
        <p:txBody>
          <a:bodyPr>
            <a:normAutofit/>
          </a:bodyPr>
          <a:lstStyle/>
          <a:p>
            <a:pPr>
              <a:lnSpc>
                <a:spcPct val="100000"/>
              </a:lnSpc>
            </a:pPr>
            <a:r>
              <a:rPr lang="en-GB" b="1" dirty="0">
                <a:solidFill>
                  <a:srgbClr val="FF0000"/>
                </a:solidFill>
              </a:rPr>
              <a:t>Use of Model </a:t>
            </a:r>
            <a:r>
              <a:rPr lang="en-GB" dirty="0"/>
              <a:t>- </a:t>
            </a:r>
            <a:r>
              <a:rPr lang="en-US" dirty="0"/>
              <a:t>Has the student identified a model for reflection and justified their choice</a:t>
            </a:r>
          </a:p>
          <a:p>
            <a:pPr>
              <a:lnSpc>
                <a:spcPct val="100000"/>
              </a:lnSpc>
            </a:pPr>
            <a:r>
              <a:rPr lang="en-US" b="1" dirty="0">
                <a:solidFill>
                  <a:srgbClr val="FF0000"/>
                </a:solidFill>
              </a:rPr>
              <a:t>Evaluation of Learning  </a:t>
            </a:r>
            <a:r>
              <a:rPr lang="en-US" dirty="0"/>
              <a:t>- Has the student critically reflected on 1-3 learning episodes or incidents occurring during the consultancy project. These may be on the development of hard or soft skills.</a:t>
            </a:r>
          </a:p>
          <a:p>
            <a:pPr>
              <a:lnSpc>
                <a:spcPct val="100000"/>
              </a:lnSpc>
            </a:pPr>
            <a:r>
              <a:rPr lang="en-US" b="1" dirty="0">
                <a:solidFill>
                  <a:srgbClr val="FF0000"/>
                </a:solidFill>
              </a:rPr>
              <a:t>Addressing Future developments  </a:t>
            </a:r>
            <a:r>
              <a:rPr lang="en-US" dirty="0"/>
              <a:t>- Has the student identified areas for improvement and how these might be addressed?</a:t>
            </a:r>
          </a:p>
          <a:p>
            <a:pPr>
              <a:lnSpc>
                <a:spcPct val="100000"/>
              </a:lnSpc>
            </a:pPr>
            <a:r>
              <a:rPr lang="en-US" b="1" dirty="0">
                <a:solidFill>
                  <a:srgbClr val="FF0000"/>
                </a:solidFill>
              </a:rPr>
              <a:t>Quality of writing  </a:t>
            </a:r>
            <a:r>
              <a:rPr lang="en-US" dirty="0"/>
              <a:t>- How clear and understandable is the student’s writing. How coherent is her or his argument? Has the student properly referenced their work.</a:t>
            </a:r>
          </a:p>
          <a:p>
            <a:pPr>
              <a:lnSpc>
                <a:spcPct val="100000"/>
              </a:lnSpc>
            </a:pPr>
            <a:endParaRPr lang="en-US" sz="1500" dirty="0"/>
          </a:p>
          <a:p>
            <a:pPr>
              <a:lnSpc>
                <a:spcPct val="100000"/>
              </a:lnSpc>
            </a:pPr>
            <a:endParaRPr lang="en-US" sz="1500" dirty="0"/>
          </a:p>
          <a:p>
            <a:pPr>
              <a:lnSpc>
                <a:spcPct val="100000"/>
              </a:lnSpc>
            </a:pPr>
            <a:endParaRPr lang="en-GB" sz="1500" dirty="0"/>
          </a:p>
        </p:txBody>
      </p:sp>
    </p:spTree>
    <p:extLst>
      <p:ext uri="{BB962C8B-B14F-4D97-AF65-F5344CB8AC3E}">
        <p14:creationId xmlns:p14="http://schemas.microsoft.com/office/powerpoint/2010/main" val="422095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0" y="1"/>
            <a:ext cx="12192000" cy="6000750"/>
          </a:xfrm>
        </p:spPr>
        <p:txBody>
          <a:bodyPr/>
          <a:lstStyle/>
          <a:p>
            <a:pPr marL="295275" lvl="1" indent="0" algn="ctr">
              <a:buNone/>
            </a:pPr>
            <a:r>
              <a:rPr lang="en-GB" altLang="en-US" sz="4000" b="1" dirty="0"/>
              <a:t>Structure of a reflective report </a:t>
            </a:r>
          </a:p>
          <a:p>
            <a:pPr lvl="1" eaLnBrk="1" hangingPunct="1"/>
            <a:r>
              <a:rPr lang="en-GB" altLang="en-US" sz="2400" b="1" dirty="0"/>
              <a:t>Introduction</a:t>
            </a:r>
          </a:p>
          <a:p>
            <a:pPr marL="295275" lvl="1" indent="0">
              <a:buNone/>
            </a:pPr>
            <a:r>
              <a:rPr lang="en-GB" altLang="en-US" sz="2000" dirty="0"/>
              <a:t>Begin with an introduction that grasp the attention of your reader from the beginning.  Portray the exciting and interesting aspects of your story in the introduction to hold the attention of your reader.  Give a quick overview of your experience.</a:t>
            </a:r>
          </a:p>
          <a:p>
            <a:pPr lvl="1" eaLnBrk="1" hangingPunct="1"/>
            <a:r>
              <a:rPr lang="en-GB" altLang="en-US" sz="2400" b="1" dirty="0"/>
              <a:t>Body</a:t>
            </a:r>
          </a:p>
          <a:p>
            <a:pPr marL="295275" lvl="1" indent="0">
              <a:buNone/>
            </a:pPr>
            <a:r>
              <a:rPr lang="en-GB" altLang="en-US" sz="2000" dirty="0"/>
              <a:t>Try not to waffle, but stick to your outline plan. Try the chronological approach, which means working through everything you want to write about as it happened in time.  Keep it well focused, with appropriate critique and reflection. </a:t>
            </a:r>
          </a:p>
          <a:p>
            <a:pPr marL="295275" lvl="1" indent="0">
              <a:buNone/>
            </a:pPr>
            <a:r>
              <a:rPr lang="en-GB" altLang="en-US" sz="2000" dirty="0"/>
              <a:t>The body should explore the impact the experience has had on your life, as well as the lessons you’ve learnt as a result.</a:t>
            </a:r>
          </a:p>
          <a:p>
            <a:pPr lvl="1" eaLnBrk="1" hangingPunct="1"/>
            <a:r>
              <a:rPr lang="en-GB" altLang="en-US" sz="2400" b="1" dirty="0"/>
              <a:t>Conclusion</a:t>
            </a:r>
          </a:p>
          <a:p>
            <a:pPr marL="295275" lvl="1" indent="0">
              <a:buNone/>
            </a:pPr>
            <a:r>
              <a:rPr lang="en-GB" altLang="en-US" sz="2000" dirty="0"/>
              <a:t>Focus on bringing your essay together by providing a summary of both the points made throughout, and what you have learnt as a result.</a:t>
            </a:r>
          </a:p>
          <a:p>
            <a:pPr marL="295275" lvl="1" indent="0">
              <a:buNone/>
            </a:pPr>
            <a:endParaRPr lang="en-GB" altLang="en-US" sz="1400" dirty="0"/>
          </a:p>
          <a:p>
            <a:pPr marL="295275" lvl="1" indent="0">
              <a:buNone/>
            </a:pPr>
            <a:endParaRPr lang="en-GB" altLang="en-US" sz="1400" dirty="0"/>
          </a:p>
          <a:p>
            <a:pPr marL="295275" lvl="1" indent="0">
              <a:buNone/>
            </a:pPr>
            <a:endParaRPr lang="en-GB" altLang="en-US" sz="1350" dirty="0"/>
          </a:p>
        </p:txBody>
      </p:sp>
    </p:spTree>
    <p:extLst>
      <p:ext uri="{BB962C8B-B14F-4D97-AF65-F5344CB8AC3E}">
        <p14:creationId xmlns:p14="http://schemas.microsoft.com/office/powerpoint/2010/main" val="377469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2" end="2"/>
                                            </p:txEl>
                                          </p:spTgt>
                                        </p:tgtEl>
                                        <p:attrNameLst>
                                          <p:attrName>style.visibility</p:attrName>
                                        </p:attrNameLst>
                                      </p:cBhvr>
                                      <p:to>
                                        <p:strVal val="visible"/>
                                      </p:to>
                                    </p:set>
                                    <p:animEffect transition="in" filter="fade">
                                      <p:cBhvr>
                                        <p:cTn id="7" dur="1000"/>
                                        <p:tgtEl>
                                          <p:spTgt spid="14339">
                                            <p:txEl>
                                              <p:pRg st="2" end="2"/>
                                            </p:txEl>
                                          </p:spTgt>
                                        </p:tgtEl>
                                      </p:cBhvr>
                                    </p:animEffect>
                                    <p:anim calcmode="lin" valueType="num">
                                      <p:cBhvr>
                                        <p:cTn id="8"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3" end="3"/>
                                            </p:txEl>
                                          </p:spTgt>
                                        </p:tgtEl>
                                        <p:attrNameLst>
                                          <p:attrName>style.visibility</p:attrName>
                                        </p:attrNameLst>
                                      </p:cBhvr>
                                      <p:to>
                                        <p:strVal val="visible"/>
                                      </p:to>
                                    </p:set>
                                    <p:animEffect transition="in" filter="fade">
                                      <p:cBhvr>
                                        <p:cTn id="14" dur="1000"/>
                                        <p:tgtEl>
                                          <p:spTgt spid="14339">
                                            <p:txEl>
                                              <p:pRg st="3" end="3"/>
                                            </p:txEl>
                                          </p:spTgt>
                                        </p:tgtEl>
                                      </p:cBhvr>
                                    </p:animEffect>
                                    <p:anim calcmode="lin" valueType="num">
                                      <p:cBhvr>
                                        <p:cTn id="15"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339">
                                            <p:txEl>
                                              <p:pRg st="4" end="4"/>
                                            </p:txEl>
                                          </p:spTgt>
                                        </p:tgtEl>
                                        <p:attrNameLst>
                                          <p:attrName>style.visibility</p:attrName>
                                        </p:attrNameLst>
                                      </p:cBhvr>
                                      <p:to>
                                        <p:strVal val="visible"/>
                                      </p:to>
                                    </p:set>
                                    <p:animEffect transition="in" filter="fade">
                                      <p:cBhvr>
                                        <p:cTn id="21" dur="1000"/>
                                        <p:tgtEl>
                                          <p:spTgt spid="14339">
                                            <p:txEl>
                                              <p:pRg st="4" end="4"/>
                                            </p:txEl>
                                          </p:spTgt>
                                        </p:tgtEl>
                                      </p:cBhvr>
                                    </p:animEffect>
                                    <p:anim calcmode="lin" valueType="num">
                                      <p:cBhvr>
                                        <p:cTn id="22"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39">
                                            <p:txEl>
                                              <p:pRg st="5" end="5"/>
                                            </p:txEl>
                                          </p:spTgt>
                                        </p:tgtEl>
                                        <p:attrNameLst>
                                          <p:attrName>style.visibility</p:attrName>
                                        </p:attrNameLst>
                                      </p:cBhvr>
                                      <p:to>
                                        <p:strVal val="visible"/>
                                      </p:to>
                                    </p:set>
                                    <p:animEffect transition="in" filter="fade">
                                      <p:cBhvr>
                                        <p:cTn id="28" dur="1000"/>
                                        <p:tgtEl>
                                          <p:spTgt spid="14339">
                                            <p:txEl>
                                              <p:pRg st="5" end="5"/>
                                            </p:txEl>
                                          </p:spTgt>
                                        </p:tgtEl>
                                      </p:cBhvr>
                                    </p:animEffect>
                                    <p:anim calcmode="lin" valueType="num">
                                      <p:cBhvr>
                                        <p:cTn id="29"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286" y="47022"/>
            <a:ext cx="8119429" cy="644269"/>
          </a:xfrm>
        </p:spPr>
        <p:txBody>
          <a:bodyPr>
            <a:noAutofit/>
          </a:bodyPr>
          <a:lstStyle/>
          <a:p>
            <a:pPr algn="ctr"/>
            <a:r>
              <a:rPr lang="en-GB" sz="4000" b="1" dirty="0"/>
              <a:t>Tips for Reflective Writing</a:t>
            </a:r>
          </a:p>
        </p:txBody>
      </p:sp>
      <p:sp>
        <p:nvSpPr>
          <p:cNvPr id="3" name="Content Placeholder 2"/>
          <p:cNvSpPr>
            <a:spLocks noGrp="1"/>
          </p:cNvSpPr>
          <p:nvPr>
            <p:ph idx="1"/>
          </p:nvPr>
        </p:nvSpPr>
        <p:spPr>
          <a:xfrm>
            <a:off x="0" y="787079"/>
            <a:ext cx="12192000" cy="5213673"/>
          </a:xfrm>
        </p:spPr>
        <p:txBody>
          <a:bodyPr>
            <a:normAutofit/>
          </a:bodyPr>
          <a:lstStyle/>
          <a:p>
            <a:pPr marL="0" indent="0">
              <a:buNone/>
            </a:pPr>
            <a:r>
              <a:rPr lang="en-GB" b="1" dirty="0"/>
              <a:t>1. Invest the time - </a:t>
            </a:r>
            <a:r>
              <a:rPr lang="en-GB" dirty="0"/>
              <a:t>Think about reflection as a time investment rather than a time drain. Building regular time to reflect into your schedule will help you to plan your time effectively.</a:t>
            </a:r>
          </a:p>
          <a:p>
            <a:pPr marL="0" indent="0">
              <a:buNone/>
            </a:pPr>
            <a:r>
              <a:rPr lang="en-GB" b="1" dirty="0"/>
              <a:t>2. Reflect big and small </a:t>
            </a:r>
            <a:r>
              <a:rPr lang="en-GB" dirty="0"/>
              <a:t>- Remember that you don't have to reflect only on the big things. We all have hundreds of experiences a day and each of them is worthy of reflection.</a:t>
            </a:r>
          </a:p>
          <a:p>
            <a:pPr marL="0" indent="0">
              <a:buNone/>
            </a:pPr>
            <a:r>
              <a:rPr lang="en-GB" b="1" dirty="0"/>
              <a:t>3. Choose your own path </a:t>
            </a:r>
            <a:r>
              <a:rPr lang="en-GB" dirty="0"/>
              <a:t>- There is no one right method of reflection. Choose the method(s) that work for you and adapt them to suit your own circumstances. If a particular method is not working, then don't be afraid to try a new one.</a:t>
            </a:r>
          </a:p>
          <a:p>
            <a:pPr marL="0" indent="0">
              <a:buNone/>
            </a:pPr>
            <a:r>
              <a:rPr lang="en-GB" b="1" dirty="0"/>
              <a:t>4. It's all about balance - </a:t>
            </a:r>
            <a:r>
              <a:rPr lang="en-GB" dirty="0"/>
              <a:t>Balance reflecting on both positive and negative experiences in order to get a complete picture.</a:t>
            </a:r>
          </a:p>
          <a:p>
            <a:pPr>
              <a:lnSpc>
                <a:spcPct val="100000"/>
              </a:lnSpc>
            </a:pPr>
            <a:endParaRPr lang="en-GB" sz="1500" b="1" dirty="0"/>
          </a:p>
        </p:txBody>
      </p:sp>
    </p:spTree>
    <p:extLst>
      <p:ext uri="{BB962C8B-B14F-4D97-AF65-F5344CB8AC3E}">
        <p14:creationId xmlns:p14="http://schemas.microsoft.com/office/powerpoint/2010/main" val="243763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
            <a:ext cx="9144000" cy="522027"/>
          </a:xfrm>
        </p:spPr>
        <p:txBody>
          <a:bodyPr>
            <a:noAutofit/>
          </a:bodyPr>
          <a:lstStyle/>
          <a:p>
            <a:pPr algn="ctr"/>
            <a:br>
              <a:rPr lang="en-GB" dirty="0"/>
            </a:br>
            <a:r>
              <a:rPr lang="en-GB" sz="4000" b="1" dirty="0"/>
              <a:t>Conclusion</a:t>
            </a:r>
            <a:br>
              <a:rPr lang="en-GB" sz="4000" b="1" dirty="0"/>
            </a:br>
            <a:endParaRPr lang="en-GB" sz="4000" b="1" dirty="0"/>
          </a:p>
        </p:txBody>
      </p:sp>
      <p:sp>
        <p:nvSpPr>
          <p:cNvPr id="3" name="Content Placeholder 2"/>
          <p:cNvSpPr>
            <a:spLocks noGrp="1"/>
          </p:cNvSpPr>
          <p:nvPr>
            <p:ph idx="1"/>
          </p:nvPr>
        </p:nvSpPr>
        <p:spPr>
          <a:xfrm>
            <a:off x="0" y="522028"/>
            <a:ext cx="12192000" cy="5478723"/>
          </a:xfrm>
        </p:spPr>
        <p:txBody>
          <a:bodyPr>
            <a:normAutofit/>
          </a:bodyPr>
          <a:lstStyle/>
          <a:p>
            <a:pPr>
              <a:lnSpc>
                <a:spcPct val="100000"/>
              </a:lnSpc>
            </a:pPr>
            <a:r>
              <a:rPr lang="en-GB" dirty="0"/>
              <a:t>Hopefully this has given you some ideas. </a:t>
            </a:r>
          </a:p>
          <a:p>
            <a:pPr>
              <a:lnSpc>
                <a:spcPct val="100000"/>
              </a:lnSpc>
            </a:pPr>
            <a:r>
              <a:rPr lang="en-GB" dirty="0"/>
              <a:t>It may seem difficult when you are starting out but once you have the right tools it is surprisingly easy to reflect on your experiences and put these into writing if you need to.</a:t>
            </a:r>
          </a:p>
          <a:p>
            <a:pPr>
              <a:lnSpc>
                <a:spcPct val="100000"/>
              </a:lnSpc>
            </a:pPr>
            <a:r>
              <a:rPr lang="en-GB" dirty="0"/>
              <a:t>The most important message about reflection is - </a:t>
            </a:r>
            <a:r>
              <a:rPr lang="en-GB" dirty="0">
                <a:solidFill>
                  <a:srgbClr val="00B050"/>
                </a:solidFill>
              </a:rPr>
              <a:t>there is no ONE correct way to reflect. It can be a very personal experience, and it everyone approaches it in different ways. </a:t>
            </a:r>
          </a:p>
          <a:p>
            <a:pPr>
              <a:lnSpc>
                <a:spcPct val="100000"/>
              </a:lnSpc>
            </a:pPr>
            <a:r>
              <a:rPr lang="en-GB" dirty="0"/>
              <a:t>It may take some time and some experimentation until you find the formula which works for you but the benefits of being reflective almost always outweigh the time taken.</a:t>
            </a:r>
          </a:p>
          <a:p>
            <a:pPr>
              <a:lnSpc>
                <a:spcPct val="100000"/>
              </a:lnSpc>
            </a:pPr>
            <a:r>
              <a:rPr lang="en-GB" dirty="0"/>
              <a:t>Good luck!</a:t>
            </a:r>
          </a:p>
          <a:p>
            <a:endParaRPr lang="en-GB" dirty="0"/>
          </a:p>
        </p:txBody>
      </p:sp>
    </p:spTree>
    <p:extLst>
      <p:ext uri="{BB962C8B-B14F-4D97-AF65-F5344CB8AC3E}">
        <p14:creationId xmlns:p14="http://schemas.microsoft.com/office/powerpoint/2010/main" val="4292712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7297" y="22771"/>
            <a:ext cx="7420970" cy="390886"/>
          </a:xfrm>
        </p:spPr>
        <p:txBody>
          <a:bodyPr>
            <a:noAutofit/>
          </a:bodyPr>
          <a:lstStyle/>
          <a:p>
            <a:pPr algn="ctr"/>
            <a:r>
              <a:rPr lang="en-GB" sz="4800" b="1" dirty="0"/>
              <a:t>Reference List</a:t>
            </a:r>
          </a:p>
        </p:txBody>
      </p:sp>
      <p:sp>
        <p:nvSpPr>
          <p:cNvPr id="3" name="Content Placeholder 2"/>
          <p:cNvSpPr>
            <a:spLocks noGrp="1"/>
          </p:cNvSpPr>
          <p:nvPr>
            <p:ph idx="1"/>
          </p:nvPr>
        </p:nvSpPr>
        <p:spPr>
          <a:xfrm>
            <a:off x="-76200" y="522514"/>
            <a:ext cx="12420600" cy="5514062"/>
          </a:xfrm>
        </p:spPr>
        <p:txBody>
          <a:bodyPr>
            <a:normAutofit fontScale="92500" lnSpcReduction="10000"/>
          </a:bodyPr>
          <a:lstStyle/>
          <a:p>
            <a:pPr marL="457200" indent="-457200">
              <a:buFont typeface="+mj-lt"/>
              <a:buAutoNum type="arabicPeriod"/>
            </a:pPr>
            <a:r>
              <a:rPr lang="en-GB" sz="2000" dirty="0"/>
              <a:t>Bolton, G. &amp; </a:t>
            </a:r>
            <a:r>
              <a:rPr lang="en-GB" sz="2000" dirty="0" err="1"/>
              <a:t>Delderfield</a:t>
            </a:r>
            <a:r>
              <a:rPr lang="en-GB" sz="2000" dirty="0"/>
              <a:t>, R. (2018) </a:t>
            </a:r>
            <a:r>
              <a:rPr lang="en-GB" sz="2000" i="1" dirty="0"/>
              <a:t>Reflective Practice: Writing and Professional Development</a:t>
            </a:r>
            <a:r>
              <a:rPr lang="en-GB" sz="2000" dirty="0"/>
              <a:t> (5th ed.). Sage.</a:t>
            </a:r>
          </a:p>
          <a:p>
            <a:pPr marL="457200" indent="-457200">
              <a:buFont typeface="+mj-lt"/>
              <a:buAutoNum type="arabicPeriod"/>
            </a:pPr>
            <a:r>
              <a:rPr lang="en-GB" sz="2000" dirty="0"/>
              <a:t>Bulman, C. &amp; Schutz, S. (2019) </a:t>
            </a:r>
            <a:r>
              <a:rPr lang="en-GB" sz="2000" i="1" dirty="0"/>
              <a:t>Reflective Practice in Nursing</a:t>
            </a:r>
            <a:r>
              <a:rPr lang="en-GB" sz="2000" dirty="0"/>
              <a:t> (6th ed.). Wiley-Blackwell.</a:t>
            </a:r>
          </a:p>
          <a:p>
            <a:pPr marL="457200" indent="-457200">
              <a:buFont typeface="+mj-lt"/>
              <a:buAutoNum type="arabicPeriod"/>
            </a:pPr>
            <a:r>
              <a:rPr lang="en-GB" sz="2000" dirty="0"/>
              <a:t>Driscoll, J. (ed.) (2007) </a:t>
            </a:r>
            <a:r>
              <a:rPr lang="en-GB" sz="2000" i="1" dirty="0"/>
              <a:t>Practicing Clinical Supervision: A Reflective Approach for Healthcare Professionals</a:t>
            </a:r>
            <a:r>
              <a:rPr lang="en-GB" sz="2000" dirty="0"/>
              <a:t>. Edinburgh: Elsevier.</a:t>
            </a:r>
          </a:p>
          <a:p>
            <a:pPr marL="457200" indent="-457200">
              <a:buFont typeface="+mj-lt"/>
              <a:buAutoNum type="arabicPeriod"/>
            </a:pPr>
            <a:r>
              <a:rPr lang="en-GB" sz="2000" dirty="0"/>
              <a:t>Eraut, M. (2004) ‘Editorial: the practice of reflection.’ </a:t>
            </a:r>
            <a:r>
              <a:rPr lang="en-GB" sz="2000" i="1" dirty="0"/>
              <a:t>Learning in Health and Social Care</a:t>
            </a:r>
            <a:r>
              <a:rPr lang="en-GB" sz="2000" dirty="0"/>
              <a:t>, 3(2), 47–52.</a:t>
            </a:r>
          </a:p>
          <a:p>
            <a:pPr marL="457200" indent="-457200">
              <a:buFont typeface="+mj-lt"/>
              <a:buAutoNum type="arabicPeriod"/>
            </a:pPr>
            <a:r>
              <a:rPr lang="en-GB" sz="2000" dirty="0"/>
              <a:t>Finlay, L. (2017) </a:t>
            </a:r>
            <a:r>
              <a:rPr lang="en-GB" sz="2000" i="1" dirty="0"/>
              <a:t>Reflective Practice</a:t>
            </a:r>
            <a:r>
              <a:rPr lang="en-GB" sz="2000" dirty="0"/>
              <a:t>. Palgrave.</a:t>
            </a:r>
          </a:p>
          <a:p>
            <a:pPr marL="457200" indent="-457200">
              <a:buFont typeface="+mj-lt"/>
              <a:buAutoNum type="arabicPeriod"/>
            </a:pPr>
            <a:r>
              <a:rPr lang="en-GB" sz="2000" dirty="0"/>
              <a:t>Gibbs, G. (1998) </a:t>
            </a:r>
            <a:r>
              <a:rPr lang="en-GB" sz="2000" i="1" dirty="0"/>
              <a:t>Learning by Doing: A Guide to Teaching and Learning Methods</a:t>
            </a:r>
            <a:r>
              <a:rPr lang="en-GB" sz="2000" dirty="0"/>
              <a:t>. Oxford: Further Education Unit, Oxford Polytechnic.</a:t>
            </a:r>
          </a:p>
          <a:p>
            <a:pPr marL="457200" indent="-457200">
              <a:buFont typeface="+mj-lt"/>
              <a:buAutoNum type="arabicPeriod"/>
            </a:pPr>
            <a:r>
              <a:rPr lang="en-GB" sz="2000" dirty="0"/>
              <a:t>Jasper, M. (2013) </a:t>
            </a:r>
            <a:r>
              <a:rPr lang="en-GB" sz="2000" i="1" dirty="0"/>
              <a:t>Beginning Reflective Practice</a:t>
            </a:r>
            <a:r>
              <a:rPr lang="en-GB" sz="2000" dirty="0"/>
              <a:t>. Andover: Cengage Learning.</a:t>
            </a:r>
          </a:p>
          <a:p>
            <a:pPr marL="457200" indent="-457200">
              <a:buFont typeface="+mj-lt"/>
              <a:buAutoNum type="arabicPeriod"/>
            </a:pPr>
            <a:r>
              <a:rPr lang="en-GB" sz="2000" dirty="0"/>
              <a:t>Johns, C. (2017) </a:t>
            </a:r>
            <a:r>
              <a:rPr lang="en-GB" sz="2000" i="1" dirty="0"/>
              <a:t>Becoming a Reflective Practitioner</a:t>
            </a:r>
            <a:r>
              <a:rPr lang="en-GB" sz="2000" dirty="0"/>
              <a:t> (5th ed.). Wiley-Blackwell.</a:t>
            </a:r>
          </a:p>
          <a:p>
            <a:pPr marL="457200" indent="-457200">
              <a:buFont typeface="+mj-lt"/>
              <a:buAutoNum type="arabicPeriod"/>
            </a:pPr>
            <a:r>
              <a:rPr lang="en-GB" sz="2000" dirty="0"/>
              <a:t>Keogh, R. &amp; Walker, D. (eds.) (1985) </a:t>
            </a:r>
            <a:r>
              <a:rPr lang="en-GB" sz="2000" i="1" dirty="0"/>
              <a:t>Reflection: Turning Experience into Learning</a:t>
            </a:r>
            <a:r>
              <a:rPr lang="en-GB" sz="2000" dirty="0"/>
              <a:t>. London: Kogan Page.</a:t>
            </a:r>
          </a:p>
          <a:p>
            <a:pPr marL="457200" indent="-457200">
              <a:buFont typeface="+mj-lt"/>
              <a:buAutoNum type="arabicPeriod"/>
            </a:pPr>
            <a:r>
              <a:rPr lang="en-GB" sz="2000" dirty="0"/>
              <a:t>Kolb, D. (1984) </a:t>
            </a:r>
            <a:r>
              <a:rPr lang="en-GB" sz="2000" i="1" dirty="0"/>
              <a:t>Experiential Learning: Experience as the Source of Learning and Development</a:t>
            </a:r>
            <a:r>
              <a:rPr lang="en-GB" sz="2000" dirty="0"/>
              <a:t>. Upper Saddle River: Prentice Hall.</a:t>
            </a:r>
          </a:p>
          <a:p>
            <a:pPr marL="457200" indent="-457200">
              <a:buFont typeface="+mj-lt"/>
              <a:buAutoNum type="arabicPeriod"/>
            </a:pPr>
            <a:r>
              <a:rPr lang="en-GB" sz="2000" dirty="0"/>
              <a:t>Kolb, D. A. (2015) </a:t>
            </a:r>
            <a:r>
              <a:rPr lang="en-GB" sz="2000" i="1" dirty="0"/>
              <a:t>Experiential Learning</a:t>
            </a:r>
            <a:r>
              <a:rPr lang="en-GB" sz="2000" dirty="0"/>
              <a:t> (2nd ed.). Pearson.</a:t>
            </a:r>
          </a:p>
          <a:p>
            <a:pPr marL="457200" indent="-457200">
              <a:buFont typeface="+mj-lt"/>
              <a:buAutoNum type="arabicPeriod"/>
            </a:pPr>
            <a:r>
              <a:rPr lang="en-GB" sz="2000" dirty="0"/>
              <a:t>Moon, J. (1999) </a:t>
            </a:r>
            <a:r>
              <a:rPr lang="en-GB" sz="2000" i="1" dirty="0"/>
              <a:t>Reflection in Learning and Professional Development: Theory and Practice</a:t>
            </a:r>
            <a:r>
              <a:rPr lang="en-GB" sz="2000" dirty="0"/>
              <a:t>. London: Kogan Page.</a:t>
            </a:r>
          </a:p>
          <a:p>
            <a:pPr marL="457200" indent="-457200">
              <a:buFont typeface="+mj-lt"/>
              <a:buAutoNum type="arabicPeriod"/>
            </a:pPr>
            <a:r>
              <a:rPr lang="en-GB" sz="2000" dirty="0"/>
              <a:t>Moon, J. (2013) </a:t>
            </a:r>
            <a:r>
              <a:rPr lang="en-GB" sz="2000" i="1" dirty="0"/>
              <a:t>Reflection and Employability</a:t>
            </a:r>
            <a:r>
              <a:rPr lang="en-GB" sz="2000" dirty="0"/>
              <a:t>. Routledge.</a:t>
            </a:r>
          </a:p>
          <a:p>
            <a:pPr marL="457200" indent="-457200">
              <a:buFont typeface="+mj-lt"/>
              <a:buAutoNum type="arabicPeriod"/>
            </a:pPr>
            <a:r>
              <a:rPr lang="en-GB" sz="2000" dirty="0"/>
              <a:t>Thompson, N. &amp; Pascal, J. (2012) ‘Developing critically reflective practice.’ </a:t>
            </a:r>
            <a:r>
              <a:rPr lang="en-GB" sz="2000" i="1" dirty="0"/>
              <a:t>Reflective Practice</a:t>
            </a:r>
            <a:r>
              <a:rPr lang="en-GB" sz="2000" dirty="0"/>
              <a:t>, 13(2), 311–325.</a:t>
            </a:r>
          </a:p>
          <a:p>
            <a:pPr marL="342900" indent="-342900">
              <a:buAutoNum type="arabicPeriod"/>
            </a:pPr>
            <a:endParaRPr lang="en-GB" sz="1500" dirty="0"/>
          </a:p>
          <a:p>
            <a:pPr marL="342900" indent="-342900">
              <a:buFont typeface="+mj-lt"/>
              <a:buAutoNum type="arabicPeriod"/>
            </a:pPr>
            <a:endParaRPr lang="en-GB" sz="1500" dirty="0"/>
          </a:p>
          <a:p>
            <a:pPr>
              <a:lnSpc>
                <a:spcPct val="100000"/>
              </a:lnSpc>
            </a:pPr>
            <a:endParaRPr lang="en-GB" sz="1500" dirty="0"/>
          </a:p>
        </p:txBody>
      </p:sp>
    </p:spTree>
    <p:extLst>
      <p:ext uri="{BB962C8B-B14F-4D97-AF65-F5344CB8AC3E}">
        <p14:creationId xmlns:p14="http://schemas.microsoft.com/office/powerpoint/2010/main" val="12290517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2160</Words>
  <Application>Microsoft Office PowerPoint</Application>
  <PresentationFormat>Widescreen</PresentationFormat>
  <Paragraphs>120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Brush Script MT</vt:lpstr>
      <vt:lpstr>Calibri</vt:lpstr>
      <vt:lpstr>Courier New</vt:lpstr>
      <vt:lpstr>Gisha</vt:lpstr>
      <vt:lpstr>Myriad Pro</vt:lpstr>
      <vt:lpstr>20140311PresentationUWTSDTemplate</vt:lpstr>
      <vt:lpstr>Writing Your Reflective Log/Report</vt:lpstr>
      <vt:lpstr> Exploring Reflection and its Practice   </vt:lpstr>
      <vt:lpstr>Why do you need to Reflect? The Benefits</vt:lpstr>
      <vt:lpstr> Models of reflection ….   </vt:lpstr>
      <vt:lpstr>ERA Cycle (Jasper, 2013)</vt:lpstr>
      <vt:lpstr>Driscoll (2007) The What Model</vt:lpstr>
      <vt:lpstr>Kolb (1984) Experiential Learning Cycle</vt:lpstr>
      <vt:lpstr>Gibbs (1998) Reflective Cycle</vt:lpstr>
      <vt:lpstr> The Schön (1983) Reflective Model </vt:lpstr>
      <vt:lpstr>  </vt:lpstr>
      <vt:lpstr>Marking Criteria for your Individual Reflection</vt:lpstr>
      <vt:lpstr>PowerPoint Presentation</vt:lpstr>
      <vt:lpstr>Tips for Reflective Writing</vt:lpstr>
      <vt:lpstr> 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2</cp:revision>
  <dcterms:created xsi:type="dcterms:W3CDTF">2026-02-12T20:42:03Z</dcterms:created>
  <dcterms:modified xsi:type="dcterms:W3CDTF">2026-02-15T22:51:21Z</dcterms:modified>
</cp:coreProperties>
</file>