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6" r:id="rId8"/>
    <p:sldId id="262" r:id="rId9"/>
    <p:sldId id="263" r:id="rId10"/>
    <p:sldId id="267" r:id="rId11"/>
    <p:sldId id="268" r:id="rId12"/>
    <p:sldId id="269" r:id="rId13"/>
    <p:sldId id="264" r:id="rId14"/>
    <p:sldId id="265" r:id="rId15"/>
  </p:sldIdLst>
  <p:sldSz cx="18288000" cy="10287000"/>
  <p:notesSz cx="6858000" cy="9144000"/>
  <p:embeddedFontLst>
    <p:embeddedFont>
      <p:font typeface="Maven Pro"/>
      <p:regular r:id="rId17"/>
    </p:embeddedFont>
    <p:embeddedFont>
      <p:font typeface="Maven Pro Bold"/>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32" d="100"/>
          <a:sy n="32" d="100"/>
        </p:scale>
        <p:origin x="994"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37AD3-2B5A-4320-9D5A-5EE4B67B4962}" type="datetimeFigureOut">
              <a:rPr lang="en-IN" smtClean="0"/>
              <a:t>23-03-2025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8954B6-2C49-4D52-AA42-42F6902B70FC}" type="slidenum">
              <a:rPr lang="en-IN" smtClean="0"/>
              <a:t>‹#›</a:t>
            </a:fld>
            <a:endParaRPr lang="en-IN"/>
          </a:p>
        </p:txBody>
      </p:sp>
    </p:spTree>
    <p:extLst>
      <p:ext uri="{BB962C8B-B14F-4D97-AF65-F5344CB8AC3E}">
        <p14:creationId xmlns:p14="http://schemas.microsoft.com/office/powerpoint/2010/main" val="1683925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per my understanding, Caring Pets would be one of the leading entrepreneurial units that would provide a diverse range of care services and support-based interventions to the different pets within the UK.</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2</a:t>
            </a:fld>
            <a:endParaRPr lang="en-IN"/>
          </a:p>
        </p:txBody>
      </p:sp>
    </p:spTree>
    <p:extLst>
      <p:ext uri="{BB962C8B-B14F-4D97-AF65-F5344CB8AC3E}">
        <p14:creationId xmlns:p14="http://schemas.microsoft.com/office/powerpoint/2010/main" val="9771863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As per my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realisation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with this application, the pet care services unit would focus on attracting diverse online clients who often stay busy and fail to provide customized care for pets. Providing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personalised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care values would help the brand understand the diverse marketing needs and build up a loyal customer base.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3</a:t>
            </a:fld>
            <a:endParaRPr lang="en-IN"/>
          </a:p>
        </p:txBody>
      </p:sp>
    </p:spTree>
    <p:extLst>
      <p:ext uri="{BB962C8B-B14F-4D97-AF65-F5344CB8AC3E}">
        <p14:creationId xmlns:p14="http://schemas.microsoft.com/office/powerpoint/2010/main" val="10407396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From the mission statement, I believe that providing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personalised</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care helps the Pet Care brand to attract a diverse range of customers. As per my understanding, providing flexible clinical care values would give the brand a larger customer base within the UK market. With a strong focus on online care assistants, the brand would mainly target the different pet parents who would fail to take care of their pets due to limited time frame and resources. </a:t>
            </a:r>
            <a:endParaRPr lang="en-US" b="0" dirty="0">
              <a:effectLst/>
              <a:latin typeface="Arial" panose="020B0604020202020204" pitchFamily="34" charset="0"/>
              <a:cs typeface="Arial" panose="020B0604020202020204" pitchFamily="34" charset="0"/>
            </a:endParaRPr>
          </a:p>
          <a:p>
            <a:br>
              <a:rPr lang="en-US" dirty="0"/>
            </a:br>
            <a:endParaRPr lang="en-IN" dirty="0"/>
          </a:p>
        </p:txBody>
      </p:sp>
      <p:sp>
        <p:nvSpPr>
          <p:cNvPr id="4" name="Slide Number Placeholder 3"/>
          <p:cNvSpPr>
            <a:spLocks noGrp="1"/>
          </p:cNvSpPr>
          <p:nvPr>
            <p:ph type="sldNum" sz="quarter" idx="10"/>
          </p:nvPr>
        </p:nvSpPr>
        <p:spPr/>
        <p:txBody>
          <a:bodyPr/>
          <a:lstStyle/>
          <a:p>
            <a:fld id="{088954B6-2C49-4D52-AA42-42F6902B70FC}" type="slidenum">
              <a:rPr lang="en-IN" smtClean="0"/>
              <a:t>4</a:t>
            </a:fld>
            <a:endParaRPr lang="en-IN"/>
          </a:p>
        </p:txBody>
      </p:sp>
    </p:spTree>
    <p:extLst>
      <p:ext uri="{BB962C8B-B14F-4D97-AF65-F5344CB8AC3E}">
        <p14:creationId xmlns:p14="http://schemas.microsoft.com/office/powerpoint/2010/main" val="1943354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Unique Selling Point (USP) is to develop unique market values and highlight the innovativeness within the performing arena. As per my understanding, the pet care brand’s USP is to focus on busy pet parents across the UK with customized care solutions.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5</a:t>
            </a:fld>
            <a:endParaRPr lang="en-IN"/>
          </a:p>
        </p:txBody>
      </p:sp>
    </p:spTree>
    <p:extLst>
      <p:ext uri="{BB962C8B-B14F-4D97-AF65-F5344CB8AC3E}">
        <p14:creationId xmlns:p14="http://schemas.microsoft.com/office/powerpoint/2010/main" val="1930432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Based on the above slide, the brand would focus on the digital market and through digital market exposure, the proposed business unit would be able to gain a larger customer base. Exposure to the digital market arena helps the business units to have a larger customer profile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Dvorsky</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2021, p. 1702).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6</a:t>
            </a:fld>
            <a:endParaRPr lang="en-IN"/>
          </a:p>
        </p:txBody>
      </p:sp>
    </p:spTree>
    <p:extLst>
      <p:ext uri="{BB962C8B-B14F-4D97-AF65-F5344CB8AC3E}">
        <p14:creationId xmlns:p14="http://schemas.microsoft.com/office/powerpoint/2010/main" val="616150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HR professionals in the current business arena help the marketing units maintain productivity values (Olson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2021, p. 290). As per the scenario of HR managers of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Caring Pet”</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the brand would also focus on sourcing the employees from external sources with the help of offline and online portals.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7</a:t>
            </a:fld>
            <a:endParaRPr lang="en-IN"/>
          </a:p>
        </p:txBody>
      </p:sp>
    </p:spTree>
    <p:extLst>
      <p:ext uri="{BB962C8B-B14F-4D97-AF65-F5344CB8AC3E}">
        <p14:creationId xmlns:p14="http://schemas.microsoft.com/office/powerpoint/2010/main" val="2352857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 the wide range of financial sources, the brand would mainly arrange the cash from diverse shareholder's groups, community service groups, banking institutions and finally veterinary clinics.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8</a:t>
            </a:fld>
            <a:endParaRPr lang="en-IN"/>
          </a:p>
        </p:txBody>
      </p:sp>
    </p:spTree>
    <p:extLst>
      <p:ext uri="{BB962C8B-B14F-4D97-AF65-F5344CB8AC3E}">
        <p14:creationId xmlns:p14="http://schemas.microsoft.com/office/powerpoint/2010/main" val="1088829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The Cash Flow Statement is one of the effective strategic elements that defines the outflow and inflow of the different cash resources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Borchardt</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2022, p. 320). With an effective cash flow statement, the brand would focus on arranging the different monetary resources from various sources like community groups, clinics and diverse shareholders base.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9</a:t>
            </a:fld>
            <a:endParaRPr lang="en-IN"/>
          </a:p>
        </p:txBody>
      </p:sp>
    </p:spTree>
    <p:extLst>
      <p:ext uri="{BB962C8B-B14F-4D97-AF65-F5344CB8AC3E}">
        <p14:creationId xmlns:p14="http://schemas.microsoft.com/office/powerpoint/2010/main" val="545721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Investing in this newly launched business would help Angel investors to gain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favourable</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market income and the profit-sharing rate is expected to reach between 5-6% within the UK market.</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10</a:t>
            </a:fld>
            <a:endParaRPr lang="en-IN"/>
          </a:p>
        </p:txBody>
      </p:sp>
    </p:spTree>
    <p:extLst>
      <p:ext uri="{BB962C8B-B14F-4D97-AF65-F5344CB8AC3E}">
        <p14:creationId xmlns:p14="http://schemas.microsoft.com/office/powerpoint/2010/main" val="117183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Developing effective business ideas as per the diverse marketing needs helps the marketing unit to have positive business outcomes. As per the functional scenario of “Caring Pets”, the brand would attract different online pet care brands.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11</a:t>
            </a:fld>
            <a:endParaRPr lang="en-IN"/>
          </a:p>
        </p:txBody>
      </p:sp>
    </p:spTree>
    <p:extLst>
      <p:ext uri="{BB962C8B-B14F-4D97-AF65-F5344CB8AC3E}">
        <p14:creationId xmlns:p14="http://schemas.microsoft.com/office/powerpoint/2010/main" val="34127734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Caring Pets would focus on attracting diverse customers through their online website and on this website, the clients would access diverse clinicians and nutritionists who would design the care program for their beloved pets.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88954B6-2C49-4D52-AA42-42F6902B70FC}" type="slidenum">
              <a:rPr lang="en-IN" smtClean="0"/>
              <a:t>12</a:t>
            </a:fld>
            <a:endParaRPr lang="en-IN"/>
          </a:p>
        </p:txBody>
      </p:sp>
    </p:spTree>
    <p:extLst>
      <p:ext uri="{BB962C8B-B14F-4D97-AF65-F5344CB8AC3E}">
        <p14:creationId xmlns:p14="http://schemas.microsoft.com/office/powerpoint/2010/main" val="3795162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jpeg" /><Relationship Id="rId5" Type="http://schemas.openxmlformats.org/officeDocument/2006/relationships/image" Target="../media/image4.sv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6.png" /><Relationship Id="rId7" Type="http://schemas.openxmlformats.org/officeDocument/2006/relationships/image" Target="../media/image8.pn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2.svg" /><Relationship Id="rId5" Type="http://schemas.openxmlformats.org/officeDocument/2006/relationships/image" Target="../media/image1.png" /><Relationship Id="rId4" Type="http://schemas.openxmlformats.org/officeDocument/2006/relationships/image" Target="../media/image7.svg" /><Relationship Id="rId9" Type="http://schemas.openxmlformats.org/officeDocument/2006/relationships/image" Target="../media/image10.png" /></Relationships>
</file>

<file path=ppt/slides/_rels/slide3.xml.rels><?xml version="1.0" encoding="UTF-8" standalone="yes"?>
<Relationships xmlns="http://schemas.openxmlformats.org/package/2006/relationships"><Relationship Id="rId8" Type="http://schemas.openxmlformats.org/officeDocument/2006/relationships/image" Target="../media/image16.svg" /><Relationship Id="rId3" Type="http://schemas.openxmlformats.org/officeDocument/2006/relationships/image" Target="../media/image11.png" /><Relationship Id="rId7" Type="http://schemas.openxmlformats.org/officeDocument/2006/relationships/image" Target="../media/image15.png" /><Relationship Id="rId2" Type="http://schemas.openxmlformats.org/officeDocument/2006/relationships/notesSlide" Target="../notesSlides/notesSlide2.xml" /><Relationship Id="rId1" Type="http://schemas.openxmlformats.org/officeDocument/2006/relationships/slideLayout" Target="../slideLayouts/slideLayout7.xml" /><Relationship Id="rId6" Type="http://schemas.openxmlformats.org/officeDocument/2006/relationships/image" Target="../media/image14.svg" /><Relationship Id="rId5" Type="http://schemas.openxmlformats.org/officeDocument/2006/relationships/image" Target="../media/image13.png" /><Relationship Id="rId4" Type="http://schemas.openxmlformats.org/officeDocument/2006/relationships/image" Target="../media/image12.svg" /><Relationship Id="rId9" Type="http://schemas.openxmlformats.org/officeDocument/2006/relationships/image" Target="../media/image17.png" /></Relationships>
</file>

<file path=ppt/slides/_rels/slide4.xml.rels><?xml version="1.0" encoding="UTF-8" standalone="yes"?>
<Relationships xmlns="http://schemas.openxmlformats.org/package/2006/relationships"><Relationship Id="rId8" Type="http://schemas.openxmlformats.org/officeDocument/2006/relationships/image" Target="../media/image23.svg" /><Relationship Id="rId13" Type="http://schemas.openxmlformats.org/officeDocument/2006/relationships/image" Target="../media/image28.png" /><Relationship Id="rId3" Type="http://schemas.openxmlformats.org/officeDocument/2006/relationships/image" Target="../media/image18.png" /><Relationship Id="rId7" Type="http://schemas.openxmlformats.org/officeDocument/2006/relationships/image" Target="../media/image22.png" /><Relationship Id="rId12" Type="http://schemas.openxmlformats.org/officeDocument/2006/relationships/image" Target="../media/image27.svg" /><Relationship Id="rId2" Type="http://schemas.openxmlformats.org/officeDocument/2006/relationships/notesSlide" Target="../notesSlides/notesSlide3.xml" /><Relationship Id="rId1" Type="http://schemas.openxmlformats.org/officeDocument/2006/relationships/slideLayout" Target="../slideLayouts/slideLayout7.xml" /><Relationship Id="rId6" Type="http://schemas.openxmlformats.org/officeDocument/2006/relationships/image" Target="../media/image21.svg" /><Relationship Id="rId11" Type="http://schemas.openxmlformats.org/officeDocument/2006/relationships/image" Target="../media/image26.png" /><Relationship Id="rId5" Type="http://schemas.openxmlformats.org/officeDocument/2006/relationships/image" Target="../media/image20.png" /><Relationship Id="rId10" Type="http://schemas.openxmlformats.org/officeDocument/2006/relationships/image" Target="../media/image25.svg" /><Relationship Id="rId4" Type="http://schemas.openxmlformats.org/officeDocument/2006/relationships/image" Target="../media/image19.svg" /><Relationship Id="rId9" Type="http://schemas.openxmlformats.org/officeDocument/2006/relationships/image" Target="../media/image24.png" /></Relationships>
</file>

<file path=ppt/slides/_rels/slide5.xml.rels><?xml version="1.0" encoding="UTF-8" standalone="yes"?>
<Relationships xmlns="http://schemas.openxmlformats.org/package/2006/relationships"><Relationship Id="rId3" Type="http://schemas.openxmlformats.org/officeDocument/2006/relationships/image" Target="../media/image29.jpeg" /><Relationship Id="rId7" Type="http://schemas.openxmlformats.org/officeDocument/2006/relationships/image" Target="../media/image2.sv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1.png" /><Relationship Id="rId5" Type="http://schemas.openxmlformats.org/officeDocument/2006/relationships/image" Target="../media/image31.svg" /><Relationship Id="rId4" Type="http://schemas.openxmlformats.org/officeDocument/2006/relationships/image" Target="../media/image30.png" /></Relationships>
</file>

<file path=ppt/slides/_rels/slide6.xml.rels><?xml version="1.0" encoding="UTF-8" standalone="yes"?>
<Relationships xmlns="http://schemas.openxmlformats.org/package/2006/relationships"><Relationship Id="rId8" Type="http://schemas.openxmlformats.org/officeDocument/2006/relationships/image" Target="../media/image37.svg" /><Relationship Id="rId3" Type="http://schemas.openxmlformats.org/officeDocument/2006/relationships/image" Target="../media/image32.png" /><Relationship Id="rId7" Type="http://schemas.openxmlformats.org/officeDocument/2006/relationships/image" Target="../media/image36.pn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35.svg" /><Relationship Id="rId5" Type="http://schemas.openxmlformats.org/officeDocument/2006/relationships/image" Target="../media/image34.png" /><Relationship Id="rId10" Type="http://schemas.openxmlformats.org/officeDocument/2006/relationships/image" Target="../media/image39.jpeg" /><Relationship Id="rId4" Type="http://schemas.openxmlformats.org/officeDocument/2006/relationships/image" Target="../media/image33.svg" /><Relationship Id="rId9" Type="http://schemas.openxmlformats.org/officeDocument/2006/relationships/image" Target="../media/image38.png" /></Relationships>
</file>

<file path=ppt/slides/_rels/slide7.xml.rels><?xml version="1.0" encoding="UTF-8" standalone="yes"?>
<Relationships xmlns="http://schemas.openxmlformats.org/package/2006/relationships"><Relationship Id="rId8" Type="http://schemas.openxmlformats.org/officeDocument/2006/relationships/image" Target="../media/image37.svg" /><Relationship Id="rId3" Type="http://schemas.openxmlformats.org/officeDocument/2006/relationships/image" Target="../media/image32.png" /><Relationship Id="rId7" Type="http://schemas.openxmlformats.org/officeDocument/2006/relationships/image" Target="../media/image36.png" /><Relationship Id="rId2" Type="http://schemas.openxmlformats.org/officeDocument/2006/relationships/notesSlide" Target="../notesSlides/notesSlide6.xml" /><Relationship Id="rId1" Type="http://schemas.openxmlformats.org/officeDocument/2006/relationships/slideLayout" Target="../slideLayouts/slideLayout7.xml" /><Relationship Id="rId6" Type="http://schemas.openxmlformats.org/officeDocument/2006/relationships/image" Target="../media/image35.svg" /><Relationship Id="rId5" Type="http://schemas.openxmlformats.org/officeDocument/2006/relationships/image" Target="../media/image34.png" /><Relationship Id="rId4" Type="http://schemas.openxmlformats.org/officeDocument/2006/relationships/image" Target="../media/image33.svg" /><Relationship Id="rId9" Type="http://schemas.openxmlformats.org/officeDocument/2006/relationships/image" Target="../media/image40.png" /></Relationships>
</file>

<file path=ppt/slides/_rels/slide8.xml.rels><?xml version="1.0" encoding="UTF-8" standalone="yes"?>
<Relationships xmlns="http://schemas.openxmlformats.org/package/2006/relationships"><Relationship Id="rId8" Type="http://schemas.openxmlformats.org/officeDocument/2006/relationships/image" Target="../media/image44.png" /><Relationship Id="rId3" Type="http://schemas.openxmlformats.org/officeDocument/2006/relationships/image" Target="../media/image41.jpeg" /><Relationship Id="rId7" Type="http://schemas.openxmlformats.org/officeDocument/2006/relationships/image" Target="../media/image19.svg" /><Relationship Id="rId2" Type="http://schemas.openxmlformats.org/officeDocument/2006/relationships/notesSlide" Target="../notesSlides/notesSlide7.xml" /><Relationship Id="rId1" Type="http://schemas.openxmlformats.org/officeDocument/2006/relationships/slideLayout" Target="../slideLayouts/slideLayout7.xml" /><Relationship Id="rId6" Type="http://schemas.openxmlformats.org/officeDocument/2006/relationships/image" Target="../media/image18.png" /><Relationship Id="rId5" Type="http://schemas.openxmlformats.org/officeDocument/2006/relationships/image" Target="../media/image43.svg" /><Relationship Id="rId4" Type="http://schemas.openxmlformats.org/officeDocument/2006/relationships/image" Target="../media/image42.png" /><Relationship Id="rId9" Type="http://schemas.openxmlformats.org/officeDocument/2006/relationships/image" Target="../media/image45.svg" /></Relationships>
</file>

<file path=ppt/slides/_rels/slide9.xml.rels><?xml version="1.0" encoding="UTF-8" standalone="yes"?>
<Relationships xmlns="http://schemas.openxmlformats.org/package/2006/relationships"><Relationship Id="rId3" Type="http://schemas.openxmlformats.org/officeDocument/2006/relationships/image" Target="../media/image46.png" /><Relationship Id="rId7" Type="http://schemas.openxmlformats.org/officeDocument/2006/relationships/image" Target="../media/image50.png" /><Relationship Id="rId2" Type="http://schemas.openxmlformats.org/officeDocument/2006/relationships/notesSlide" Target="../notesSlides/notesSlide8.xml" /><Relationship Id="rId1" Type="http://schemas.openxmlformats.org/officeDocument/2006/relationships/slideLayout" Target="../slideLayouts/slideLayout7.xml" /><Relationship Id="rId6" Type="http://schemas.openxmlformats.org/officeDocument/2006/relationships/image" Target="../media/image49.svg" /><Relationship Id="rId5" Type="http://schemas.openxmlformats.org/officeDocument/2006/relationships/image" Target="../media/image48.png" /><Relationship Id="rId4" Type="http://schemas.openxmlformats.org/officeDocument/2006/relationships/image" Target="../media/image47.svg" /></Relationships>
</file>

<file path=ppt/slides/_rels/slide10.xml.rels><?xml version="1.0" encoding="UTF-8" standalone="yes"?>
<Relationships xmlns="http://schemas.openxmlformats.org/package/2006/relationships"><Relationship Id="rId3" Type="http://schemas.openxmlformats.org/officeDocument/2006/relationships/image" Target="../media/image46.png" /><Relationship Id="rId7" Type="http://schemas.openxmlformats.org/officeDocument/2006/relationships/image" Target="../media/image51.png" /><Relationship Id="rId2" Type="http://schemas.openxmlformats.org/officeDocument/2006/relationships/notesSlide" Target="../notesSlides/notesSlide9.xml" /><Relationship Id="rId1" Type="http://schemas.openxmlformats.org/officeDocument/2006/relationships/slideLayout" Target="../slideLayouts/slideLayout7.xml" /><Relationship Id="rId6" Type="http://schemas.openxmlformats.org/officeDocument/2006/relationships/image" Target="../media/image49.svg" /><Relationship Id="rId5" Type="http://schemas.openxmlformats.org/officeDocument/2006/relationships/image" Target="../media/image48.png" /><Relationship Id="rId4" Type="http://schemas.openxmlformats.org/officeDocument/2006/relationships/image" Target="../media/image47.svg" /></Relationships>
</file>

<file path=ppt/slides/_rels/slide11.xml.rels><?xml version="1.0" encoding="UTF-8" standalone="yes"?>
<Relationships xmlns="http://schemas.openxmlformats.org/package/2006/relationships"><Relationship Id="rId3" Type="http://schemas.openxmlformats.org/officeDocument/2006/relationships/image" Target="../media/image46.png" /><Relationship Id="rId7" Type="http://schemas.openxmlformats.org/officeDocument/2006/relationships/image" Target="../media/image52.png" /><Relationship Id="rId2" Type="http://schemas.openxmlformats.org/officeDocument/2006/relationships/notesSlide" Target="../notesSlides/notesSlide10.xml" /><Relationship Id="rId1" Type="http://schemas.openxmlformats.org/officeDocument/2006/relationships/slideLayout" Target="../slideLayouts/slideLayout7.xml" /><Relationship Id="rId6" Type="http://schemas.openxmlformats.org/officeDocument/2006/relationships/image" Target="../media/image49.svg" /><Relationship Id="rId5" Type="http://schemas.openxmlformats.org/officeDocument/2006/relationships/image" Target="../media/image48.png" /><Relationship Id="rId4" Type="http://schemas.openxmlformats.org/officeDocument/2006/relationships/image" Target="../media/image47.svg" /></Relationships>
</file>

<file path=ppt/slides/_rels/slide12.xml.rels><?xml version="1.0" encoding="UTF-8" standalone="yes"?>
<Relationships xmlns="http://schemas.openxmlformats.org/package/2006/relationships"><Relationship Id="rId3" Type="http://schemas.openxmlformats.org/officeDocument/2006/relationships/image" Target="../media/image46.png" /><Relationship Id="rId7" Type="http://schemas.openxmlformats.org/officeDocument/2006/relationships/image" Target="../media/image53.png"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image" Target="../media/image49.svg" /><Relationship Id="rId5" Type="http://schemas.openxmlformats.org/officeDocument/2006/relationships/image" Target="../media/image48.png" /><Relationship Id="rId4" Type="http://schemas.openxmlformats.org/officeDocument/2006/relationships/image" Target="../media/image47.svg" /></Relationships>
</file>

<file path=ppt/slides/_rels/slide13.xml.rels><?xml version="1.0" encoding="UTF-8" standalone="yes"?>
<Relationships xmlns="http://schemas.openxmlformats.org/package/2006/relationships"><Relationship Id="rId3" Type="http://schemas.openxmlformats.org/officeDocument/2006/relationships/hyperlink" Target="https://sciendo.com/pdf/10.2478/orga-2022-0020" TargetMode="External" /><Relationship Id="rId7" Type="http://schemas.openxmlformats.org/officeDocument/2006/relationships/hyperlink" Target="https://farapaper.com/wp-content/uploads/2023/11/Fardapaper-Applications-of-artificial-intelligence-in-business-management-ecommerce-and-finance.pdf" TargetMode="External" /><Relationship Id="rId2" Type="http://schemas.openxmlformats.org/officeDocument/2006/relationships/hyperlink" Target="https://www.linkedin.com/uas/login-submit" TargetMode="External" /><Relationship Id="rId1" Type="http://schemas.openxmlformats.org/officeDocument/2006/relationships/slideLayout" Target="../slideLayouts/slideLayout7.xml" /><Relationship Id="rId6" Type="http://schemas.openxmlformats.org/officeDocument/2006/relationships/hyperlink" Target="https://nscpolteksby.ac.id/ebook/files/Ebook/Journal%20International/Marketing/Business%20Horizons%20%20-%20Volume%2064%2C%20Issue%202%2C%20March%E2%80%93April%202021%2C%20Pages%20285-293.pdf" TargetMode="External" /><Relationship Id="rId5" Type="http://schemas.openxmlformats.org/officeDocument/2006/relationships/hyperlink" Target="https://www.mdpi.com/2071-1050/13/16/9458/pdf" TargetMode="External" /><Relationship Id="rId4" Type="http://schemas.openxmlformats.org/officeDocument/2006/relationships/hyperlink" Target="https://hrcak.srce.hr/file/434655" TargetMode="External" /></Relationships>
</file>

<file path=ppt/slides/_rels/slide14.xml.rels><?xml version="1.0" encoding="UTF-8" standalone="yes"?>
<Relationships xmlns="http://schemas.openxmlformats.org/package/2006/relationships"><Relationship Id="rId2" Type="http://schemas.openxmlformats.org/officeDocument/2006/relationships/image" Target="../media/image54.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091259" y="3096922"/>
            <a:ext cx="3597533" cy="2086996"/>
          </a:xfrm>
          <a:custGeom>
            <a:avLst/>
            <a:gdLst/>
            <a:ahLst/>
            <a:cxnLst/>
            <a:rect l="l" t="t" r="r" b="b"/>
            <a:pathLst>
              <a:path w="3597533" h="2086996">
                <a:moveTo>
                  <a:pt x="0" y="0"/>
                </a:moveTo>
                <a:lnTo>
                  <a:pt x="3597533" y="0"/>
                </a:lnTo>
                <a:lnTo>
                  <a:pt x="3597533" y="2086996"/>
                </a:lnTo>
                <a:lnTo>
                  <a:pt x="0" y="208699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914400" y="1965101"/>
            <a:ext cx="5777012" cy="6703284"/>
          </a:xfrm>
          <a:custGeom>
            <a:avLst/>
            <a:gdLst/>
            <a:ahLst/>
            <a:cxnLst/>
            <a:rect l="l" t="t" r="r" b="b"/>
            <a:pathLst>
              <a:path w="5777012" h="6703284">
                <a:moveTo>
                  <a:pt x="0" y="0"/>
                </a:moveTo>
                <a:lnTo>
                  <a:pt x="5777012" y="0"/>
                </a:lnTo>
                <a:lnTo>
                  <a:pt x="5777012" y="6703283"/>
                </a:lnTo>
                <a:lnTo>
                  <a:pt x="0" y="670328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684866" y="1594318"/>
            <a:ext cx="14007851" cy="4062302"/>
            <a:chOff x="0" y="0"/>
            <a:chExt cx="11238992" cy="3259328"/>
          </a:xfrm>
        </p:grpSpPr>
        <p:sp>
          <p:nvSpPr>
            <p:cNvPr id="7" name="Freeform 7"/>
            <p:cNvSpPr/>
            <p:nvPr/>
          </p:nvSpPr>
          <p:spPr>
            <a:xfrm>
              <a:off x="0" y="0"/>
              <a:ext cx="11238992" cy="3259328"/>
            </a:xfrm>
            <a:custGeom>
              <a:avLst/>
              <a:gdLst/>
              <a:ahLst/>
              <a:cxnLst/>
              <a:rect l="l" t="t" r="r" b="b"/>
              <a:pathLst>
                <a:path w="11238992" h="3259328">
                  <a:moveTo>
                    <a:pt x="0" y="0"/>
                  </a:moveTo>
                  <a:lnTo>
                    <a:pt x="5619496" y="3259328"/>
                  </a:lnTo>
                  <a:lnTo>
                    <a:pt x="11238992" y="0"/>
                  </a:lnTo>
                  <a:close/>
                </a:path>
              </a:pathLst>
            </a:custGeom>
            <a:blipFill>
              <a:blip r:embed="rId6"/>
              <a:stretch>
                <a:fillRect t="-74142" b="-19821"/>
              </a:stretch>
            </a:blipFill>
          </p:spPr>
          <p:txBody>
            <a:bodyPr/>
            <a:lstStyle/>
            <a:p>
              <a:endParaRPr lang="en-GB"/>
            </a:p>
          </p:txBody>
        </p:sp>
      </p:grpSp>
      <p:sp>
        <p:nvSpPr>
          <p:cNvPr id="8" name="TextBox 8"/>
          <p:cNvSpPr txBox="1"/>
          <p:nvPr/>
        </p:nvSpPr>
        <p:spPr>
          <a:xfrm>
            <a:off x="8695247" y="4042037"/>
            <a:ext cx="8564053" cy="2769989"/>
          </a:xfrm>
          <a:prstGeom prst="rect">
            <a:avLst/>
          </a:prstGeom>
        </p:spPr>
        <p:txBody>
          <a:bodyPr lIns="0" tIns="0" rIns="0" bIns="0" rtlCol="0" anchor="t">
            <a:spAutoFit/>
          </a:bodyPr>
          <a:lstStyle/>
          <a:p>
            <a:pPr algn="r">
              <a:lnSpc>
                <a:spcPts val="10800"/>
              </a:lnSpc>
            </a:pPr>
            <a:r>
              <a:rPr lang="en-US" sz="9000" b="1" dirty="0">
                <a:solidFill>
                  <a:srgbClr val="D90429"/>
                </a:solidFill>
                <a:latin typeface="Arial" panose="020B0604020202020204" pitchFamily="34" charset="0"/>
                <a:ea typeface="Maven Pro Bold"/>
                <a:cs typeface="Arial" panose="020B0604020202020204" pitchFamily="34" charset="0"/>
                <a:sym typeface="Maven Pro Bold"/>
              </a:rPr>
              <a:t>Managing Enterprise</a:t>
            </a:r>
          </a:p>
        </p:txBody>
      </p:sp>
      <p:sp>
        <p:nvSpPr>
          <p:cNvPr id="9" name="TextBox 8">
            <a:extLst>
              <a:ext uri="{FF2B5EF4-FFF2-40B4-BE49-F238E27FC236}">
                <a16:creationId xmlns:a16="http://schemas.microsoft.com/office/drawing/2014/main" id="{3F656F05-4D16-64BE-3B96-09EE383FCCD1}"/>
              </a:ext>
            </a:extLst>
          </p:cNvPr>
          <p:cNvSpPr txBox="1"/>
          <p:nvPr/>
        </p:nvSpPr>
        <p:spPr>
          <a:xfrm>
            <a:off x="8229600" y="4229099"/>
            <a:ext cx="3366990" cy="4463583"/>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FD51EEAF-0A4C-BE57-B821-D42625A44513}"/>
              </a:ext>
            </a:extLst>
          </p:cNvPr>
          <p:cNvSpPr txBox="1"/>
          <p:nvPr/>
        </p:nvSpPr>
        <p:spPr>
          <a:xfrm flipV="1">
            <a:off x="3726873" y="6812025"/>
            <a:ext cx="8285018" cy="2769988"/>
          </a:xfrm>
          <a:prstGeom prst="rect">
            <a:avLst/>
          </a:prstGeom>
          <a:noFill/>
        </p:spPr>
        <p:txBody>
          <a:bodyPr wrap="square" rtlCol="0">
            <a:spAutoFit/>
          </a:bodyPr>
          <a:lstStyle/>
          <a:p>
            <a:pPr algn="l"/>
            <a:endParaRPr lang="en-US" dirty="0"/>
          </a:p>
        </p:txBody>
      </p:sp>
      <p:sp>
        <p:nvSpPr>
          <p:cNvPr id="12" name="TextBox 11">
            <a:extLst>
              <a:ext uri="{FF2B5EF4-FFF2-40B4-BE49-F238E27FC236}">
                <a16:creationId xmlns:a16="http://schemas.microsoft.com/office/drawing/2014/main" id="{5DFCF337-2784-5ADC-049D-ED09F1444961}"/>
              </a:ext>
            </a:extLst>
          </p:cNvPr>
          <p:cNvSpPr txBox="1"/>
          <p:nvPr/>
        </p:nvSpPr>
        <p:spPr>
          <a:xfrm>
            <a:off x="4091259" y="7159224"/>
            <a:ext cx="3140961" cy="1200329"/>
          </a:xfrm>
          <a:prstGeom prst="rect">
            <a:avLst/>
          </a:prstGeom>
          <a:noFill/>
        </p:spPr>
        <p:txBody>
          <a:bodyPr wrap="square" rtlCol="0">
            <a:spAutoFit/>
          </a:bodyPr>
          <a:lstStyle/>
          <a:p>
            <a:pPr algn="l"/>
            <a:r>
              <a:rPr lang="en-GB" dirty="0"/>
              <a:t> STUDENT NICOLAE GHEORGHICA  </a:t>
            </a:r>
          </a:p>
          <a:p>
            <a:pPr algn="l"/>
            <a:r>
              <a:rPr lang="en-GB" dirty="0"/>
              <a:t>STUDENT ID  :2330417 </a:t>
            </a:r>
          </a:p>
          <a:p>
            <a:pPr algn="l"/>
            <a:r>
              <a:rPr lang="en-GB" dirty="0"/>
              <a:t>TUTOR: MELANIE SQUIRE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5232838" y="4985447"/>
            <a:ext cx="7822324" cy="574324"/>
          </a:xfrm>
          <a:prstGeom prst="rect">
            <a:avLst/>
          </a:prstGeom>
        </p:spPr>
        <p:txBody>
          <a:bodyPr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Introduction </a:t>
            </a:r>
          </a:p>
        </p:txBody>
      </p:sp>
      <p:sp>
        <p:nvSpPr>
          <p:cNvPr id="3" name="TextBox 3"/>
          <p:cNvSpPr txBox="1"/>
          <p:nvPr/>
        </p:nvSpPr>
        <p:spPr>
          <a:xfrm>
            <a:off x="533400" y="6168393"/>
            <a:ext cx="10904312" cy="3323987"/>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Entrepreneurship is one of the effective business strategies that help the functional units create value or profit within the performing arena (</a:t>
            </a:r>
            <a:r>
              <a:rPr lang="en-US" sz="2400" dirty="0" err="1">
                <a:latin typeface="Arial" panose="020B0604020202020204" pitchFamily="34" charset="0"/>
                <a:cs typeface="Arial" panose="020B0604020202020204" pitchFamily="34" charset="0"/>
              </a:rPr>
              <a:t>Pallathadka</a:t>
            </a:r>
            <a:r>
              <a:rPr lang="en-US" sz="2400" i="1" dirty="0">
                <a:latin typeface="Arial" panose="020B0604020202020204" pitchFamily="34" charset="0"/>
                <a:cs typeface="Arial" panose="020B0604020202020204" pitchFamily="34" charset="0"/>
              </a:rPr>
              <a:t> et al.,</a:t>
            </a:r>
            <a:r>
              <a:rPr lang="en-US" sz="2400" dirty="0">
                <a:latin typeface="Arial" panose="020B0604020202020204" pitchFamily="34" charset="0"/>
                <a:cs typeface="Arial" panose="020B0604020202020204" pitchFamily="34" charset="0"/>
              </a:rPr>
              <a:t> 2023).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Caring Pets would be one of the effective start-up companies that would provide various support-based interventions and clinical support to patients. </a:t>
            </a:r>
          </a:p>
        </p:txBody>
      </p:sp>
      <p:sp>
        <p:nvSpPr>
          <p:cNvPr id="4" name="Freeform 4"/>
          <p:cNvSpPr/>
          <p:nvPr/>
        </p:nvSpPr>
        <p:spPr>
          <a:xfrm>
            <a:off x="-6093781" y="-6580988"/>
            <a:ext cx="16479170" cy="9559875"/>
          </a:xfrm>
          <a:custGeom>
            <a:avLst/>
            <a:gdLst/>
            <a:ahLst/>
            <a:cxnLst/>
            <a:rect l="l" t="t" r="r" b="b"/>
            <a:pathLst>
              <a:path w="16479170" h="9559875">
                <a:moveTo>
                  <a:pt x="0" y="0"/>
                </a:moveTo>
                <a:lnTo>
                  <a:pt x="16479170" y="0"/>
                </a:lnTo>
                <a:lnTo>
                  <a:pt x="16479170" y="9559875"/>
                </a:lnTo>
                <a:lnTo>
                  <a:pt x="0" y="955987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a:off x="904415" y="-4779937"/>
            <a:ext cx="16479170" cy="9559875"/>
          </a:xfrm>
          <a:custGeom>
            <a:avLst/>
            <a:gdLst/>
            <a:ahLst/>
            <a:cxnLst/>
            <a:rect l="l" t="t" r="r" b="b"/>
            <a:pathLst>
              <a:path w="16479170" h="9559875">
                <a:moveTo>
                  <a:pt x="0" y="0"/>
                </a:moveTo>
                <a:lnTo>
                  <a:pt x="16479170" y="0"/>
                </a:lnTo>
                <a:lnTo>
                  <a:pt x="16479170" y="9559874"/>
                </a:lnTo>
                <a:lnTo>
                  <a:pt x="0" y="955987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Freeform 6"/>
          <p:cNvSpPr/>
          <p:nvPr/>
        </p:nvSpPr>
        <p:spPr>
          <a:xfrm>
            <a:off x="7902611" y="-6580988"/>
            <a:ext cx="16479170" cy="9559875"/>
          </a:xfrm>
          <a:custGeom>
            <a:avLst/>
            <a:gdLst/>
            <a:ahLst/>
            <a:cxnLst/>
            <a:rect l="l" t="t" r="r" b="b"/>
            <a:pathLst>
              <a:path w="16479170" h="9559875">
                <a:moveTo>
                  <a:pt x="0" y="0"/>
                </a:moveTo>
                <a:lnTo>
                  <a:pt x="16479170" y="0"/>
                </a:lnTo>
                <a:lnTo>
                  <a:pt x="16479170" y="9559875"/>
                </a:lnTo>
                <a:lnTo>
                  <a:pt x="0" y="95598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7" name="Picture 6"/>
          <p:cNvPicPr>
            <a:picLocks noChangeAspect="1"/>
          </p:cNvPicPr>
          <p:nvPr/>
        </p:nvPicPr>
        <p:blipFill>
          <a:blip r:embed="rId9"/>
          <a:stretch>
            <a:fillRect/>
          </a:stretch>
        </p:blipFill>
        <p:spPr>
          <a:xfrm>
            <a:off x="12649200" y="5765280"/>
            <a:ext cx="4181475" cy="31527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Rectangle 7"/>
          <p:cNvSpPr/>
          <p:nvPr/>
        </p:nvSpPr>
        <p:spPr>
          <a:xfrm>
            <a:off x="12774387" y="9441732"/>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293211" y="2450580"/>
            <a:ext cx="7275868" cy="5470579"/>
            <a:chOff x="0" y="0"/>
            <a:chExt cx="1530530" cy="1150775"/>
          </a:xfrm>
        </p:grpSpPr>
        <p:sp>
          <p:nvSpPr>
            <p:cNvPr id="3" name="Freeform 3"/>
            <p:cNvSpPr/>
            <p:nvPr/>
          </p:nvSpPr>
          <p:spPr>
            <a:xfrm>
              <a:off x="0" y="0"/>
              <a:ext cx="1530530" cy="1150775"/>
            </a:xfrm>
            <a:custGeom>
              <a:avLst/>
              <a:gdLst/>
              <a:ahLst/>
              <a:cxnLst/>
              <a:rect l="l" t="t" r="r" b="b"/>
              <a:pathLst>
                <a:path w="1530530" h="1150775">
                  <a:moveTo>
                    <a:pt x="0" y="0"/>
                  </a:moveTo>
                  <a:lnTo>
                    <a:pt x="1530530" y="0"/>
                  </a:lnTo>
                  <a:lnTo>
                    <a:pt x="1530530" y="1150775"/>
                  </a:lnTo>
                  <a:lnTo>
                    <a:pt x="0" y="1150775"/>
                  </a:lnTo>
                  <a:close/>
                </a:path>
              </a:pathLst>
            </a:custGeom>
            <a:solidFill>
              <a:srgbClr val="D90429">
                <a:alpha val="7843"/>
              </a:srgbClr>
            </a:solidFill>
          </p:spPr>
          <p:txBody>
            <a:bodyPr/>
            <a:lstStyle/>
            <a:p>
              <a:endParaRPr lang="en-GB"/>
            </a:p>
          </p:txBody>
        </p:sp>
        <p:sp>
          <p:nvSpPr>
            <p:cNvPr id="4" name="TextBox 4"/>
            <p:cNvSpPr txBox="1"/>
            <p:nvPr/>
          </p:nvSpPr>
          <p:spPr>
            <a:xfrm>
              <a:off x="0" y="-38100"/>
              <a:ext cx="1530530" cy="118887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2800015" y="538700"/>
            <a:ext cx="3733235" cy="2165720"/>
          </a:xfrm>
          <a:custGeom>
            <a:avLst/>
            <a:gdLst/>
            <a:ahLst/>
            <a:cxnLst/>
            <a:rect l="l" t="t" r="r" b="b"/>
            <a:pathLst>
              <a:path w="3733235" h="2165720">
                <a:moveTo>
                  <a:pt x="0" y="0"/>
                </a:moveTo>
                <a:lnTo>
                  <a:pt x="3733236" y="0"/>
                </a:lnTo>
                <a:lnTo>
                  <a:pt x="3733236" y="2165720"/>
                </a:lnTo>
                <a:lnTo>
                  <a:pt x="0" y="216572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TextBox 6"/>
          <p:cNvSpPr txBox="1"/>
          <p:nvPr/>
        </p:nvSpPr>
        <p:spPr>
          <a:xfrm>
            <a:off x="2041160" y="2986891"/>
            <a:ext cx="5779968" cy="1215526"/>
          </a:xfrm>
          <a:prstGeom prst="rect">
            <a:avLst/>
          </a:prstGeom>
        </p:spPr>
        <p:txBody>
          <a:bodyPr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The product/ service description</a:t>
            </a:r>
          </a:p>
        </p:txBody>
      </p:sp>
      <p:sp>
        <p:nvSpPr>
          <p:cNvPr id="7" name="TextBox 7"/>
          <p:cNvSpPr txBox="1"/>
          <p:nvPr/>
        </p:nvSpPr>
        <p:spPr>
          <a:xfrm>
            <a:off x="1939898" y="4433193"/>
            <a:ext cx="6561940" cy="4616520"/>
          </a:xfrm>
          <a:prstGeom prst="rect">
            <a:avLst/>
          </a:prstGeom>
        </p:spPr>
        <p:txBody>
          <a:bodyPr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Within the pet care services, the newly launched business unit would mainly focus on developing an online application named “Pet-o-Care”.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“Pet-o-Care” would collaborate with various dietitians and clinicians for the beloved pets to promote “</a:t>
            </a:r>
            <a:r>
              <a:rPr lang="en-US" sz="2400" dirty="0" err="1">
                <a:latin typeface="Arial" panose="020B0604020202020204" pitchFamily="34" charset="0"/>
                <a:cs typeface="Arial" panose="020B0604020202020204" pitchFamily="34" charset="0"/>
              </a:rPr>
              <a:t>personalised</a:t>
            </a:r>
            <a:r>
              <a:rPr lang="en-US" sz="2400" dirty="0">
                <a:latin typeface="Arial" panose="020B0604020202020204" pitchFamily="34" charset="0"/>
                <a:cs typeface="Arial" panose="020B0604020202020204" pitchFamily="34" charset="0"/>
              </a:rPr>
              <a:t> care services”.</a:t>
            </a:r>
          </a:p>
          <a:p>
            <a:br>
              <a:rPr lang="en-US" sz="2400" dirty="0"/>
            </a:br>
            <a:endParaRPr lang="en-US" sz="2399" dirty="0">
              <a:solidFill>
                <a:srgbClr val="000000"/>
              </a:solidFill>
              <a:latin typeface="Maven Pro"/>
              <a:ea typeface="Maven Pro"/>
              <a:cs typeface="Maven Pro"/>
              <a:sym typeface="Maven Pro"/>
            </a:endParaRPr>
          </a:p>
        </p:txBody>
      </p:sp>
      <p:sp>
        <p:nvSpPr>
          <p:cNvPr id="8" name="Freeform 8"/>
          <p:cNvSpPr/>
          <p:nvPr/>
        </p:nvSpPr>
        <p:spPr>
          <a:xfrm>
            <a:off x="4112396" y="1245054"/>
            <a:ext cx="1108472" cy="923055"/>
          </a:xfrm>
          <a:custGeom>
            <a:avLst/>
            <a:gdLst/>
            <a:ahLst/>
            <a:cxnLst/>
            <a:rect l="l" t="t" r="r" b="b"/>
            <a:pathLst>
              <a:path w="1108472" h="923055">
                <a:moveTo>
                  <a:pt x="0" y="0"/>
                </a:moveTo>
                <a:lnTo>
                  <a:pt x="1108472" y="0"/>
                </a:lnTo>
                <a:lnTo>
                  <a:pt x="1108472" y="923055"/>
                </a:lnTo>
                <a:lnTo>
                  <a:pt x="0" y="92305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9" name="Group 9"/>
          <p:cNvGrpSpPr/>
          <p:nvPr/>
        </p:nvGrpSpPr>
        <p:grpSpPr>
          <a:xfrm rot="-10800000">
            <a:off x="9983432" y="2945860"/>
            <a:ext cx="7275868" cy="5470579"/>
            <a:chOff x="0" y="0"/>
            <a:chExt cx="1530530" cy="1150775"/>
          </a:xfrm>
        </p:grpSpPr>
        <p:sp>
          <p:nvSpPr>
            <p:cNvPr id="10" name="Freeform 10"/>
            <p:cNvSpPr/>
            <p:nvPr/>
          </p:nvSpPr>
          <p:spPr>
            <a:xfrm>
              <a:off x="0" y="0"/>
              <a:ext cx="1530530" cy="1150775"/>
            </a:xfrm>
            <a:custGeom>
              <a:avLst/>
              <a:gdLst/>
              <a:ahLst/>
              <a:cxnLst/>
              <a:rect l="l" t="t" r="r" b="b"/>
              <a:pathLst>
                <a:path w="1530530" h="1150775">
                  <a:moveTo>
                    <a:pt x="0" y="0"/>
                  </a:moveTo>
                  <a:lnTo>
                    <a:pt x="1530530" y="0"/>
                  </a:lnTo>
                  <a:lnTo>
                    <a:pt x="1530530" y="1150775"/>
                  </a:lnTo>
                  <a:lnTo>
                    <a:pt x="0" y="1150775"/>
                  </a:lnTo>
                  <a:close/>
                </a:path>
              </a:pathLst>
            </a:custGeom>
            <a:solidFill>
              <a:srgbClr val="D90429">
                <a:alpha val="7843"/>
              </a:srgbClr>
            </a:solidFill>
          </p:spPr>
          <p:txBody>
            <a:bodyPr/>
            <a:lstStyle/>
            <a:p>
              <a:endParaRPr lang="en-GB"/>
            </a:p>
          </p:txBody>
        </p:sp>
        <p:sp>
          <p:nvSpPr>
            <p:cNvPr id="11" name="TextBox 11"/>
            <p:cNvSpPr txBox="1"/>
            <p:nvPr/>
          </p:nvSpPr>
          <p:spPr>
            <a:xfrm>
              <a:off x="0" y="-38100"/>
              <a:ext cx="1530530" cy="1188875"/>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13118525" y="2450580"/>
            <a:ext cx="1005681" cy="1005681"/>
          </a:xfrm>
          <a:custGeom>
            <a:avLst/>
            <a:gdLst/>
            <a:ahLst/>
            <a:cxnLst/>
            <a:rect l="l" t="t" r="r" b="b"/>
            <a:pathLst>
              <a:path w="1005681" h="1005681">
                <a:moveTo>
                  <a:pt x="0" y="0"/>
                </a:moveTo>
                <a:lnTo>
                  <a:pt x="1005682" y="0"/>
                </a:lnTo>
                <a:lnTo>
                  <a:pt x="1005682" y="1005681"/>
                </a:lnTo>
                <a:lnTo>
                  <a:pt x="0" y="100568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6" name="Picture 15"/>
          <p:cNvPicPr>
            <a:picLocks noChangeAspect="1"/>
          </p:cNvPicPr>
          <p:nvPr/>
        </p:nvPicPr>
        <p:blipFill>
          <a:blip r:embed="rId9"/>
          <a:stretch>
            <a:fillRect/>
          </a:stretch>
        </p:blipFill>
        <p:spPr>
          <a:xfrm>
            <a:off x="10591800" y="3470932"/>
            <a:ext cx="6324600" cy="4216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7" name="Rectangle 16"/>
          <p:cNvSpPr/>
          <p:nvPr/>
        </p:nvSpPr>
        <p:spPr>
          <a:xfrm>
            <a:off x="11775229" y="8212404"/>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028700" y="1436181"/>
            <a:ext cx="6743700" cy="6526717"/>
            <a:chOff x="0" y="0"/>
            <a:chExt cx="1312086" cy="570395"/>
          </a:xfrm>
        </p:grpSpPr>
        <p:sp>
          <p:nvSpPr>
            <p:cNvPr id="3" name="Freeform 3"/>
            <p:cNvSpPr/>
            <p:nvPr/>
          </p:nvSpPr>
          <p:spPr>
            <a:xfrm>
              <a:off x="0" y="0"/>
              <a:ext cx="1312086" cy="570395"/>
            </a:xfrm>
            <a:custGeom>
              <a:avLst/>
              <a:gdLst/>
              <a:ahLst/>
              <a:cxnLst/>
              <a:rect l="l" t="t" r="r" b="b"/>
              <a:pathLst>
                <a:path w="1312086" h="570395">
                  <a:moveTo>
                    <a:pt x="0" y="0"/>
                  </a:moveTo>
                  <a:lnTo>
                    <a:pt x="1312086" y="0"/>
                  </a:lnTo>
                  <a:lnTo>
                    <a:pt x="1312086" y="570395"/>
                  </a:lnTo>
                  <a:lnTo>
                    <a:pt x="0" y="570395"/>
                  </a:lnTo>
                  <a:close/>
                </a:path>
              </a:pathLst>
            </a:custGeom>
            <a:solidFill>
              <a:srgbClr val="D90429">
                <a:alpha val="7843"/>
              </a:srgbClr>
            </a:solidFill>
          </p:spPr>
          <p:txBody>
            <a:bodyPr/>
            <a:lstStyle/>
            <a:p>
              <a:endParaRPr lang="en-GB"/>
            </a:p>
          </p:txBody>
        </p:sp>
        <p:sp>
          <p:nvSpPr>
            <p:cNvPr id="4" name="TextBox 4"/>
            <p:cNvSpPr txBox="1"/>
            <p:nvPr/>
          </p:nvSpPr>
          <p:spPr>
            <a:xfrm>
              <a:off x="0" y="-38100"/>
              <a:ext cx="1312086" cy="608495"/>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rot="-10800000">
            <a:off x="6005700" y="2452182"/>
            <a:ext cx="3020123" cy="1462390"/>
          </a:xfrm>
          <a:custGeom>
            <a:avLst/>
            <a:gdLst/>
            <a:ahLst/>
            <a:cxnLst/>
            <a:rect l="l" t="t" r="r" b="b"/>
            <a:pathLst>
              <a:path w="2520846" h="1462390">
                <a:moveTo>
                  <a:pt x="0" y="0"/>
                </a:moveTo>
                <a:lnTo>
                  <a:pt x="2520846" y="0"/>
                </a:lnTo>
                <a:lnTo>
                  <a:pt x="2520846" y="1462390"/>
                </a:lnTo>
                <a:lnTo>
                  <a:pt x="0" y="146239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0" name="TextBox 20"/>
          <p:cNvSpPr txBox="1"/>
          <p:nvPr/>
        </p:nvSpPr>
        <p:spPr>
          <a:xfrm>
            <a:off x="1282814" y="915651"/>
            <a:ext cx="4965585" cy="1282402"/>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Maven Pro Bold"/>
                <a:ea typeface="Maven Pro Bold"/>
                <a:cs typeface="Maven Pro Bold"/>
                <a:sym typeface="Maven Pro Bold"/>
              </a:rPr>
              <a:t> </a:t>
            </a:r>
            <a:r>
              <a:rPr lang="en-US" sz="3200" b="1" dirty="0">
                <a:solidFill>
                  <a:srgbClr val="D90429"/>
                </a:solidFill>
                <a:latin typeface="Arial" panose="020B0604020202020204" pitchFamily="34" charset="0"/>
                <a:ea typeface="Maven Pro Bold"/>
                <a:cs typeface="Arial" panose="020B0604020202020204" pitchFamily="34" charset="0"/>
                <a:sym typeface="Maven Pro Bold"/>
              </a:rPr>
              <a:t>Mission statement </a:t>
            </a:r>
          </a:p>
          <a:p>
            <a:pPr algn="ctr">
              <a:lnSpc>
                <a:spcPts val="5040"/>
              </a:lnSpc>
            </a:pPr>
            <a:endParaRPr lang="en-US" sz="4200" b="1" dirty="0">
              <a:solidFill>
                <a:srgbClr val="D90429"/>
              </a:solidFill>
              <a:latin typeface="Maven Pro Bold"/>
              <a:ea typeface="Maven Pro Bold"/>
              <a:cs typeface="Maven Pro Bold"/>
              <a:sym typeface="Maven Pro Bold"/>
            </a:endParaRPr>
          </a:p>
        </p:txBody>
      </p:sp>
      <p:sp>
        <p:nvSpPr>
          <p:cNvPr id="21" name="TextBox 21"/>
          <p:cNvSpPr txBox="1"/>
          <p:nvPr/>
        </p:nvSpPr>
        <p:spPr>
          <a:xfrm>
            <a:off x="1461254" y="2253335"/>
            <a:ext cx="4608704" cy="3804183"/>
          </a:xfrm>
          <a:prstGeom prst="rect">
            <a:avLst/>
          </a:prstGeom>
        </p:spPr>
        <p:txBody>
          <a:bodyPr lIns="0" tIns="0" rIns="0" bIns="0" rtlCol="0" anchor="t">
            <a:spAutoFit/>
          </a:bodyPr>
          <a:lstStyle/>
          <a:p>
            <a:pPr>
              <a:lnSpc>
                <a:spcPct val="150000"/>
              </a:lnSpc>
            </a:pPr>
            <a:r>
              <a:rPr lang="en-US" sz="2399" dirty="0">
                <a:solidFill>
                  <a:srgbClr val="000000"/>
                </a:solidFill>
                <a:latin typeface="Arial" panose="020B0604020202020204" pitchFamily="34" charset="0"/>
                <a:ea typeface="Maven Pro"/>
                <a:cs typeface="Arial" panose="020B0604020202020204" pitchFamily="34" charset="0"/>
                <a:sym typeface="Maven Pro"/>
              </a:rPr>
              <a:t>The mission statement of this brand is to offer customized care for pets and through these diverse support-based interventions, the pet parents would lead a sustainable lifestyle. </a:t>
            </a:r>
            <a:r>
              <a:rPr lang="en-US" sz="2399" dirty="0">
                <a:solidFill>
                  <a:srgbClr val="000000"/>
                </a:solidFill>
                <a:latin typeface="Maven Pro"/>
                <a:ea typeface="Maven Pro"/>
                <a:cs typeface="Maven Pro"/>
                <a:sym typeface="Maven Pro"/>
              </a:rPr>
              <a:t>.</a:t>
            </a:r>
          </a:p>
        </p:txBody>
      </p:sp>
      <p:sp>
        <p:nvSpPr>
          <p:cNvPr id="26" name="Freeform 26"/>
          <p:cNvSpPr/>
          <p:nvPr/>
        </p:nvSpPr>
        <p:spPr>
          <a:xfrm>
            <a:off x="7024343" y="6789250"/>
            <a:ext cx="483563" cy="628746"/>
          </a:xfrm>
          <a:custGeom>
            <a:avLst/>
            <a:gdLst/>
            <a:ahLst/>
            <a:cxnLst/>
            <a:rect l="l" t="t" r="r" b="b"/>
            <a:pathLst>
              <a:path w="483563" h="628746">
                <a:moveTo>
                  <a:pt x="0" y="0"/>
                </a:moveTo>
                <a:lnTo>
                  <a:pt x="483563" y="0"/>
                </a:lnTo>
                <a:lnTo>
                  <a:pt x="483563" y="628746"/>
                </a:lnTo>
                <a:lnTo>
                  <a:pt x="0" y="62874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Freeform 27"/>
          <p:cNvSpPr/>
          <p:nvPr/>
        </p:nvSpPr>
        <p:spPr>
          <a:xfrm>
            <a:off x="10728266" y="2905249"/>
            <a:ext cx="587219" cy="556256"/>
          </a:xfrm>
          <a:custGeom>
            <a:avLst/>
            <a:gdLst/>
            <a:ahLst/>
            <a:cxnLst/>
            <a:rect l="l" t="t" r="r" b="b"/>
            <a:pathLst>
              <a:path w="587219" h="556256">
                <a:moveTo>
                  <a:pt x="0" y="0"/>
                </a:moveTo>
                <a:lnTo>
                  <a:pt x="587219" y="0"/>
                </a:lnTo>
                <a:lnTo>
                  <a:pt x="587219" y="556257"/>
                </a:lnTo>
                <a:lnTo>
                  <a:pt x="0" y="55625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8" name="Freeform 28"/>
          <p:cNvSpPr/>
          <p:nvPr/>
        </p:nvSpPr>
        <p:spPr>
          <a:xfrm>
            <a:off x="6977958" y="2931363"/>
            <a:ext cx="576332" cy="504029"/>
          </a:xfrm>
          <a:custGeom>
            <a:avLst/>
            <a:gdLst/>
            <a:ahLst/>
            <a:cxnLst/>
            <a:rect l="l" t="t" r="r" b="b"/>
            <a:pathLst>
              <a:path w="576332" h="504029">
                <a:moveTo>
                  <a:pt x="0" y="0"/>
                </a:moveTo>
                <a:lnTo>
                  <a:pt x="576333" y="0"/>
                </a:lnTo>
                <a:lnTo>
                  <a:pt x="576333" y="504029"/>
                </a:lnTo>
                <a:lnTo>
                  <a:pt x="0" y="504029"/>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9" name="Freeform 29"/>
          <p:cNvSpPr/>
          <p:nvPr/>
        </p:nvSpPr>
        <p:spPr>
          <a:xfrm>
            <a:off x="10711028" y="6817078"/>
            <a:ext cx="621695" cy="573090"/>
          </a:xfrm>
          <a:custGeom>
            <a:avLst/>
            <a:gdLst/>
            <a:ahLst/>
            <a:cxnLst/>
            <a:rect l="l" t="t" r="r" b="b"/>
            <a:pathLst>
              <a:path w="621695" h="573090">
                <a:moveTo>
                  <a:pt x="0" y="0"/>
                </a:moveTo>
                <a:lnTo>
                  <a:pt x="621695" y="0"/>
                </a:lnTo>
                <a:lnTo>
                  <a:pt x="621695" y="573089"/>
                </a:lnTo>
                <a:lnTo>
                  <a:pt x="0" y="57308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pic>
        <p:nvPicPr>
          <p:cNvPr id="30" name="Picture 29"/>
          <p:cNvPicPr>
            <a:picLocks noChangeAspect="1"/>
          </p:cNvPicPr>
          <p:nvPr/>
        </p:nvPicPr>
        <p:blipFill>
          <a:blip r:embed="rId13"/>
          <a:stretch>
            <a:fillRect/>
          </a:stretch>
        </p:blipFill>
        <p:spPr>
          <a:xfrm>
            <a:off x="10828405" y="1526358"/>
            <a:ext cx="6096000" cy="6096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1" name="Rectangle 30"/>
          <p:cNvSpPr/>
          <p:nvPr/>
        </p:nvSpPr>
        <p:spPr>
          <a:xfrm>
            <a:off x="11527428" y="8398855"/>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38403" y="2466303"/>
            <a:ext cx="8309207" cy="5354394"/>
            <a:chOff x="0" y="0"/>
            <a:chExt cx="11078943" cy="7139191"/>
          </a:xfrm>
        </p:grpSpPr>
        <p:pic>
          <p:nvPicPr>
            <p:cNvPr id="3" name="Picture 3"/>
            <p:cNvPicPr>
              <a:picLocks noChangeAspect="1"/>
            </p:cNvPicPr>
            <p:nvPr/>
          </p:nvPicPr>
          <p:blipFill>
            <a:blip r:embed="rId3"/>
            <a:srcRect t="1670" b="1670"/>
            <a:stretch>
              <a:fillRect/>
            </a:stretch>
          </p:blipFill>
          <p:spPr>
            <a:xfrm>
              <a:off x="0" y="0"/>
              <a:ext cx="11078943" cy="7139191"/>
            </a:xfrm>
            <a:prstGeom prst="rect">
              <a:avLst/>
            </a:prstGeom>
          </p:spPr>
        </p:pic>
      </p:grpSp>
      <p:sp>
        <p:nvSpPr>
          <p:cNvPr id="4" name="Freeform 4"/>
          <p:cNvSpPr/>
          <p:nvPr/>
        </p:nvSpPr>
        <p:spPr>
          <a:xfrm>
            <a:off x="9588581" y="4493678"/>
            <a:ext cx="1299645" cy="1299645"/>
          </a:xfrm>
          <a:custGeom>
            <a:avLst/>
            <a:gdLst/>
            <a:ahLst/>
            <a:cxnLst/>
            <a:rect l="l" t="t" r="r" b="b"/>
            <a:pathLst>
              <a:path w="1299645" h="1299645">
                <a:moveTo>
                  <a:pt x="0" y="0"/>
                </a:moveTo>
                <a:lnTo>
                  <a:pt x="1299645" y="0"/>
                </a:lnTo>
                <a:lnTo>
                  <a:pt x="1299645" y="1299644"/>
                </a:lnTo>
                <a:lnTo>
                  <a:pt x="0" y="129964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TextBox 5"/>
          <p:cNvSpPr txBox="1"/>
          <p:nvPr/>
        </p:nvSpPr>
        <p:spPr>
          <a:xfrm>
            <a:off x="6145017" y="436389"/>
            <a:ext cx="6522498" cy="1215526"/>
          </a:xfrm>
          <a:prstGeom prst="rect">
            <a:avLst/>
          </a:prstGeom>
        </p:spPr>
        <p:txBody>
          <a:bodyPr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Business aims, objectives and USP </a:t>
            </a:r>
          </a:p>
        </p:txBody>
      </p:sp>
      <p:sp>
        <p:nvSpPr>
          <p:cNvPr id="6" name="TextBox 6"/>
          <p:cNvSpPr txBox="1"/>
          <p:nvPr/>
        </p:nvSpPr>
        <p:spPr>
          <a:xfrm>
            <a:off x="630390" y="1235033"/>
            <a:ext cx="7913259" cy="8494505"/>
          </a:xfrm>
          <a:prstGeom prst="rect">
            <a:avLst/>
          </a:prstGeom>
        </p:spPr>
        <p:txBody>
          <a:bodyPr wrap="square" lIns="0" tIns="0" rIns="0" bIns="0" rtlCol="0" anchor="t">
            <a:spAutoFit/>
          </a:bodyPr>
          <a:lstStyle/>
          <a:p>
            <a:pPr algn="just">
              <a:lnSpc>
                <a:spcPct val="150000"/>
              </a:lnSpc>
            </a:pPr>
            <a:r>
              <a:rPr lang="en-US" sz="2400" b="1" dirty="0">
                <a:latin typeface="Arial" panose="020B0604020202020204" pitchFamily="34" charset="0"/>
                <a:cs typeface="Arial" panose="020B0604020202020204" pitchFamily="34" charset="0"/>
              </a:rPr>
              <a:t>Aim </a:t>
            </a: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major aim of the organisation is to upgrade the sustainable life standards of different pets across the UK by promoting pet-friendly services. </a:t>
            </a:r>
          </a:p>
          <a:p>
            <a:pPr algn="just">
              <a:lnSpc>
                <a:spcPct val="150000"/>
              </a:lnSpc>
            </a:pPr>
            <a:r>
              <a:rPr lang="en-US" sz="2400" b="1" i="1" dirty="0">
                <a:latin typeface="Arial" panose="020B0604020202020204" pitchFamily="34" charset="0"/>
                <a:cs typeface="Arial" panose="020B0604020202020204" pitchFamily="34" charset="0"/>
              </a:rPr>
              <a:t>Objectives</a:t>
            </a:r>
            <a:endParaRPr lang="en-US" sz="2400" dirty="0">
              <a:latin typeface="Arial" panose="020B0604020202020204" pitchFamily="34" charset="0"/>
              <a:cs typeface="Arial" panose="020B0604020202020204" pitchFamily="34" charset="0"/>
            </a:endParaRPr>
          </a:p>
          <a:p>
            <a:pPr algn="just" fontAlgn="base">
              <a:lnSpc>
                <a:spcPct val="150000"/>
              </a:lnSpc>
            </a:pPr>
            <a:r>
              <a:rPr lang="en-US" sz="2400" dirty="0">
                <a:latin typeface="Arial" panose="020B0604020202020204" pitchFamily="34" charset="0"/>
                <a:cs typeface="Arial" panose="020B0604020202020204" pitchFamily="34" charset="0"/>
              </a:rPr>
              <a:t>To upgrade personalized pet care services for a different range of pet owners with a reasonable price range</a:t>
            </a:r>
          </a:p>
          <a:p>
            <a:pPr algn="just" fontAlgn="base">
              <a:lnSpc>
                <a:spcPct val="150000"/>
              </a:lnSpc>
            </a:pPr>
            <a:r>
              <a:rPr lang="en-US" sz="2400" dirty="0">
                <a:latin typeface="Arial" panose="020B0604020202020204" pitchFamily="34" charset="0"/>
                <a:cs typeface="Arial" panose="020B0604020202020204" pitchFamily="34" charset="0"/>
              </a:rPr>
              <a:t>To attract a higher number of pet owners across the UK with unique services within the UK.</a:t>
            </a:r>
          </a:p>
          <a:p>
            <a:pPr algn="just">
              <a:lnSpc>
                <a:spcPct val="150000"/>
              </a:lnSpc>
            </a:pPr>
            <a:r>
              <a:rPr lang="en-US" sz="2400" b="1" dirty="0">
                <a:latin typeface="Arial" panose="020B0604020202020204" pitchFamily="34" charset="0"/>
                <a:cs typeface="Arial" panose="020B0604020202020204" pitchFamily="34" charset="0"/>
              </a:rPr>
              <a:t>USP</a:t>
            </a: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USP of the brand is the app would allow diverse pet parents to coordinate with a higher number of veterinarians through social media which would save their money and timeframes. </a:t>
            </a:r>
          </a:p>
          <a:p>
            <a:br>
              <a:rPr lang="en-US" sz="2400" dirty="0"/>
            </a:br>
            <a:endParaRPr lang="en-US" sz="2399" dirty="0">
              <a:solidFill>
                <a:srgbClr val="000000"/>
              </a:solidFill>
              <a:latin typeface="Maven Pro"/>
              <a:ea typeface="Maven Pro"/>
              <a:cs typeface="Maven Pro"/>
              <a:sym typeface="Maven Pro"/>
            </a:endParaRPr>
          </a:p>
        </p:txBody>
      </p:sp>
      <p:sp>
        <p:nvSpPr>
          <p:cNvPr id="7" name="Freeform 7"/>
          <p:cNvSpPr/>
          <p:nvPr/>
        </p:nvSpPr>
        <p:spPr>
          <a:xfrm>
            <a:off x="15206563" y="-1787599"/>
            <a:ext cx="6162873" cy="3575198"/>
          </a:xfrm>
          <a:custGeom>
            <a:avLst/>
            <a:gdLst/>
            <a:ahLst/>
            <a:cxnLst/>
            <a:rect l="l" t="t" r="r" b="b"/>
            <a:pathLst>
              <a:path w="6162873" h="3575198">
                <a:moveTo>
                  <a:pt x="0" y="0"/>
                </a:moveTo>
                <a:lnTo>
                  <a:pt x="6162874" y="0"/>
                </a:lnTo>
                <a:lnTo>
                  <a:pt x="6162874" y="3575198"/>
                </a:lnTo>
                <a:lnTo>
                  <a:pt x="0" y="35751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13934029" y="-1028700"/>
            <a:ext cx="3546516" cy="2057400"/>
          </a:xfrm>
          <a:custGeom>
            <a:avLst/>
            <a:gdLst/>
            <a:ahLst/>
            <a:cxnLst/>
            <a:rect l="l" t="t" r="r" b="b"/>
            <a:pathLst>
              <a:path w="3546516" h="2057400">
                <a:moveTo>
                  <a:pt x="0" y="0"/>
                </a:moveTo>
                <a:lnTo>
                  <a:pt x="3546516" y="0"/>
                </a:lnTo>
                <a:lnTo>
                  <a:pt x="3546516"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0" name="Freeform 10"/>
          <p:cNvSpPr/>
          <p:nvPr/>
        </p:nvSpPr>
        <p:spPr>
          <a:xfrm>
            <a:off x="1460579" y="9410700"/>
            <a:ext cx="3546516" cy="2057400"/>
          </a:xfrm>
          <a:custGeom>
            <a:avLst/>
            <a:gdLst/>
            <a:ahLst/>
            <a:cxnLst/>
            <a:rect l="l" t="t" r="r" b="b"/>
            <a:pathLst>
              <a:path w="3546516" h="2057400">
                <a:moveTo>
                  <a:pt x="0" y="0"/>
                </a:moveTo>
                <a:lnTo>
                  <a:pt x="3546515" y="0"/>
                </a:lnTo>
                <a:lnTo>
                  <a:pt x="3546515" y="2057400"/>
                </a:lnTo>
                <a:lnTo>
                  <a:pt x="0" y="20574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11245055" y="4768514"/>
            <a:ext cx="882320" cy="749972"/>
          </a:xfrm>
          <a:custGeom>
            <a:avLst/>
            <a:gdLst/>
            <a:ahLst/>
            <a:cxnLst/>
            <a:rect l="l" t="t" r="r" b="b"/>
            <a:pathLst>
              <a:path w="882320" h="749972">
                <a:moveTo>
                  <a:pt x="0" y="0"/>
                </a:moveTo>
                <a:lnTo>
                  <a:pt x="882320" y="0"/>
                </a:lnTo>
                <a:lnTo>
                  <a:pt x="882320" y="749972"/>
                </a:lnTo>
                <a:lnTo>
                  <a:pt x="0" y="7499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8737068" y="6292741"/>
            <a:ext cx="813864" cy="651092"/>
          </a:xfrm>
          <a:custGeom>
            <a:avLst/>
            <a:gdLst/>
            <a:ahLst/>
            <a:cxnLst/>
            <a:rect l="l" t="t" r="r" b="b"/>
            <a:pathLst>
              <a:path w="813864" h="651092">
                <a:moveTo>
                  <a:pt x="0" y="0"/>
                </a:moveTo>
                <a:lnTo>
                  <a:pt x="813864" y="0"/>
                </a:lnTo>
                <a:lnTo>
                  <a:pt x="813864" y="651091"/>
                </a:lnTo>
                <a:lnTo>
                  <a:pt x="0" y="65109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8626721" y="3306618"/>
            <a:ext cx="1034558" cy="724191"/>
          </a:xfrm>
          <a:custGeom>
            <a:avLst/>
            <a:gdLst/>
            <a:ahLst/>
            <a:cxnLst/>
            <a:rect l="l" t="t" r="r" b="b"/>
            <a:pathLst>
              <a:path w="1034558" h="724191">
                <a:moveTo>
                  <a:pt x="0" y="0"/>
                </a:moveTo>
                <a:lnTo>
                  <a:pt x="1034558" y="0"/>
                </a:lnTo>
                <a:lnTo>
                  <a:pt x="1034558" y="724191"/>
                </a:lnTo>
                <a:lnTo>
                  <a:pt x="0" y="7241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2743200" y="256730"/>
            <a:ext cx="11366222" cy="641201"/>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Legal structure and proposed location </a:t>
            </a:r>
          </a:p>
        </p:txBody>
      </p:sp>
      <p:sp>
        <p:nvSpPr>
          <p:cNvPr id="11" name="TextBox 11"/>
          <p:cNvSpPr txBox="1"/>
          <p:nvPr/>
        </p:nvSpPr>
        <p:spPr>
          <a:xfrm>
            <a:off x="791123" y="3313362"/>
            <a:ext cx="10453932" cy="2954527"/>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Within the UK, “</a:t>
            </a:r>
            <a:r>
              <a:rPr lang="en-US" sz="2400" i="1" dirty="0">
                <a:latin typeface="Arial" panose="020B0604020202020204" pitchFamily="34" charset="0"/>
                <a:cs typeface="Arial" panose="020B0604020202020204" pitchFamily="34" charset="0"/>
              </a:rPr>
              <a:t>Caring Pet</a:t>
            </a:r>
            <a:r>
              <a:rPr lang="en-US" sz="2400" dirty="0">
                <a:latin typeface="Arial" panose="020B0604020202020204" pitchFamily="34" charset="0"/>
                <a:cs typeface="Arial" panose="020B0604020202020204" pitchFamily="34" charset="0"/>
              </a:rPr>
              <a:t>” would predominantly focus on a partnership strategy, where the company would collaborate with another brand.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proposed location for the business would be the digital market</a:t>
            </a:r>
          </a:p>
          <a:p>
            <a:br>
              <a:rPr lang="en-US" sz="2400" dirty="0"/>
            </a:br>
            <a:endParaRPr lang="en-US" sz="2399" dirty="0">
              <a:solidFill>
                <a:srgbClr val="000000"/>
              </a:solidFill>
              <a:latin typeface="Maven Pro"/>
              <a:ea typeface="Maven Pro"/>
              <a:cs typeface="Maven Pro"/>
              <a:sym typeface="Maven Pro"/>
            </a:endParaRPr>
          </a:p>
        </p:txBody>
      </p:sp>
      <p:pic>
        <p:nvPicPr>
          <p:cNvPr id="18" name="Picture 17"/>
          <p:cNvPicPr>
            <a:picLocks noChangeAspect="1"/>
          </p:cNvPicPr>
          <p:nvPr/>
        </p:nvPicPr>
        <p:blipFill>
          <a:blip r:embed="rId9"/>
          <a:stretch>
            <a:fillRect/>
          </a:stretch>
        </p:blipFill>
        <p:spPr>
          <a:xfrm>
            <a:off x="13033447" y="2589146"/>
            <a:ext cx="3832364" cy="255435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050" name="Picture 2" descr="https://www.pollyspetcare.co.uk/wp-content/uploads/2019/04/austin-kirk-724999-unsplash.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3584382" y="6811855"/>
            <a:ext cx="3301749" cy="220355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0" name="Rectangle 19"/>
          <p:cNvSpPr/>
          <p:nvPr/>
        </p:nvSpPr>
        <p:spPr>
          <a:xfrm>
            <a:off x="12420600" y="5746845"/>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
        <p:nvSpPr>
          <p:cNvPr id="21" name="Rectangle 20"/>
          <p:cNvSpPr/>
          <p:nvPr/>
        </p:nvSpPr>
        <p:spPr>
          <a:xfrm>
            <a:off x="12600652" y="9387926"/>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11245055" y="4768514"/>
            <a:ext cx="882320" cy="749972"/>
          </a:xfrm>
          <a:custGeom>
            <a:avLst/>
            <a:gdLst/>
            <a:ahLst/>
            <a:cxnLst/>
            <a:rect l="l" t="t" r="r" b="b"/>
            <a:pathLst>
              <a:path w="882320" h="749972">
                <a:moveTo>
                  <a:pt x="0" y="0"/>
                </a:moveTo>
                <a:lnTo>
                  <a:pt x="882320" y="0"/>
                </a:lnTo>
                <a:lnTo>
                  <a:pt x="882320" y="749972"/>
                </a:lnTo>
                <a:lnTo>
                  <a:pt x="0" y="74997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8737068" y="6292741"/>
            <a:ext cx="813864" cy="651092"/>
          </a:xfrm>
          <a:custGeom>
            <a:avLst/>
            <a:gdLst/>
            <a:ahLst/>
            <a:cxnLst/>
            <a:rect l="l" t="t" r="r" b="b"/>
            <a:pathLst>
              <a:path w="813864" h="651092">
                <a:moveTo>
                  <a:pt x="0" y="0"/>
                </a:moveTo>
                <a:lnTo>
                  <a:pt x="813864" y="0"/>
                </a:lnTo>
                <a:lnTo>
                  <a:pt x="813864" y="651091"/>
                </a:lnTo>
                <a:lnTo>
                  <a:pt x="0" y="65109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8626721" y="3306618"/>
            <a:ext cx="1034558" cy="724191"/>
          </a:xfrm>
          <a:custGeom>
            <a:avLst/>
            <a:gdLst/>
            <a:ahLst/>
            <a:cxnLst/>
            <a:rect l="l" t="t" r="r" b="b"/>
            <a:pathLst>
              <a:path w="1034558" h="724191">
                <a:moveTo>
                  <a:pt x="0" y="0"/>
                </a:moveTo>
                <a:lnTo>
                  <a:pt x="1034558" y="0"/>
                </a:lnTo>
                <a:lnTo>
                  <a:pt x="1034558" y="724191"/>
                </a:lnTo>
                <a:lnTo>
                  <a:pt x="0" y="7241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2514600" y="1652542"/>
            <a:ext cx="11366222" cy="574324"/>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HRM strategy </a:t>
            </a:r>
          </a:p>
        </p:txBody>
      </p:sp>
      <p:sp>
        <p:nvSpPr>
          <p:cNvPr id="11" name="TextBox 11"/>
          <p:cNvSpPr txBox="1"/>
          <p:nvPr/>
        </p:nvSpPr>
        <p:spPr>
          <a:xfrm>
            <a:off x="1097616" y="4017938"/>
            <a:ext cx="10147439" cy="4616520"/>
          </a:xfrm>
          <a:prstGeom prst="rect">
            <a:avLst/>
          </a:prstGeom>
        </p:spPr>
        <p:txBody>
          <a:bodyPr wrap="square"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Developing an effective HRM strategy helps the brand to widen the existing manpower values in the operational arena (Gil-</a:t>
            </a:r>
            <a:r>
              <a:rPr lang="en-US" sz="2400" dirty="0" err="1">
                <a:latin typeface="Arial" panose="020B0604020202020204" pitchFamily="34" charset="0"/>
                <a:cs typeface="Arial" panose="020B0604020202020204" pitchFamily="34" charset="0"/>
              </a:rPr>
              <a:t>Doménech</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2021).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HR managers for this proposed business unit would focus on attracting approximately 10-15 people from diverse backgrounds such as HR, marketing and finance departments. </a:t>
            </a:r>
          </a:p>
          <a:p>
            <a:br>
              <a:rPr lang="en-US" sz="2400" dirty="0"/>
            </a:br>
            <a:endParaRPr lang="en-US" sz="2399" dirty="0">
              <a:solidFill>
                <a:srgbClr val="000000"/>
              </a:solidFill>
              <a:latin typeface="Maven Pro"/>
              <a:ea typeface="Maven Pro"/>
              <a:cs typeface="Maven Pro"/>
              <a:sym typeface="Maven Pro"/>
            </a:endParaRPr>
          </a:p>
        </p:txBody>
      </p:sp>
      <p:pic>
        <p:nvPicPr>
          <p:cNvPr id="2" name="Picture 1"/>
          <p:cNvPicPr>
            <a:picLocks noChangeAspect="1"/>
          </p:cNvPicPr>
          <p:nvPr/>
        </p:nvPicPr>
        <p:blipFill>
          <a:blip r:embed="rId9"/>
          <a:stretch>
            <a:fillRect/>
          </a:stretch>
        </p:blipFill>
        <p:spPr>
          <a:xfrm>
            <a:off x="12127375" y="4396264"/>
            <a:ext cx="4893770" cy="318563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Rectangle 2"/>
          <p:cNvSpPr/>
          <p:nvPr/>
        </p:nvSpPr>
        <p:spPr>
          <a:xfrm>
            <a:off x="13472035" y="8265126"/>
            <a:ext cx="3062057" cy="461665"/>
          </a:xfrm>
          <a:prstGeom prst="rect">
            <a:avLst/>
          </a:prstGeom>
        </p:spPr>
        <p:txBody>
          <a:bodyPr wrap="none">
            <a:spAutoFit/>
          </a:bodyPr>
          <a:lstStyle/>
          <a:p>
            <a:r>
              <a:rPr lang="en-IN" sz="2400" dirty="0">
                <a:solidFill>
                  <a:srgbClr val="000000"/>
                </a:solidFill>
                <a:latin typeface="Arial" panose="020B0604020202020204" pitchFamily="34" charset="0"/>
                <a:cs typeface="Arial" panose="020B0604020202020204" pitchFamily="34" charset="0"/>
              </a:rPr>
              <a:t>(</a:t>
            </a:r>
            <a:r>
              <a:rPr lang="en-IN" sz="2400" dirty="0" err="1">
                <a:solidFill>
                  <a:srgbClr val="000000"/>
                </a:solidFill>
                <a:latin typeface="Arial" panose="020B0604020202020204" pitchFamily="34" charset="0"/>
                <a:cs typeface="Arial" panose="020B0604020202020204" pitchFamily="34" charset="0"/>
              </a:rPr>
              <a:t>Linkedin.com</a:t>
            </a:r>
            <a:r>
              <a:rPr lang="en-IN" sz="2400" dirty="0">
                <a:solidFill>
                  <a:srgbClr val="000000"/>
                </a:solidFill>
                <a:latin typeface="Arial" panose="020B0604020202020204" pitchFamily="34" charset="0"/>
                <a:cs typeface="Arial" panose="020B0604020202020204" pitchFamily="34" charset="0"/>
              </a:rPr>
              <a:t>, 2024)</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7017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5272" y="5143500"/>
            <a:ext cx="18758545" cy="5354394"/>
            <a:chOff x="0" y="0"/>
            <a:chExt cx="25011393" cy="7139191"/>
          </a:xfrm>
        </p:grpSpPr>
        <p:pic>
          <p:nvPicPr>
            <p:cNvPr id="3" name="Picture 3"/>
            <p:cNvPicPr>
              <a:picLocks noChangeAspect="1"/>
            </p:cNvPicPr>
            <p:nvPr/>
          </p:nvPicPr>
          <p:blipFill>
            <a:blip r:embed="rId3"/>
            <a:srcRect t="28598" b="28598"/>
            <a:stretch>
              <a:fillRect/>
            </a:stretch>
          </p:blipFill>
          <p:spPr>
            <a:xfrm>
              <a:off x="0" y="0"/>
              <a:ext cx="25011393" cy="7139191"/>
            </a:xfrm>
            <a:prstGeom prst="rect">
              <a:avLst/>
            </a:prstGeom>
          </p:spPr>
        </p:pic>
      </p:grpSp>
      <p:sp>
        <p:nvSpPr>
          <p:cNvPr id="4" name="Freeform 4"/>
          <p:cNvSpPr/>
          <p:nvPr/>
        </p:nvSpPr>
        <p:spPr>
          <a:xfrm rot="-10800000">
            <a:off x="7399188" y="4131302"/>
            <a:ext cx="3489625" cy="2024397"/>
          </a:xfrm>
          <a:custGeom>
            <a:avLst/>
            <a:gdLst/>
            <a:ahLst/>
            <a:cxnLst/>
            <a:rect l="l" t="t" r="r" b="b"/>
            <a:pathLst>
              <a:path w="3489625" h="2024397">
                <a:moveTo>
                  <a:pt x="0" y="0"/>
                </a:moveTo>
                <a:lnTo>
                  <a:pt x="3489624" y="0"/>
                </a:lnTo>
                <a:lnTo>
                  <a:pt x="3489624" y="2024396"/>
                </a:lnTo>
                <a:lnTo>
                  <a:pt x="0" y="202439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10800000">
            <a:off x="7785257" y="4243284"/>
            <a:ext cx="3103556" cy="1800431"/>
          </a:xfrm>
          <a:custGeom>
            <a:avLst/>
            <a:gdLst/>
            <a:ahLst/>
            <a:cxnLst/>
            <a:rect l="l" t="t" r="r" b="b"/>
            <a:pathLst>
              <a:path w="3103556" h="1800431">
                <a:moveTo>
                  <a:pt x="0" y="0"/>
                </a:moveTo>
                <a:lnTo>
                  <a:pt x="3103556" y="0"/>
                </a:lnTo>
                <a:lnTo>
                  <a:pt x="3103556" y="1800430"/>
                </a:lnTo>
                <a:lnTo>
                  <a:pt x="0" y="180043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8766070" y="4666754"/>
            <a:ext cx="755859" cy="953492"/>
          </a:xfrm>
          <a:custGeom>
            <a:avLst/>
            <a:gdLst/>
            <a:ahLst/>
            <a:cxnLst/>
            <a:rect l="l" t="t" r="r" b="b"/>
            <a:pathLst>
              <a:path w="755859" h="953492">
                <a:moveTo>
                  <a:pt x="0" y="0"/>
                </a:moveTo>
                <a:lnTo>
                  <a:pt x="755860" y="0"/>
                </a:lnTo>
                <a:lnTo>
                  <a:pt x="755860" y="953492"/>
                </a:lnTo>
                <a:lnTo>
                  <a:pt x="0" y="953492"/>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TextBox 7"/>
          <p:cNvSpPr txBox="1"/>
          <p:nvPr/>
        </p:nvSpPr>
        <p:spPr>
          <a:xfrm>
            <a:off x="1028699" y="1730772"/>
            <a:ext cx="16230600" cy="2400529"/>
          </a:xfrm>
          <a:prstGeom prst="rect">
            <a:avLst/>
          </a:prstGeom>
        </p:spPr>
        <p:txBody>
          <a:bodyPr lIns="0" tIns="0" rIns="0" bIns="0" rtlCol="0" anchor="t">
            <a:spAutoFit/>
          </a:bodyPr>
          <a:lstStyle/>
          <a:p>
            <a:pPr algn="just">
              <a:lnSpc>
                <a:spcPct val="150000"/>
              </a:lnSpc>
            </a:pPr>
            <a:r>
              <a:rPr lang="en-US" sz="2400" dirty="0">
                <a:latin typeface="Arial" panose="020B0604020202020204" pitchFamily="34" charset="0"/>
                <a:cs typeface="Arial" panose="020B0604020202020204" pitchFamily="34" charset="0"/>
              </a:rPr>
              <a:t>Identifying valid financial sources helped the brand to maintain product and service development systematically (Hoffman, 2021). </a:t>
            </a:r>
          </a:p>
          <a:p>
            <a:pPr algn="just">
              <a:lnSpc>
                <a:spcPct val="150000"/>
              </a:lnSpc>
            </a:pPr>
            <a:r>
              <a:rPr lang="en-US" sz="2400" dirty="0">
                <a:latin typeface="Arial" panose="020B0604020202020204" pitchFamily="34" charset="0"/>
                <a:cs typeface="Arial" panose="020B0604020202020204" pitchFamily="34" charset="0"/>
              </a:rPr>
              <a:t>In Caring Pets, the estimated cash flow would be approximately £ 2,98,000. </a:t>
            </a:r>
          </a:p>
          <a:p>
            <a:br>
              <a:rPr lang="en-US" sz="2400" dirty="0"/>
            </a:br>
            <a:endParaRPr lang="en-US" sz="2399" dirty="0">
              <a:solidFill>
                <a:srgbClr val="000000"/>
              </a:solidFill>
              <a:latin typeface="Maven Pro"/>
              <a:ea typeface="Maven Pro"/>
              <a:cs typeface="Maven Pro"/>
              <a:sym typeface="Maven Pro"/>
            </a:endParaRPr>
          </a:p>
        </p:txBody>
      </p:sp>
      <p:sp>
        <p:nvSpPr>
          <p:cNvPr id="8" name="TextBox 8"/>
          <p:cNvSpPr txBox="1"/>
          <p:nvPr/>
        </p:nvSpPr>
        <p:spPr>
          <a:xfrm>
            <a:off x="2720229" y="425807"/>
            <a:ext cx="12847540" cy="574324"/>
          </a:xfrm>
          <a:prstGeom prst="rect">
            <a:avLst/>
          </a:prstGeom>
        </p:spPr>
        <p:txBody>
          <a:bodyPr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Financial Overview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3884234" y="4843472"/>
            <a:ext cx="858788" cy="881219"/>
          </a:xfrm>
          <a:custGeom>
            <a:avLst/>
            <a:gdLst/>
            <a:ahLst/>
            <a:cxnLst/>
            <a:rect l="l" t="t" r="r" b="b"/>
            <a:pathLst>
              <a:path w="858788" h="881219">
                <a:moveTo>
                  <a:pt x="0" y="0"/>
                </a:moveTo>
                <a:lnTo>
                  <a:pt x="858788" y="0"/>
                </a:lnTo>
                <a:lnTo>
                  <a:pt x="858788" y="881218"/>
                </a:lnTo>
                <a:lnTo>
                  <a:pt x="0" y="8812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3577824" y="4843472"/>
            <a:ext cx="793097" cy="881219"/>
          </a:xfrm>
          <a:custGeom>
            <a:avLst/>
            <a:gdLst/>
            <a:ahLst/>
            <a:cxnLst/>
            <a:rect l="l" t="t" r="r" b="b"/>
            <a:pathLst>
              <a:path w="793097" h="881219">
                <a:moveTo>
                  <a:pt x="0" y="0"/>
                </a:moveTo>
                <a:lnTo>
                  <a:pt x="793096" y="0"/>
                </a:lnTo>
                <a:lnTo>
                  <a:pt x="793096" y="881218"/>
                </a:lnTo>
                <a:lnTo>
                  <a:pt x="0" y="8812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4191000" y="190500"/>
            <a:ext cx="8310150" cy="1923604"/>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12-month Marketing Branding and Strategy </a:t>
            </a:r>
          </a:p>
          <a:p>
            <a:pPr algn="ctr">
              <a:lnSpc>
                <a:spcPts val="5040"/>
              </a:lnSpc>
            </a:pPr>
            <a:endParaRPr lang="en-US" sz="4200" b="1" dirty="0">
              <a:solidFill>
                <a:srgbClr val="D90429"/>
              </a:solidFill>
              <a:latin typeface="Maven Pro Bold"/>
              <a:ea typeface="Maven Pro Bold"/>
              <a:cs typeface="Maven Pro Bold"/>
              <a:sym typeface="Maven Pro Bold"/>
            </a:endParaRPr>
          </a:p>
        </p:txBody>
      </p:sp>
      <p:pic>
        <p:nvPicPr>
          <p:cNvPr id="1026" name="Picture 2" descr="https://lh7-rt.googleusercontent.com/docsz/AD_4nXc9IhBWaH_7iphqwh4G0Qny4KbMhvqCpG3naUYLUjKcbj0Zaij96c0U6rRXUWdRiOC4ZHUPIGxmwfkNRPtdKXrzU99blnomNrCtv8e7UjOEPVwy0JAlMwq0R0FnZbGFz0-oakq3eg?key=FPBKpuZ6WMNbrUVI86UXMhRY"/>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4800" y="4000500"/>
            <a:ext cx="17653199" cy="372418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3884234" y="4843472"/>
            <a:ext cx="858788" cy="881219"/>
          </a:xfrm>
          <a:custGeom>
            <a:avLst/>
            <a:gdLst/>
            <a:ahLst/>
            <a:cxnLst/>
            <a:rect l="l" t="t" r="r" b="b"/>
            <a:pathLst>
              <a:path w="858788" h="881219">
                <a:moveTo>
                  <a:pt x="0" y="0"/>
                </a:moveTo>
                <a:lnTo>
                  <a:pt x="858788" y="0"/>
                </a:lnTo>
                <a:lnTo>
                  <a:pt x="858788" y="881218"/>
                </a:lnTo>
                <a:lnTo>
                  <a:pt x="0" y="8812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3577824" y="4843472"/>
            <a:ext cx="793097" cy="881219"/>
          </a:xfrm>
          <a:custGeom>
            <a:avLst/>
            <a:gdLst/>
            <a:ahLst/>
            <a:cxnLst/>
            <a:rect l="l" t="t" r="r" b="b"/>
            <a:pathLst>
              <a:path w="793097" h="881219">
                <a:moveTo>
                  <a:pt x="0" y="0"/>
                </a:moveTo>
                <a:lnTo>
                  <a:pt x="793096" y="0"/>
                </a:lnTo>
                <a:lnTo>
                  <a:pt x="793096" y="881218"/>
                </a:lnTo>
                <a:lnTo>
                  <a:pt x="0" y="8812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4191000" y="190500"/>
            <a:ext cx="8310150" cy="574324"/>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The reason for investment </a:t>
            </a:r>
          </a:p>
        </p:txBody>
      </p:sp>
      <p:sp>
        <p:nvSpPr>
          <p:cNvPr id="2" name="Rectangle 1"/>
          <p:cNvSpPr/>
          <p:nvPr/>
        </p:nvSpPr>
        <p:spPr>
          <a:xfrm>
            <a:off x="609600" y="2933700"/>
            <a:ext cx="9144000" cy="4247317"/>
          </a:xfrm>
          <a:prstGeom prst="rect">
            <a:avLst/>
          </a:prstGeom>
        </p:spPr>
        <p:txBody>
          <a:bodyPr>
            <a:spAutoFit/>
          </a:bodyPr>
          <a:lstStyle/>
          <a:p>
            <a:pPr algn="just">
              <a:lnSpc>
                <a:spcPct val="150000"/>
              </a:lnSpc>
            </a:pPr>
            <a:r>
              <a:rPr lang="en-US" sz="2400" dirty="0">
                <a:solidFill>
                  <a:srgbClr val="000000"/>
                </a:solidFill>
                <a:latin typeface="Arial" panose="020B0604020202020204" pitchFamily="34" charset="0"/>
                <a:cs typeface="Arial" panose="020B0604020202020204" pitchFamily="34" charset="0"/>
              </a:rPr>
              <a:t>The demand for veterinary products in the UK is highly increasing and the awareness level for pets is increasing.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solidFill>
                  <a:srgbClr val="000000"/>
                </a:solidFill>
                <a:latin typeface="Arial" panose="020B0604020202020204" pitchFamily="34" charset="0"/>
                <a:cs typeface="Arial" panose="020B0604020202020204" pitchFamily="34" charset="0"/>
              </a:rPr>
              <a:t>Investing in this business would be a profitable affair for Angel Investor as the application-based service is expected to reach out to a larger customer base. </a:t>
            </a:r>
            <a:endParaRPr lang="en-US" sz="2400" dirty="0">
              <a:latin typeface="Arial" panose="020B0604020202020204" pitchFamily="34" charset="0"/>
              <a:cs typeface="Arial" panose="020B0604020202020204" pitchFamily="34" charset="0"/>
            </a:endParaRPr>
          </a:p>
          <a:p>
            <a:br>
              <a:rPr lang="en-US" dirty="0"/>
            </a:br>
            <a:br>
              <a:rPr lang="en-US" dirty="0"/>
            </a:br>
            <a:endParaRPr lang="en-IN" dirty="0"/>
          </a:p>
        </p:txBody>
      </p:sp>
      <p:pic>
        <p:nvPicPr>
          <p:cNvPr id="4" name="Picture 3"/>
          <p:cNvPicPr>
            <a:picLocks noChangeAspect="1"/>
          </p:cNvPicPr>
          <p:nvPr/>
        </p:nvPicPr>
        <p:blipFill>
          <a:blip r:embed="rId7"/>
          <a:stretch>
            <a:fillRect/>
          </a:stretch>
        </p:blipFill>
        <p:spPr>
          <a:xfrm>
            <a:off x="11277600" y="2962440"/>
            <a:ext cx="5123636" cy="332405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Rectangle 8"/>
          <p:cNvSpPr/>
          <p:nvPr/>
        </p:nvSpPr>
        <p:spPr>
          <a:xfrm>
            <a:off x="11703283" y="6950184"/>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5881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3884234" y="4843472"/>
            <a:ext cx="858788" cy="881219"/>
          </a:xfrm>
          <a:custGeom>
            <a:avLst/>
            <a:gdLst/>
            <a:ahLst/>
            <a:cxnLst/>
            <a:rect l="l" t="t" r="r" b="b"/>
            <a:pathLst>
              <a:path w="858788" h="881219">
                <a:moveTo>
                  <a:pt x="0" y="0"/>
                </a:moveTo>
                <a:lnTo>
                  <a:pt x="858788" y="0"/>
                </a:lnTo>
                <a:lnTo>
                  <a:pt x="858788" y="881218"/>
                </a:lnTo>
                <a:lnTo>
                  <a:pt x="0" y="8812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3577824" y="4843472"/>
            <a:ext cx="793097" cy="881219"/>
          </a:xfrm>
          <a:custGeom>
            <a:avLst/>
            <a:gdLst/>
            <a:ahLst/>
            <a:cxnLst/>
            <a:rect l="l" t="t" r="r" b="b"/>
            <a:pathLst>
              <a:path w="793097" h="881219">
                <a:moveTo>
                  <a:pt x="0" y="0"/>
                </a:moveTo>
                <a:lnTo>
                  <a:pt x="793096" y="0"/>
                </a:lnTo>
                <a:lnTo>
                  <a:pt x="793096" y="881218"/>
                </a:lnTo>
                <a:lnTo>
                  <a:pt x="0" y="8812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4191000" y="190500"/>
            <a:ext cx="8310150" cy="1215526"/>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 The validity of the business idea </a:t>
            </a:r>
          </a:p>
          <a:p>
            <a:pPr algn="ctr">
              <a:lnSpc>
                <a:spcPts val="5040"/>
              </a:lnSpc>
            </a:pPr>
            <a:endParaRPr lang="en-US" sz="3200" b="1" dirty="0">
              <a:solidFill>
                <a:srgbClr val="D90429"/>
              </a:solidFill>
              <a:latin typeface="Arial" panose="020B0604020202020204" pitchFamily="34" charset="0"/>
              <a:ea typeface="Maven Pro Bold"/>
              <a:cs typeface="Arial" panose="020B0604020202020204" pitchFamily="34" charset="0"/>
              <a:sym typeface="Maven Pro Bold"/>
            </a:endParaRPr>
          </a:p>
        </p:txBody>
      </p:sp>
      <p:sp>
        <p:nvSpPr>
          <p:cNvPr id="2" name="Rectangle 1"/>
          <p:cNvSpPr/>
          <p:nvPr/>
        </p:nvSpPr>
        <p:spPr>
          <a:xfrm>
            <a:off x="609600" y="2933700"/>
            <a:ext cx="9144000" cy="3693319"/>
          </a:xfrm>
          <a:prstGeom prst="rect">
            <a:avLst/>
          </a:prstGeom>
        </p:spPr>
        <p:txBody>
          <a:bodyPr>
            <a:spAutoFit/>
          </a:bodyPr>
          <a:lstStyle/>
          <a:p>
            <a:pPr algn="just">
              <a:lnSpc>
                <a:spcPct val="150000"/>
              </a:lnSpc>
            </a:pPr>
            <a:r>
              <a:rPr lang="en-US" sz="2400" dirty="0">
                <a:latin typeface="Arial" panose="020B0604020202020204" pitchFamily="34" charset="0"/>
                <a:cs typeface="Arial" panose="020B0604020202020204" pitchFamily="34" charset="0"/>
              </a:rPr>
              <a:t>The current demand for pet care products is expected to reach a higher note.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proposed business idea of attracting diverse pet parents who lead a busy lifestyle has a desirable market appeal in the UK.</a:t>
            </a:r>
          </a:p>
          <a:p>
            <a:br>
              <a:rPr lang="en-US" dirty="0"/>
            </a:br>
            <a:br>
              <a:rPr lang="en-US" dirty="0"/>
            </a:br>
            <a:endParaRPr lang="en-IN" dirty="0"/>
          </a:p>
        </p:txBody>
      </p:sp>
      <p:pic>
        <p:nvPicPr>
          <p:cNvPr id="3" name="Picture 2"/>
          <p:cNvPicPr>
            <a:picLocks noChangeAspect="1"/>
          </p:cNvPicPr>
          <p:nvPr/>
        </p:nvPicPr>
        <p:blipFill>
          <a:blip r:embed="rId7"/>
          <a:stretch>
            <a:fillRect/>
          </a:stretch>
        </p:blipFill>
        <p:spPr>
          <a:xfrm flipH="1">
            <a:off x="10515600" y="2933700"/>
            <a:ext cx="7019759" cy="45720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Rectangle 8"/>
          <p:cNvSpPr/>
          <p:nvPr/>
        </p:nvSpPr>
        <p:spPr>
          <a:xfrm>
            <a:off x="11676502" y="8220783"/>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7192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3884234" y="4843472"/>
            <a:ext cx="858788" cy="881219"/>
          </a:xfrm>
          <a:custGeom>
            <a:avLst/>
            <a:gdLst/>
            <a:ahLst/>
            <a:cxnLst/>
            <a:rect l="l" t="t" r="r" b="b"/>
            <a:pathLst>
              <a:path w="858788" h="881219">
                <a:moveTo>
                  <a:pt x="0" y="0"/>
                </a:moveTo>
                <a:lnTo>
                  <a:pt x="858788" y="0"/>
                </a:lnTo>
                <a:lnTo>
                  <a:pt x="858788" y="881218"/>
                </a:lnTo>
                <a:lnTo>
                  <a:pt x="0" y="88121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13577824" y="4843472"/>
            <a:ext cx="793097" cy="881219"/>
          </a:xfrm>
          <a:custGeom>
            <a:avLst/>
            <a:gdLst/>
            <a:ahLst/>
            <a:cxnLst/>
            <a:rect l="l" t="t" r="r" b="b"/>
            <a:pathLst>
              <a:path w="793097" h="881219">
                <a:moveTo>
                  <a:pt x="0" y="0"/>
                </a:moveTo>
                <a:lnTo>
                  <a:pt x="793096" y="0"/>
                </a:lnTo>
                <a:lnTo>
                  <a:pt x="793096" y="881218"/>
                </a:lnTo>
                <a:lnTo>
                  <a:pt x="0" y="8812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4191000" y="190500"/>
            <a:ext cx="8310150" cy="574324"/>
          </a:xfrm>
          <a:prstGeom prst="rect">
            <a:avLst/>
          </a:prstGeom>
        </p:spPr>
        <p:txBody>
          <a:bodyPr wrap="square"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Conclusion </a:t>
            </a:r>
          </a:p>
        </p:txBody>
      </p:sp>
      <p:sp>
        <p:nvSpPr>
          <p:cNvPr id="2" name="Rectangle 1"/>
          <p:cNvSpPr/>
          <p:nvPr/>
        </p:nvSpPr>
        <p:spPr>
          <a:xfrm>
            <a:off x="609600" y="2933700"/>
            <a:ext cx="9144000" cy="4524315"/>
          </a:xfrm>
          <a:prstGeom prst="rect">
            <a:avLst/>
          </a:prstGeom>
        </p:spPr>
        <p:txBody>
          <a:bodyPr>
            <a:spAutoFit/>
          </a:bodyPr>
          <a:lstStyle/>
          <a:p>
            <a:pPr algn="just">
              <a:lnSpc>
                <a:spcPct val="150000"/>
              </a:lnSpc>
            </a:pPr>
            <a:r>
              <a:rPr lang="en-US" sz="2400" dirty="0">
                <a:latin typeface="Arial" panose="020B0604020202020204" pitchFamily="34" charset="0"/>
                <a:cs typeface="Arial" panose="020B0604020202020204" pitchFamily="34" charset="0"/>
              </a:rPr>
              <a:t>From the above discussion, Caring Pets focuses on attracting the diverse pet lovers who failed to provide the care services as per their needs and demands. </a:t>
            </a:r>
          </a:p>
          <a:p>
            <a:pPr algn="just">
              <a:lnSpc>
                <a:spcPct val="150000"/>
              </a:lnSpc>
            </a:pPr>
            <a:endParaRPr lang="en-US" sz="2400" dirty="0">
              <a:latin typeface="Arial" panose="020B0604020202020204" pitchFamily="34" charset="0"/>
              <a:cs typeface="Arial" panose="020B0604020202020204" pitchFamily="34" charset="0"/>
            </a:endParaRPr>
          </a:p>
          <a:p>
            <a:pPr algn="just">
              <a:lnSpc>
                <a:spcPct val="150000"/>
              </a:lnSpc>
            </a:pPr>
            <a:r>
              <a:rPr lang="en-US" sz="2400" dirty="0">
                <a:latin typeface="Arial" panose="020B0604020202020204" pitchFamily="34" charset="0"/>
                <a:cs typeface="Arial" panose="020B0604020202020204" pitchFamily="34" charset="0"/>
              </a:rPr>
              <a:t>The brand would mainly focus on its official website to coordinate with a diverse range of buyers. </a:t>
            </a:r>
          </a:p>
          <a:p>
            <a:br>
              <a:rPr lang="en-US" dirty="0"/>
            </a:br>
            <a:br>
              <a:rPr lang="en-US" dirty="0"/>
            </a:br>
            <a:br>
              <a:rPr lang="en-US" dirty="0"/>
            </a:br>
            <a:endParaRPr lang="en-IN" dirty="0"/>
          </a:p>
        </p:txBody>
      </p:sp>
      <p:pic>
        <p:nvPicPr>
          <p:cNvPr id="3" name="Picture 2"/>
          <p:cNvPicPr>
            <a:picLocks noChangeAspect="1"/>
          </p:cNvPicPr>
          <p:nvPr/>
        </p:nvPicPr>
        <p:blipFill>
          <a:blip r:embed="rId7"/>
          <a:stretch>
            <a:fillRect/>
          </a:stretch>
        </p:blipFill>
        <p:spPr>
          <a:xfrm>
            <a:off x="11180046" y="3238499"/>
            <a:ext cx="5939233" cy="421951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Rectangle 8"/>
          <p:cNvSpPr/>
          <p:nvPr/>
        </p:nvSpPr>
        <p:spPr>
          <a:xfrm>
            <a:off x="12021944" y="8055743"/>
            <a:ext cx="4697953" cy="461665"/>
          </a:xfrm>
          <a:prstGeom prst="rect">
            <a:avLst/>
          </a:prstGeom>
        </p:spPr>
        <p:txBody>
          <a:bodyPr wrap="none">
            <a:spAutoFit/>
          </a:bodyPr>
          <a:lstStyle/>
          <a:p>
            <a:r>
              <a:rPr lang="en-US" sz="2400" dirty="0">
                <a:solidFill>
                  <a:srgbClr val="000000"/>
                </a:solidFill>
                <a:latin typeface="Arial" panose="020B0604020202020204" pitchFamily="34" charset="0"/>
                <a:cs typeface="Arial" panose="020B0604020202020204" pitchFamily="34" charset="0"/>
              </a:rPr>
              <a:t>(Polly’s Pet Care Services, 2025)</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3023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5604277" y="381000"/>
            <a:ext cx="7079444" cy="574324"/>
          </a:xfrm>
          <a:prstGeom prst="rect">
            <a:avLst/>
          </a:prstGeom>
        </p:spPr>
        <p:txBody>
          <a:bodyPr lIns="0" tIns="0" rIns="0" bIns="0" rtlCol="0" anchor="t">
            <a:spAutoFit/>
          </a:bodyPr>
          <a:lstStyle/>
          <a:p>
            <a:pPr algn="ctr">
              <a:lnSpc>
                <a:spcPts val="5040"/>
              </a:lnSpc>
            </a:pPr>
            <a:r>
              <a:rPr lang="en-US" sz="3200" b="1" dirty="0">
                <a:solidFill>
                  <a:srgbClr val="D90429"/>
                </a:solidFill>
                <a:latin typeface="Arial" panose="020B0604020202020204" pitchFamily="34" charset="0"/>
                <a:ea typeface="Maven Pro Bold"/>
                <a:cs typeface="Arial" panose="020B0604020202020204" pitchFamily="34" charset="0"/>
                <a:sym typeface="Maven Pro Bold"/>
              </a:rPr>
              <a:t>References </a:t>
            </a:r>
          </a:p>
        </p:txBody>
      </p:sp>
      <p:sp>
        <p:nvSpPr>
          <p:cNvPr id="12" name="Rectangle 11"/>
          <p:cNvSpPr/>
          <p:nvPr/>
        </p:nvSpPr>
        <p:spPr>
          <a:xfrm>
            <a:off x="609600" y="851257"/>
            <a:ext cx="16002000" cy="8848576"/>
          </a:xfrm>
          <a:prstGeom prst="rect">
            <a:avLst/>
          </a:prstGeom>
        </p:spPr>
        <p:txBody>
          <a:bodyPr wrap="square">
            <a:spAutoFit/>
          </a:bodyPr>
          <a:lstStyle/>
          <a:p>
            <a:pPr algn="just">
              <a:lnSpc>
                <a:spcPct val="150000"/>
              </a:lnSpc>
            </a:pPr>
            <a:r>
              <a:rPr lang="en-IN" dirty="0">
                <a:solidFill>
                  <a:srgbClr val="000000"/>
                </a:solidFill>
                <a:latin typeface="Times New Roman" panose="02020603050405020304" pitchFamily="18" charset="0"/>
                <a:ea typeface="Times New Roman" panose="02020603050405020304" pitchFamily="18" charset="0"/>
              </a:rPr>
              <a:t>‌</a:t>
            </a:r>
            <a:endParaRPr lang="en-IN" dirty="0">
              <a:latin typeface="Times New Roman" panose="02020603050405020304" pitchFamily="18" charset="0"/>
              <a:ea typeface="Times New Roman" panose="02020603050405020304" pitchFamily="18" charset="0"/>
            </a:endParaRPr>
          </a:p>
          <a:p>
            <a:pPr algn="just">
              <a:lnSpc>
                <a:spcPct val="150000"/>
              </a:lnSpc>
            </a:pPr>
            <a:r>
              <a:rPr lang="en-IN" dirty="0">
                <a:solidFill>
                  <a:srgbClr val="000000"/>
                </a:solidFill>
                <a:latin typeface="Times New Roman" panose="02020603050405020304" pitchFamily="18" charset="0"/>
                <a:ea typeface="Times New Roman" panose="02020603050405020304" pitchFamily="18"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Linkedin.com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(2024). Available at: </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www.linkedin.com</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uas</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/login-submit</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Borchardt</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M., Pereira,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G.M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Milan,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G.S</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Scavarda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A.R</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Nogueira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E.O</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and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Poltosi</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L.C., 2022. Industry 5.0 beyond technology: an analysis through the lens of business and operations management literature.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Organizacija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55(4),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pp.305</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-321.</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 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sciendo.com</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/pdf/10.2478/</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orga</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3"/>
              </a:rPr>
              <a:t>-2022-0020</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Dvorsky</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J.,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Belas</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J.,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Gavurova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B. and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Brabenec</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T., 2021. Business risk management in the context of small and medium-sized enterprises. Economic Research-</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Ekonomska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Istraživanja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34(1),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pp.1690</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-1708.</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4"/>
              </a:rPr>
              <a:t> 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4"/>
              </a:rPr>
              <a:t>hrcak.srce.hr</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4"/>
              </a:rPr>
              <a:t>/file/434655</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Gil-</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Doménech</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D.,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Magomedova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N., Sánchez-</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Alcázar</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E.J</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and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Lafuente-Lechuga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M., 2021. Integrating sustainability in the business administration and management curriculum: A sustainability competencies map. Sustainability, 13(16),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p.9458</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 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www.mdpi.com</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5"/>
              </a:rPr>
              <a:t>/2071-1050/13/16/9458/pdf</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Hoffman,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A.J</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2021. Management as a calling: Leading business, serving society. Stanford University Press.</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Olson,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E.M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Olson,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K.M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Czaplewski</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A.J</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and Key,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T.M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2021. Business strategy and the management of digital marketing. Business horizons, 64(2),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pp.285</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-293.</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 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nscpolteksby.ac.id</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ebook</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/files/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Ebook</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Journal%20International</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/Marketing/</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Business%20Horizons%20%20</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6"/>
              </a:rPr>
              <a:t>-%20Volume%2064%2C%20Issue%202%2C%20March%E2%80%93April%202021%2C%20Pages%20285-293.pdf</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1200"/>
              </a:spcAft>
            </a:pP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Pallathadka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H., Ramirez-</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Asis</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E.H</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Loli-Poma</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T.P</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Kaliyaperumal</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K.,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Ventayen</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R.J.M</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and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Naved</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M., 2023. Applications of artificial intelligence in business management, e-commerce and finance. Materials Today: Proceedings, 80, </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pp.2610</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-2613.</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 https://</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farapaper.com</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a:t>
            </a:r>
            <a:r>
              <a:rPr lang="en-IN" u="sng" dirty="0" err="1">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wp</a:t>
            </a:r>
            <a:r>
              <a:rPr lang="en-IN"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7"/>
              </a:rPr>
              <a:t>-content/uploads/2023/11/Fardapaper-Applications-of-artificial-intelligence-in-business-management-ecommerce-and-finance.pdf</a:t>
            </a:r>
            <a:endParaRPr lang="en-IN" dirty="0">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1200"/>
              </a:spcAft>
            </a:pP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Polly’s Pet Care Services. (2025). </a:t>
            </a:r>
            <a:r>
              <a:rPr lang="en-IN" i="1" dirty="0">
                <a:solidFill>
                  <a:srgbClr val="000000"/>
                </a:solidFill>
                <a:latin typeface="Arial" panose="020B0604020202020204" pitchFamily="34" charset="0"/>
                <a:ea typeface="Times New Roman" panose="02020603050405020304" pitchFamily="18" charset="0"/>
                <a:cs typeface="Arial" panose="020B0604020202020204" pitchFamily="34" charset="0"/>
              </a:rPr>
              <a:t>Holiday House Sitting</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 [online] Available at: https://</a:t>
            </a:r>
            <a:r>
              <a:rPr lang="en-IN" dirty="0" err="1">
                <a:solidFill>
                  <a:srgbClr val="000000"/>
                </a:solidFill>
                <a:latin typeface="Arial" panose="020B0604020202020204" pitchFamily="34" charset="0"/>
                <a:ea typeface="Times New Roman" panose="02020603050405020304" pitchFamily="18" charset="0"/>
                <a:cs typeface="Arial" panose="020B0604020202020204" pitchFamily="34" charset="0"/>
              </a:rPr>
              <a:t>www.pollyspetcare.co.uk</a:t>
            </a:r>
            <a:r>
              <a:rPr lang="en-IN" dirty="0">
                <a:solidFill>
                  <a:srgbClr val="000000"/>
                </a:solidFill>
                <a:latin typeface="Arial" panose="020B0604020202020204" pitchFamily="34" charset="0"/>
                <a:ea typeface="Times New Roman" panose="02020603050405020304" pitchFamily="18" charset="0"/>
                <a:cs typeface="Arial" panose="020B0604020202020204" pitchFamily="34" charset="0"/>
              </a:rPr>
              <a:t>/services/holiday-house-sitting/ [Accessed 11 Feb. 2025].</a:t>
            </a:r>
            <a:endParaRPr lang="en-IN"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457200" y="800100"/>
            <a:ext cx="14007851" cy="4062302"/>
            <a:chOff x="0" y="0"/>
            <a:chExt cx="11238992" cy="3259328"/>
          </a:xfrm>
        </p:grpSpPr>
        <p:sp>
          <p:nvSpPr>
            <p:cNvPr id="7" name="Freeform 7"/>
            <p:cNvSpPr/>
            <p:nvPr/>
          </p:nvSpPr>
          <p:spPr>
            <a:xfrm>
              <a:off x="0" y="0"/>
              <a:ext cx="11238992" cy="3259328"/>
            </a:xfrm>
            <a:custGeom>
              <a:avLst/>
              <a:gdLst/>
              <a:ahLst/>
              <a:cxnLst/>
              <a:rect l="l" t="t" r="r" b="b"/>
              <a:pathLst>
                <a:path w="11238992" h="3259328">
                  <a:moveTo>
                    <a:pt x="0" y="0"/>
                  </a:moveTo>
                  <a:lnTo>
                    <a:pt x="5619496" y="3259328"/>
                  </a:lnTo>
                  <a:lnTo>
                    <a:pt x="11238992" y="0"/>
                  </a:lnTo>
                  <a:close/>
                </a:path>
              </a:pathLst>
            </a:custGeom>
            <a:blipFill>
              <a:blip r:embed="rId2"/>
              <a:stretch>
                <a:fillRect t="-76269" b="-53901"/>
              </a:stretch>
            </a:blipFill>
          </p:spPr>
          <p:txBody>
            <a:bodyPr/>
            <a:lstStyle/>
            <a:p>
              <a:endParaRPr lang="en-GB"/>
            </a:p>
          </p:txBody>
        </p:sp>
      </p:grpSp>
      <p:sp>
        <p:nvSpPr>
          <p:cNvPr id="8" name="TextBox 8"/>
          <p:cNvSpPr txBox="1"/>
          <p:nvPr/>
        </p:nvSpPr>
        <p:spPr>
          <a:xfrm>
            <a:off x="3733800" y="5829300"/>
            <a:ext cx="8564053" cy="2769989"/>
          </a:xfrm>
          <a:prstGeom prst="rect">
            <a:avLst/>
          </a:prstGeom>
        </p:spPr>
        <p:txBody>
          <a:bodyPr lIns="0" tIns="0" rIns="0" bIns="0" rtlCol="0" anchor="t">
            <a:spAutoFit/>
          </a:bodyPr>
          <a:lstStyle/>
          <a:p>
            <a:pPr algn="ctr">
              <a:lnSpc>
                <a:spcPts val="10800"/>
              </a:lnSpc>
            </a:pPr>
            <a:r>
              <a:rPr lang="en-US" sz="7200" b="1" dirty="0">
                <a:solidFill>
                  <a:srgbClr val="D90429"/>
                </a:solidFill>
                <a:latin typeface="Arial" panose="020B0604020202020204" pitchFamily="34" charset="0"/>
                <a:ea typeface="Maven Pro Bold"/>
                <a:cs typeface="Arial" panose="020B0604020202020204" pitchFamily="34" charset="0"/>
                <a:sym typeface="Maven Pro Bold"/>
              </a:rPr>
              <a:t>THANK</a:t>
            </a:r>
          </a:p>
          <a:p>
            <a:pPr algn="ctr">
              <a:lnSpc>
                <a:spcPts val="10800"/>
              </a:lnSpc>
            </a:pPr>
            <a:r>
              <a:rPr lang="en-US" sz="7200" b="1" dirty="0">
                <a:solidFill>
                  <a:srgbClr val="D90429"/>
                </a:solidFill>
                <a:latin typeface="Arial" panose="020B0604020202020204" pitchFamily="34" charset="0"/>
                <a:ea typeface="Maven Pro Bold"/>
                <a:cs typeface="Arial" panose="020B0604020202020204" pitchFamily="34" charset="0"/>
                <a:sym typeface="Maven Pro Bold"/>
              </a:rPr>
              <a:t>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1585</Words>
  <Application>Microsoft Office PowerPoint</Application>
  <PresentationFormat>Custom</PresentationFormat>
  <Paragraphs>98</Paragraphs>
  <Slides>14</Slides>
  <Notes>11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nic Gheorghica</cp:lastModifiedBy>
  <cp:revision>2</cp:revision>
  <dcterms:created xsi:type="dcterms:W3CDTF">2025-03-23T09:13:07Z</dcterms:created>
  <dcterms:modified xsi:type="dcterms:W3CDTF">2025-03-23T12:17:29Z</dcterms:modified>
  <dc:identifier/>
</cp:coreProperties>
</file>