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51"/>
  </p:notesMasterIdLst>
  <p:handoutMasterIdLst>
    <p:handoutMasterId r:id="rId52"/>
  </p:handoutMasterIdLst>
  <p:sldIdLst>
    <p:sldId id="371" r:id="rId2"/>
    <p:sldId id="1059" r:id="rId3"/>
    <p:sldId id="1017" r:id="rId4"/>
    <p:sldId id="1060" r:id="rId5"/>
    <p:sldId id="1061" r:id="rId6"/>
    <p:sldId id="1019" r:id="rId7"/>
    <p:sldId id="1062" r:id="rId8"/>
    <p:sldId id="1064" r:id="rId9"/>
    <p:sldId id="1065" r:id="rId10"/>
    <p:sldId id="1063" r:id="rId11"/>
    <p:sldId id="1067" r:id="rId12"/>
    <p:sldId id="1023" r:id="rId13"/>
    <p:sldId id="1066" r:id="rId14"/>
    <p:sldId id="1068" r:id="rId15"/>
    <p:sldId id="1069" r:id="rId16"/>
    <p:sldId id="1070" r:id="rId17"/>
    <p:sldId id="1071" r:id="rId18"/>
    <p:sldId id="1010" r:id="rId19"/>
    <p:sldId id="1013" r:id="rId20"/>
    <p:sldId id="1072" r:id="rId21"/>
    <p:sldId id="1014" r:id="rId22"/>
    <p:sldId id="1027" r:id="rId23"/>
    <p:sldId id="1022" r:id="rId24"/>
    <p:sldId id="1024" r:id="rId25"/>
    <p:sldId id="1032" r:id="rId26"/>
    <p:sldId id="1026" r:id="rId27"/>
    <p:sldId id="1028" r:id="rId28"/>
    <p:sldId id="1030" r:id="rId29"/>
    <p:sldId id="1034" r:id="rId30"/>
    <p:sldId id="1025" r:id="rId31"/>
    <p:sldId id="1029" r:id="rId32"/>
    <p:sldId id="1036" r:id="rId33"/>
    <p:sldId id="1039" r:id="rId34"/>
    <p:sldId id="1040" r:id="rId35"/>
    <p:sldId id="1073" r:id="rId36"/>
    <p:sldId id="1042" r:id="rId37"/>
    <p:sldId id="1074" r:id="rId38"/>
    <p:sldId id="1075" r:id="rId39"/>
    <p:sldId id="1076" r:id="rId40"/>
    <p:sldId id="1077" r:id="rId41"/>
    <p:sldId id="1043" r:id="rId42"/>
    <p:sldId id="1078" r:id="rId43"/>
    <p:sldId id="1080" r:id="rId44"/>
    <p:sldId id="1031" r:id="rId45"/>
    <p:sldId id="1033" r:id="rId46"/>
    <p:sldId id="1035" r:id="rId47"/>
    <p:sldId id="1037" r:id="rId48"/>
    <p:sldId id="1041" r:id="rId49"/>
    <p:sldId id="1044" r:id="rId50"/>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176" autoAdjust="0"/>
  </p:normalViewPr>
  <p:slideViewPr>
    <p:cSldViewPr>
      <p:cViewPr varScale="1">
        <p:scale>
          <a:sx n="64" d="100"/>
          <a:sy n="64" d="100"/>
        </p:scale>
        <p:origin x="1330"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2025/10/25</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2025/10/25</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2025/10/25</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2025/10/25</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2025/10/25</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2025/10/25</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73971D9-113E-8A0D-CFAB-5836C89A6B56}"/>
              </a:ext>
            </a:extLst>
          </p:cNvPr>
          <p:cNvSpPr txBox="1"/>
          <p:nvPr/>
        </p:nvSpPr>
        <p:spPr>
          <a:xfrm>
            <a:off x="314031" y="709820"/>
            <a:ext cx="114698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自然光色參迴，轉變最勝」。「參」者入也，光光相入也。「迴」者迴轉。周流不息，變化不拘也。實相之體非寂非照，而復常寂常照。寂而常照，故從法身流出報化佛身。從理體出生無量微妙相用。故此自然之根本，自然出生無量光明色相，相參相入，迴轉變化，超逾十方，故云：「最勝」。經中常以寶珠喻自心。光明色相微妙難思，隨意變現。光中有色，色又現相。珠網等等妙相，只是一色所顯。又如佛相具好，好中放光，光復現佛，皆極顯參迴之意。極樂種種依正莊嚴，皆是自然根本之所現。此正是</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所云極樂三種莊嚴，入一法句，一法句者清淨句，即真實智慧無為法身。故此自然之根本，即彼論中之一法句也。</a:t>
            </a:r>
          </a:p>
        </p:txBody>
      </p:sp>
    </p:spTree>
    <p:extLst>
      <p:ext uri="{BB962C8B-B14F-4D97-AF65-F5344CB8AC3E}">
        <p14:creationId xmlns:p14="http://schemas.microsoft.com/office/powerpoint/2010/main" val="141151021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80D7400-B159-C1E4-189B-0805FBEE897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BA1B736C-8EA3-28DC-2C16-20E4D9BAD21B}"/>
              </a:ext>
            </a:extLst>
          </p:cNvPr>
          <p:cNvSpPr txBox="1"/>
          <p:nvPr/>
        </p:nvSpPr>
        <p:spPr>
          <a:xfrm>
            <a:off x="327005" y="61470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「鬱單成七寶」。「鬱單」具云「鬱單羅究留」，或作鬱單越、俱盧等。此其略稱。乃四大洲中，北方大洲之名。義為高上作、上勝生、高勝。</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作「鬱單之自然，自然成七寶」。彼洲人民毋須耕織勞作，而衣食自然豐足。</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「鬱單之自然」意即指此。本經作「鬱單成七寶」，實為</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二句之合，意謂如彼鬱單洲自然豐足，出生衣食諸物，而自然出生勝上之七寶。「橫攬成萬物」者：「橫」指空間，「攬」，撮持、引取之義。指自然於十方虛空中流現萬物</a:t>
            </a:r>
            <a:r>
              <a:rPr lang="zh-CN" altLang="en-US" sz="2800" dirty="0">
                <a:solidFill>
                  <a:schemeClr val="bg1">
                    <a:lumMod val="95000"/>
                  </a:schemeClr>
                </a:solidFill>
              </a:rPr>
              <a:t>。</a:t>
            </a:r>
            <a:endParaRPr lang="zh-TW" altLang="en-US" sz="2800" dirty="0">
              <a:solidFill>
                <a:schemeClr val="bg1">
                  <a:lumMod val="95000"/>
                </a:schemeClr>
              </a:solidFill>
            </a:endParaRPr>
          </a:p>
        </p:txBody>
      </p:sp>
      <p:sp>
        <p:nvSpPr>
          <p:cNvPr id="6" name="文字方塊 5">
            <a:extLst>
              <a:ext uri="{FF2B5EF4-FFF2-40B4-BE49-F238E27FC236}">
                <a16:creationId xmlns:a16="http://schemas.microsoft.com/office/drawing/2014/main" id="{D5E852D9-5C9D-3BD8-64B8-E117ED828FFB}"/>
              </a:ext>
            </a:extLst>
          </p:cNvPr>
          <p:cNvSpPr txBox="1"/>
          <p:nvPr/>
        </p:nvSpPr>
        <p:spPr>
          <a:xfrm>
            <a:off x="8975526" y="629701"/>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鬱單成七寶。橫攬成萬物。光精明俱出。善好殊無比。著於無上下。洞達無邊際。</a:t>
            </a:r>
          </a:p>
        </p:txBody>
      </p:sp>
    </p:spTree>
    <p:extLst>
      <p:ext uri="{BB962C8B-B14F-4D97-AF65-F5344CB8AC3E}">
        <p14:creationId xmlns:p14="http://schemas.microsoft.com/office/powerpoint/2010/main" val="5041580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55971A3-EDF9-FD37-238C-BE826E06B32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91177CCF-F093-8729-5D24-07673185C68F}"/>
              </a:ext>
            </a:extLst>
          </p:cNvPr>
          <p:cNvSpPr txBox="1"/>
          <p:nvPr/>
        </p:nvSpPr>
        <p:spPr>
          <a:xfrm>
            <a:off x="6815286"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「萬物」者，一切物也。此萬事萬物，皆生於自然之根本。極樂乃由於彌陀大願之所成，眾生淨心之所具。故經中「國中萬物，嚴淨光麗，形色殊特，窮微極妙，無能稱量。」正是自然轉變最勝之所顯。</a:t>
            </a:r>
          </a:p>
        </p:txBody>
      </p:sp>
      <p:sp>
        <p:nvSpPr>
          <p:cNvPr id="7" name="文字方塊 6">
            <a:extLst>
              <a:ext uri="{FF2B5EF4-FFF2-40B4-BE49-F238E27FC236}">
                <a16:creationId xmlns:a16="http://schemas.microsoft.com/office/drawing/2014/main" id="{F49C2E31-D0DB-F28D-A218-DDB34E7FD8C2}"/>
              </a:ext>
            </a:extLst>
          </p:cNvPr>
          <p:cNvSpPr txBox="1"/>
          <p:nvPr/>
        </p:nvSpPr>
        <p:spPr>
          <a:xfrm>
            <a:off x="916042" y="765498"/>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光精明俱出」。「光」者光明，「精」者精妙，「明」者明淨，「出」者出現。自心本具萬德。無明垢盡，則清淨莊嚴，光明微妙，精美潔淨，一切妙相，齊頭並出，故云「光精明俱出，善好殊無比」。經云「光色晃曜，盡極嚴麗」。又云「清淨莊嚴，超逾十方一切世界」。故其善好，十方世界實無能比者也。</a:t>
            </a:r>
          </a:p>
        </p:txBody>
      </p:sp>
    </p:spTree>
    <p:extLst>
      <p:ext uri="{BB962C8B-B14F-4D97-AF65-F5344CB8AC3E}">
        <p14:creationId xmlns:p14="http://schemas.microsoft.com/office/powerpoint/2010/main" val="22556324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88228E6-E71D-5E9B-13CC-D01FBA200B4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D07E8B82-1B9A-B942-12D2-4A04BBE2A2FE}"/>
              </a:ext>
            </a:extLst>
          </p:cNvPr>
          <p:cNvSpPr txBox="1"/>
          <p:nvPr/>
        </p:nvSpPr>
        <p:spPr>
          <a:xfrm>
            <a:off x="608459" y="745824"/>
            <a:ext cx="103412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著於無上下，洞達無邊際」者，首句是所證之理體，即如如也。次句是能照之佛智，即如如智也。所謂理體，即「自然之根本」。所謂佛智，乃洞達從此根本流出自然相之智慧。體用一如，理智無二，能所雙泯，絕待圓融，言思莫及。「無上下」者，指所證理體本來平等。平等故無上下。「著」者，顯著、昭著，即顯露之義。蓋此即明心見性之明也。所明者即無上下之平等理體，即是心也。「洞達」者，「洞」者，洞然明白也；「達」者，識心達本也。窮盡心源，故曰「洞達」。「無邊際」者，豎窮上下，橫裹八方，無有邊際，不可窮盡。佛智所照，亦復如是。</a:t>
            </a:r>
          </a:p>
        </p:txBody>
      </p:sp>
    </p:spTree>
    <p:extLst>
      <p:ext uri="{BB962C8B-B14F-4D97-AF65-F5344CB8AC3E}">
        <p14:creationId xmlns:p14="http://schemas.microsoft.com/office/powerpoint/2010/main" val="132714741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1840A67-EF23-6CC6-255E-3DA2EF89B98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D64508BB-59D8-0C4B-8D85-93054C57D59B}"/>
              </a:ext>
            </a:extLst>
          </p:cNvPr>
          <p:cNvSpPr txBox="1"/>
          <p:nvPr/>
        </p:nvSpPr>
        <p:spPr>
          <a:xfrm>
            <a:off x="2566814" y="627183"/>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段以前，所說皆極樂聖眾之功德智慧。此段乃世尊喚醒法會大眾，精勤修習，求生極樂之辭。前所開示，常住真心，人人本有，個個現成，本自清淨，能生萬法。悟則頓契本佛，迷則妄淪生死。於是世尊悲愍，更垂慈諭。大眾即知「是心是佛」，當即精進，「是心作佛」。故曰：「宜各勤精進」云云。</a:t>
            </a:r>
          </a:p>
        </p:txBody>
      </p:sp>
      <p:sp>
        <p:nvSpPr>
          <p:cNvPr id="6" name="文字方塊 5">
            <a:extLst>
              <a:ext uri="{FF2B5EF4-FFF2-40B4-BE49-F238E27FC236}">
                <a16:creationId xmlns:a16="http://schemas.microsoft.com/office/drawing/2014/main" id="{2B87DBD0-4D3B-2D1B-0F76-DC7D322C9549}"/>
              </a:ext>
            </a:extLst>
          </p:cNvPr>
          <p:cNvSpPr txBox="1"/>
          <p:nvPr/>
        </p:nvSpPr>
        <p:spPr>
          <a:xfrm>
            <a:off x="8759502" y="618138"/>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宜各勤精進。努力自求之。必得超絕去。往生無量清淨阿彌陀佛國。橫截於五趣。惡道自閉塞。</a:t>
            </a:r>
          </a:p>
        </p:txBody>
      </p:sp>
    </p:spTree>
    <p:extLst>
      <p:ext uri="{BB962C8B-B14F-4D97-AF65-F5344CB8AC3E}">
        <p14:creationId xmlns:p14="http://schemas.microsoft.com/office/powerpoint/2010/main" val="17283377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4DE7AED-5C8F-DDAF-84F5-60D9F92442D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948E2DA1-ED67-D35B-CC82-51C637912E50}"/>
              </a:ext>
            </a:extLst>
          </p:cNvPr>
          <p:cNvSpPr txBox="1"/>
          <p:nvPr/>
        </p:nvSpPr>
        <p:spPr>
          <a:xfrm>
            <a:off x="838622" y="745824"/>
            <a:ext cx="977703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「各」者，不僅當時在會之人，實兼指後世一切能聞此法者，各各皆應依此慈教，信受奉行，念佛往生。正顯「是心作佛」之究竟方便。</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宜各勤精進，努力自求之」。佛勸大眾，各各皆應精進勤修，努力自為，求生淨土，徹證本心，圓滿佛智也。「勤」者，亦即精進之義。「求」者，求道，亦即求生淨土也。經中「自求」之自字，至為緊要。經云：「汝自當知」、「汝應自攝」，均與此同旨。淨宗雖為他力法門，但行人若不自心精進，斷除疑惑，深生正信，切願求生，亦決無往生之理。故佛訓勉，「努力自求之」。</a:t>
            </a:r>
          </a:p>
        </p:txBody>
      </p:sp>
    </p:spTree>
    <p:extLst>
      <p:ext uri="{BB962C8B-B14F-4D97-AF65-F5344CB8AC3E}">
        <p14:creationId xmlns:p14="http://schemas.microsoft.com/office/powerpoint/2010/main" val="210116597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73FD7C6-3279-71D8-0658-E5B5EEADA93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76928BFC-C643-F42B-0F79-68A5A8AE5215}"/>
              </a:ext>
            </a:extLst>
          </p:cNvPr>
          <p:cNvSpPr txBox="1"/>
          <p:nvPr/>
        </p:nvSpPr>
        <p:spPr>
          <a:xfrm>
            <a:off x="4224164"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是心是佛者，性德也。是心作佛者，修德也。修德有功，性德方顯。故努力自求，則「必得超絕去」。「超」者，超脫。「絕」者，滅盡、斷棄。故「超絕」者，指超脫輪迴，斷除生死也。夫聖凡智愚，九品萬類，各各皆得超絕去者，全賴彌陀一乘願海，六字洪名，從果起修，一生成就，故皆得生「無量清淨阿彌陀佛國」。</a:t>
            </a:r>
          </a:p>
        </p:txBody>
      </p:sp>
    </p:spTree>
    <p:extLst>
      <p:ext uri="{BB962C8B-B14F-4D97-AF65-F5344CB8AC3E}">
        <p14:creationId xmlns:p14="http://schemas.microsoft.com/office/powerpoint/2010/main" val="227607025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9490BDF-7393-1864-7415-8E189E5794F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C8C40C1D-0DBE-4A21-AFD5-60352873052E}"/>
              </a:ext>
            </a:extLst>
          </p:cNvPr>
          <p:cNvSpPr txBox="1"/>
          <p:nvPr/>
        </p:nvSpPr>
        <p:spPr>
          <a:xfrm>
            <a:off x="2566814" y="745824"/>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得往生者，依彌陀本願加威，不更墮三惡道，故云「惡道自閉塞」。皆登不退，直至成佛，故云：「橫截於五趣」。「五趣」者，三惡趣及人天二趣也。阿修羅趣攝天趣中，故五趣亦即六道。人天本名善趣，今亦稱惡趣，對比極樂而言也。又</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曰：「必超絕去，非次第斷，故云橫截。」故知「橫截」即橫出、橫超之義。又</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曰：「修菩提因，則橫斷五道流轉，故云惡趣自然閉也。」「自」者，自然也。</a:t>
            </a:r>
          </a:p>
        </p:txBody>
      </p:sp>
    </p:spTree>
    <p:extLst>
      <p:ext uri="{BB962C8B-B14F-4D97-AF65-F5344CB8AC3E}">
        <p14:creationId xmlns:p14="http://schemas.microsoft.com/office/powerpoint/2010/main" val="349819075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429E3CA-E16C-F479-860D-ADD1B14BD60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15FE4614-4E83-E3AA-9CEC-54685AB5561A}"/>
              </a:ext>
            </a:extLst>
          </p:cNvPr>
          <p:cNvSpPr txBox="1"/>
          <p:nvPr/>
        </p:nvSpPr>
        <p:spPr>
          <a:xfrm>
            <a:off x="1478946" y="64635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「無極之勝道」。「勝」者殊勝。「無極」者，</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作「無窮極」，</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以凡夫速登果位，究極方便，不可窮極，稱為無極。</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則以果位之德深廣難思，故云「無極」。往生之人，眾多無極；得果之速，方便無極；果地勝德，深廣無極。可見彌陀恩德，究竟無極，故曰「無極之勝道」。</a:t>
            </a:r>
          </a:p>
        </p:txBody>
      </p:sp>
      <p:sp>
        <p:nvSpPr>
          <p:cNvPr id="6" name="文字方塊 5">
            <a:extLst>
              <a:ext uri="{FF2B5EF4-FFF2-40B4-BE49-F238E27FC236}">
                <a16:creationId xmlns:a16="http://schemas.microsoft.com/office/drawing/2014/main" id="{F51E3DFA-4B68-2EA4-5DBC-64FA4C440FBA}"/>
              </a:ext>
            </a:extLst>
          </p:cNvPr>
          <p:cNvSpPr txBox="1"/>
          <p:nvPr/>
        </p:nvSpPr>
        <p:spPr>
          <a:xfrm>
            <a:off x="7463358" y="618138"/>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無極之勝道。易往而無人。其國不逆違。自然所牽隨。捐志若虛空。勤行求道德。可得極長生。壽樂無有極。何為著世事。譊譊憂無常。</a:t>
            </a:r>
          </a:p>
        </p:txBody>
      </p:sp>
    </p:spTree>
    <p:extLst>
      <p:ext uri="{BB962C8B-B14F-4D97-AF65-F5344CB8AC3E}">
        <p14:creationId xmlns:p14="http://schemas.microsoft.com/office/powerpoint/2010/main" val="38772577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B61E790-7052-2CC9-DF16-1BB5777B309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62F33EDC-F7DB-17AE-03D3-F8EA2D5A24EE}"/>
              </a:ext>
            </a:extLst>
          </p:cNvPr>
          <p:cNvSpPr txBox="1"/>
          <p:nvPr/>
        </p:nvSpPr>
        <p:spPr>
          <a:xfrm>
            <a:off x="8399462" y="709820"/>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「易往而無人」，從十方往生之人而言，確是無極。但就此穢土而論，則信願往生之人，仍屬希有。故云「無人」也。</a:t>
            </a:r>
          </a:p>
        </p:txBody>
      </p:sp>
      <p:sp>
        <p:nvSpPr>
          <p:cNvPr id="6" name="文字方塊 5">
            <a:extLst>
              <a:ext uri="{FF2B5EF4-FFF2-40B4-BE49-F238E27FC236}">
                <a16:creationId xmlns:a16="http://schemas.microsoft.com/office/drawing/2014/main" id="{6D89CE42-8554-AD4D-9DA6-752D3EE17000}"/>
              </a:ext>
            </a:extLst>
          </p:cNvPr>
          <p:cNvSpPr txBox="1"/>
          <p:nvPr/>
        </p:nvSpPr>
        <p:spPr>
          <a:xfrm>
            <a:off x="2998862" y="718865"/>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其國不逆違，自然所牽隨」。首句謂彼國於各輩諸往生者，皆不逆不違。至於次句，謂極樂於諸往生者，毫無違逆，故前云「易往」。但娑婆之人，久在煩惱蓋覆纏縛之中，自然受其牽縛，不生厭離，焉能往生，故云「無人」。</a:t>
            </a:r>
            <a:endParaRPr lang="en-US" altLang="zh-TW" sz="2800" dirty="0">
              <a:solidFill>
                <a:schemeClr val="bg1">
                  <a:lumMod val="95000"/>
                </a:schemeClr>
              </a:solidFill>
            </a:endParaRPr>
          </a:p>
          <a:p>
            <a:pPr>
              <a:lnSpc>
                <a:spcPts val="4400"/>
              </a:lnSpc>
            </a:pPr>
            <a:r>
              <a:rPr lang="zh-CN" altLang="en-US" sz="2800" dirty="0">
                <a:solidFill>
                  <a:schemeClr val="bg1">
                    <a:lumMod val="95000"/>
                  </a:schemeClr>
                </a:solidFill>
              </a:rPr>
              <a:t>若</a:t>
            </a:r>
            <a:r>
              <a:rPr lang="zh-TW" altLang="en-US" sz="2800" dirty="0">
                <a:solidFill>
                  <a:schemeClr val="bg1">
                    <a:lumMod val="95000"/>
                  </a:schemeClr>
                </a:solidFill>
              </a:rPr>
              <a:t>修因得果，自然可以往生也。</a:t>
            </a:r>
          </a:p>
        </p:txBody>
      </p:sp>
    </p:spTree>
    <p:extLst>
      <p:ext uri="{BB962C8B-B14F-4D97-AF65-F5344CB8AC3E}">
        <p14:creationId xmlns:p14="http://schemas.microsoft.com/office/powerpoint/2010/main" val="25280097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0414ABC-ABF5-B8F2-4FA2-152FAA242CA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8B89CBE5-452C-E18D-9E1A-40C30BC2D49B}"/>
              </a:ext>
            </a:extLst>
          </p:cNvPr>
          <p:cNvSpPr txBox="1"/>
          <p:nvPr/>
        </p:nvSpPr>
        <p:spPr>
          <a:xfrm>
            <a:off x="3142878" y="709820"/>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捐志若虛空，勤行求道德」。「捐」者，棄除也。厭離心切，於世無求。心懷空寂，淨無垢染，猶如虛空，故云「捐志若虛空」，亦即萬緣放下也。「道德」者，正法名為道。得道而不失，謂為德。「勤行求道德」，亦即一念單提也。「可得極長生，壽樂無有極」。世間無有真長生法，唯有往生，才得長生。於彼國中無有眾苦，但受諸樂。見佛聞法，隨意修習，直至成佛。故云：「壽樂無有極」。</a:t>
            </a:r>
          </a:p>
        </p:txBody>
      </p:sp>
    </p:spTree>
    <p:extLst>
      <p:ext uri="{BB962C8B-B14F-4D97-AF65-F5344CB8AC3E}">
        <p14:creationId xmlns:p14="http://schemas.microsoft.com/office/powerpoint/2010/main" val="21808616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69279E9-B7F9-5B12-D213-5D904BC23E5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B886C556-C1AF-7BDB-A8A1-672BC05BB7E4}"/>
              </a:ext>
            </a:extLst>
          </p:cNvPr>
          <p:cNvSpPr txBox="1"/>
          <p:nvPr/>
        </p:nvSpPr>
        <p:spPr>
          <a:xfrm>
            <a:off x="4036000" y="709820"/>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何為著世事。譊譊憂無常。」彼土名為極樂、安樂、安養，彼佛名為無量壽、無量光。勝妙如是，理應欣求。娑婆穢土，實應厭離，何更貪著世間俗事，譊譊而憂無常。「譊譊」喧也，爭吵也。此指爭競喧鬧之態。世人貪戀所有，咸欲常保，而實無常，故以為憂。但憂亦無濟也。於是引出此下</a:t>
            </a:r>
            <a:r>
              <a:rPr lang="en-US" altLang="zh-TW" sz="2800" dirty="0">
                <a:solidFill>
                  <a:schemeClr val="bg1">
                    <a:lumMod val="95000"/>
                  </a:schemeClr>
                </a:solidFill>
              </a:rPr>
              <a:t>《</a:t>
            </a:r>
            <a:r>
              <a:rPr lang="zh-TW" altLang="en-US" sz="2800" dirty="0">
                <a:solidFill>
                  <a:schemeClr val="bg1">
                    <a:lumMod val="95000"/>
                  </a:schemeClr>
                </a:solidFill>
              </a:rPr>
              <a:t>勸諭策進品</a:t>
            </a:r>
            <a:r>
              <a:rPr lang="en-US" altLang="zh-TW" sz="2800" dirty="0">
                <a:solidFill>
                  <a:schemeClr val="bg1">
                    <a:lumMod val="95000"/>
                  </a:schemeClr>
                </a:solidFill>
              </a:rPr>
              <a:t>》</a:t>
            </a:r>
            <a:r>
              <a:rPr lang="zh-TW" altLang="en-US" sz="2800" dirty="0">
                <a:solidFill>
                  <a:schemeClr val="bg1">
                    <a:lumMod val="95000"/>
                  </a:schemeClr>
                </a:solidFill>
              </a:rPr>
              <a:t>之全文。</a:t>
            </a:r>
          </a:p>
          <a:p>
            <a:pPr>
              <a:lnSpc>
                <a:spcPts val="4400"/>
              </a:lnSpc>
            </a:pPr>
            <a:r>
              <a:rPr lang="zh-TW" altLang="en-US" sz="2800" dirty="0">
                <a:solidFill>
                  <a:schemeClr val="bg1">
                    <a:lumMod val="95000"/>
                  </a:schemeClr>
                </a:solidFill>
              </a:rPr>
              <a:t>本品顯淨土妙德，勸導求生。下品則示穢土惡苦，令知厭離。</a:t>
            </a:r>
          </a:p>
        </p:txBody>
      </p:sp>
    </p:spTree>
    <p:extLst>
      <p:ext uri="{BB962C8B-B14F-4D97-AF65-F5344CB8AC3E}">
        <p14:creationId xmlns:p14="http://schemas.microsoft.com/office/powerpoint/2010/main" val="212099302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9395E68-8E57-C909-71C0-8A98D8077683}"/>
              </a:ext>
            </a:extLst>
          </p:cNvPr>
          <p:cNvSpPr txBox="1"/>
          <p:nvPr/>
        </p:nvSpPr>
        <p:spPr>
          <a:xfrm>
            <a:off x="112365" y="259695"/>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壽樂無極第三十二</a:t>
            </a:r>
          </a:p>
          <a:p>
            <a:pPr>
              <a:lnSpc>
                <a:spcPts val="3000"/>
              </a:lnSpc>
            </a:pPr>
            <a:r>
              <a:rPr lang="zh-TW" altLang="en-US" sz="2800" dirty="0">
                <a:solidFill>
                  <a:schemeClr val="bg1"/>
                </a:solidFill>
              </a:rPr>
              <a:t>佛告彌勒菩薩。諸天人等。無量壽國。聲聞菩薩。功德智慧。不可稱說。又其國土微妙。安樂。清淨若此。何不力為善。念道之自然。出入供養。觀經行道。喜樂久習。才猛智慧。</a:t>
            </a:r>
          </a:p>
        </p:txBody>
      </p:sp>
      <p:sp>
        <p:nvSpPr>
          <p:cNvPr id="5" name="文字方塊 4">
            <a:extLst>
              <a:ext uri="{FF2B5EF4-FFF2-40B4-BE49-F238E27FC236}">
                <a16:creationId xmlns:a16="http://schemas.microsoft.com/office/drawing/2014/main" id="{B34E3129-0C3A-67BD-BB5C-6CB39FEE519E}"/>
              </a:ext>
            </a:extLst>
          </p:cNvPr>
          <p:cNvSpPr txBox="1"/>
          <p:nvPr/>
        </p:nvSpPr>
        <p:spPr>
          <a:xfrm>
            <a:off x="125549" y="2275919"/>
            <a:ext cx="12064864" cy="3170099"/>
          </a:xfrm>
          <a:prstGeom prst="rect">
            <a:avLst/>
          </a:prstGeom>
          <a:noFill/>
        </p:spPr>
        <p:txBody>
          <a:bodyPr wrap="square" rtlCol="0">
            <a:spAutoFit/>
          </a:bodyPr>
          <a:lstStyle/>
          <a:p>
            <a:pPr>
              <a:lnSpc>
                <a:spcPts val="3000"/>
              </a:lnSpc>
            </a:pPr>
            <a:r>
              <a:rPr lang="en-US" altLang="zh-TW" sz="2800" b="1" dirty="0">
                <a:solidFill>
                  <a:schemeClr val="bg1"/>
                </a:solidFill>
              </a:rPr>
              <a:t>Chapter 32: </a:t>
            </a:r>
            <a:r>
              <a:rPr lang="en-US" altLang="zh-CN" sz="2800" b="1" dirty="0">
                <a:solidFill>
                  <a:schemeClr val="bg1"/>
                </a:solidFill>
              </a:rPr>
              <a:t>Inexhaustible Life and Bliss</a:t>
            </a:r>
            <a:endParaRPr lang="en-US" altLang="zh-TW" sz="2800" b="1" dirty="0">
              <a:solidFill>
                <a:schemeClr val="bg1"/>
              </a:solidFill>
            </a:endParaRPr>
          </a:p>
          <a:p>
            <a:pPr>
              <a:lnSpc>
                <a:spcPts val="3000"/>
              </a:lnSpc>
            </a:pPr>
            <a:r>
              <a:rPr lang="en-US" altLang="zh-TW" sz="2800" b="1" dirty="0">
                <a:solidFill>
                  <a:schemeClr val="bg1"/>
                </a:solidFill>
              </a:rPr>
              <a:t>The Buddha said to the Bodhisattva Maitreya, “O heavenly beings and humans, the </a:t>
            </a:r>
            <a:r>
              <a:rPr lang="en-US" altLang="zh-TW" sz="2800" b="1" dirty="0" err="1">
                <a:solidFill>
                  <a:schemeClr val="bg1"/>
                </a:solidFill>
              </a:rPr>
              <a:t>śrāvakas</a:t>
            </a:r>
            <a:r>
              <a:rPr lang="en-US" altLang="zh-TW" sz="2800" b="1" dirty="0">
                <a:solidFill>
                  <a:schemeClr val="bg1"/>
                </a:solidFill>
              </a:rPr>
              <a:t> and bodhisattvas of the Land of Infinite Life possess merits and wisdom beyond description. Moreover, that land itself is wondrous, blissful, and pure beyond compare. Why, then, would one not diligently cultivate goodness? Mindful of the natural Way, they go in and out offering reverence (to Buddhas), contemplating the scriptures, and walking in meditation. They take joy in long practice, their faculties sharp and their wisdom profound.”</a:t>
            </a:r>
            <a:endParaRPr lang="zh-TW" altLang="en-US" sz="2800" b="1" dirty="0">
              <a:solidFill>
                <a:schemeClr val="bg1"/>
              </a:solidFill>
            </a:endParaRPr>
          </a:p>
        </p:txBody>
      </p:sp>
    </p:spTree>
    <p:extLst>
      <p:ext uri="{BB962C8B-B14F-4D97-AF65-F5344CB8AC3E}">
        <p14:creationId xmlns:p14="http://schemas.microsoft.com/office/powerpoint/2010/main" val="226704167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86DBDEE-2C4E-71DD-7D0B-DB56C6197DAC}"/>
              </a:ext>
            </a:extLst>
          </p:cNvPr>
          <p:cNvSpPr txBox="1"/>
          <p:nvPr/>
        </p:nvSpPr>
        <p:spPr>
          <a:xfrm>
            <a:off x="112365"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心不中迴。意無懈時。外若遲緩。內獨駛急。容容虛空。適得其中。中表相應。自然嚴整。檢歛端直。身心潔淨。無有愛貪。志願安定。無增缺減。求道和正。不誤傾邪。隨經約令。不敢蹉跌。若於繩墨。咸為道慕。曠無他念。無有憂思。自然無為。虛空無立。</a:t>
            </a:r>
          </a:p>
        </p:txBody>
      </p:sp>
      <p:sp>
        <p:nvSpPr>
          <p:cNvPr id="5" name="文字方塊 4">
            <a:extLst>
              <a:ext uri="{FF2B5EF4-FFF2-40B4-BE49-F238E27FC236}">
                <a16:creationId xmlns:a16="http://schemas.microsoft.com/office/drawing/2014/main" id="{F32A4C64-56E3-1755-85D5-B33A21716E72}"/>
              </a:ext>
            </a:extLst>
          </p:cNvPr>
          <p:cNvSpPr txBox="1"/>
          <p:nvPr/>
        </p:nvSpPr>
        <p:spPr>
          <a:xfrm>
            <a:off x="140991" y="1845618"/>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Their minds never waver, and their resolve is never slack. Outwardly they appear calm and unhurried, yet inwardly they advance with swift vigor. Serene and spacious like the open sky, they abide naturally in balance. Their inner and outer conduct are in harmony, naturally dignified and orderly. Restrained and upright, pure in body and mind, they are free from attachment and greed. Their aspiration is firm and stable, without increase or decline. They pursue the Path with harmony and rectitude, never erring into deviation. They follow the precepts and regulations of the scriptures without the slightest transgression. Measured by the true standard, they are all devoted to the Way. Vast and unconfined by other thoughts, they are free from anxiety and sorrow. Spontaneous and effortless, they abide like empty space—without grasping, without fixation.</a:t>
            </a:r>
            <a:endParaRPr lang="zh-TW" altLang="en-US" sz="2800" b="1" dirty="0">
              <a:solidFill>
                <a:schemeClr val="bg1"/>
              </a:solidFill>
            </a:endParaRPr>
          </a:p>
        </p:txBody>
      </p:sp>
    </p:spTree>
    <p:extLst>
      <p:ext uri="{BB962C8B-B14F-4D97-AF65-F5344CB8AC3E}">
        <p14:creationId xmlns:p14="http://schemas.microsoft.com/office/powerpoint/2010/main" val="140805219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08C9027-9CD0-6836-83DE-51BF01F8FBFF}"/>
              </a:ext>
            </a:extLst>
          </p:cNvPr>
          <p:cNvSpPr txBox="1"/>
          <p:nvPr/>
        </p:nvSpPr>
        <p:spPr>
          <a:xfrm>
            <a:off x="112365"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淡安無欲。作得善願。盡心求索。含哀慈愍。禮義都合。苞羅表裡。過度解脫。自然保守。真真潔白。志願無上。淨定安樂。一旦開達明徹。自然中自然相。自然之有根本。自然光色參迴。轉變最勝。鬱單成七寶。橫攬成萬物。光精明俱出。善好殊無比。著於無上下。洞達無邊際。宜各勤精進。努力自求之。</a:t>
            </a:r>
          </a:p>
        </p:txBody>
      </p:sp>
      <p:sp>
        <p:nvSpPr>
          <p:cNvPr id="5" name="文字方塊 4">
            <a:extLst>
              <a:ext uri="{FF2B5EF4-FFF2-40B4-BE49-F238E27FC236}">
                <a16:creationId xmlns:a16="http://schemas.microsoft.com/office/drawing/2014/main" id="{A3B06E05-0D8C-8316-1F6A-D1B890930564}"/>
              </a:ext>
            </a:extLst>
          </p:cNvPr>
          <p:cNvSpPr txBox="1"/>
          <p:nvPr/>
        </p:nvSpPr>
        <p:spPr>
          <a:xfrm>
            <a:off x="155750" y="2061354"/>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Calm and content, free from desire, they cultivate wholesome vows and wholeheartedly seek the Path. Embracing compassion and kindness, they are complete in propriety and righteousness, their inner and outer conduct perfectly integrated. Transcending all bounds, they attain liberation and naturally preserve their purity. Truly sincere and immaculate, their aspiration is supreme—pure, tranquil, and joyful in meditation.  When sudden awakening dawns, their insight becomes clear and luminous. The nature of spontaneity reveals itself—its essence is the root of all that is natural. The natural radiance intermingles and transforms most wondrously: like the land of </a:t>
            </a:r>
            <a:r>
              <a:rPr lang="en-US" altLang="zh-TW" sz="2800" b="1" dirty="0" err="1">
                <a:solidFill>
                  <a:schemeClr val="bg1"/>
                </a:solidFill>
              </a:rPr>
              <a:t>Uttarakuru</a:t>
            </a:r>
            <a:r>
              <a:rPr lang="en-US" altLang="zh-TW" sz="2800" b="1" dirty="0">
                <a:solidFill>
                  <a:schemeClr val="bg1"/>
                </a:solidFill>
              </a:rPr>
              <a:t> adorned with seven treasures, and all things manifest through harmonious transformation. Brilliant light and clarity arise together, beautiful and unparalleled.</a:t>
            </a:r>
            <a:endParaRPr lang="zh-TW" altLang="en-US" sz="2800" b="1" dirty="0">
              <a:solidFill>
                <a:schemeClr val="bg1"/>
              </a:solidFill>
            </a:endParaRPr>
          </a:p>
        </p:txBody>
      </p:sp>
    </p:spTree>
    <p:extLst>
      <p:ext uri="{BB962C8B-B14F-4D97-AF65-F5344CB8AC3E}">
        <p14:creationId xmlns:p14="http://schemas.microsoft.com/office/powerpoint/2010/main" val="147496795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EA186A5-08CD-B0FF-6734-D2B8AFD23EB3}"/>
              </a:ext>
            </a:extLst>
          </p:cNvPr>
          <p:cNvSpPr txBox="1"/>
          <p:nvPr/>
        </p:nvSpPr>
        <p:spPr>
          <a:xfrm>
            <a:off x="112365" y="403711"/>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必得超絕去。往生無量清淨阿彌陀佛國。橫截於五趣。惡道自閉塞。無極之勝道。易往而無人。其國不逆違。自然所牽隨。捐志若虛空。勤行求道德。可得極長生。壽樂無有極。何為著世事。譊譊憂無常。</a:t>
            </a:r>
          </a:p>
        </p:txBody>
      </p:sp>
      <p:sp>
        <p:nvSpPr>
          <p:cNvPr id="5" name="文字方塊 4">
            <a:extLst>
              <a:ext uri="{FF2B5EF4-FFF2-40B4-BE49-F238E27FC236}">
                <a16:creationId xmlns:a16="http://schemas.microsoft.com/office/drawing/2014/main" id="{29085538-7511-D256-A6D1-8553086B2F53}"/>
              </a:ext>
            </a:extLst>
          </p:cNvPr>
          <p:cNvSpPr txBox="1"/>
          <p:nvPr/>
        </p:nvSpPr>
        <p:spPr>
          <a:xfrm>
            <a:off x="153986" y="2275919"/>
            <a:ext cx="12064864" cy="3170099"/>
          </a:xfrm>
          <a:prstGeom prst="rect">
            <a:avLst/>
          </a:prstGeom>
          <a:noFill/>
        </p:spPr>
        <p:txBody>
          <a:bodyPr wrap="square" rtlCol="0">
            <a:spAutoFit/>
          </a:bodyPr>
          <a:lstStyle/>
          <a:p>
            <a:pPr>
              <a:lnSpc>
                <a:spcPts val="3000"/>
              </a:lnSpc>
            </a:pPr>
            <a:r>
              <a:rPr lang="en-US" altLang="zh-TW" sz="2800" b="1" dirty="0">
                <a:solidFill>
                  <a:schemeClr val="bg1"/>
                </a:solidFill>
              </a:rPr>
              <a:t>They will surely transcend and go beyond, being reborn in the immeasurably pure land of </a:t>
            </a:r>
            <a:r>
              <a:rPr lang="en-US" altLang="zh-TW" sz="2800" b="1" dirty="0" err="1">
                <a:solidFill>
                  <a:schemeClr val="bg1"/>
                </a:solidFill>
              </a:rPr>
              <a:t>Amitābha</a:t>
            </a:r>
            <a:r>
              <a:rPr lang="en-US" altLang="zh-TW" sz="2800" b="1" dirty="0">
                <a:solidFill>
                  <a:schemeClr val="bg1"/>
                </a:solidFill>
              </a:rPr>
              <a:t> Buddha. They cut across the five realms of existence, where all evil paths are naturally closed off. This supreme path of infinite perfection is easy to follow, yet few take it. That land has no opposition or hindrance; all proceeds naturally according to karmic affinity. Casting aside the self, open and vast as empty space, they diligently cultivate virtue and seek the Way, thus attaining immeasurable longevity and boundless bliss. Why cling to worldly affairs, clamoring in anxiety over impermanence?</a:t>
            </a:r>
            <a:endParaRPr lang="zh-TW" altLang="en-US" sz="2800" b="1" dirty="0">
              <a:solidFill>
                <a:schemeClr val="bg1"/>
              </a:solidFill>
            </a:endParaRPr>
          </a:p>
        </p:txBody>
      </p:sp>
    </p:spTree>
    <p:extLst>
      <p:ext uri="{BB962C8B-B14F-4D97-AF65-F5344CB8AC3E}">
        <p14:creationId xmlns:p14="http://schemas.microsoft.com/office/powerpoint/2010/main" val="199883185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CDDBC9E4-8A4B-14AE-62F8-47446183B23F}"/>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51E364D3-FEC4-0867-6B29-1B913B3FBB69}"/>
              </a:ext>
            </a:extLst>
          </p:cNvPr>
          <p:cNvPicPr>
            <a:picLocks noChangeAspect="1"/>
          </p:cNvPicPr>
          <p:nvPr/>
        </p:nvPicPr>
        <p:blipFill>
          <a:blip r:embed="rId4"/>
          <a:stretch>
            <a:fillRect/>
          </a:stretch>
        </p:blipFill>
        <p:spPr>
          <a:xfrm>
            <a:off x="2278782" y="2709715"/>
            <a:ext cx="1456928" cy="914400"/>
          </a:xfrm>
          <a:prstGeom prst="rect">
            <a:avLst/>
          </a:prstGeom>
        </p:spPr>
      </p:pic>
      <p:pic>
        <p:nvPicPr>
          <p:cNvPr id="6" name="圖片 5">
            <a:extLst>
              <a:ext uri="{FF2B5EF4-FFF2-40B4-BE49-F238E27FC236}">
                <a16:creationId xmlns:a16="http://schemas.microsoft.com/office/drawing/2014/main" id="{69A2F7E9-68D1-5AA1-B17E-9D5BEE4100D9}"/>
              </a:ext>
            </a:extLst>
          </p:cNvPr>
          <p:cNvPicPr>
            <a:picLocks noChangeAspect="1"/>
          </p:cNvPicPr>
          <p:nvPr/>
        </p:nvPicPr>
        <p:blipFill>
          <a:blip r:embed="rId5"/>
          <a:stretch>
            <a:fillRect/>
          </a:stretch>
        </p:blipFill>
        <p:spPr>
          <a:xfrm>
            <a:off x="2667198" y="3624115"/>
            <a:ext cx="1771824" cy="838200"/>
          </a:xfrm>
          <a:prstGeom prst="rect">
            <a:avLst/>
          </a:prstGeom>
        </p:spPr>
      </p:pic>
      <p:pic>
        <p:nvPicPr>
          <p:cNvPr id="7" name="圖片 6">
            <a:extLst>
              <a:ext uri="{FF2B5EF4-FFF2-40B4-BE49-F238E27FC236}">
                <a16:creationId xmlns:a16="http://schemas.microsoft.com/office/drawing/2014/main" id="{10629E55-FDCB-D437-8CA9-DC736E69B84B}"/>
              </a:ext>
            </a:extLst>
          </p:cNvPr>
          <p:cNvPicPr>
            <a:picLocks noChangeAspect="1"/>
          </p:cNvPicPr>
          <p:nvPr/>
        </p:nvPicPr>
        <p:blipFill>
          <a:blip r:embed="rId6"/>
          <a:stretch>
            <a:fillRect/>
          </a:stretch>
        </p:blipFill>
        <p:spPr>
          <a:xfrm>
            <a:off x="6007648" y="3697084"/>
            <a:ext cx="1471260" cy="2210108"/>
          </a:xfrm>
          <a:prstGeom prst="rect">
            <a:avLst/>
          </a:prstGeom>
        </p:spPr>
      </p:pic>
      <p:pic>
        <p:nvPicPr>
          <p:cNvPr id="8" name="圖片 7">
            <a:extLst>
              <a:ext uri="{FF2B5EF4-FFF2-40B4-BE49-F238E27FC236}">
                <a16:creationId xmlns:a16="http://schemas.microsoft.com/office/drawing/2014/main" id="{9CC2DCD4-C3B6-7926-CFA7-B31E74FEA43E}"/>
              </a:ext>
            </a:extLst>
          </p:cNvPr>
          <p:cNvPicPr>
            <a:picLocks noChangeAspect="1"/>
          </p:cNvPicPr>
          <p:nvPr/>
        </p:nvPicPr>
        <p:blipFill>
          <a:blip r:embed="rId7"/>
          <a:stretch>
            <a:fillRect/>
          </a:stretch>
        </p:blipFill>
        <p:spPr>
          <a:xfrm>
            <a:off x="2494806" y="4462314"/>
            <a:ext cx="2295872" cy="1559767"/>
          </a:xfrm>
          <a:prstGeom prst="rect">
            <a:avLst/>
          </a:prstGeom>
        </p:spPr>
      </p:pic>
      <p:cxnSp>
        <p:nvCxnSpPr>
          <p:cNvPr id="9" name="直線接點 8">
            <a:extLst>
              <a:ext uri="{FF2B5EF4-FFF2-40B4-BE49-F238E27FC236}">
                <a16:creationId xmlns:a16="http://schemas.microsoft.com/office/drawing/2014/main" id="{6ED4B924-2CAD-290D-B5B5-641F08E45419}"/>
              </a:ext>
            </a:extLst>
          </p:cNvPr>
          <p:cNvCxnSpPr>
            <a:cxnSpLocks/>
          </p:cNvCxnSpPr>
          <p:nvPr/>
        </p:nvCxnSpPr>
        <p:spPr>
          <a:xfrm>
            <a:off x="4511030" y="5950074"/>
            <a:ext cx="0" cy="360041"/>
          </a:xfrm>
          <a:prstGeom prst="line">
            <a:avLst/>
          </a:prstGeom>
          <a:ln w="254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978BE5D9-0401-7D39-76B4-70D91019D672}"/>
              </a:ext>
            </a:extLst>
          </p:cNvPr>
          <p:cNvCxnSpPr>
            <a:cxnSpLocks/>
          </p:cNvCxnSpPr>
          <p:nvPr/>
        </p:nvCxnSpPr>
        <p:spPr>
          <a:xfrm>
            <a:off x="4511030" y="6310114"/>
            <a:ext cx="567680" cy="0"/>
          </a:xfrm>
          <a:prstGeom prst="line">
            <a:avLst/>
          </a:prstGeom>
          <a:ln w="254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1" name="直線接點 10">
            <a:extLst>
              <a:ext uri="{FF2B5EF4-FFF2-40B4-BE49-F238E27FC236}">
                <a16:creationId xmlns:a16="http://schemas.microsoft.com/office/drawing/2014/main" id="{F8AC4886-CEC9-C79C-5D28-3E6DAA757AE0}"/>
              </a:ext>
            </a:extLst>
          </p:cNvPr>
          <p:cNvCxnSpPr>
            <a:cxnSpLocks/>
          </p:cNvCxnSpPr>
          <p:nvPr/>
        </p:nvCxnSpPr>
        <p:spPr>
          <a:xfrm>
            <a:off x="5087094" y="3285778"/>
            <a:ext cx="0" cy="3032721"/>
          </a:xfrm>
          <a:prstGeom prst="line">
            <a:avLst/>
          </a:prstGeom>
          <a:ln w="254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直線接點 11">
            <a:extLst>
              <a:ext uri="{FF2B5EF4-FFF2-40B4-BE49-F238E27FC236}">
                <a16:creationId xmlns:a16="http://schemas.microsoft.com/office/drawing/2014/main" id="{2448F0E7-E3EE-B777-FCA7-FC6A00FB8336}"/>
              </a:ext>
            </a:extLst>
          </p:cNvPr>
          <p:cNvCxnSpPr>
            <a:cxnSpLocks/>
          </p:cNvCxnSpPr>
          <p:nvPr/>
        </p:nvCxnSpPr>
        <p:spPr>
          <a:xfrm>
            <a:off x="5095478" y="3285778"/>
            <a:ext cx="1647800" cy="0"/>
          </a:xfrm>
          <a:prstGeom prst="line">
            <a:avLst/>
          </a:prstGeom>
          <a:ln w="254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1D051A39-F526-AFD6-0896-3531729E6177}"/>
              </a:ext>
            </a:extLst>
          </p:cNvPr>
          <p:cNvCxnSpPr>
            <a:cxnSpLocks/>
          </p:cNvCxnSpPr>
          <p:nvPr/>
        </p:nvCxnSpPr>
        <p:spPr>
          <a:xfrm>
            <a:off x="6743278" y="3285778"/>
            <a:ext cx="0" cy="360041"/>
          </a:xfrm>
          <a:prstGeom prst="line">
            <a:avLst/>
          </a:prstGeom>
          <a:ln w="2540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4" name="圖說文字: 雙折線 13">
            <a:extLst>
              <a:ext uri="{FF2B5EF4-FFF2-40B4-BE49-F238E27FC236}">
                <a16:creationId xmlns:a16="http://schemas.microsoft.com/office/drawing/2014/main" id="{498ED243-FBDF-A7F6-C762-EE053B5C6BBC}"/>
              </a:ext>
            </a:extLst>
          </p:cNvPr>
          <p:cNvSpPr/>
          <p:nvPr/>
        </p:nvSpPr>
        <p:spPr>
          <a:xfrm>
            <a:off x="7605201" y="2421682"/>
            <a:ext cx="502136" cy="3456384"/>
          </a:xfrm>
          <a:prstGeom prst="borderCallout3">
            <a:avLst>
              <a:gd name="adj1" fmla="val 99576"/>
              <a:gd name="adj2" fmla="val 44755"/>
              <a:gd name="adj3" fmla="val 122127"/>
              <a:gd name="adj4" fmla="val 36937"/>
              <a:gd name="adj5" fmla="val 121332"/>
              <a:gd name="adj6" fmla="val -251020"/>
              <a:gd name="adj7" fmla="val 100843"/>
              <a:gd name="adj8" fmla="val -250572"/>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勸諭策進第三十三</a:t>
            </a:r>
          </a:p>
        </p:txBody>
      </p:sp>
    </p:spTree>
    <p:extLst>
      <p:ext uri="{BB962C8B-B14F-4D97-AF65-F5344CB8AC3E}">
        <p14:creationId xmlns:p14="http://schemas.microsoft.com/office/powerpoint/2010/main" val="12777454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812C1EB-4656-5A7D-FBBF-E1D9C08FBF6B}"/>
              </a:ext>
            </a:extLst>
          </p:cNvPr>
          <p:cNvSpPr txBox="1"/>
          <p:nvPr/>
        </p:nvSpPr>
        <p:spPr>
          <a:xfrm>
            <a:off x="10191531"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勸諭策進第三十三</a:t>
            </a:r>
          </a:p>
        </p:txBody>
      </p:sp>
      <p:sp>
        <p:nvSpPr>
          <p:cNvPr id="5" name="文字方塊 4">
            <a:extLst>
              <a:ext uri="{FF2B5EF4-FFF2-40B4-BE49-F238E27FC236}">
                <a16:creationId xmlns:a16="http://schemas.microsoft.com/office/drawing/2014/main" id="{EF6FF593-4B68-8A77-5921-CD66F229F4B3}"/>
              </a:ext>
            </a:extLst>
          </p:cNvPr>
          <p:cNvSpPr txBox="1"/>
          <p:nvPr/>
        </p:nvSpPr>
        <p:spPr>
          <a:xfrm>
            <a:off x="6092586" y="618138"/>
            <a:ext cx="3954929"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上品顯極樂殊勝超絕，淨定安樂，令眾欣慕，發願求生。本品則說娑婆穢惡，眾生障重，三毒熾盛，因惑造業，苦報無盡，沉溺苦海，痛不可言。故哀勸厭離。誨諭眾生止惡行善，精進行道，求生安樂。</a:t>
            </a:r>
          </a:p>
        </p:txBody>
      </p:sp>
      <p:sp>
        <p:nvSpPr>
          <p:cNvPr id="6" name="文字方塊 5">
            <a:extLst>
              <a:ext uri="{FF2B5EF4-FFF2-40B4-BE49-F238E27FC236}">
                <a16:creationId xmlns:a16="http://schemas.microsoft.com/office/drawing/2014/main" id="{EEE6A85B-527D-BD76-0FF8-866ED65AA055}"/>
              </a:ext>
            </a:extLst>
          </p:cNvPr>
          <p:cNvSpPr txBox="1"/>
          <p:nvPr/>
        </p:nvSpPr>
        <p:spPr>
          <a:xfrm>
            <a:off x="367942" y="618138"/>
            <a:ext cx="5724644"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世人共爭不急之務。於此劇惡極苦之中。勤身營務。以自給濟。尊卑。貧富。少長。男女。累念積慮。為心走使。無田憂田。無宅憂宅。眷屬財物。有無同憂。有一少一。思欲齊等。適小具有。又憂非常。水火盜賊。怨家債主。焚漂劫奪。消散磨滅。心慳意固。無能縱捨。命終棄捐。莫誰隨者。</a:t>
            </a:r>
          </a:p>
        </p:txBody>
      </p:sp>
      <p:sp>
        <p:nvSpPr>
          <p:cNvPr id="7" name="匾額 6" descr="佛學概要十四講表 習講">
            <a:extLst>
              <a:ext uri="{FF2B5EF4-FFF2-40B4-BE49-F238E27FC236}">
                <a16:creationId xmlns:a16="http://schemas.microsoft.com/office/drawing/2014/main" id="{AEE4C786-D7A2-417A-D546-D05D8453CB0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26402638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B6BAA5E-5CE1-8DC2-D8D5-EB1DB4CD69F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B9C5AFB7-613D-263D-0E95-8CBEC14B8410}"/>
              </a:ext>
            </a:extLst>
          </p:cNvPr>
          <p:cNvSpPr txBox="1"/>
          <p:nvPr/>
        </p:nvSpPr>
        <p:spPr>
          <a:xfrm>
            <a:off x="21853" y="654142"/>
            <a:ext cx="11033790" cy="5551304"/>
          </a:xfrm>
          <a:prstGeom prst="rect">
            <a:avLst/>
          </a:prstGeom>
          <a:noFill/>
        </p:spPr>
        <p:txBody>
          <a:bodyPr vert="eaVert" wrap="square" rtlCol="0">
            <a:spAutoFit/>
          </a:bodyPr>
          <a:lstStyle/>
          <a:p>
            <a:pPr>
              <a:lnSpc>
                <a:spcPts val="4700"/>
              </a:lnSpc>
            </a:pPr>
            <a:r>
              <a:rPr lang="zh-TW" altLang="en-US" sz="3000" b="1" dirty="0">
                <a:solidFill>
                  <a:schemeClr val="bg1">
                    <a:lumMod val="95000"/>
                  </a:schemeClr>
                </a:solidFill>
              </a:rPr>
              <a:t>貧富同然。憂苦萬端。世間人民。父子。兄弟。夫婦。親屬。當相敬愛。無相憎嫉。有無相通。無得貪惜。言色常和。莫相違戾。或時心諍。有所恚怒。後世轉劇。至成大怨。世間之事。更相患害。雖不臨時。應急想破。人在愛欲之中。獨生獨死。獨去獨來。苦樂自當。無有代者。善惡變化。追逐所生。道路不同。會見無期。何不於強健時。努力修善。欲何待乎。世人善惡自不能見。吉凶禍福。競各作之。身愚神闇。轉受餘教。顛倒相續。無常根本。蒙冥抵突。不信經法。心無遠慮。各欲快意。迷於瞋恚。貪於財色。終不休止。哀哉可傷。先人不善。不識道德。無有語者。殊無怪也。</a:t>
            </a:r>
          </a:p>
        </p:txBody>
      </p:sp>
    </p:spTree>
    <p:extLst>
      <p:ext uri="{BB962C8B-B14F-4D97-AF65-F5344CB8AC3E}">
        <p14:creationId xmlns:p14="http://schemas.microsoft.com/office/powerpoint/2010/main" val="2025052504"/>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B7D7DDD-C066-F8C4-93A5-830CB725B27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D66F25BF-C615-36B6-B977-1FD14E48662C}"/>
              </a:ext>
            </a:extLst>
          </p:cNvPr>
          <p:cNvSpPr txBox="1"/>
          <p:nvPr/>
        </p:nvSpPr>
        <p:spPr>
          <a:xfrm>
            <a:off x="838622" y="654142"/>
            <a:ext cx="10033516"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死生之趣。善惡之道。都不之信。謂無有是。更相瞻視。且自見之。或父哭子。或子哭父。兄弟夫婦。更相哭泣。一死一生。迭相顧戀。憂愛結縛。無有解時。思想恩好。不離情欲。不能深思熟計。專精行道。年壽旋盡。無可奈何。惑道者眾。悟道者少。各懷殺毒。惡氣冥冥。為妄興事。違逆天地。恣意罪極。頓奪其壽。下入惡道。無有出期。若曹當熟思計。遠離眾惡。擇其善者。勤而行之。愛欲榮華。不可常保。皆當別離。無可樂者。當勤精進。生安樂國。智慧明達。功德殊勝。勿得隨心所欲。虧負經戒。在人後也。</a:t>
            </a:r>
          </a:p>
        </p:txBody>
      </p:sp>
    </p:spTree>
    <p:extLst>
      <p:ext uri="{BB962C8B-B14F-4D97-AF65-F5344CB8AC3E}">
        <p14:creationId xmlns:p14="http://schemas.microsoft.com/office/powerpoint/2010/main" val="361643942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BF8235D-1F48-699C-6A78-FDDAEB93FD4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A942E250-E155-4D76-437F-E821297AB68C}"/>
              </a:ext>
            </a:extLst>
          </p:cNvPr>
          <p:cNvSpPr txBox="1"/>
          <p:nvPr/>
        </p:nvSpPr>
        <p:spPr>
          <a:xfrm>
            <a:off x="2992467" y="59027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右段首明此土眾生普皆憂惱，勸令厭離。</a:t>
            </a:r>
          </a:p>
          <a:p>
            <a:pPr>
              <a:lnSpc>
                <a:spcPts val="4400"/>
              </a:lnSpc>
            </a:pPr>
            <a:r>
              <a:rPr lang="zh-TW" altLang="en-US" sz="2800" dirty="0">
                <a:solidFill>
                  <a:schemeClr val="bg1">
                    <a:lumMod val="95000"/>
                  </a:schemeClr>
                </a:solidFill>
              </a:rPr>
              <a:t>「共爭不急之務」，指世人皆共爭無關緊要之俗務，不重本身急迫之大事。不知無常迅速，生死事大。但貪名利，故憂苦萬端，無有出期。</a:t>
            </a:r>
          </a:p>
        </p:txBody>
      </p:sp>
      <p:sp>
        <p:nvSpPr>
          <p:cNvPr id="6" name="文字方塊 5">
            <a:extLst>
              <a:ext uri="{FF2B5EF4-FFF2-40B4-BE49-F238E27FC236}">
                <a16:creationId xmlns:a16="http://schemas.microsoft.com/office/drawing/2014/main" id="{55C5D9B2-71DD-C193-14B0-B7D9C3206C74}"/>
              </a:ext>
            </a:extLst>
          </p:cNvPr>
          <p:cNvSpPr txBox="1"/>
          <p:nvPr/>
        </p:nvSpPr>
        <p:spPr>
          <a:xfrm>
            <a:off x="8347596"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世人共爭不急之務。於此劇惡極苦之中。勤身營務。以自給濟。尊卑。貧富。少長。男女。累念積慮。為心走使。</a:t>
            </a:r>
          </a:p>
        </p:txBody>
      </p:sp>
      <p:sp>
        <p:nvSpPr>
          <p:cNvPr id="2" name="文字方塊 1">
            <a:extLst>
              <a:ext uri="{FF2B5EF4-FFF2-40B4-BE49-F238E27FC236}">
                <a16:creationId xmlns:a16="http://schemas.microsoft.com/office/drawing/2014/main" id="{A09CF502-BA0B-6E21-C323-84C91D8DEB74}"/>
              </a:ext>
            </a:extLst>
          </p:cNvPr>
          <p:cNvSpPr txBox="1"/>
          <p:nvPr/>
        </p:nvSpPr>
        <p:spPr>
          <a:xfrm>
            <a:off x="-55483" y="54947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「劇惡極苦」。「劇」者，甚也。</a:t>
            </a:r>
            <a:r>
              <a:rPr lang="en-US" altLang="zh-TW" sz="2800" dirty="0">
                <a:solidFill>
                  <a:schemeClr val="bg1">
                    <a:lumMod val="95000"/>
                  </a:schemeClr>
                </a:solidFill>
              </a:rPr>
              <a:t>《</a:t>
            </a:r>
            <a:r>
              <a:rPr lang="zh-TW" altLang="en-US" sz="2800" dirty="0">
                <a:solidFill>
                  <a:schemeClr val="bg1">
                    <a:lumMod val="95000"/>
                  </a:schemeClr>
                </a:solidFill>
              </a:rPr>
              <a:t>濁世惡苦品</a:t>
            </a:r>
            <a:r>
              <a:rPr lang="en-US" altLang="zh-TW" sz="2800" dirty="0">
                <a:solidFill>
                  <a:schemeClr val="bg1">
                    <a:lumMod val="95000"/>
                  </a:schemeClr>
                </a:solidFill>
              </a:rPr>
              <a:t>》</a:t>
            </a:r>
            <a:r>
              <a:rPr lang="zh-TW" altLang="en-US" sz="2800" dirty="0">
                <a:solidFill>
                  <a:schemeClr val="bg1">
                    <a:lumMod val="95000"/>
                  </a:schemeClr>
                </a:solidFill>
              </a:rPr>
              <a:t>曰：「如是五惡五痛五燒，譬如大火，焚燒人身。」惡是因，苦是果。殺盜淫妄酒，是為劇惡。造惡感受惡果，名為五痛五燒，如火燒身，故曰極苦。</a:t>
            </a:r>
          </a:p>
        </p:txBody>
      </p:sp>
    </p:spTree>
    <p:extLst>
      <p:ext uri="{BB962C8B-B14F-4D97-AF65-F5344CB8AC3E}">
        <p14:creationId xmlns:p14="http://schemas.microsoft.com/office/powerpoint/2010/main" val="301017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02A3E98-008F-51B3-8F69-FFD84F81D61B}"/>
              </a:ext>
            </a:extLst>
          </p:cNvPr>
          <p:cNvSpPr txBox="1"/>
          <p:nvPr/>
        </p:nvSpPr>
        <p:spPr>
          <a:xfrm>
            <a:off x="6049145"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「勤身營務，以自給濟」。</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曰：「營謂經營，專力於事云務。以是勤勞其身，故云勤身。」「給」者，相足也。以物饒足為給。又「給」者，供給也。「濟」者度也。故知經義為：勤勞其身，經營事務，求能自給自足，以度此生。</a:t>
            </a:r>
          </a:p>
        </p:txBody>
      </p:sp>
      <p:sp>
        <p:nvSpPr>
          <p:cNvPr id="6" name="匾額 5" descr="佛學概要十四講表 習講">
            <a:extLst>
              <a:ext uri="{FF2B5EF4-FFF2-40B4-BE49-F238E27FC236}">
                <a16:creationId xmlns:a16="http://schemas.microsoft.com/office/drawing/2014/main" id="{DAD7F137-B78C-9EB8-96B3-AEBE50F3AD5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2" name="文字方塊 1">
            <a:extLst>
              <a:ext uri="{FF2B5EF4-FFF2-40B4-BE49-F238E27FC236}">
                <a16:creationId xmlns:a16="http://schemas.microsoft.com/office/drawing/2014/main" id="{A9DDF9FC-8080-DED1-4FDB-F9C41F0462FE}"/>
              </a:ext>
            </a:extLst>
          </p:cNvPr>
          <p:cNvSpPr txBox="1"/>
          <p:nvPr/>
        </p:nvSpPr>
        <p:spPr>
          <a:xfrm>
            <a:off x="136463" y="709820"/>
            <a:ext cx="5827236" cy="5367940"/>
          </a:xfrm>
          <a:prstGeom prst="rect">
            <a:avLst/>
          </a:prstGeom>
          <a:noFill/>
        </p:spPr>
        <p:txBody>
          <a:bodyPr vert="eaVert" wrap="square" rtlCol="0">
            <a:spAutoFit/>
          </a:bodyPr>
          <a:lstStyle/>
          <a:p>
            <a:pPr>
              <a:lnSpc>
                <a:spcPts val="4400"/>
              </a:lnSpc>
            </a:pPr>
            <a:r>
              <a:rPr lang="zh-CN" altLang="en-US" sz="2800" dirty="0">
                <a:solidFill>
                  <a:schemeClr val="bg1">
                    <a:lumMod val="95000"/>
                  </a:schemeClr>
                </a:solidFill>
              </a:rPr>
              <a:t>「</a:t>
            </a:r>
            <a:r>
              <a:rPr lang="zh-TW" altLang="en-US" sz="2800" dirty="0">
                <a:solidFill>
                  <a:schemeClr val="bg1">
                    <a:lumMod val="95000"/>
                  </a:schemeClr>
                </a:solidFill>
              </a:rPr>
              <a:t>尊卑。貧富。少長。男女。累念積慮。為心走使。</a:t>
            </a:r>
            <a:r>
              <a:rPr lang="zh-CN" altLang="en-US" sz="2800" dirty="0">
                <a:solidFill>
                  <a:schemeClr val="bg1">
                    <a:lumMod val="95000"/>
                  </a:schemeClr>
                </a:solidFill>
              </a:rPr>
              <a:t>」</a:t>
            </a:r>
            <a:r>
              <a:rPr lang="zh-TW" altLang="en-US" sz="2800" dirty="0">
                <a:solidFill>
                  <a:schemeClr val="bg1">
                    <a:lumMod val="95000"/>
                  </a:schemeClr>
                </a:solidFill>
              </a:rPr>
              <a:t>「尊卑、貧富、少長、男女」，指芸芸世人之種種類類也。世人位高者尊，位低者卑；財多者富，財少者貧；年老者長，年幼者少，種種不同之男男女女，無不同此愚癡貪欲之心，苦心積慮，憂念重重，奔波勞碌，無有已時。故曰：「累念積慮，為心走使。」</a:t>
            </a:r>
          </a:p>
        </p:txBody>
      </p:sp>
    </p:spTree>
    <p:extLst>
      <p:ext uri="{BB962C8B-B14F-4D97-AF65-F5344CB8AC3E}">
        <p14:creationId xmlns:p14="http://schemas.microsoft.com/office/powerpoint/2010/main" val="16944441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D5E8A83-E427-CE50-F92D-CC4C5DDD75A4}"/>
              </a:ext>
            </a:extLst>
          </p:cNvPr>
          <p:cNvSpPr txBox="1"/>
          <p:nvPr/>
        </p:nvSpPr>
        <p:spPr>
          <a:xfrm>
            <a:off x="6527254"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思憶過去是「累念」，憂慮未來名「積慮」。故此心念，無有安時。因心有所欲，身必隨之。例如欲購愛物，則不顧擁擠雜亂，奔波排隊。故曰為心走使，指為此欲心而奔走也。「走使」者，即俗云奔波勞碌也。</a:t>
            </a:r>
          </a:p>
        </p:txBody>
      </p:sp>
      <p:sp>
        <p:nvSpPr>
          <p:cNvPr id="6" name="匾額 5" descr="佛學概要十四講表 習講">
            <a:extLst>
              <a:ext uri="{FF2B5EF4-FFF2-40B4-BE49-F238E27FC236}">
                <a16:creationId xmlns:a16="http://schemas.microsoft.com/office/drawing/2014/main" id="{F73BA577-69D5-C780-15BE-62AF9448C93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2337641909"/>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4905FB9C-D4E4-D71C-6CDB-B78A018C261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2" name="文字方塊 1">
            <a:extLst>
              <a:ext uri="{FF2B5EF4-FFF2-40B4-BE49-F238E27FC236}">
                <a16:creationId xmlns:a16="http://schemas.microsoft.com/office/drawing/2014/main" id="{A534932F-2265-ABA8-97CD-72C7D11EE74E}"/>
              </a:ext>
            </a:extLst>
          </p:cNvPr>
          <p:cNvSpPr txBox="1"/>
          <p:nvPr/>
        </p:nvSpPr>
        <p:spPr>
          <a:xfrm>
            <a:off x="2422798" y="595114"/>
            <a:ext cx="5570756"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無田憂田」，直至「憂苦萬端」一大段，皆是「累念積慮」一句之詳演。「田」者田地。「宅」者家宅。「眷屬」者，家屬、親屬、傭僕等。「財物」者，家財產業等資生之器物也。以上皆所憂之境。無者欲有，思欲得之。但已有者，又懼其無。亦復同憂。欲海難填，患得患失，故云「有無同憂」。</a:t>
            </a:r>
          </a:p>
        </p:txBody>
      </p:sp>
      <p:sp>
        <p:nvSpPr>
          <p:cNvPr id="3" name="文字方塊 2">
            <a:extLst>
              <a:ext uri="{FF2B5EF4-FFF2-40B4-BE49-F238E27FC236}">
                <a16:creationId xmlns:a16="http://schemas.microsoft.com/office/drawing/2014/main" id="{E1AAE614-908A-C062-262A-57E5E1216A1A}"/>
              </a:ext>
            </a:extLst>
          </p:cNvPr>
          <p:cNvSpPr txBox="1"/>
          <p:nvPr/>
        </p:nvSpPr>
        <p:spPr>
          <a:xfrm>
            <a:off x="834487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無田憂田。無宅憂宅。眷屬財物。有無同憂。有一少一。思欲齊等。適小具有。又憂非常。水火盜賊。怨家債主。焚漂劫奪。消散磨滅。</a:t>
            </a:r>
          </a:p>
        </p:txBody>
      </p:sp>
    </p:spTree>
    <p:extLst>
      <p:ext uri="{BB962C8B-B14F-4D97-AF65-F5344CB8AC3E}">
        <p14:creationId xmlns:p14="http://schemas.microsoft.com/office/powerpoint/2010/main" val="24834294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7BCDF15-0F66-5CEC-7D0A-15808C27968E}"/>
              </a:ext>
            </a:extLst>
          </p:cNvPr>
          <p:cNvSpPr txBox="1"/>
          <p:nvPr/>
        </p:nvSpPr>
        <p:spPr>
          <a:xfrm>
            <a:off x="6713269"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有一少一，思欲齊等」者，例如已有一萬元存款，見人有兩萬元，則思更有一萬元；已有一電視機，見人有二，便欲更有一電視機，與之齊等。思而未得，故以為憂。思而能得，憂亦不止。因欲無止境，故永有不足之憂也。</a:t>
            </a:r>
          </a:p>
        </p:txBody>
      </p:sp>
      <p:sp>
        <p:nvSpPr>
          <p:cNvPr id="5" name="文字方塊 4">
            <a:extLst>
              <a:ext uri="{FF2B5EF4-FFF2-40B4-BE49-F238E27FC236}">
                <a16:creationId xmlns:a16="http://schemas.microsoft.com/office/drawing/2014/main" id="{B7A05A4D-D6AC-E5B9-769C-541E06DCD709}"/>
              </a:ext>
            </a:extLst>
          </p:cNvPr>
          <p:cNvSpPr txBox="1"/>
          <p:nvPr/>
        </p:nvSpPr>
        <p:spPr>
          <a:xfrm>
            <a:off x="1672441" y="70982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且稍具有，便欲常保，恐遭禍變，慮其復失。故云「適小具有，又憂非常」。「非常」者，即下之水火盜賊、焚漂劫奪等非常之禍也。「水火」，指水火之災。「盜賊」，指搶奪與偷竊之禍。「怨家」，指與我結怨之家。「債主」，指我欠債未還之人。</a:t>
            </a:r>
          </a:p>
        </p:txBody>
      </p:sp>
      <p:sp>
        <p:nvSpPr>
          <p:cNvPr id="6" name="匾額 5" descr="佛學概要十四講表 習講">
            <a:extLst>
              <a:ext uri="{FF2B5EF4-FFF2-40B4-BE49-F238E27FC236}">
                <a16:creationId xmlns:a16="http://schemas.microsoft.com/office/drawing/2014/main" id="{EAEB9825-D9BF-AD0F-8121-014D04ABA99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22485780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E2FBD3A-3B9D-D946-0488-76DC55C3562B}"/>
              </a:ext>
            </a:extLst>
          </p:cNvPr>
          <p:cNvSpPr txBox="1"/>
          <p:nvPr/>
        </p:nvSpPr>
        <p:spPr>
          <a:xfrm>
            <a:off x="7092677" y="7458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以上種種，皆可突生非常之禍。如火能焚燒，水能漂沒，盜能劫奪，賊能偷竊，怨家報仇，債主索欠。甚至俄頃之間，全非我有，舊日財富，蕩然無餘，故云「焚漂劫奪，消散磨滅」。</a:t>
            </a:r>
          </a:p>
        </p:txBody>
      </p:sp>
      <p:sp>
        <p:nvSpPr>
          <p:cNvPr id="6" name="匾額 5" descr="佛學概要十四講表 習講">
            <a:extLst>
              <a:ext uri="{FF2B5EF4-FFF2-40B4-BE49-F238E27FC236}">
                <a16:creationId xmlns:a16="http://schemas.microsoft.com/office/drawing/2014/main" id="{A863222D-03E2-4579-1A5D-33472ED2B75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3406948672"/>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77140E37-1588-6815-A7FB-58AF2B14EF3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2" name="文字方塊 1">
            <a:extLst>
              <a:ext uri="{FF2B5EF4-FFF2-40B4-BE49-F238E27FC236}">
                <a16:creationId xmlns:a16="http://schemas.microsoft.com/office/drawing/2014/main" id="{45DFF0D5-BD02-5B1E-BBDC-F98B757C1F48}"/>
              </a:ext>
            </a:extLst>
          </p:cNvPr>
          <p:cNvSpPr txBox="1"/>
          <p:nvPr/>
        </p:nvSpPr>
        <p:spPr>
          <a:xfrm>
            <a:off x="910630" y="709820"/>
            <a:ext cx="826380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世人「心慳意固」指慳吝之心，至為頑固。財物有失，則心中更增憤恨，憂怨愁苦，意無解時，故云「無能縱捨」。「縱捨」者，放下也。</a:t>
            </a:r>
          </a:p>
          <a:p>
            <a:pPr>
              <a:lnSpc>
                <a:spcPts val="4200"/>
              </a:lnSpc>
            </a:pPr>
            <a:r>
              <a:rPr lang="zh-TW" altLang="en-US" sz="2800" dirty="0">
                <a:solidFill>
                  <a:schemeClr val="bg1">
                    <a:lumMod val="95000"/>
                  </a:schemeClr>
                </a:solidFill>
              </a:rPr>
              <a:t>「命終棄捐」。此四句泛指一切世人。臨命終時，則一切積愛之眷屬財寶，皆當捨離。獨去獨來，無能隨伴，至愛之人，可以同時死，但不能同處去。業因不同，果報千殊，去處各各不同。故云「莫誰隨者」。常云：「萬般將不去，唯有業隨身」。不論貧富，莫不皆然。個中憂苦無盡，故云「萬端」。</a:t>
            </a:r>
          </a:p>
        </p:txBody>
      </p:sp>
      <p:sp>
        <p:nvSpPr>
          <p:cNvPr id="3" name="文字方塊 2">
            <a:extLst>
              <a:ext uri="{FF2B5EF4-FFF2-40B4-BE49-F238E27FC236}">
                <a16:creationId xmlns:a16="http://schemas.microsoft.com/office/drawing/2014/main" id="{AF8A7ADC-C315-16C2-07C9-6B4CBC0998F3}"/>
              </a:ext>
            </a:extLst>
          </p:cNvPr>
          <p:cNvSpPr txBox="1"/>
          <p:nvPr/>
        </p:nvSpPr>
        <p:spPr>
          <a:xfrm>
            <a:off x="9647986"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心慳意固。無能縱捨。命終棄捐。莫誰隨者。貧富同然。憂苦萬端。</a:t>
            </a:r>
          </a:p>
        </p:txBody>
      </p:sp>
    </p:spTree>
    <p:extLst>
      <p:ext uri="{BB962C8B-B14F-4D97-AF65-F5344CB8AC3E}">
        <p14:creationId xmlns:p14="http://schemas.microsoft.com/office/powerpoint/2010/main" val="15457632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F9902A81-B223-EB4D-0CD8-03C865053BD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2" name="文字方塊 1">
            <a:extLst>
              <a:ext uri="{FF2B5EF4-FFF2-40B4-BE49-F238E27FC236}">
                <a16:creationId xmlns:a16="http://schemas.microsoft.com/office/drawing/2014/main" id="{81C7AF3D-4AB0-4ACC-DE4C-EDA410542C0F}"/>
              </a:ext>
            </a:extLst>
          </p:cNvPr>
          <p:cNvSpPr txBox="1"/>
          <p:nvPr/>
        </p:nvSpPr>
        <p:spPr>
          <a:xfrm>
            <a:off x="1513893" y="562460"/>
            <a:ext cx="610936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右勸世人，親眷之間，應當和敬。不和成怨。</a:t>
            </a:r>
          </a:p>
          <a:p>
            <a:pPr>
              <a:lnSpc>
                <a:spcPts val="4200"/>
              </a:lnSpc>
            </a:pPr>
            <a:r>
              <a:rPr lang="zh-TW" altLang="en-US" sz="2800" dirty="0">
                <a:solidFill>
                  <a:schemeClr val="bg1">
                    <a:lumMod val="95000"/>
                  </a:schemeClr>
                </a:solidFill>
              </a:rPr>
              <a:t>「敬愛」者，指恭敬與慈愛。「憎嫉」指憎惡與嫉妒。「有無相通」者，相通指財物，以我之所有，濟彼之所無。「言色」，言語與面色。「違戾」，「違」者背逆。「戾」者乖也，狠也。「言色常和」，即經中之「和顏愛語」也。</a:t>
            </a:r>
          </a:p>
          <a:p>
            <a:pPr>
              <a:lnSpc>
                <a:spcPts val="4200"/>
              </a:lnSpc>
            </a:pPr>
            <a:r>
              <a:rPr lang="zh-TW" altLang="en-US" sz="2800" dirty="0">
                <a:solidFill>
                  <a:schemeClr val="bg1">
                    <a:lumMod val="95000"/>
                  </a:schemeClr>
                </a:solidFill>
              </a:rPr>
              <a:t>以上勸和，下明不和結成大怨。</a:t>
            </a:r>
          </a:p>
        </p:txBody>
      </p:sp>
      <p:sp>
        <p:nvSpPr>
          <p:cNvPr id="3" name="文字方塊 2">
            <a:extLst>
              <a:ext uri="{FF2B5EF4-FFF2-40B4-BE49-F238E27FC236}">
                <a16:creationId xmlns:a16="http://schemas.microsoft.com/office/drawing/2014/main" id="{617CF002-941F-BDB5-B0B9-72466734DCAA}"/>
              </a:ext>
            </a:extLst>
          </p:cNvPr>
          <p:cNvSpPr txBox="1"/>
          <p:nvPr/>
        </p:nvSpPr>
        <p:spPr>
          <a:xfrm>
            <a:off x="8029642"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世間人民。父子。兄弟。夫婦。親屬。當相敬愛。無相憎嫉。有無相通。無得貪惜。言色常和。莫相違戾。</a:t>
            </a:r>
          </a:p>
        </p:txBody>
      </p:sp>
    </p:spTree>
    <p:extLst>
      <p:ext uri="{BB962C8B-B14F-4D97-AF65-F5344CB8AC3E}">
        <p14:creationId xmlns:p14="http://schemas.microsoft.com/office/powerpoint/2010/main" val="9521435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DAE9C94-D285-B419-6CA9-63A460C4E8EF}"/>
              </a:ext>
            </a:extLst>
          </p:cNvPr>
          <p:cNvSpPr txBox="1"/>
          <p:nvPr/>
        </p:nvSpPr>
        <p:spPr>
          <a:xfrm>
            <a:off x="62200" y="654142"/>
            <a:ext cx="8802410"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「或時心諍」者，「諍」通作爭，</a:t>
            </a:r>
            <a:r>
              <a:rPr lang="en-US" altLang="zh-TW" sz="2800" dirty="0">
                <a:solidFill>
                  <a:schemeClr val="bg1">
                    <a:lumMod val="95000"/>
                  </a:schemeClr>
                </a:solidFill>
              </a:rPr>
              <a:t>《</a:t>
            </a:r>
            <a:r>
              <a:rPr lang="zh-TW" altLang="en-US" sz="2800" dirty="0">
                <a:solidFill>
                  <a:schemeClr val="bg1">
                    <a:lumMod val="95000"/>
                  </a:schemeClr>
                </a:solidFill>
              </a:rPr>
              <a:t>一切經音義</a:t>
            </a:r>
            <a:r>
              <a:rPr lang="en-US" altLang="zh-TW" sz="2800" dirty="0">
                <a:solidFill>
                  <a:schemeClr val="bg1">
                    <a:lumMod val="95000"/>
                  </a:schemeClr>
                </a:solidFill>
              </a:rPr>
              <a:t>》</a:t>
            </a:r>
            <a:r>
              <a:rPr lang="zh-TW" altLang="en-US" sz="2800" dirty="0">
                <a:solidFill>
                  <a:schemeClr val="bg1">
                    <a:lumMod val="95000"/>
                  </a:schemeClr>
                </a:solidFill>
              </a:rPr>
              <a:t>解作訟。一時忽起相鬪與爭訟之心。故云「或時心諍」。「恚怒」，瞋恚忿怒也。乃三毒之一。一時瞋心，造成小恨。但冤冤相報，無有已時。怨憎常會，互相殺害，愈演愈烈。故云「後世轉劇，至成大怨」。（如琉璃王為報宿怨，欲盡殺釋種。）「世間之事，更相患害」，指世間冤報之事，互為禍害。既造業因，必結惡果，報應雖不立即顯現於當時，故云「雖不臨時」。但因果不虛，決當報償於後世，故云「應急想破」。眾生但知畏果，菩薩則畏因也。</a:t>
            </a:r>
          </a:p>
        </p:txBody>
      </p:sp>
      <p:sp>
        <p:nvSpPr>
          <p:cNvPr id="6" name="文字方塊 5">
            <a:extLst>
              <a:ext uri="{FF2B5EF4-FFF2-40B4-BE49-F238E27FC236}">
                <a16:creationId xmlns:a16="http://schemas.microsoft.com/office/drawing/2014/main" id="{9B12F5B3-7912-9B55-C2C1-87A54827E61F}"/>
              </a:ext>
            </a:extLst>
          </p:cNvPr>
          <p:cNvSpPr txBox="1"/>
          <p:nvPr/>
        </p:nvSpPr>
        <p:spPr>
          <a:xfrm>
            <a:off x="8968556" y="65414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或時心諍。有所恚怒。後世轉劇。至成大怨。世間之事。更相患害。雖不臨時。應急想破。</a:t>
            </a:r>
          </a:p>
        </p:txBody>
      </p:sp>
      <p:sp>
        <p:nvSpPr>
          <p:cNvPr id="2" name="匾額 1" descr="佛學概要十四講表 習講">
            <a:extLst>
              <a:ext uri="{FF2B5EF4-FFF2-40B4-BE49-F238E27FC236}">
                <a16:creationId xmlns:a16="http://schemas.microsoft.com/office/drawing/2014/main" id="{73CACFA0-4DF0-80C8-EC65-6E70FCEE8D2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10372367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07A7822-9210-BC15-5874-89CFC07ED64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5162AD4B-49EE-CBD8-ECB5-EECCA4C69DB2}"/>
              </a:ext>
            </a:extLst>
          </p:cNvPr>
          <p:cNvSpPr txBox="1"/>
          <p:nvPr/>
        </p:nvSpPr>
        <p:spPr>
          <a:xfrm>
            <a:off x="1727388" y="562460"/>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愛欲」指情愛與貪欲。實為生死之本。愛不重不墮娑婆。世人舉體沉溺於愛欲之中，於是死此生彼，流轉無窮。縱使眷屬滿堂，於生死之際，生是孤身來，死時獨自去，無人相隨，無人能代。故云「獨生獨死，獨去獨來」。「苦樂自當，無有代者」，復指苦樂之果報，皆是自作自受，亦無有能替代者。憬興云：「自當，即自受也。」</a:t>
            </a:r>
          </a:p>
        </p:txBody>
      </p:sp>
      <p:sp>
        <p:nvSpPr>
          <p:cNvPr id="6" name="文字方塊 5">
            <a:extLst>
              <a:ext uri="{FF2B5EF4-FFF2-40B4-BE49-F238E27FC236}">
                <a16:creationId xmlns:a16="http://schemas.microsoft.com/office/drawing/2014/main" id="{7BA8C326-8368-79D6-20BE-9EDEE547D90E}"/>
              </a:ext>
            </a:extLst>
          </p:cNvPr>
          <p:cNvSpPr txBox="1"/>
          <p:nvPr/>
        </p:nvSpPr>
        <p:spPr>
          <a:xfrm>
            <a:off x="8272864"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人在愛欲之中。獨生獨死。獨去獨來。苦樂自當。無有代者。善惡變化。追逐所生。道路不同。會見無期。</a:t>
            </a:r>
          </a:p>
        </p:txBody>
      </p:sp>
    </p:spTree>
    <p:extLst>
      <p:ext uri="{BB962C8B-B14F-4D97-AF65-F5344CB8AC3E}">
        <p14:creationId xmlns:p14="http://schemas.microsoft.com/office/powerpoint/2010/main" val="13831652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F369ACF-FA93-50A8-8791-21741588B595}"/>
              </a:ext>
            </a:extLst>
          </p:cNvPr>
          <p:cNvSpPr txBox="1"/>
          <p:nvPr/>
        </p:nvSpPr>
        <p:spPr>
          <a:xfrm>
            <a:off x="2134766" y="74582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「善惡變化」者，憬興云：「善變化即善趣報。惡變化即惡趣報。」</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云：「今世雖善果，（所作）業因惡，則來世變招殃過。現在雖惡報，所作善，則後生化享福報。千變萬化，不可具述。」此則「變化」之又一解也。「追逐所生」。「逐」者，追從也。謂所生之處，果報追隨，相從不捨。隨其業因，感得善惡之報。「道路不同」者，因果各異，生處懸殊。故臨終分手，竟成永別。三途一報歷五千劫，輾轉六趣，何日重逢。且重逢亦不相識，故曰「會見無期」。</a:t>
            </a:r>
          </a:p>
        </p:txBody>
      </p:sp>
      <p:sp>
        <p:nvSpPr>
          <p:cNvPr id="6" name="匾額 5" descr="佛學概要十四講表 習講">
            <a:extLst>
              <a:ext uri="{FF2B5EF4-FFF2-40B4-BE49-F238E27FC236}">
                <a16:creationId xmlns:a16="http://schemas.microsoft.com/office/drawing/2014/main" id="{A2246B90-E2B6-B65D-E16C-1197539B446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860032562"/>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6745BF1-B2B4-1E17-1F8D-7478C22C933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D1B68667-D083-6420-A5E5-F59EBDB4EA37}"/>
              </a:ext>
            </a:extLst>
          </p:cNvPr>
          <p:cNvSpPr txBox="1"/>
          <p:nvPr/>
        </p:nvSpPr>
        <p:spPr>
          <a:xfrm>
            <a:off x="4757246" y="709820"/>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右段勸諭世人，捨惡修善。</a:t>
            </a:r>
          </a:p>
          <a:p>
            <a:pPr>
              <a:lnSpc>
                <a:spcPts val="4400"/>
              </a:lnSpc>
            </a:pPr>
            <a:r>
              <a:rPr lang="zh-TW" altLang="en-US" sz="2800" dirty="0">
                <a:solidFill>
                  <a:schemeClr val="bg1">
                    <a:lumMod val="95000"/>
                  </a:schemeClr>
                </a:solidFill>
              </a:rPr>
              <a:t>於是世尊哀之，勸醒世人，何不趁此強健之時，「努力修善」，將欲待至何時耶？人老體衰，難於精修，故應及時努力，切莫遲延。</a:t>
            </a:r>
          </a:p>
        </p:txBody>
      </p:sp>
      <p:sp>
        <p:nvSpPr>
          <p:cNvPr id="6" name="文字方塊 5">
            <a:extLst>
              <a:ext uri="{FF2B5EF4-FFF2-40B4-BE49-F238E27FC236}">
                <a16:creationId xmlns:a16="http://schemas.microsoft.com/office/drawing/2014/main" id="{2FCA27F6-E80E-B877-A527-4111A8C955A2}"/>
              </a:ext>
            </a:extLst>
          </p:cNvPr>
          <p:cNvSpPr txBox="1"/>
          <p:nvPr/>
        </p:nvSpPr>
        <p:spPr>
          <a:xfrm>
            <a:off x="8392492" y="618138"/>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何不於強健時。努力修善。欲何待乎。世人善惡自不能見。吉凶禍福。競各作之。身愚神闇。轉受餘教。顛倒相續。無常根本。</a:t>
            </a:r>
          </a:p>
        </p:txBody>
      </p:sp>
      <p:sp>
        <p:nvSpPr>
          <p:cNvPr id="2" name="文字方塊 1">
            <a:extLst>
              <a:ext uri="{FF2B5EF4-FFF2-40B4-BE49-F238E27FC236}">
                <a16:creationId xmlns:a16="http://schemas.microsoft.com/office/drawing/2014/main" id="{9DCCB534-8265-788C-A632-552E7A7C5E53}"/>
              </a:ext>
            </a:extLst>
          </p:cNvPr>
          <p:cNvSpPr txBox="1"/>
          <p:nvPr/>
        </p:nvSpPr>
        <p:spPr>
          <a:xfrm>
            <a:off x="103366" y="696949"/>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本品明此土穢惡，眾生三毒熾盛，造惡可哀。初段表貪毒，「貧富同然，憂苦萬端」。次段顯瞋毒，「至成大怨」。本段示癡毒；如「身愚神闇」，「不信經法」，「善惡之道，都不之信」。癡毒之禍，傷人慧命，且為三毒之本，故癡毒為患極深。</a:t>
            </a:r>
          </a:p>
        </p:txBody>
      </p:sp>
    </p:spTree>
    <p:extLst>
      <p:ext uri="{BB962C8B-B14F-4D97-AF65-F5344CB8AC3E}">
        <p14:creationId xmlns:p14="http://schemas.microsoft.com/office/powerpoint/2010/main" val="33657508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DA60E7F-53FA-F13B-93B6-6F633AAF9B15}"/>
              </a:ext>
            </a:extLst>
          </p:cNvPr>
          <p:cNvSpPr txBox="1"/>
          <p:nvPr/>
        </p:nvSpPr>
        <p:spPr>
          <a:xfrm>
            <a:off x="92595" y="745824"/>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經義為，世人愚癡，不明何者是善，何者為惡。各逞己意，妄加分別。於善惡三世因果之恆規，不能生信。故云「世人善惡，自不能見」。既不知因，便不畏果，但圖當時快意，不懼後患無窮。縱情恣欲，任意作惡，競造惡因，不顧當來之凶禍，故云「吉凶禍福，競各作之」。吉凶是因，禍福是果。殺生祭祀是凶，殺業所感三途之報為禍。世人皆以嫁娶為吉。但不知因喜慶而殺生，反成凶事，而招當來無窮之禍。此正是世人不明善惡所招之惡果也。「身愚神闇」者，</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曰：「身造惡故云身愚，心不信故云神闇。」故知愚闇，即是癡毒。以愚癡故，心意閉塞，不能正信因果。不能信受經法，入於正道。</a:t>
            </a:r>
          </a:p>
        </p:txBody>
      </p:sp>
      <p:sp>
        <p:nvSpPr>
          <p:cNvPr id="5" name="匾額 4" descr="佛學概要十四講表 習講">
            <a:extLst>
              <a:ext uri="{FF2B5EF4-FFF2-40B4-BE49-F238E27FC236}">
                <a16:creationId xmlns:a16="http://schemas.microsoft.com/office/drawing/2014/main" id="{125094B6-CAB8-3F2C-0940-7639DA0E2A9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4154552396"/>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49F4F55-4F64-4C74-0018-D5D62D6637F9}"/>
              </a:ext>
            </a:extLst>
          </p:cNvPr>
          <p:cNvSpPr txBox="1"/>
          <p:nvPr/>
        </p:nvSpPr>
        <p:spPr>
          <a:xfrm>
            <a:off x="7679382" y="745824"/>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對於外道邪說，反易信奉。故云：「轉受餘教」。如是顛倒之見，相續不絕，永溺生死。而其根本，正是癡業。生死無常，以癡為本。故云「無常根本」。</a:t>
            </a:r>
          </a:p>
        </p:txBody>
      </p:sp>
      <p:sp>
        <p:nvSpPr>
          <p:cNvPr id="5" name="匾額 4" descr="佛學概要十四講表 習講">
            <a:extLst>
              <a:ext uri="{FF2B5EF4-FFF2-40B4-BE49-F238E27FC236}">
                <a16:creationId xmlns:a16="http://schemas.microsoft.com/office/drawing/2014/main" id="{7535C762-6E22-D30D-CF9A-43AA3273401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3429219225"/>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DB42551-2277-E5FA-7BA9-223D10A3FB6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63F2D402-8989-93DD-6D87-7627FC0F23F9}"/>
              </a:ext>
            </a:extLst>
          </p:cNvPr>
          <p:cNvSpPr txBox="1"/>
          <p:nvPr/>
        </p:nvSpPr>
        <p:spPr>
          <a:xfrm>
            <a:off x="3120804" y="596445"/>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蒙冥抵突」者，「蒙」者，有眼球而不能見也。冥，闇昧無知也。「抵」者，獸以角觸物。「突」者，衝也。以愚昧蒙昧，故不明經義。以抵觸為性，乃好衝突，故於經法，不能信受。於是「心無遠慮，各欲快意」。</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存心瞋恚，貪財好色，無有休止，故云「哀哉可傷」也。</a:t>
            </a:r>
          </a:p>
        </p:txBody>
      </p:sp>
      <p:sp>
        <p:nvSpPr>
          <p:cNvPr id="6" name="文字方塊 5">
            <a:extLst>
              <a:ext uri="{FF2B5EF4-FFF2-40B4-BE49-F238E27FC236}">
                <a16:creationId xmlns:a16="http://schemas.microsoft.com/office/drawing/2014/main" id="{00AA6D3A-A381-43F2-0071-C2672250630E}"/>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蒙冥抵突。不信經法。心無遠慮。各欲快意。迷於瞋恚。貪於財色。終不休止。哀哉可傷。</a:t>
            </a:r>
          </a:p>
        </p:txBody>
      </p:sp>
    </p:spTree>
    <p:extLst>
      <p:ext uri="{BB962C8B-B14F-4D97-AF65-F5344CB8AC3E}">
        <p14:creationId xmlns:p14="http://schemas.microsoft.com/office/powerpoint/2010/main" val="745769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C0E8C21-95F4-F8C7-DA20-B001AA16ABB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8AE27BC8-CFC5-767B-F84E-C7C84837A50A}"/>
              </a:ext>
            </a:extLst>
          </p:cNvPr>
          <p:cNvSpPr txBox="1"/>
          <p:nvPr/>
        </p:nvSpPr>
        <p:spPr>
          <a:xfrm>
            <a:off x="1032468" y="555033"/>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先人不善，不識道德」表祖上愚癡也。無解無行，愚癡之極也。世代相承，子受父教，都是邪說，不談善惡果報。故云「無有語者」。先人癡頑，後輩無知，事乃必然。故云「殊無怪也」。「死生之趣，善惡之道」者，</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曰：「生死之趣，不能自見，不識果也。善惡之道，不能自見，不識因也。於因於果，自心不識。他無語者，故永不解。」是以「都不之信，謂無有是」。</a:t>
            </a:r>
          </a:p>
        </p:txBody>
      </p:sp>
      <p:sp>
        <p:nvSpPr>
          <p:cNvPr id="6" name="文字方塊 5">
            <a:extLst>
              <a:ext uri="{FF2B5EF4-FFF2-40B4-BE49-F238E27FC236}">
                <a16:creationId xmlns:a16="http://schemas.microsoft.com/office/drawing/2014/main" id="{65F8AC5D-7F28-EED0-8FC0-B85343579B68}"/>
              </a:ext>
            </a:extLst>
          </p:cNvPr>
          <p:cNvSpPr txBox="1"/>
          <p:nvPr/>
        </p:nvSpPr>
        <p:spPr>
          <a:xfrm>
            <a:off x="8888417"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先人不善。不識道德。無有語者。殊無怪也。死生之趣。善惡之道。都不之信。謂無有是。</a:t>
            </a:r>
          </a:p>
        </p:txBody>
      </p:sp>
    </p:spTree>
    <p:extLst>
      <p:ext uri="{BB962C8B-B14F-4D97-AF65-F5344CB8AC3E}">
        <p14:creationId xmlns:p14="http://schemas.microsoft.com/office/powerpoint/2010/main" val="20627045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B6DD9A8-7457-1D51-CF86-935B2F8750F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C6C8C775-23B2-696F-4924-C8D2379C4AFF}"/>
              </a:ext>
            </a:extLst>
          </p:cNvPr>
          <p:cNvSpPr txBox="1"/>
          <p:nvPr/>
        </p:nvSpPr>
        <p:spPr>
          <a:xfrm>
            <a:off x="1992290" y="596445"/>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殊不知生死之事，必自見之，父子、兄弟、夫婦，死別之時，互相哭泣，無得免者。世人愚癡貪愛，不知世間萬物，都是幻夢空花，誤為實有，而不知無常迅速，不能永保。生時愈親愛，死時倍苦傷。生死之際，存者，傷親人之永別，亡者，悲自身之長逝。互戀難捨，如刃刺心。故云「一死一生，迭相顧戀」。</a:t>
            </a:r>
          </a:p>
          <a:p>
            <a:pPr>
              <a:lnSpc>
                <a:spcPts val="4400"/>
              </a:lnSpc>
            </a:pPr>
            <a:r>
              <a:rPr lang="zh-TW" altLang="en-US" sz="2800" dirty="0">
                <a:solidFill>
                  <a:schemeClr val="bg1">
                    <a:lumMod val="95000"/>
                  </a:schemeClr>
                </a:solidFill>
              </a:rPr>
              <a:t>（此下二段，復分舉貪瞋二毒。）</a:t>
            </a:r>
          </a:p>
        </p:txBody>
      </p:sp>
      <p:sp>
        <p:nvSpPr>
          <p:cNvPr id="6" name="文字方塊 5">
            <a:extLst>
              <a:ext uri="{FF2B5EF4-FFF2-40B4-BE49-F238E27FC236}">
                <a16:creationId xmlns:a16="http://schemas.microsoft.com/office/drawing/2014/main" id="{B9A8DE0B-0978-911A-DA02-2ECC4E0AB4EA}"/>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更相瞻視。且自見之。或父哭子。或子哭父。兄弟夫婦。更相哭泣。一死一生。迭相顧戀。</a:t>
            </a:r>
          </a:p>
        </p:txBody>
      </p:sp>
    </p:spTree>
    <p:extLst>
      <p:ext uri="{BB962C8B-B14F-4D97-AF65-F5344CB8AC3E}">
        <p14:creationId xmlns:p14="http://schemas.microsoft.com/office/powerpoint/2010/main" val="16988030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EDC4ED4-EDA3-9008-1D0A-BD5963DDD0A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BBD1CE34-60C1-DB92-FA05-23DCF6BE78B2}"/>
              </a:ext>
            </a:extLst>
          </p:cNvPr>
          <p:cNvSpPr txBox="1"/>
          <p:nvPr/>
        </p:nvSpPr>
        <p:spPr>
          <a:xfrm>
            <a:off x="323039" y="709820"/>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昔日恩愛，今成憂苦。而此二者，束縛身心，如繩作結，不令出離，故云「憂愛結縛，無有解時」。又結縛即煩惱。縛於情愛，即是結縛於生死，無有解時也。「思想恩好」。世人所珍，究其根源，實由情欲。而不知「欲為苦本」，「純情即墮」。若不能於此「深思熟計」，一心修道，以求解脫。轉瞬無常到來，壽命終了，至此則徒喚奈何。人命在呼吸間，故云「年壽旋盡」，「旋盡」者，謂轉瞬即盡也。世人醒悟者少，迷惑正道。</a:t>
            </a:r>
          </a:p>
        </p:txBody>
      </p:sp>
      <p:sp>
        <p:nvSpPr>
          <p:cNvPr id="6" name="文字方塊 5">
            <a:extLst>
              <a:ext uri="{FF2B5EF4-FFF2-40B4-BE49-F238E27FC236}">
                <a16:creationId xmlns:a16="http://schemas.microsoft.com/office/drawing/2014/main" id="{AE439A78-552C-F7F8-44BA-ADCD8F2094AC}"/>
              </a:ext>
            </a:extLst>
          </p:cNvPr>
          <p:cNvSpPr txBox="1"/>
          <p:nvPr/>
        </p:nvSpPr>
        <p:spPr>
          <a:xfrm>
            <a:off x="8488888" y="56246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憂愛結縛。無有解時。思想恩好。不離情欲。不能深思熟計。專精行道。年壽旋盡。無可奈何。惑道者眾。悟道者少。</a:t>
            </a:r>
          </a:p>
        </p:txBody>
      </p:sp>
    </p:spTree>
    <p:extLst>
      <p:ext uri="{BB962C8B-B14F-4D97-AF65-F5344CB8AC3E}">
        <p14:creationId xmlns:p14="http://schemas.microsoft.com/office/powerpoint/2010/main" val="24154759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1E3FEC6-4367-38C8-20EB-E6AB8BBC637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B3EC982D-1D96-5EAB-0790-682878D66D96}"/>
              </a:ext>
            </a:extLst>
          </p:cNvPr>
          <p:cNvSpPr txBox="1"/>
          <p:nvPr/>
        </p:nvSpPr>
        <p:spPr>
          <a:xfrm>
            <a:off x="766614" y="654142"/>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右明從癡起瞋之過。三惡業中，瞋業為地獄因。心懷殺毒，殘傷他命，惡氣熾盛，從冥入冥。故云「惡氣冥冥」。所作皆妄，故云「為妄興事」，於是「違逆天地」。</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謂為「上不順天心，下違閻羅王之意」也。如是任意作惡，故云「恣意」。一旦罪惡滿盈，故云「罪極」。於是罪業牽引，則不待世壽終了，乃頓奪其命，「下入惡道」。「奪」者強取也，使喪失也。頓然斷其壽命，故云「頓奪其壽」。</a:t>
            </a:r>
          </a:p>
        </p:txBody>
      </p:sp>
      <p:sp>
        <p:nvSpPr>
          <p:cNvPr id="6" name="文字方塊 5">
            <a:extLst>
              <a:ext uri="{FF2B5EF4-FFF2-40B4-BE49-F238E27FC236}">
                <a16:creationId xmlns:a16="http://schemas.microsoft.com/office/drawing/2014/main" id="{E03C6681-279E-D0F8-2C5B-47454571A294}"/>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各懷殺毒。惡氣冥冥。為妄興事。違逆天地。恣意罪極。頓奪其壽。下入惡道。無有出期。</a:t>
            </a:r>
          </a:p>
        </p:txBody>
      </p:sp>
    </p:spTree>
    <p:extLst>
      <p:ext uri="{BB962C8B-B14F-4D97-AF65-F5344CB8AC3E}">
        <p14:creationId xmlns:p14="http://schemas.microsoft.com/office/powerpoint/2010/main" val="1114522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9E7805B-FE04-4862-6543-E6DBA9CE7AA9}"/>
              </a:ext>
            </a:extLst>
          </p:cNvPr>
          <p:cNvSpPr txBox="1"/>
          <p:nvPr/>
        </p:nvSpPr>
        <p:spPr>
          <a:xfrm>
            <a:off x="5447134" y="745824"/>
            <a:ext cx="5262979"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釋「頓奪」曰「滅壽奪算」也。世人因愚癡而生瞋心，相殺相害。心懷毒惡，唯作妄事。如是造罪之人，由其宿世罪惡之業力，種種惡緣自然相隨，恣意作惡。待其惡貫滿盈，果報顯現，頓然奪盡其壽命，墮入三惡道。所受果報，無有窮極。欲出無期，故云「無有出期」。</a:t>
            </a:r>
          </a:p>
        </p:txBody>
      </p:sp>
      <p:sp>
        <p:nvSpPr>
          <p:cNvPr id="5" name="匾額 4" descr="佛學概要十四講表 習講">
            <a:extLst>
              <a:ext uri="{FF2B5EF4-FFF2-40B4-BE49-F238E27FC236}">
                <a16:creationId xmlns:a16="http://schemas.microsoft.com/office/drawing/2014/main" id="{5CF4D992-15D8-5895-8E53-E19FA795232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Tree>
    <p:extLst>
      <p:ext uri="{BB962C8B-B14F-4D97-AF65-F5344CB8AC3E}">
        <p14:creationId xmlns:p14="http://schemas.microsoft.com/office/powerpoint/2010/main" val="3222336058"/>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91BF222-CF76-A060-0963-864DCE4BD16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2A3292B1-8A86-01CD-0B0E-3E08BA0938B8}"/>
              </a:ext>
            </a:extLst>
          </p:cNvPr>
          <p:cNvSpPr txBox="1"/>
          <p:nvPr/>
        </p:nvSpPr>
        <p:spPr>
          <a:xfrm>
            <a:off x="6522025" y="654142"/>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末段普勸，止惡從善，求生極樂。「若曹」，即「汝等」。「熟思計」即常云之深思熟計。</a:t>
            </a:r>
          </a:p>
        </p:txBody>
      </p:sp>
      <p:sp>
        <p:nvSpPr>
          <p:cNvPr id="6" name="文字方塊 5">
            <a:extLst>
              <a:ext uri="{FF2B5EF4-FFF2-40B4-BE49-F238E27FC236}">
                <a16:creationId xmlns:a16="http://schemas.microsoft.com/office/drawing/2014/main" id="{C6457CDD-2EC7-67CC-DE57-83B7234E6256}"/>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若曹當熟思計。遠離眾惡。擇其善者。勤而行之。愛欲榮華。不可常保。皆當別離。無可樂者。</a:t>
            </a:r>
          </a:p>
        </p:txBody>
      </p:sp>
      <p:sp>
        <p:nvSpPr>
          <p:cNvPr id="7" name="文字方塊 6">
            <a:extLst>
              <a:ext uri="{FF2B5EF4-FFF2-40B4-BE49-F238E27FC236}">
                <a16:creationId xmlns:a16="http://schemas.microsoft.com/office/drawing/2014/main" id="{3D1ADFC8-F450-DB41-E954-54CC7B25368F}"/>
              </a:ext>
            </a:extLst>
          </p:cNvPr>
          <p:cNvSpPr txBox="1"/>
          <p:nvPr/>
        </p:nvSpPr>
        <p:spPr>
          <a:xfrm>
            <a:off x="2703274" y="562460"/>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「愛欲榮華」至「無可樂者」，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曰：「榮華不可保，會者定離散。愛欲不可常，盛者必衰故。顛倒妄樂，故無可樂者。」眾生所樂正是苦因。從茲苦因，必生苦果，故云「無可樂者」。</a:t>
            </a:r>
          </a:p>
        </p:txBody>
      </p:sp>
    </p:spTree>
    <p:extLst>
      <p:ext uri="{BB962C8B-B14F-4D97-AF65-F5344CB8AC3E}">
        <p14:creationId xmlns:p14="http://schemas.microsoft.com/office/powerpoint/2010/main" val="15230142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859D91E-3B12-D8E7-91A8-59DFE2106B6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第廿七講</a:t>
            </a:r>
            <a:endParaRPr lang="en-US" altLang="zh-TW" dirty="0"/>
          </a:p>
        </p:txBody>
      </p:sp>
      <p:sp>
        <p:nvSpPr>
          <p:cNvPr id="5" name="文字方塊 4">
            <a:extLst>
              <a:ext uri="{FF2B5EF4-FFF2-40B4-BE49-F238E27FC236}">
                <a16:creationId xmlns:a16="http://schemas.microsoft.com/office/drawing/2014/main" id="{B1842632-794F-9727-72E5-9904F22F5CBD}"/>
              </a:ext>
            </a:extLst>
          </p:cNvPr>
          <p:cNvSpPr txBox="1"/>
          <p:nvPr/>
        </p:nvSpPr>
        <p:spPr>
          <a:xfrm>
            <a:off x="4721433" y="654142"/>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繼勸精進，求生安樂國。得生彼國，悉皆「智慧明達，功德殊勝」。「明」者明了，「達」者通達。</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曰：「智慧明達，得智勝也。功德殊勝，得福勝也。」智福並勝，故勸世人，精勤求生。</a:t>
            </a:r>
          </a:p>
        </p:txBody>
      </p:sp>
      <p:sp>
        <p:nvSpPr>
          <p:cNvPr id="6" name="文字方塊 5">
            <a:extLst>
              <a:ext uri="{FF2B5EF4-FFF2-40B4-BE49-F238E27FC236}">
                <a16:creationId xmlns:a16="http://schemas.microsoft.com/office/drawing/2014/main" id="{2958E30B-0F74-F4A6-DCDF-9C48C51E1A82}"/>
              </a:ext>
            </a:extLst>
          </p:cNvPr>
          <p:cNvSpPr txBox="1"/>
          <p:nvPr/>
        </p:nvSpPr>
        <p:spPr>
          <a:xfrm>
            <a:off x="896042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當勤精進。生安樂國。智慧明達。功德殊勝。勿得隨心所欲。虧負經戒。在人後也。</a:t>
            </a:r>
          </a:p>
        </p:txBody>
      </p:sp>
      <p:sp>
        <p:nvSpPr>
          <p:cNvPr id="7" name="文字方塊 6">
            <a:extLst>
              <a:ext uri="{FF2B5EF4-FFF2-40B4-BE49-F238E27FC236}">
                <a16:creationId xmlns:a16="http://schemas.microsoft.com/office/drawing/2014/main" id="{C7F8C9AC-1661-AC2B-3A43-546E1E934019}"/>
              </a:ext>
            </a:extLst>
          </p:cNvPr>
          <p:cNvSpPr txBox="1"/>
          <p:nvPr/>
        </p:nvSpPr>
        <p:spPr>
          <a:xfrm>
            <a:off x="118542" y="640818"/>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「虧」者，缺也。「負」者，欠也。「經」指經教，「戒」指戒行。此處特勸持戒，以戒乃萬行之基也。「勿得隨心」者，</a:t>
            </a:r>
            <a:r>
              <a:rPr lang="en-US" altLang="zh-TW" sz="2800" dirty="0">
                <a:solidFill>
                  <a:schemeClr val="bg1">
                    <a:lumMod val="95000"/>
                  </a:schemeClr>
                </a:solidFill>
              </a:rPr>
              <a:t>《</a:t>
            </a:r>
            <a:r>
              <a:rPr lang="zh-TW" altLang="en-US" sz="2800" dirty="0">
                <a:solidFill>
                  <a:schemeClr val="bg1">
                    <a:lumMod val="95000"/>
                  </a:schemeClr>
                </a:solidFill>
              </a:rPr>
              <a:t>涅槃經</a:t>
            </a:r>
            <a:r>
              <a:rPr lang="en-US" altLang="zh-TW" sz="2800" dirty="0">
                <a:solidFill>
                  <a:schemeClr val="bg1">
                    <a:lumMod val="95000"/>
                  </a:schemeClr>
                </a:solidFill>
              </a:rPr>
              <a:t>》</a:t>
            </a:r>
            <a:r>
              <a:rPr lang="zh-TW" altLang="en-US" sz="2800" dirty="0">
                <a:solidFill>
                  <a:schemeClr val="bg1">
                    <a:lumMod val="95000"/>
                  </a:schemeClr>
                </a:solidFill>
              </a:rPr>
              <a:t>云：「常為心師，不為師心。」蓋師心自用，乃行人大失。因此妄心，正是生死根本。「在人後也」者，落後於他人也。</a:t>
            </a:r>
          </a:p>
        </p:txBody>
      </p:sp>
    </p:spTree>
    <p:extLst>
      <p:ext uri="{BB962C8B-B14F-4D97-AF65-F5344CB8AC3E}">
        <p14:creationId xmlns:p14="http://schemas.microsoft.com/office/powerpoint/2010/main" val="33983929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BAB8942C-329C-5F11-D67C-B86BA25B812D}"/>
              </a:ext>
            </a:extLst>
          </p:cNvPr>
          <p:cNvSpPr txBox="1"/>
          <p:nvPr/>
        </p:nvSpPr>
        <p:spPr>
          <a:xfrm>
            <a:off x="91419" y="117426"/>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勸諭策進第三十三</a:t>
            </a:r>
          </a:p>
          <a:p>
            <a:pPr>
              <a:lnSpc>
                <a:spcPts val="3000"/>
              </a:lnSpc>
            </a:pPr>
            <a:r>
              <a:rPr lang="zh-TW" altLang="en-US" sz="2800" dirty="0">
                <a:solidFill>
                  <a:schemeClr val="bg1"/>
                </a:solidFill>
              </a:rPr>
              <a:t>世人共爭不急之務。於此劇惡極苦之中。勤身營務。以自給濟。尊卑。貧富。少長。男女。累念積慮。為心走使。無田憂田。無宅憂宅。眷屬財物。有無同憂。</a:t>
            </a:r>
          </a:p>
        </p:txBody>
      </p:sp>
      <p:sp>
        <p:nvSpPr>
          <p:cNvPr id="8" name="文字方塊 7">
            <a:extLst>
              <a:ext uri="{FF2B5EF4-FFF2-40B4-BE49-F238E27FC236}">
                <a16:creationId xmlns:a16="http://schemas.microsoft.com/office/drawing/2014/main" id="{896EA2EB-3C6A-1628-B45E-D4A81E3E5658}"/>
              </a:ext>
            </a:extLst>
          </p:cNvPr>
          <p:cNvSpPr txBox="1"/>
          <p:nvPr/>
        </p:nvSpPr>
        <p:spPr>
          <a:xfrm>
            <a:off x="125549" y="2258110"/>
            <a:ext cx="12064864" cy="3375283"/>
          </a:xfrm>
          <a:prstGeom prst="rect">
            <a:avLst/>
          </a:prstGeom>
          <a:noFill/>
        </p:spPr>
        <p:txBody>
          <a:bodyPr wrap="square" rtlCol="0">
            <a:spAutoFit/>
          </a:bodyPr>
          <a:lstStyle/>
          <a:p>
            <a:pPr>
              <a:lnSpc>
                <a:spcPts val="3200"/>
              </a:lnSpc>
            </a:pPr>
            <a:r>
              <a:rPr lang="en-US" altLang="zh-TW" sz="2800" b="1" dirty="0">
                <a:solidFill>
                  <a:schemeClr val="bg1"/>
                </a:solidFill>
              </a:rPr>
              <a:t>Chapter 33: Exhortation and Encouragement</a:t>
            </a:r>
          </a:p>
          <a:p>
            <a:pPr>
              <a:lnSpc>
                <a:spcPts val="3200"/>
              </a:lnSpc>
            </a:pPr>
            <a:r>
              <a:rPr lang="en-US" altLang="zh-TW" sz="2800" b="1" dirty="0">
                <a:solidFill>
                  <a:schemeClr val="bg1"/>
                </a:solidFill>
              </a:rPr>
              <a:t>People of the world all contend over matters that are not urgent. Amid this realm of severe evils and extreme suffering, they labor tirelessly to make a living and sustain themselves. Whether noble or lowly, rich or poor, young or old, man or woman, their minds are burdened with endless thoughts and worries, driven ceaselessly by their own hearts. Those without fields worry about fields; those without houses worry about houses. Concerning family and wealth, whether they have them or not, they are equally afflicted with anxiety.</a:t>
            </a:r>
            <a:endParaRPr lang="zh-TW" altLang="en-US" sz="2800" b="1" dirty="0">
              <a:solidFill>
                <a:schemeClr val="bg1"/>
              </a:solidFill>
            </a:endParaRPr>
          </a:p>
        </p:txBody>
      </p:sp>
    </p:spTree>
    <p:extLst>
      <p:ext uri="{BB962C8B-B14F-4D97-AF65-F5344CB8AC3E}">
        <p14:creationId xmlns:p14="http://schemas.microsoft.com/office/powerpoint/2010/main" val="2593709579"/>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43A4C690-11B4-6D05-BE69-CC521F0D2FA8}"/>
              </a:ext>
            </a:extLst>
          </p:cNvPr>
          <p:cNvSpPr txBox="1"/>
          <p:nvPr/>
        </p:nvSpPr>
        <p:spPr>
          <a:xfrm>
            <a:off x="5358" y="117426"/>
            <a:ext cx="12064864" cy="1820242"/>
          </a:xfrm>
          <a:prstGeom prst="rect">
            <a:avLst/>
          </a:prstGeom>
          <a:noFill/>
        </p:spPr>
        <p:txBody>
          <a:bodyPr wrap="square" rtlCol="0">
            <a:spAutoFit/>
          </a:bodyPr>
          <a:lstStyle/>
          <a:p>
            <a:pPr>
              <a:lnSpc>
                <a:spcPts val="3400"/>
              </a:lnSpc>
            </a:pPr>
            <a:r>
              <a:rPr lang="zh-TW" altLang="en-US" sz="2800" dirty="0">
                <a:solidFill>
                  <a:schemeClr val="bg1"/>
                </a:solidFill>
              </a:rPr>
              <a:t>有一少一。思欲齊等。適小具有。又憂非常。水火盜賊。怨家債主。焚漂劫奪。消散磨滅。心慳意固。無能縱捨。命終棄捐。莫誰隨者。貧富同然。憂苦萬端。世間人民。父子。兄弟。夫婦。親屬。當相敬愛。無相憎嫉。有無相通。無得貪惜。</a:t>
            </a:r>
          </a:p>
        </p:txBody>
      </p:sp>
      <p:sp>
        <p:nvSpPr>
          <p:cNvPr id="8" name="文字方塊 7">
            <a:extLst>
              <a:ext uri="{FF2B5EF4-FFF2-40B4-BE49-F238E27FC236}">
                <a16:creationId xmlns:a16="http://schemas.microsoft.com/office/drawing/2014/main" id="{1F14943E-C0FF-A085-EF26-EA19D2DE7B40}"/>
              </a:ext>
            </a:extLst>
          </p:cNvPr>
          <p:cNvSpPr txBox="1"/>
          <p:nvPr/>
        </p:nvSpPr>
        <p:spPr>
          <a:xfrm>
            <a:off x="130235" y="2061642"/>
            <a:ext cx="12064864" cy="4196020"/>
          </a:xfrm>
          <a:prstGeom prst="rect">
            <a:avLst/>
          </a:prstGeom>
          <a:noFill/>
        </p:spPr>
        <p:txBody>
          <a:bodyPr wrap="square" rtlCol="0">
            <a:spAutoFit/>
          </a:bodyPr>
          <a:lstStyle/>
          <a:p>
            <a:pPr>
              <a:lnSpc>
                <a:spcPts val="3200"/>
              </a:lnSpc>
            </a:pPr>
            <a:r>
              <a:rPr lang="en-US" altLang="zh-TW" sz="2700" b="1" dirty="0">
                <a:solidFill>
                  <a:schemeClr val="bg1"/>
                </a:solidFill>
              </a:rPr>
              <a:t>When they have little, they long for more, desiring to make things equal with others. When they finally possess a small amount, they again worry that it will not last—fearing water, fire, thieves, robbers, enemies, or creditors who might burn, wash away, steal, or seize it. All things eventually decay and vanish. Their minds are greedy and stubborn, unable to let go or give freely. Yet when life ends, all must be abandoned, and nothing follows after. Whether rich or poor, all alike face countless sorrows and troubles. People of the world—fathers and sons, brothers, husbands and wives, relatives and kin—should treat each other with respect and love, without hatred or jealousy. Those who have and those who have not should share with one another, and none should be greedy or possessive.</a:t>
            </a:r>
            <a:endParaRPr lang="zh-TW" altLang="en-US" sz="2700" b="1" dirty="0">
              <a:solidFill>
                <a:schemeClr val="bg1"/>
              </a:solidFill>
            </a:endParaRPr>
          </a:p>
        </p:txBody>
      </p:sp>
    </p:spTree>
    <p:extLst>
      <p:ext uri="{BB962C8B-B14F-4D97-AF65-F5344CB8AC3E}">
        <p14:creationId xmlns:p14="http://schemas.microsoft.com/office/powerpoint/2010/main" val="3308781621"/>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AD14676-296F-CCF3-D6AF-5C22C94FC3EA}"/>
              </a:ext>
            </a:extLst>
          </p:cNvPr>
          <p:cNvSpPr txBox="1"/>
          <p:nvPr/>
        </p:nvSpPr>
        <p:spPr>
          <a:xfrm>
            <a:off x="19293" y="264919"/>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言色常和。莫相違戾。或時心諍。有所恚怒。後世轉劇。至成大怨。世間之事。更相患害。雖不臨時。應急想破。人在愛欲之中。獨生獨死。獨去獨來。苦樂自當。無有代者。善惡變化。追逐所生。道路不同。會見無期。</a:t>
            </a:r>
          </a:p>
        </p:txBody>
      </p:sp>
      <p:sp>
        <p:nvSpPr>
          <p:cNvPr id="8" name="文字方塊 7">
            <a:extLst>
              <a:ext uri="{FF2B5EF4-FFF2-40B4-BE49-F238E27FC236}">
                <a16:creationId xmlns:a16="http://schemas.microsoft.com/office/drawing/2014/main" id="{53850956-862D-D534-07E7-12834D9F8E60}"/>
              </a:ext>
            </a:extLst>
          </p:cNvPr>
          <p:cNvSpPr txBox="1"/>
          <p:nvPr/>
        </p:nvSpPr>
        <p:spPr>
          <a:xfrm>
            <a:off x="79014" y="2020406"/>
            <a:ext cx="12064864" cy="4606389"/>
          </a:xfrm>
          <a:prstGeom prst="rect">
            <a:avLst/>
          </a:prstGeom>
          <a:noFill/>
        </p:spPr>
        <p:txBody>
          <a:bodyPr wrap="square" rtlCol="0">
            <a:spAutoFit/>
          </a:bodyPr>
          <a:lstStyle/>
          <a:p>
            <a:pPr>
              <a:lnSpc>
                <a:spcPts val="3200"/>
              </a:lnSpc>
            </a:pPr>
            <a:r>
              <a:rPr lang="en-US" altLang="zh-TW" sz="2800" b="1" dirty="0">
                <a:solidFill>
                  <a:schemeClr val="bg1"/>
                </a:solidFill>
              </a:rPr>
              <a:t>Let your words and expressions always be gentle and harmonious; do not oppose or quarrel with one another. If ever the mind gives rise to dispute, resentment, or anger, these will grow heavier in future lives, becoming deep and lasting enmity. They harm and injure one another in worldly affairs. Though retribution does not manifest immediately at the time, the law of cause and effect is never false; it will surely bring recompense in future lives. Living beings, bound in the net of desire and attachment, are born alone and die alone, come and go alone —bearing their own joys and sufferings, with none who can take their place. Good and evil transform and follow each being, leading them to different paths, where reunion is uncertain and meeting again is beyond knowing.</a:t>
            </a:r>
            <a:endParaRPr lang="zh-TW" altLang="en-US" sz="2800" b="1" dirty="0">
              <a:solidFill>
                <a:schemeClr val="bg1"/>
              </a:solidFill>
            </a:endParaRPr>
          </a:p>
        </p:txBody>
      </p:sp>
    </p:spTree>
    <p:extLst>
      <p:ext uri="{BB962C8B-B14F-4D97-AF65-F5344CB8AC3E}">
        <p14:creationId xmlns:p14="http://schemas.microsoft.com/office/powerpoint/2010/main" val="2741640645"/>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69CDA13-FEB5-2D39-3F79-E982BA59287B}"/>
              </a:ext>
            </a:extLst>
          </p:cNvPr>
          <p:cNvSpPr txBox="1"/>
          <p:nvPr/>
        </p:nvSpPr>
        <p:spPr>
          <a:xfrm>
            <a:off x="62774" y="477466"/>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何不於強健時。努力修善。欲何待乎。世人善惡自不能見。吉凶禍福。競各作之。身愚神闇。轉受餘教。顛倒相續。無常根本。蒙冥抵突。不信經法。心無遠慮。各欲快意。迷於瞋恚。貪於財色。終不休止。哀哉可傷。</a:t>
            </a:r>
          </a:p>
        </p:txBody>
      </p:sp>
      <p:sp>
        <p:nvSpPr>
          <p:cNvPr id="8" name="文字方塊 7">
            <a:extLst>
              <a:ext uri="{FF2B5EF4-FFF2-40B4-BE49-F238E27FC236}">
                <a16:creationId xmlns:a16="http://schemas.microsoft.com/office/drawing/2014/main" id="{9F4D9785-FBA3-0B3D-4564-3DDE23C4CFFC}"/>
              </a:ext>
            </a:extLst>
          </p:cNvPr>
          <p:cNvSpPr txBox="1"/>
          <p:nvPr/>
        </p:nvSpPr>
        <p:spPr>
          <a:xfrm>
            <a:off x="62774" y="2118273"/>
            <a:ext cx="12064864" cy="4196020"/>
          </a:xfrm>
          <a:prstGeom prst="rect">
            <a:avLst/>
          </a:prstGeom>
          <a:noFill/>
        </p:spPr>
        <p:txBody>
          <a:bodyPr wrap="square" rtlCol="0">
            <a:spAutoFit/>
          </a:bodyPr>
          <a:lstStyle/>
          <a:p>
            <a:pPr>
              <a:lnSpc>
                <a:spcPts val="3200"/>
              </a:lnSpc>
            </a:pPr>
            <a:r>
              <a:rPr lang="en-US" altLang="zh-TW" sz="2800" b="1" dirty="0">
                <a:solidFill>
                  <a:schemeClr val="bg1"/>
                </a:solidFill>
              </a:rPr>
              <a:t>Why, then, in the time of strength and vigor, do people not strive diligently to cultivate goodness? What are they waiting for? Worldly people cannot perceive good and evil for themselves; they pursue fortune and fall into misfortune, each following their own delusions. Foolish in body and darkened in spirit, they heed false teachings and remain in confusion, continuing the cycle of delusion and inversion. Ignorance is the root of impermanence; it causes their conduct to fall into conflict, leads them to disbelieve in the teachings of the sutras, and makes their minds lack foresight. Each seeks to gratify their desires, lost in anger and greed for wealth and sensual pleasure, never ceasing in their pursuit. Alas, how pitiable and sorrowful this truly is!</a:t>
            </a:r>
            <a:endParaRPr lang="zh-TW" altLang="en-US" sz="2800" b="1" dirty="0">
              <a:solidFill>
                <a:schemeClr val="bg1"/>
              </a:solidFill>
            </a:endParaRPr>
          </a:p>
        </p:txBody>
      </p:sp>
    </p:spTree>
    <p:extLst>
      <p:ext uri="{BB962C8B-B14F-4D97-AF65-F5344CB8AC3E}">
        <p14:creationId xmlns:p14="http://schemas.microsoft.com/office/powerpoint/2010/main" val="3457710664"/>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7544D8D6-5724-75CA-BAB8-02B2FAD65F9D}"/>
              </a:ext>
            </a:extLst>
          </p:cNvPr>
          <p:cNvSpPr txBox="1"/>
          <p:nvPr/>
        </p:nvSpPr>
        <p:spPr>
          <a:xfrm>
            <a:off x="61472"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先人不善。不識道德。無有語者。殊無怪也。死生之趣。善惡之道。都不之信。謂無有是。更相瞻視。且自見之。或父哭子。或子哭父。兄弟夫婦。更相哭泣。一死一生。迭相顧戀。憂愛結縛。無有解時。思想恩好。不離情欲。不能深思熟計。專精行道。年壽旋盡。無可奈何。</a:t>
            </a:r>
          </a:p>
        </p:txBody>
      </p:sp>
      <p:sp>
        <p:nvSpPr>
          <p:cNvPr id="3" name="文字方塊 2">
            <a:extLst>
              <a:ext uri="{FF2B5EF4-FFF2-40B4-BE49-F238E27FC236}">
                <a16:creationId xmlns:a16="http://schemas.microsoft.com/office/drawing/2014/main" id="{558D3B5B-7A0E-9C90-19F5-742B6C817CB2}"/>
              </a:ext>
            </a:extLst>
          </p:cNvPr>
          <p:cNvSpPr txBox="1"/>
          <p:nvPr/>
        </p:nvSpPr>
        <p:spPr>
          <a:xfrm>
            <a:off x="61472" y="2063765"/>
            <a:ext cx="12064864" cy="4606389"/>
          </a:xfrm>
          <a:prstGeom prst="rect">
            <a:avLst/>
          </a:prstGeom>
          <a:noFill/>
        </p:spPr>
        <p:txBody>
          <a:bodyPr wrap="square" rtlCol="0">
            <a:spAutoFit/>
          </a:bodyPr>
          <a:lstStyle/>
          <a:p>
            <a:pPr>
              <a:lnSpc>
                <a:spcPts val="3200"/>
              </a:lnSpc>
            </a:pPr>
            <a:r>
              <a:rPr lang="en-US" altLang="zh-TW" sz="2800" b="1" dirty="0">
                <a:solidFill>
                  <a:schemeClr val="bg1"/>
                </a:solidFill>
              </a:rPr>
              <a:t>If those of the past lacked goodness and did not understand the Way or virtue, and if there was no one to instruct them, then it is not surprising. They did not believe in the paths of life and death, nor in the workings of good and evil, thinking such things did not exist. They merely looked upon one another, seeing with their own eyes—a father weeping for his son, a son weeping for his father, brothers and spouses crying for one another. One dies, another lives, each looking back with longing and attachment. Bound tightly by grief and love, they find no release. Their thoughts remain entangled in affection and desire, unable to reflect deeply or plan wisely, nor to devote themselves single-mindedly to the practice of the Way. As their years swiftly pass, their lives come to an end—and there is nothing they can do.</a:t>
            </a:r>
            <a:endParaRPr lang="zh-TW" altLang="en-US" sz="2800" b="1" dirty="0">
              <a:solidFill>
                <a:schemeClr val="bg1"/>
              </a:solidFill>
            </a:endParaRPr>
          </a:p>
        </p:txBody>
      </p:sp>
    </p:spTree>
    <p:extLst>
      <p:ext uri="{BB962C8B-B14F-4D97-AF65-F5344CB8AC3E}">
        <p14:creationId xmlns:p14="http://schemas.microsoft.com/office/powerpoint/2010/main" val="1261876097"/>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F6BC40A7-D758-00D6-8DB3-CD000B87E952}"/>
              </a:ext>
            </a:extLst>
          </p:cNvPr>
          <p:cNvSpPr txBox="1"/>
          <p:nvPr/>
        </p:nvSpPr>
        <p:spPr>
          <a:xfrm>
            <a:off x="125549" y="189434"/>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惑道者眾。悟道者少。各懷殺毒。惡氣冥冥。為妄興事。違逆天地。恣意罪極。頓奪其壽。下入惡道。無有出期。若曹當熟思計。遠離眾惡。擇其善者。勤而行之。愛欲榮華。不可常保。皆當別離。無可樂者。當勤精進。生安樂國。智慧明達。功德殊勝。勿得隨心所欲。虧負經戒。在人後也。</a:t>
            </a:r>
          </a:p>
        </p:txBody>
      </p:sp>
      <p:sp>
        <p:nvSpPr>
          <p:cNvPr id="3" name="文字方塊 2">
            <a:extLst>
              <a:ext uri="{FF2B5EF4-FFF2-40B4-BE49-F238E27FC236}">
                <a16:creationId xmlns:a16="http://schemas.microsoft.com/office/drawing/2014/main" id="{15733747-2EB8-285F-BC58-E43FC4EB3D9D}"/>
              </a:ext>
            </a:extLst>
          </p:cNvPr>
          <p:cNvSpPr txBox="1"/>
          <p:nvPr/>
        </p:nvSpPr>
        <p:spPr>
          <a:xfrm>
            <a:off x="125549" y="1846596"/>
            <a:ext cx="12064864" cy="5016758"/>
          </a:xfrm>
          <a:prstGeom prst="rect">
            <a:avLst/>
          </a:prstGeom>
          <a:noFill/>
        </p:spPr>
        <p:txBody>
          <a:bodyPr wrap="square" rtlCol="0">
            <a:spAutoFit/>
          </a:bodyPr>
          <a:lstStyle/>
          <a:p>
            <a:pPr>
              <a:lnSpc>
                <a:spcPts val="3200"/>
              </a:lnSpc>
            </a:pPr>
            <a:r>
              <a:rPr lang="en-US" altLang="zh-TW" sz="2800" b="1" dirty="0">
                <a:solidFill>
                  <a:schemeClr val="bg1"/>
                </a:solidFill>
              </a:rPr>
              <a:t>There are many who are deluded about the Way, but few who awaken to it. Each harbors thoughts of harm and malice. Their evil passions blaze fiercely, leading them from dark karma into darker karma. They pursue vain affairs, defying the law of Heaven and Earth, indulging their desires and committing the gravest sins. Their lives are abruptly cut short, and they fall into the evil realms, with no time of release. You should earnestly reflect upon this, turn away from all evil, and choose what is good, </a:t>
            </a:r>
            <a:r>
              <a:rPr lang="en-US" altLang="zh-TW" sz="2800" b="1" dirty="0" err="1">
                <a:solidFill>
                  <a:schemeClr val="bg1"/>
                </a:solidFill>
              </a:rPr>
              <a:t>practising</a:t>
            </a:r>
            <a:r>
              <a:rPr lang="en-US" altLang="zh-TW" sz="2800" b="1" dirty="0">
                <a:solidFill>
                  <a:schemeClr val="bg1"/>
                </a:solidFill>
              </a:rPr>
              <a:t> it diligently. Worldly desires and fleeting glory cannot be kept forever—all must part in the end, and none of it brings true joy. Therefore, strive with diligence to be born in the Land of Peace and Bliss, where wisdom is clear and virtues are supreme. Do not act according to selfish desires, nor betray the teachings and precepts—lest you fall behind others on the Path.</a:t>
            </a:r>
            <a:endParaRPr lang="zh-TW" altLang="en-US" sz="2800" b="1" dirty="0">
              <a:solidFill>
                <a:schemeClr val="bg1"/>
              </a:solidFill>
            </a:endParaRPr>
          </a:p>
        </p:txBody>
      </p:sp>
    </p:spTree>
    <p:extLst>
      <p:ext uri="{BB962C8B-B14F-4D97-AF65-F5344CB8AC3E}">
        <p14:creationId xmlns:p14="http://schemas.microsoft.com/office/powerpoint/2010/main" val="1572253936"/>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48688</TotalTime>
  <Words>9231</Words>
  <Application>Microsoft Office PowerPoint</Application>
  <PresentationFormat>自訂</PresentationFormat>
  <Paragraphs>244</Paragraphs>
  <Slides>49</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49</vt:i4>
      </vt:variant>
    </vt:vector>
  </HeadingPairs>
  <TitlesOfParts>
    <vt:vector size="52"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943</cp:revision>
  <dcterms:created xsi:type="dcterms:W3CDTF">2019-12-17T19:51:00Z</dcterms:created>
  <dcterms:modified xsi:type="dcterms:W3CDTF">2025-10-25T18:41:22Z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