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7" r:id="rId2"/>
  </p:sldIdLst>
  <p:sldSz cx="43905488"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660"/>
  </p:normalViewPr>
  <p:slideViewPr>
    <p:cSldViewPr snapToGrid="0">
      <p:cViewPr varScale="1">
        <p:scale>
          <a:sx n="16" d="100"/>
          <a:sy n="16" d="100"/>
        </p:scale>
        <p:origin x="1435" y="101"/>
      </p:cViewPr>
      <p:guideLst/>
    </p:cSldViewPr>
  </p:slideViewPr>
  <p:notesTextViewPr>
    <p:cViewPr>
      <p:scale>
        <a:sx n="1" d="1"/>
        <a:sy n="1" d="1"/>
      </p:scale>
      <p:origin x="0" y="-43"/>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F25ECB-8843-4F9A-9DAB-38CC1F73C7BB}" type="datetimeFigureOut">
              <a:rPr lang="en-GB" smtClean="0"/>
              <a:t>14/12/2022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05AED3-A959-49BE-BC8C-DCC2B55DA551}" type="slidenum">
              <a:rPr lang="en-GB" smtClean="0"/>
              <a:t>‹#›</a:t>
            </a:fld>
            <a:endParaRPr lang="en-GB"/>
          </a:p>
        </p:txBody>
      </p:sp>
    </p:spTree>
    <p:extLst>
      <p:ext uri="{BB962C8B-B14F-4D97-AF65-F5344CB8AC3E}">
        <p14:creationId xmlns:p14="http://schemas.microsoft.com/office/powerpoint/2010/main" val="1665176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n.wikipedia.org/wiki/Iconography_of_Charlemagne"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Both had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conqoure</a:t>
            </a:r>
            <a:r>
              <a:rPr lang="en-GB" sz="1800" dirty="0">
                <a:effectLst/>
                <a:latin typeface="Calibri" panose="020F0502020204030204" pitchFamily="34" charset="0"/>
                <a:ea typeface="Calibri" panose="020F0502020204030204" pitchFamily="34" charset="0"/>
                <a:cs typeface="Times New Roman" panose="02020603050405020304" pitchFamily="18" charset="0"/>
              </a:rPr>
              <a:t> Constantine-BATTLE OF MILVIAN BRIDGE 312, defeat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maxetenius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Edict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milan</a:t>
            </a:r>
            <a:r>
              <a:rPr lang="en-GB" sz="1800" dirty="0">
                <a:effectLst/>
                <a:latin typeface="Calibri" panose="020F0502020204030204" pitchFamily="34" charset="0"/>
                <a:ea typeface="Calibri" panose="020F0502020204030204" pitchFamily="34" charset="0"/>
                <a:cs typeface="Times New Roman" panose="02020603050405020304" pitchFamily="18" charset="0"/>
              </a:rPr>
              <a:t> 313,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Licinius</a:t>
            </a:r>
            <a:r>
              <a:rPr lang="en-GB" sz="1800" dirty="0">
                <a:effectLst/>
                <a:latin typeface="Calibri" panose="020F0502020204030204" pitchFamily="34" charset="0"/>
                <a:ea typeface="Calibri" panose="020F0502020204030204" pitchFamily="34" charset="0"/>
                <a:cs typeface="Times New Roman" panose="02020603050405020304" pitchFamily="18" charset="0"/>
              </a:rPr>
              <a:t>- religious freedom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While both appear in the third section of the divine comedy: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Paradiso</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They both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fuction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differently and appear in different sections of the work with </a:t>
            </a: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3"/>
              </a:rPr>
              <a:t>Charlemagne</a:t>
            </a:r>
            <a:r>
              <a:rPr lang="en-GB" sz="1800" dirty="0">
                <a:effectLst/>
                <a:latin typeface="Calibri" panose="020F0502020204030204" pitchFamily="34" charset="0"/>
                <a:ea typeface="Calibri" panose="020F0502020204030204" pitchFamily="34" charset="0"/>
                <a:cs typeface="Calibri" panose="020F0502020204030204" pitchFamily="34" charset="0"/>
              </a:rPr>
              <a:t> being </a:t>
            </a:r>
            <a:r>
              <a:rPr lang="en-GB" sz="1800" dirty="0" err="1">
                <a:effectLst/>
                <a:latin typeface="Calibri" panose="020F0502020204030204" pitchFamily="34" charset="0"/>
                <a:ea typeface="Calibri" panose="020F0502020204030204" pitchFamily="34" charset="0"/>
                <a:cs typeface="Calibri" panose="020F0502020204030204" pitchFamily="34" charset="0"/>
              </a:rPr>
              <a:t>metionined</a:t>
            </a:r>
            <a:r>
              <a:rPr lang="en-GB" sz="1800" dirty="0">
                <a:effectLst/>
                <a:latin typeface="Calibri" panose="020F0502020204030204" pitchFamily="34" charset="0"/>
                <a:ea typeface="Calibri" panose="020F0502020204030204" pitchFamily="34" charset="0"/>
                <a:cs typeface="Calibri" panose="020F0502020204030204" pitchFamily="34" charset="0"/>
              </a:rPr>
              <a:t> in the thirty first canto of </a:t>
            </a:r>
            <a:r>
              <a:rPr lang="en-GB" sz="1800" i="1" dirty="0">
                <a:effectLst/>
                <a:latin typeface="Calibri" panose="020F0502020204030204" pitchFamily="34" charset="0"/>
                <a:ea typeface="Calibri" panose="020F0502020204030204" pitchFamily="34" charset="0"/>
                <a:cs typeface="Calibri" panose="020F0502020204030204" pitchFamily="34" charset="0"/>
              </a:rPr>
              <a:t>Inferno</a:t>
            </a:r>
            <a:r>
              <a:rPr lang="en-GB" sz="1800" dirty="0">
                <a:effectLst/>
                <a:latin typeface="Calibri" panose="020F0502020204030204" pitchFamily="34" charset="0"/>
                <a:ea typeface="Calibri" panose="020F0502020204030204" pitchFamily="34" charset="0"/>
                <a:cs typeface="Calibri" panose="020F0502020204030204" pitchFamily="34" charset="0"/>
              </a:rPr>
              <a:t> and the sixth canto of </a:t>
            </a:r>
            <a:r>
              <a:rPr lang="en-GB" sz="1800" i="1" dirty="0">
                <a:effectLst/>
                <a:latin typeface="Calibri" panose="020F0502020204030204" pitchFamily="34" charset="0"/>
                <a:ea typeface="Calibri" panose="020F0502020204030204" pitchFamily="34" charset="0"/>
                <a:cs typeface="Calibri" panose="020F0502020204030204" pitchFamily="34" charset="0"/>
              </a:rPr>
              <a:t>Paradiso </a:t>
            </a:r>
            <a:r>
              <a:rPr lang="en-GB" sz="1800" dirty="0">
                <a:effectLst/>
                <a:latin typeface="Calibri" panose="020F0502020204030204" pitchFamily="34" charset="0"/>
                <a:ea typeface="Calibri" panose="020F0502020204030204" pitchFamily="34" charset="0"/>
                <a:cs typeface="Calibri" panose="020F0502020204030204" pitchFamily="34" charset="0"/>
              </a:rPr>
              <a:t>before actually appearing in the eighteenth canto of the same book. The fact that </a:t>
            </a: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3"/>
              </a:rPr>
              <a:t>Charlemagne</a:t>
            </a:r>
            <a:r>
              <a:rPr lang="en-GB" sz="1800" dirty="0">
                <a:effectLst/>
                <a:latin typeface="Calibri" panose="020F0502020204030204" pitchFamily="34" charset="0"/>
                <a:ea typeface="Calibri" panose="020F0502020204030204" pitchFamily="34" charset="0"/>
                <a:cs typeface="Calibri" panose="020F0502020204030204" pitchFamily="34" charset="0"/>
              </a:rPr>
              <a:t> himself appears in </a:t>
            </a:r>
            <a:r>
              <a:rPr lang="en-GB" sz="1800" i="1" dirty="0">
                <a:effectLst/>
                <a:latin typeface="Calibri" panose="020F0502020204030204" pitchFamily="34" charset="0"/>
                <a:ea typeface="Calibri" panose="020F0502020204030204" pitchFamily="34" charset="0"/>
                <a:cs typeface="Calibri" panose="020F0502020204030204" pitchFamily="34" charset="0"/>
              </a:rPr>
              <a:t>Paradiso</a:t>
            </a:r>
            <a:r>
              <a:rPr lang="en-GB" sz="1800" dirty="0">
                <a:effectLst/>
                <a:latin typeface="Calibri" panose="020F0502020204030204" pitchFamily="34" charset="0"/>
                <a:ea typeface="Calibri" panose="020F0502020204030204" pitchFamily="34" charset="0"/>
                <a:cs typeface="Calibri" panose="020F0502020204030204" pitchFamily="34" charset="0"/>
              </a:rPr>
              <a:t> shows that he was seen as both a good man and an important one. This was due to his conquest of Frankia and Lombardy (modern day France and Germany) and his introduction of Christianity, albeit violently, to those regions and is praised for it.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05AED3-A959-49BE-BC8C-DCC2B55DA551}" type="slidenum">
              <a:rPr lang="en-GB" smtClean="0"/>
              <a:t>1</a:t>
            </a:fld>
            <a:endParaRPr lang="en-GB"/>
          </a:p>
        </p:txBody>
      </p:sp>
    </p:spTree>
    <p:extLst>
      <p:ext uri="{BB962C8B-B14F-4D97-AF65-F5344CB8AC3E}">
        <p14:creationId xmlns:p14="http://schemas.microsoft.com/office/powerpoint/2010/main" val="2372997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912" y="5387342"/>
            <a:ext cx="37319665" cy="11460480"/>
          </a:xfrm>
        </p:spPr>
        <p:txBody>
          <a:bodyPr anchor="b"/>
          <a:lstStyle>
            <a:lvl1pPr algn="ctr">
              <a:defRPr sz="28800"/>
            </a:lvl1pPr>
          </a:lstStyle>
          <a:p>
            <a:r>
              <a:rPr lang="en-US"/>
              <a:t>Click to edit Master title style</a:t>
            </a:r>
            <a:endParaRPr lang="en-US" dirty="0"/>
          </a:p>
        </p:txBody>
      </p:sp>
      <p:sp>
        <p:nvSpPr>
          <p:cNvPr id="3" name="Subtitle 2"/>
          <p:cNvSpPr>
            <a:spLocks noGrp="1"/>
          </p:cNvSpPr>
          <p:nvPr>
            <p:ph type="subTitle" idx="1"/>
          </p:nvPr>
        </p:nvSpPr>
        <p:spPr>
          <a:xfrm>
            <a:off x="5488186" y="17289782"/>
            <a:ext cx="32929116" cy="7947658"/>
          </a:xfrm>
        </p:spPr>
        <p:txBody>
          <a:bodyPr/>
          <a:lstStyle>
            <a:lvl1pPr marL="0" indent="0" algn="ctr">
              <a:buNone/>
              <a:defRPr sz="11520"/>
            </a:lvl1pPr>
            <a:lvl2pPr marL="2194560" indent="0" algn="ctr">
              <a:buNone/>
              <a:defRPr sz="9600"/>
            </a:lvl2pPr>
            <a:lvl3pPr marL="4389120" indent="0" algn="ctr">
              <a:buNone/>
              <a:defRPr sz="8640"/>
            </a:lvl3pPr>
            <a:lvl4pPr marL="6583680" indent="0" algn="ctr">
              <a:buNone/>
              <a:defRPr sz="7680"/>
            </a:lvl4pPr>
            <a:lvl5pPr marL="8778240" indent="0" algn="ctr">
              <a:buNone/>
              <a:defRPr sz="7680"/>
            </a:lvl5pPr>
            <a:lvl6pPr marL="10972800" indent="0" algn="ctr">
              <a:buNone/>
              <a:defRPr sz="7680"/>
            </a:lvl6pPr>
            <a:lvl7pPr marL="13167360" indent="0" algn="ctr">
              <a:buNone/>
              <a:defRPr sz="7680"/>
            </a:lvl7pPr>
            <a:lvl8pPr marL="15361920" indent="0" algn="ctr">
              <a:buNone/>
              <a:defRPr sz="7680"/>
            </a:lvl8pPr>
            <a:lvl9pPr marL="17556480" indent="0" algn="ctr">
              <a:buNone/>
              <a:defRPr sz="7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D6D177-EFCF-4400-97D5-89D35A3C4474}" type="datetimeFigureOut">
              <a:rPr lang="en-GB" smtClean="0"/>
              <a:t>14/12/2022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39656-9ED2-4988-BCC8-9A3360E8260B}" type="slidenum">
              <a:rPr lang="en-GB" smtClean="0"/>
              <a:t>‹#›</a:t>
            </a:fld>
            <a:endParaRPr lang="en-GB"/>
          </a:p>
        </p:txBody>
      </p:sp>
    </p:spTree>
    <p:extLst>
      <p:ext uri="{BB962C8B-B14F-4D97-AF65-F5344CB8AC3E}">
        <p14:creationId xmlns:p14="http://schemas.microsoft.com/office/powerpoint/2010/main" val="3002583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D6D177-EFCF-4400-97D5-89D35A3C4474}" type="datetimeFigureOut">
              <a:rPr lang="en-GB" smtClean="0"/>
              <a:t>14/12/2022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39656-9ED2-4988-BCC8-9A3360E8260B}" type="slidenum">
              <a:rPr lang="en-GB" smtClean="0"/>
              <a:t>‹#›</a:t>
            </a:fld>
            <a:endParaRPr lang="en-GB"/>
          </a:p>
        </p:txBody>
      </p:sp>
    </p:spTree>
    <p:extLst>
      <p:ext uri="{BB962C8B-B14F-4D97-AF65-F5344CB8AC3E}">
        <p14:creationId xmlns:p14="http://schemas.microsoft.com/office/powerpoint/2010/main" val="3722803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5637" y="8206749"/>
            <a:ext cx="37868483" cy="13693138"/>
          </a:xfrm>
        </p:spPr>
        <p:txBody>
          <a:bodyPr anchor="b"/>
          <a:lstStyle>
            <a:lvl1pPr>
              <a:defRPr sz="28800"/>
            </a:lvl1pPr>
          </a:lstStyle>
          <a:p>
            <a:r>
              <a:rPr lang="en-US"/>
              <a:t>Click to edit Master title style</a:t>
            </a:r>
            <a:endParaRPr lang="en-US" dirty="0"/>
          </a:p>
        </p:txBody>
      </p:sp>
      <p:sp>
        <p:nvSpPr>
          <p:cNvPr id="3" name="Text Placeholder 2"/>
          <p:cNvSpPr>
            <a:spLocks noGrp="1"/>
          </p:cNvSpPr>
          <p:nvPr>
            <p:ph type="body" idx="1"/>
          </p:nvPr>
        </p:nvSpPr>
        <p:spPr>
          <a:xfrm>
            <a:off x="2995637" y="22029429"/>
            <a:ext cx="37868483" cy="7200898"/>
          </a:xfrm>
        </p:spPr>
        <p:txBody>
          <a:bodyPr/>
          <a:lstStyle>
            <a:lvl1pPr marL="0" indent="0">
              <a:buNone/>
              <a:defRPr sz="11520">
                <a:solidFill>
                  <a:schemeClr val="tx1"/>
                </a:solidFill>
              </a:defRPr>
            </a:lvl1pPr>
            <a:lvl2pPr marL="2194560" indent="0">
              <a:buNone/>
              <a:defRPr sz="9600">
                <a:solidFill>
                  <a:schemeClr val="tx1">
                    <a:tint val="75000"/>
                  </a:schemeClr>
                </a:solidFill>
              </a:defRPr>
            </a:lvl2pPr>
            <a:lvl3pPr marL="4389120" indent="0">
              <a:buNone/>
              <a:defRPr sz="8640">
                <a:solidFill>
                  <a:schemeClr val="tx1">
                    <a:tint val="75000"/>
                  </a:schemeClr>
                </a:solidFill>
              </a:defRPr>
            </a:lvl3pPr>
            <a:lvl4pPr marL="6583680" indent="0">
              <a:buNone/>
              <a:defRPr sz="7680">
                <a:solidFill>
                  <a:schemeClr val="tx1">
                    <a:tint val="75000"/>
                  </a:schemeClr>
                </a:solidFill>
              </a:defRPr>
            </a:lvl4pPr>
            <a:lvl5pPr marL="8778240" indent="0">
              <a:buNone/>
              <a:defRPr sz="7680">
                <a:solidFill>
                  <a:schemeClr val="tx1">
                    <a:tint val="75000"/>
                  </a:schemeClr>
                </a:solidFill>
              </a:defRPr>
            </a:lvl5pPr>
            <a:lvl6pPr marL="10972800" indent="0">
              <a:buNone/>
              <a:defRPr sz="7680">
                <a:solidFill>
                  <a:schemeClr val="tx1">
                    <a:tint val="75000"/>
                  </a:schemeClr>
                </a:solidFill>
              </a:defRPr>
            </a:lvl6pPr>
            <a:lvl7pPr marL="13167360" indent="0">
              <a:buNone/>
              <a:defRPr sz="7680">
                <a:solidFill>
                  <a:schemeClr val="tx1">
                    <a:tint val="75000"/>
                  </a:schemeClr>
                </a:solidFill>
              </a:defRPr>
            </a:lvl7pPr>
            <a:lvl8pPr marL="15361920" indent="0">
              <a:buNone/>
              <a:defRPr sz="7680">
                <a:solidFill>
                  <a:schemeClr val="tx1">
                    <a:tint val="75000"/>
                  </a:schemeClr>
                </a:solidFill>
              </a:defRPr>
            </a:lvl8pPr>
            <a:lvl9pPr marL="17556480" indent="0">
              <a:buNone/>
              <a:defRPr sz="7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D6D177-EFCF-4400-97D5-89D35A3C4474}" type="datetimeFigureOut">
              <a:rPr lang="en-GB" smtClean="0"/>
              <a:t>14/12/2022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39656-9ED2-4988-BCC8-9A3360E8260B}" type="slidenum">
              <a:rPr lang="en-GB" smtClean="0"/>
              <a:t>‹#›</a:t>
            </a:fld>
            <a:endParaRPr lang="en-GB"/>
          </a:p>
        </p:txBody>
      </p:sp>
    </p:spTree>
    <p:extLst>
      <p:ext uri="{BB962C8B-B14F-4D97-AF65-F5344CB8AC3E}">
        <p14:creationId xmlns:p14="http://schemas.microsoft.com/office/powerpoint/2010/main" val="3287347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8503" y="8763000"/>
            <a:ext cx="18659832"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27154" y="8763000"/>
            <a:ext cx="18659832"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D6D177-EFCF-4400-97D5-89D35A3C4474}" type="datetimeFigureOut">
              <a:rPr lang="en-GB" smtClean="0"/>
              <a:t>14/12/2022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39656-9ED2-4988-BCC8-9A3360E8260B}" type="slidenum">
              <a:rPr lang="en-GB" smtClean="0"/>
              <a:t>‹#›</a:t>
            </a:fld>
            <a:endParaRPr lang="en-GB"/>
          </a:p>
        </p:txBody>
      </p:sp>
    </p:spTree>
    <p:extLst>
      <p:ext uri="{BB962C8B-B14F-4D97-AF65-F5344CB8AC3E}">
        <p14:creationId xmlns:p14="http://schemas.microsoft.com/office/powerpoint/2010/main" val="401478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4221" y="1752607"/>
            <a:ext cx="37868483" cy="6362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4226" y="8069582"/>
            <a:ext cx="18574076" cy="3954778"/>
          </a:xfrm>
        </p:spPr>
        <p:txBody>
          <a:bodyPr anchor="b"/>
          <a:lstStyle>
            <a:lvl1pPr marL="0" indent="0">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4" name="Content Placeholder 3"/>
          <p:cNvSpPr>
            <a:spLocks noGrp="1"/>
          </p:cNvSpPr>
          <p:nvPr>
            <p:ph sz="half" idx="2"/>
          </p:nvPr>
        </p:nvSpPr>
        <p:spPr>
          <a:xfrm>
            <a:off x="3024226" y="12024360"/>
            <a:ext cx="18574076"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27156" y="8069582"/>
            <a:ext cx="18665551" cy="3954778"/>
          </a:xfrm>
        </p:spPr>
        <p:txBody>
          <a:bodyPr anchor="b"/>
          <a:lstStyle>
            <a:lvl1pPr marL="0" indent="0">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6" name="Content Placeholder 5"/>
          <p:cNvSpPr>
            <a:spLocks noGrp="1"/>
          </p:cNvSpPr>
          <p:nvPr>
            <p:ph sz="quarter" idx="4"/>
          </p:nvPr>
        </p:nvSpPr>
        <p:spPr>
          <a:xfrm>
            <a:off x="22227156" y="12024360"/>
            <a:ext cx="18665551"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D6D177-EFCF-4400-97D5-89D35A3C4474}" type="datetimeFigureOut">
              <a:rPr lang="en-GB" smtClean="0"/>
              <a:t>14/12/2022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D39656-9ED2-4988-BCC8-9A3360E8260B}" type="slidenum">
              <a:rPr lang="en-GB" smtClean="0"/>
              <a:t>‹#›</a:t>
            </a:fld>
            <a:endParaRPr lang="en-GB"/>
          </a:p>
        </p:txBody>
      </p:sp>
    </p:spTree>
    <p:extLst>
      <p:ext uri="{BB962C8B-B14F-4D97-AF65-F5344CB8AC3E}">
        <p14:creationId xmlns:p14="http://schemas.microsoft.com/office/powerpoint/2010/main" val="2784659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D6D177-EFCF-4400-97D5-89D35A3C4474}" type="datetimeFigureOut">
              <a:rPr lang="en-GB" smtClean="0"/>
              <a:t>14/12/2022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D39656-9ED2-4988-BCC8-9A3360E8260B}" type="slidenum">
              <a:rPr lang="en-GB" smtClean="0"/>
              <a:t>‹#›</a:t>
            </a:fld>
            <a:endParaRPr lang="en-GB"/>
          </a:p>
        </p:txBody>
      </p:sp>
    </p:spTree>
    <p:extLst>
      <p:ext uri="{BB962C8B-B14F-4D97-AF65-F5344CB8AC3E}">
        <p14:creationId xmlns:p14="http://schemas.microsoft.com/office/powerpoint/2010/main" val="2095951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D6D177-EFCF-4400-97D5-89D35A3C4474}" type="datetimeFigureOut">
              <a:rPr lang="en-GB" smtClean="0"/>
              <a:t>14/12/2022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D39656-9ED2-4988-BCC8-9A3360E8260B}" type="slidenum">
              <a:rPr lang="en-GB" smtClean="0"/>
              <a:t>‹#›</a:t>
            </a:fld>
            <a:endParaRPr lang="en-GB"/>
          </a:p>
        </p:txBody>
      </p:sp>
    </p:spTree>
    <p:extLst>
      <p:ext uri="{BB962C8B-B14F-4D97-AF65-F5344CB8AC3E}">
        <p14:creationId xmlns:p14="http://schemas.microsoft.com/office/powerpoint/2010/main" val="874130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4221" y="2194560"/>
            <a:ext cx="14160663" cy="7680960"/>
          </a:xfrm>
        </p:spPr>
        <p:txBody>
          <a:bodyPr anchor="b"/>
          <a:lstStyle>
            <a:lvl1pPr>
              <a:defRPr sz="15360"/>
            </a:lvl1pPr>
          </a:lstStyle>
          <a:p>
            <a:r>
              <a:rPr lang="en-US"/>
              <a:t>Click to edit Master title style</a:t>
            </a:r>
            <a:endParaRPr lang="en-US" dirty="0"/>
          </a:p>
        </p:txBody>
      </p:sp>
      <p:sp>
        <p:nvSpPr>
          <p:cNvPr id="3" name="Content Placeholder 2"/>
          <p:cNvSpPr>
            <a:spLocks noGrp="1"/>
          </p:cNvSpPr>
          <p:nvPr>
            <p:ph idx="1"/>
          </p:nvPr>
        </p:nvSpPr>
        <p:spPr>
          <a:xfrm>
            <a:off x="18665551" y="4739647"/>
            <a:ext cx="22227153" cy="23393400"/>
          </a:xfrm>
        </p:spPr>
        <p:txBody>
          <a:bodyPr/>
          <a:lstStyle>
            <a:lvl1pPr>
              <a:defRPr sz="15360"/>
            </a:lvl1pPr>
            <a:lvl2pPr>
              <a:defRPr sz="13440"/>
            </a:lvl2pPr>
            <a:lvl3pPr>
              <a:defRPr sz="1152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4221" y="9875520"/>
            <a:ext cx="14160663" cy="18295622"/>
          </a:xfrm>
        </p:spPr>
        <p:txBody>
          <a:bodyPr/>
          <a:lstStyle>
            <a:lvl1pPr marL="0" indent="0">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89D6D177-EFCF-4400-97D5-89D35A3C4474}" type="datetimeFigureOut">
              <a:rPr lang="en-GB" smtClean="0"/>
              <a:t>14/12/2022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39656-9ED2-4988-BCC8-9A3360E8260B}" type="slidenum">
              <a:rPr lang="en-GB" smtClean="0"/>
              <a:t>‹#›</a:t>
            </a:fld>
            <a:endParaRPr lang="en-GB"/>
          </a:p>
        </p:txBody>
      </p:sp>
    </p:spTree>
    <p:extLst>
      <p:ext uri="{BB962C8B-B14F-4D97-AF65-F5344CB8AC3E}">
        <p14:creationId xmlns:p14="http://schemas.microsoft.com/office/powerpoint/2010/main" val="3780312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4221" y="2194560"/>
            <a:ext cx="14160663" cy="7680960"/>
          </a:xfrm>
        </p:spPr>
        <p:txBody>
          <a:bodyPr anchor="b"/>
          <a:lstStyle>
            <a:lvl1pPr>
              <a:defRPr sz="15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65551" y="4739647"/>
            <a:ext cx="22227153" cy="23393400"/>
          </a:xfrm>
        </p:spPr>
        <p:txBody>
          <a:bodyPr anchor="t"/>
          <a:lstStyle>
            <a:lvl1pPr marL="0" indent="0">
              <a:buNone/>
              <a:defRPr sz="15360"/>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US"/>
              <a:t>Click icon to add picture</a:t>
            </a:r>
            <a:endParaRPr lang="en-US" dirty="0"/>
          </a:p>
        </p:txBody>
      </p:sp>
      <p:sp>
        <p:nvSpPr>
          <p:cNvPr id="4" name="Text Placeholder 3"/>
          <p:cNvSpPr>
            <a:spLocks noGrp="1"/>
          </p:cNvSpPr>
          <p:nvPr>
            <p:ph type="body" sz="half" idx="2"/>
          </p:nvPr>
        </p:nvSpPr>
        <p:spPr>
          <a:xfrm>
            <a:off x="3024221" y="9875520"/>
            <a:ext cx="14160663" cy="18295622"/>
          </a:xfrm>
        </p:spPr>
        <p:txBody>
          <a:bodyPr/>
          <a:lstStyle>
            <a:lvl1pPr marL="0" indent="0">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89D6D177-EFCF-4400-97D5-89D35A3C4474}" type="datetimeFigureOut">
              <a:rPr lang="en-GB" smtClean="0"/>
              <a:t>14/12/2022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39656-9ED2-4988-BCC8-9A3360E8260B}" type="slidenum">
              <a:rPr lang="en-GB" smtClean="0"/>
              <a:t>‹#›</a:t>
            </a:fld>
            <a:endParaRPr lang="en-GB"/>
          </a:p>
        </p:txBody>
      </p:sp>
    </p:spTree>
    <p:extLst>
      <p:ext uri="{BB962C8B-B14F-4D97-AF65-F5344CB8AC3E}">
        <p14:creationId xmlns:p14="http://schemas.microsoft.com/office/powerpoint/2010/main" val="3071573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D6D177-EFCF-4400-97D5-89D35A3C4474}" type="datetimeFigureOut">
              <a:rPr lang="en-GB" smtClean="0"/>
              <a:t>14/12/2022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39656-9ED2-4988-BCC8-9A3360E8260B}" type="slidenum">
              <a:rPr lang="en-GB" smtClean="0"/>
              <a:t>‹#›</a:t>
            </a:fld>
            <a:endParaRPr lang="en-GB"/>
          </a:p>
        </p:txBody>
      </p:sp>
    </p:spTree>
    <p:extLst>
      <p:ext uri="{BB962C8B-B14F-4D97-AF65-F5344CB8AC3E}">
        <p14:creationId xmlns:p14="http://schemas.microsoft.com/office/powerpoint/2010/main" val="242216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19867" y="1752600"/>
            <a:ext cx="9467121" cy="2789682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8505" y="1752600"/>
            <a:ext cx="27852544"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D6D177-EFCF-4400-97D5-89D35A3C4474}" type="datetimeFigureOut">
              <a:rPr lang="en-GB" smtClean="0"/>
              <a:t>14/12/2022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39656-9ED2-4988-BCC8-9A3360E8260B}" type="slidenum">
              <a:rPr lang="en-GB" smtClean="0"/>
              <a:t>‹#›</a:t>
            </a:fld>
            <a:endParaRPr lang="en-GB"/>
          </a:p>
        </p:txBody>
      </p:sp>
    </p:spTree>
    <p:extLst>
      <p:ext uri="{BB962C8B-B14F-4D97-AF65-F5344CB8AC3E}">
        <p14:creationId xmlns:p14="http://schemas.microsoft.com/office/powerpoint/2010/main" val="2725895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8503" y="1752607"/>
            <a:ext cx="37868483" cy="6362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8503" y="8763000"/>
            <a:ext cx="37868483"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8502" y="30510487"/>
            <a:ext cx="9878735" cy="1752600"/>
          </a:xfrm>
          <a:prstGeom prst="rect">
            <a:avLst/>
          </a:prstGeom>
        </p:spPr>
        <p:txBody>
          <a:bodyPr vert="horz" lIns="91440" tIns="45720" rIns="91440" bIns="45720" rtlCol="0" anchor="ctr"/>
          <a:lstStyle>
            <a:lvl1pPr algn="l">
              <a:defRPr sz="5760">
                <a:solidFill>
                  <a:schemeClr val="tx1">
                    <a:tint val="75000"/>
                  </a:schemeClr>
                </a:solidFill>
              </a:defRPr>
            </a:lvl1pPr>
          </a:lstStyle>
          <a:p>
            <a:fld id="{89D6D177-EFCF-4400-97D5-89D35A3C4474}" type="datetimeFigureOut">
              <a:rPr lang="en-GB" smtClean="0"/>
              <a:t>14/12/2022</a:t>
            </a:fld>
            <a:endParaRPr lang="en-GB"/>
          </a:p>
        </p:txBody>
      </p:sp>
      <p:sp>
        <p:nvSpPr>
          <p:cNvPr id="5" name="Footer Placeholder 4"/>
          <p:cNvSpPr>
            <a:spLocks noGrp="1"/>
          </p:cNvSpPr>
          <p:nvPr>
            <p:ph type="ftr" sz="quarter" idx="3"/>
          </p:nvPr>
        </p:nvSpPr>
        <p:spPr>
          <a:xfrm>
            <a:off x="14543693" y="30510487"/>
            <a:ext cx="14818102" cy="1752600"/>
          </a:xfrm>
          <a:prstGeom prst="rect">
            <a:avLst/>
          </a:prstGeom>
        </p:spPr>
        <p:txBody>
          <a:bodyPr vert="horz" lIns="91440" tIns="45720" rIns="91440" bIns="45720" rtlCol="0" anchor="ctr"/>
          <a:lstStyle>
            <a:lvl1pPr algn="ctr">
              <a:defRPr sz="57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1008251" y="30510487"/>
            <a:ext cx="9878735" cy="1752600"/>
          </a:xfrm>
          <a:prstGeom prst="rect">
            <a:avLst/>
          </a:prstGeom>
        </p:spPr>
        <p:txBody>
          <a:bodyPr vert="horz" lIns="91440" tIns="45720" rIns="91440" bIns="45720" rtlCol="0" anchor="ctr"/>
          <a:lstStyle>
            <a:lvl1pPr algn="r">
              <a:defRPr sz="5760">
                <a:solidFill>
                  <a:schemeClr val="tx1">
                    <a:tint val="75000"/>
                  </a:schemeClr>
                </a:solidFill>
              </a:defRPr>
            </a:lvl1pPr>
          </a:lstStyle>
          <a:p>
            <a:fld id="{ACD39656-9ED2-4988-BCC8-9A3360E8260B}" type="slidenum">
              <a:rPr lang="en-GB" smtClean="0"/>
              <a:t>‹#›</a:t>
            </a:fld>
            <a:endParaRPr lang="en-GB"/>
          </a:p>
        </p:txBody>
      </p:sp>
    </p:spTree>
    <p:extLst>
      <p:ext uri="{BB962C8B-B14F-4D97-AF65-F5344CB8AC3E}">
        <p14:creationId xmlns:p14="http://schemas.microsoft.com/office/powerpoint/2010/main" val="34891678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389120" rtl="0" eaLnBrk="1" latinLnBrk="0" hangingPunct="1">
        <a:lnSpc>
          <a:spcPct val="90000"/>
        </a:lnSpc>
        <a:spcBef>
          <a:spcPct val="0"/>
        </a:spcBef>
        <a:buNone/>
        <a:defRPr sz="21120" kern="1200">
          <a:solidFill>
            <a:schemeClr val="tx1"/>
          </a:solidFill>
          <a:latin typeface="+mj-lt"/>
          <a:ea typeface="+mj-ea"/>
          <a:cs typeface="+mj-cs"/>
        </a:defRPr>
      </a:lvl1pPr>
    </p:titleStyle>
    <p:bodyStyle>
      <a:lvl1pPr marL="1097280" indent="-1097280" algn="l" defTabSz="4389120" rtl="0" eaLnBrk="1" latinLnBrk="0" hangingPunct="1">
        <a:lnSpc>
          <a:spcPct val="90000"/>
        </a:lnSpc>
        <a:spcBef>
          <a:spcPts val="4800"/>
        </a:spcBef>
        <a:buFont typeface="Arial" panose="020B0604020202020204" pitchFamily="34" charset="0"/>
        <a:buChar char="•"/>
        <a:defRPr sz="13440" kern="1200">
          <a:solidFill>
            <a:schemeClr val="tx1"/>
          </a:solidFill>
          <a:latin typeface="+mn-lt"/>
          <a:ea typeface="+mn-ea"/>
          <a:cs typeface="+mn-cs"/>
        </a:defRPr>
      </a:lvl1pPr>
      <a:lvl2pPr marL="3291840" indent="-1097280" algn="l" defTabSz="4389120" rtl="0" eaLnBrk="1" latinLnBrk="0" hangingPunct="1">
        <a:lnSpc>
          <a:spcPct val="90000"/>
        </a:lnSpc>
        <a:spcBef>
          <a:spcPts val="2400"/>
        </a:spcBef>
        <a:buFont typeface="Arial" panose="020B0604020202020204" pitchFamily="34" charset="0"/>
        <a:buChar char="•"/>
        <a:defRPr sz="11520" kern="1200">
          <a:solidFill>
            <a:schemeClr val="tx1"/>
          </a:solidFill>
          <a:latin typeface="+mn-lt"/>
          <a:ea typeface="+mn-ea"/>
          <a:cs typeface="+mn-cs"/>
        </a:defRPr>
      </a:lvl2pPr>
      <a:lvl3pPr marL="5486400" indent="-1097280" algn="l" defTabSz="4389120" rtl="0" eaLnBrk="1" latinLnBrk="0" hangingPunct="1">
        <a:lnSpc>
          <a:spcPct val="90000"/>
        </a:lnSpc>
        <a:spcBef>
          <a:spcPts val="2400"/>
        </a:spcBef>
        <a:buFont typeface="Arial" panose="020B0604020202020204" pitchFamily="34" charset="0"/>
        <a:buChar char="•"/>
        <a:defRPr sz="9600" kern="1200">
          <a:solidFill>
            <a:schemeClr val="tx1"/>
          </a:solidFill>
          <a:latin typeface="+mn-lt"/>
          <a:ea typeface="+mn-ea"/>
          <a:cs typeface="+mn-cs"/>
        </a:defRPr>
      </a:lvl3pPr>
      <a:lvl4pPr marL="768096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4pPr>
      <a:lvl5pPr marL="987552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5pPr>
      <a:lvl6pPr marL="1207008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6pPr>
      <a:lvl7pPr marL="1426464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7pPr>
      <a:lvl8pPr marL="1645920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8pPr>
      <a:lvl9pPr marL="1865376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gutenberg.org/cache/epub/1004/pg1004-images.html" TargetMode="External"/><Relationship Id="rId3" Type="http://schemas.openxmlformats.org/officeDocument/2006/relationships/image" Target="../media/image1.jpg"/><Relationship Id="rId7" Type="http://schemas.openxmlformats.org/officeDocument/2006/relationships/hyperlink" Target="https://maps.lib.utexas.edu/maps/historical/shepherd_1911/shepherd-c-053.jp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en.wikipedia.org/wiki/Solidus_(coin)" TargetMode="External"/><Relationship Id="rId5" Type="http://schemas.openxmlformats.org/officeDocument/2006/relationships/image" Target="../media/image3.jpg"/><Relationship Id="rId4" Type="http://schemas.openxmlformats.org/officeDocument/2006/relationships/image" Target="../media/image2.jpeg"/><Relationship Id="rId9" Type="http://schemas.openxmlformats.org/officeDocument/2006/relationships/hyperlink" Target="https://www.nationalgeographic.com/culture/article/constantine#:~:text=Who%20was%20Constantine%3F,powerful%20city%20in%20the%20world.&amp;text=Emperor%20Constantine%20(ca%20A.D.%20280,Roman%20Empire%E2%80%94and%20much%20mo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8550CA7-1505-9399-1D3E-01A5E90045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37247" y="8022070"/>
            <a:ext cx="7494033" cy="9691408"/>
          </a:xfrm>
          <a:prstGeom prst="rect">
            <a:avLst/>
          </a:prstGeom>
        </p:spPr>
      </p:pic>
      <p:sp>
        <p:nvSpPr>
          <p:cNvPr id="2" name="Title 1">
            <a:extLst>
              <a:ext uri="{FF2B5EF4-FFF2-40B4-BE49-F238E27FC236}">
                <a16:creationId xmlns:a16="http://schemas.microsoft.com/office/drawing/2014/main" id="{23506260-DFD8-38C3-440F-2BCEC5DCEA7D}"/>
              </a:ext>
            </a:extLst>
          </p:cNvPr>
          <p:cNvSpPr>
            <a:spLocks noGrp="1"/>
          </p:cNvSpPr>
          <p:nvPr>
            <p:ph type="title"/>
          </p:nvPr>
        </p:nvSpPr>
        <p:spPr/>
        <p:txBody>
          <a:bodyPr/>
          <a:lstStyle/>
          <a:p>
            <a:pPr algn="ctr"/>
            <a:r>
              <a:rPr lang="en-GB" dirty="0"/>
              <a:t>Constantine and Charlamagne: two sides of the same coin?</a:t>
            </a:r>
          </a:p>
        </p:txBody>
      </p:sp>
      <p:sp>
        <p:nvSpPr>
          <p:cNvPr id="6" name="TextBox 5">
            <a:extLst>
              <a:ext uri="{FF2B5EF4-FFF2-40B4-BE49-F238E27FC236}">
                <a16:creationId xmlns:a16="http://schemas.microsoft.com/office/drawing/2014/main" id="{2716FE05-02DE-13B1-81CB-DAB7435F191F}"/>
              </a:ext>
            </a:extLst>
          </p:cNvPr>
          <p:cNvSpPr txBox="1"/>
          <p:nvPr/>
        </p:nvSpPr>
        <p:spPr>
          <a:xfrm>
            <a:off x="2788306" y="7215037"/>
            <a:ext cx="12938760" cy="2862322"/>
          </a:xfrm>
          <a:prstGeom prst="rect">
            <a:avLst/>
          </a:prstGeom>
          <a:noFill/>
        </p:spPr>
        <p:txBody>
          <a:bodyPr wrap="square" rtlCol="0">
            <a:spAutoFit/>
          </a:bodyPr>
          <a:lstStyle/>
          <a:p>
            <a:r>
              <a:rPr lang="en-GB" sz="6000" dirty="0"/>
              <a:t>Both Roman emperors who conquered their land. battle of Milvian bridge 312 AD</a:t>
            </a:r>
          </a:p>
        </p:txBody>
      </p:sp>
      <p:pic>
        <p:nvPicPr>
          <p:cNvPr id="9" name="Picture 8">
            <a:extLst>
              <a:ext uri="{FF2B5EF4-FFF2-40B4-BE49-F238E27FC236}">
                <a16:creationId xmlns:a16="http://schemas.microsoft.com/office/drawing/2014/main" id="{8EBEE7EE-010B-3272-9D09-7F45BFD611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230335" y="8184532"/>
            <a:ext cx="12705259" cy="9528945"/>
          </a:xfrm>
          <a:prstGeom prst="rect">
            <a:avLst/>
          </a:prstGeom>
        </p:spPr>
      </p:pic>
      <p:sp>
        <p:nvSpPr>
          <p:cNvPr id="10" name="TextBox 9">
            <a:extLst>
              <a:ext uri="{FF2B5EF4-FFF2-40B4-BE49-F238E27FC236}">
                <a16:creationId xmlns:a16="http://schemas.microsoft.com/office/drawing/2014/main" id="{5C1FD5BE-18DE-ED83-7CDA-A340C2E1AB35}"/>
              </a:ext>
            </a:extLst>
          </p:cNvPr>
          <p:cNvSpPr txBox="1"/>
          <p:nvPr/>
        </p:nvSpPr>
        <p:spPr>
          <a:xfrm>
            <a:off x="3018503" y="12295967"/>
            <a:ext cx="9865895" cy="4708981"/>
          </a:xfrm>
          <a:prstGeom prst="rect">
            <a:avLst/>
          </a:prstGeom>
          <a:noFill/>
        </p:spPr>
        <p:txBody>
          <a:bodyPr wrap="square" rtlCol="0">
            <a:spAutoFit/>
          </a:bodyPr>
          <a:lstStyle/>
          <a:p>
            <a:r>
              <a:rPr lang="en-GB" sz="6000" dirty="0"/>
              <a:t>Both appear in the divine comedy. </a:t>
            </a:r>
            <a:r>
              <a:rPr lang="en-GB" sz="6000" b="0" i="0" dirty="0">
                <a:solidFill>
                  <a:srgbClr val="202122"/>
                </a:solidFill>
                <a:effectLst/>
              </a:rPr>
              <a:t>Constantine predominantly in </a:t>
            </a:r>
            <a:r>
              <a:rPr lang="en-GB" sz="6000" b="0" i="1" dirty="0">
                <a:solidFill>
                  <a:srgbClr val="202122"/>
                </a:solidFill>
                <a:effectLst/>
              </a:rPr>
              <a:t>Inferno, </a:t>
            </a:r>
            <a:r>
              <a:rPr lang="en-GB" sz="6000" b="0" dirty="0">
                <a:solidFill>
                  <a:srgbClr val="202122"/>
                </a:solidFill>
                <a:effectLst/>
              </a:rPr>
              <a:t>with </a:t>
            </a:r>
            <a:r>
              <a:rPr lang="en-GB" sz="6000" dirty="0">
                <a:solidFill>
                  <a:srgbClr val="202122"/>
                </a:solidFill>
              </a:rPr>
              <a:t>Charlamagne predominantly appearing in </a:t>
            </a:r>
            <a:r>
              <a:rPr lang="en-GB" sz="6000" i="1" dirty="0">
                <a:solidFill>
                  <a:srgbClr val="202122"/>
                </a:solidFill>
              </a:rPr>
              <a:t>Paradiso</a:t>
            </a:r>
            <a:r>
              <a:rPr lang="en-GB" sz="6000" dirty="0">
                <a:solidFill>
                  <a:srgbClr val="202122"/>
                </a:solidFill>
              </a:rPr>
              <a:t> </a:t>
            </a:r>
            <a:endParaRPr lang="en-GB" sz="6000" dirty="0"/>
          </a:p>
        </p:txBody>
      </p:sp>
      <p:pic>
        <p:nvPicPr>
          <p:cNvPr id="12" name="Picture 11" descr="Map&#10;&#10;Description automatically generated">
            <a:extLst>
              <a:ext uri="{FF2B5EF4-FFF2-40B4-BE49-F238E27FC236}">
                <a16:creationId xmlns:a16="http://schemas.microsoft.com/office/drawing/2014/main" id="{2F1D6D1E-21F2-65D1-E762-8B3D0302DC85}"/>
              </a:ext>
            </a:extLst>
          </p:cNvPr>
          <p:cNvPicPr>
            <a:picLocks noChangeAspect="1"/>
          </p:cNvPicPr>
          <p:nvPr/>
        </p:nvPicPr>
        <p:blipFill rotWithShape="1">
          <a:blip r:embed="rId5">
            <a:extLst>
              <a:ext uri="{28A0092B-C50C-407E-A947-70E740481C1C}">
                <a14:useLocalDpi xmlns:a14="http://schemas.microsoft.com/office/drawing/2010/main" val="0"/>
              </a:ext>
            </a:extLst>
          </a:blip>
          <a:srcRect l="4932" t="57531" r="11398" b="9285"/>
          <a:stretch/>
        </p:blipFill>
        <p:spPr>
          <a:xfrm>
            <a:off x="2205033" y="17713478"/>
            <a:ext cx="23386467" cy="14179225"/>
          </a:xfrm>
          <a:prstGeom prst="rect">
            <a:avLst/>
          </a:prstGeom>
        </p:spPr>
      </p:pic>
      <p:sp>
        <p:nvSpPr>
          <p:cNvPr id="13" name="TextBox 12">
            <a:extLst>
              <a:ext uri="{FF2B5EF4-FFF2-40B4-BE49-F238E27FC236}">
                <a16:creationId xmlns:a16="http://schemas.microsoft.com/office/drawing/2014/main" id="{4E136A2D-57D6-3BF4-A5AF-03E999694706}"/>
              </a:ext>
            </a:extLst>
          </p:cNvPr>
          <p:cNvSpPr txBox="1"/>
          <p:nvPr/>
        </p:nvSpPr>
        <p:spPr>
          <a:xfrm>
            <a:off x="25591500" y="20169578"/>
            <a:ext cx="18538578" cy="10996215"/>
          </a:xfrm>
          <a:prstGeom prst="rect">
            <a:avLst/>
          </a:prstGeom>
          <a:noFill/>
        </p:spPr>
        <p:txBody>
          <a:bodyPr wrap="square" rtlCol="0">
            <a:spAutoFit/>
          </a:bodyPr>
          <a:lstStyle/>
          <a:p>
            <a:pPr>
              <a:lnSpc>
                <a:spcPct val="107000"/>
              </a:lnSpc>
              <a:spcBef>
                <a:spcPts val="1200"/>
              </a:spcBef>
            </a:pPr>
            <a:r>
              <a:rPr lang="en-GB" sz="4400" b="1" kern="0" dirty="0">
                <a:effectLst/>
                <a:latin typeface="Calibri Light" panose="020F0302020204030204" pitchFamily="34" charset="0"/>
                <a:ea typeface="Times New Roman" panose="02020603050405020304" pitchFamily="18" charset="0"/>
                <a:cs typeface="Times New Roman" panose="02020603050405020304" pitchFamily="18" charset="0"/>
              </a:rPr>
              <a:t>Bibliography</a:t>
            </a:r>
          </a:p>
          <a:p>
            <a:pPr>
              <a:lnSpc>
                <a:spcPct val="107000"/>
              </a:lnSpc>
              <a:spcAft>
                <a:spcPts val="800"/>
              </a:spcAft>
            </a:pPr>
            <a:r>
              <a:rPr lang="en-GB" sz="4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Charlemagne in a contemporary sketch</a:t>
            </a:r>
            <a:r>
              <a:rPr lang="en-GB" sz="4000" dirty="0">
                <a:effectLst/>
                <a:latin typeface="Calibri" panose="020F0502020204030204" pitchFamily="34" charset="0"/>
                <a:ea typeface="Calibri" panose="020F0502020204030204" pitchFamily="34" charset="0"/>
                <a:cs typeface="Times New Roman" panose="02020603050405020304" pitchFamily="18" charset="0"/>
              </a:rPr>
              <a:t>, </a:t>
            </a:r>
            <a:r>
              <a:rPr lang="en-GB" sz="4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 800) a drawing in the inside front cover of the Fulda codex of the Aix capitulary</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Hexagonal gold pendant with double </a:t>
            </a:r>
            <a:r>
              <a:rPr lang="en-GB" sz="40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6" tooltip="Solidus (coin)"/>
              </a:rPr>
              <a:t>solidus</a:t>
            </a:r>
            <a:r>
              <a:rPr lang="en-GB" sz="4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of Constantine the Great in the centre, 321</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Shepherd, William. Historical Atlas. New York: Henry Holt and Company, 1911.</a:t>
            </a:r>
            <a:r>
              <a:rPr lang="en-GB" sz="40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7"/>
              </a:rPr>
              <a:t>Growth of Frankish Power, 481-814</a:t>
            </a:r>
            <a:r>
              <a:rPr lang="en-GB" sz="4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(393K) [p.53]</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Project Guttenberg, </a:t>
            </a:r>
            <a:r>
              <a:rPr lang="en-GB" sz="4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Divine Comedy, Longfellow's Translation, Complete</a:t>
            </a:r>
            <a:r>
              <a:rPr lang="en-GB" sz="4000" dirty="0">
                <a:effectLst/>
                <a:latin typeface="Calibri" panose="020F0502020204030204" pitchFamily="34" charset="0"/>
                <a:ea typeface="Calibri" panose="020F0502020204030204" pitchFamily="34" charset="0"/>
                <a:cs typeface="Times New Roman" panose="02020603050405020304" pitchFamily="18" charset="0"/>
              </a:rPr>
              <a:t>, 1997, </a:t>
            </a:r>
            <a:r>
              <a:rPr lang="en-GB" sz="4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https://www.gutenberg.org/cache/epub/1004/pg1004-images.html</a:t>
            </a:r>
            <a:r>
              <a:rPr lang="en-GB" sz="4000" dirty="0">
                <a:effectLst/>
                <a:latin typeface="Calibri" panose="020F0502020204030204" pitchFamily="34" charset="0"/>
                <a:ea typeface="Calibri" panose="020F0502020204030204" pitchFamily="34" charset="0"/>
                <a:cs typeface="Times New Roman" panose="02020603050405020304" pitchFamily="18" charset="0"/>
              </a:rPr>
              <a:t> [last accessed 14.12.22]</a:t>
            </a:r>
          </a:p>
          <a:p>
            <a:pPr>
              <a:lnSpc>
                <a:spcPct val="107000"/>
              </a:lnSpc>
              <a:spcAft>
                <a:spcPts val="800"/>
              </a:spcAft>
            </a:pPr>
            <a:r>
              <a:rPr lang="en-GB" sz="4000"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Kristin Baird </a:t>
            </a:r>
            <a:r>
              <a:rPr lang="en-GB" sz="4000" kern="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Rattini</a:t>
            </a:r>
            <a:r>
              <a:rPr lang="en-GB" sz="4000"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r>
              <a:rPr lang="en-GB" sz="4000" kern="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4000" i="1"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Who was Constantine?, </a:t>
            </a:r>
            <a:r>
              <a:rPr lang="en-GB" sz="4000"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National Geographic, 2019</a:t>
            </a:r>
            <a:r>
              <a:rPr lang="en-GB" sz="4000"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4000" u="sng"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9"/>
              </a:rPr>
              <a:t>https://www.nationalgeographic.com/culture/article/constantine#:~:text=Who%20was%20Constantine%3F,powerful%20city%20in%20the%20world.&amp;text=Emperor%20Constantine%20(ca%20A.D.%20280,Roman%20Empire%E2%80%94and%20much%20more</a:t>
            </a:r>
            <a:r>
              <a:rPr lang="en-GB" sz="4000"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[last accessed 14.12.22]</a:t>
            </a:r>
            <a:endParaRPr lang="en-GB" sz="4000"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14" name="TextBox 13">
            <a:extLst>
              <a:ext uri="{FF2B5EF4-FFF2-40B4-BE49-F238E27FC236}">
                <a16:creationId xmlns:a16="http://schemas.microsoft.com/office/drawing/2014/main" id="{BAE1BB70-4AB2-26B0-6FC0-3CB9B125A27F}"/>
              </a:ext>
            </a:extLst>
          </p:cNvPr>
          <p:cNvSpPr txBox="1"/>
          <p:nvPr/>
        </p:nvSpPr>
        <p:spPr>
          <a:xfrm>
            <a:off x="9686107" y="10005905"/>
            <a:ext cx="10148395" cy="1938992"/>
          </a:xfrm>
          <a:prstGeom prst="rect">
            <a:avLst/>
          </a:prstGeom>
          <a:noFill/>
        </p:spPr>
        <p:txBody>
          <a:bodyPr wrap="square" rtlCol="0">
            <a:spAutoFit/>
          </a:bodyPr>
          <a:lstStyle/>
          <a:p>
            <a:r>
              <a:rPr lang="en-GB" sz="6000" dirty="0"/>
              <a:t>Both were highly influential the Spread of Christianity</a:t>
            </a:r>
          </a:p>
        </p:txBody>
      </p:sp>
    </p:spTree>
    <p:extLst>
      <p:ext uri="{BB962C8B-B14F-4D97-AF65-F5344CB8AC3E}">
        <p14:creationId xmlns:p14="http://schemas.microsoft.com/office/powerpoint/2010/main" val="29502092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1506</TotalTime>
  <Words>370</Words>
  <Application>Microsoft Office PowerPoint</Application>
  <PresentationFormat>Custom</PresentationFormat>
  <Paragraphs>14</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Constantine and Charlamagne: two sides of the same coin?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Who was the true successor to Rome?</dc:title>
  <dc:creator>Ed Ellis (2101451)</dc:creator>
  <cp:lastModifiedBy>Ed Ellis (2101451)</cp:lastModifiedBy>
  <cp:revision>14</cp:revision>
  <dcterms:created xsi:type="dcterms:W3CDTF">2022-12-12T10:20:06Z</dcterms:created>
  <dcterms:modified xsi:type="dcterms:W3CDTF">2022-12-14T18:20:29Z</dcterms:modified>
</cp:coreProperties>
</file>