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11" r:id="rId1"/>
  </p:sldMasterIdLst>
  <p:notesMasterIdLst>
    <p:notesMasterId r:id="rId18"/>
  </p:notesMasterIdLst>
  <p:handoutMasterIdLst>
    <p:handoutMasterId r:id="rId19"/>
  </p:handoutMasterIdLst>
  <p:sldIdLst>
    <p:sldId id="256" r:id="rId2"/>
    <p:sldId id="324" r:id="rId3"/>
    <p:sldId id="325" r:id="rId4"/>
    <p:sldId id="326" r:id="rId5"/>
    <p:sldId id="328" r:id="rId6"/>
    <p:sldId id="327" r:id="rId7"/>
    <p:sldId id="329" r:id="rId8"/>
    <p:sldId id="330" r:id="rId9"/>
    <p:sldId id="323" r:id="rId10"/>
    <p:sldId id="331" r:id="rId11"/>
    <p:sldId id="332" r:id="rId12"/>
    <p:sldId id="333" r:id="rId13"/>
    <p:sldId id="334" r:id="rId14"/>
    <p:sldId id="336" r:id="rId15"/>
    <p:sldId id="337" r:id="rId16"/>
    <p:sldId id="322" r:id="rId17"/>
  </p:sldIdLst>
  <p:sldSz cx="9144000" cy="6858000" type="screen4x3"/>
  <p:notesSz cx="6997700" cy="92837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0" autoAdjust="0"/>
    <p:restoredTop sz="94650" autoAdjust="0"/>
  </p:normalViewPr>
  <p:slideViewPr>
    <p:cSldViewPr>
      <p:cViewPr varScale="1">
        <p:scale>
          <a:sx n="73" d="100"/>
          <a:sy n="73" d="100"/>
        </p:scale>
        <p:origin x="28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779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 smtClean="0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 smtClean="0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16</a:t>
            </a:fld>
            <a:endParaRPr lang="en-GB" smtClean="0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sldNum="0"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" TargetMode="External"/><Relationship Id="rId3" Type="http://schemas.openxmlformats.org/officeDocument/2006/relationships/hyperlink" Target="http://www.bangor.ac.uk/" TargetMode="External"/><Relationship Id="rId7" Type="http://schemas.openxmlformats.org/officeDocument/2006/relationships/hyperlink" Target="http://www.swansea.ac.uk/" TargetMode="External"/><Relationship Id="rId2" Type="http://schemas.openxmlformats.org/officeDocument/2006/relationships/hyperlink" Target="http://www.aberystwyth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uthwales.ac.uk/" TargetMode="External"/><Relationship Id="rId5" Type="http://schemas.openxmlformats.org/officeDocument/2006/relationships/hyperlink" Target="http://www.glyndwr.ac.uk/" TargetMode="External"/><Relationship Id="rId4" Type="http://schemas.openxmlformats.org/officeDocument/2006/relationships/hyperlink" Target="http://www.cardiff.ac.uk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" TargetMode="External"/><Relationship Id="rId3" Type="http://schemas.openxmlformats.org/officeDocument/2006/relationships/hyperlink" Target="http://www.bangor.ac.uk/" TargetMode="External"/><Relationship Id="rId7" Type="http://schemas.openxmlformats.org/officeDocument/2006/relationships/hyperlink" Target="http://www.swansea.ac.uk/" TargetMode="External"/><Relationship Id="rId2" Type="http://schemas.openxmlformats.org/officeDocument/2006/relationships/hyperlink" Target="http://www.aberystwyth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outhwales.ac.uk/" TargetMode="External"/><Relationship Id="rId5" Type="http://schemas.openxmlformats.org/officeDocument/2006/relationships/hyperlink" Target="http://www.glyndwr.ac.uk/" TargetMode="External"/><Relationship Id="rId4" Type="http://schemas.openxmlformats.org/officeDocument/2006/relationships/hyperlink" Target="http://www.cardiff.ac.uk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ACCA7020</a:t>
            </a:r>
            <a:endParaRPr lang="is-IS" sz="2400" dirty="0" smtClean="0"/>
          </a:p>
          <a:p>
            <a:pPr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  <a:defRPr/>
            </a:pPr>
            <a:r>
              <a:rPr lang="is-IS" sz="2400" dirty="0" smtClean="0"/>
              <a:t>Lecture 12 – Prototyping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Wireframes are a part of UX, not the whole of it</a:t>
            </a:r>
          </a:p>
          <a:p>
            <a:r>
              <a:rPr lang="en-GB" dirty="0" smtClean="0"/>
              <a:t>People often misuse wireframes</a:t>
            </a:r>
          </a:p>
          <a:p>
            <a:pPr lvl="1"/>
            <a:r>
              <a:rPr lang="en-GB" dirty="0" smtClean="0"/>
              <a:t>They are not just basic sketches</a:t>
            </a:r>
          </a:p>
          <a:p>
            <a:pPr lvl="1"/>
            <a:r>
              <a:rPr lang="en-GB" dirty="0" smtClean="0"/>
              <a:t>They take time</a:t>
            </a:r>
          </a:p>
          <a:p>
            <a:pPr lvl="1"/>
            <a:r>
              <a:rPr lang="en-GB" dirty="0" smtClean="0"/>
              <a:t>They go through iterations, but should not be presented until they are complete</a:t>
            </a:r>
          </a:p>
          <a:p>
            <a:pPr lvl="1"/>
            <a:r>
              <a:rPr lang="en-GB" dirty="0" smtClean="0"/>
              <a:t>They should be taken seriously</a:t>
            </a:r>
          </a:p>
          <a:p>
            <a:pPr lvl="1"/>
            <a:r>
              <a:rPr lang="en-GB" dirty="0" smtClean="0"/>
              <a:t>They are not meant for display (they are programmer-facing, not client-facing)</a:t>
            </a:r>
          </a:p>
          <a:p>
            <a:r>
              <a:rPr lang="en-GB" dirty="0" smtClean="0"/>
              <a:t>Use the simplest tool that you can</a:t>
            </a:r>
          </a:p>
          <a:p>
            <a:pPr lvl="1"/>
            <a:r>
              <a:rPr lang="en-GB" dirty="0" smtClean="0"/>
              <a:t>Paint, Word, Visio, OmniGraffle, </a:t>
            </a:r>
            <a:r>
              <a:rPr lang="en-GB" dirty="0" err="1" smtClean="0"/>
              <a:t>Powerpoint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Design the best solution, not the solution the tool can design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Wireframes != UX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Remember that users don’t always take the ‘happy path’</a:t>
            </a:r>
          </a:p>
          <a:p>
            <a:pPr lvl="1"/>
            <a:r>
              <a:rPr lang="en-GB" dirty="0" smtClean="0"/>
              <a:t>If your design works well for 90% of users it’s still broken</a:t>
            </a:r>
          </a:p>
          <a:p>
            <a:pPr lvl="1"/>
            <a:r>
              <a:rPr lang="en-GB" dirty="0" smtClean="0"/>
              <a:t>The word ‘probably’ is your enemy</a:t>
            </a:r>
          </a:p>
          <a:p>
            <a:r>
              <a:rPr lang="en-GB" dirty="0" smtClean="0"/>
              <a:t>Things to check</a:t>
            </a:r>
          </a:p>
          <a:p>
            <a:pPr lvl="1"/>
            <a:r>
              <a:rPr lang="en-GB" dirty="0" smtClean="0"/>
              <a:t>How short can something be?</a:t>
            </a:r>
          </a:p>
          <a:p>
            <a:pPr lvl="1"/>
            <a:r>
              <a:rPr lang="en-GB" dirty="0" smtClean="0"/>
              <a:t>How long can things be?</a:t>
            </a:r>
          </a:p>
          <a:p>
            <a:pPr lvl="1"/>
            <a:r>
              <a:rPr lang="en-GB" dirty="0" smtClean="0"/>
              <a:t>What if it doesn’t exist?</a:t>
            </a:r>
          </a:p>
          <a:p>
            <a:pPr lvl="1"/>
            <a:r>
              <a:rPr lang="en-GB" dirty="0" smtClean="0"/>
              <a:t>What if someone deletes it?</a:t>
            </a:r>
          </a:p>
          <a:p>
            <a:pPr lvl="1"/>
            <a:r>
              <a:rPr lang="en-GB" dirty="0" smtClean="0"/>
              <a:t>What’s the worst that could happen?</a:t>
            </a:r>
          </a:p>
          <a:p>
            <a:r>
              <a:rPr lang="en-GB" dirty="0" smtClean="0"/>
              <a:t>Beware of design patterns</a:t>
            </a:r>
          </a:p>
          <a:p>
            <a:pPr lvl="1"/>
            <a:r>
              <a:rPr lang="en-GB" dirty="0" smtClean="0"/>
              <a:t>Common does not always equal good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Avoid Convenient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44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a page has nothing to catch a user’s interest then </a:t>
            </a:r>
            <a:r>
              <a:rPr lang="en-GB" dirty="0" err="1" smtClean="0"/>
              <a:t>xe</a:t>
            </a:r>
            <a:r>
              <a:rPr lang="en-GB" dirty="0" smtClean="0"/>
              <a:t> will generally scan across from the top left to top right, then bottom left to bottom right – the Z-pattern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Users Scan, Not </a:t>
            </a:r>
            <a:r>
              <a:rPr lang="en-GB" dirty="0"/>
              <a:t>R</a:t>
            </a:r>
            <a:r>
              <a:rPr lang="en-GB" dirty="0" smtClean="0"/>
              <a:t>ead</a:t>
            </a:r>
            <a:endParaRPr lang="en-GB" dirty="0"/>
          </a:p>
        </p:txBody>
      </p:sp>
      <p:pic>
        <p:nvPicPr>
          <p:cNvPr id="1026" name="Picture 2" descr="Image result for z-patter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629" y="3068960"/>
            <a:ext cx="4604742" cy="296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63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Z-pattern is widely used in marketing</a:t>
            </a:r>
          </a:p>
          <a:p>
            <a:r>
              <a:rPr lang="en-GB" dirty="0" smtClean="0"/>
              <a:t>The most important parts of an advert are put in the corners with a picture in the middle</a:t>
            </a:r>
          </a:p>
          <a:p>
            <a:pPr lvl="1"/>
            <a:r>
              <a:rPr lang="en-GB" dirty="0" smtClean="0"/>
              <a:t>Top left: logo</a:t>
            </a:r>
          </a:p>
          <a:p>
            <a:pPr lvl="1"/>
            <a:r>
              <a:rPr lang="en-GB" dirty="0" smtClean="0"/>
              <a:t>Across the top: important message</a:t>
            </a:r>
          </a:p>
          <a:p>
            <a:pPr lvl="1"/>
            <a:r>
              <a:rPr lang="en-GB" dirty="0" smtClean="0"/>
              <a:t>Across the bottom: more information</a:t>
            </a:r>
          </a:p>
          <a:p>
            <a:pPr lvl="1"/>
            <a:r>
              <a:rPr lang="en-GB" dirty="0" smtClean="0"/>
              <a:t>Bottom right: call to action</a:t>
            </a:r>
          </a:p>
          <a:p>
            <a:r>
              <a:rPr lang="en-GB" dirty="0" smtClean="0"/>
              <a:t>Many web designers believe that this is also appropriate for web pages</a:t>
            </a:r>
          </a:p>
          <a:p>
            <a:endParaRPr lang="en-GB" dirty="0"/>
          </a:p>
          <a:p>
            <a:r>
              <a:rPr lang="en-GB" dirty="0" smtClean="0"/>
              <a:t>They are wrong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Users Scan, Not Read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909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reading web pages people tend to scan in an F-pattern</a:t>
            </a:r>
          </a:p>
          <a:p>
            <a:pPr lvl="1"/>
            <a:r>
              <a:rPr lang="en-GB" dirty="0" smtClean="0"/>
              <a:t>Two horizontal stripes reading headlines/titles</a:t>
            </a:r>
          </a:p>
          <a:p>
            <a:pPr lvl="1"/>
            <a:r>
              <a:rPr lang="en-GB" dirty="0" smtClean="0"/>
              <a:t>A vertical strip looking for interesting stuff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Users Scan, Not Read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923928" y="6563287"/>
            <a:ext cx="50974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https</a:t>
            </a:r>
            <a:r>
              <a:rPr lang="en-GB" sz="1200" dirty="0"/>
              <a:t>://www.nngroup.com/articles/f-shaped-pattern-reading-web-content/</a:t>
            </a:r>
          </a:p>
        </p:txBody>
      </p:sp>
      <p:pic>
        <p:nvPicPr>
          <p:cNvPr id="2050" name="Picture 2" descr="Eyetracking heatmaps with 3 different examples of the F-pattern for reading web pag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7477125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176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426750" cy="5593808"/>
          </a:xfrm>
        </p:spPr>
        <p:txBody>
          <a:bodyPr/>
          <a:lstStyle/>
          <a:p>
            <a:r>
              <a:rPr lang="en-GB" dirty="0" smtClean="0"/>
              <a:t>Where possible, design your web pages to support F-scanning</a:t>
            </a:r>
          </a:p>
          <a:p>
            <a:r>
              <a:rPr lang="en-GB" dirty="0" smtClean="0"/>
              <a:t>Define a </a:t>
            </a:r>
            <a:r>
              <a:rPr lang="en-GB" i="1" dirty="0" smtClean="0"/>
              <a:t>visual hierarchy </a:t>
            </a:r>
            <a:r>
              <a:rPr lang="en-GB" dirty="0" smtClean="0"/>
              <a:t>for your website</a:t>
            </a:r>
          </a:p>
          <a:p>
            <a:pPr lvl="1"/>
            <a:r>
              <a:rPr lang="en-GB" dirty="0" smtClean="0"/>
              <a:t>Be consistent about the use of fonts, colours and visual weights</a:t>
            </a:r>
          </a:p>
          <a:p>
            <a:pPr lvl="1"/>
            <a:r>
              <a:rPr lang="en-GB" dirty="0" smtClean="0"/>
              <a:t>This makes it easier for people to scan</a:t>
            </a:r>
          </a:p>
          <a:p>
            <a:r>
              <a:rPr lang="en-GB" dirty="0" smtClean="0"/>
              <a:t>Anything in the bottom right is likely to be ignored</a:t>
            </a:r>
          </a:p>
          <a:p>
            <a:r>
              <a:rPr lang="en-GB" dirty="0" smtClean="0"/>
              <a:t>Anything below the fold is also likely to be ignored unless there is something that suggests that there is interesting material there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Users Scan, Not Read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5264861" y="6574536"/>
            <a:ext cx="387913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https://www.nngroup.com/articles/page-fold-manifesto/</a:t>
            </a:r>
          </a:p>
        </p:txBody>
      </p:sp>
    </p:spTree>
    <p:extLst>
      <p:ext uri="{BB962C8B-B14F-4D97-AF65-F5344CB8AC3E}">
        <p14:creationId xmlns:p14="http://schemas.microsoft.com/office/powerpoint/2010/main" val="205951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problems with this?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 or F?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556792"/>
            <a:ext cx="6811216" cy="5184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68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>
            <a:normAutofit/>
          </a:bodyPr>
          <a:lstStyle/>
          <a:p>
            <a:r>
              <a:rPr lang="en-GB" dirty="0" smtClean="0"/>
              <a:t>For the home pages of each of the Welsh universities, determine whether they are designed for Z-scanning or F-scanning</a:t>
            </a:r>
          </a:p>
          <a:p>
            <a:pPr lvl="1"/>
            <a:r>
              <a:rPr lang="en-GB" dirty="0" smtClean="0">
                <a:hlinkClick r:id="rId2"/>
              </a:rPr>
              <a:t>www.aberystwyth.ac.uk</a:t>
            </a:r>
            <a:endParaRPr lang="en-GB" dirty="0" smtClean="0"/>
          </a:p>
          <a:p>
            <a:pPr lvl="1"/>
            <a:r>
              <a:rPr lang="en-GB" dirty="0">
                <a:hlinkClick r:id="rId3"/>
              </a:rPr>
              <a:t>www.bangor.ac.uk</a:t>
            </a:r>
            <a:endParaRPr lang="en-GB" dirty="0"/>
          </a:p>
          <a:p>
            <a:pPr lvl="1"/>
            <a:r>
              <a:rPr lang="en-GB" dirty="0" smtClean="0">
                <a:hlinkClick r:id="rId4"/>
              </a:rPr>
              <a:t>www.cardiff.ac.uk</a:t>
            </a:r>
            <a:endParaRPr lang="en-GB" dirty="0"/>
          </a:p>
          <a:p>
            <a:pPr lvl="1"/>
            <a:r>
              <a:rPr lang="en-GB" dirty="0" smtClean="0">
                <a:hlinkClick r:id="rId5"/>
              </a:rPr>
              <a:t>www.glyndwr.ac.uk</a:t>
            </a:r>
            <a:endParaRPr lang="en-GB" dirty="0"/>
          </a:p>
          <a:p>
            <a:pPr lvl="1"/>
            <a:r>
              <a:rPr lang="en-GB" dirty="0">
                <a:hlinkClick r:id="rId6"/>
              </a:rPr>
              <a:t>www.southwales.ac.uk</a:t>
            </a:r>
            <a:endParaRPr lang="en-GB" dirty="0"/>
          </a:p>
          <a:p>
            <a:pPr lvl="1"/>
            <a:r>
              <a:rPr lang="en-GB" dirty="0" smtClean="0">
                <a:hlinkClick r:id="rId7"/>
              </a:rPr>
              <a:t>www.swansea.ac.uk</a:t>
            </a:r>
            <a:endParaRPr lang="en-GB" dirty="0"/>
          </a:p>
          <a:p>
            <a:pPr lvl="1"/>
            <a:r>
              <a:rPr lang="en-GB" dirty="0" smtClean="0">
                <a:hlinkClick r:id="rId8"/>
              </a:rPr>
              <a:t>www.uwtsd.ac.uk</a:t>
            </a:r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8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Overall approach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Things that appear on all pages (navigation, footers, logos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Things that appear on a large subset of pages</a:t>
            </a:r>
          </a:p>
          <a:p>
            <a:pPr marL="925830" lvl="1" indent="-514350">
              <a:buFont typeface="+mj-lt"/>
              <a:buAutoNum type="arabicPeriod"/>
            </a:pPr>
            <a:r>
              <a:rPr lang="en-GB" dirty="0" smtClean="0"/>
              <a:t>Things that only appear on a few subpages</a:t>
            </a:r>
          </a:p>
          <a:p>
            <a:pPr marL="118872" indent="0">
              <a:buNone/>
            </a:pP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890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Footers</a:t>
            </a:r>
          </a:p>
          <a:p>
            <a:pPr lvl="1"/>
            <a:r>
              <a:rPr lang="en-GB" dirty="0" smtClean="0"/>
              <a:t>Normally a list of static links too general and too insignificant to make it into the main navigation menus</a:t>
            </a:r>
          </a:p>
          <a:p>
            <a:pPr lvl="1"/>
            <a:r>
              <a:rPr lang="en-GB" dirty="0" smtClean="0"/>
              <a:t>Don’t expect users to actually use these</a:t>
            </a:r>
          </a:p>
          <a:p>
            <a:pPr lvl="1"/>
            <a:r>
              <a:rPr lang="en-GB" dirty="0" smtClean="0"/>
              <a:t>Will any pages have an infinite scroll? If so then make sure the footer links can be reached in another manner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643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Navigation</a:t>
            </a:r>
          </a:p>
          <a:p>
            <a:pPr lvl="1"/>
            <a:r>
              <a:rPr lang="en-GB" dirty="0" smtClean="0"/>
              <a:t>Main menu and submenu</a:t>
            </a:r>
          </a:p>
          <a:p>
            <a:r>
              <a:rPr lang="en-GB" dirty="0" smtClean="0"/>
              <a:t>Main menu</a:t>
            </a:r>
          </a:p>
          <a:p>
            <a:pPr lvl="1"/>
            <a:r>
              <a:rPr lang="en-GB" dirty="0" smtClean="0"/>
              <a:t>Defined by information architecture</a:t>
            </a:r>
          </a:p>
          <a:p>
            <a:pPr lvl="1"/>
            <a:r>
              <a:rPr lang="en-GB" dirty="0" smtClean="0"/>
              <a:t>Order from most-to-least popular by user interest</a:t>
            </a:r>
          </a:p>
          <a:p>
            <a:r>
              <a:rPr lang="en-GB" dirty="0" smtClean="0"/>
              <a:t>Submenu</a:t>
            </a:r>
          </a:p>
          <a:p>
            <a:pPr lvl="1"/>
            <a:r>
              <a:rPr lang="en-GB" dirty="0" smtClean="0"/>
              <a:t>A list of the pages in the site map below the current page</a:t>
            </a:r>
          </a:p>
          <a:p>
            <a:pPr lvl="1"/>
            <a:r>
              <a:rPr lang="en-GB" dirty="0" smtClean="0"/>
              <a:t>Ideally, the submenu should be in the same place every page, even if the links change</a:t>
            </a:r>
          </a:p>
          <a:p>
            <a:pPr lvl="1"/>
            <a:r>
              <a:rPr lang="en-GB" dirty="0" smtClean="0"/>
              <a:t>Huge submenus are a Bad Idea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590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do I put buttons, left or right?</a:t>
            </a:r>
          </a:p>
          <a:p>
            <a:r>
              <a:rPr lang="en-GB" dirty="0" smtClean="0"/>
              <a:t>This depends on where the visual ‘edges’ of the design are</a:t>
            </a:r>
          </a:p>
          <a:p>
            <a:r>
              <a:rPr lang="en-GB" dirty="0" smtClean="0"/>
              <a:t>Designs are full of obvious and not so obvious lines</a:t>
            </a:r>
          </a:p>
          <a:p>
            <a:pPr lvl="1"/>
            <a:r>
              <a:rPr lang="en-GB" dirty="0" smtClean="0"/>
              <a:t>Things in a row, lines of text, edges of blocks</a:t>
            </a:r>
          </a:p>
          <a:p>
            <a:pPr lvl="1"/>
            <a:r>
              <a:rPr lang="en-GB" i="1" dirty="0" smtClean="0"/>
              <a:t>Axis of Interaction</a:t>
            </a:r>
            <a:endParaRPr lang="en-GB" dirty="0" smtClean="0"/>
          </a:p>
          <a:p>
            <a:pPr lvl="1"/>
            <a:r>
              <a:rPr lang="en-GB" dirty="0" smtClean="0"/>
              <a:t>Eyes follow one axis then jump to another</a:t>
            </a:r>
          </a:p>
          <a:p>
            <a:pPr lvl="1"/>
            <a:r>
              <a:rPr lang="en-GB" dirty="0" smtClean="0"/>
              <a:t>Put buttons at the bottom of an axis of interaction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44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Layout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424847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feugiat</a:t>
            </a:r>
            <a:r>
              <a:rPr lang="en-GB" dirty="0"/>
              <a:t> </a:t>
            </a:r>
            <a:r>
              <a:rPr lang="en-GB" dirty="0" err="1"/>
              <a:t>appetere</a:t>
            </a:r>
            <a:r>
              <a:rPr lang="en-GB" dirty="0"/>
              <a:t> </a:t>
            </a:r>
            <a:r>
              <a:rPr lang="en-GB" dirty="0" err="1"/>
              <a:t>mea</a:t>
            </a:r>
            <a:r>
              <a:rPr lang="en-GB" dirty="0"/>
              <a:t>, </a:t>
            </a:r>
            <a:r>
              <a:rPr lang="en-GB" dirty="0" err="1"/>
              <a:t>te</a:t>
            </a:r>
            <a:r>
              <a:rPr lang="en-GB" dirty="0"/>
              <a:t> pro </a:t>
            </a:r>
            <a:r>
              <a:rPr lang="en-GB" dirty="0" err="1"/>
              <a:t>numquam</a:t>
            </a:r>
            <a:r>
              <a:rPr lang="en-GB" dirty="0"/>
              <a:t> </a:t>
            </a:r>
            <a:r>
              <a:rPr lang="en-GB" dirty="0" err="1"/>
              <a:t>singulis</a:t>
            </a:r>
            <a:r>
              <a:rPr lang="en-GB" dirty="0"/>
              <a:t> </a:t>
            </a:r>
            <a:r>
              <a:rPr lang="en-GB" dirty="0" err="1"/>
              <a:t>explicari</a:t>
            </a:r>
            <a:r>
              <a:rPr lang="en-GB" dirty="0"/>
              <a:t>, </a:t>
            </a:r>
            <a:r>
              <a:rPr lang="en-GB" dirty="0" err="1"/>
              <a:t>elitr</a:t>
            </a:r>
            <a:r>
              <a:rPr lang="en-GB" dirty="0"/>
              <a:t> </a:t>
            </a:r>
            <a:r>
              <a:rPr lang="en-GB" dirty="0" err="1"/>
              <a:t>nostro</a:t>
            </a:r>
            <a:r>
              <a:rPr lang="en-GB" dirty="0"/>
              <a:t> </a:t>
            </a:r>
            <a:r>
              <a:rPr lang="en-GB" dirty="0" err="1"/>
              <a:t>melius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nec</a:t>
            </a:r>
            <a:r>
              <a:rPr lang="en-GB" dirty="0"/>
              <a:t>. </a:t>
            </a:r>
            <a:r>
              <a:rPr lang="en-GB" dirty="0" err="1"/>
              <a:t>Facilisis</a:t>
            </a:r>
            <a:r>
              <a:rPr lang="en-GB" dirty="0"/>
              <a:t> </a:t>
            </a:r>
            <a:r>
              <a:rPr lang="en-GB" dirty="0" err="1"/>
              <a:t>instructior</a:t>
            </a:r>
            <a:r>
              <a:rPr lang="en-GB" dirty="0"/>
              <a:t> at vim, </a:t>
            </a:r>
            <a:r>
              <a:rPr lang="en-GB" dirty="0" err="1"/>
              <a:t>eos</a:t>
            </a:r>
            <a:r>
              <a:rPr lang="en-GB" dirty="0"/>
              <a:t> </a:t>
            </a:r>
            <a:r>
              <a:rPr lang="en-GB" dirty="0" err="1"/>
              <a:t>ut</a:t>
            </a:r>
            <a:r>
              <a:rPr lang="en-GB" dirty="0"/>
              <a:t> minim </a:t>
            </a:r>
            <a:r>
              <a:rPr lang="en-GB" dirty="0" err="1"/>
              <a:t>theophrastus</a:t>
            </a:r>
            <a:r>
              <a:rPr lang="en-GB" dirty="0"/>
              <a:t>, in </a:t>
            </a:r>
            <a:r>
              <a:rPr lang="en-GB" dirty="0" err="1"/>
              <a:t>mel</a:t>
            </a:r>
            <a:r>
              <a:rPr lang="en-GB" dirty="0"/>
              <a:t> </a:t>
            </a:r>
            <a:r>
              <a:rPr lang="en-GB" dirty="0" err="1"/>
              <a:t>ubique</a:t>
            </a:r>
            <a:r>
              <a:rPr lang="en-GB" dirty="0"/>
              <a:t> </a:t>
            </a:r>
            <a:r>
              <a:rPr lang="en-GB" dirty="0" err="1"/>
              <a:t>nominati</a:t>
            </a:r>
            <a:r>
              <a:rPr lang="en-GB" dirty="0"/>
              <a:t> </a:t>
            </a:r>
            <a:r>
              <a:rPr lang="en-GB" dirty="0" err="1"/>
              <a:t>suscipiantur</a:t>
            </a:r>
            <a:r>
              <a:rPr lang="en-GB" dirty="0"/>
              <a:t>. </a:t>
            </a:r>
            <a:r>
              <a:rPr lang="en-GB" dirty="0" err="1"/>
              <a:t>Aliquip</a:t>
            </a:r>
            <a:r>
              <a:rPr lang="en-GB" dirty="0"/>
              <a:t> </a:t>
            </a:r>
            <a:r>
              <a:rPr lang="en-GB" dirty="0" err="1"/>
              <a:t>equidem</a:t>
            </a:r>
            <a:r>
              <a:rPr lang="en-GB" dirty="0"/>
              <a:t> </a:t>
            </a:r>
            <a:r>
              <a:rPr lang="en-GB" dirty="0" err="1"/>
              <a:t>mnesarchum</a:t>
            </a:r>
            <a:r>
              <a:rPr lang="en-GB" dirty="0"/>
              <a:t> his </a:t>
            </a:r>
            <a:r>
              <a:rPr lang="en-GB" dirty="0" err="1"/>
              <a:t>ei</a:t>
            </a:r>
            <a:r>
              <a:rPr lang="en-GB" dirty="0"/>
              <a:t>, no his </a:t>
            </a:r>
            <a:r>
              <a:rPr lang="en-GB" dirty="0" err="1"/>
              <a:t>vidisse</a:t>
            </a:r>
            <a:r>
              <a:rPr lang="en-GB" dirty="0"/>
              <a:t> </a:t>
            </a:r>
            <a:r>
              <a:rPr lang="en-GB" dirty="0" err="1"/>
              <a:t>quaestio</a:t>
            </a:r>
            <a:r>
              <a:rPr lang="en-GB" dirty="0"/>
              <a:t>. Eos </a:t>
            </a:r>
            <a:r>
              <a:rPr lang="en-GB" dirty="0" err="1"/>
              <a:t>mutat</a:t>
            </a:r>
            <a:r>
              <a:rPr lang="en-GB" dirty="0"/>
              <a:t> </a:t>
            </a:r>
            <a:r>
              <a:rPr lang="en-GB" dirty="0" err="1"/>
              <a:t>congue</a:t>
            </a:r>
            <a:r>
              <a:rPr lang="en-GB" dirty="0"/>
              <a:t> </a:t>
            </a:r>
            <a:r>
              <a:rPr lang="en-GB" dirty="0" err="1"/>
              <a:t>dicunt</a:t>
            </a:r>
            <a:r>
              <a:rPr lang="en-GB" dirty="0"/>
              <a:t> ne, </a:t>
            </a:r>
            <a:r>
              <a:rPr lang="en-GB" dirty="0" err="1"/>
              <a:t>aeterno</a:t>
            </a:r>
            <a:r>
              <a:rPr lang="en-GB" dirty="0"/>
              <a:t> </a:t>
            </a:r>
            <a:r>
              <a:rPr lang="en-GB" dirty="0" err="1"/>
              <a:t>repudiare</a:t>
            </a:r>
            <a:r>
              <a:rPr lang="en-GB" dirty="0"/>
              <a:t> </a:t>
            </a:r>
            <a:r>
              <a:rPr lang="en-GB" dirty="0" err="1"/>
              <a:t>omittantur</a:t>
            </a:r>
            <a:r>
              <a:rPr lang="en-GB" dirty="0"/>
              <a:t> </a:t>
            </a:r>
            <a:r>
              <a:rPr lang="en-GB" dirty="0" err="1"/>
              <a:t>ius</a:t>
            </a:r>
            <a:r>
              <a:rPr lang="en-GB" dirty="0"/>
              <a:t> </a:t>
            </a:r>
            <a:r>
              <a:rPr lang="en-GB" dirty="0" err="1"/>
              <a:t>ut.</a:t>
            </a:r>
            <a:r>
              <a:rPr lang="en-GB" dirty="0"/>
              <a:t> Et </a:t>
            </a:r>
            <a:r>
              <a:rPr lang="en-GB" dirty="0" err="1"/>
              <a:t>eam</a:t>
            </a:r>
            <a:r>
              <a:rPr lang="en-GB" dirty="0"/>
              <a:t> </a:t>
            </a:r>
            <a:r>
              <a:rPr lang="en-GB" dirty="0" err="1"/>
              <a:t>utinam</a:t>
            </a:r>
            <a:r>
              <a:rPr lang="en-GB" dirty="0"/>
              <a:t> </a:t>
            </a:r>
            <a:r>
              <a:rPr lang="en-GB" dirty="0" err="1"/>
              <a:t>eripuit</a:t>
            </a:r>
            <a:r>
              <a:rPr lang="en-GB" dirty="0"/>
              <a:t>.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appetere</a:t>
            </a:r>
            <a:r>
              <a:rPr lang="en-GB" dirty="0"/>
              <a:t> </a:t>
            </a:r>
            <a:r>
              <a:rPr lang="en-GB" dirty="0" err="1"/>
              <a:t>delicatissimi</a:t>
            </a:r>
            <a:r>
              <a:rPr lang="en-GB" dirty="0"/>
              <a:t> </a:t>
            </a:r>
            <a:r>
              <a:rPr lang="en-GB" dirty="0" err="1"/>
              <a:t>vel</a:t>
            </a:r>
            <a:r>
              <a:rPr lang="en-GB" dirty="0"/>
              <a:t> </a:t>
            </a:r>
            <a:r>
              <a:rPr lang="en-GB" dirty="0" smtClean="0"/>
              <a:t>ne</a:t>
            </a:r>
            <a:r>
              <a:rPr lang="en-GB" dirty="0"/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980729"/>
            <a:ext cx="4038600" cy="42484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err="1"/>
              <a:t>Essent</a:t>
            </a:r>
            <a:r>
              <a:rPr lang="en-GB" dirty="0"/>
              <a:t> corpora ad sea, </a:t>
            </a:r>
            <a:r>
              <a:rPr lang="en-GB" dirty="0" err="1"/>
              <a:t>integre</a:t>
            </a:r>
            <a:r>
              <a:rPr lang="en-GB" dirty="0"/>
              <a:t> </a:t>
            </a:r>
            <a:r>
              <a:rPr lang="en-GB" dirty="0" err="1"/>
              <a:t>fierent</a:t>
            </a:r>
            <a:r>
              <a:rPr lang="en-GB" dirty="0"/>
              <a:t> </a:t>
            </a:r>
            <a:r>
              <a:rPr lang="en-GB" dirty="0" err="1"/>
              <a:t>qualisque</a:t>
            </a:r>
            <a:r>
              <a:rPr lang="en-GB" dirty="0"/>
              <a:t> ex </a:t>
            </a:r>
            <a:r>
              <a:rPr lang="en-GB" dirty="0" err="1"/>
              <a:t>ius</a:t>
            </a:r>
            <a:r>
              <a:rPr lang="en-GB" dirty="0"/>
              <a:t>.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etiam</a:t>
            </a:r>
            <a:r>
              <a:rPr lang="en-GB" dirty="0"/>
              <a:t> </a:t>
            </a:r>
            <a:r>
              <a:rPr lang="en-GB" dirty="0" err="1"/>
              <a:t>quodsi</a:t>
            </a:r>
            <a:r>
              <a:rPr lang="en-GB" dirty="0"/>
              <a:t> vis, </a:t>
            </a:r>
            <a:r>
              <a:rPr lang="en-GB" dirty="0" err="1"/>
              <a:t>vel</a:t>
            </a:r>
            <a:r>
              <a:rPr lang="en-GB" dirty="0"/>
              <a:t> </a:t>
            </a:r>
            <a:r>
              <a:rPr lang="en-GB" dirty="0" err="1"/>
              <a:t>accusata</a:t>
            </a:r>
            <a:r>
              <a:rPr lang="en-GB" dirty="0"/>
              <a:t> </a:t>
            </a:r>
            <a:r>
              <a:rPr lang="en-GB" dirty="0" err="1"/>
              <a:t>petentium</a:t>
            </a:r>
            <a:r>
              <a:rPr lang="en-GB" dirty="0"/>
              <a:t> </a:t>
            </a:r>
            <a:r>
              <a:rPr lang="en-GB" dirty="0" err="1"/>
              <a:t>reprehendunt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. </a:t>
            </a:r>
            <a:r>
              <a:rPr lang="en-GB" dirty="0" err="1"/>
              <a:t>Laoreet</a:t>
            </a:r>
            <a:r>
              <a:rPr lang="en-GB" dirty="0"/>
              <a:t> </a:t>
            </a:r>
            <a:r>
              <a:rPr lang="en-GB" dirty="0" err="1"/>
              <a:t>complectitur</a:t>
            </a:r>
            <a:r>
              <a:rPr lang="en-GB" dirty="0"/>
              <a:t> </a:t>
            </a:r>
            <a:r>
              <a:rPr lang="en-GB" dirty="0" err="1"/>
              <a:t>usu</a:t>
            </a:r>
            <a:r>
              <a:rPr lang="en-GB" dirty="0"/>
              <a:t> </a:t>
            </a:r>
            <a:r>
              <a:rPr lang="en-GB" dirty="0" err="1"/>
              <a:t>ut.</a:t>
            </a:r>
            <a:r>
              <a:rPr lang="en-GB" dirty="0"/>
              <a:t> Mel </a:t>
            </a:r>
            <a:r>
              <a:rPr lang="en-GB" dirty="0" err="1"/>
              <a:t>dicam</a:t>
            </a:r>
            <a:r>
              <a:rPr lang="en-GB" dirty="0"/>
              <a:t> </a:t>
            </a:r>
            <a:r>
              <a:rPr lang="en-GB" dirty="0" err="1"/>
              <a:t>nonumy</a:t>
            </a:r>
            <a:r>
              <a:rPr lang="en-GB" dirty="0"/>
              <a:t> in, ne </a:t>
            </a:r>
            <a:r>
              <a:rPr lang="en-GB" dirty="0" err="1"/>
              <a:t>atqui</a:t>
            </a:r>
            <a:r>
              <a:rPr lang="en-GB" dirty="0"/>
              <a:t> </a:t>
            </a:r>
            <a:r>
              <a:rPr lang="en-GB" dirty="0" err="1"/>
              <a:t>vocibus</a:t>
            </a:r>
            <a:r>
              <a:rPr lang="en-GB" dirty="0"/>
              <a:t> </a:t>
            </a:r>
            <a:r>
              <a:rPr lang="en-GB" dirty="0" err="1"/>
              <a:t>praesent</a:t>
            </a:r>
            <a:r>
              <a:rPr lang="en-GB" dirty="0"/>
              <a:t> usu.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/>
              <a:t>Ei</a:t>
            </a:r>
            <a:r>
              <a:rPr lang="en-GB" dirty="0"/>
              <a:t> vis </a:t>
            </a:r>
            <a:r>
              <a:rPr lang="en-GB" dirty="0" err="1"/>
              <a:t>possit</a:t>
            </a:r>
            <a:r>
              <a:rPr lang="en-GB" dirty="0"/>
              <a:t> </a:t>
            </a:r>
            <a:r>
              <a:rPr lang="en-GB" dirty="0" err="1"/>
              <a:t>eleifend</a:t>
            </a:r>
            <a:r>
              <a:rPr lang="en-GB" dirty="0"/>
              <a:t> </a:t>
            </a:r>
            <a:r>
              <a:rPr lang="en-GB" dirty="0" err="1"/>
              <a:t>adolescens</a:t>
            </a:r>
            <a:r>
              <a:rPr lang="en-GB" dirty="0"/>
              <a:t>, </a:t>
            </a:r>
            <a:r>
              <a:rPr lang="en-GB" dirty="0" err="1"/>
              <a:t>graecis</a:t>
            </a:r>
            <a:r>
              <a:rPr lang="en-GB" dirty="0"/>
              <a:t> </a:t>
            </a:r>
            <a:r>
              <a:rPr lang="en-GB" dirty="0" err="1"/>
              <a:t>feugait</a:t>
            </a:r>
            <a:r>
              <a:rPr lang="en-GB" dirty="0"/>
              <a:t> et </a:t>
            </a:r>
            <a:r>
              <a:rPr lang="en-GB" dirty="0" err="1"/>
              <a:t>vix</a:t>
            </a:r>
            <a:r>
              <a:rPr lang="en-GB" dirty="0"/>
              <a:t>. </a:t>
            </a:r>
            <a:r>
              <a:rPr lang="en-GB" dirty="0" err="1"/>
              <a:t>Labore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incorrupte</a:t>
            </a:r>
            <a:r>
              <a:rPr lang="en-GB" dirty="0"/>
              <a:t> id </a:t>
            </a:r>
            <a:r>
              <a:rPr lang="en-GB" dirty="0" err="1"/>
              <a:t>ius</a:t>
            </a:r>
            <a:r>
              <a:rPr lang="en-GB" dirty="0"/>
              <a:t>, </a:t>
            </a:r>
            <a:r>
              <a:rPr lang="en-GB" dirty="0" err="1"/>
              <a:t>aperiri</a:t>
            </a:r>
            <a:r>
              <a:rPr lang="en-GB" dirty="0"/>
              <a:t> </a:t>
            </a:r>
            <a:r>
              <a:rPr lang="en-GB" dirty="0" err="1"/>
              <a:t>diceret</a:t>
            </a:r>
            <a:r>
              <a:rPr lang="en-GB" dirty="0"/>
              <a:t> no has, </a:t>
            </a:r>
            <a:r>
              <a:rPr lang="en-GB" dirty="0" err="1"/>
              <a:t>quas</a:t>
            </a:r>
            <a:r>
              <a:rPr lang="en-GB" dirty="0"/>
              <a:t> </a:t>
            </a:r>
            <a:r>
              <a:rPr lang="en-GB" dirty="0" err="1"/>
              <a:t>libris</a:t>
            </a:r>
            <a:r>
              <a:rPr lang="en-GB" dirty="0"/>
              <a:t> </a:t>
            </a:r>
            <a:r>
              <a:rPr lang="en-GB" dirty="0" err="1"/>
              <a:t>sed</a:t>
            </a:r>
            <a:r>
              <a:rPr lang="en-GB" dirty="0"/>
              <a:t> id. </a:t>
            </a:r>
            <a:r>
              <a:rPr lang="en-GB" dirty="0" err="1"/>
              <a:t>Vix</a:t>
            </a:r>
            <a:r>
              <a:rPr lang="en-GB" dirty="0"/>
              <a:t> </a:t>
            </a:r>
            <a:r>
              <a:rPr lang="en-GB" dirty="0" err="1"/>
              <a:t>ut</a:t>
            </a:r>
            <a:r>
              <a:rPr lang="en-GB" dirty="0"/>
              <a:t> </a:t>
            </a:r>
            <a:r>
              <a:rPr lang="en-GB" dirty="0" err="1"/>
              <a:t>dolorum</a:t>
            </a:r>
            <a:r>
              <a:rPr lang="en-GB" dirty="0"/>
              <a:t> </a:t>
            </a:r>
            <a:r>
              <a:rPr lang="en-GB" dirty="0" err="1" smtClean="0"/>
              <a:t>facilisi</a:t>
            </a:r>
            <a:r>
              <a:rPr lang="en-GB" dirty="0"/>
              <a:t>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3568" y="5229201"/>
            <a:ext cx="1440160" cy="4320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Button 1</a:t>
            </a:r>
            <a:endParaRPr lang="en-GB" dirty="0"/>
          </a:p>
        </p:txBody>
      </p:sp>
      <p:sp>
        <p:nvSpPr>
          <p:cNvPr id="7" name="Rounded Rectangle 6"/>
          <p:cNvSpPr/>
          <p:nvPr/>
        </p:nvSpPr>
        <p:spPr>
          <a:xfrm>
            <a:off x="3055640" y="5230317"/>
            <a:ext cx="1440160" cy="4320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Button 2</a:t>
            </a:r>
            <a:endParaRPr lang="en-GB" dirty="0"/>
          </a:p>
        </p:txBody>
      </p:sp>
      <p:sp>
        <p:nvSpPr>
          <p:cNvPr id="8" name="Rounded Rectangle 7"/>
          <p:cNvSpPr/>
          <p:nvPr/>
        </p:nvSpPr>
        <p:spPr>
          <a:xfrm>
            <a:off x="4909042" y="5229200"/>
            <a:ext cx="1440160" cy="4320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Button 3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>
          <a:xfrm>
            <a:off x="7246640" y="5229199"/>
            <a:ext cx="1440160" cy="432047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Button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70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For the home pages of each of the Welsh universities, look at the overall layout and identify the common design patterns that are used</a:t>
            </a:r>
          </a:p>
          <a:p>
            <a:pPr lvl="1"/>
            <a:r>
              <a:rPr lang="en-GB" dirty="0">
                <a:hlinkClick r:id="rId2"/>
              </a:rPr>
              <a:t>www.aberystwyth.ac.uk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www.bangor.ac.uk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www.cardiff.ac.uk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www.glyndwr.ac.uk</a:t>
            </a:r>
            <a:endParaRPr lang="en-GB" dirty="0"/>
          </a:p>
          <a:p>
            <a:pPr lvl="1"/>
            <a:r>
              <a:rPr lang="en-GB" dirty="0">
                <a:hlinkClick r:id="rId6"/>
              </a:rPr>
              <a:t>www.southwales.ac.uk</a:t>
            </a:r>
            <a:endParaRPr lang="en-GB" dirty="0"/>
          </a:p>
          <a:p>
            <a:pPr lvl="1"/>
            <a:r>
              <a:rPr lang="en-GB" dirty="0">
                <a:hlinkClick r:id="rId7"/>
              </a:rPr>
              <a:t>www.swansea.ac.uk</a:t>
            </a:r>
            <a:endParaRPr lang="en-GB" dirty="0"/>
          </a:p>
          <a:p>
            <a:pPr lvl="1"/>
            <a:r>
              <a:rPr lang="en-GB" dirty="0">
                <a:hlinkClick r:id="rId8"/>
              </a:rPr>
              <a:t>www.uwtsd.ac.uk</a:t>
            </a:r>
            <a:endParaRPr lang="en-GB" dirty="0"/>
          </a:p>
          <a:p>
            <a:r>
              <a:rPr lang="en-GB" dirty="0" smtClean="0"/>
              <a:t>Do any of the designs stand out as better than the others?</a:t>
            </a:r>
          </a:p>
          <a:p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904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/>
              <a:t>Coming Soon…</a:t>
            </a:r>
            <a:endParaRPr lang="en-US" smtClean="0"/>
          </a:p>
        </p:txBody>
      </p:sp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Next lecture: More on Prototypes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Homework: Read the articles linked to this lecture on Moodle.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NULL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9859</TotalTime>
  <Words>871</Words>
  <Application>Microsoft Office PowerPoint</Application>
  <PresentationFormat>On-screen Show (4:3)</PresentationFormat>
  <Paragraphs>121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Georgia</vt:lpstr>
      <vt:lpstr>Times</vt:lpstr>
      <vt:lpstr>Trebuchet MS</vt:lpstr>
      <vt:lpstr>Wingdings</vt:lpstr>
      <vt:lpstr>Wingdings 2</vt:lpstr>
      <vt:lpstr>Nik2013</vt:lpstr>
      <vt:lpstr>User Experience Design</vt:lpstr>
      <vt:lpstr>Wireframes != UX</vt:lpstr>
      <vt:lpstr>Avoid Convenient Examples</vt:lpstr>
      <vt:lpstr>Users Scan, Not Read</vt:lpstr>
      <vt:lpstr>Users Scan, Not Read</vt:lpstr>
      <vt:lpstr>Users Scan, Not Read</vt:lpstr>
      <vt:lpstr>Users Scan, Not Read</vt:lpstr>
      <vt:lpstr>Z or F?</vt:lpstr>
      <vt:lpstr>Activity</vt:lpstr>
      <vt:lpstr>Layout</vt:lpstr>
      <vt:lpstr>Layout</vt:lpstr>
      <vt:lpstr>Layout</vt:lpstr>
      <vt:lpstr>Layout</vt:lpstr>
      <vt:lpstr>Layout</vt:lpstr>
      <vt:lpstr>Activity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Nik Whitehead</cp:lastModifiedBy>
  <cp:revision>185</cp:revision>
  <dcterms:created xsi:type="dcterms:W3CDTF">2003-09-29T11:49:22Z</dcterms:created>
  <dcterms:modified xsi:type="dcterms:W3CDTF">2020-01-28T16:47:43Z</dcterms:modified>
</cp:coreProperties>
</file>