
<file path=[Content_Types].xml><?xml version="1.0" encoding="utf-8"?>
<Types xmlns="http://schemas.openxmlformats.org/package/2006/content-types">
  <Default Extension="fntdata" ContentType="application/x-fontdata"/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notesMasterIdLst>
    <p:notesMasterId r:id="rId11"/>
  </p:notesMasterIdLst>
  <p:sldSz cx="14630400" cy="8229600"/>
  <p:notesSz cx="8229600" cy="14630400"/>
  <p:embeddedFontLst>
    <p:embeddedFont>
      <p:font typeface="Spline Sans"/>
      <p:regular r:id="rId16"/>
    </p:embeddedFont>
    <p:embeddedFont>
      <p:font typeface="Spline Sans"/>
      <p:regular r:id="rId17"/>
    </p:embeddedFont>
    <p:embeddedFont>
      <p:font typeface="Barlow"/>
      <p:regular r:id="rId18"/>
    </p:embeddedFont>
    <p:embeddedFont>
      <p:font typeface="Barlow"/>
      <p:regular r:id="rId19"/>
    </p:embeddedFont>
    <p:embeddedFont>
      <p:font typeface="Barlow"/>
      <p:regular r:id="rId20"/>
    </p:embeddedFont>
    <p:embeddedFont>
      <p:font typeface="Barlow"/>
      <p:regular r:id="rId21"/>
    </p:embeddedFont>
  </p:embeddedFon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6" Type="http://schemas.openxmlformats.org/officeDocument/2006/relationships/font" Target="fonts/font1.fntdata"/><Relationship Id="rId17" Type="http://schemas.openxmlformats.org/officeDocument/2006/relationships/font" Target="fonts/font2.fntdata"/><Relationship Id="rId18" Type="http://schemas.openxmlformats.org/officeDocument/2006/relationships/font" Target="fonts/font3.fntdata"/><Relationship Id="rId19" Type="http://schemas.openxmlformats.org/officeDocument/2006/relationships/font" Target="fonts/font4.fntdata"/><Relationship Id="rId20" Type="http://schemas.openxmlformats.org/officeDocument/2006/relationships/font" Target="fonts/font5.fntdata"/><Relationship Id="rId21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pn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pn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pn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5-1.png"/><Relationship Id="rId2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png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7-1.png"/><Relationship Id="rId2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8-1.png"/><Relationship Id="rId2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9-1.pn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10-1.pn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svg"/><Relationship Id="rId4" Type="http://schemas.openxmlformats.org/officeDocument/2006/relationships/image" Target="../media/image-3-4.png"/><Relationship Id="rId5" Type="http://schemas.openxmlformats.org/officeDocument/2006/relationships/image" Target="../media/image-3-5.svg"/><Relationship Id="rId6" Type="http://schemas.openxmlformats.org/officeDocument/2006/relationships/image" Target="../media/image-3-6.png"/><Relationship Id="rId7" Type="http://schemas.openxmlformats.org/officeDocument/2006/relationships/image" Target="../media/image-3-7.svg"/><Relationship Id="rId8" Type="http://schemas.openxmlformats.org/officeDocument/2006/relationships/slideLayout" Target="../slideLayouts/slideLayout4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svg"/><Relationship Id="rId4" Type="http://schemas.openxmlformats.org/officeDocument/2006/relationships/image" Target="../media/image-5-4.png"/><Relationship Id="rId5" Type="http://schemas.openxmlformats.org/officeDocument/2006/relationships/image" Target="../media/image-5-5.svg"/><Relationship Id="rId6" Type="http://schemas.openxmlformats.org/officeDocument/2006/relationships/image" Target="../media/image-5-6.png"/><Relationship Id="rId7" Type="http://schemas.openxmlformats.org/officeDocument/2006/relationships/image" Target="../media/image-5-7.svg"/><Relationship Id="rId8" Type="http://schemas.openxmlformats.org/officeDocument/2006/relationships/slideLayout" Target="../slideLayouts/slideLayout6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svg"/><Relationship Id="rId3" Type="http://schemas.openxmlformats.org/officeDocument/2006/relationships/image" Target="../media/image-7-3.png"/><Relationship Id="rId4" Type="http://schemas.openxmlformats.org/officeDocument/2006/relationships/image" Target="../media/image-7-4.sv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8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81063" y="3134558"/>
            <a:ext cx="6756678" cy="6119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00"/>
              </a:lnSpc>
              <a:buNone/>
            </a:pPr>
            <a:r>
              <a:rPr lang="en-US" sz="38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Self-Awareness Presentation</a:t>
            </a:r>
            <a:endParaRPr lang="en-US" sz="3850" dirty="0"/>
          </a:p>
        </p:txBody>
      </p:sp>
      <p:sp>
        <p:nvSpPr>
          <p:cNvPr id="4" name="Text 1"/>
          <p:cNvSpPr/>
          <p:nvPr/>
        </p:nvSpPr>
        <p:spPr>
          <a:xfrm>
            <a:off x="881063" y="3834646"/>
            <a:ext cx="8299728" cy="4894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850"/>
              </a:lnSpc>
              <a:buNone/>
            </a:pPr>
            <a:r>
              <a:rPr lang="en-US" sz="30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SWOT Analysis for Professional Development</a:t>
            </a:r>
            <a:endParaRPr lang="en-US" sz="3050" dirty="0"/>
          </a:p>
        </p:txBody>
      </p:sp>
      <p:sp>
        <p:nvSpPr>
          <p:cNvPr id="5" name="Text 2"/>
          <p:cNvSpPr/>
          <p:nvPr/>
        </p:nvSpPr>
        <p:spPr>
          <a:xfrm>
            <a:off x="881063" y="4654510"/>
            <a:ext cx="12868275" cy="440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450"/>
              </a:lnSpc>
              <a:buNone/>
            </a:pPr>
            <a:r>
              <a:rPr lang="en-US" sz="2150" b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Module:</a:t>
            </a:r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Professional Development within Health and Social Care (LCHS4009)</a:t>
            </a:r>
            <a:endParaRPr lang="en-US" sz="2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1063" y="1728430"/>
            <a:ext cx="2447687" cy="3059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2CFF0E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Introduction</a:t>
            </a:r>
            <a:endParaRPr lang="en-US" sz="1900" dirty="0"/>
          </a:p>
        </p:txBody>
      </p:sp>
      <p:sp>
        <p:nvSpPr>
          <p:cNvPr id="3" name="Text 1"/>
          <p:cNvSpPr/>
          <p:nvPr/>
        </p:nvSpPr>
        <p:spPr>
          <a:xfrm>
            <a:off x="881063" y="2122527"/>
            <a:ext cx="5504140" cy="6119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00"/>
              </a:lnSpc>
              <a:buNone/>
            </a:pPr>
            <a:r>
              <a:rPr lang="en-US" sz="38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What is SWOT Analysis?</a:t>
            </a:r>
            <a:endParaRPr lang="en-US" sz="3850" dirty="0"/>
          </a:p>
        </p:txBody>
      </p:sp>
      <p:sp>
        <p:nvSpPr>
          <p:cNvPr id="4" name="Text 2"/>
          <p:cNvSpPr/>
          <p:nvPr/>
        </p:nvSpPr>
        <p:spPr>
          <a:xfrm>
            <a:off x="881063" y="3263146"/>
            <a:ext cx="6165413" cy="8810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SWOT stands for </a:t>
            </a:r>
            <a:pPr algn="l" indent="0" marL="0">
              <a:lnSpc>
                <a:spcPts val="3450"/>
              </a:lnSpc>
              <a:buNone/>
            </a:pPr>
            <a:r>
              <a:rPr lang="en-US" sz="2150" b="1" dirty="0">
                <a:solidFill>
                  <a:srgbClr val="22FF1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Strengths</a:t>
            </a:r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, </a:t>
            </a:r>
            <a:pPr algn="l" indent="0" marL="0">
              <a:lnSpc>
                <a:spcPts val="3450"/>
              </a:lnSpc>
              <a:buNone/>
            </a:pPr>
            <a:r>
              <a:rPr lang="en-US" sz="2150" b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Weaknesses</a:t>
            </a:r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, </a:t>
            </a:r>
            <a:pPr algn="l" indent="0" marL="0">
              <a:lnSpc>
                <a:spcPts val="3450"/>
              </a:lnSpc>
              <a:buNone/>
            </a:pPr>
            <a:r>
              <a:rPr lang="en-US" sz="2150" b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Opportunities</a:t>
            </a:r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, and </a:t>
            </a:r>
            <a:pPr algn="l" indent="0" marL="0">
              <a:lnSpc>
                <a:spcPts val="3450"/>
              </a:lnSpc>
              <a:buNone/>
            </a:pPr>
            <a:r>
              <a:rPr lang="en-US" sz="2150" b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Threats</a:t>
            </a:r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.</a:t>
            </a:r>
            <a:endParaRPr lang="en-US" sz="2150" dirty="0"/>
          </a:p>
        </p:txBody>
      </p:sp>
      <p:sp>
        <p:nvSpPr>
          <p:cNvPr id="5" name="Text 3"/>
          <p:cNvSpPr/>
          <p:nvPr/>
        </p:nvSpPr>
        <p:spPr>
          <a:xfrm>
            <a:off x="881063" y="4342448"/>
            <a:ext cx="6165413" cy="704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It is a tool used for personal and professional development by evaluating internal and external factors (Gurel, 2017).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881063" y="5245537"/>
            <a:ext cx="6165413" cy="1057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50"/>
              </a:lnSpc>
              <a:buNone/>
            </a:pPr>
            <a:r>
              <a:rPr lang="en-US" sz="1700" b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Purpose: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To conduct a self-assessment of personal attributes and how they can be leveraged to advance within the health and social care sector (Kotler et al., 2019).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591544" y="3602831"/>
            <a:ext cx="4084915" cy="367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Objective of the Presentation:</a:t>
            </a:r>
            <a:endParaRPr lang="en-US" sz="2300" dirty="0"/>
          </a:p>
        </p:txBody>
      </p:sp>
      <p:sp>
        <p:nvSpPr>
          <p:cNvPr id="8" name="Text 6"/>
          <p:cNvSpPr/>
          <p:nvPr/>
        </p:nvSpPr>
        <p:spPr>
          <a:xfrm>
            <a:off x="7591544" y="4190167"/>
            <a:ext cx="6165413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To explore personal strengths and weaknesses.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7591544" y="4619625"/>
            <a:ext cx="6165413" cy="704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To identify opportunities and threats in the health and social care sector.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7591544" y="5401508"/>
            <a:ext cx="6165413" cy="704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To develop a strategic plan for future professional development.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79001" y="398026"/>
            <a:ext cx="1063228" cy="1306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00"/>
              </a:lnSpc>
              <a:buNone/>
            </a:pPr>
            <a:r>
              <a:rPr lang="en-US" sz="8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Personal Assessment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579001" y="566261"/>
            <a:ext cx="2090976" cy="2613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050"/>
              </a:lnSpc>
              <a:buNone/>
            </a:pPr>
            <a:r>
              <a:rPr lang="en-US" sz="16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Strengths</a:t>
            </a:r>
            <a:endParaRPr lang="en-US" sz="160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001" y="968693"/>
            <a:ext cx="8757047" cy="5788343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579001" y="6862882"/>
            <a:ext cx="4428053" cy="1274564"/>
          </a:xfrm>
          <a:prstGeom prst="roundRect">
            <a:avLst>
              <a:gd name="adj" fmla="val 11074"/>
            </a:avLst>
          </a:prstGeom>
          <a:solidFill>
            <a:srgbClr val="0A081B"/>
          </a:solidFill>
          <a:ln w="7620">
            <a:solidFill>
              <a:srgbClr val="22FF16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680680" y="6964561"/>
            <a:ext cx="282178" cy="282178"/>
          </a:xfrm>
          <a:prstGeom prst="roundRect">
            <a:avLst>
              <a:gd name="adj" fmla="val 32401837"/>
            </a:avLst>
          </a:prstGeom>
          <a:solidFill>
            <a:srgbClr val="22FF16"/>
          </a:solidFill>
          <a:ln/>
        </p:spPr>
      </p:sp>
      <p:pic>
        <p:nvPicPr>
          <p:cNvPr id="7" name="Image 1" descr="preencoded.png">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8309" y="7042071"/>
            <a:ext cx="126921" cy="126921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80680" y="7340798"/>
            <a:ext cx="1075730" cy="1306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00"/>
              </a:lnSpc>
              <a:buNone/>
            </a:pPr>
            <a:r>
              <a:rPr lang="en-US" sz="8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Communication Skills</a:t>
            </a:r>
            <a:endParaRPr lang="en-US" sz="800" dirty="0"/>
          </a:p>
        </p:txBody>
      </p:sp>
      <p:sp>
        <p:nvSpPr>
          <p:cNvPr id="9" name="Text 5"/>
          <p:cNvSpPr/>
          <p:nvPr/>
        </p:nvSpPr>
        <p:spPr>
          <a:xfrm>
            <a:off x="680680" y="7527846"/>
            <a:ext cx="4224695" cy="300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I can effectively communicate with patients and colleagues, ensuring clear understanding and empathy in health-related settings.</a:t>
            </a:r>
            <a:endParaRPr lang="en-US" sz="700" dirty="0"/>
          </a:p>
        </p:txBody>
      </p:sp>
      <p:sp>
        <p:nvSpPr>
          <p:cNvPr id="10" name="Text 6"/>
          <p:cNvSpPr/>
          <p:nvPr/>
        </p:nvSpPr>
        <p:spPr>
          <a:xfrm>
            <a:off x="680680" y="7885271"/>
            <a:ext cx="4224695" cy="150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Successfully conducted health assessments in previous volunteer roles (Brown, 2021).</a:t>
            </a:r>
            <a:endParaRPr lang="en-US" sz="700" dirty="0"/>
          </a:p>
        </p:txBody>
      </p:sp>
      <p:sp>
        <p:nvSpPr>
          <p:cNvPr id="11" name="Shape 7"/>
          <p:cNvSpPr/>
          <p:nvPr/>
        </p:nvSpPr>
        <p:spPr>
          <a:xfrm>
            <a:off x="5101114" y="6862882"/>
            <a:ext cx="4428053" cy="1274564"/>
          </a:xfrm>
          <a:prstGeom prst="roundRect">
            <a:avLst>
              <a:gd name="adj" fmla="val 11074"/>
            </a:avLst>
          </a:prstGeom>
          <a:solidFill>
            <a:srgbClr val="0A081B"/>
          </a:solidFill>
          <a:ln w="7620">
            <a:solidFill>
              <a:srgbClr val="2CFF0E"/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5202793" y="6964561"/>
            <a:ext cx="282178" cy="282178"/>
          </a:xfrm>
          <a:prstGeom prst="roundRect">
            <a:avLst>
              <a:gd name="adj" fmla="val 32401837"/>
            </a:avLst>
          </a:prstGeom>
          <a:solidFill>
            <a:srgbClr val="2CFF0E"/>
          </a:solidFill>
          <a:ln/>
        </p:spPr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80422" y="7042071"/>
            <a:ext cx="126921" cy="126921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5202793" y="7340798"/>
            <a:ext cx="1045488" cy="1306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00"/>
              </a:lnSpc>
              <a:buNone/>
            </a:pPr>
            <a:r>
              <a:rPr lang="en-US" sz="8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Adaptability</a:t>
            </a:r>
            <a:endParaRPr lang="en-US" sz="800" dirty="0"/>
          </a:p>
        </p:txBody>
      </p:sp>
      <p:sp>
        <p:nvSpPr>
          <p:cNvPr id="15" name="Text 10"/>
          <p:cNvSpPr/>
          <p:nvPr/>
        </p:nvSpPr>
        <p:spPr>
          <a:xfrm>
            <a:off x="5202793" y="7527846"/>
            <a:ext cx="4224695" cy="150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Comfortable with change and new challenges, which is vital in dynamic healthcare environments.</a:t>
            </a:r>
            <a:endParaRPr lang="en-US" sz="700" dirty="0"/>
          </a:p>
        </p:txBody>
      </p:sp>
      <p:sp>
        <p:nvSpPr>
          <p:cNvPr id="16" name="Text 11"/>
          <p:cNvSpPr/>
          <p:nvPr/>
        </p:nvSpPr>
        <p:spPr>
          <a:xfrm>
            <a:off x="5202793" y="7734776"/>
            <a:ext cx="4224695" cy="150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Adapted to new working protocols during the COVID-19 pandemic (Jones, 2020).</a:t>
            </a:r>
            <a:endParaRPr lang="en-US" sz="700" dirty="0"/>
          </a:p>
        </p:txBody>
      </p:sp>
      <p:sp>
        <p:nvSpPr>
          <p:cNvPr id="17" name="Shape 12"/>
          <p:cNvSpPr/>
          <p:nvPr/>
        </p:nvSpPr>
        <p:spPr>
          <a:xfrm>
            <a:off x="9623227" y="6862882"/>
            <a:ext cx="4428053" cy="1274564"/>
          </a:xfrm>
          <a:prstGeom prst="roundRect">
            <a:avLst>
              <a:gd name="adj" fmla="val 11074"/>
            </a:avLst>
          </a:prstGeom>
          <a:solidFill>
            <a:srgbClr val="0A081B"/>
          </a:solidFill>
          <a:ln w="7620">
            <a:solidFill>
              <a:srgbClr val="FFFFFF"/>
            </a:solidFill>
            <a:prstDash val="solid"/>
          </a:ln>
        </p:spPr>
      </p:sp>
      <p:sp>
        <p:nvSpPr>
          <p:cNvPr id="18" name="Shape 13"/>
          <p:cNvSpPr/>
          <p:nvPr/>
        </p:nvSpPr>
        <p:spPr>
          <a:xfrm>
            <a:off x="9724906" y="6964561"/>
            <a:ext cx="282178" cy="282178"/>
          </a:xfrm>
          <a:prstGeom prst="roundRect">
            <a:avLst>
              <a:gd name="adj" fmla="val 32401837"/>
            </a:avLst>
          </a:prstGeom>
          <a:solidFill>
            <a:srgbClr val="FFFFFF"/>
          </a:solidFill>
          <a:ln/>
        </p:spPr>
      </p:sp>
      <p:pic>
        <p:nvPicPr>
          <p:cNvPr id="19" name="Image 3" descr="preencoded.png">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02535" y="7042071"/>
            <a:ext cx="126921" cy="126921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9724906" y="7340798"/>
            <a:ext cx="1045488" cy="1306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00"/>
              </a:lnSpc>
              <a:buNone/>
            </a:pPr>
            <a:r>
              <a:rPr lang="en-US" sz="8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Empathy</a:t>
            </a:r>
            <a:endParaRPr lang="en-US" sz="800" dirty="0"/>
          </a:p>
        </p:txBody>
      </p:sp>
      <p:sp>
        <p:nvSpPr>
          <p:cNvPr id="21" name="Text 15"/>
          <p:cNvSpPr/>
          <p:nvPr/>
        </p:nvSpPr>
        <p:spPr>
          <a:xfrm>
            <a:off x="9724906" y="7527846"/>
            <a:ext cx="4224695" cy="150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Understanding patient needs and providing support that aligns with individual care plans.</a:t>
            </a:r>
            <a:endParaRPr lang="en-US" sz="700" dirty="0"/>
          </a:p>
        </p:txBody>
      </p:sp>
      <p:sp>
        <p:nvSpPr>
          <p:cNvPr id="22" name="Text 16"/>
          <p:cNvSpPr/>
          <p:nvPr/>
        </p:nvSpPr>
        <p:spPr>
          <a:xfrm>
            <a:off x="9724906" y="7734776"/>
            <a:ext cx="4224695" cy="150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Assisted in patient recovery during volunteering placements (Smith, 2019).</a:t>
            </a:r>
            <a:endParaRPr lang="en-US" sz="700" dirty="0"/>
          </a:p>
        </p:txBody>
      </p:sp>
      <p:sp>
        <p:nvSpPr>
          <p:cNvPr id="23" name="Text 17"/>
          <p:cNvSpPr/>
          <p:nvPr/>
        </p:nvSpPr>
        <p:spPr>
          <a:xfrm>
            <a:off x="579001" y="8278535"/>
            <a:ext cx="2400300" cy="156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00"/>
              </a:lnSpc>
              <a:buNone/>
            </a:pPr>
            <a:r>
              <a:rPr lang="en-US" sz="9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Key Strengths for Health and Social Care:</a:t>
            </a:r>
            <a:endParaRPr lang="en-US" sz="950" dirty="0"/>
          </a:p>
        </p:txBody>
      </p:sp>
      <p:sp>
        <p:nvSpPr>
          <p:cNvPr id="24" name="Text 18"/>
          <p:cNvSpPr/>
          <p:nvPr/>
        </p:nvSpPr>
        <p:spPr>
          <a:xfrm>
            <a:off x="579001" y="8576429"/>
            <a:ext cx="13472398" cy="150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150"/>
              </a:lnSpc>
              <a:buSzPct val="100000"/>
              <a:buChar char="•"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Strong interpersonal skills crucial for patient and colleague interactions.</a:t>
            </a:r>
            <a:endParaRPr lang="en-US" sz="700" dirty="0"/>
          </a:p>
        </p:txBody>
      </p:sp>
      <p:sp>
        <p:nvSpPr>
          <p:cNvPr id="25" name="Text 19"/>
          <p:cNvSpPr/>
          <p:nvPr/>
        </p:nvSpPr>
        <p:spPr>
          <a:xfrm>
            <a:off x="579001" y="8759785"/>
            <a:ext cx="13472398" cy="150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150"/>
              </a:lnSpc>
              <a:buSzPct val="100000"/>
              <a:buChar char="•"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Problem-solving abilities in high-pressure situations (Brown, 2021).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70585" y="600313"/>
            <a:ext cx="2418517" cy="302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2CFF0E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Areas for Growth</a:t>
            </a:r>
            <a:endParaRPr lang="en-US" sz="1900" dirty="0"/>
          </a:p>
        </p:txBody>
      </p:sp>
      <p:sp>
        <p:nvSpPr>
          <p:cNvPr id="3" name="Text 1"/>
          <p:cNvSpPr/>
          <p:nvPr/>
        </p:nvSpPr>
        <p:spPr>
          <a:xfrm>
            <a:off x="870585" y="989528"/>
            <a:ext cx="4837152" cy="6045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750"/>
              </a:lnSpc>
              <a:buNone/>
            </a:pPr>
            <a:r>
              <a:rPr lang="en-US" sz="38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Weaknesses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870585" y="1920597"/>
            <a:ext cx="4151233" cy="3496389"/>
          </a:xfrm>
          <a:prstGeom prst="roundRect">
            <a:avLst>
              <a:gd name="adj" fmla="val 4184"/>
            </a:avLst>
          </a:prstGeom>
          <a:solidFill>
            <a:srgbClr val="0A081B">
              <a:alpha val="95000"/>
            </a:srgbClr>
          </a:solidFill>
          <a:ln w="30480">
            <a:solidFill>
              <a:srgbClr val="22FF16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40105" y="1920597"/>
            <a:ext cx="121920" cy="3496389"/>
          </a:xfrm>
          <a:prstGeom prst="roundRect">
            <a:avLst>
              <a:gd name="adj" fmla="val 267809"/>
            </a:avLst>
          </a:prstGeom>
          <a:solidFill>
            <a:srgbClr val="22FF16"/>
          </a:solidFill>
          <a:ln/>
        </p:spPr>
      </p:sp>
      <p:sp>
        <p:nvSpPr>
          <p:cNvPr id="6" name="Text 4"/>
          <p:cNvSpPr/>
          <p:nvPr/>
        </p:nvSpPr>
        <p:spPr>
          <a:xfrm>
            <a:off x="1210151" y="2168723"/>
            <a:ext cx="2653784" cy="302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Limited Technical Skills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1210151" y="2601397"/>
            <a:ext cx="3563541" cy="1044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0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I have less experience with specialized software or advanced medical equipment.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210151" y="3776305"/>
            <a:ext cx="3563541" cy="13925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0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270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While familiar with basic medical record systems, I haven't worked extensively with advanced care systems (Miller, 2021).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5239464" y="1920597"/>
            <a:ext cx="4151352" cy="3496389"/>
          </a:xfrm>
          <a:prstGeom prst="roundRect">
            <a:avLst>
              <a:gd name="adj" fmla="val 4184"/>
            </a:avLst>
          </a:prstGeom>
          <a:solidFill>
            <a:srgbClr val="0A081B">
              <a:alpha val="95000"/>
            </a:srgbClr>
          </a:solidFill>
          <a:ln w="30480">
            <a:solidFill>
              <a:srgbClr val="2CFF0E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5208984" y="1920597"/>
            <a:ext cx="121920" cy="3496389"/>
          </a:xfrm>
          <a:prstGeom prst="roundRect">
            <a:avLst>
              <a:gd name="adj" fmla="val 267809"/>
            </a:avLst>
          </a:prstGeom>
          <a:solidFill>
            <a:srgbClr val="2CFF0E"/>
          </a:solidFill>
          <a:ln/>
        </p:spPr>
      </p:sp>
      <p:sp>
        <p:nvSpPr>
          <p:cNvPr id="11" name="Text 9"/>
          <p:cNvSpPr/>
          <p:nvPr/>
        </p:nvSpPr>
        <p:spPr>
          <a:xfrm>
            <a:off x="5579031" y="2168723"/>
            <a:ext cx="2418517" cy="302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Time Management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5579031" y="2601397"/>
            <a:ext cx="3563660" cy="1044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0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At times, I struggle with managing multiple tasks efficiently, particularly under stress.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5579031" y="3776305"/>
            <a:ext cx="3563660" cy="13925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0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270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During group projects or busy shifts, I occasionally find it difficult to prioritise tasks (Williams, 2020).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9608463" y="1920597"/>
            <a:ext cx="4151352" cy="3496389"/>
          </a:xfrm>
          <a:prstGeom prst="roundRect">
            <a:avLst>
              <a:gd name="adj" fmla="val 4184"/>
            </a:avLst>
          </a:prstGeom>
          <a:solidFill>
            <a:srgbClr val="0A081B">
              <a:alpha val="95000"/>
            </a:srgbClr>
          </a:solidFill>
          <a:ln w="30480">
            <a:solidFill>
              <a:srgbClr val="FFFFFF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9577983" y="1920597"/>
            <a:ext cx="121920" cy="3496389"/>
          </a:xfrm>
          <a:prstGeom prst="roundRect">
            <a:avLst>
              <a:gd name="adj" fmla="val 267809"/>
            </a:avLst>
          </a:prstGeom>
          <a:solidFill>
            <a:srgbClr val="FFFFFF"/>
          </a:solidFill>
          <a:ln/>
        </p:spPr>
      </p:sp>
      <p:sp>
        <p:nvSpPr>
          <p:cNvPr id="16" name="Text 14"/>
          <p:cNvSpPr/>
          <p:nvPr/>
        </p:nvSpPr>
        <p:spPr>
          <a:xfrm>
            <a:off x="9948029" y="2168723"/>
            <a:ext cx="2418517" cy="302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Self-Doubt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9948029" y="2601397"/>
            <a:ext cx="3563660" cy="1044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0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Sometimes I question my decision-making abilities, which can hinder confidence in high-stakes situations.</a:t>
            </a:r>
            <a:endParaRPr lang="en-US" sz="1700" dirty="0"/>
          </a:p>
        </p:txBody>
      </p:sp>
      <p:sp>
        <p:nvSpPr>
          <p:cNvPr id="18" name="Text 16"/>
          <p:cNvSpPr/>
          <p:nvPr/>
        </p:nvSpPr>
        <p:spPr>
          <a:xfrm>
            <a:off x="9948029" y="3776305"/>
            <a:ext cx="3563660" cy="13925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270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270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In a team project, I second-guessed my approach to resolving a patient care issue, leading to delayed actions (Jones, 2020).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870585" y="5743456"/>
            <a:ext cx="3557230" cy="3627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Overcoming Weaknesses:</a:t>
            </a:r>
            <a:endParaRPr lang="en-US" sz="2250" dirty="0"/>
          </a:p>
        </p:txBody>
      </p:sp>
      <p:sp>
        <p:nvSpPr>
          <p:cNvPr id="20" name="Text 18"/>
          <p:cNvSpPr/>
          <p:nvPr/>
        </p:nvSpPr>
        <p:spPr>
          <a:xfrm>
            <a:off x="870585" y="6432709"/>
            <a:ext cx="12889230" cy="3481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Engage in training for technical skills (Miller, 2021).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870585" y="6856928"/>
            <a:ext cx="12889230" cy="3481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Practice time-management techniques (e.g., prioritisation, task lists) (Williams, 2020).</a:t>
            </a:r>
            <a:endParaRPr lang="en-US" sz="1700" dirty="0"/>
          </a:p>
        </p:txBody>
      </p:sp>
      <p:sp>
        <p:nvSpPr>
          <p:cNvPr id="22" name="Text 20"/>
          <p:cNvSpPr/>
          <p:nvPr/>
        </p:nvSpPr>
        <p:spPr>
          <a:xfrm>
            <a:off x="870585" y="7281148"/>
            <a:ext cx="12889230" cy="3481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Seek mentoring and feedback to build confidence (Brown, 2021).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88423" y="0"/>
            <a:ext cx="7241977" cy="823460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48082" y="583049"/>
            <a:ext cx="1531382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External Factors</a:t>
            </a:r>
            <a:endParaRPr lang="en-US" sz="1200" dirty="0"/>
          </a:p>
        </p:txBody>
      </p:sp>
      <p:sp>
        <p:nvSpPr>
          <p:cNvPr id="4" name="Text 1"/>
          <p:cNvSpPr/>
          <p:nvPr/>
        </p:nvSpPr>
        <p:spPr>
          <a:xfrm>
            <a:off x="848082" y="829508"/>
            <a:ext cx="3062883" cy="3829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000"/>
              </a:lnSpc>
              <a:buNone/>
            </a:pPr>
            <a:r>
              <a:rPr lang="en-US" sz="24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Opportunities</a:t>
            </a:r>
            <a:endParaRPr lang="en-US" sz="2400" dirty="0"/>
          </a:p>
        </p:txBody>
      </p:sp>
      <p:sp>
        <p:nvSpPr>
          <p:cNvPr id="5" name="Text 2"/>
          <p:cNvSpPr/>
          <p:nvPr/>
        </p:nvSpPr>
        <p:spPr>
          <a:xfrm>
            <a:off x="848082" y="1267539"/>
            <a:ext cx="3425785" cy="2297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Opportunities in Health and Social Care:</a:t>
            </a:r>
            <a:endParaRPr lang="en-US" sz="1400" dirty="0"/>
          </a:p>
        </p:txBody>
      </p:sp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8082" y="1721287"/>
            <a:ext cx="137755" cy="137755"/>
          </a:xfrm>
          <a:prstGeom prst="rect">
            <a:avLst/>
          </a:prstGeom>
        </p:spPr>
      </p:pic>
      <p:sp>
        <p:nvSpPr>
          <p:cNvPr id="7" name="Shape 3"/>
          <p:cNvSpPr/>
          <p:nvPr/>
        </p:nvSpPr>
        <p:spPr>
          <a:xfrm>
            <a:off x="848082" y="1922978"/>
            <a:ext cx="6350556" cy="15240"/>
          </a:xfrm>
          <a:prstGeom prst="rect">
            <a:avLst/>
          </a:prstGeom>
          <a:solidFill>
            <a:srgbClr val="22FF16"/>
          </a:solidFill>
          <a:ln/>
        </p:spPr>
      </p:sp>
      <p:sp>
        <p:nvSpPr>
          <p:cNvPr id="8" name="Text 4"/>
          <p:cNvSpPr/>
          <p:nvPr/>
        </p:nvSpPr>
        <p:spPr>
          <a:xfrm>
            <a:off x="848082" y="2022277"/>
            <a:ext cx="2865834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Professional Development Programmes</a:t>
            </a:r>
            <a:endParaRPr lang="en-US" sz="1200" dirty="0"/>
          </a:p>
        </p:txBody>
      </p:sp>
      <p:sp>
        <p:nvSpPr>
          <p:cNvPr id="9" name="Text 5"/>
          <p:cNvSpPr/>
          <p:nvPr/>
        </p:nvSpPr>
        <p:spPr>
          <a:xfrm>
            <a:off x="848082" y="2296239"/>
            <a:ext cx="6350556" cy="220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00"/>
              </a:lnSpc>
              <a:buNone/>
            </a:pPr>
            <a:r>
              <a:rPr lang="en-US" sz="10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Access to training in specialised healthcare areas (e.g., mental health care, palliative care).</a:t>
            </a:r>
            <a:endParaRPr lang="en-US" sz="1050" dirty="0"/>
          </a:p>
        </p:txBody>
      </p:sp>
      <p:sp>
        <p:nvSpPr>
          <p:cNvPr id="10" name="Text 6"/>
          <p:cNvSpPr/>
          <p:nvPr/>
        </p:nvSpPr>
        <p:spPr>
          <a:xfrm>
            <a:off x="848082" y="2599373"/>
            <a:ext cx="6350556" cy="220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00"/>
              </a:lnSpc>
              <a:buNone/>
            </a:pPr>
            <a:r>
              <a:rPr lang="en-US" sz="105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700"/>
              </a:lnSpc>
              <a:buNone/>
            </a:pPr>
            <a:r>
              <a:rPr lang="en-US" sz="10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Online courses or workshops offered by NHS or local health institutions (Smith, 2019).</a:t>
            </a:r>
            <a:endParaRPr lang="en-US" sz="1050" dirty="0"/>
          </a:p>
        </p:txBody>
      </p:sp>
      <p:pic>
        <p:nvPicPr>
          <p:cNvPr id="11" name="Image 2" descr="preencoded.png">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8082" y="3078242"/>
            <a:ext cx="137755" cy="137755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>
            <a:off x="848082" y="3279934"/>
            <a:ext cx="6350556" cy="15240"/>
          </a:xfrm>
          <a:prstGeom prst="rect">
            <a:avLst/>
          </a:prstGeom>
          <a:solidFill>
            <a:srgbClr val="2CFF0E"/>
          </a:solidFill>
          <a:ln/>
        </p:spPr>
      </p:sp>
      <p:sp>
        <p:nvSpPr>
          <p:cNvPr id="13" name="Text 8"/>
          <p:cNvSpPr/>
          <p:nvPr/>
        </p:nvSpPr>
        <p:spPr>
          <a:xfrm>
            <a:off x="848082" y="3379232"/>
            <a:ext cx="1531382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Networking</a:t>
            </a:r>
            <a:endParaRPr lang="en-US" sz="1200" dirty="0"/>
          </a:p>
        </p:txBody>
      </p:sp>
      <p:sp>
        <p:nvSpPr>
          <p:cNvPr id="14" name="Text 9"/>
          <p:cNvSpPr/>
          <p:nvPr/>
        </p:nvSpPr>
        <p:spPr>
          <a:xfrm>
            <a:off x="848082" y="3653195"/>
            <a:ext cx="6350556" cy="441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700"/>
              </a:lnSpc>
              <a:buNone/>
            </a:pPr>
            <a:r>
              <a:rPr lang="en-US" sz="10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Opportunities to network with professionals through events and social media (e.g., LinkedIn, professional health organisations).</a:t>
            </a:r>
            <a:endParaRPr lang="en-US" sz="1050" dirty="0"/>
          </a:p>
        </p:txBody>
      </p:sp>
      <p:sp>
        <p:nvSpPr>
          <p:cNvPr id="15" name="Text 10"/>
          <p:cNvSpPr/>
          <p:nvPr/>
        </p:nvSpPr>
        <p:spPr>
          <a:xfrm>
            <a:off x="848082" y="4176832"/>
            <a:ext cx="6350556" cy="441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700"/>
              </a:lnSpc>
              <a:buNone/>
            </a:pPr>
            <a:r>
              <a:rPr lang="en-US" sz="105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700"/>
              </a:lnSpc>
              <a:buNone/>
            </a:pPr>
            <a:r>
              <a:rPr lang="en-US" sz="10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Attend local or national health conferences, seminars, or community health forums (Kotler et al., 2019).</a:t>
            </a:r>
            <a:endParaRPr lang="en-US" sz="1050" dirty="0"/>
          </a:p>
        </p:txBody>
      </p:sp>
      <p:pic>
        <p:nvPicPr>
          <p:cNvPr id="16" name="Image 3" descr="preencoded.png">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8082" y="4876205"/>
            <a:ext cx="137755" cy="137755"/>
          </a:xfrm>
          <a:prstGeom prst="rect">
            <a:avLst/>
          </a:prstGeom>
        </p:spPr>
      </p:pic>
      <p:sp>
        <p:nvSpPr>
          <p:cNvPr id="17" name="Shape 11"/>
          <p:cNvSpPr/>
          <p:nvPr/>
        </p:nvSpPr>
        <p:spPr>
          <a:xfrm>
            <a:off x="848082" y="5077897"/>
            <a:ext cx="6350556" cy="1524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8" name="Text 12"/>
          <p:cNvSpPr/>
          <p:nvPr/>
        </p:nvSpPr>
        <p:spPr>
          <a:xfrm>
            <a:off x="848082" y="5177195"/>
            <a:ext cx="1531382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Emerging Roles</a:t>
            </a:r>
            <a:endParaRPr lang="en-US" sz="1200" dirty="0"/>
          </a:p>
        </p:txBody>
      </p:sp>
      <p:sp>
        <p:nvSpPr>
          <p:cNvPr id="19" name="Text 13"/>
          <p:cNvSpPr/>
          <p:nvPr/>
        </p:nvSpPr>
        <p:spPr>
          <a:xfrm>
            <a:off x="848082" y="5451158"/>
            <a:ext cx="6350556" cy="441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700"/>
              </a:lnSpc>
              <a:buNone/>
            </a:pPr>
            <a:r>
              <a:rPr lang="en-US" sz="10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New roles are emerging in health and social care, such as roles focused on digital health, telemedicine, and healthcare data management.</a:t>
            </a:r>
            <a:endParaRPr lang="en-US" sz="1050" dirty="0"/>
          </a:p>
        </p:txBody>
      </p:sp>
      <p:sp>
        <p:nvSpPr>
          <p:cNvPr id="20" name="Text 14"/>
          <p:cNvSpPr/>
          <p:nvPr/>
        </p:nvSpPr>
        <p:spPr>
          <a:xfrm>
            <a:off x="848082" y="5974794"/>
            <a:ext cx="6350556" cy="220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700"/>
              </a:lnSpc>
              <a:buNone/>
            </a:pPr>
            <a:r>
              <a:rPr lang="en-US" sz="105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700"/>
              </a:lnSpc>
              <a:buNone/>
            </a:pPr>
            <a:r>
              <a:rPr lang="en-US" sz="10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Explore roles as a health data analyst or telehealth consultant (Miller, 2021).</a:t>
            </a:r>
            <a:endParaRPr lang="en-US" sz="1050" dirty="0"/>
          </a:p>
        </p:txBody>
      </p:sp>
      <p:sp>
        <p:nvSpPr>
          <p:cNvPr id="21" name="Text 15"/>
          <p:cNvSpPr/>
          <p:nvPr/>
        </p:nvSpPr>
        <p:spPr>
          <a:xfrm>
            <a:off x="848082" y="6505337"/>
            <a:ext cx="3266599" cy="2297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2CFF0E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Leverage Strengths for Opportunities:</a:t>
            </a:r>
            <a:endParaRPr lang="en-US" sz="1400" dirty="0"/>
          </a:p>
        </p:txBody>
      </p:sp>
      <p:sp>
        <p:nvSpPr>
          <p:cNvPr id="22" name="Text 16"/>
          <p:cNvSpPr/>
          <p:nvPr/>
        </p:nvSpPr>
        <p:spPr>
          <a:xfrm>
            <a:off x="848082" y="6941820"/>
            <a:ext cx="6350556" cy="441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My strong communication skills can be key in building relationships during networking and working in emerging health roles.</a:t>
            </a:r>
            <a:endParaRPr lang="en-US" sz="1050" dirty="0"/>
          </a:p>
        </p:txBody>
      </p:sp>
      <p:sp>
        <p:nvSpPr>
          <p:cNvPr id="23" name="Text 17"/>
          <p:cNvSpPr/>
          <p:nvPr/>
        </p:nvSpPr>
        <p:spPr>
          <a:xfrm>
            <a:off x="848082" y="7431048"/>
            <a:ext cx="6350556" cy="220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Adaptability makes me well-suited for new healthcare technologies and methods (Brown, 2021).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75072" y="395288"/>
            <a:ext cx="1038344" cy="1297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00"/>
              </a:lnSpc>
              <a:buNone/>
            </a:pPr>
            <a:r>
              <a:rPr lang="en-US" sz="8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Challenges Ahead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575072" y="562332"/>
            <a:ext cx="2076688" cy="2595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Threats</a:t>
            </a:r>
            <a:endParaRPr lang="en-US" sz="1600" dirty="0"/>
          </a:p>
        </p:txBody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072" y="962025"/>
            <a:ext cx="8762167" cy="5848707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75072" y="6950869"/>
            <a:ext cx="3093125" cy="1557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00"/>
              </a:lnSpc>
              <a:buNone/>
            </a:pPr>
            <a:r>
              <a:rPr lang="en-US" sz="9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External Threats in the Health and Social Care Sector:</a:t>
            </a:r>
            <a:endParaRPr lang="en-US" sz="950" dirty="0"/>
          </a:p>
        </p:txBody>
      </p:sp>
      <p:sp>
        <p:nvSpPr>
          <p:cNvPr id="6" name="Text 3"/>
          <p:cNvSpPr/>
          <p:nvPr/>
        </p:nvSpPr>
        <p:spPr>
          <a:xfrm>
            <a:off x="575072" y="7340084"/>
            <a:ext cx="1038344" cy="1297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00"/>
              </a:lnSpc>
              <a:buNone/>
            </a:pPr>
            <a:r>
              <a:rPr lang="en-US" sz="8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Economic Pressures</a:t>
            </a:r>
            <a:endParaRPr lang="en-US" sz="800" dirty="0"/>
          </a:p>
        </p:txBody>
      </p:sp>
      <p:sp>
        <p:nvSpPr>
          <p:cNvPr id="7" name="Text 4"/>
          <p:cNvSpPr/>
          <p:nvPr/>
        </p:nvSpPr>
        <p:spPr>
          <a:xfrm>
            <a:off x="575072" y="7563207"/>
            <a:ext cx="4295775" cy="1495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Budget cuts in public healthcare systems can limit resources and career opportunities.</a:t>
            </a:r>
            <a:endParaRPr lang="en-US" sz="700" dirty="0"/>
          </a:p>
        </p:txBody>
      </p:sp>
      <p:sp>
        <p:nvSpPr>
          <p:cNvPr id="8" name="Text 5"/>
          <p:cNvSpPr/>
          <p:nvPr/>
        </p:nvSpPr>
        <p:spPr>
          <a:xfrm>
            <a:off x="575072" y="7796808"/>
            <a:ext cx="4295775" cy="2990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Budget constraints leading to fewer professional development programmes or limited hiring opportunities (Jones, 2020).</a:t>
            </a:r>
            <a:endParaRPr lang="en-US" sz="700" dirty="0"/>
          </a:p>
        </p:txBody>
      </p:sp>
      <p:sp>
        <p:nvSpPr>
          <p:cNvPr id="9" name="Text 6"/>
          <p:cNvSpPr/>
          <p:nvPr/>
        </p:nvSpPr>
        <p:spPr>
          <a:xfrm>
            <a:off x="5106353" y="7340084"/>
            <a:ext cx="1116092" cy="1297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00"/>
              </a:lnSpc>
              <a:buNone/>
            </a:pPr>
            <a:r>
              <a:rPr lang="en-US" sz="8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Increased Competition</a:t>
            </a:r>
            <a:endParaRPr lang="en-US" sz="800" dirty="0"/>
          </a:p>
        </p:txBody>
      </p:sp>
      <p:sp>
        <p:nvSpPr>
          <p:cNvPr id="10" name="Text 7"/>
          <p:cNvSpPr/>
          <p:nvPr/>
        </p:nvSpPr>
        <p:spPr>
          <a:xfrm>
            <a:off x="5106353" y="7563207"/>
            <a:ext cx="4295775" cy="2990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As more individuals enter the healthcare sector, competition for jobs and promotions may become more intense.</a:t>
            </a:r>
            <a:endParaRPr lang="en-US" sz="700" dirty="0"/>
          </a:p>
        </p:txBody>
      </p:sp>
      <p:sp>
        <p:nvSpPr>
          <p:cNvPr id="11" name="Text 8"/>
          <p:cNvSpPr/>
          <p:nvPr/>
        </p:nvSpPr>
        <p:spPr>
          <a:xfrm>
            <a:off x="5106353" y="7946350"/>
            <a:ext cx="4295775" cy="2990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More graduates and professionals entering the field may lead to a saturated job market (Gurel, 2017).</a:t>
            </a:r>
            <a:endParaRPr lang="en-US" sz="700" dirty="0"/>
          </a:p>
        </p:txBody>
      </p:sp>
      <p:sp>
        <p:nvSpPr>
          <p:cNvPr id="12" name="Text 9"/>
          <p:cNvSpPr/>
          <p:nvPr/>
        </p:nvSpPr>
        <p:spPr>
          <a:xfrm>
            <a:off x="9637633" y="7340084"/>
            <a:ext cx="1038344" cy="1297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000"/>
              </a:lnSpc>
              <a:buNone/>
            </a:pPr>
            <a:r>
              <a:rPr lang="en-US" sz="8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Regulatory Changes</a:t>
            </a:r>
            <a:endParaRPr lang="en-US" sz="800" dirty="0"/>
          </a:p>
        </p:txBody>
      </p:sp>
      <p:sp>
        <p:nvSpPr>
          <p:cNvPr id="13" name="Text 10"/>
          <p:cNvSpPr/>
          <p:nvPr/>
        </p:nvSpPr>
        <p:spPr>
          <a:xfrm>
            <a:off x="9637633" y="7563207"/>
            <a:ext cx="4432816" cy="1495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Frequent changes in healthcare policies and regulations can impact job stability and operational processes.</a:t>
            </a:r>
            <a:endParaRPr lang="en-US" sz="700" dirty="0"/>
          </a:p>
        </p:txBody>
      </p:sp>
      <p:sp>
        <p:nvSpPr>
          <p:cNvPr id="14" name="Text 11"/>
          <p:cNvSpPr/>
          <p:nvPr/>
        </p:nvSpPr>
        <p:spPr>
          <a:xfrm>
            <a:off x="9637633" y="7796808"/>
            <a:ext cx="4432816" cy="2990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1150"/>
              </a:lnSpc>
              <a:buNone/>
            </a:pPr>
            <a:r>
              <a:rPr lang="en-US" sz="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Example</a:t>
            </a:r>
            <a:pPr algn="l" indent="0" marL="0">
              <a:lnSpc>
                <a:spcPts val="1150"/>
              </a:lnSpc>
              <a:buNone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: Changing healthcare standards could require constant adaptation of professional practices (Kotler et al., 2019).</a:t>
            </a:r>
            <a:endParaRPr lang="en-US" sz="700" dirty="0"/>
          </a:p>
        </p:txBody>
      </p:sp>
      <p:sp>
        <p:nvSpPr>
          <p:cNvPr id="15" name="Text 12"/>
          <p:cNvSpPr/>
          <p:nvPr/>
        </p:nvSpPr>
        <p:spPr>
          <a:xfrm>
            <a:off x="575072" y="8469630"/>
            <a:ext cx="1245989" cy="1557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200"/>
              </a:lnSpc>
              <a:buNone/>
            </a:pPr>
            <a:r>
              <a:rPr lang="en-US" sz="950" b="1" dirty="0">
                <a:solidFill>
                  <a:srgbClr val="2CFF0E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Minimising Threats:</a:t>
            </a:r>
            <a:endParaRPr lang="en-US" sz="950" dirty="0"/>
          </a:p>
        </p:txBody>
      </p:sp>
      <p:sp>
        <p:nvSpPr>
          <p:cNvPr id="16" name="Text 13"/>
          <p:cNvSpPr/>
          <p:nvPr/>
        </p:nvSpPr>
        <p:spPr>
          <a:xfrm>
            <a:off x="575072" y="8765500"/>
            <a:ext cx="13480256" cy="1495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150"/>
              </a:lnSpc>
              <a:buSzPct val="100000"/>
              <a:buChar char="•"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Continuously update knowledge about the sector and potential regulations (Gurel, 2017).</a:t>
            </a:r>
            <a:endParaRPr lang="en-US" sz="700" dirty="0"/>
          </a:p>
        </p:txBody>
      </p:sp>
      <p:sp>
        <p:nvSpPr>
          <p:cNvPr id="17" name="Text 14"/>
          <p:cNvSpPr/>
          <p:nvPr/>
        </p:nvSpPr>
        <p:spPr>
          <a:xfrm>
            <a:off x="575072" y="8947666"/>
            <a:ext cx="13480256" cy="1495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1150"/>
              </a:lnSpc>
              <a:buSzPct val="100000"/>
              <a:buChar char="•"/>
            </a:pPr>
            <a:r>
              <a:rPr lang="en-US" sz="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Network with professionals and stay informed about industry trends (Miller, 2021).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1063" y="715208"/>
            <a:ext cx="1835706" cy="2294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Moving Forward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881063" y="1010722"/>
            <a:ext cx="5364004" cy="4589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3600"/>
              </a:lnSpc>
              <a:buNone/>
            </a:pPr>
            <a:r>
              <a:rPr lang="en-US" sz="28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Strategic Plan for Development</a:t>
            </a:r>
            <a:endParaRPr lang="en-US" sz="2850" dirty="0"/>
          </a:p>
        </p:txBody>
      </p:sp>
      <p:sp>
        <p:nvSpPr>
          <p:cNvPr id="4" name="Shape 2"/>
          <p:cNvSpPr/>
          <p:nvPr/>
        </p:nvSpPr>
        <p:spPr>
          <a:xfrm>
            <a:off x="1128832" y="2130504"/>
            <a:ext cx="6103620" cy="165140"/>
          </a:xfrm>
          <a:prstGeom prst="roundRect">
            <a:avLst>
              <a:gd name="adj" fmla="val 150074"/>
            </a:avLst>
          </a:prstGeom>
          <a:solidFill>
            <a:srgbClr val="0A081B"/>
          </a:solidFill>
          <a:ln w="15240">
            <a:solidFill>
              <a:srgbClr val="22FF16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81063" y="1965186"/>
            <a:ext cx="495657" cy="495657"/>
          </a:xfrm>
          <a:prstGeom prst="roundRect">
            <a:avLst>
              <a:gd name="adj" fmla="val 92241"/>
            </a:avLst>
          </a:prstGeom>
          <a:solidFill>
            <a:srgbClr val="0A081B"/>
          </a:solidFill>
          <a:ln w="15240">
            <a:solidFill>
              <a:srgbClr val="22FF16"/>
            </a:solidFill>
            <a:prstDash val="solid"/>
          </a:ln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007" y="2089130"/>
            <a:ext cx="247769" cy="247769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46202" y="2626043"/>
            <a:ext cx="4126825" cy="2294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Leveraging Strengths to Overcome Weaknesses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1046202" y="2954536"/>
            <a:ext cx="6021229" cy="5286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Use strong communication skills to ask for help and mentorship in areas like technical skill development (Brown, 2021).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1046202" y="3540919"/>
            <a:ext cx="6021229" cy="5286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Apply time-management techniques and monitor progress through a structured approach (e.g., digital planners, task management tools) (Williams, 2020).</a:t>
            </a:r>
            <a:endParaRPr lang="en-US" sz="1300" dirty="0"/>
          </a:p>
        </p:txBody>
      </p:sp>
      <p:sp>
        <p:nvSpPr>
          <p:cNvPr id="10" name="Shape 7"/>
          <p:cNvSpPr/>
          <p:nvPr/>
        </p:nvSpPr>
        <p:spPr>
          <a:xfrm>
            <a:off x="7645479" y="1882735"/>
            <a:ext cx="6103739" cy="165140"/>
          </a:xfrm>
          <a:prstGeom prst="roundRect">
            <a:avLst>
              <a:gd name="adj" fmla="val 150074"/>
            </a:avLst>
          </a:prstGeom>
          <a:solidFill>
            <a:srgbClr val="0A081B"/>
          </a:solidFill>
          <a:ln w="15240">
            <a:solidFill>
              <a:srgbClr val="2CFF0E"/>
            </a:solidFill>
            <a:prstDash val="solid"/>
          </a:ln>
        </p:spPr>
      </p:sp>
      <p:sp>
        <p:nvSpPr>
          <p:cNvPr id="11" name="Shape 8"/>
          <p:cNvSpPr/>
          <p:nvPr/>
        </p:nvSpPr>
        <p:spPr>
          <a:xfrm>
            <a:off x="7397710" y="1717417"/>
            <a:ext cx="495657" cy="495657"/>
          </a:xfrm>
          <a:prstGeom prst="roundRect">
            <a:avLst>
              <a:gd name="adj" fmla="val 92241"/>
            </a:avLst>
          </a:prstGeom>
          <a:solidFill>
            <a:srgbClr val="0A081B"/>
          </a:solidFill>
          <a:ln w="15240">
            <a:solidFill>
              <a:srgbClr val="2CFF0E"/>
            </a:solidFill>
            <a:prstDash val="solid"/>
          </a:ln>
        </p:spPr>
      </p:sp>
      <p:pic>
        <p:nvPicPr>
          <p:cNvPr id="12" name="Image 1" descr="preencoded.png">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21654" y="1841361"/>
            <a:ext cx="247769" cy="247769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7562850" y="2378273"/>
            <a:ext cx="2249329" cy="2294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Maximising Opportunities</a:t>
            </a:r>
            <a:endParaRPr lang="en-US" sz="1400" dirty="0"/>
          </a:p>
        </p:txBody>
      </p:sp>
      <p:sp>
        <p:nvSpPr>
          <p:cNvPr id="14" name="Text 10"/>
          <p:cNvSpPr/>
          <p:nvPr/>
        </p:nvSpPr>
        <p:spPr>
          <a:xfrm>
            <a:off x="7562850" y="2706767"/>
            <a:ext cx="6021348" cy="5286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Enrol in at least one professional development programme to improve technical skills (Smith, 2019).</a:t>
            </a:r>
            <a:endParaRPr lang="en-US" sz="1300" dirty="0"/>
          </a:p>
        </p:txBody>
      </p:sp>
      <p:sp>
        <p:nvSpPr>
          <p:cNvPr id="15" name="Text 11"/>
          <p:cNvSpPr/>
          <p:nvPr/>
        </p:nvSpPr>
        <p:spPr>
          <a:xfrm>
            <a:off x="7562850" y="3293150"/>
            <a:ext cx="6021348" cy="5286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Engage in networking activities and join healthcare professional associations (Kotler et al., 2019).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7562850" y="3879533"/>
            <a:ext cx="6021348" cy="2643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Explore new career opportunities in telemedicine and digital health (Miller, 2021).</a:t>
            </a:r>
            <a:endParaRPr lang="en-US" sz="1300" dirty="0"/>
          </a:p>
        </p:txBody>
      </p:sp>
      <p:sp>
        <p:nvSpPr>
          <p:cNvPr id="17" name="Text 13"/>
          <p:cNvSpPr/>
          <p:nvPr/>
        </p:nvSpPr>
        <p:spPr>
          <a:xfrm>
            <a:off x="881063" y="4556760"/>
            <a:ext cx="2202894" cy="2752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2CFF0E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Action Plan:</a:t>
            </a:r>
            <a:endParaRPr lang="en-US" sz="1700" dirty="0"/>
          </a:p>
        </p:txBody>
      </p:sp>
      <p:pic>
        <p:nvPicPr>
          <p:cNvPr id="18" name="Image 2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063" y="5079802"/>
            <a:ext cx="4289346" cy="660797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1046202" y="5905738"/>
            <a:ext cx="2102048" cy="2294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Short-term (3-6 months)</a:t>
            </a:r>
            <a:endParaRPr lang="en-US" sz="1400" dirty="0"/>
          </a:p>
        </p:txBody>
      </p:sp>
      <p:sp>
        <p:nvSpPr>
          <p:cNvPr id="20" name="Text 15"/>
          <p:cNvSpPr/>
          <p:nvPr/>
        </p:nvSpPr>
        <p:spPr>
          <a:xfrm>
            <a:off x="1046202" y="6234232"/>
            <a:ext cx="3959066" cy="2643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Complete an online course in health IT systems.</a:t>
            </a:r>
            <a:endParaRPr lang="en-US" sz="1300" dirty="0"/>
          </a:p>
        </p:txBody>
      </p:sp>
      <p:sp>
        <p:nvSpPr>
          <p:cNvPr id="21" name="Text 16"/>
          <p:cNvSpPr/>
          <p:nvPr/>
        </p:nvSpPr>
        <p:spPr>
          <a:xfrm>
            <a:off x="1046202" y="6556296"/>
            <a:ext cx="3959066" cy="2643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Join a health and social care networking group.</a:t>
            </a:r>
            <a:endParaRPr lang="en-US" sz="1300" dirty="0"/>
          </a:p>
        </p:txBody>
      </p:sp>
      <p:pic>
        <p:nvPicPr>
          <p:cNvPr id="22" name="Image 3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0408" y="5079802"/>
            <a:ext cx="4289465" cy="660797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5335548" y="5905738"/>
            <a:ext cx="2025134" cy="2294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Mid-term (6-12 months)</a:t>
            </a:r>
            <a:endParaRPr lang="en-US" sz="1400" dirty="0"/>
          </a:p>
        </p:txBody>
      </p:sp>
      <p:sp>
        <p:nvSpPr>
          <p:cNvPr id="24" name="Text 18"/>
          <p:cNvSpPr/>
          <p:nvPr/>
        </p:nvSpPr>
        <p:spPr>
          <a:xfrm>
            <a:off x="5335548" y="6234232"/>
            <a:ext cx="3959185" cy="5286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Gain experience through part-time work or volunteering in new roles.</a:t>
            </a:r>
            <a:endParaRPr lang="en-US" sz="1300" dirty="0"/>
          </a:p>
        </p:txBody>
      </p:sp>
      <p:sp>
        <p:nvSpPr>
          <p:cNvPr id="25" name="Text 19"/>
          <p:cNvSpPr/>
          <p:nvPr/>
        </p:nvSpPr>
        <p:spPr>
          <a:xfrm>
            <a:off x="5335548" y="6820614"/>
            <a:ext cx="3959185" cy="5286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Attend a healthcare conference or webinar to build industry contacts.</a:t>
            </a:r>
            <a:endParaRPr lang="en-US" sz="1300" dirty="0"/>
          </a:p>
        </p:txBody>
      </p:sp>
      <p:pic>
        <p:nvPicPr>
          <p:cNvPr id="26" name="Image 4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59873" y="5079802"/>
            <a:ext cx="4289346" cy="660797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9625013" y="5905738"/>
            <a:ext cx="1838087" cy="2294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1800"/>
              </a:lnSpc>
              <a:buNone/>
            </a:pPr>
            <a:r>
              <a:rPr lang="en-US" sz="140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Long-term (1-2 years)</a:t>
            </a:r>
            <a:endParaRPr lang="en-US" sz="1400" dirty="0"/>
          </a:p>
        </p:txBody>
      </p:sp>
      <p:sp>
        <p:nvSpPr>
          <p:cNvPr id="28" name="Text 21"/>
          <p:cNvSpPr/>
          <p:nvPr/>
        </p:nvSpPr>
        <p:spPr>
          <a:xfrm>
            <a:off x="9625013" y="6234232"/>
            <a:ext cx="3959066" cy="5286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marL="342900" indent="-342900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Apply for specialised roles in digital health or data management.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1063" y="1522928"/>
            <a:ext cx="2447687" cy="3059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2CFF0E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Final Thoughts</a:t>
            </a:r>
            <a:endParaRPr lang="en-US" sz="1900" dirty="0"/>
          </a:p>
        </p:txBody>
      </p:sp>
      <p:sp>
        <p:nvSpPr>
          <p:cNvPr id="3" name="Text 1"/>
          <p:cNvSpPr/>
          <p:nvPr/>
        </p:nvSpPr>
        <p:spPr>
          <a:xfrm>
            <a:off x="881063" y="1917025"/>
            <a:ext cx="4895374" cy="6119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00"/>
              </a:lnSpc>
              <a:buNone/>
            </a:pPr>
            <a:r>
              <a:rPr lang="en-US" sz="38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Conclusion</a:t>
            </a:r>
            <a:endParaRPr lang="en-US" sz="3850" dirty="0"/>
          </a:p>
        </p:txBody>
      </p:sp>
      <p:sp>
        <p:nvSpPr>
          <p:cNvPr id="4" name="Text 2"/>
          <p:cNvSpPr/>
          <p:nvPr/>
        </p:nvSpPr>
        <p:spPr>
          <a:xfrm>
            <a:off x="881063" y="3079671"/>
            <a:ext cx="2937153" cy="367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Summary: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881063" y="3667006"/>
            <a:ext cx="6165413" cy="1321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This presentation has highlighted my personal strengths, weaknesses, opportunities, and threats within the Health and Social Care sector.</a:t>
            </a:r>
            <a:endParaRPr lang="en-US" sz="2150" dirty="0"/>
          </a:p>
        </p:txBody>
      </p:sp>
      <p:sp>
        <p:nvSpPr>
          <p:cNvPr id="6" name="Text 4"/>
          <p:cNvSpPr/>
          <p:nvPr/>
        </p:nvSpPr>
        <p:spPr>
          <a:xfrm>
            <a:off x="881063" y="5186839"/>
            <a:ext cx="6165413" cy="1321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By leveraging my strengths and addressing weaknesses, I can develop a clear plan for growth and success in this field.</a:t>
            </a:r>
            <a:endParaRPr lang="en-US" sz="2150" dirty="0"/>
          </a:p>
        </p:txBody>
      </p:sp>
      <p:sp>
        <p:nvSpPr>
          <p:cNvPr id="7" name="Text 5"/>
          <p:cNvSpPr/>
          <p:nvPr/>
        </p:nvSpPr>
        <p:spPr>
          <a:xfrm>
            <a:off x="7591544" y="3619262"/>
            <a:ext cx="2937153" cy="367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22FF1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Reflection:</a:t>
            </a:r>
            <a:endParaRPr lang="en-US" sz="2300" dirty="0"/>
          </a:p>
        </p:txBody>
      </p:sp>
      <p:sp>
        <p:nvSpPr>
          <p:cNvPr id="8" name="Text 6"/>
          <p:cNvSpPr/>
          <p:nvPr/>
        </p:nvSpPr>
        <p:spPr>
          <a:xfrm>
            <a:off x="7591544" y="4206597"/>
            <a:ext cx="6165413" cy="17621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ts val="3450"/>
              </a:lnSpc>
              <a:buNone/>
            </a:pPr>
            <a:r>
              <a:rPr lang="en-US" sz="21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Engaging in this SWOT analysis has allowed me to become more self-aware, enhancing my preparedness for future opportunities in the healthcare sector.</a:t>
            </a:r>
            <a:endParaRPr lang="en-US" sz="2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1063" y="2123956"/>
            <a:ext cx="4895374" cy="6119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indent="0" marL="0">
              <a:lnSpc>
                <a:spcPts val="4800"/>
              </a:lnSpc>
              <a:buNone/>
            </a:pPr>
            <a:r>
              <a:rPr lang="en-US" sz="38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References</a:t>
            </a:r>
            <a:endParaRPr lang="en-US" sz="3850" dirty="0"/>
          </a:p>
        </p:txBody>
      </p:sp>
      <p:sp>
        <p:nvSpPr>
          <p:cNvPr id="3" name="Text 1"/>
          <p:cNvSpPr/>
          <p:nvPr/>
        </p:nvSpPr>
        <p:spPr>
          <a:xfrm>
            <a:off x="881063" y="3176468"/>
            <a:ext cx="12868275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Brown, T. (2021). </a:t>
            </a:r>
            <a:pPr algn="l" indent="0" marL="0">
              <a:lnSpc>
                <a:spcPts val="275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Building Effective Communication Skills for Healthcare Professionals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. Oxford University Press.</a:t>
            </a:r>
            <a:endParaRPr lang="en-US" sz="1700" dirty="0"/>
          </a:p>
        </p:txBody>
      </p:sp>
      <p:sp>
        <p:nvSpPr>
          <p:cNvPr id="4" name="Text 2"/>
          <p:cNvSpPr/>
          <p:nvPr/>
        </p:nvSpPr>
        <p:spPr>
          <a:xfrm>
            <a:off x="881063" y="3605927"/>
            <a:ext cx="12868275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Gurel, E. (2017). </a:t>
            </a:r>
            <a:pPr algn="l" indent="0" marL="0">
              <a:lnSpc>
                <a:spcPts val="275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SWOT Analysis: A Theoretical Review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. </a:t>
            </a:r>
            <a:pPr algn="l" indent="0" marL="0">
              <a:lnSpc>
                <a:spcPts val="275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Journal of International Social Research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, 10(51), 994-1006.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881063" y="4035385"/>
            <a:ext cx="12868275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Jones, L. (2020). </a:t>
            </a:r>
            <a:pPr algn="l" indent="0" marL="0">
              <a:lnSpc>
                <a:spcPts val="275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Adaptability and Flexibility in Healthcare Settings: Coping with Change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. HealthCare Journal, 23(3), 12-19.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881063" y="4464844"/>
            <a:ext cx="12868275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Kotler, P., Armstrong, G., &amp; Opresnik, M. O. (2019). </a:t>
            </a:r>
            <a:pPr algn="l" indent="0" marL="0">
              <a:lnSpc>
                <a:spcPts val="275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Principles of Marketing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(17th ed.). Pearson Education Limited.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81063" y="4894302"/>
            <a:ext cx="12868275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Miller, R. (2021). </a:t>
            </a:r>
            <a:pPr algn="l" indent="0" marL="0">
              <a:lnSpc>
                <a:spcPts val="275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Developing Technical Competencies for Healthcare Careers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. Springer Publishing.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881063" y="5323761"/>
            <a:ext cx="12868275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Smith, J. (2019). </a:t>
            </a:r>
            <a:pPr algn="l" indent="0" marL="0">
              <a:lnSpc>
                <a:spcPts val="275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Role of Professional Development in Health and Social Care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. Routledge.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881063" y="5753219"/>
            <a:ext cx="12868275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marL="342900" indent="-342900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Williams, K. (2020). </a:t>
            </a:r>
            <a:pPr algn="l" indent="0" marL="0">
              <a:lnSpc>
                <a:spcPts val="2750"/>
              </a:lnSpc>
              <a:buNone/>
            </a:pPr>
            <a:r>
              <a:rPr lang="en-US" sz="1700" i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Time Management Strategies for Healthcare Professionals</a:t>
            </a:r>
            <a:pPr algn="l" indent="0" marL="0">
              <a:lnSpc>
                <a:spcPts val="2750"/>
              </a:lnSpc>
              <a:buNone/>
            </a:pPr>
            <a:r>
              <a:rPr lang="en-US" sz="17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. Healthcare Management Review.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2025-11-24T20:38:18Z</dcterms:created>
  <dcterms:modified xsi:type="dcterms:W3CDTF">2025-11-24T20:38:18Z</dcterms:modified>
</cp:coreProperties>
</file>