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110" r:id="rId4"/>
  </p:sldMasterIdLst>
  <p:notesMasterIdLst>
    <p:notesMasterId r:id="rId21"/>
  </p:notesMasterIdLst>
  <p:handoutMasterIdLst>
    <p:handoutMasterId r:id="rId22"/>
  </p:handoutMasterIdLst>
  <p:sldIdLst>
    <p:sldId id="1497" r:id="rId5"/>
    <p:sldId id="1498" r:id="rId6"/>
    <p:sldId id="1515" r:id="rId7"/>
    <p:sldId id="1516" r:id="rId8"/>
    <p:sldId id="1503" r:id="rId9"/>
    <p:sldId id="1519" r:id="rId10"/>
    <p:sldId id="1521" r:id="rId11"/>
    <p:sldId id="1520" r:id="rId12"/>
    <p:sldId id="1522" r:id="rId13"/>
    <p:sldId id="1523" r:id="rId14"/>
    <p:sldId id="1524" r:id="rId15"/>
    <p:sldId id="1525" r:id="rId16"/>
    <p:sldId id="1526" r:id="rId17"/>
    <p:sldId id="1527" r:id="rId18"/>
    <p:sldId id="1528" r:id="rId19"/>
    <p:sldId id="151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28985F-67C0-4D9B-A9C2-B80246C1EF49}" v="118" dt="2026-10-18T16:42:24.247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tina Zauca" userId="71614c4e-be82-45e5-9a5c-808bfcb9f7e2" providerId="ADAL" clId="{895C3D48-59A3-4B19-AA5D-AE15DA9BB9D6}"/>
    <pc:docChg chg="undo custSel modSld">
      <pc:chgData name="Florentina Zauca" userId="71614c4e-be82-45e5-9a5c-808bfcb9f7e2" providerId="ADAL" clId="{895C3D48-59A3-4B19-AA5D-AE15DA9BB9D6}" dt="2026-10-18T16:52:36.227" v="14" actId="21"/>
      <pc:docMkLst>
        <pc:docMk/>
      </pc:docMkLst>
      <pc:sldChg chg="delSp mod">
        <pc:chgData name="Florentina Zauca" userId="71614c4e-be82-45e5-9a5c-808bfcb9f7e2" providerId="ADAL" clId="{895C3D48-59A3-4B19-AA5D-AE15DA9BB9D6}" dt="2026-10-18T16:51:21.161" v="0" actId="21"/>
        <pc:sldMkLst>
          <pc:docMk/>
          <pc:sldMk cId="1545177064" sldId="1498"/>
        </pc:sldMkLst>
        <pc:spChg chg="del">
          <ac:chgData name="Florentina Zauca" userId="71614c4e-be82-45e5-9a5c-808bfcb9f7e2" providerId="ADAL" clId="{895C3D48-59A3-4B19-AA5D-AE15DA9BB9D6}" dt="2026-10-18T16:51:21.161" v="0" actId="21"/>
          <ac:spMkLst>
            <pc:docMk/>
            <pc:sldMk cId="1545177064" sldId="1498"/>
            <ac:spMk id="14" creationId="{B0EBC2A7-D669-10F7-B559-8CB32C600E7F}"/>
          </ac:spMkLst>
        </pc:spChg>
      </pc:sldChg>
      <pc:sldChg chg="delSp mod">
        <pc:chgData name="Florentina Zauca" userId="71614c4e-be82-45e5-9a5c-808bfcb9f7e2" providerId="ADAL" clId="{895C3D48-59A3-4B19-AA5D-AE15DA9BB9D6}" dt="2026-10-18T16:51:32.479" v="2" actId="21"/>
        <pc:sldMkLst>
          <pc:docMk/>
          <pc:sldMk cId="1834936329" sldId="1503"/>
        </pc:sldMkLst>
        <pc:spChg chg="del">
          <ac:chgData name="Florentina Zauca" userId="71614c4e-be82-45e5-9a5c-808bfcb9f7e2" providerId="ADAL" clId="{895C3D48-59A3-4B19-AA5D-AE15DA9BB9D6}" dt="2026-10-18T16:51:32.479" v="2" actId="21"/>
          <ac:spMkLst>
            <pc:docMk/>
            <pc:sldMk cId="1834936329" sldId="1503"/>
            <ac:spMk id="13" creationId="{465C4781-CE02-9B6F-E225-A1598D5774F8}"/>
          </ac:spMkLst>
        </pc:spChg>
      </pc:sldChg>
      <pc:sldChg chg="delSp mod">
        <pc:chgData name="Florentina Zauca" userId="71614c4e-be82-45e5-9a5c-808bfcb9f7e2" providerId="ADAL" clId="{895C3D48-59A3-4B19-AA5D-AE15DA9BB9D6}" dt="2026-10-18T16:51:27.805" v="1" actId="21"/>
        <pc:sldMkLst>
          <pc:docMk/>
          <pc:sldMk cId="2168735708" sldId="1516"/>
        </pc:sldMkLst>
        <pc:spChg chg="del">
          <ac:chgData name="Florentina Zauca" userId="71614c4e-be82-45e5-9a5c-808bfcb9f7e2" providerId="ADAL" clId="{895C3D48-59A3-4B19-AA5D-AE15DA9BB9D6}" dt="2026-10-18T16:51:27.805" v="1" actId="21"/>
          <ac:spMkLst>
            <pc:docMk/>
            <pc:sldMk cId="2168735708" sldId="1516"/>
            <ac:spMk id="9" creationId="{6A62E803-5FC8-8B05-57D3-33B29F99468E}"/>
          </ac:spMkLst>
        </pc:spChg>
      </pc:sldChg>
      <pc:sldChg chg="delSp mod">
        <pc:chgData name="Florentina Zauca" userId="71614c4e-be82-45e5-9a5c-808bfcb9f7e2" providerId="ADAL" clId="{895C3D48-59A3-4B19-AA5D-AE15DA9BB9D6}" dt="2026-10-18T16:52:36.227" v="14" actId="21"/>
        <pc:sldMkLst>
          <pc:docMk/>
          <pc:sldMk cId="3843793409" sldId="1518"/>
        </pc:sldMkLst>
        <pc:spChg chg="del">
          <ac:chgData name="Florentina Zauca" userId="71614c4e-be82-45e5-9a5c-808bfcb9f7e2" providerId="ADAL" clId="{895C3D48-59A3-4B19-AA5D-AE15DA9BB9D6}" dt="2026-10-18T16:52:36.227" v="14" actId="21"/>
          <ac:spMkLst>
            <pc:docMk/>
            <pc:sldMk cId="3843793409" sldId="1518"/>
            <ac:spMk id="9" creationId="{B4CF18ED-FB02-5B21-B6BD-1E62F65BCA5E}"/>
          </ac:spMkLst>
        </pc:spChg>
      </pc:sldChg>
      <pc:sldChg chg="addSp delSp mod">
        <pc:chgData name="Florentina Zauca" userId="71614c4e-be82-45e5-9a5c-808bfcb9f7e2" providerId="ADAL" clId="{895C3D48-59A3-4B19-AA5D-AE15DA9BB9D6}" dt="2026-10-18T16:51:46.962" v="5" actId="21"/>
        <pc:sldMkLst>
          <pc:docMk/>
          <pc:sldMk cId="1104709349" sldId="1519"/>
        </pc:sldMkLst>
        <pc:spChg chg="add del">
          <ac:chgData name="Florentina Zauca" userId="71614c4e-be82-45e5-9a5c-808bfcb9f7e2" providerId="ADAL" clId="{895C3D48-59A3-4B19-AA5D-AE15DA9BB9D6}" dt="2026-10-18T16:51:46.962" v="5" actId="21"/>
          <ac:spMkLst>
            <pc:docMk/>
            <pc:sldMk cId="1104709349" sldId="1519"/>
            <ac:spMk id="15" creationId="{EB4D2699-8E94-D692-E548-BD38C8A23F01}"/>
          </ac:spMkLst>
        </pc:spChg>
        <pc:picChg chg="add del">
          <ac:chgData name="Florentina Zauca" userId="71614c4e-be82-45e5-9a5c-808bfcb9f7e2" providerId="ADAL" clId="{895C3D48-59A3-4B19-AA5D-AE15DA9BB9D6}" dt="2026-10-18T16:51:43.955" v="4" actId="21"/>
          <ac:picMkLst>
            <pc:docMk/>
            <pc:sldMk cId="1104709349" sldId="1519"/>
            <ac:picMk id="14" creationId="{447ECDF0-3951-3B71-F6AE-723F1855FA23}"/>
          </ac:picMkLst>
        </pc:picChg>
      </pc:sldChg>
      <pc:sldChg chg="addSp delSp modSp mod">
        <pc:chgData name="Florentina Zauca" userId="71614c4e-be82-45e5-9a5c-808bfcb9f7e2" providerId="ADAL" clId="{895C3D48-59A3-4B19-AA5D-AE15DA9BB9D6}" dt="2026-10-18T16:52:04.745" v="9" actId="21"/>
        <pc:sldMkLst>
          <pc:docMk/>
          <pc:sldMk cId="4229121834" sldId="1520"/>
        </pc:sldMkLst>
        <pc:spChg chg="add del mod">
          <ac:chgData name="Florentina Zauca" userId="71614c4e-be82-45e5-9a5c-808bfcb9f7e2" providerId="ADAL" clId="{895C3D48-59A3-4B19-AA5D-AE15DA9BB9D6}" dt="2026-10-18T16:52:04.745" v="9" actId="21"/>
          <ac:spMkLst>
            <pc:docMk/>
            <pc:sldMk cId="4229121834" sldId="1520"/>
            <ac:spMk id="9" creationId="{D813A67D-2DBB-DA41-D80B-391700C7FA94}"/>
          </ac:spMkLst>
        </pc:spChg>
        <pc:picChg chg="add del">
          <ac:chgData name="Florentina Zauca" userId="71614c4e-be82-45e5-9a5c-808bfcb9f7e2" providerId="ADAL" clId="{895C3D48-59A3-4B19-AA5D-AE15DA9BB9D6}" dt="2026-10-18T16:51:59.316" v="7" actId="21"/>
          <ac:picMkLst>
            <pc:docMk/>
            <pc:sldMk cId="4229121834" sldId="1520"/>
            <ac:picMk id="8" creationId="{A0AA1BBD-A380-FBC5-F5A4-58A9536FDA33}"/>
          </ac:picMkLst>
        </pc:picChg>
      </pc:sldChg>
      <pc:sldChg chg="delSp mod">
        <pc:chgData name="Florentina Zauca" userId="71614c4e-be82-45e5-9a5c-808bfcb9f7e2" providerId="ADAL" clId="{895C3D48-59A3-4B19-AA5D-AE15DA9BB9D6}" dt="2026-10-18T16:52:10.650" v="10" actId="21"/>
        <pc:sldMkLst>
          <pc:docMk/>
          <pc:sldMk cId="567663837" sldId="1522"/>
        </pc:sldMkLst>
        <pc:spChg chg="del">
          <ac:chgData name="Florentina Zauca" userId="71614c4e-be82-45e5-9a5c-808bfcb9f7e2" providerId="ADAL" clId="{895C3D48-59A3-4B19-AA5D-AE15DA9BB9D6}" dt="2026-10-18T16:52:10.650" v="10" actId="21"/>
          <ac:spMkLst>
            <pc:docMk/>
            <pc:sldMk cId="567663837" sldId="1522"/>
            <ac:spMk id="9" creationId="{23CBB53C-7119-F073-54C7-BAC4B8AE9469}"/>
          </ac:spMkLst>
        </pc:spChg>
      </pc:sldChg>
      <pc:sldChg chg="delSp mod">
        <pc:chgData name="Florentina Zauca" userId="71614c4e-be82-45e5-9a5c-808bfcb9f7e2" providerId="ADAL" clId="{895C3D48-59A3-4B19-AA5D-AE15DA9BB9D6}" dt="2026-10-18T16:52:15.864" v="11" actId="21"/>
        <pc:sldMkLst>
          <pc:docMk/>
          <pc:sldMk cId="1089722203" sldId="1523"/>
        </pc:sldMkLst>
        <pc:spChg chg="del">
          <ac:chgData name="Florentina Zauca" userId="71614c4e-be82-45e5-9a5c-808bfcb9f7e2" providerId="ADAL" clId="{895C3D48-59A3-4B19-AA5D-AE15DA9BB9D6}" dt="2026-10-18T16:52:15.864" v="11" actId="21"/>
          <ac:spMkLst>
            <pc:docMk/>
            <pc:sldMk cId="1089722203" sldId="1523"/>
            <ac:spMk id="9" creationId="{916AA6F7-3659-BA78-3BF8-C8A39E5E6B86}"/>
          </ac:spMkLst>
        </pc:spChg>
      </pc:sldChg>
      <pc:sldChg chg="delSp mod">
        <pc:chgData name="Florentina Zauca" userId="71614c4e-be82-45e5-9a5c-808bfcb9f7e2" providerId="ADAL" clId="{895C3D48-59A3-4B19-AA5D-AE15DA9BB9D6}" dt="2026-10-18T16:52:23.510" v="12" actId="21"/>
        <pc:sldMkLst>
          <pc:docMk/>
          <pc:sldMk cId="1228231838" sldId="1525"/>
        </pc:sldMkLst>
        <pc:spChg chg="del">
          <ac:chgData name="Florentina Zauca" userId="71614c4e-be82-45e5-9a5c-808bfcb9f7e2" providerId="ADAL" clId="{895C3D48-59A3-4B19-AA5D-AE15DA9BB9D6}" dt="2026-10-18T16:52:23.510" v="12" actId="21"/>
          <ac:spMkLst>
            <pc:docMk/>
            <pc:sldMk cId="1228231838" sldId="1525"/>
            <ac:spMk id="15" creationId="{9837E950-7867-5009-DE8B-56C435932DD2}"/>
          </ac:spMkLst>
        </pc:spChg>
      </pc:sldChg>
      <pc:sldChg chg="delSp mod">
        <pc:chgData name="Florentina Zauca" userId="71614c4e-be82-45e5-9a5c-808bfcb9f7e2" providerId="ADAL" clId="{895C3D48-59A3-4B19-AA5D-AE15DA9BB9D6}" dt="2026-10-18T16:52:30.361" v="13" actId="21"/>
        <pc:sldMkLst>
          <pc:docMk/>
          <pc:sldMk cId="1182331950" sldId="1527"/>
        </pc:sldMkLst>
        <pc:spChg chg="del">
          <ac:chgData name="Florentina Zauca" userId="71614c4e-be82-45e5-9a5c-808bfcb9f7e2" providerId="ADAL" clId="{895C3D48-59A3-4B19-AA5D-AE15DA9BB9D6}" dt="2026-10-18T16:52:30.361" v="13" actId="21"/>
          <ac:spMkLst>
            <pc:docMk/>
            <pc:sldMk cId="1182331950" sldId="1527"/>
            <ac:spMk id="9" creationId="{75912200-EA73-7F9A-DE5B-0C514B88825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10/18/2026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830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9746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9908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3437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56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7719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89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9686154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0153086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918791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BB8170F-0370-4A38-8BF3-83D69476AE62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621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E994A23-0EFF-404D-A2C5-6B54939039AD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A7771F2-6B19-A466-520C-331635B35B8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3318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35630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549978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4591862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642930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01351975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307655902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976680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886536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29521203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504900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458397523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860005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075562"/>
      </p:ext>
    </p:extLst>
  </p:cSld>
  <p:clrMapOvr>
    <a:masterClrMapping/>
  </p:clrMapOvr>
  <p:hf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672479127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12BCB96-76D1-4464-9253-520F75095DE4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84F1F2E-C806-659C-5BD9-B155EF3CADBF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27608D-D6F7-1EB4-25DD-673A8600FC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94005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16089278"/>
      </p:ext>
    </p:extLst>
  </p:cSld>
  <p:clrMapOvr>
    <a:masterClrMapping/>
  </p:clrMapOvr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81682799"/>
      </p:ext>
    </p:extLst>
  </p:cSld>
  <p:clrMapOvr>
    <a:masterClrMapping/>
  </p:clrMapOvr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479931"/>
      </p:ext>
    </p:extLst>
  </p:cSld>
  <p:clrMapOvr>
    <a:masterClrMapping/>
  </p:clrMapOvr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462840"/>
      </p:ext>
    </p:extLst>
  </p:cSld>
  <p:clrMapOvr>
    <a:masterClrMapping/>
  </p:clrMapOvr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85612"/>
      </p:ext>
    </p:extLst>
  </p:cSld>
  <p:clrMapOvr>
    <a:masterClrMapping/>
  </p:clrMapOvr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61860504"/>
      </p:ext>
    </p:extLst>
  </p:cSld>
  <p:clrMapOvr>
    <a:masterClrMapping/>
  </p:clrMapOvr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8125676"/>
      </p:ext>
    </p:extLst>
  </p:cSld>
  <p:clrMapOvr>
    <a:masterClrMapping/>
  </p:clrMapOvr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96878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0010465"/>
      </p:ext>
    </p:extLst>
  </p:cSld>
  <p:clrMapOvr>
    <a:masterClrMapping/>
  </p:clrMapOvr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4446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64868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597076"/>
      </p:ext>
    </p:extLst>
  </p:cSld>
  <p:clrMapOvr>
    <a:masterClrMapping/>
  </p:clrMapOvr>
  <p:hf hd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10/18/2026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10/18/2026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3865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  <p:sldLayoutId id="2147484122" r:id="rId12"/>
    <p:sldLayoutId id="2147484123" r:id="rId13"/>
    <p:sldLayoutId id="2147484124" r:id="rId14"/>
    <p:sldLayoutId id="2147484125" r:id="rId15"/>
    <p:sldLayoutId id="2147484126" r:id="rId16"/>
    <p:sldLayoutId id="2147484127" r:id="rId17"/>
    <p:sldLayoutId id="2147484128" r:id="rId18"/>
    <p:sldLayoutId id="2147484129" r:id="rId19"/>
    <p:sldLayoutId id="2147484130" r:id="rId20"/>
    <p:sldLayoutId id="2147484131" r:id="rId21"/>
    <p:sldLayoutId id="2147484132" r:id="rId22"/>
    <p:sldLayoutId id="2147484133" r:id="rId23"/>
    <p:sldLayoutId id="2147484134" r:id="rId24"/>
    <p:sldLayoutId id="2147484135" r:id="rId25"/>
    <p:sldLayoutId id="2147484136" r:id="rId26"/>
    <p:sldLayoutId id="2147484137" r:id="rId27"/>
    <p:sldLayoutId id="2147484138" r:id="rId28"/>
    <p:sldLayoutId id="2147484139" r:id="rId29"/>
    <p:sldLayoutId id="2147484140" r:id="rId30"/>
    <p:sldLayoutId id="2147484141" r:id="rId31"/>
    <p:sldLayoutId id="2147484142" r:id="rId32"/>
    <p:sldLayoutId id="2147483798" r:id="rId33"/>
    <p:sldLayoutId id="2147483799" r:id="rId34"/>
    <p:sldLayoutId id="2147483800" r:id="rId35"/>
  </p:sldLayoutIdLst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0.png"/><Relationship Id="rId4" Type="http://schemas.openxmlformats.org/officeDocument/2006/relationships/hyperlink" Target="https://www.yahoo.com/news/science/18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htnovo.net/2023/03/microsoft-annuncia-copilot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tusitiowindowsphone.blogspot.com/2014/02/microsoft-anuncia-oficialmente-satya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promptlings.wordpress.com/2015/06/06/love-hate-challeng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sheninger.blogspot.com/2017/07/authenticity-in-leadership.html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t/theory.html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chq.gov.uk/section/advice-guidance/all-topics/culture?adhoc_referrer=4194000833558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gianni.rosagallina.com/en/tags/microsoft-azure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autique.quebec/linkedin-etape-3-utilisez-linkedin-pour-attirer-des-talents-et-des-clients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bw-mediatalk.eu/de/2015/09/github-und-social-coding-neue-formen-der-softwareentwicklung-und-distribution-als-chance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3/11/gpt-4-turbo-in-arrivo-su-microsoft.html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5/12/performance-management-for-world-of-now.html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www.rawpixel.com/search/preparednes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rlopezcano.blogspot.com/2019/09/las-conclusiones-y-revision-de-la.html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Relationship Id="rId4" Type="http://schemas.openxmlformats.org/officeDocument/2006/relationships/hyperlink" Target="https://www.flickr.com/photos/137713708@N03/2377863710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/>
          <a:p>
            <a:r>
              <a:rPr lang="en-US" sz="2800" b="1"/>
              <a:t>Microsoft and leadership to Satya </a:t>
            </a:r>
            <a:r>
              <a:rPr lang="en-US" sz="2800" b="1" err="1"/>
              <a:t>Naddela</a:t>
            </a:r>
            <a:r>
              <a:rPr lang="en-US" sz="2800" b="1"/>
              <a:t> </a:t>
            </a:r>
          </a:p>
        </p:txBody>
      </p:sp>
      <p:sp>
        <p:nvSpPr>
          <p:cNvPr id="40" name="Slide Number Placeholder 3">
            <a:extLst>
              <a:ext uri="{FF2B5EF4-FFF2-40B4-BE49-F238E27FC236}">
                <a16:creationId xmlns:a16="http://schemas.microsoft.com/office/drawing/2014/main" id="{828AF170-1043-EA12-0775-2A7D58EEE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207" y="4535424"/>
            <a:ext cx="3805292" cy="1888744"/>
          </a:xfrm>
        </p:spPr>
        <p:txBody>
          <a:bodyPr anchor="b">
            <a:normAutofit/>
          </a:bodyPr>
          <a:lstStyle/>
          <a:p>
            <a:r>
              <a:rPr lang="en-US" dirty="0"/>
              <a:t>Presented by Florentina Zauca </a:t>
            </a:r>
            <a:br>
              <a:rPr lang="en-US" dirty="0"/>
            </a:br>
            <a:r>
              <a:rPr lang="en-GB" dirty="0"/>
              <a:t>Leadership and Management Theory </a:t>
            </a:r>
            <a:r>
              <a:rPr lang="en-GB" sz="1400" dirty="0"/>
              <a:t>and Practice- LCBB6022-( BA)</a:t>
            </a:r>
          </a:p>
          <a:p>
            <a:r>
              <a:rPr lang="en-GB" sz="1400" b="1" dirty="0"/>
              <a:t>Lecturer and Module Lead</a:t>
            </a:r>
            <a:r>
              <a:rPr lang="en-GB" sz="1400" dirty="0"/>
              <a:t> - Dr Sampath Rodrigo &amp; Dr Trinh Nguyen</a:t>
            </a:r>
            <a:endParaRPr lang="en-GB" sz="1400" b="1" dirty="0"/>
          </a:p>
          <a:p>
            <a:endParaRPr lang="en-US" dirty="0"/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EF92AAA-69F5-4BBD-D336-59ACECD445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344" r="17344"/>
          <a:stretch/>
        </p:blipFill>
        <p:spPr>
          <a:prstGeom prst="rect">
            <a:avLst/>
          </a:prstGeom>
          <a:noFill/>
        </p:spPr>
      </p:pic>
      <p:sp>
        <p:nvSpPr>
          <p:cNvPr id="23" name="Slide Number Placeholder 4" hidden="1">
            <a:extLst>
              <a:ext uri="{FF2B5EF4-FFF2-40B4-BE49-F238E27FC236}">
                <a16:creationId xmlns:a16="http://schemas.microsoft.com/office/drawing/2014/main" id="{001AE3FA-A2D2-2ABC-2342-FB330773727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17325" y="6356350"/>
            <a:ext cx="57467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C057153-B650-4DEB-B370-79DDCFDCE934}" type="slidenum">
              <a:rPr lang="en-US" sz="300" smtClean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sz="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4E9EA0-2C60-7329-A131-723B36C169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448" y="2491461"/>
            <a:ext cx="3401566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>
            <a:norm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97480-562D-362F-4FFD-70F352A1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>
            <a:normAutofit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The challenge in 2014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000"/>
              <a:t>Theory 1 — Transformational leadership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000"/>
              <a:t>Theory 2 — Servant leadership </a:t>
            </a:r>
            <a:r>
              <a:rPr lang="en-US" sz="1000"/>
              <a:t>Metrics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Business example 1 — Culture and performance management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Business example 2 — Cloud-first strategy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Business example 3 — LinkedIn acquisition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Business example 4 — GitHub and developer trust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Business example 5 — AI and continued reinvention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Impact on people and </a:t>
            </a:r>
            <a:r>
              <a:rPr lang="en-US" sz="1000" err="1"/>
              <a:t>organisational</a:t>
            </a:r>
            <a:r>
              <a:rPr lang="en-US" sz="1000"/>
              <a:t> performance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/>
              <a:t>What could have worked better? 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000"/>
              <a:t>Conclusion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000"/>
              <a:t>References</a:t>
            </a:r>
          </a:p>
          <a:p>
            <a:pPr>
              <a:lnSpc>
                <a:spcPct val="110000"/>
              </a:lnSpc>
            </a:pPr>
            <a:endParaRPr lang="en-US" sz="100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0584BF3-D38E-351D-16B0-B0FF2CB87948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462" r="12317" b="-1"/>
          <a:stretch>
            <a:fillRect/>
          </a:stretch>
        </p:blipFill>
        <p:spPr>
          <a:xfrm>
            <a:off x="4935269" y="1175658"/>
            <a:ext cx="7256731" cy="5682342"/>
          </a:xfrm>
          <a:noFill/>
        </p:spPr>
      </p:pic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5782E-E94C-F7FF-5DDC-7C1DFF85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>
            <a:normAutofit/>
          </a:bodyPr>
          <a:lstStyle/>
          <a:p>
            <a:r>
              <a:rPr lang="en-US"/>
              <a:t>Overview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575D6A74-0913-5BA9-8316-7F5CCBF394F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594" r="2" b="9596"/>
          <a:stretch>
            <a:fillRect/>
          </a:stretch>
        </p:blipFill>
        <p:spPr>
          <a:xfrm>
            <a:off x="3423747" y="10"/>
            <a:ext cx="8768253" cy="3985709"/>
          </a:xfr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8C2CB-6E2E-DF1B-8A65-092437051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15141-87C9-23DF-ECBC-B828494C9F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Central argument: Nadella’s transformational, learning-oriented leadership helped reposition Microsoft, but results also depended on strategic execution, market timing and acquisitions;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Evaluation lenses: transformational leadership + servant leadership;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Case period: 2014–2025, with emphasis on culture and cloud-led growth.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029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47" y="475489"/>
            <a:ext cx="10923934" cy="960119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 in 2014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3E63-211A-BA72-7F7D-8870F352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12" y="1760859"/>
            <a:ext cx="5266090" cy="11550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faced internal silos, a reputation for a “know-it-all” culture and difficulty adapting to mobile and cloud shifts.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Nadella became CEO in February 2014 and promoted a “mobile-first, cloud-first” strategy.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F83F2-AAC5-A5A2-512A-01B647657F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10757" y="1736188"/>
            <a:ext cx="5266078" cy="104997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500" dirty="0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Leadership challenge: change both strategic priorities and the </a:t>
            </a:r>
            <a:r>
              <a:rPr lang="en-US" sz="1500" dirty="0" err="1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500" dirty="0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that shaped collaboration and innovation.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500" dirty="0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Critical framing: the </a:t>
            </a:r>
            <a:r>
              <a:rPr lang="en-US" sz="1500" dirty="0" err="1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1500" dirty="0">
                <a:solidFill>
                  <a:schemeClr val="tx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was not failing in every area; it had significant assets, talent and enterprise relationships.</a:t>
            </a:r>
          </a:p>
          <a:p>
            <a:pPr>
              <a:defRPr sz="1800" b="0">
                <a:solidFill>
                  <a:srgbClr val="26303C"/>
                </a:solidFill>
                <a:latin typeface="Aptos"/>
              </a:defRPr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FF0B82-3A84-74BC-3B2D-5B65225D86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5394" y="3429000"/>
            <a:ext cx="9444227" cy="282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>
            <a:normAutofit/>
          </a:bodyPr>
          <a:lstStyle/>
          <a:p>
            <a:r>
              <a:rPr lang="en-GB"/>
              <a:t>Theory 1 - Transformational leadership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15EF4-E43B-5657-1598-A18FA5794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/>
              <a:t>Burns (1978): leadership can elevate followers’ motivation and shared purpose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/>
              <a:t>Bass (1985): </a:t>
            </a:r>
            <a:r>
              <a:rPr lang="en-US" sz="1200" err="1"/>
              <a:t>idealised</a:t>
            </a:r>
            <a:r>
              <a:rPr lang="en-US" sz="1200"/>
              <a:t> influence, inspirational motivation, intellectual stimulation and </a:t>
            </a:r>
            <a:r>
              <a:rPr lang="en-US" sz="1200" err="1"/>
              <a:t>individualised</a:t>
            </a:r>
            <a:r>
              <a:rPr lang="en-US" sz="1200"/>
              <a:t> consideration.</a:t>
            </a:r>
            <a:endParaRPr lang="en-US" sz="1200" b="1"/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/>
              <a:t>Microsoft application: a clear cloud-first vision; encouragement to learn from failure; challenge to legacy assumptions; visible emphasis on empathy and collaboration.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/>
              <a:t>Critical test: does an inspiring vision produce measurable change, and is success attributable to leadership rather than market conditions?</a:t>
            </a:r>
          </a:p>
          <a:p>
            <a:pPr>
              <a:lnSpc>
                <a:spcPct val="110000"/>
              </a:lnSpc>
            </a:pPr>
            <a:endParaRPr lang="en-US" sz="1200"/>
          </a:p>
          <a:p>
            <a:pPr>
              <a:lnSpc>
                <a:spcPct val="110000"/>
              </a:lnSpc>
            </a:pPr>
            <a:endParaRPr lang="en-US" sz="1200" b="1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EBB7E679-B03F-CC07-5241-3383DFDE258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37" b="10050"/>
          <a:stretch>
            <a:fillRect/>
          </a:stretch>
        </p:blipFill>
        <p:spPr>
          <a:xfrm>
            <a:off x="4935269" y="1175658"/>
            <a:ext cx="7256731" cy="5682342"/>
          </a:xfrm>
          <a:noFill/>
        </p:spPr>
      </p:pic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CAC27F-CE9E-FF6F-2F80-29088D4AF3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7BD4-DB15-7F37-9D56-999F019A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362" y="992571"/>
            <a:ext cx="10923934" cy="461325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2 — Servant leadership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9541-E0D9-8059-FD0C-56A6FB07B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5A1120-1A99-C481-3979-1F93E7F2AE5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4498848"/>
            <a:ext cx="5172410" cy="15636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Greenleaf (1977): the leader prioritizes serving and developing people; listening, empathy and stewardship matter.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Nadella linked empathy to understanding customers’ unmet needs and encouraged listening and learning.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E21CA7-BD4E-030B-E65B-46B1751A201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3429000"/>
            <a:ext cx="5266078" cy="165502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Potential benefits: psychological safety, stronger collaboration, employee development and customer insight.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Limitation: servant leadership is not simply being agreeable; it must coexist with accountability, difficult choices and performance standards.</a:t>
            </a:r>
          </a:p>
          <a:p>
            <a:pPr marL="0" indent="0">
              <a:buNone/>
              <a:defRPr sz="1800" b="0">
                <a:solidFill>
                  <a:srgbClr val="26303C"/>
                </a:solidFill>
                <a:latin typeface="Aptos"/>
              </a:defRPr>
            </a:pP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47ECDF0-3951-3B71-F6AE-723F1855F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362" y="2028888"/>
            <a:ext cx="4707636" cy="1930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709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B5B9F-9C83-A7C6-1581-A0B4F134A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03824-A996-66BF-0BA8-82B312D3E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461325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1 — Culture and performance management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6E29C2-90E9-0E5F-4D2F-18F8E4563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B82FC-7132-A050-6456-6484C91F840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5"/>
            <a:ext cx="5266090" cy="34491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ended forced-distribution “stack ranking” in 2013, just before Nadella became CEO; it is a pre-existing change, not his sole achievement.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 Nadella, the “learn-it-all” message reinforced learning, collaboration and growth mindset.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effect: a coherent cultural narrative helped </a:t>
            </a:r>
            <a:r>
              <a:rPr lang="en-US" sz="14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legitimise</a:t>
            </a: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experimentation and reduce the status of internal competition.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limitation: slogans do not prove psychological safety or fair performance management; outcomes vary by team and incentives.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0CAA75C-CE1F-FC9C-B3FB-E11496366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03251" y="2194052"/>
            <a:ext cx="5076825" cy="338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949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740B37-9F03-AB4F-0A00-D7CC64AC3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3ABDD-A48C-C9ED-34C0-E5B68DB5A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461325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2 — Cloud-first strategy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6E3E0-3D95-3512-7459-044B1DF61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FF95DE-BF52-6FF2-E9FA-6BCDA5C5C6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5"/>
            <a:ext cx="5099258" cy="3576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Nadella accelerated Microsoft’s shift from Windows-centric thinking towards cloud services and subscriptions.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Cloud revenue rose from $111.6bn in FY2023 to $168.9bn in FY2025—about 51% growth over two years.</a:t>
            </a:r>
          </a:p>
          <a:p>
            <a:pPr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fit: Azure and Microsoft 365 support recurring revenue, enterprise integration and cross-selling.</a:t>
            </a:r>
          </a:p>
          <a:p>
            <a:pPr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evaluation: strong performance supports the strategy but does not isolate the CEO’s effect; demand for cloud and Microsoft’s installed base also mattered.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AA1BBD-A380-FBC5-F5A4-58A9536FDA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00115" y="2129474"/>
            <a:ext cx="5424627" cy="357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121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B740F-7D7B-836B-B1DB-204C91532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0AB23-7E1D-F703-7F08-82D026867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91" y="640081"/>
            <a:ext cx="10923934" cy="722376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3 — LinkedIn acquisition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3B5EB-1BE3-B8FE-FE0F-16D88747B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C5A8-4E5B-E62B-C638-19C9508E374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5"/>
            <a:ext cx="5291282" cy="3055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completed its LinkedIn acquisition in December 2016, combining professional networking data and relationships with Microsoft’s productivity/cloud ecosystem.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stated rationale was to connect professional cloud services with the world’s professional network.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interpretation: transformational leadership can align a major acquisition with a wider strategic vision.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evaluation: acquisition price, data/privacy concerns and integration risks mean strategic fit alone is not proof of value creation.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9FC641-C6E8-7E31-A5EE-9700EB77D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5997" y="2129474"/>
            <a:ext cx="5215130" cy="3055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663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30BD9-BA2B-F633-D928-DC09092EE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D92C0-74F2-5C32-B7AD-9122EB81B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764657"/>
            <a:ext cx="10923934" cy="698383"/>
          </a:xfrm>
        </p:spPr>
        <p:txBody>
          <a:bodyPr>
            <a:normAutofit/>
          </a:bodyPr>
          <a:lstStyle/>
          <a:p>
            <a:pPr algn="ctr"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4 — GitHub and developer trust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AFC7EE-1C34-A9CA-268C-D21D8B1E1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18E63-41DF-854A-3764-A81EDFC829F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291886" y="1999817"/>
            <a:ext cx="5266078" cy="409352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Leadership implication: listening, stewardship and allowing acquired communities a distinct identity can support integration.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Critical evaluation: trust is fragile; acquisition success depends on governance, product decisions and continued community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 announced its acquisition of GitHub in 2018, extending its relationship with developers and open-source software.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Leadership implication: listening, stewardship and allowing acquired communities a distinct identity can support integration.</a:t>
            </a:r>
          </a:p>
          <a:p>
            <a:pPr marL="0" indent="0">
              <a:buNone/>
              <a:defRPr sz="1800" b="0">
                <a:solidFill>
                  <a:srgbClr val="26303C"/>
                </a:solidFill>
                <a:latin typeface="Aptos"/>
              </a:defRPr>
            </a:pPr>
            <a:endParaRPr lang="en-US" dirty="0"/>
          </a:p>
          <a:p>
            <a:pPr marL="0" indent="0">
              <a:buNone/>
              <a:defRPr sz="1800" b="0">
                <a:solidFill>
                  <a:srgbClr val="26303C"/>
                </a:solidFill>
                <a:latin typeface="Aptos"/>
              </a:defRPr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5CD3C-4464-195B-19B4-5A33368C4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5797" y="1999817"/>
            <a:ext cx="5266089" cy="4093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722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1D048-9647-1E76-9905-46D4565A71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CBA7E-4F16-98E5-B3AE-3F53F4E2D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461325"/>
          </a:xfrm>
        </p:spPr>
        <p:txBody>
          <a:bodyPr>
            <a:normAutofit/>
          </a:bodyPr>
          <a:lstStyle/>
          <a:p>
            <a:pPr algn="ctr"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example 5 — AI and continued reinvention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6A7BB-27C9-73AC-E0DF-0A7C66F92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0A848-30DB-873E-88AA-D269B1869B7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5" y="2113757"/>
            <a:ext cx="5266090" cy="37425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Microsoft’s FY2025 results show the company is continuing to invest and compete in rapidly changing technology markets; cloud remains a central engine.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adaptive, learning-oriented culture can help teams explore new technologies and respond to customer needs.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AI introduces trade-offs: investment and capacity costs, safety and privacy concerns, workforce disruption and pressure to ship quickly.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Leadership must pair innovation with responsible governance, transparent risk decisions and credible employee support.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14DA8A-5FD0-61E0-B447-AC49B9EEAD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61504" y="1979230"/>
            <a:ext cx="5331968" cy="38770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6E0F86-57DE-4A79-57A5-E67E49831333}"/>
              </a:ext>
            </a:extLst>
          </p:cNvPr>
          <p:cNvSpPr txBox="1"/>
          <p:nvPr/>
        </p:nvSpPr>
        <p:spPr>
          <a:xfrm>
            <a:off x="0" y="6987880"/>
            <a:ext cx="4224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htnovo.net/2023/11/gpt-4-turbo-in-arrivo-su-microsof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782074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B9898-AFB9-ED65-E4D1-25A326DD4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78DBC-00CE-34BF-DA02-8D1EC63B3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5002"/>
            <a:ext cx="10923934" cy="833058"/>
          </a:xfrm>
        </p:spPr>
        <p:txBody>
          <a:bodyPr>
            <a:normAutofit/>
          </a:bodyPr>
          <a:lstStyle/>
          <a:p>
            <a:pPr algn="ctr"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people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performance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D2A27E-6E4F-6611-A28E-8F9AC9868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12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764725-E037-6458-3D41-230B7472CF0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People: stronger language of empathy, learning and collaboration may support voice, development and cross-team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Performance: Microsoft Cloud revenue grew from $111.6bn (FY2023) to $168.9bn (FY2025); total revenue reached $281.7bn in FY2025.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position: cloud and productivity services broadened the business beyond dependence on Windows.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Balanced judgement: revenue is an outcome measure, not a direct measure of morale, inclusion or causal leadership impact,  triangulate with employee and customer evidence.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BBBAD15-6E63-F8EA-4C6B-E7FA99761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56370" y="1762760"/>
            <a:ext cx="5220413" cy="409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231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DC63E2-F248-7018-5C33-149164E9C1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049A4-CF54-66AD-3FF2-419C1384E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713233"/>
            <a:ext cx="10923934" cy="749808"/>
          </a:xfrm>
        </p:spPr>
        <p:txBody>
          <a:bodyPr>
            <a:normAutofit/>
          </a:bodyPr>
          <a:lstStyle/>
          <a:p>
            <a:pPr algn="ctr"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What could have worked better?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2275B-8537-F5EB-A99A-F38238F82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11DE0D-182B-910F-BFDA-D5D84071B33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1927882"/>
            <a:ext cx="5108402" cy="429511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Alternative: combine Nadella’s transformational/servant approach with situational leadership—adapt direction and support to task risk, team capability and urgency.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participative leadership for innovation, product discovery and culture change; use clearer directive leadership for cybersecurity incidents, compliance, safety and time-critical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culture measurable: team-level collaboration, employee voice, internal mobility, retention, customer outcomes and post-acquisition trust not only revenue.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this may improve outcomes: preserves learning and empowerment while clarifying accountability and risk ownership.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5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not claim it would certainly outperform Nadella’s approach: it is a reasoned counterfactual requiring testing.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57206D-44DB-F4AB-FE12-910C65AB0D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09283" y="1927882"/>
            <a:ext cx="5667748" cy="4295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546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61699-615A-DB15-68E3-AE8686D37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75C6D-CD1E-A4E2-6CB6-F399878BC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92571"/>
            <a:ext cx="10923934" cy="461325"/>
          </a:xfrm>
        </p:spPr>
        <p:txBody>
          <a:bodyPr>
            <a:normAutofit/>
          </a:bodyPr>
          <a:lstStyle/>
          <a:p>
            <a:pPr algn="ctr"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612D78-08C1-2C55-F653-D848D5161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14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5AE05-94D7-FADD-1D71-7BC53F86E8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1572768"/>
            <a:ext cx="5135834" cy="411479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Nadella’s leadership was broadly effective because he linked a clear strategic shift with a cultural message of empathy and continuous learning.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Evidence: cloud revenue growth, a more integrated cloud/productivity strategy, and acquisitions aligned to professional and developer ecosystems.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Critical caveat: success was co-produced by Microsoft’s capabilities, market growth, acquisitions and execution; cultural claims need independent employee-level evidence.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dirty="0">
                <a:solidFill>
                  <a:schemeClr val="tx2"/>
                </a:solidFill>
              </a:rPr>
              <a:t>Final judgement: retain transformational and servant leadership, but strengthen them with situational direction, measurable culture indicators and explicit risk governance.</a:t>
            </a:r>
          </a:p>
          <a:p>
            <a:pPr>
              <a:defRPr sz="1800" b="0">
                <a:solidFill>
                  <a:srgbClr val="26303C"/>
                </a:solidFill>
                <a:latin typeface="Aptos"/>
              </a:defRPr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81FCBA-7B20-3DA1-BA8A-34E21F660F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10701" y="1638838"/>
            <a:ext cx="3356229" cy="4226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331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847F1-438A-7AB7-C0E2-070C41DBA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D903E-0BC1-C7B6-9AEC-7911872E8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>
              <a:defRPr sz="2500" b="1">
                <a:solidFill>
                  <a:srgbClr val="132A4C"/>
                </a:solidFill>
                <a:latin typeface="Aptos"/>
              </a:defRPr>
            </a:pPr>
            <a:r>
              <a:rPr lang="en-GB" sz="2500"/>
              <a:t>References</a:t>
            </a:r>
            <a:endParaRPr lang="en-US" sz="25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CC8C0-CD8F-B18E-68CC-1D37F765D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519B3726-C0E6-61BA-3776-F0440FE990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30" y="2129474"/>
            <a:ext cx="5366717" cy="4093525"/>
          </a:xfrm>
        </p:spPr>
        <p:txBody>
          <a:bodyPr vert="horz" lIns="91440" tIns="45720" rIns="91440" bIns="45720" rtlCol="0">
            <a:normAutofit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Bass, B.M. (1985) Leadership and Performance Beyond Expectations. New York: Free Press.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Burns, J.M. (1978) Leadership. New York: Harper &amp; Row.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Buckingham, M. (2013) ‘Trouble with the Curve? Why Microsoft is Ditching Stack Rankings’, Harvard Business Review, 19 November.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Dweck, C. and Hogan, K. (2016) ‘How Microsoft Uses a Growth Mindset to Develop Leaders’, Harvard Business Review, 7 October.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Greenleaf, R.K. (1977) Servant Leadership: A Journey into the Nature of Legitimate Power and Greatness. New York: Paulist Press.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GB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IESE Insight (2019) ‘Microsoft CEO Satya Nadella: Success comes from empathy’. Available at: https://www.iese.edu/insight/articles/microsoft-ceo-satya-nadella-success-empathy/ (Accessed: 12 October 2026).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(2016) ‘Microsoft and LinkedIn begin journey to empower professionals around the world to achieve more’, 8 December. Available at: https://blogs.microsoft.com/blog/2016/12/08/microsoft-and-linkedin-begin-journey-to-empower-professionals-around-the-world-to-achieve-more/ (Accessed: 12 October 2026).</a:t>
            </a:r>
          </a:p>
          <a:p>
            <a:pPr>
              <a:lnSpc>
                <a:spcPct val="110000"/>
              </a:lnSpc>
              <a:defRPr sz="1800" b="0">
                <a:solidFill>
                  <a:srgbClr val="26303C"/>
                </a:solidFill>
                <a:latin typeface="Aptos"/>
              </a:defRPr>
            </a:pPr>
            <a:endParaRPr lang="en-US" sz="11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AA566-59C6-01C7-B9C0-70E784501A9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000750" y="2128838"/>
            <a:ext cx="6191250" cy="40941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Hersey, P., Blanchard, K.H. and Johnson, D.E. (2008) Management of Organizational Behavior. 9th </a:t>
            </a:r>
            <a:r>
              <a:rPr lang="en-US" sz="1100" kern="12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U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Ibarra, H. and Rattan, A. (2018) ‘Satya Nadella at Microsoft: Instilling a Growth Mindset’, London Business School Publishing, Case CS-18-008 </a:t>
            </a:r>
            <a:r>
              <a:rPr lang="en-US" sz="1100" kern="12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pper</a:t>
            </a: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Saddle River, NJ: Pearson.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INSEAD (n.d.) ‘Enhancing Innovation Through </a:t>
            </a:r>
            <a:r>
              <a:rPr lang="en-US" sz="1100" kern="1200" dirty="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Learning and a Culture of Empathy: Microsoft under CEO Satya Nadella’. Available at: https://publishing.insead.edu/case/enhancing-innovation-through-organisational-learning-and-culture-empathy-microsoft-under-ceo-satya-nadella (Accessed: 12 October 2026).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(2025) Microsoft Annual Report 2025. Available at: https://www.microsoft.com/investor/reports/ar25/ (Accessed: 12 October 2026).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(2018) ‘Microsoft to acquire GitHub’, Microsoft News, 4 June. Verify exact page details before submission.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  <a:defRPr sz="1800" b="0">
                <a:solidFill>
                  <a:srgbClr val="26303C"/>
                </a:solidFill>
                <a:latin typeface="Aptos"/>
              </a:defRPr>
            </a:pPr>
            <a:r>
              <a:rPr lang="en-US" sz="1100" kern="12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Stanford Graduate School of Business (2019) ‘Microsoft CEO Satya Nadella: Be Bold and Be Right’. Available at: https://www.gsb.stanford.edu/insights/microsoft-ceo-satya-nadella-be-bold-be-right (Accessed: 12 October 2026).</a:t>
            </a:r>
          </a:p>
          <a:p>
            <a:pPr marL="0" indent="0">
              <a:lnSpc>
                <a:spcPct val="110000"/>
              </a:lnSpc>
              <a:buNone/>
              <a:defRPr sz="1800" b="0">
                <a:solidFill>
                  <a:srgbClr val="26303C"/>
                </a:solidFill>
                <a:latin typeface="Aptos"/>
              </a:defRPr>
            </a:pPr>
            <a:endParaRPr lang="en-US" sz="1100" kern="1200" dirty="0"/>
          </a:p>
        </p:txBody>
      </p:sp>
    </p:spTree>
    <p:extLst>
      <p:ext uri="{BB962C8B-B14F-4D97-AF65-F5344CB8AC3E}">
        <p14:creationId xmlns:p14="http://schemas.microsoft.com/office/powerpoint/2010/main" val="3407076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F9266A4-61D6-15D0-6633-CF4CE44BA3B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152" r="815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843793409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purl.org/dc/dcmitype/"/>
    <ds:schemaRef ds:uri="16c05727-aa75-4e4a-9b5f-8a80a1165891"/>
    <ds:schemaRef ds:uri="http://purl.org/dc/elements/1.1/"/>
    <ds:schemaRef ds:uri="http://www.w3.org/XML/1998/namespace"/>
    <ds:schemaRef ds:uri="http://schemas.microsoft.com/sharepoint/v3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163</TotalTime>
  <Words>1575</Words>
  <Application>Microsoft Office PowerPoint</Application>
  <PresentationFormat>Widescreen</PresentationFormat>
  <Paragraphs>116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Neue Haas Grotesk Text Pro</vt:lpstr>
      <vt:lpstr>Times New Roman</vt:lpstr>
      <vt:lpstr>Film Burn</vt:lpstr>
      <vt:lpstr>Microsoft and leadership to Satya Naddela </vt:lpstr>
      <vt:lpstr>AGENDA</vt:lpstr>
      <vt:lpstr>Overview</vt:lpstr>
      <vt:lpstr>The challenge in 2014 </vt:lpstr>
      <vt:lpstr>Theory 1 - Transformational leadership</vt:lpstr>
      <vt:lpstr>Theory 2 — Servant leadership</vt:lpstr>
      <vt:lpstr>Business example 1 — Culture and performance management</vt:lpstr>
      <vt:lpstr>Business example 2 — Cloud-first strategy</vt:lpstr>
      <vt:lpstr>Business example 3 — LinkedIn acquisition</vt:lpstr>
      <vt:lpstr>Business example 4 — GitHub and developer trust</vt:lpstr>
      <vt:lpstr>Business example 5 — AI and continued reinvention</vt:lpstr>
      <vt:lpstr>Impact on people and organisational performance</vt:lpstr>
      <vt:lpstr> What could have worked better? 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Florentina Zauca</dc:creator>
  <cp:lastModifiedBy>Florentina Zauca</cp:lastModifiedBy>
  <cp:revision>2</cp:revision>
  <dcterms:created xsi:type="dcterms:W3CDTF">2026-10-17T14:35:11Z</dcterms:created>
  <dcterms:modified xsi:type="dcterms:W3CDTF">2026-10-18T16:52:40Z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