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  <p:sldMasterId id="2147483799" r:id="rId2"/>
  </p:sldMasterIdLst>
  <p:notesMasterIdLst>
    <p:notesMasterId r:id="rId29"/>
  </p:notesMasterIdLst>
  <p:handoutMasterIdLst>
    <p:handoutMasterId r:id="rId30"/>
  </p:handoutMasterIdLst>
  <p:sldIdLst>
    <p:sldId id="289" r:id="rId3"/>
    <p:sldId id="292" r:id="rId4"/>
    <p:sldId id="290" r:id="rId5"/>
    <p:sldId id="262" r:id="rId6"/>
    <p:sldId id="263" r:id="rId7"/>
    <p:sldId id="267" r:id="rId8"/>
    <p:sldId id="257" r:id="rId9"/>
    <p:sldId id="258" r:id="rId10"/>
    <p:sldId id="259" r:id="rId11"/>
    <p:sldId id="260" r:id="rId12"/>
    <p:sldId id="268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65" r:id="rId26"/>
    <p:sldId id="300" r:id="rId27"/>
    <p:sldId id="294" r:id="rId2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ahoma" charset="0"/>
              </a:defRPr>
            </a:lvl1pPr>
          </a:lstStyle>
          <a:p>
            <a:pPr>
              <a:defRPr/>
            </a:pPr>
            <a:fld id="{D2850CD2-F446-4CA8-92EB-8DCD970BD6DA}" type="datetimeFigureOut">
              <a:rPr lang="en-GB"/>
              <a:pPr>
                <a:defRPr/>
              </a:pPr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ahoma" charset="0"/>
              </a:defRPr>
            </a:lvl1pPr>
          </a:lstStyle>
          <a:p>
            <a:pPr>
              <a:defRPr/>
            </a:pPr>
            <a:fld id="{F47AC3A2-3D27-4B60-BEC7-08B112ABF2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57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4FE462-8B44-40C7-BC63-1EC506734BDC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1802-2B60-4E5E-B9D8-5292100C8A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237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506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41147B-2EFC-4B95-9DE6-EE865964611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591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41147B-2EFC-4B95-9DE6-EE865964611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045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982998-2F2B-4D74-A6BA-2FE1C80C35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8771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72E7E5-42C1-4C18-A0D6-33BC374F177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3307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61D89C-6DC6-4BC9-B899-E4F7B1B1BB3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507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328F2F-A948-4B7E-99A0-892C9F4C2E6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870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A9FF67-1C6A-48B2-A5C7-476CFC3DFC7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3489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01859D-E36C-464B-A569-F23827C8F14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865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3D61E6-6DEB-427C-9D2F-496A46C816F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756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39FE35-BCBD-4A92-AD84-428E6CF6AF0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9875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1069FD-D912-4AD5-A066-C327085504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172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9F0D3A-0D81-4557-9791-A0E29F80FB9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890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0C1E7B-F03C-4035-8FCB-276991A9B0B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300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43B08-E8C0-44FA-B7B1-A2369766A55F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8413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659C-D2F3-4B6D-8CD3-D7F1EBEBADFF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965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2139D-EF8D-408F-AEDB-F8C41A72AC68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142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F4F79-398D-44E5-9977-82184311044B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7408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E0C15-21EB-4460-8B63-FB22A6307C30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901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7F56-900E-4795-B4E6-D33D220BA6C9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2273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EA88E-B8A8-40A9-883E-B577FF17035C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7301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61F7F-B58F-4F2F-8F56-940C548DCAFE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7889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9973F-3558-4A0A-8B20-1ED3FBB1E334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9575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9D047-C7B6-4D05-84A7-67E40D33EB0F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4387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5A1F7-6B6E-4FB0-8974-FE98411A98F8}" type="datetime5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27-Feb-18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288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045CB96-CC12-4F93-9436-E75B8CA49A8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15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28C78C8B-5B39-44D8-BF62-052E74D9C1BF}" type="datetime5">
              <a:rPr lang="en-US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27-Feb-18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3991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bluestone/" TargetMode="Externa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332656"/>
            <a:ext cx="7772400" cy="3312368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/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b="1" dirty="0">
                <a:solidFill>
                  <a:srgbClr val="0000FF"/>
                </a:solidFill>
              </a:rPr>
              <a:t/>
            </a:r>
            <a:br>
              <a:rPr lang="en-GB" sz="4000" b="1" dirty="0">
                <a:solidFill>
                  <a:srgbClr val="0000FF"/>
                </a:solidFill>
              </a:rPr>
            </a:br>
            <a:r>
              <a:rPr lang="en-GB" sz="4000" b="1" dirty="0" smtClean="0">
                <a:solidFill>
                  <a:srgbClr val="0000FF"/>
                </a:solidFill>
              </a:rPr>
              <a:t>Consultancy Project</a:t>
            </a:r>
            <a:br>
              <a:rPr lang="en-GB" sz="4000" b="1" dirty="0" smtClean="0">
                <a:solidFill>
                  <a:srgbClr val="0000FF"/>
                </a:solidFill>
              </a:rPr>
            </a:br>
            <a:r>
              <a:rPr lang="en-GB" sz="4000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3808" y="4149080"/>
            <a:ext cx="5832648" cy="2597256"/>
          </a:xfrm>
        </p:spPr>
        <p:txBody>
          <a:bodyPr>
            <a:normAutofit/>
          </a:bodyPr>
          <a:lstStyle/>
          <a:p>
            <a:pPr algn="r"/>
            <a:r>
              <a:rPr lang="en-GB" sz="2600" b="1" u="sng" dirty="0" smtClean="0">
                <a:solidFill>
                  <a:schemeClr val="tx1"/>
                </a:solidFill>
              </a:rPr>
              <a:t>Research Methodology:</a:t>
            </a:r>
          </a:p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Research Considerations</a:t>
            </a:r>
          </a:p>
          <a:p>
            <a:pPr algn="r"/>
            <a:r>
              <a:rPr lang="en-GB" sz="2600" b="1" dirty="0" smtClean="0">
                <a:solidFill>
                  <a:schemeClr val="tx1"/>
                </a:solidFill>
              </a:rPr>
              <a:t>Primary and Secondary </a:t>
            </a:r>
            <a:r>
              <a:rPr lang="en-GB" sz="2600" b="1" dirty="0" smtClean="0">
                <a:solidFill>
                  <a:schemeClr val="tx1"/>
                </a:solidFill>
              </a:rPr>
              <a:t>Research</a:t>
            </a:r>
            <a:endParaRPr lang="en-GB" sz="2600" b="1" dirty="0" smtClean="0">
              <a:solidFill>
                <a:schemeClr val="tx1"/>
              </a:solidFill>
            </a:endParaRP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Picture 10" descr="consultanc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9023" y="4533254"/>
            <a:ext cx="2180729" cy="21807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13328"/>
            <a:ext cx="2605514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08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00FF"/>
                </a:solidFill>
              </a:rPr>
              <a:t>Last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 fontScale="25000" lnSpcReduction="20000"/>
          </a:bodyPr>
          <a:lstStyle/>
          <a:p>
            <a:pPr marL="179387" indent="0">
              <a:lnSpc>
                <a:spcPct val="90000"/>
              </a:lnSpc>
              <a:buClr>
                <a:srgbClr val="9BBB59"/>
              </a:buClr>
              <a:buNone/>
              <a:defRPr/>
            </a:pPr>
            <a:endParaRPr lang="en-GB" sz="2800" dirty="0" smtClean="0">
              <a:cs typeface="Arial" pitchFamily="34" charset="0"/>
            </a:endParaRPr>
          </a:p>
          <a:p>
            <a:pPr marL="179387" indent="0">
              <a:lnSpc>
                <a:spcPct val="90000"/>
              </a:lnSpc>
              <a:buClr>
                <a:srgbClr val="9BBB59"/>
              </a:buClr>
              <a:buNone/>
              <a:defRPr/>
            </a:pPr>
            <a:endParaRPr lang="en-GB" sz="2800" dirty="0">
              <a:cs typeface="Arial" pitchFamily="34" charset="0"/>
            </a:endParaRPr>
          </a:p>
          <a:p>
            <a:pPr marL="179387" indent="0">
              <a:lnSpc>
                <a:spcPct val="90000"/>
              </a:lnSpc>
              <a:buClr>
                <a:srgbClr val="9BBB59"/>
              </a:buClr>
              <a:buNone/>
              <a:defRPr/>
            </a:pPr>
            <a:r>
              <a:rPr lang="en-GB" sz="11200" dirty="0" smtClean="0">
                <a:cs typeface="Arial" pitchFamily="34" charset="0"/>
              </a:rPr>
              <a:t>To </a:t>
            </a:r>
            <a:r>
              <a:rPr lang="en-GB" sz="11200" dirty="0">
                <a:cs typeface="Arial" pitchFamily="34" charset="0"/>
              </a:rPr>
              <a:t>introduce </a:t>
            </a:r>
            <a:r>
              <a:rPr lang="en-GB" sz="11200" dirty="0" smtClean="0">
                <a:cs typeface="Arial" pitchFamily="34" charset="0"/>
              </a:rPr>
              <a:t>the </a:t>
            </a:r>
            <a:r>
              <a:rPr lang="en-GB" sz="11200" dirty="0">
                <a:cs typeface="Arial" pitchFamily="34" charset="0"/>
              </a:rPr>
              <a:t>key concepts and approaches underpinning the research </a:t>
            </a:r>
            <a:r>
              <a:rPr lang="en-GB" sz="11200" dirty="0" smtClean="0">
                <a:cs typeface="Arial" pitchFamily="34" charset="0"/>
              </a:rPr>
              <a:t>process</a:t>
            </a:r>
          </a:p>
          <a:p>
            <a:pPr marL="179387" indent="0">
              <a:lnSpc>
                <a:spcPct val="90000"/>
              </a:lnSpc>
              <a:buClr>
                <a:srgbClr val="9BBB59"/>
              </a:buClr>
              <a:buNone/>
              <a:defRPr/>
            </a:pPr>
            <a:endParaRPr lang="en-GB" sz="11200" dirty="0" smtClean="0">
              <a:cs typeface="Arial" pitchFamily="34" charset="0"/>
            </a:endParaRPr>
          </a:p>
          <a:p>
            <a:pPr marL="179387" indent="0">
              <a:lnSpc>
                <a:spcPct val="90000"/>
              </a:lnSpc>
              <a:buClr>
                <a:srgbClr val="9BBB59"/>
              </a:buClr>
              <a:buNone/>
              <a:defRPr/>
            </a:pPr>
            <a:r>
              <a:rPr lang="en-GB" sz="11200" dirty="0" smtClean="0">
                <a:cs typeface="Arial" pitchFamily="34" charset="0"/>
              </a:rPr>
              <a:t>To </a:t>
            </a:r>
            <a:r>
              <a:rPr lang="en-GB" sz="11200" dirty="0">
                <a:cs typeface="Arial" pitchFamily="34" charset="0"/>
              </a:rPr>
              <a:t>outline the different philosophical </a:t>
            </a:r>
            <a:r>
              <a:rPr lang="en-GB" sz="11200" dirty="0" smtClean="0">
                <a:cs typeface="Arial" pitchFamily="34" charset="0"/>
              </a:rPr>
              <a:t>perspectives</a:t>
            </a:r>
          </a:p>
          <a:p>
            <a:pPr marL="179387" indent="0">
              <a:lnSpc>
                <a:spcPct val="90000"/>
              </a:lnSpc>
              <a:buClr>
                <a:srgbClr val="9BBB59"/>
              </a:buClr>
              <a:buNone/>
              <a:defRPr/>
            </a:pPr>
            <a:endParaRPr lang="en-GB" sz="11200" dirty="0">
              <a:cs typeface="Arial" pitchFamily="34" charset="0"/>
            </a:endParaRPr>
          </a:p>
          <a:p>
            <a:pPr marL="0" indent="0">
              <a:buNone/>
            </a:pPr>
            <a:r>
              <a:rPr lang="en-GB" sz="11200" dirty="0" smtClean="0">
                <a:cs typeface="Arial" pitchFamily="34" charset="0"/>
              </a:rPr>
              <a:t>  To consider </a:t>
            </a:r>
            <a:r>
              <a:rPr lang="en-GB" sz="11200" dirty="0">
                <a:cs typeface="Arial" pitchFamily="34" charset="0"/>
              </a:rPr>
              <a:t>the different research methodologies </a:t>
            </a:r>
          </a:p>
          <a:p>
            <a:pPr marL="0" indent="0">
              <a:buNone/>
            </a:pPr>
            <a:r>
              <a:rPr lang="en-GB" sz="11200" dirty="0" smtClean="0">
                <a:cs typeface="Arial" pitchFamily="34" charset="0"/>
              </a:rPr>
              <a:t>  To review </a:t>
            </a:r>
            <a:r>
              <a:rPr lang="en-GB" sz="11200" dirty="0">
                <a:cs typeface="Arial" pitchFamily="34" charset="0"/>
              </a:rPr>
              <a:t>the research methods </a:t>
            </a:r>
            <a:r>
              <a:rPr lang="en-GB" sz="11200" dirty="0" smtClean="0">
                <a:cs typeface="Arial" pitchFamily="34" charset="0"/>
              </a:rPr>
              <a:t>available </a:t>
            </a:r>
          </a:p>
          <a:p>
            <a:pPr marL="0" indent="0">
              <a:buNone/>
            </a:pPr>
            <a:r>
              <a:rPr lang="en-GB" sz="11200" dirty="0">
                <a:cs typeface="Arial" pitchFamily="34" charset="0"/>
              </a:rPr>
              <a:t> </a:t>
            </a:r>
            <a:r>
              <a:rPr lang="en-GB" sz="11200" dirty="0" smtClean="0">
                <a:cs typeface="Arial" pitchFamily="34" charset="0"/>
              </a:rPr>
              <a:t> To </a:t>
            </a:r>
            <a:r>
              <a:rPr lang="en-GB" sz="11200" dirty="0">
                <a:cs typeface="Arial" pitchFamily="34" charset="0"/>
              </a:rPr>
              <a:t>compare and contrast </a:t>
            </a:r>
            <a:r>
              <a:rPr lang="en-GB" sz="11200" b="1" i="1" dirty="0">
                <a:solidFill>
                  <a:schemeClr val="accent1"/>
                </a:solidFill>
                <a:cs typeface="Arial" pitchFamily="34" charset="0"/>
              </a:rPr>
              <a:t>quantitative</a:t>
            </a:r>
            <a:r>
              <a:rPr lang="en-GB" sz="11200" dirty="0">
                <a:cs typeface="Arial" pitchFamily="34" charset="0"/>
              </a:rPr>
              <a:t> and </a:t>
            </a:r>
            <a:r>
              <a:rPr lang="en-GB" sz="11200" b="1" i="1" dirty="0">
                <a:solidFill>
                  <a:srgbClr val="FF0000"/>
                </a:solidFill>
                <a:cs typeface="Arial" pitchFamily="34" charset="0"/>
              </a:rPr>
              <a:t>qualitative</a:t>
            </a:r>
            <a:r>
              <a:rPr lang="en-GB" sz="11200" dirty="0">
                <a:cs typeface="Arial" pitchFamily="34" charset="0"/>
              </a:rPr>
              <a:t> </a:t>
            </a:r>
            <a:r>
              <a:rPr lang="en-GB" sz="11200" dirty="0" smtClean="0">
                <a:cs typeface="Arial" pitchFamily="34" charset="0"/>
              </a:rPr>
              <a:t>                     research methods</a:t>
            </a:r>
          </a:p>
          <a:p>
            <a:pPr marL="0" indent="0">
              <a:buNone/>
            </a:pPr>
            <a:endParaRPr lang="en-GB" sz="11200" dirty="0" smtClean="0">
              <a:cs typeface="Arial" pitchFamily="34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7400" dirty="0" smtClean="0">
              <a:solidFill>
                <a:prstClr val="black"/>
              </a:solidFill>
              <a:cs typeface="Arial" charset="0"/>
            </a:endParaRPr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0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Today’s Objectives 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fontScale="47500" lnSpcReduction="20000"/>
          </a:bodyPr>
          <a:lstStyle/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38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explore the key aspects which determine the research process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highlight </a:t>
            </a:r>
            <a:r>
              <a:rPr lang="en-GB" sz="5100" dirty="0">
                <a:cs typeface="Arial" charset="0"/>
              </a:rPr>
              <a:t>different research approaches &amp; methods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outline </a:t>
            </a:r>
            <a:r>
              <a:rPr lang="en-GB" sz="5100" dirty="0">
                <a:cs typeface="Arial" charset="0"/>
              </a:rPr>
              <a:t>&amp; discuss key considerations &amp; issues </a:t>
            </a:r>
            <a:endParaRPr lang="en-GB" sz="51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>
                <a:cs typeface="Arial" pitchFamily="34" charset="0"/>
              </a:rPr>
              <a:t>To introduce </a:t>
            </a:r>
            <a:r>
              <a:rPr lang="en-GB" sz="5100" dirty="0" smtClean="0">
                <a:cs typeface="Arial" pitchFamily="34" charset="0"/>
              </a:rPr>
              <a:t>the </a:t>
            </a:r>
            <a:r>
              <a:rPr lang="en-GB" sz="5100" dirty="0">
                <a:cs typeface="Arial" pitchFamily="34" charset="0"/>
              </a:rPr>
              <a:t>key questions and considerations faced by </a:t>
            </a:r>
            <a:r>
              <a:rPr lang="en-GB" sz="5100" dirty="0" smtClean="0">
                <a:cs typeface="Arial" pitchFamily="34" charset="0"/>
              </a:rPr>
              <a:t>researchers </a:t>
            </a:r>
            <a:r>
              <a:rPr lang="en-GB" sz="5100" dirty="0">
                <a:cs typeface="Arial" pitchFamily="34" charset="0"/>
              </a:rPr>
              <a:t>when preparing for </a:t>
            </a:r>
            <a:r>
              <a:rPr lang="en-GB" sz="5100" dirty="0" smtClean="0">
                <a:cs typeface="Arial" pitchFamily="34" charset="0"/>
              </a:rPr>
              <a:t>research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identify </a:t>
            </a:r>
            <a:r>
              <a:rPr lang="en-GB" sz="5100" dirty="0">
                <a:cs typeface="Arial" pitchFamily="34" charset="0"/>
              </a:rPr>
              <a:t>&amp; discuss different information </a:t>
            </a:r>
            <a:r>
              <a:rPr lang="en-GB" sz="5100" dirty="0" smtClean="0">
                <a:cs typeface="Arial" pitchFamily="34" charset="0"/>
              </a:rPr>
              <a:t>needs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highlight </a:t>
            </a:r>
            <a:r>
              <a:rPr lang="en-GB" sz="5100" dirty="0">
                <a:cs typeface="Arial" pitchFamily="34" charset="0"/>
              </a:rPr>
              <a:t>potential sources of information &amp; ways of gathering it </a:t>
            </a:r>
            <a:endParaRPr lang="en-GB" sz="5100" dirty="0" smtClean="0">
              <a:cs typeface="Arial" pitchFamily="34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acknowledge </a:t>
            </a:r>
            <a:r>
              <a:rPr lang="en-GB" sz="5100" dirty="0">
                <a:cs typeface="Arial" pitchFamily="34" charset="0"/>
              </a:rPr>
              <a:t>difficulties in information </a:t>
            </a:r>
            <a:r>
              <a:rPr lang="en-GB" sz="51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consider </a:t>
            </a:r>
            <a:r>
              <a:rPr lang="en-GB" sz="5100" dirty="0">
                <a:cs typeface="Arial" pitchFamily="34" charset="0"/>
              </a:rPr>
              <a:t>strategies for effective knowledge </a:t>
            </a:r>
            <a:r>
              <a:rPr lang="en-GB" sz="51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identify </a:t>
            </a:r>
            <a:r>
              <a:rPr lang="en-GB" sz="5100" dirty="0">
                <a:cs typeface="Arial" pitchFamily="34" charset="0"/>
              </a:rPr>
              <a:t>the different stages in the research </a:t>
            </a:r>
            <a:r>
              <a:rPr lang="en-GB" sz="5100" dirty="0" smtClean="0">
                <a:cs typeface="Arial" pitchFamily="34" charset="0"/>
              </a:rPr>
              <a:t>process</a:t>
            </a:r>
          </a:p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5100" dirty="0" smtClean="0">
              <a:cs typeface="Arial" pitchFamily="34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6700" b="1" dirty="0" smtClean="0">
                <a:cs typeface="Arial" pitchFamily="34" charset="0"/>
              </a:rPr>
              <a:t>To advise on the content and structure of the BID presentation </a:t>
            </a:r>
            <a:endParaRPr lang="en-GB" sz="6700" b="1" dirty="0">
              <a:cs typeface="Arial" pitchFamily="34" charset="0"/>
            </a:endParaRPr>
          </a:p>
          <a:p>
            <a:pPr marL="750887" indent="-571500">
              <a:lnSpc>
                <a:spcPct val="90000"/>
              </a:lnSpc>
              <a:buClr>
                <a:schemeClr val="accent3"/>
              </a:buClr>
              <a:defRPr/>
            </a:pPr>
            <a:endParaRPr lang="en-GB" sz="3800" dirty="0" smtClean="0">
              <a:cs typeface="Arial" pitchFamily="34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48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endParaRPr lang="en-GB" sz="36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18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 typeface="Wingdings 3" pitchFamily="18" charset="2"/>
              <a:buNone/>
            </a:pPr>
            <a:endParaRPr lang="en-GB" altLang="en-US" sz="1500" b="1" dirty="0" smtClean="0">
              <a:latin typeface="Arial" charset="0"/>
              <a:cs typeface="Arial" charset="0"/>
            </a:endParaRPr>
          </a:p>
          <a:p>
            <a:pPr algn="ctr" eaLnBrk="1" hangingPunct="1">
              <a:buFont typeface="Wingdings 3" pitchFamily="18" charset="2"/>
              <a:buNone/>
            </a:pPr>
            <a:r>
              <a:rPr lang="en-GB" altLang="en-US" sz="3600" b="1" dirty="0" smtClean="0">
                <a:solidFill>
                  <a:srgbClr val="0000FF"/>
                </a:solidFill>
                <a:latin typeface="+mj-lt"/>
                <a:cs typeface="Arial" charset="0"/>
              </a:rPr>
              <a:t>Progressing the project: </a:t>
            </a:r>
          </a:p>
          <a:p>
            <a:pPr algn="ctr" eaLnBrk="1" hangingPunct="1">
              <a:buFont typeface="Wingdings 3" pitchFamily="18" charset="2"/>
              <a:buNone/>
            </a:pPr>
            <a:r>
              <a:rPr lang="en-GB" altLang="en-US" sz="3600" b="1" dirty="0" smtClean="0">
                <a:solidFill>
                  <a:srgbClr val="0000FF"/>
                </a:solidFill>
                <a:latin typeface="+mj-lt"/>
                <a:cs typeface="Arial" charset="0"/>
              </a:rPr>
              <a:t>Research Considerations</a:t>
            </a: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algn="ctr" eaLnBrk="1" hangingPunct="1">
              <a:buFont typeface="Wingdings 3" pitchFamily="18" charset="2"/>
              <a:buNone/>
            </a:pPr>
            <a:endParaRPr lang="en-GB" altLang="en-US" sz="2200" b="1" i="1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dirty="0" smtClean="0"/>
          </a:p>
        </p:txBody>
      </p:sp>
      <p:sp>
        <p:nvSpPr>
          <p:cNvPr id="9219" name="Footer Placeholder 2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CF2A6AB6-7F82-443C-9871-6E1034F9FF3F}" type="slidenum">
              <a:rPr lang="en-GB" altLang="en-US" smtClean="0"/>
              <a:pPr eaLnBrk="1" hangingPunct="1"/>
              <a:t>4</a:t>
            </a:fld>
            <a:endParaRPr lang="en-GB" altLang="en-US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45024"/>
            <a:ext cx="2182813" cy="2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 smtClean="0">
                <a:solidFill>
                  <a:srgbClr val="0000FF"/>
                </a:solidFill>
                <a:cs typeface="Arial" pitchFamily="34" charset="0"/>
              </a:rPr>
              <a:t>Essential project requirements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84313"/>
            <a:ext cx="7715250" cy="4525962"/>
          </a:xfrm>
        </p:spPr>
        <p:txBody>
          <a:bodyPr/>
          <a:lstStyle/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b="1" dirty="0" smtClean="0">
                <a:cs typeface="Arial" charset="0"/>
              </a:rPr>
              <a:t>BID for work  (20 marks)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PID agreed (and signed)  (30 marks)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Feedback 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Plan research methods in detail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Undertake research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Analyse findings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Brainstorm with client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Present findings and informed ideas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Report (50 marks)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Action!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Feedback/analysis</a:t>
            </a:r>
          </a:p>
          <a:p>
            <a:pPr marL="9001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Does the project achieve the PID goals?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8" descr="flashlights,investigating,keys,looking,males,men,metaphors,people,persons,problem solving,search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38" y="1428750"/>
            <a:ext cx="3857625" cy="385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 smtClean="0">
                <a:solidFill>
                  <a:srgbClr val="0000FF"/>
                </a:solidFill>
                <a:cs typeface="Arial" pitchFamily="34" charset="0"/>
              </a:rPr>
              <a:t>RESEARCH APPROACHES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900113" y="2060575"/>
            <a:ext cx="7488237" cy="2654300"/>
          </a:xfrm>
        </p:spPr>
        <p:txBody>
          <a:bodyPr>
            <a:normAutofit fontScale="92500" lnSpcReduction="10000"/>
          </a:bodyPr>
          <a:lstStyle/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dirty="0" smtClean="0">
                <a:cs typeface="Arial" pitchFamily="34" charset="0"/>
              </a:rPr>
              <a:t>Investigation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dirty="0" smtClean="0">
                <a:cs typeface="Arial" pitchFamily="34" charset="0"/>
              </a:rPr>
              <a:t>Audit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dirty="0" smtClean="0">
                <a:cs typeface="Arial" pitchFamily="34" charset="0"/>
              </a:rPr>
              <a:t>Analysis 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dirty="0" smtClean="0">
                <a:cs typeface="Arial" pitchFamily="34" charset="0"/>
              </a:rPr>
              <a:t>Comparison</a:t>
            </a:r>
          </a:p>
          <a:p>
            <a:pPr marL="1076325" indent="-633413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dirty="0" smtClean="0">
                <a:cs typeface="Arial" pitchFamily="34" charset="0"/>
              </a:rPr>
              <a:t>Feasibility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</p:txBody>
      </p:sp>
      <p:pic>
        <p:nvPicPr>
          <p:cNvPr id="13316" name="Picture 10" descr="view detai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13" y="1857375"/>
            <a:ext cx="3143250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 smtClean="0">
                <a:solidFill>
                  <a:srgbClr val="0000FF"/>
                </a:solidFill>
                <a:cs typeface="Arial" pitchFamily="34" charset="0"/>
              </a:rPr>
              <a:t>Research Methods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229600" cy="3948112"/>
          </a:xfrm>
        </p:spPr>
        <p:txBody>
          <a:bodyPr>
            <a:normAutofit/>
          </a:bodyPr>
          <a:lstStyle/>
          <a:p>
            <a:pPr marL="1076325" indent="-966788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b="1" dirty="0" smtClean="0">
                <a:latin typeface="+mj-lt"/>
                <a:cs typeface="Arial" pitchFamily="34" charset="0"/>
              </a:rPr>
              <a:t>1.   SECONDARY RESEARCH – potential sources?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Library research e.g. Texts, journals 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Internet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Reports 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Official data/statistics analysis</a:t>
            </a:r>
          </a:p>
          <a:p>
            <a:pPr marL="1076325" indent="-966788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1076325" indent="-966788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2400" b="1" dirty="0" smtClean="0">
                <a:cs typeface="Arial" pitchFamily="34" charset="0"/>
              </a:rPr>
              <a:t>2.   PRIMARY RESEARCH</a:t>
            </a:r>
          </a:p>
          <a:p>
            <a:pPr marL="1076325" indent="-5461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Original or empirical research/fieldwork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</p:txBody>
      </p:sp>
      <p:pic>
        <p:nvPicPr>
          <p:cNvPr id="14340" name="Picture 4" descr="view detai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013176"/>
            <a:ext cx="25717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Primary Research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00188"/>
            <a:ext cx="7761287" cy="4305300"/>
          </a:xfrm>
        </p:spPr>
        <p:txBody>
          <a:bodyPr>
            <a:normAutofit/>
          </a:bodyPr>
          <a:lstStyle/>
          <a:p>
            <a:pPr marL="1076325" indent="-546100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400" b="1" dirty="0" smtClean="0">
                <a:cs typeface="Arial" pitchFamily="34" charset="0"/>
              </a:rPr>
              <a:t>Samples – considerations/decisions: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Population size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Sampling frame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Selection methods i.e. probability e.g. random, systematic, stratified, clustered  or non-probability e.g. quota, snowball, convenience etc</a:t>
            </a:r>
          </a:p>
          <a:p>
            <a:pPr marL="1254125" indent="-531813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1076325" indent="-546100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None/>
              <a:defRPr/>
            </a:pPr>
            <a:r>
              <a:rPr lang="en-GB" sz="2400" b="1" dirty="0" smtClean="0">
                <a:cs typeface="Arial" pitchFamily="34" charset="0"/>
              </a:rPr>
              <a:t>Data collection methods?</a:t>
            </a:r>
          </a:p>
          <a:p>
            <a:pPr marL="1341438" indent="-6191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Questionnaires</a:t>
            </a:r>
          </a:p>
          <a:p>
            <a:pPr marL="1341438" indent="-6191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Interviews </a:t>
            </a:r>
          </a:p>
          <a:p>
            <a:pPr marL="1341438" indent="-6191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Observation</a:t>
            </a:r>
          </a:p>
          <a:p>
            <a:pPr marL="1341438" indent="-619125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GB" sz="2400" dirty="0" smtClean="0">
                <a:cs typeface="Arial" pitchFamily="34" charset="0"/>
              </a:rPr>
              <a:t>Focus groups</a:t>
            </a:r>
          </a:p>
        </p:txBody>
      </p:sp>
      <p:pic>
        <p:nvPicPr>
          <p:cNvPr id="15364" name="Picture 5" descr="Puzzled people standing on a large question 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3716338"/>
            <a:ext cx="2357438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b="1" dirty="0" smtClean="0">
                <a:solidFill>
                  <a:srgbClr val="0000FF"/>
                </a:solidFill>
                <a:cs typeface="Arial" pitchFamily="34" charset="0"/>
              </a:rPr>
              <a:t>CONSIDERATIONS &amp; ISSUES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738687"/>
          </a:xfrm>
        </p:spPr>
        <p:txBody>
          <a:bodyPr/>
          <a:lstStyle/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Research methodology i.e. quantitative, qualitative or mixed methods?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Questions - unambiguous, open/closed, use of Likert scale </a:t>
            </a:r>
            <a:r>
              <a:rPr lang="en-GB" altLang="en-US" sz="2400" dirty="0" err="1" smtClean="0">
                <a:cs typeface="Arial" charset="0"/>
              </a:rPr>
              <a:t>etc</a:t>
            </a:r>
            <a:r>
              <a:rPr lang="en-GB" altLang="en-US" sz="2400" dirty="0" smtClean="0">
                <a:cs typeface="Arial" charset="0"/>
              </a:rPr>
              <a:t> 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Piloting 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Reliability, validity, bias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Brainstorming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Presentation of findings, use of SPSS/Excel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Use of statistical analysis - standard deviation, pie charts, bar charts, histograms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Written analysis of findings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Conclusions</a:t>
            </a:r>
          </a:p>
          <a:p>
            <a:pPr marL="722313" indent="-457200"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 smtClean="0">
                <a:cs typeface="Arial" charset="0"/>
              </a:rPr>
              <a:t>Recommendations</a:t>
            </a:r>
          </a:p>
          <a:p>
            <a:pPr marL="722313" indent="-457200" eaLnBrk="1" hangingPunct="1">
              <a:lnSpc>
                <a:spcPct val="80000"/>
              </a:lnSpc>
              <a:buFont typeface="Wingdings 3" pitchFamily="18" charset="2"/>
              <a:buNone/>
            </a:pPr>
            <a:endParaRPr lang="en-GB" altLang="en-US" sz="2400" b="1" i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businesses,businessmen,butterfly nets,chasing,clocks,men,metaphors,nets,persons,time flies,time management,times,wing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813" y="1143000"/>
            <a:ext cx="5572125" cy="464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670D1-920D-4D14-8CB2-1497A5463396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656184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3100" b="1" dirty="0" smtClean="0">
                <a:solidFill>
                  <a:srgbClr val="0000FF"/>
                </a:solidFill>
              </a:rPr>
              <a:t>Research Skills </a:t>
            </a:r>
            <a:br>
              <a:rPr lang="en-GB" sz="3100" b="1" dirty="0" smtClean="0">
                <a:solidFill>
                  <a:srgbClr val="0000FF"/>
                </a:solidFill>
              </a:rPr>
            </a:br>
            <a:endParaRPr lang="en-GB" sz="3100" b="1" dirty="0">
              <a:solidFill>
                <a:srgbClr val="0000FF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721" y="2774951"/>
            <a:ext cx="2182557" cy="2176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62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 smtClean="0">
                <a:cs typeface="Arial" pitchFamily="34" charset="0"/>
              </a:rPr>
              <a:t>‘……research is conducted  in order to solve problems and expand knowledge’	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(Drew,1980:p4)</a:t>
            </a:r>
          </a:p>
          <a:p>
            <a:pPr marL="0" indent="0">
              <a:buNone/>
            </a:pP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 smtClean="0">
                <a:cs typeface="Arial" pitchFamily="34" charset="0"/>
              </a:rPr>
              <a:t>‘ People undertake research  in order to find things out in a systematic way, thereby increasing their knowledge’</a:t>
            </a:r>
          </a:p>
          <a:p>
            <a:pPr marL="0" indent="0">
              <a:buNone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(Jankowicz,1995)</a:t>
            </a:r>
            <a:endParaRPr lang="en-GB" sz="1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 smtClean="0">
                <a:cs typeface="Arial" pitchFamily="34" charset="0"/>
              </a:rPr>
              <a:t>The outcomes of research may be useful to:</a:t>
            </a:r>
          </a:p>
          <a:p>
            <a:pPr marL="0" indent="0"/>
            <a:r>
              <a:rPr lang="en-GB" sz="2600" dirty="0" smtClean="0">
                <a:cs typeface="Arial" pitchFamily="34" charset="0"/>
              </a:rPr>
              <a:t>  You</a:t>
            </a:r>
          </a:p>
          <a:p>
            <a:pPr marL="0" indent="0"/>
            <a:r>
              <a:rPr lang="en-GB" sz="2600" dirty="0" smtClean="0">
                <a:cs typeface="Arial" pitchFamily="34" charset="0"/>
              </a:rPr>
              <a:t>  Organisations with which you are involved</a:t>
            </a:r>
          </a:p>
          <a:p>
            <a:pPr marL="0" indent="0"/>
            <a:r>
              <a:rPr lang="en-GB" sz="2600" dirty="0" smtClean="0">
                <a:cs typeface="Arial" pitchFamily="34" charset="0"/>
              </a:rPr>
              <a:t>  The academic community and society as a whole</a:t>
            </a:r>
          </a:p>
          <a:p>
            <a:pPr marL="0" indent="0">
              <a:buNone/>
            </a:pPr>
            <a:endParaRPr lang="en-GB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FC301-D00A-4AD6-B84C-9B66BE67F147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What is the purpose of research?  A reminder.........</a:t>
            </a:r>
            <a:endParaRPr lang="en-GB" sz="2400" b="1" dirty="0">
              <a:solidFill>
                <a:srgbClr val="0000FF"/>
              </a:solidFill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4673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E1A8-8C06-4063-AA68-F1D93D2A7AFC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14348" y="714356"/>
            <a:ext cx="7858180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+mn-lt"/>
                <a:cs typeface="Arial" pitchFamily="34" charset="0"/>
              </a:rPr>
              <a:t>An essential component of any managerial role is competence in investigative approaches to facilitate decision making and problem solving.  Consequently, despite traditionalist views that research is:</a:t>
            </a:r>
          </a:p>
          <a:p>
            <a:endParaRPr lang="en-GB" sz="2400" dirty="0" smtClean="0">
              <a:latin typeface="+mn-lt"/>
              <a:cs typeface="Arial" pitchFamily="34" charset="0"/>
            </a:endParaRPr>
          </a:p>
          <a:p>
            <a:r>
              <a:rPr lang="en-GB" sz="2400" dirty="0" smtClean="0">
                <a:latin typeface="+mn-lt"/>
                <a:cs typeface="Arial" pitchFamily="34" charset="0"/>
              </a:rPr>
              <a:t>  ‘the domain of ‘remote, ivory tower individuals working</a:t>
            </a:r>
          </a:p>
          <a:p>
            <a:r>
              <a:rPr lang="en-GB" sz="2400" dirty="0" smtClean="0">
                <a:latin typeface="+mn-lt"/>
                <a:cs typeface="Arial" pitchFamily="34" charset="0"/>
              </a:rPr>
              <a:t>   on issues of little practical relevance’   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(Gill &amp; Johnson, 1991:4) </a:t>
            </a: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+mn-lt"/>
                <a:cs typeface="Arial" pitchFamily="34" charset="0"/>
              </a:rPr>
              <a:t>it enlightens and informs management decision making because it solves problems and expands knowledge via:</a:t>
            </a:r>
          </a:p>
          <a:p>
            <a:endParaRPr lang="en-GB" sz="2400" dirty="0" smtClean="0">
              <a:latin typeface="+mn-lt"/>
              <a:cs typeface="Arial" pitchFamily="34" charset="0"/>
            </a:endParaRPr>
          </a:p>
          <a:p>
            <a:r>
              <a:rPr lang="en-GB" sz="2400" dirty="0" smtClean="0">
                <a:latin typeface="+mn-lt"/>
                <a:cs typeface="Arial" pitchFamily="34" charset="0"/>
              </a:rPr>
              <a:t> ‘a systematic way of asking questions, a systematic method of  enquiry’  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en-GB" sz="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	(Drew,1980 cited in Bell, 1999:3)</a:t>
            </a:r>
          </a:p>
        </p:txBody>
      </p:sp>
    </p:spTree>
    <p:extLst>
      <p:ext uri="{BB962C8B-B14F-4D97-AF65-F5344CB8AC3E}">
        <p14:creationId xmlns:p14="http://schemas.microsoft.com/office/powerpoint/2010/main" val="22584115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uth\Pictures\village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857364"/>
            <a:ext cx="4643470" cy="3714776"/>
          </a:xfrm>
          <a:prstGeom prst="rect">
            <a:avLst/>
          </a:prstGeom>
          <a:noFill/>
        </p:spPr>
      </p:pic>
      <p:pic>
        <p:nvPicPr>
          <p:cNvPr id="1027" name="Picture 3" descr="C:\Users\Ruth\Pictures\wellspa_ico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1214422"/>
            <a:ext cx="3143272" cy="2500330"/>
          </a:xfrm>
          <a:prstGeom prst="rect">
            <a:avLst/>
          </a:prstGeom>
          <a:noFill/>
        </p:spPr>
      </p:pic>
      <p:pic>
        <p:nvPicPr>
          <p:cNvPr id="1028" name="Picture 4" descr="C:\Users\Ruth\Pictures\icon_tafar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4000504"/>
            <a:ext cx="3214710" cy="250033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428596" y="642918"/>
            <a:ext cx="5429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Bluestone Wales:  a decade of research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7158" y="5857892"/>
            <a:ext cx="492922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Source:  </a:t>
            </a:r>
            <a:r>
              <a:rPr lang="en-GB" sz="1100" dirty="0" smtClean="0">
                <a:hlinkClick r:id="rId5"/>
              </a:rPr>
              <a:t>http://www.bluestone</a:t>
            </a:r>
            <a:r>
              <a:rPr lang="en-GB" sz="1100" dirty="0" smtClean="0"/>
              <a:t> wales.com about company-information.aspx –</a:t>
            </a:r>
            <a:endParaRPr lang="en-GB" sz="110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CD0E-B88E-4D41-A17E-B546E1077340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809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5FCC2-0C86-4A97-AF5B-87985003FA89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71472" y="1643050"/>
            <a:ext cx="7786742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 smtClean="0">
                <a:solidFill>
                  <a:srgbClr val="0000FF"/>
                </a:solidFill>
                <a:latin typeface="+mn-lt"/>
                <a:cs typeface="Arial" pitchFamily="34" charset="0"/>
              </a:rPr>
              <a:t>Task:  </a:t>
            </a:r>
          </a:p>
          <a:p>
            <a:endParaRPr lang="en-GB" sz="3200" dirty="0" smtClean="0">
              <a:latin typeface="+mn-lt"/>
              <a:cs typeface="Arial" pitchFamily="34" charset="0"/>
            </a:endParaRPr>
          </a:p>
          <a:p>
            <a:r>
              <a:rPr lang="en-GB" sz="3200" dirty="0" smtClean="0">
                <a:latin typeface="+mn-lt"/>
                <a:cs typeface="Arial" pitchFamily="34" charset="0"/>
              </a:rPr>
              <a:t>What research would have been necessary during the period from Bluestone’s conception to completion?   </a:t>
            </a: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Mike 2\AppData\Local\Microsoft\Windows\Temporary Internet Files\Content.IE5\CQ3214RA\Marketing_Pla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89040"/>
            <a:ext cx="3802227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16409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8179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100" dirty="0" smtClean="0">
                <a:cs typeface="Arial" pitchFamily="34" charset="0"/>
              </a:rPr>
              <a:t>Some simple  questions when they embark on a research project including:</a:t>
            </a:r>
          </a:p>
          <a:p>
            <a:pPr marL="0" indent="0">
              <a:buNone/>
            </a:pPr>
            <a:endParaRPr lang="en-GB" sz="3100" dirty="0" smtClean="0"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3100" dirty="0" smtClean="0">
                <a:cs typeface="Arial" pitchFamily="34" charset="0"/>
              </a:rPr>
              <a:t>How do I get something out of a source that I know has something relevant to my needs?</a:t>
            </a:r>
          </a:p>
          <a:p>
            <a:pPr marL="457200" indent="-457200">
              <a:buFont typeface="+mj-lt"/>
              <a:buAutoNum type="arabicPeriod"/>
            </a:pPr>
            <a:endParaRPr lang="en-GB" sz="3100" dirty="0" smtClean="0"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3100" dirty="0" smtClean="0">
                <a:cs typeface="Arial" pitchFamily="34" charset="0"/>
              </a:rPr>
              <a:t>How do I use my time cost-effectively in taking notes &amp; collecting quotations?</a:t>
            </a:r>
          </a:p>
          <a:p>
            <a:pPr marL="457200" indent="-457200">
              <a:buFont typeface="+mj-lt"/>
              <a:buAutoNum type="arabicPeriod"/>
            </a:pPr>
            <a:endParaRPr lang="en-GB" sz="3100" dirty="0" smtClean="0"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3100" dirty="0" smtClean="0">
                <a:cs typeface="Arial" pitchFamily="34" charset="0"/>
              </a:rPr>
              <a:t>How do I store the material so that I know where I’ve put things?</a:t>
            </a:r>
          </a:p>
          <a:p>
            <a:pPr marL="457200" indent="-457200">
              <a:buFont typeface="+mj-lt"/>
              <a:buAutoNum type="arabicPeriod"/>
            </a:pPr>
            <a:endParaRPr lang="en-GB" sz="3100" dirty="0" smtClean="0"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3100" dirty="0" smtClean="0">
                <a:cs typeface="Arial" pitchFamily="34" charset="0"/>
              </a:rPr>
              <a:t>When I want to write up a section on a subject how do I find everything that I’ve saved that’s applicable?</a:t>
            </a:r>
          </a:p>
          <a:p>
            <a:pPr marL="457200" indent="-457200">
              <a:buFont typeface="+mj-lt"/>
              <a:buAutoNum type="arabicPeriod"/>
            </a:pPr>
            <a:endParaRPr lang="en-GB" sz="3100" dirty="0" smtClean="0"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3100" dirty="0" smtClean="0">
                <a:cs typeface="Arial" pitchFamily="34" charset="0"/>
              </a:rPr>
              <a:t>How do I present the material in an appropriate manner  to ensure it’s readable and user friendly?</a:t>
            </a:r>
          </a:p>
          <a:p>
            <a:pPr marL="457200" indent="-45720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D4FEF-872C-4CE3-A87F-6751B0DA703B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effectLst/>
              </a:rPr>
              <a:t>The research process: questions posed by researchers</a:t>
            </a:r>
            <a:endParaRPr lang="en-GB" sz="2800" b="1" dirty="0">
              <a:solidFill>
                <a:srgbClr val="0000FF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5955391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312062"/>
          </a:xfrm>
        </p:spPr>
        <p:txBody>
          <a:bodyPr>
            <a:normAutofit/>
          </a:bodyPr>
          <a:lstStyle/>
          <a:p>
            <a:pPr marL="355600" indent="-355600"/>
            <a:r>
              <a:rPr lang="en-GB" sz="2200" dirty="0" smtClean="0">
                <a:cs typeface="Arial" pitchFamily="34" charset="0"/>
              </a:rPr>
              <a:t>Making good use of information sources &amp; using time effectively in extracting information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Transforming information into structured internal knowledge 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Managing the physical stores of info gathered during the research process so that the content is accessible &amp; usable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Scheduling the progress towards final submission &amp; managing time during the research process 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Integrating information collections with other research activities e.g. experiments, tests, discussions with peers/tutors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Transforming the knowledge acquired during research into an appropriate format for submission</a:t>
            </a:r>
          </a:p>
          <a:p>
            <a:pPr marL="355600" indent="-355600"/>
            <a:r>
              <a:rPr lang="en-GB" sz="2200" dirty="0" smtClean="0">
                <a:cs typeface="Arial" pitchFamily="34" charset="0"/>
              </a:rPr>
              <a:t>Taking sole responsibility &amp; being on ones own </a:t>
            </a:r>
          </a:p>
          <a:p>
            <a:pPr marL="355600" indent="-355600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355600" indent="-355600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endParaRPr lang="en-GB" sz="2200" dirty="0" smtClean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3B313-C9AA-4E6E-943E-8F55EC4FB83C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8596" y="260648"/>
            <a:ext cx="8501122" cy="648072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  <a:effectLst/>
              </a:rPr>
              <a:t>Difficulties</a:t>
            </a:r>
            <a:r>
              <a:rPr lang="en-GB" sz="2400" b="1" dirty="0" smtClean="0">
                <a:solidFill>
                  <a:srgbClr val="0000FF"/>
                </a:solidFill>
              </a:rPr>
              <a:t> faced by researchers </a:t>
            </a:r>
            <a:endParaRPr lang="en-GB" sz="24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57024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Autofit/>
          </a:bodyPr>
          <a:lstStyle/>
          <a:p>
            <a:pPr marL="723900" indent="-614363"/>
            <a:r>
              <a:rPr lang="en-GB" sz="2200" dirty="0" smtClean="0">
                <a:cs typeface="Arial" pitchFamily="34" charset="0"/>
              </a:rPr>
              <a:t>Define their information needs </a:t>
            </a:r>
          </a:p>
          <a:p>
            <a:pPr marL="723900" indent="-614363">
              <a:buNone/>
            </a:pPr>
            <a:endParaRPr lang="en-GB" sz="2200" dirty="0" smtClean="0">
              <a:cs typeface="Arial" pitchFamily="34" charset="0"/>
            </a:endParaRPr>
          </a:p>
          <a:p>
            <a:pPr marL="723900" indent="-614363"/>
            <a:r>
              <a:rPr lang="en-GB" sz="2200" dirty="0" smtClean="0">
                <a:cs typeface="Arial" pitchFamily="34" charset="0"/>
              </a:rPr>
              <a:t>Locate sources of potentially useful information to meet the needs </a:t>
            </a:r>
          </a:p>
          <a:p>
            <a:pPr marL="723900" indent="-614363">
              <a:buNone/>
            </a:pPr>
            <a:endParaRPr lang="en-GB" sz="2200" dirty="0" smtClean="0">
              <a:cs typeface="Arial" pitchFamily="34" charset="0"/>
            </a:endParaRPr>
          </a:p>
          <a:p>
            <a:pPr marL="723900" indent="-614363"/>
            <a:r>
              <a:rPr lang="en-GB" sz="2200" dirty="0" smtClean="0">
                <a:cs typeface="Arial" pitchFamily="34" charset="0"/>
              </a:rPr>
              <a:t>Transform the useful information into internal knowledge </a:t>
            </a:r>
          </a:p>
          <a:p>
            <a:pPr marL="723900" indent="-614363">
              <a:buNone/>
            </a:pPr>
            <a:endParaRPr lang="en-GB" sz="2200" dirty="0" smtClean="0">
              <a:cs typeface="Arial" pitchFamily="34" charset="0"/>
            </a:endParaRPr>
          </a:p>
          <a:p>
            <a:pPr marL="723900" indent="-614363"/>
            <a:r>
              <a:rPr lang="en-GB" sz="2200" dirty="0" smtClean="0">
                <a:cs typeface="Arial" pitchFamily="34" charset="0"/>
              </a:rPr>
              <a:t>Store the physical objects e.g. books, photocopies of articles, photographs, results of experiments that contain this information</a:t>
            </a:r>
          </a:p>
          <a:p>
            <a:pPr marL="723900" indent="-614363">
              <a:buNone/>
            </a:pPr>
            <a:endParaRPr lang="en-GB" sz="2200" dirty="0" smtClean="0">
              <a:cs typeface="Arial" pitchFamily="34" charset="0"/>
            </a:endParaRPr>
          </a:p>
          <a:p>
            <a:pPr marL="723900" indent="-614363"/>
            <a:r>
              <a:rPr lang="en-GB" sz="2200" dirty="0" smtClean="0">
                <a:cs typeface="Arial" pitchFamily="34" charset="0"/>
              </a:rPr>
              <a:t>Manage the useful information, so that it is easily accessible, may be moved around quickly and can be found easily as and when they need it</a:t>
            </a:r>
            <a:endParaRPr lang="en-GB" sz="2200" dirty="0">
              <a:cs typeface="Arial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162B-8C0B-4870-8EA1-EE883DA560D6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928694"/>
          </a:xfrm>
        </p:spPr>
        <p:txBody>
          <a:bodyPr>
            <a:normAutofit/>
          </a:bodyPr>
          <a:lstStyle/>
          <a:p>
            <a:pPr algn="l"/>
            <a:r>
              <a:rPr lang="en-GB" sz="2000" dirty="0" smtClean="0">
                <a:effectLst/>
                <a:latin typeface="+mn-lt"/>
                <a:cs typeface="Arial" pitchFamily="34" charset="0"/>
              </a:rPr>
              <a:t>Effective information management is a crucial part of the research process . </a:t>
            </a:r>
            <a:r>
              <a:rPr lang="en-GB" sz="2000" dirty="0" err="1" smtClean="0">
                <a:effectLst/>
                <a:latin typeface="+mn-lt"/>
                <a:cs typeface="Arial" pitchFamily="34" charset="0"/>
              </a:rPr>
              <a:t>Orna</a:t>
            </a:r>
            <a:r>
              <a:rPr lang="en-GB" sz="2000" dirty="0" smtClean="0">
                <a:effectLst/>
                <a:latin typeface="+mn-lt"/>
                <a:cs typeface="Arial" pitchFamily="34" charset="0"/>
              </a:rPr>
              <a:t> &amp; Stevens (1997:36)  suggest that researchers need to:</a:t>
            </a:r>
            <a:endParaRPr lang="en-GB" sz="2000" dirty="0">
              <a:effectLst/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03525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96608"/>
          </a:xfrm>
        </p:spPr>
        <p:txBody>
          <a:bodyPr>
            <a:noAutofit/>
          </a:bodyPr>
          <a:lstStyle/>
          <a:p>
            <a:pPr marL="88900" indent="20638">
              <a:buNone/>
            </a:pPr>
            <a:r>
              <a:rPr lang="en-GB" sz="2200" dirty="0" smtClean="0">
                <a:cs typeface="Arial" pitchFamily="34" charset="0"/>
              </a:rPr>
              <a:t>As the volume of available material may be overwhelming it’s important to:</a:t>
            </a:r>
          </a:p>
          <a:p>
            <a:pPr marL="88900" indent="20638">
              <a:buNone/>
            </a:pPr>
            <a:endParaRPr lang="en-GB" sz="2200" dirty="0" smtClean="0">
              <a:cs typeface="Arial" pitchFamily="34" charset="0"/>
            </a:endParaRPr>
          </a:p>
          <a:p>
            <a:pPr marL="723900" indent="-614363">
              <a:buFont typeface="Wingdings" pitchFamily="2" charset="2"/>
              <a:buChar char="v"/>
            </a:pPr>
            <a:r>
              <a:rPr lang="en-GB" sz="2200" dirty="0" smtClean="0">
                <a:cs typeface="Arial" pitchFamily="34" charset="0"/>
              </a:rPr>
              <a:t>use ‘hooks’ to fish for information</a:t>
            </a:r>
          </a:p>
          <a:p>
            <a:pPr marL="723900" indent="-614363">
              <a:buFont typeface="Wingdings" pitchFamily="2" charset="2"/>
              <a:buChar char="v"/>
            </a:pPr>
            <a:r>
              <a:rPr lang="en-GB" sz="2200" dirty="0" smtClean="0">
                <a:cs typeface="Arial" pitchFamily="34" charset="0"/>
              </a:rPr>
              <a:t>scan texts using key words to catch your attention</a:t>
            </a:r>
          </a:p>
          <a:p>
            <a:pPr marL="723900" indent="-614363">
              <a:buFont typeface="Wingdings" pitchFamily="2" charset="2"/>
              <a:buChar char="v"/>
            </a:pPr>
            <a:r>
              <a:rPr lang="en-GB" sz="2200" dirty="0" smtClean="0">
                <a:cs typeface="Arial" pitchFamily="34" charset="0"/>
              </a:rPr>
              <a:t>develop note taking techniques – ensure you: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record bibliographic details of books/articles accurately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identify key themes at the top of notes – highlight, use colours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are selective – avoid copying large chunks of text  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   record key ideas, models, quotations &amp; note page numbers</a:t>
            </a:r>
          </a:p>
          <a:p>
            <a:pPr marL="723900" indent="-190500">
              <a:buFont typeface="Wingdings" pitchFamily="2" charset="2"/>
              <a:buChar char="§"/>
            </a:pPr>
            <a:r>
              <a:rPr lang="en-GB" sz="2200" dirty="0" smtClean="0">
                <a:cs typeface="Arial" pitchFamily="34" charset="0"/>
              </a:rPr>
              <a:t>	are systematic – label/number notes &amp; organise them</a:t>
            </a:r>
          </a:p>
          <a:p>
            <a:pPr marL="723900" indent="-190500">
              <a:buNone/>
            </a:pPr>
            <a:r>
              <a:rPr lang="en-GB" sz="2200" dirty="0" smtClean="0">
                <a:cs typeface="Arial" pitchFamily="34" charset="0"/>
              </a:rPr>
              <a:t>     effectively</a:t>
            </a:r>
          </a:p>
          <a:p>
            <a:pPr marL="1958340" lvl="5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1958340" lvl="5" indent="-614363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					</a:t>
            </a:r>
          </a:p>
          <a:p>
            <a:pPr marL="723900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723900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723900" indent="-614363"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endParaRPr lang="en-GB" sz="2200" dirty="0" smtClean="0"/>
          </a:p>
          <a:p>
            <a:pPr marL="88900" indent="20638">
              <a:buNone/>
            </a:pPr>
            <a:endParaRPr lang="en-GB" sz="220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673F-6873-4DCA-9649-48A8EB6054B8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642942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>Tips for finding and handling the </a:t>
            </a:r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ea typeface="+mn-ea"/>
                <a:cs typeface="+mn-cs"/>
              </a:rPr>
              <a:t>information</a:t>
            </a:r>
            <a:endParaRPr lang="en-GB" sz="2400" b="1" dirty="0">
              <a:solidFill>
                <a:srgbClr val="0000FF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143768" y="6143644"/>
            <a:ext cx="1556836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 err="1" smtClean="0">
                <a:latin typeface="Arial" pitchFamily="34" charset="0"/>
                <a:cs typeface="Arial" pitchFamily="34" charset="0"/>
              </a:rPr>
              <a:t>Orna</a:t>
            </a:r>
            <a:r>
              <a:rPr lang="en-GB" sz="900" dirty="0" smtClean="0">
                <a:latin typeface="Arial" pitchFamily="34" charset="0"/>
                <a:cs typeface="Arial" pitchFamily="34" charset="0"/>
              </a:rPr>
              <a:t> &amp; Stevens (1997:43) 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02017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643050"/>
            <a:ext cx="3900486" cy="4364241"/>
          </a:xfrm>
        </p:spPr>
        <p:txBody>
          <a:bodyPr>
            <a:normAutofit lnSpcReduction="10000"/>
          </a:bodyPr>
          <a:lstStyle/>
          <a:p>
            <a:pPr marL="88900" indent="0">
              <a:buNone/>
            </a:pPr>
            <a:r>
              <a:rPr lang="en-GB" sz="2000" dirty="0" smtClean="0">
                <a:cs typeface="Arial" pitchFamily="34" charset="0"/>
              </a:rPr>
              <a:t>Gil &amp; Johnson (1997) </a:t>
            </a:r>
          </a:p>
          <a:p>
            <a:pPr marL="88900" indent="0">
              <a:buNone/>
            </a:pPr>
            <a:r>
              <a:rPr lang="en-GB" sz="2000" dirty="0" smtClean="0">
                <a:cs typeface="Arial" pitchFamily="34" charset="0"/>
              </a:rPr>
              <a:t>identified  </a:t>
            </a:r>
            <a:r>
              <a:rPr lang="en-GB" sz="2000" i="1" dirty="0" smtClean="0">
                <a:cs typeface="Arial" pitchFamily="34" charset="0"/>
              </a:rPr>
              <a:t>7 steps:</a:t>
            </a:r>
          </a:p>
          <a:p>
            <a:pPr marL="88900" indent="0">
              <a:buNone/>
            </a:pPr>
            <a:endParaRPr lang="en-GB" sz="1200" dirty="0" smtClean="0">
              <a:cs typeface="Arial" pitchFamily="34" charset="0"/>
            </a:endParaRPr>
          </a:p>
          <a:p>
            <a:pPr marL="546100" indent="-457200">
              <a:buAutoNum type="arabicPeriod"/>
            </a:pPr>
            <a:r>
              <a:rPr lang="en-GB" sz="2000" dirty="0" smtClean="0">
                <a:cs typeface="Arial" pitchFamily="34" charset="0"/>
              </a:rPr>
              <a:t>Identify a broad area</a:t>
            </a:r>
          </a:p>
          <a:p>
            <a:pPr marL="546100" indent="-457200">
              <a:buAutoNum type="arabicPeriod"/>
            </a:pPr>
            <a:r>
              <a:rPr lang="en-GB" sz="2000" dirty="0" smtClean="0">
                <a:cs typeface="Arial" pitchFamily="34" charset="0"/>
              </a:rPr>
              <a:t>Select a topic </a:t>
            </a:r>
          </a:p>
          <a:p>
            <a:pPr marL="546100" indent="-457200">
              <a:buAutoNum type="arabicPeriod"/>
            </a:pPr>
            <a:r>
              <a:rPr lang="en-GB" sz="2000" dirty="0" smtClean="0">
                <a:cs typeface="Arial" pitchFamily="34" charset="0"/>
              </a:rPr>
              <a:t>Decide on an approach</a:t>
            </a:r>
          </a:p>
          <a:p>
            <a:pPr marL="546100" indent="-457200">
              <a:buAutoNum type="arabicPeriod"/>
            </a:pPr>
            <a:r>
              <a:rPr lang="en-GB" sz="2000" dirty="0" smtClean="0">
                <a:cs typeface="Arial" pitchFamily="34" charset="0"/>
              </a:rPr>
              <a:t>Formulate a plan </a:t>
            </a:r>
          </a:p>
          <a:p>
            <a:pPr marL="546100" indent="-457200">
              <a:buAutoNum type="arabicPeriod"/>
            </a:pPr>
            <a:r>
              <a:rPr lang="en-GB" sz="2000" dirty="0" smtClean="0">
                <a:cs typeface="Arial" pitchFamily="34" charset="0"/>
              </a:rPr>
              <a:t>Collect the data</a:t>
            </a:r>
          </a:p>
          <a:p>
            <a:pPr marL="546100" indent="-457200">
              <a:buAutoNum type="arabicPeriod"/>
            </a:pPr>
            <a:r>
              <a:rPr lang="en-GB" sz="2000" dirty="0" smtClean="0">
                <a:cs typeface="Arial" pitchFamily="34" charset="0"/>
              </a:rPr>
              <a:t>Analyse the data</a:t>
            </a:r>
          </a:p>
          <a:p>
            <a:pPr marL="546100" indent="-457200">
              <a:buAutoNum type="arabicPeriod"/>
            </a:pPr>
            <a:r>
              <a:rPr lang="en-GB" sz="2000" dirty="0" smtClean="0">
                <a:cs typeface="Arial" pitchFamily="34" charset="0"/>
              </a:rPr>
              <a:t>Present the findings </a:t>
            </a:r>
            <a:endParaRPr lang="en-GB" sz="20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071934" y="1643050"/>
            <a:ext cx="4614866" cy="4364241"/>
          </a:xfrm>
        </p:spPr>
        <p:txBody>
          <a:bodyPr>
            <a:normAutofit lnSpcReduction="10000"/>
          </a:bodyPr>
          <a:lstStyle/>
          <a:p>
            <a:pPr marL="88900" indent="20638">
              <a:buNone/>
            </a:pPr>
            <a:r>
              <a:rPr lang="en-GB" sz="2000" dirty="0" smtClean="0">
                <a:cs typeface="Arial" pitchFamily="34" charset="0"/>
              </a:rPr>
              <a:t>In comparison Kumar (1999) highlighted </a:t>
            </a:r>
            <a:r>
              <a:rPr lang="en-GB" sz="2000" i="1" dirty="0" smtClean="0">
                <a:cs typeface="Arial" pitchFamily="34" charset="0"/>
              </a:rPr>
              <a:t>9 stages:</a:t>
            </a:r>
          </a:p>
          <a:p>
            <a:pPr>
              <a:buNone/>
            </a:pPr>
            <a:endParaRPr lang="en-GB" sz="1200" dirty="0" smtClean="0">
              <a:cs typeface="Arial" pitchFamily="34" charset="0"/>
            </a:endParaRP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Identifying topic area 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Formulating the research problem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Conceptualising research design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Construction of research instruments for data collection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Selecting sample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Writing research proposal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Collecting data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Processing data</a:t>
            </a:r>
          </a:p>
          <a:p>
            <a:pPr marL="566928" indent="-457200">
              <a:buFont typeface="+mj-lt"/>
              <a:buAutoNum type="arabicPeriod"/>
            </a:pPr>
            <a:r>
              <a:rPr lang="en-GB" sz="2000" dirty="0" smtClean="0">
                <a:cs typeface="Arial" pitchFamily="34" charset="0"/>
              </a:rPr>
              <a:t>Writing research report</a:t>
            </a:r>
          </a:p>
          <a:p>
            <a:pPr marL="566928" indent="-457200">
              <a:buFont typeface="+mj-lt"/>
              <a:buAutoNum type="arabicPeriod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566928" indent="-457200">
              <a:buFont typeface="+mj-lt"/>
              <a:buAutoNum type="arabicPeriod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566928" indent="-457200">
              <a:buFont typeface="+mj-lt"/>
              <a:buAutoNum type="arabicPeriod"/>
            </a:pP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9FE5D-0F96-4955-913A-54AA20E8F3EC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>What does the actual research process entail?</a:t>
            </a:r>
            <a:b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</a:br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/>
            </a:r>
            <a:b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</a:br>
            <a:r>
              <a:rPr lang="en-GB" sz="2000" dirty="0" smtClean="0">
                <a:effectLst/>
                <a:latin typeface="+mn-lt"/>
                <a:cs typeface="Arial" pitchFamily="34" charset="0"/>
              </a:rPr>
              <a:t>It  consists of a number of different steps or stages </a:t>
            </a:r>
            <a:endParaRPr lang="en-GB" sz="2000" dirty="0">
              <a:effectLst/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7814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The research acknowledges  the </a:t>
            </a:r>
            <a:r>
              <a:rPr lang="en-GB" sz="2400" i="1" dirty="0" smtClean="0">
                <a:solidFill>
                  <a:schemeClr val="tx2">
                    <a:lumMod val="75000"/>
                  </a:schemeClr>
                </a:solidFill>
              </a:rPr>
              <a:t>philosophical frameworks </a:t>
            </a:r>
            <a:r>
              <a:rPr lang="en-GB" sz="2400" dirty="0" smtClean="0"/>
              <a:t>within which it is set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i="1" dirty="0" smtClean="0">
                <a:solidFill>
                  <a:schemeClr val="tx2">
                    <a:lumMod val="75000"/>
                  </a:schemeClr>
                </a:solidFill>
              </a:rPr>
              <a:t>methods</a:t>
            </a:r>
            <a:r>
              <a:rPr lang="en-GB" sz="2400" dirty="0" smtClean="0"/>
              <a:t> and </a:t>
            </a:r>
            <a:r>
              <a:rPr lang="en-GB" sz="2400" i="1" dirty="0" smtClean="0">
                <a:solidFill>
                  <a:schemeClr val="tx2">
                    <a:lumMod val="75000"/>
                  </a:schemeClr>
                </a:solidFill>
              </a:rPr>
              <a:t>techniques</a:t>
            </a:r>
            <a:r>
              <a:rPr lang="en-GB" sz="2400" dirty="0" smtClean="0"/>
              <a:t> used are </a:t>
            </a:r>
            <a:r>
              <a:rPr lang="en-GB" sz="2400" i="1" dirty="0" smtClean="0">
                <a:solidFill>
                  <a:schemeClr val="tx2">
                    <a:lumMod val="75000"/>
                  </a:schemeClr>
                </a:solidFill>
              </a:rPr>
              <a:t>valid </a:t>
            </a:r>
            <a:r>
              <a:rPr lang="en-GB" sz="2400" dirty="0" smtClean="0"/>
              <a:t>and </a:t>
            </a:r>
            <a:r>
              <a:rPr lang="en-GB" sz="2400" i="1" dirty="0" smtClean="0">
                <a:solidFill>
                  <a:schemeClr val="tx2">
                    <a:lumMod val="75000"/>
                  </a:schemeClr>
                </a:solidFill>
              </a:rPr>
              <a:t>reliable</a:t>
            </a:r>
          </a:p>
          <a:p>
            <a:endParaRPr lang="en-GB" sz="2400" dirty="0" smtClean="0"/>
          </a:p>
          <a:p>
            <a:r>
              <a:rPr lang="en-GB" sz="2400" dirty="0" smtClean="0"/>
              <a:t>The researcher has adopted an </a:t>
            </a:r>
            <a:r>
              <a:rPr lang="en-GB" sz="2400" i="1" dirty="0" smtClean="0">
                <a:solidFill>
                  <a:schemeClr val="tx2">
                    <a:lumMod val="75000"/>
                  </a:schemeClr>
                </a:solidFill>
              </a:rPr>
              <a:t>objective</a:t>
            </a:r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400" dirty="0" smtClean="0"/>
              <a:t>and </a:t>
            </a:r>
            <a:r>
              <a:rPr lang="en-GB" sz="2400" i="1" dirty="0" smtClean="0">
                <a:solidFill>
                  <a:schemeClr val="tx2">
                    <a:lumMod val="75000"/>
                  </a:schemeClr>
                </a:solidFill>
              </a:rPr>
              <a:t>unbiased </a:t>
            </a:r>
            <a:r>
              <a:rPr lang="en-GB" sz="2400" dirty="0" smtClean="0"/>
              <a:t> approach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2525-C14E-4D31-B865-16AE83D0D6EE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071570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  <a:effectLst/>
                <a:latin typeface="+mn-lt"/>
                <a:cs typeface="Arial" pitchFamily="34" charset="0"/>
              </a:rPr>
              <a:t>Key assumptions about the research process:</a:t>
            </a:r>
            <a:endParaRPr lang="en-GB" sz="2400" b="1" dirty="0">
              <a:solidFill>
                <a:srgbClr val="0000FF"/>
              </a:solidFill>
              <a:effectLst/>
              <a:latin typeface="+mn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92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pPr marL="88900" indent="0">
              <a:buNone/>
            </a:pPr>
            <a:r>
              <a:rPr lang="en-GB" sz="2800" dirty="0" smtClean="0"/>
              <a:t>As Gill &amp; Johnson (1997)  &amp; Kumar (1999) indicate the first step is to </a:t>
            </a:r>
            <a:r>
              <a:rPr lang="en-GB" sz="2800" b="1" dirty="0" smtClean="0"/>
              <a:t>find a client &amp; select a topic</a:t>
            </a:r>
          </a:p>
          <a:p>
            <a:pPr marL="88900" indent="0">
              <a:buNone/>
            </a:pPr>
            <a:endParaRPr lang="en-GB" sz="2800" dirty="0" smtClean="0"/>
          </a:p>
          <a:p>
            <a:pPr marL="88900" indent="0">
              <a:buNone/>
            </a:pPr>
            <a:r>
              <a:rPr lang="en-GB" sz="2800" dirty="0" smtClean="0"/>
              <a:t>……Has everyone done this?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9FE5D-0F96-4955-913A-54AA20E8F3EC}" type="datetime5">
              <a:rPr lang="en-US" smtClean="0"/>
              <a:pPr/>
              <a:t>27-Feb-18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effectLst/>
                <a:cs typeface="Arial" pitchFamily="34" charset="0"/>
              </a:rPr>
              <a:t>Getting started ……</a:t>
            </a:r>
            <a:endParaRPr lang="en-GB" sz="2800" b="1" dirty="0">
              <a:solidFill>
                <a:srgbClr val="0000FF"/>
              </a:solidFill>
              <a:effectLst/>
              <a:cs typeface="Arial" pitchFamily="34" charset="0"/>
            </a:endParaRPr>
          </a:p>
        </p:txBody>
      </p:sp>
      <p:pic>
        <p:nvPicPr>
          <p:cNvPr id="7170" name="Picture 2" descr="C:\Users\Mike 2\AppData\Local\Microsoft\Windows\Temporary Internet Files\Content.IE5\CQ3214RA\2453471384_94f3ed96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317" y="4293096"/>
            <a:ext cx="5269880" cy="2424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159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GB" sz="2800" b="1" dirty="0" smtClean="0">
                <a:solidFill>
                  <a:srgbClr val="0000FF"/>
                </a:solidFill>
                <a:cs typeface="Arial" pitchFamily="34" charset="0"/>
              </a:rPr>
              <a:t>CONSIDERATIONS &amp; ISSUES:</a:t>
            </a:r>
            <a:br>
              <a:rPr lang="en-GB" sz="2800" b="1" dirty="0" smtClean="0">
                <a:solidFill>
                  <a:srgbClr val="0000FF"/>
                </a:solidFill>
                <a:cs typeface="Arial" pitchFamily="34" charset="0"/>
              </a:rPr>
            </a:br>
            <a:endParaRPr lang="en-GB" sz="2800" b="1" dirty="0" smtClean="0">
              <a:solidFill>
                <a:srgbClr val="0000FF"/>
              </a:solidFill>
              <a:cs typeface="Arial" pitchFamily="34" charset="0"/>
            </a:endParaRP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481138"/>
            <a:ext cx="7273925" cy="4525962"/>
          </a:xfrm>
        </p:spPr>
        <p:txBody>
          <a:bodyPr/>
          <a:lstStyle/>
          <a:p>
            <a:pPr eaLnBrk="1" hangingPunct="1">
              <a:buFont typeface="Wingdings 3" pitchFamily="18" charset="2"/>
              <a:buNone/>
            </a:pPr>
            <a:endParaRPr lang="en-GB" altLang="en-US" dirty="0" smtClean="0"/>
          </a:p>
          <a:p>
            <a:pPr eaLnBrk="1" hangingPunct="1">
              <a:buFont typeface="Wingdings 3" pitchFamily="18" charset="2"/>
              <a:buNone/>
            </a:pPr>
            <a:r>
              <a:rPr lang="en-GB" altLang="en-US" dirty="0" smtClean="0"/>
              <a:t>  </a:t>
            </a:r>
            <a:r>
              <a:rPr lang="en-GB" altLang="en-US" sz="2800" i="1" dirty="0" smtClean="0">
                <a:latin typeface="Arial" charset="0"/>
                <a:cs typeface="Arial" charset="0"/>
              </a:rPr>
              <a:t> </a:t>
            </a:r>
            <a:r>
              <a:rPr lang="en-GB" altLang="en-US" sz="2800" dirty="0" smtClean="0">
                <a:cs typeface="Arial" charset="0"/>
              </a:rPr>
              <a:t>........ and  last but certainly not least?</a:t>
            </a: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 smtClean="0">
              <a:cs typeface="Arial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en-GB" altLang="en-US" dirty="0" smtClean="0">
                <a:cs typeface="Arial" charset="0"/>
              </a:rPr>
              <a:t> </a:t>
            </a:r>
            <a:r>
              <a:rPr lang="en-GB" altLang="en-US" dirty="0" smtClean="0">
                <a:solidFill>
                  <a:srgbClr val="FF0000"/>
                </a:solidFill>
                <a:cs typeface="Arial" charset="0"/>
              </a:rPr>
              <a:t>	</a:t>
            </a:r>
            <a:r>
              <a:rPr lang="en-GB" altLang="en-US" b="1" dirty="0" smtClean="0">
                <a:solidFill>
                  <a:srgbClr val="FF0000"/>
                </a:solidFill>
                <a:cs typeface="Arial" charset="0"/>
              </a:rPr>
              <a:t>Time management </a:t>
            </a:r>
            <a:r>
              <a:rPr lang="en-GB" altLang="en-US" dirty="0" smtClean="0">
                <a:cs typeface="Arial" charset="0"/>
              </a:rPr>
              <a:t>to ensure you factor in sufficient time for planning, preparation, research, discussions with client and preparation of the final report!</a:t>
            </a:r>
          </a:p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rgbClr val="0000FF"/>
                </a:solidFill>
              </a:rPr>
              <a:t>Today’s Objectives 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fontScale="47500" lnSpcReduction="20000"/>
          </a:bodyPr>
          <a:lstStyle/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38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explore the key aspects which determine the research process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highlight </a:t>
            </a:r>
            <a:r>
              <a:rPr lang="en-GB" sz="5100" dirty="0">
                <a:cs typeface="Arial" charset="0"/>
              </a:rPr>
              <a:t>different research approaches &amp; methods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charset="0"/>
              </a:rPr>
              <a:t>To outline </a:t>
            </a:r>
            <a:r>
              <a:rPr lang="en-GB" sz="5100" dirty="0">
                <a:cs typeface="Arial" charset="0"/>
              </a:rPr>
              <a:t>&amp; discuss key considerations &amp; issues </a:t>
            </a:r>
            <a:endParaRPr lang="en-GB" sz="5100" dirty="0" smtClean="0">
              <a:cs typeface="Arial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>
                <a:cs typeface="Arial" pitchFamily="34" charset="0"/>
              </a:rPr>
              <a:t>To introduce </a:t>
            </a:r>
            <a:r>
              <a:rPr lang="en-GB" sz="5100" dirty="0" smtClean="0">
                <a:cs typeface="Arial" pitchFamily="34" charset="0"/>
              </a:rPr>
              <a:t>the </a:t>
            </a:r>
            <a:r>
              <a:rPr lang="en-GB" sz="5100" dirty="0">
                <a:cs typeface="Arial" pitchFamily="34" charset="0"/>
              </a:rPr>
              <a:t>key questions and considerations faced by </a:t>
            </a:r>
            <a:r>
              <a:rPr lang="en-GB" sz="5100" dirty="0" smtClean="0">
                <a:cs typeface="Arial" pitchFamily="34" charset="0"/>
              </a:rPr>
              <a:t>researchers </a:t>
            </a:r>
            <a:r>
              <a:rPr lang="en-GB" sz="5100" dirty="0">
                <a:cs typeface="Arial" pitchFamily="34" charset="0"/>
              </a:rPr>
              <a:t>when preparing for </a:t>
            </a:r>
            <a:r>
              <a:rPr lang="en-GB" sz="5100" dirty="0" smtClean="0">
                <a:cs typeface="Arial" pitchFamily="34" charset="0"/>
              </a:rPr>
              <a:t>research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identify </a:t>
            </a:r>
            <a:r>
              <a:rPr lang="en-GB" sz="5100" dirty="0">
                <a:cs typeface="Arial" pitchFamily="34" charset="0"/>
              </a:rPr>
              <a:t>&amp; discuss different information </a:t>
            </a:r>
            <a:r>
              <a:rPr lang="en-GB" sz="5100" dirty="0" smtClean="0">
                <a:cs typeface="Arial" pitchFamily="34" charset="0"/>
              </a:rPr>
              <a:t>needs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highlight </a:t>
            </a:r>
            <a:r>
              <a:rPr lang="en-GB" sz="5100" dirty="0">
                <a:cs typeface="Arial" pitchFamily="34" charset="0"/>
              </a:rPr>
              <a:t>potential sources of information &amp; ways of gathering it </a:t>
            </a:r>
            <a:endParaRPr lang="en-GB" sz="5100" dirty="0" smtClean="0">
              <a:cs typeface="Arial" pitchFamily="34" charset="0"/>
            </a:endParaRP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acknowledge </a:t>
            </a:r>
            <a:r>
              <a:rPr lang="en-GB" sz="5100" dirty="0">
                <a:cs typeface="Arial" pitchFamily="34" charset="0"/>
              </a:rPr>
              <a:t>difficulties in information </a:t>
            </a:r>
            <a:r>
              <a:rPr lang="en-GB" sz="51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consider </a:t>
            </a:r>
            <a:r>
              <a:rPr lang="en-GB" sz="5100" dirty="0">
                <a:cs typeface="Arial" pitchFamily="34" charset="0"/>
              </a:rPr>
              <a:t>strategies for effective knowledge </a:t>
            </a:r>
            <a:r>
              <a:rPr lang="en-GB" sz="5100" dirty="0" smtClean="0">
                <a:cs typeface="Arial" pitchFamily="34" charset="0"/>
              </a:rPr>
              <a:t>management</a:t>
            </a:r>
          </a:p>
          <a:p>
            <a:pPr marL="865187" indent="-685800">
              <a:lnSpc>
                <a:spcPct val="90000"/>
              </a:lnSpc>
              <a:buClr>
                <a:schemeClr val="accent3"/>
              </a:buClr>
              <a:defRPr/>
            </a:pPr>
            <a:r>
              <a:rPr lang="en-GB" sz="5100" dirty="0" smtClean="0">
                <a:cs typeface="Arial" pitchFamily="34" charset="0"/>
              </a:rPr>
              <a:t>To identify </a:t>
            </a:r>
            <a:r>
              <a:rPr lang="en-GB" sz="5100" dirty="0">
                <a:cs typeface="Arial" pitchFamily="34" charset="0"/>
              </a:rPr>
              <a:t>the different stages in the research </a:t>
            </a:r>
            <a:r>
              <a:rPr lang="en-GB" sz="5100" dirty="0" smtClean="0">
                <a:cs typeface="Arial" pitchFamily="34" charset="0"/>
              </a:rPr>
              <a:t>process</a:t>
            </a:r>
          </a:p>
          <a:p>
            <a:pPr marL="179387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5100" dirty="0" smtClean="0">
              <a:cs typeface="Arial" pitchFamily="34" charset="0"/>
            </a:endParaRPr>
          </a:p>
          <a:p>
            <a:pPr marL="750887" indent="-571500">
              <a:lnSpc>
                <a:spcPct val="90000"/>
              </a:lnSpc>
              <a:buClr>
                <a:schemeClr val="accent3"/>
              </a:buClr>
              <a:defRPr/>
            </a:pPr>
            <a:endParaRPr lang="en-GB" sz="3800" dirty="0" smtClean="0">
              <a:cs typeface="Arial" pitchFamily="34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 smtClean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636587" indent="-457200">
              <a:lnSpc>
                <a:spcPct val="90000"/>
              </a:lnSpc>
              <a:buClr>
                <a:schemeClr val="accent3"/>
              </a:buClr>
              <a:defRPr/>
            </a:pPr>
            <a:endParaRPr lang="en-GB" sz="2400" dirty="0">
              <a:cs typeface="Arial" charset="0"/>
            </a:endParaRPr>
          </a:p>
          <a:p>
            <a:pPr marL="539750" lvl="0" indent="-360363">
              <a:lnSpc>
                <a:spcPct val="90000"/>
              </a:lnSpc>
              <a:buClr>
                <a:srgbClr val="9BBB59"/>
              </a:buClr>
              <a:defRPr/>
            </a:pPr>
            <a:endParaRPr lang="en-GB" sz="3100" dirty="0" smtClean="0">
              <a:solidFill>
                <a:prstClr val="black"/>
              </a:solidFill>
              <a:cs typeface="Arial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consultanc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0352" y="34320"/>
            <a:ext cx="1296144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28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torbenrick.eu/blog/wp-content/gallery/change/change-road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3939" y="188640"/>
            <a:ext cx="64807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Next: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Project </a:t>
            </a:r>
            <a:r>
              <a:rPr lang="en-GB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Initiation Document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b="1" dirty="0">
              <a:solidFill>
                <a:srgbClr val="0000FF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 sz="3600" dirty="0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174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1340</TotalTime>
  <Words>1071</Words>
  <Application>Microsoft Office PowerPoint</Application>
  <PresentationFormat>On-screen Show (4:3)</PresentationFormat>
  <Paragraphs>283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Tahoma</vt:lpstr>
      <vt:lpstr>Wingdings</vt:lpstr>
      <vt:lpstr>Wingdings 3</vt:lpstr>
      <vt:lpstr>Office Theme</vt:lpstr>
      <vt:lpstr>1_Office Theme</vt:lpstr>
      <vt:lpstr>   Consultancy Project  </vt:lpstr>
      <vt:lpstr>Last time</vt:lpstr>
      <vt:lpstr>Today’s Objectives </vt:lpstr>
      <vt:lpstr>PowerPoint Presentation</vt:lpstr>
      <vt:lpstr>Essential project requirements</vt:lpstr>
      <vt:lpstr>PowerPoint Presentation</vt:lpstr>
      <vt:lpstr>RESEARCH APPROACHES</vt:lpstr>
      <vt:lpstr>Research Methods</vt:lpstr>
      <vt:lpstr>Primary Research</vt:lpstr>
      <vt:lpstr>CONSIDERATIONS &amp; ISSUES</vt:lpstr>
      <vt:lpstr>PowerPoint Presentation</vt:lpstr>
      <vt:lpstr> Research Skills  </vt:lpstr>
      <vt:lpstr>What is the purpose of research?  A reminder.........</vt:lpstr>
      <vt:lpstr>PowerPoint Presentation</vt:lpstr>
      <vt:lpstr>PowerPoint Presentation</vt:lpstr>
      <vt:lpstr>PowerPoint Presentation</vt:lpstr>
      <vt:lpstr>The research process: questions posed by researchers</vt:lpstr>
      <vt:lpstr>Difficulties faced by researchers </vt:lpstr>
      <vt:lpstr>Effective information management is a crucial part of the research process . Orna &amp; Stevens (1997:36)  suggest that researchers need to:</vt:lpstr>
      <vt:lpstr>Tips for finding and handling the information</vt:lpstr>
      <vt:lpstr>What does the actual research process entail?  It  consists of a number of different steps or stages </vt:lpstr>
      <vt:lpstr>Key assumptions about the research process:</vt:lpstr>
      <vt:lpstr>Getting started ……</vt:lpstr>
      <vt:lpstr>CONSIDERATIONS &amp; ISSUES: </vt:lpstr>
      <vt:lpstr>Today’s Objectives </vt:lpstr>
      <vt:lpstr>PowerPoint Presentation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LETS 3 Organisational Consultancy</dc:title>
  <dc:creator>MD</dc:creator>
  <cp:lastModifiedBy>Mike Davies (Business)</cp:lastModifiedBy>
  <cp:revision>55</cp:revision>
  <cp:lastPrinted>2014-11-14T09:03:19Z</cp:lastPrinted>
  <dcterms:created xsi:type="dcterms:W3CDTF">2011-03-07T14:25:26Z</dcterms:created>
  <dcterms:modified xsi:type="dcterms:W3CDTF">2018-02-27T11:24:38Z</dcterms:modified>
</cp:coreProperties>
</file>