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30270450" cy="42795825"/>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561085-597F-D4CC-6495-20F437A185BC}" v="2455" dt="2025-03-16T20:48:10.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83806" y="7003857"/>
            <a:ext cx="22702838" cy="14899287"/>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3783806" y="22477718"/>
            <a:ext cx="22702838" cy="1033241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328" y="10669243"/>
            <a:ext cx="26108263" cy="17801871"/>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2065328" y="28639527"/>
            <a:ext cx="26108263" cy="9361584"/>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2081094" y="11392407"/>
            <a:ext cx="12864941" cy="2715355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15324415" y="11392407"/>
            <a:ext cx="12864941" cy="2715355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036" y="2278485"/>
            <a:ext cx="26108263" cy="8271881"/>
          </a:xfrm>
        </p:spPr>
        <p:txBody>
          <a:bodyPr/>
          <a:lstStyle/>
          <a:p>
            <a:r>
              <a:rPr lang="en-GB"/>
              <a:t>Click to edit Master title style</a:t>
            </a:r>
            <a:endParaRPr lang="en-GB" dirty="0"/>
          </a:p>
        </p:txBody>
      </p:sp>
      <p:sp>
        <p:nvSpPr>
          <p:cNvPr id="3" name="Text Placeholder 2"/>
          <p:cNvSpPr>
            <a:spLocks noGrp="1"/>
          </p:cNvSpPr>
          <p:nvPr>
            <p:ph type="body" idx="1"/>
          </p:nvPr>
        </p:nvSpPr>
        <p:spPr>
          <a:xfrm>
            <a:off x="2085037" y="10490924"/>
            <a:ext cx="12805818" cy="514144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085037" y="15632364"/>
            <a:ext cx="12805818" cy="22992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15324415" y="10490924"/>
            <a:ext cx="12868884" cy="514144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15324415" y="15632364"/>
            <a:ext cx="12868884" cy="22992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7" y="2853055"/>
            <a:ext cx="9763007" cy="9985693"/>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12868884" y="6161809"/>
            <a:ext cx="15324415" cy="3041277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2085037" y="12838747"/>
            <a:ext cx="9763007" cy="237853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7" y="2853055"/>
            <a:ext cx="9763007" cy="9985693"/>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12868884" y="6161809"/>
            <a:ext cx="15324415" cy="3041277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2085037" y="12838747"/>
            <a:ext cx="9763007" cy="237853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2291" y="2278481"/>
            <a:ext cx="6527066" cy="36267484"/>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2081093" y="2278481"/>
            <a:ext cx="19202817" cy="3626748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094" y="2278485"/>
            <a:ext cx="26108263" cy="8271881"/>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2081094" y="11392407"/>
            <a:ext cx="26108263" cy="2715355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081094" y="39665393"/>
            <a:ext cx="6810851" cy="2278481"/>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16/03/2025</a:t>
            </a:fld>
            <a:endParaRPr lang="en-GB"/>
          </a:p>
        </p:txBody>
      </p:sp>
      <p:sp>
        <p:nvSpPr>
          <p:cNvPr id="5" name="Footer Placeholder 4"/>
          <p:cNvSpPr>
            <a:spLocks noGrp="1"/>
          </p:cNvSpPr>
          <p:nvPr>
            <p:ph type="ftr" sz="quarter" idx="3"/>
          </p:nvPr>
        </p:nvSpPr>
        <p:spPr>
          <a:xfrm>
            <a:off x="10027087" y="39665393"/>
            <a:ext cx="10216277" cy="2278481"/>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1378505" y="39665393"/>
            <a:ext cx="6810851" cy="2278481"/>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reefballfoundation.org/" TargetMode="External"/><Relationship Id="rId3" Type="http://schemas.openxmlformats.org/officeDocument/2006/relationships/image" Target="../media/image2.jpeg"/><Relationship Id="rId7" Type="http://schemas.openxmlformats.org/officeDocument/2006/relationships/hyperlink" Target="https://www.funeralguide.co.uk/help-resources/arranging-a-funeral/the-cost-of-a-funeral"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10" Type="http://schemas.openxmlformats.org/officeDocument/2006/relationships/hyperlink" Target="https://scattering-ashes.co.uk/boats-scattering-ashes/uk-dorset-memorial-reef/" TargetMode="External"/><Relationship Id="rId4" Type="http://schemas.openxmlformats.org/officeDocument/2006/relationships/hyperlink" Target="https://www.flickr.com/photos/magnificentfrigatebird/6131273775/" TargetMode="External"/><Relationship Id="rId9" Type="http://schemas.openxmlformats.org/officeDocument/2006/relationships/hyperlink" Target="https://www.reefball.org/album/curacao/slides/Reefballor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3638" y="1015139"/>
            <a:ext cx="26108263" cy="2744745"/>
          </a:xfrm>
        </p:spPr>
        <p:txBody>
          <a:bodyPr anchor="ctr">
            <a:normAutofit/>
          </a:bodyPr>
          <a:lstStyle>
            <a:defPPr>
              <a:defRPr lang="en-GB"/>
            </a:defPPr>
            <a:lvl1pPr marL="0" algn="l" defTabSz="3507181" rtl="0" eaLnBrk="1" latinLnBrk="0" hangingPunct="1">
              <a:defRPr sz="6904" kern="1200">
                <a:solidFill>
                  <a:schemeClr val="tx1"/>
                </a:solidFill>
                <a:latin typeface="+mn-lt"/>
                <a:ea typeface="+mn-ea"/>
                <a:cs typeface="+mn-cs"/>
              </a:defRPr>
            </a:lvl1pPr>
            <a:lvl2pPr marL="1753591" algn="l" defTabSz="3507181" rtl="0" eaLnBrk="1" latinLnBrk="0" hangingPunct="1">
              <a:defRPr sz="6904" kern="1200">
                <a:solidFill>
                  <a:schemeClr val="tx1"/>
                </a:solidFill>
                <a:latin typeface="+mn-lt"/>
                <a:ea typeface="+mn-ea"/>
                <a:cs typeface="+mn-cs"/>
              </a:defRPr>
            </a:lvl2pPr>
            <a:lvl3pPr marL="3507181" algn="l" defTabSz="3507181" rtl="0" eaLnBrk="1" latinLnBrk="0" hangingPunct="1">
              <a:defRPr sz="6904" kern="1200">
                <a:solidFill>
                  <a:schemeClr val="tx1"/>
                </a:solidFill>
                <a:latin typeface="+mn-lt"/>
                <a:ea typeface="+mn-ea"/>
                <a:cs typeface="+mn-cs"/>
              </a:defRPr>
            </a:lvl3pPr>
            <a:lvl4pPr marL="5260772" algn="l" defTabSz="3507181" rtl="0" eaLnBrk="1" latinLnBrk="0" hangingPunct="1">
              <a:defRPr sz="6904" kern="1200">
                <a:solidFill>
                  <a:schemeClr val="tx1"/>
                </a:solidFill>
                <a:latin typeface="+mn-lt"/>
                <a:ea typeface="+mn-ea"/>
                <a:cs typeface="+mn-cs"/>
              </a:defRPr>
            </a:lvl4pPr>
            <a:lvl5pPr marL="7014362" algn="l" defTabSz="3507181" rtl="0" eaLnBrk="1" latinLnBrk="0" hangingPunct="1">
              <a:defRPr sz="6904" kern="1200">
                <a:solidFill>
                  <a:schemeClr val="tx1"/>
                </a:solidFill>
                <a:latin typeface="+mn-lt"/>
                <a:ea typeface="+mn-ea"/>
                <a:cs typeface="+mn-cs"/>
              </a:defRPr>
            </a:lvl5pPr>
            <a:lvl6pPr marL="8767953" algn="l" defTabSz="3507181" rtl="0" eaLnBrk="1" latinLnBrk="0" hangingPunct="1">
              <a:defRPr sz="6904" kern="1200">
                <a:solidFill>
                  <a:schemeClr val="tx1"/>
                </a:solidFill>
                <a:latin typeface="+mn-lt"/>
                <a:ea typeface="+mn-ea"/>
                <a:cs typeface="+mn-cs"/>
              </a:defRPr>
            </a:lvl6pPr>
            <a:lvl7pPr marL="10521544" algn="l" defTabSz="3507181" rtl="0" eaLnBrk="1" latinLnBrk="0" hangingPunct="1">
              <a:defRPr sz="6904" kern="1200">
                <a:solidFill>
                  <a:schemeClr val="tx1"/>
                </a:solidFill>
                <a:latin typeface="+mn-lt"/>
                <a:ea typeface="+mn-ea"/>
                <a:cs typeface="+mn-cs"/>
              </a:defRPr>
            </a:lvl7pPr>
            <a:lvl8pPr marL="12275134" algn="l" defTabSz="3507181" rtl="0" eaLnBrk="1" latinLnBrk="0" hangingPunct="1">
              <a:defRPr sz="6904" kern="1200">
                <a:solidFill>
                  <a:schemeClr val="tx1"/>
                </a:solidFill>
                <a:latin typeface="+mn-lt"/>
                <a:ea typeface="+mn-ea"/>
                <a:cs typeface="+mn-cs"/>
              </a:defRPr>
            </a:lvl8pPr>
            <a:lvl9pPr marL="14028725" algn="l" defTabSz="3507181" rtl="0" eaLnBrk="1" latinLnBrk="0" hangingPunct="1">
              <a:defRPr sz="6904" kern="1200">
                <a:solidFill>
                  <a:schemeClr val="tx1"/>
                </a:solidFill>
                <a:latin typeface="+mn-lt"/>
                <a:ea typeface="+mn-ea"/>
                <a:cs typeface="+mn-cs"/>
              </a:defRPr>
            </a:lvl9pPr>
          </a:lstStyle>
          <a:p>
            <a:r>
              <a:rPr lang="en-GB" sz="9600" dirty="0"/>
              <a:t>What to do with</a:t>
            </a:r>
            <a:r>
              <a:rPr lang="en-GB" sz="9600" dirty="0">
                <a:solidFill>
                  <a:srgbClr val="FF0000"/>
                </a:solidFill>
              </a:rPr>
              <a:t> </a:t>
            </a:r>
            <a:r>
              <a:rPr lang="en-GB" sz="9600" b="1" u="sng" dirty="0">
                <a:solidFill>
                  <a:srgbClr val="FF0000"/>
                </a:solidFill>
              </a:rPr>
              <a:t>your </a:t>
            </a:r>
            <a:r>
              <a:rPr lang="en-GB" sz="9600" dirty="0"/>
              <a:t>ashes.</a:t>
            </a:r>
          </a:p>
        </p:txBody>
      </p:sp>
      <p:pic>
        <p:nvPicPr>
          <p:cNvPr id="8" name="Content Placeholder 7" descr="Coral reef underwater">
            <a:extLst>
              <a:ext uri="{FF2B5EF4-FFF2-40B4-BE49-F238E27FC236}">
                <a16:creationId xmlns:a16="http://schemas.microsoft.com/office/drawing/2014/main" id="{49FEF118-8962-6DD1-9E92-B38C86D0D7BE}"/>
              </a:ext>
            </a:extLst>
          </p:cNvPr>
          <p:cNvPicPr>
            <a:picLocks noGrp="1" noChangeAspect="1"/>
          </p:cNvPicPr>
          <p:nvPr>
            <p:ph idx="1"/>
          </p:nvPr>
        </p:nvPicPr>
        <p:blipFill>
          <a:blip r:embed="rId2"/>
          <a:stretch>
            <a:fillRect/>
          </a:stretch>
        </p:blipFill>
        <p:spPr>
          <a:xfrm>
            <a:off x="-68250" y="3781793"/>
            <a:ext cx="14211848" cy="11875308"/>
          </a:xfrm>
        </p:spPr>
      </p:pic>
      <p:sp>
        <p:nvSpPr>
          <p:cNvPr id="10" name="TextBox 9">
            <a:extLst>
              <a:ext uri="{FF2B5EF4-FFF2-40B4-BE49-F238E27FC236}">
                <a16:creationId xmlns:a16="http://schemas.microsoft.com/office/drawing/2014/main" id="{E7B3B62D-D6F7-E99C-FB10-EDB0C42B37AC}"/>
              </a:ext>
            </a:extLst>
          </p:cNvPr>
          <p:cNvSpPr txBox="1"/>
          <p:nvPr/>
        </p:nvSpPr>
        <p:spPr>
          <a:xfrm>
            <a:off x="14369622" y="3804928"/>
            <a:ext cx="14339218" cy="1938992"/>
          </a:xfrm>
          <a:prstGeom prst="rect">
            <a:avLst/>
          </a:prstGeom>
          <a:solidFill>
            <a:schemeClr val="accent4">
              <a:lumMod val="40000"/>
              <a:lumOff val="60000"/>
            </a:schemeClr>
          </a:solidFill>
          <a:ln>
            <a:solidFill>
              <a:schemeClr val="accent4">
                <a:lumMod val="40000"/>
                <a:lumOff val="60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dirty="0"/>
              <a:t>Ever wanted to </a:t>
            </a:r>
            <a:r>
              <a:rPr lang="en-GB" sz="6000" b="1" u="sng" dirty="0">
                <a:solidFill>
                  <a:srgbClr val="FF0000"/>
                </a:solidFill>
              </a:rPr>
              <a:t>make a difference </a:t>
            </a:r>
            <a:r>
              <a:rPr lang="en-GB" sz="6000" dirty="0"/>
              <a:t>to the world </a:t>
            </a:r>
          </a:p>
        </p:txBody>
      </p:sp>
      <p:sp>
        <p:nvSpPr>
          <p:cNvPr id="12" name="TextBox 11">
            <a:extLst>
              <a:ext uri="{FF2B5EF4-FFF2-40B4-BE49-F238E27FC236}">
                <a16:creationId xmlns:a16="http://schemas.microsoft.com/office/drawing/2014/main" id="{8E375BFA-695A-0924-1CBD-957CF6D22FD4}"/>
              </a:ext>
            </a:extLst>
          </p:cNvPr>
          <p:cNvSpPr txBox="1"/>
          <p:nvPr/>
        </p:nvSpPr>
        <p:spPr>
          <a:xfrm>
            <a:off x="14134515" y="5819893"/>
            <a:ext cx="1456437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t>Don’t know what to do with your ashes or that of your loved ones ?</a:t>
            </a:r>
          </a:p>
          <a:p>
            <a:r>
              <a:rPr lang="en-GB" sz="4400" dirty="0"/>
              <a:t>Love the ocean?</a:t>
            </a:r>
          </a:p>
          <a:p>
            <a:endParaRPr lang="en-GB" sz="4400" dirty="0"/>
          </a:p>
          <a:p>
            <a:r>
              <a:rPr lang="en-GB" sz="4400" dirty="0"/>
              <a:t>Or do you just care the environment and helping the ecosystem.</a:t>
            </a:r>
          </a:p>
        </p:txBody>
      </p:sp>
      <p:sp>
        <p:nvSpPr>
          <p:cNvPr id="13" name="TextBox 12">
            <a:extLst>
              <a:ext uri="{FF2B5EF4-FFF2-40B4-BE49-F238E27FC236}">
                <a16:creationId xmlns:a16="http://schemas.microsoft.com/office/drawing/2014/main" id="{8003A9AF-FD4C-7AED-EF99-BFA2A4E5DB82}"/>
              </a:ext>
            </a:extLst>
          </p:cNvPr>
          <p:cNvSpPr txBox="1"/>
          <p:nvPr/>
        </p:nvSpPr>
        <p:spPr>
          <a:xfrm>
            <a:off x="14077655" y="9933988"/>
            <a:ext cx="14813370" cy="3908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200" dirty="0"/>
              <a:t>Well, this is could be </a:t>
            </a:r>
            <a:r>
              <a:rPr lang="en-GB" sz="7200" b="1" u="sng" dirty="0">
                <a:solidFill>
                  <a:srgbClr val="FF0000"/>
                </a:solidFill>
              </a:rPr>
              <a:t>your answer</a:t>
            </a:r>
            <a:endParaRPr lang="en-US" dirty="0"/>
          </a:p>
          <a:p>
            <a:r>
              <a:rPr lang="en-GB" sz="4400" dirty="0"/>
              <a:t>Reef balls are a new and innovative way of using human rashes to help grow coral reefs.</a:t>
            </a:r>
          </a:p>
          <a:p>
            <a:r>
              <a:rPr lang="en-GB" sz="4400" dirty="0"/>
              <a:t>New to the UK the compony scattering ashes provides this service for £3500 in total.  </a:t>
            </a:r>
          </a:p>
        </p:txBody>
      </p:sp>
      <p:sp>
        <p:nvSpPr>
          <p:cNvPr id="14" name="TextBox 13">
            <a:extLst>
              <a:ext uri="{FF2B5EF4-FFF2-40B4-BE49-F238E27FC236}">
                <a16:creationId xmlns:a16="http://schemas.microsoft.com/office/drawing/2014/main" id="{04F2E8D9-3EDD-076E-2C06-4FC8B520D1F8}"/>
              </a:ext>
            </a:extLst>
          </p:cNvPr>
          <p:cNvSpPr txBox="1"/>
          <p:nvPr/>
        </p:nvSpPr>
        <p:spPr>
          <a:xfrm>
            <a:off x="124558" y="15610273"/>
            <a:ext cx="11859728" cy="77867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dirty="0"/>
              <a:t>Become a living</a:t>
            </a:r>
            <a:r>
              <a:rPr lang="en-GB" sz="6000" b="1" u="sng" dirty="0">
                <a:solidFill>
                  <a:srgbClr val="FF0000"/>
                </a:solidFill>
              </a:rPr>
              <a:t> legacy </a:t>
            </a:r>
          </a:p>
          <a:p>
            <a:r>
              <a:rPr lang="en-GB" sz="4400" dirty="0"/>
              <a:t>You or your loved one's ashes will be turned into a solace stone that then gets placed onto the seabed as an artificial reef that will help keep a rich eco system.</a:t>
            </a:r>
          </a:p>
          <a:p>
            <a:endParaRPr lang="en-GB" sz="4400" dirty="0"/>
          </a:p>
          <a:p>
            <a:endParaRPr lang="en-GB" sz="4400" dirty="0"/>
          </a:p>
          <a:p>
            <a:r>
              <a:rPr lang="en-GB" sz="4400" dirty="0"/>
              <a:t>Mimicking natural reefs, the reef ball that has wide success in the US and have shown that the reef ball is helpful with housing oysters and </a:t>
            </a:r>
            <a:r>
              <a:rPr lang="en-GB" sz="4400"/>
              <a:t>endangered</a:t>
            </a:r>
            <a:r>
              <a:rPr lang="en-GB" sz="4400" dirty="0"/>
              <a:t> life that reside in the natural reef</a:t>
            </a:r>
          </a:p>
        </p:txBody>
      </p:sp>
      <p:pic>
        <p:nvPicPr>
          <p:cNvPr id="3" name="Picture 2" descr="A group of rocks with holes in them&#10;&#10;AI-generated content may be incorrect.">
            <a:extLst>
              <a:ext uri="{FF2B5EF4-FFF2-40B4-BE49-F238E27FC236}">
                <a16:creationId xmlns:a16="http://schemas.microsoft.com/office/drawing/2014/main" id="{BFF702F0-83EB-EEC8-5073-C79B0D036B3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994636" y="15626940"/>
            <a:ext cx="16773928" cy="12221244"/>
          </a:xfrm>
          <a:prstGeom prst="rect">
            <a:avLst/>
          </a:prstGeom>
        </p:spPr>
      </p:pic>
      <p:sp>
        <p:nvSpPr>
          <p:cNvPr id="4" name="TextBox 3">
            <a:extLst>
              <a:ext uri="{FF2B5EF4-FFF2-40B4-BE49-F238E27FC236}">
                <a16:creationId xmlns:a16="http://schemas.microsoft.com/office/drawing/2014/main" id="{4B95957B-770F-0235-01D0-94D4D2567143}"/>
              </a:ext>
            </a:extLst>
          </p:cNvPr>
          <p:cNvSpPr txBox="1"/>
          <p:nvPr/>
        </p:nvSpPr>
        <p:spPr>
          <a:xfrm>
            <a:off x="143115" y="40226521"/>
            <a:ext cx="4695944" cy="543931"/>
          </a:xfrm>
          <a:prstGeom prst="rect">
            <a:avLst/>
          </a:prstGeom>
        </p:spPr>
        <p:txBody>
          <a:bodyPr lIns="91440" tIns="45720" rIns="91440" bIns="45720" anchor="t">
            <a:normAutofit/>
          </a:bodyPr>
          <a:lstStyle/>
          <a:p>
            <a:r>
              <a:rPr lang="en-US" sz="800" dirty="0" err="1"/>
              <a:t>ThePhoto</a:t>
            </a:r>
            <a:r>
              <a:rPr lang="en-US" sz="800" dirty="0"/>
              <a:t> by </a:t>
            </a:r>
            <a:r>
              <a:rPr lang="en-US" sz="800" dirty="0" err="1"/>
              <a:t>PhotoAuthor</a:t>
            </a:r>
            <a:r>
              <a:rPr lang="en-US" sz="800" dirty="0"/>
              <a:t> is licensed under CCYYSA</a:t>
            </a:r>
            <a:r>
              <a:rPr lang="en-US" dirty="0"/>
              <a:t>.</a:t>
            </a:r>
          </a:p>
        </p:txBody>
      </p:sp>
      <p:sp>
        <p:nvSpPr>
          <p:cNvPr id="6" name="TextBox 5">
            <a:extLst>
              <a:ext uri="{FF2B5EF4-FFF2-40B4-BE49-F238E27FC236}">
                <a16:creationId xmlns:a16="http://schemas.microsoft.com/office/drawing/2014/main" id="{BDFC9A8C-45E7-4A09-E691-5056B458E04E}"/>
              </a:ext>
            </a:extLst>
          </p:cNvPr>
          <p:cNvSpPr txBox="1"/>
          <p:nvPr/>
        </p:nvSpPr>
        <p:spPr>
          <a:xfrm>
            <a:off x="210143" y="26057792"/>
            <a:ext cx="1140778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b="1" u="sng" dirty="0">
                <a:solidFill>
                  <a:srgbClr val="FF0000"/>
                </a:solidFill>
              </a:rPr>
              <a:t>Worldwide</a:t>
            </a:r>
            <a:r>
              <a:rPr lang="en-GB" sz="9600" dirty="0"/>
              <a:t>  </a:t>
            </a:r>
          </a:p>
          <a:p>
            <a:r>
              <a:rPr lang="en-GB" sz="4400" dirty="0"/>
              <a:t>Become part of projects to help the ocean and its reefs recover from Alaska to Thailand there are even some reef balls on the cost of Antarctica showing the versatile nature of the reef ball being high tech and more affordable than the average funeral or even a cremation    </a:t>
            </a:r>
          </a:p>
        </p:txBody>
      </p:sp>
      <p:pic>
        <p:nvPicPr>
          <p:cNvPr id="7" name="Picture 6" descr="Military cemetery in twilight">
            <a:extLst>
              <a:ext uri="{FF2B5EF4-FFF2-40B4-BE49-F238E27FC236}">
                <a16:creationId xmlns:a16="http://schemas.microsoft.com/office/drawing/2014/main" id="{6B52DF4A-8B52-7BE1-8021-C3CE675A292B}"/>
              </a:ext>
            </a:extLst>
          </p:cNvPr>
          <p:cNvPicPr>
            <a:picLocks noChangeAspect="1"/>
          </p:cNvPicPr>
          <p:nvPr/>
        </p:nvPicPr>
        <p:blipFill>
          <a:blip r:embed="rId5"/>
          <a:stretch>
            <a:fillRect/>
          </a:stretch>
        </p:blipFill>
        <p:spPr>
          <a:xfrm>
            <a:off x="7558177" y="32473278"/>
            <a:ext cx="6624022" cy="4643833"/>
          </a:xfrm>
          <a:prstGeom prst="rect">
            <a:avLst/>
          </a:prstGeom>
        </p:spPr>
      </p:pic>
      <p:pic>
        <p:nvPicPr>
          <p:cNvPr id="9" name="Picture 8" descr="Photo Of Brown Coral Reef · Free Stock Photo">
            <a:extLst>
              <a:ext uri="{FF2B5EF4-FFF2-40B4-BE49-F238E27FC236}">
                <a16:creationId xmlns:a16="http://schemas.microsoft.com/office/drawing/2014/main" id="{76CF44E2-E2A8-F7BD-8E36-183542332713}"/>
              </a:ext>
            </a:extLst>
          </p:cNvPr>
          <p:cNvPicPr>
            <a:picLocks noChangeAspect="1"/>
          </p:cNvPicPr>
          <p:nvPr/>
        </p:nvPicPr>
        <p:blipFill>
          <a:blip r:embed="rId6"/>
          <a:stretch>
            <a:fillRect/>
          </a:stretch>
        </p:blipFill>
        <p:spPr>
          <a:xfrm>
            <a:off x="-66050" y="31602803"/>
            <a:ext cx="7831819" cy="5403573"/>
          </a:xfrm>
          <a:prstGeom prst="rect">
            <a:avLst/>
          </a:prstGeom>
        </p:spPr>
      </p:pic>
      <p:sp>
        <p:nvSpPr>
          <p:cNvPr id="11" name="TextBox 10">
            <a:extLst>
              <a:ext uri="{FF2B5EF4-FFF2-40B4-BE49-F238E27FC236}">
                <a16:creationId xmlns:a16="http://schemas.microsoft.com/office/drawing/2014/main" id="{FB1080C1-63B7-41F8-0AE4-0C727612DE19}"/>
              </a:ext>
            </a:extLst>
          </p:cNvPr>
          <p:cNvSpPr txBox="1"/>
          <p:nvPr/>
        </p:nvSpPr>
        <p:spPr>
          <a:xfrm>
            <a:off x="15680860" y="28835408"/>
            <a:ext cx="12914806"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800" dirty="0"/>
              <a:t>How do you </a:t>
            </a:r>
            <a:r>
              <a:rPr lang="en-GB" sz="8800" b="1" u="sng" dirty="0">
                <a:solidFill>
                  <a:srgbClr val="FF0000"/>
                </a:solidFill>
              </a:rPr>
              <a:t>want to be remembered </a:t>
            </a:r>
          </a:p>
        </p:txBody>
      </p:sp>
      <p:sp>
        <p:nvSpPr>
          <p:cNvPr id="15" name="TextBox 14">
            <a:extLst>
              <a:ext uri="{FF2B5EF4-FFF2-40B4-BE49-F238E27FC236}">
                <a16:creationId xmlns:a16="http://schemas.microsoft.com/office/drawing/2014/main" id="{5267FE67-5B24-4872-44E9-B5019F790DC0}"/>
              </a:ext>
            </a:extLst>
          </p:cNvPr>
          <p:cNvSpPr txBox="1"/>
          <p:nvPr/>
        </p:nvSpPr>
        <p:spPr>
          <a:xfrm>
            <a:off x="16009330" y="32494186"/>
            <a:ext cx="9787883"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t>Add to the world don’t take up limited land space use the ocean floor  </a:t>
            </a:r>
          </a:p>
          <a:p>
            <a:endParaRPr lang="en-GB" sz="4400" dirty="0"/>
          </a:p>
          <a:p>
            <a:r>
              <a:rPr lang="en-GB" sz="4400" dirty="0"/>
              <a:t>Restore the environment and help the world </a:t>
            </a:r>
          </a:p>
          <a:p>
            <a:endParaRPr lang="en-GB" sz="4400" dirty="0"/>
          </a:p>
          <a:p>
            <a:r>
              <a:rPr lang="en-GB" sz="4400" dirty="0"/>
              <a:t>Become part of a new movement that will leave you with a new living legacy</a:t>
            </a:r>
          </a:p>
          <a:p>
            <a:endParaRPr lang="en-GB" sz="4400" dirty="0"/>
          </a:p>
        </p:txBody>
      </p:sp>
      <p:sp>
        <p:nvSpPr>
          <p:cNvPr id="18" name="TextBox 17">
            <a:extLst>
              <a:ext uri="{FF2B5EF4-FFF2-40B4-BE49-F238E27FC236}">
                <a16:creationId xmlns:a16="http://schemas.microsoft.com/office/drawing/2014/main" id="{152C90B5-A360-EBF4-8699-323744DF286C}"/>
              </a:ext>
            </a:extLst>
          </p:cNvPr>
          <p:cNvSpPr txBox="1"/>
          <p:nvPr/>
        </p:nvSpPr>
        <p:spPr>
          <a:xfrm>
            <a:off x="100405" y="37170572"/>
            <a:ext cx="155760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bibliography</a:t>
            </a:r>
            <a:endParaRPr lang="en-US" dirty="0">
              <a:solidFill>
                <a:srgbClr val="0066CC"/>
              </a:solidFill>
              <a:highlight>
                <a:srgbClr val="FFFFFF"/>
              </a:highlight>
              <a:latin typeface="Roboto"/>
              <a:ea typeface="Roboto"/>
              <a:cs typeface="Roboto"/>
            </a:endParaRPr>
          </a:p>
        </p:txBody>
      </p:sp>
      <p:sp>
        <p:nvSpPr>
          <p:cNvPr id="19" name="TextBox 18">
            <a:extLst>
              <a:ext uri="{FF2B5EF4-FFF2-40B4-BE49-F238E27FC236}">
                <a16:creationId xmlns:a16="http://schemas.microsoft.com/office/drawing/2014/main" id="{6CF83F36-8216-B66E-3104-C8CA3A531C3B}"/>
              </a:ext>
            </a:extLst>
          </p:cNvPr>
          <p:cNvSpPr txBox="1"/>
          <p:nvPr/>
        </p:nvSpPr>
        <p:spPr>
          <a:xfrm>
            <a:off x="-35655" y="37352521"/>
            <a:ext cx="801498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highlight>
                  <a:srgbClr val="FFFFFF"/>
                </a:highlight>
                <a:latin typeface="Roboto"/>
                <a:ea typeface="Roboto"/>
                <a:cs typeface="Roboto"/>
              </a:rPr>
              <a:t>, Funeral Costs - How Much Does The Average Funeral Cost? | Funeral Guide. Available: </a:t>
            </a:r>
            <a:r>
              <a:rPr lang="en-GB" sz="800" dirty="0">
                <a:solidFill>
                  <a:srgbClr val="0066CC"/>
                </a:solidFill>
                <a:highlight>
                  <a:srgbClr val="FFFFFF"/>
                </a:highlight>
                <a:latin typeface="Roboto"/>
                <a:ea typeface="Roboto"/>
                <a:cs typeface="Roboto"/>
                <a:hlinkClick r:id="rId7"/>
              </a:rPr>
              <a:t>https://www.funeralguide.co.uk/help-resources/arranging-a-funeral/the-cost-of-a-funeral</a:t>
            </a:r>
            <a:r>
              <a:rPr lang="en-GB" sz="800" dirty="0">
                <a:highlight>
                  <a:srgbClr val="FFFFFF"/>
                </a:highlight>
                <a:latin typeface="Roboto"/>
                <a:ea typeface="Roboto"/>
                <a:cs typeface="Roboto"/>
              </a:rPr>
              <a:t> [Mar 16, 2025].</a:t>
            </a:r>
          </a:p>
          <a:p>
            <a:r>
              <a:rPr lang="en-GB" sz="800" dirty="0">
                <a:highlight>
                  <a:srgbClr val="FFFFFF"/>
                </a:highlight>
                <a:latin typeface="Roboto"/>
                <a:ea typeface="Roboto"/>
                <a:cs typeface="Roboto"/>
              </a:rPr>
              <a:t>The positive impacts of reef balls – Shark Research &amp; Conservation Program (SRC) | University of Miami.</a:t>
            </a:r>
          </a:p>
          <a:p>
            <a:r>
              <a:rPr lang="en-GB" sz="800" dirty="0">
                <a:highlight>
                  <a:srgbClr val="FFFFFF"/>
                </a:highlight>
                <a:latin typeface="Roboto"/>
                <a:ea typeface="Roboto"/>
                <a:cs typeface="Roboto"/>
              </a:rPr>
              <a:t>, Reef Ball Foundation. Available: </a:t>
            </a:r>
            <a:r>
              <a:rPr lang="en-GB" sz="800" u="none" strike="noStrike" dirty="0">
                <a:solidFill>
                  <a:srgbClr val="0066CC"/>
                </a:solidFill>
                <a:highlight>
                  <a:srgbClr val="FFFFFF"/>
                </a:highlight>
                <a:latin typeface="Roboto"/>
                <a:ea typeface="Roboto"/>
                <a:cs typeface="Roboto"/>
                <a:hlinkClick r:id="rId8"/>
              </a:rPr>
              <a:t>https://reefballfoundation.org/</a:t>
            </a:r>
            <a:r>
              <a:rPr lang="en-GB" sz="800" dirty="0">
                <a:highlight>
                  <a:srgbClr val="FFFFFF"/>
                </a:highlight>
                <a:latin typeface="Roboto"/>
                <a:ea typeface="Roboto"/>
                <a:cs typeface="Roboto"/>
              </a:rPr>
              <a:t> [Mar 16, 2025].</a:t>
            </a:r>
          </a:p>
          <a:p>
            <a:r>
              <a:rPr lang="en-GB" sz="800" dirty="0">
                <a:highlight>
                  <a:srgbClr val="FFFFFF"/>
                </a:highlight>
                <a:latin typeface="Roboto"/>
                <a:ea typeface="Roboto"/>
                <a:cs typeface="Roboto"/>
              </a:rPr>
              <a:t>, Reef Ball Foundation Digital Assets. Available: </a:t>
            </a:r>
            <a:r>
              <a:rPr lang="en-GB" sz="800" u="none" strike="noStrike" dirty="0">
                <a:solidFill>
                  <a:srgbClr val="0066CC"/>
                </a:solidFill>
                <a:highlight>
                  <a:srgbClr val="FFFFFF"/>
                </a:highlight>
                <a:latin typeface="Roboto"/>
                <a:ea typeface="Roboto"/>
                <a:cs typeface="Roboto"/>
                <a:hlinkClick r:id="rId9"/>
              </a:rPr>
              <a:t>https://www.reefball.org/album/curacao/slides/Reefballorg.html</a:t>
            </a:r>
            <a:r>
              <a:rPr lang="en-GB" sz="800" dirty="0">
                <a:highlight>
                  <a:srgbClr val="FFFFFF"/>
                </a:highlight>
                <a:latin typeface="Roboto"/>
                <a:ea typeface="Roboto"/>
                <a:cs typeface="Roboto"/>
              </a:rPr>
              <a:t> [Mar 16, 2025].</a:t>
            </a:r>
          </a:p>
          <a:p>
            <a:r>
              <a:rPr lang="en-GB" sz="800" dirty="0">
                <a:highlight>
                  <a:srgbClr val="FFFFFF"/>
                </a:highlight>
                <a:latin typeface="Roboto"/>
                <a:ea typeface="Roboto"/>
                <a:cs typeface="Roboto"/>
              </a:rPr>
              <a:t>MARTIN, R., -01-04, 2025-last update, Britain’s first and only Memorial Reef. Available: </a:t>
            </a:r>
            <a:r>
              <a:rPr lang="en-GB" sz="800" u="none" strike="noStrike" dirty="0">
                <a:solidFill>
                  <a:srgbClr val="0066CC"/>
                </a:solidFill>
                <a:highlight>
                  <a:srgbClr val="FFFFFF"/>
                </a:highlight>
                <a:latin typeface="Roboto"/>
                <a:ea typeface="Roboto"/>
                <a:cs typeface="Roboto"/>
                <a:hlinkClick r:id="rId10"/>
              </a:rPr>
              <a:t>https://scattering-ashes.co.uk/boats-scattering-ashes/uk-dorset-memorial-reef/</a:t>
            </a:r>
            <a:r>
              <a:rPr lang="en-GB" sz="800" dirty="0">
                <a:highlight>
                  <a:srgbClr val="FFFFFF"/>
                </a:highlight>
                <a:latin typeface="Roboto"/>
                <a:ea typeface="Roboto"/>
                <a:cs typeface="Roboto"/>
              </a:rPr>
              <a:t> [Mar 16, 2025].</a:t>
            </a:r>
            <a:endParaRPr lang="en-GB" sz="800"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What to do with your ashes.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428</cp:revision>
  <dcterms:created xsi:type="dcterms:W3CDTF">2025-03-16T16:57:15Z</dcterms:created>
  <dcterms:modified xsi:type="dcterms:W3CDTF">2025-03-16T20:48:28Z</dcterms:modified>
</cp:coreProperties>
</file>