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2"/>
  </p:sldMasterIdLst>
  <p:notesMasterIdLst>
    <p:notesMasterId r:id="rId17"/>
  </p:notesMasterIdLst>
  <p:sldIdLst>
    <p:sldId id="256" r:id="rId3"/>
    <p:sldId id="257" r:id="rId4"/>
    <p:sldId id="266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9" r:id="rId14"/>
    <p:sldId id="277" r:id="rId15"/>
    <p:sldId id="278" r:id="rId1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>
      <p:cViewPr varScale="1">
        <p:scale>
          <a:sx n="116" d="100"/>
          <a:sy n="116" d="100"/>
        </p:scale>
        <p:origin x="1212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307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3594B53-0D60-40A0-BFC2-984431E7CFC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50820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58D52A7-6961-4D0D-BF8E-F22A60058557}" type="slidenum">
              <a:rPr lang="en-US"/>
              <a:pPr/>
              <a:t>1</a:t>
            </a:fld>
            <a:endParaRPr lang="en-US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7273412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7075928-9F2E-4B84-A288-0B967BA211DB}" type="slidenum">
              <a:rPr lang="en-US"/>
              <a:pPr/>
              <a:t>2</a:t>
            </a:fld>
            <a:endParaRPr lang="en-US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2269709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5A104B3-0A57-4742-B485-299EBA13A233}" type="slidenum">
              <a:rPr lang="en-US"/>
              <a:pPr/>
              <a:t>3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9173016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7" name="Picture 7" descr="hispanic_hm_pg1"/>
          <p:cNvPicPr>
            <a:picLocks noChangeAspect="1" noChangeArrowheads="1"/>
          </p:cNvPicPr>
          <p:nvPr userDrawn="1"/>
        </p:nvPicPr>
        <p:blipFill>
          <a:blip r:embed="rId2"/>
          <a:stretch>
            <a:fillRect/>
          </a:stretch>
        </p:blipFill>
        <p:spPr bwMode="auto">
          <a:xfrm>
            <a:off x="3166" y="0"/>
            <a:ext cx="9137667" cy="6858000"/>
          </a:xfrm>
          <a:prstGeom prst="rect">
            <a:avLst/>
          </a:prstGeom>
          <a:noFill/>
        </p:spPr>
      </p:pic>
      <p:sp>
        <p:nvSpPr>
          <p:cNvPr id="40968" name="Rectangle 8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2057400"/>
          </a:xfrm>
        </p:spPr>
        <p:txBody>
          <a:bodyPr/>
          <a:lstStyle>
            <a:lvl1pPr algn="ctr">
              <a:defRPr smtClean="0"/>
            </a:lvl1pPr>
          </a:lstStyle>
          <a:p>
            <a:r>
              <a:rPr lang="en-US" smtClean="0"/>
              <a:t>Click to edit Master title style</a:t>
            </a:r>
          </a:p>
        </p:txBody>
      </p:sp>
      <p:sp>
        <p:nvSpPr>
          <p:cNvPr id="40969" name="Rectangle 9"/>
          <p:cNvSpPr>
            <a:spLocks noGrp="1" noChangeArrowheads="1"/>
          </p:cNvSpPr>
          <p:nvPr>
            <p:ph type="subTitle" idx="1"/>
          </p:nvPr>
        </p:nvSpPr>
        <p:spPr>
          <a:xfrm>
            <a:off x="1219200" y="381000"/>
            <a:ext cx="6400800" cy="914400"/>
          </a:xfrm>
        </p:spPr>
        <p:txBody>
          <a:bodyPr/>
          <a:lstStyle>
            <a:lvl1pPr marL="0" indent="0" algn="ctr">
              <a:buFontTx/>
              <a:buNone/>
              <a:defRPr sz="2400" smtClean="0"/>
            </a:lvl1pPr>
          </a:lstStyle>
          <a:p>
            <a:r>
              <a:rPr lang="en-US" smtClean="0"/>
              <a:t>Click to edit Master subtitle style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409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8" grpId="0" autoUpdateAnimBg="0"/>
      <p:bldP spid="40969" grpId="0" build="p" autoUpdateAnimBg="0" advAuto="0">
        <p:tmplLst>
          <p:tmpl lvl="1">
            <p:tnLst>
              <p:par>
                <p:cTn presetID="9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096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4096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A450190-9F2F-42AF-982A-F97D2EEB0AE2}" type="datetimeFigureOut">
              <a:rPr lang="en-US"/>
              <a:pPr/>
              <a:t>10/2/2017</a:t>
            </a:fld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BA9BC8D-FBDF-4D4C-9663-D407DFA0A60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EB034A7-4CF0-465D-B24E-F980674E4D2F}" type="datetimeFigureOut">
              <a:rPr lang="en-US"/>
              <a:pPr/>
              <a:t>10/2/2017</a:t>
            </a:fld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48FD1D-7BA7-4C3E-A3D1-BAC5A75FCDC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192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192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C78985C-F9F2-4860-AA1F-8EE0E8417CD0}" type="datetimeFigureOut">
              <a:rPr lang="en-US"/>
              <a:pPr/>
              <a:t>10/2/2017</a:t>
            </a:fld>
            <a:endParaRPr 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7A87A05-60DF-4E9B-9F33-EC5D06380B9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5A1AD83-92F5-4E0F-9C6B-63E014E6D4ED}" type="datetimeFigureOut">
              <a:rPr lang="en-US"/>
              <a:pPr/>
              <a:t>10/2/2017</a:t>
            </a:fld>
            <a:endParaRPr lang="en-US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E4468D-A445-467D-8BDB-7B437CCC178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29BA26A-A9FC-493A-967B-CA3680D15388}" type="datetimeFigureOut">
              <a:rPr lang="en-US"/>
              <a:pPr/>
              <a:t>10/2/2017</a:t>
            </a:fld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83451A-665C-4B28-A5CF-6D04A75905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0FAFE2D-578E-4D39-815D-5EF2757D200D}" type="datetimeFigureOut">
              <a:rPr lang="en-US"/>
              <a:pPr/>
              <a:t>10/2/2017</a:t>
            </a:fld>
            <a:endParaRPr lang="en-US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EA81F07-5310-4D74-9E1D-BDE9E5F3BD4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963FF4-6248-4137-8E0D-01BED42FA79B}" type="datetimeFigureOut">
              <a:rPr lang="en-US"/>
              <a:pPr/>
              <a:t>10/2/2017</a:t>
            </a:fld>
            <a:endParaRPr 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026E08-CFFA-40AC-9B5D-6ED0A9B688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50336C3-E74D-4A01-962E-D9E46A604890}" type="datetimeFigureOut">
              <a:rPr lang="en-US"/>
              <a:pPr/>
              <a:t>10/2/2017</a:t>
            </a:fld>
            <a:endParaRPr 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7D0635-BFE0-4443-95A6-96F2690AD13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72FC03-A594-4C35-8E51-FE8F992B4939}" type="datetimeFigureOut">
              <a:rPr lang="en-US"/>
              <a:pPr/>
              <a:t>10/2/2017</a:t>
            </a:fld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97B7239-82D3-4AEA-A1E2-3FBF8A0A16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76200"/>
            <a:ext cx="2057400" cy="5867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762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1E50B1-9D11-4E42-8681-A7C636B1D43A}" type="datetimeFigureOut">
              <a:rPr lang="en-US"/>
              <a:pPr/>
              <a:t>10/2/2017</a:t>
            </a:fld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3BECDB-55C0-4311-AD1E-8B08D68BF44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6781800" cy="1066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219200"/>
            <a:ext cx="8229600" cy="2286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3657600"/>
            <a:ext cx="8229600" cy="2286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E32618-4AE5-41CF-A1C7-81268002EEB9}" type="datetimeFigureOut">
              <a:rPr lang="en-US"/>
              <a:pPr/>
              <a:t>10/2/2017</a:t>
            </a:fld>
            <a:endParaRPr 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75464D7-A24D-41B3-83A7-ABC0AE912C0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6781800" cy="1066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219200"/>
            <a:ext cx="4038600" cy="4724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219200"/>
            <a:ext cx="4038600" cy="4724400"/>
          </a:xfrm>
        </p:spPr>
        <p:txBody>
          <a:bodyPr/>
          <a:lstStyle/>
          <a:p>
            <a:pPr lvl="0"/>
            <a:r>
              <a:rPr lang="en-US" noProof="0" smtClean="0"/>
              <a:t>Click icon to add online image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B5674E5-4237-4D02-9DE3-8F16FF706DE1}" type="datetimeFigureOut">
              <a:rPr lang="en-US"/>
              <a:pPr/>
              <a:t>10/2/2017</a:t>
            </a:fld>
            <a:endParaRPr 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F4D5829-3FF6-4592-82F5-7E4BE69CF6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hispanic_hm_pg2_V2"/>
          <p:cNvPicPr>
            <a:picLocks noChangeAspect="1" noChangeArrowheads="1"/>
          </p:cNvPicPr>
          <p:nvPr/>
        </p:nvPicPr>
        <p:blipFill>
          <a:blip r:embed="rId15"/>
          <a:stretch>
            <a:fillRect/>
          </a:stretch>
        </p:blipFill>
        <p:spPr bwMode="auto">
          <a:xfrm>
            <a:off x="3166" y="0"/>
            <a:ext cx="9137667" cy="6858000"/>
          </a:xfrm>
          <a:prstGeom prst="rect">
            <a:avLst/>
          </a:prstGeom>
          <a:noFill/>
        </p:spPr>
      </p:pic>
      <p:sp>
        <p:nvSpPr>
          <p:cNvPr id="1032" name="Rectangle 8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76200"/>
            <a:ext cx="67818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219200"/>
            <a:ext cx="82296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kumimoji="1" sz="1400">
                <a:latin typeface="Times New Roman" pitchFamily="18" charset="0"/>
              </a:defRPr>
            </a:lvl1pPr>
          </a:lstStyle>
          <a:p>
            <a:fld id="{517D68E0-3139-4D31-9678-BF5E9A63B5EB}" type="datetimeFigureOut">
              <a:rPr lang="en-US"/>
              <a:pPr/>
              <a:t>10/2/2017</a:t>
            </a:fld>
            <a:endParaRPr lang="en-US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kumimoji="1" sz="14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kumimoji="1" sz="1400">
                <a:latin typeface="Times New Roman" pitchFamily="18" charset="0"/>
              </a:defRPr>
            </a:lvl1pPr>
          </a:lstStyle>
          <a:p>
            <a:fld id="{F9D7BE8E-9176-4089-B894-E928AD5D688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62" r:id="rId2"/>
    <p:sldLayoutId id="2147483661" r:id="rId3"/>
    <p:sldLayoutId id="2147483660" r:id="rId4"/>
    <p:sldLayoutId id="2147483659" r:id="rId5"/>
    <p:sldLayoutId id="2147483658" r:id="rId6"/>
    <p:sldLayoutId id="2147483657" r:id="rId7"/>
    <p:sldLayoutId id="2147483656" r:id="rId8"/>
    <p:sldLayoutId id="2147483655" r:id="rId9"/>
    <p:sldLayoutId id="2147483654" r:id="rId10"/>
    <p:sldLayoutId id="2147483653" r:id="rId11"/>
    <p:sldLayoutId id="2147483652" r:id="rId12"/>
    <p:sldLayoutId id="2147483651" r:id="rId13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000000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000000"/>
          </a:solidFill>
          <a:latin typeface="Gill Sans MT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000000"/>
          </a:solidFill>
          <a:latin typeface="Gill Sans MT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000000"/>
          </a:solidFill>
          <a:latin typeface="Gill Sans MT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000000"/>
          </a:solidFill>
          <a:latin typeface="Gill Sans MT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000000"/>
          </a:solidFill>
          <a:latin typeface="Gill Sans MT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000000"/>
          </a:solidFill>
          <a:latin typeface="Gill Sans MT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000000"/>
          </a:solidFill>
          <a:latin typeface="Gill Sans MT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600">
          <a:solidFill>
            <a:srgbClr val="000000"/>
          </a:solidFill>
          <a:latin typeface="Gill Sans MT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600">
          <a:solidFill>
            <a:srgbClr val="000000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rgbClr val="000000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rgbClr val="000000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rgbClr val="000000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rgbClr val="000000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rgbClr val="000000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rgbClr val="000000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rgbClr val="000000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s://www.youtube.com/watch?v=yy-FVUZCT7E&amp;feature=youtu.b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838200"/>
            <a:ext cx="7772400" cy="2057400"/>
          </a:xfrm>
        </p:spPr>
        <p:txBody>
          <a:bodyPr/>
          <a:lstStyle/>
          <a:p>
            <a:pPr eaLnBrk="1" hangingPunct="1"/>
            <a:r>
              <a:rPr lang="en-US" sz="4800" dirty="0" smtClean="0"/>
              <a:t>History of Counselling</a:t>
            </a:r>
            <a:br>
              <a:rPr lang="en-US" sz="4800" dirty="0" smtClean="0"/>
            </a:br>
            <a:r>
              <a:rPr lang="en-US" sz="4800" dirty="0" smtClean="0"/>
              <a:t>as a Social Function</a:t>
            </a:r>
            <a:endParaRPr lang="en-US" sz="4800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endParaRPr lang="en-US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Aim of the Session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To introduce the concepts that we will be studying throughout the year.</a:t>
            </a:r>
          </a:p>
          <a:p>
            <a:pPr eaLnBrk="1" hangingPunct="1"/>
            <a:r>
              <a:rPr lang="en-US" dirty="0" smtClean="0"/>
              <a:t>To look at our shared expectations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Today..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Class Notes (Moodle)</a:t>
            </a:r>
          </a:p>
          <a:p>
            <a:pPr eaLnBrk="1" hangingPunct="1"/>
            <a:r>
              <a:rPr lang="en-US" dirty="0" smtClean="0"/>
              <a:t>Core Texts</a:t>
            </a:r>
          </a:p>
          <a:p>
            <a:pPr eaLnBrk="1" hangingPunct="1"/>
            <a:r>
              <a:rPr lang="en-US" dirty="0" smtClean="0"/>
              <a:t>Assignments</a:t>
            </a:r>
          </a:p>
          <a:p>
            <a:pPr eaLnBrk="1" hangingPunct="1"/>
            <a:r>
              <a:rPr lang="en-US" dirty="0" smtClean="0"/>
              <a:t>Session Format</a:t>
            </a:r>
          </a:p>
          <a:p>
            <a:pPr eaLnBrk="1" hangingPunct="1"/>
            <a:r>
              <a:rPr lang="en-US" dirty="0" smtClean="0"/>
              <a:t>Expectations</a:t>
            </a:r>
          </a:p>
          <a:p>
            <a:pPr eaLnBrk="1" hangingPunct="1"/>
            <a:r>
              <a:rPr lang="en-US" dirty="0" smtClean="0"/>
              <a:t>What to look forward to this semester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Core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0" indent="-228600" fontAlgn="auto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>
                <a:srgbClr val="A5A5A5"/>
              </a:buClr>
              <a:buFont typeface="Arial" panose="020B0604020202020204" pitchFamily="34" charset="0"/>
              <a:buChar char="•"/>
            </a:pPr>
            <a:r>
              <a:rPr lang="en-GB" sz="1500" b="1" kern="1200" dirty="0">
                <a:solidFill>
                  <a:prstClr val="black"/>
                </a:solidFill>
                <a:latin typeface="Calibri"/>
              </a:rPr>
              <a:t>Essential Texts </a:t>
            </a:r>
            <a:endParaRPr lang="en-GB" sz="1500" kern="1200" dirty="0">
              <a:solidFill>
                <a:prstClr val="black"/>
              </a:solidFill>
              <a:latin typeface="Calibri"/>
            </a:endParaRPr>
          </a:p>
          <a:p>
            <a:pPr marL="228600" lvl="0" indent="-228600" fontAlgn="auto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>
                <a:srgbClr val="A5A5A5"/>
              </a:buClr>
              <a:buFont typeface="Arial" panose="020B0604020202020204" pitchFamily="34" charset="0"/>
              <a:buChar char="•"/>
            </a:pPr>
            <a:r>
              <a:rPr lang="en-GB" sz="1500" kern="1200" dirty="0" err="1">
                <a:solidFill>
                  <a:prstClr val="black"/>
                </a:solidFill>
                <a:latin typeface="Calibri"/>
              </a:rPr>
              <a:t>Breger</a:t>
            </a:r>
            <a:r>
              <a:rPr lang="en-GB" sz="1500" kern="1200" dirty="0">
                <a:solidFill>
                  <a:prstClr val="black"/>
                </a:solidFill>
                <a:latin typeface="Calibri"/>
              </a:rPr>
              <a:t>, L., 2001. </a:t>
            </a:r>
            <a:r>
              <a:rPr lang="en-GB" sz="1500" i="1" kern="1200" dirty="0">
                <a:solidFill>
                  <a:prstClr val="black"/>
                </a:solidFill>
                <a:latin typeface="Calibri"/>
              </a:rPr>
              <a:t>Freud: darkness in the midst of vision. </a:t>
            </a:r>
            <a:r>
              <a:rPr lang="en-GB" sz="1500" kern="1200" dirty="0">
                <a:solidFill>
                  <a:prstClr val="black"/>
                </a:solidFill>
                <a:latin typeface="Calibri"/>
              </a:rPr>
              <a:t>New York: John Wiley </a:t>
            </a:r>
          </a:p>
          <a:p>
            <a:pPr marL="228600" lvl="0" indent="-228600" fontAlgn="auto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>
                <a:srgbClr val="A5A5A5"/>
              </a:buClr>
              <a:buFont typeface="Arial" panose="020B0604020202020204" pitchFamily="34" charset="0"/>
              <a:buChar char="•"/>
            </a:pPr>
            <a:r>
              <a:rPr lang="en-GB" sz="1500" kern="1200" dirty="0" err="1">
                <a:solidFill>
                  <a:prstClr val="black"/>
                </a:solidFill>
                <a:latin typeface="Calibri"/>
              </a:rPr>
              <a:t>Breger</a:t>
            </a:r>
            <a:r>
              <a:rPr lang="en-GB" sz="1500" kern="1200" dirty="0">
                <a:solidFill>
                  <a:prstClr val="black"/>
                </a:solidFill>
                <a:latin typeface="Calibri"/>
              </a:rPr>
              <a:t>, L.,2009. </a:t>
            </a:r>
            <a:r>
              <a:rPr lang="en-GB" sz="1500" i="1" kern="1200" dirty="0">
                <a:solidFill>
                  <a:prstClr val="black"/>
                </a:solidFill>
                <a:latin typeface="Calibri"/>
              </a:rPr>
              <a:t>A dream of undying fame: how Freud betrayed his mentor and invented psychoanalysis . </a:t>
            </a:r>
            <a:r>
              <a:rPr lang="en-GB" sz="1500" kern="1200" dirty="0">
                <a:solidFill>
                  <a:prstClr val="black"/>
                </a:solidFill>
                <a:latin typeface="Calibri"/>
              </a:rPr>
              <a:t>New York: </a:t>
            </a:r>
            <a:r>
              <a:rPr lang="en-GB" sz="1500" kern="1200" dirty="0" err="1">
                <a:solidFill>
                  <a:prstClr val="black"/>
                </a:solidFill>
                <a:latin typeface="Calibri"/>
              </a:rPr>
              <a:t>Basicbooks</a:t>
            </a:r>
            <a:r>
              <a:rPr lang="en-GB" sz="1500" kern="1200" dirty="0">
                <a:solidFill>
                  <a:prstClr val="black"/>
                </a:solidFill>
                <a:latin typeface="Calibri"/>
              </a:rPr>
              <a:t>. </a:t>
            </a:r>
          </a:p>
          <a:p>
            <a:pPr marL="228600" lvl="0" indent="-228600" fontAlgn="auto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>
                <a:srgbClr val="A5A5A5"/>
              </a:buClr>
              <a:buFont typeface="Arial" panose="020B0604020202020204" pitchFamily="34" charset="0"/>
              <a:buChar char="•"/>
            </a:pPr>
            <a:r>
              <a:rPr lang="en-GB" sz="1500" kern="1200" dirty="0">
                <a:solidFill>
                  <a:prstClr val="black"/>
                </a:solidFill>
                <a:latin typeface="Calibri"/>
              </a:rPr>
              <a:t>Caplan, E. 1998</a:t>
            </a:r>
            <a:r>
              <a:rPr lang="en-GB" sz="1500" i="1" kern="1200" dirty="0">
                <a:solidFill>
                  <a:prstClr val="black"/>
                </a:solidFill>
                <a:latin typeface="Calibri"/>
              </a:rPr>
              <a:t>. Mind Games: American culture etc. </a:t>
            </a:r>
            <a:r>
              <a:rPr lang="en-GB" sz="1500" kern="1200" dirty="0">
                <a:solidFill>
                  <a:prstClr val="black"/>
                </a:solidFill>
                <a:latin typeface="Calibri"/>
              </a:rPr>
              <a:t>London: California University </a:t>
            </a:r>
          </a:p>
          <a:p>
            <a:pPr marL="228600" lvl="0" indent="-228600" fontAlgn="auto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>
                <a:srgbClr val="A5A5A5"/>
              </a:buClr>
              <a:buFont typeface="Arial" panose="020B0604020202020204" pitchFamily="34" charset="0"/>
              <a:buChar char="•"/>
            </a:pPr>
            <a:r>
              <a:rPr lang="en-GB" sz="1500" kern="1200" dirty="0">
                <a:solidFill>
                  <a:prstClr val="black"/>
                </a:solidFill>
                <a:latin typeface="Calibri"/>
              </a:rPr>
              <a:t>Press. </a:t>
            </a:r>
          </a:p>
          <a:p>
            <a:pPr marL="228600" lvl="0" indent="-228600" fontAlgn="auto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>
                <a:srgbClr val="A5A5A5"/>
              </a:buClr>
              <a:buFont typeface="Arial" panose="020B0604020202020204" pitchFamily="34" charset="0"/>
              <a:buChar char="•"/>
            </a:pPr>
            <a:r>
              <a:rPr lang="en-GB" sz="1500" b="1" kern="1200" dirty="0">
                <a:solidFill>
                  <a:prstClr val="black"/>
                </a:solidFill>
                <a:latin typeface="Calibri"/>
              </a:rPr>
              <a:t>Howard, A. 2000. Philosophy for Counselling. Basingstoke: </a:t>
            </a:r>
            <a:r>
              <a:rPr lang="en-GB" sz="1500" b="1" kern="1200" dirty="0" err="1">
                <a:solidFill>
                  <a:prstClr val="black"/>
                </a:solidFill>
                <a:latin typeface="Calibri"/>
              </a:rPr>
              <a:t>Mamillian</a:t>
            </a:r>
            <a:r>
              <a:rPr lang="en-GB" sz="1500" b="1" kern="1200" dirty="0">
                <a:solidFill>
                  <a:prstClr val="black"/>
                </a:solidFill>
                <a:latin typeface="Calibri"/>
              </a:rPr>
              <a:t> </a:t>
            </a:r>
            <a:endParaRPr lang="en-GB" sz="1500" kern="1200" dirty="0">
              <a:solidFill>
                <a:prstClr val="black"/>
              </a:solidFill>
              <a:latin typeface="Calibri"/>
            </a:endParaRPr>
          </a:p>
          <a:p>
            <a:pPr marL="228600" lvl="0" indent="-228600" fontAlgn="auto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>
                <a:srgbClr val="A5A5A5"/>
              </a:buClr>
              <a:buFont typeface="Arial" panose="020B0604020202020204" pitchFamily="34" charset="0"/>
              <a:buChar char="•"/>
            </a:pPr>
            <a:r>
              <a:rPr lang="en-GB" sz="1500" kern="1200" dirty="0">
                <a:solidFill>
                  <a:prstClr val="black"/>
                </a:solidFill>
                <a:latin typeface="Calibri"/>
              </a:rPr>
              <a:t>Kirschenbaum, H., 2007. </a:t>
            </a:r>
            <a:r>
              <a:rPr lang="en-GB" sz="1500" i="1" kern="1200" dirty="0">
                <a:solidFill>
                  <a:prstClr val="black"/>
                </a:solidFill>
                <a:latin typeface="Calibri"/>
              </a:rPr>
              <a:t>The life and work of Carl Rogers. </a:t>
            </a:r>
            <a:r>
              <a:rPr lang="en-GB" sz="1500" kern="1200" dirty="0">
                <a:solidFill>
                  <a:prstClr val="black"/>
                </a:solidFill>
                <a:latin typeface="Calibri"/>
              </a:rPr>
              <a:t>Ross-on-Wye. PCCS Books </a:t>
            </a:r>
          </a:p>
          <a:p>
            <a:pPr marL="228600" lvl="0" indent="-228600" fontAlgn="auto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>
                <a:srgbClr val="A5A5A5"/>
              </a:buClr>
              <a:buFont typeface="Arial" panose="020B0604020202020204" pitchFamily="34" charset="0"/>
              <a:buChar char="•"/>
            </a:pPr>
            <a:r>
              <a:rPr lang="en-GB" sz="1500" kern="1200" dirty="0">
                <a:solidFill>
                  <a:prstClr val="black"/>
                </a:solidFill>
                <a:latin typeface="Calibri"/>
              </a:rPr>
              <a:t>Pilgrim, D., and Rogers, A., 2010 4th ed. </a:t>
            </a:r>
            <a:r>
              <a:rPr lang="en-GB" sz="1500" i="1" kern="1200" dirty="0">
                <a:solidFill>
                  <a:prstClr val="black"/>
                </a:solidFill>
                <a:latin typeface="Calibri"/>
              </a:rPr>
              <a:t>Sociology of Mental Health and Illness</a:t>
            </a:r>
            <a:r>
              <a:rPr lang="en-GB" sz="1500" kern="1200" dirty="0">
                <a:solidFill>
                  <a:prstClr val="black"/>
                </a:solidFill>
                <a:latin typeface="Calibri"/>
              </a:rPr>
              <a:t>. Maidenhead: </a:t>
            </a:r>
            <a:r>
              <a:rPr lang="en-GB" sz="1500" kern="1200" dirty="0" err="1">
                <a:solidFill>
                  <a:prstClr val="black"/>
                </a:solidFill>
                <a:latin typeface="Calibri"/>
              </a:rPr>
              <a:t>McGrawHill</a:t>
            </a:r>
            <a:r>
              <a:rPr lang="en-GB" sz="1500" kern="1200" dirty="0">
                <a:solidFill>
                  <a:prstClr val="black"/>
                </a:solidFill>
                <a:latin typeface="Calibri"/>
              </a:rPr>
              <a:t>: Open University (e-book) </a:t>
            </a:r>
          </a:p>
          <a:p>
            <a:pPr marL="228600" lvl="0" indent="-228600" fontAlgn="auto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>
                <a:srgbClr val="A5A5A5"/>
              </a:buClr>
              <a:buFont typeface="Arial" panose="020B0604020202020204" pitchFamily="34" charset="0"/>
              <a:buChar char="•"/>
            </a:pPr>
            <a:r>
              <a:rPr lang="en-GB" sz="1500" b="1" kern="1200" dirty="0">
                <a:solidFill>
                  <a:prstClr val="black"/>
                </a:solidFill>
                <a:latin typeface="Calibri"/>
              </a:rPr>
              <a:t>Porter, R., 2001. </a:t>
            </a:r>
            <a:r>
              <a:rPr lang="en-GB" sz="1500" b="1" i="1" kern="1200" dirty="0">
                <a:solidFill>
                  <a:prstClr val="black"/>
                </a:solidFill>
                <a:latin typeface="Calibri"/>
              </a:rPr>
              <a:t>Enlightenment: Britain and the creation of the modern world. </a:t>
            </a:r>
            <a:r>
              <a:rPr lang="en-GB" sz="1500" b="1" kern="1200" dirty="0">
                <a:solidFill>
                  <a:prstClr val="black"/>
                </a:solidFill>
                <a:latin typeface="Calibri"/>
              </a:rPr>
              <a:t>London: Penguin. </a:t>
            </a:r>
            <a:endParaRPr lang="en-GB" sz="1500" kern="1200" dirty="0">
              <a:solidFill>
                <a:prstClr val="black"/>
              </a:solidFill>
              <a:latin typeface="Calibri"/>
            </a:endParaRPr>
          </a:p>
          <a:p>
            <a:pPr marL="228600" lvl="0" indent="-228600" fontAlgn="auto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>
                <a:srgbClr val="A5A5A5"/>
              </a:buClr>
              <a:buFont typeface="Arial" panose="020B0604020202020204" pitchFamily="34" charset="0"/>
              <a:buChar char="•"/>
            </a:pPr>
            <a:r>
              <a:rPr lang="en-GB" sz="1500" b="1" kern="1200" dirty="0" smtClean="0">
                <a:solidFill>
                  <a:prstClr val="black"/>
                </a:solidFill>
                <a:latin typeface="Calibri"/>
              </a:rPr>
              <a:t>Scull, A. 2016. </a:t>
            </a:r>
            <a:r>
              <a:rPr lang="en-GB" sz="1500" b="1" i="1" kern="1200" dirty="0" smtClean="0">
                <a:solidFill>
                  <a:prstClr val="black"/>
                </a:solidFill>
                <a:latin typeface="Calibri"/>
              </a:rPr>
              <a:t>Madness in Civilization: a cultural history of insanity from the Bible to Freud, from the madhouse to modern medicine. </a:t>
            </a:r>
            <a:r>
              <a:rPr lang="en-GB" sz="1500" kern="1200" dirty="0" smtClean="0">
                <a:solidFill>
                  <a:prstClr val="black"/>
                </a:solidFill>
                <a:latin typeface="Calibri"/>
              </a:rPr>
              <a:t>London: Thames and Hudson.</a:t>
            </a:r>
            <a:endParaRPr lang="en-GB" sz="1500" b="1" kern="1200" dirty="0" smtClean="0">
              <a:solidFill>
                <a:prstClr val="black"/>
              </a:solidFill>
              <a:latin typeface="Calibri"/>
            </a:endParaRPr>
          </a:p>
          <a:p>
            <a:pPr marL="228600" lvl="0" indent="-228600" fontAlgn="auto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>
                <a:srgbClr val="A5A5A5"/>
              </a:buClr>
              <a:buFont typeface="Arial" panose="020B0604020202020204" pitchFamily="34" charset="0"/>
              <a:buChar char="•"/>
            </a:pPr>
            <a:r>
              <a:rPr lang="en-GB" sz="1500" b="1" kern="1200" dirty="0" smtClean="0">
                <a:solidFill>
                  <a:prstClr val="black"/>
                </a:solidFill>
                <a:latin typeface="Calibri"/>
              </a:rPr>
              <a:t>Scull</a:t>
            </a:r>
            <a:r>
              <a:rPr lang="en-GB" sz="1500" b="1" kern="1200" dirty="0">
                <a:solidFill>
                  <a:prstClr val="black"/>
                </a:solidFill>
                <a:latin typeface="Calibri"/>
              </a:rPr>
              <a:t>. A., 2005. </a:t>
            </a:r>
            <a:r>
              <a:rPr lang="en-GB" sz="1500" b="1" i="1" kern="1200" dirty="0">
                <a:solidFill>
                  <a:prstClr val="black"/>
                </a:solidFill>
                <a:latin typeface="Calibri"/>
              </a:rPr>
              <a:t>The most solitary of afflictions: madness and society in Britain 1700-1900. </a:t>
            </a:r>
            <a:r>
              <a:rPr lang="en-GB" sz="1500" b="1" kern="1200" dirty="0">
                <a:solidFill>
                  <a:prstClr val="black"/>
                </a:solidFill>
                <a:latin typeface="Calibri"/>
              </a:rPr>
              <a:t>New Haven: Yale University Press. </a:t>
            </a:r>
            <a:endParaRPr lang="en-GB" sz="1500" kern="1200" dirty="0">
              <a:solidFill>
                <a:prstClr val="black"/>
              </a:solidFill>
              <a:latin typeface="Calibri"/>
            </a:endParaRPr>
          </a:p>
          <a:p>
            <a:pPr marL="228600" lvl="0" indent="-228600" fontAlgn="auto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>
                <a:srgbClr val="A5A5A5"/>
              </a:buClr>
              <a:buFont typeface="Arial" panose="020B0604020202020204" pitchFamily="34" charset="0"/>
              <a:buChar char="•"/>
            </a:pPr>
            <a:r>
              <a:rPr lang="en-GB" sz="1500" kern="1200" dirty="0">
                <a:solidFill>
                  <a:prstClr val="black"/>
                </a:solidFill>
                <a:latin typeface="Calibri"/>
              </a:rPr>
              <a:t>Thorne, B., 2003. </a:t>
            </a:r>
            <a:r>
              <a:rPr lang="en-GB" sz="1500" i="1" kern="1200" dirty="0">
                <a:solidFill>
                  <a:prstClr val="black"/>
                </a:solidFill>
                <a:latin typeface="Calibri"/>
              </a:rPr>
              <a:t>Carl Rogers 2nd ed</a:t>
            </a:r>
            <a:r>
              <a:rPr lang="en-GB" sz="1500" kern="1200" dirty="0">
                <a:solidFill>
                  <a:prstClr val="black"/>
                </a:solidFill>
                <a:latin typeface="Calibri"/>
              </a:rPr>
              <a:t>. London: Sage. </a:t>
            </a:r>
          </a:p>
          <a:p>
            <a:pPr marL="228600" lvl="0" indent="-228600" fontAlgn="auto">
              <a:lnSpc>
                <a:spcPct val="90000"/>
              </a:lnSpc>
              <a:spcBef>
                <a:spcPct val="30000"/>
              </a:spcBef>
              <a:spcAft>
                <a:spcPts val="0"/>
              </a:spcAft>
              <a:buClr>
                <a:srgbClr val="A5A5A5"/>
              </a:buClr>
              <a:buFont typeface="Arial" panose="020B0604020202020204" pitchFamily="34" charset="0"/>
              <a:buChar char="•"/>
            </a:pPr>
            <a:r>
              <a:rPr lang="en-GB" sz="1500" b="1" kern="1200" dirty="0">
                <a:solidFill>
                  <a:prstClr val="black"/>
                </a:solidFill>
                <a:latin typeface="Calibri"/>
              </a:rPr>
              <a:t>Torrey, E., and Miller J. 2007. </a:t>
            </a:r>
            <a:r>
              <a:rPr lang="en-GB" sz="1500" b="1" i="1" kern="1200" dirty="0">
                <a:solidFill>
                  <a:prstClr val="black"/>
                </a:solidFill>
                <a:latin typeface="Calibri"/>
              </a:rPr>
              <a:t>The Invisible Plague</a:t>
            </a:r>
            <a:r>
              <a:rPr lang="en-GB" sz="1500" b="1" kern="1200" dirty="0">
                <a:solidFill>
                  <a:prstClr val="black"/>
                </a:solidFill>
                <a:latin typeface="Calibri"/>
              </a:rPr>
              <a:t>. London: Rutgers University Press.</a:t>
            </a:r>
            <a:endParaRPr lang="en-GB" sz="1500" kern="1200" dirty="0">
              <a:solidFill>
                <a:prstClr val="black"/>
              </a:solidFill>
              <a:latin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0631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Upon successful completion of this module, students will be able to:</a:t>
            </a:r>
          </a:p>
          <a:p>
            <a:pPr lvl="1"/>
            <a:r>
              <a:rPr lang="en-US" dirty="0" err="1"/>
              <a:t>Recognise</a:t>
            </a:r>
            <a:r>
              <a:rPr lang="en-US" dirty="0"/>
              <a:t> the multidisciplinary nature of Health Studies</a:t>
            </a:r>
          </a:p>
          <a:p>
            <a:pPr lvl="1"/>
            <a:r>
              <a:rPr lang="en-US" dirty="0" err="1"/>
              <a:t>Recognise</a:t>
            </a:r>
            <a:r>
              <a:rPr lang="en-US" dirty="0"/>
              <a:t> the diversity and changing nature of the determinants of Care and Well-being within the Counselling discourse</a:t>
            </a:r>
          </a:p>
          <a:p>
            <a:pPr lvl="1"/>
            <a:r>
              <a:rPr lang="en-GB" dirty="0" smtClean="0"/>
              <a:t>Employ appropriate academic conventions in the production and presentation of work suitable for this level.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21351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have two assignments for this module:	</a:t>
            </a:r>
          </a:p>
          <a:p>
            <a:pPr lvl="1"/>
            <a:r>
              <a:rPr lang="en-GB" dirty="0" smtClean="0"/>
              <a:t>Presentation (15minutes). Worth 50% of the module marks. </a:t>
            </a:r>
          </a:p>
          <a:p>
            <a:pPr marL="457200" lvl="1" indent="0">
              <a:buNone/>
            </a:pPr>
            <a:endParaRPr lang="en-GB" dirty="0" smtClean="0"/>
          </a:p>
          <a:p>
            <a:pPr lvl="1"/>
            <a:r>
              <a:rPr lang="en-GB" dirty="0" smtClean="0"/>
              <a:t>Essay (1500 – 2000 words). Worth 50% of the module marks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0070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Deliver a 15minute presentation on a theme related to the History of Counselling. You can either explore a specific period in history, or discuss a particular viewpoint within your presentation.</a:t>
            </a:r>
          </a:p>
          <a:p>
            <a:pPr marL="0" indent="0">
              <a:buNone/>
            </a:pPr>
            <a:r>
              <a:rPr lang="en-GB" sz="2400" dirty="0" smtClean="0"/>
              <a:t>This presentation will be undertaken with a small group of your peers, and will be delivered during the assessment period in January.</a:t>
            </a:r>
          </a:p>
          <a:p>
            <a:pPr marL="0" indent="0">
              <a:buNone/>
            </a:pPr>
            <a:r>
              <a:rPr lang="en-GB" sz="2400" dirty="0" smtClean="0"/>
              <a:t>You will utilise the technology of PowerPoint or Prezi during your presentation.</a:t>
            </a:r>
          </a:p>
          <a:p>
            <a:pPr marL="0" indent="0">
              <a:buNone/>
            </a:pPr>
            <a:r>
              <a:rPr lang="en-GB" sz="2400" dirty="0" smtClean="0"/>
              <a:t>A copy of your presentation will be submitted through </a:t>
            </a:r>
            <a:r>
              <a:rPr lang="en-GB" sz="2400" dirty="0" err="1" smtClean="0"/>
              <a:t>Turnitin</a:t>
            </a:r>
            <a:r>
              <a:rPr lang="en-GB" sz="2400" dirty="0" smtClean="0"/>
              <a:t> on the initial due date of this assignment.</a:t>
            </a:r>
          </a:p>
          <a:p>
            <a:pPr marL="0" indent="0">
              <a:buNone/>
            </a:pPr>
            <a:r>
              <a:rPr lang="en-GB" sz="2400" dirty="0" smtClean="0"/>
              <a:t>Presentation Date: Either 9/10 January or 16/17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January.</a:t>
            </a:r>
          </a:p>
        </p:txBody>
      </p:sp>
    </p:spTree>
    <p:extLst>
      <p:ext uri="{BB962C8B-B14F-4D97-AF65-F5344CB8AC3E}">
        <p14:creationId xmlns:p14="http://schemas.microsoft.com/office/powerpoint/2010/main" val="9221698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Social and political attitudes towards the treatment of individuals with mental health issues have changed significantly over the centuries.</a:t>
            </a:r>
          </a:p>
          <a:p>
            <a:pPr marL="0" indent="0">
              <a:buNone/>
            </a:pPr>
            <a:r>
              <a:rPr lang="en-GB" dirty="0" smtClean="0"/>
              <a:t>Describe the historical and social influences that have informed our understanding of the care and treatment of clients with mental health issues.</a:t>
            </a:r>
          </a:p>
          <a:p>
            <a:pPr marL="0" indent="0">
              <a:buNone/>
            </a:pPr>
            <a:r>
              <a:rPr lang="en-GB" dirty="0" smtClean="0"/>
              <a:t>1500-2000 words only.</a:t>
            </a:r>
            <a:endParaRPr lang="en-GB" dirty="0"/>
          </a:p>
          <a:p>
            <a:pPr marL="0" indent="0">
              <a:buNone/>
            </a:pPr>
            <a:r>
              <a:rPr lang="en-GB" u="sng" dirty="0" smtClean="0"/>
              <a:t>Hand-in Date:</a:t>
            </a:r>
          </a:p>
          <a:p>
            <a:pPr marL="0" indent="0">
              <a:buNone/>
            </a:pPr>
            <a:r>
              <a:rPr lang="en-GB" dirty="0" smtClean="0"/>
              <a:t>24</a:t>
            </a:r>
            <a:r>
              <a:rPr lang="en-GB" baseline="30000" dirty="0" smtClean="0"/>
              <a:t>th</a:t>
            </a:r>
            <a:r>
              <a:rPr lang="en-GB" dirty="0" smtClean="0"/>
              <a:t> April 2018.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9783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Expectations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you can expect from me:</a:t>
            </a:r>
          </a:p>
          <a:p>
            <a:pPr lvl="1"/>
            <a:r>
              <a:rPr lang="en-GB" dirty="0" smtClean="0"/>
              <a:t>Commitment and Enthusiasm</a:t>
            </a:r>
          </a:p>
          <a:p>
            <a:pPr lvl="1"/>
            <a:r>
              <a:rPr lang="en-GB" dirty="0" smtClean="0"/>
              <a:t>Start on time and finish on time</a:t>
            </a:r>
          </a:p>
          <a:p>
            <a:pPr lvl="1"/>
            <a:r>
              <a:rPr lang="en-GB" dirty="0" smtClean="0"/>
              <a:t>Available for tutorials or assignment discussion on request</a:t>
            </a:r>
          </a:p>
          <a:p>
            <a:pPr lvl="1"/>
            <a:r>
              <a:rPr lang="en-GB" dirty="0" smtClean="0"/>
              <a:t>Ask for support via e-mail</a:t>
            </a:r>
          </a:p>
          <a:p>
            <a:pPr lvl="1"/>
            <a:r>
              <a:rPr lang="en-GB" dirty="0" smtClean="0"/>
              <a:t>A listening ear..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9099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Expectations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 would like from you…</a:t>
            </a:r>
          </a:p>
          <a:p>
            <a:pPr lvl="1"/>
            <a:r>
              <a:rPr lang="en-GB" dirty="0" smtClean="0"/>
              <a:t>Commitment and enthusiasm!</a:t>
            </a:r>
          </a:p>
          <a:p>
            <a:pPr lvl="1"/>
            <a:r>
              <a:rPr lang="en-GB" dirty="0" smtClean="0"/>
              <a:t>Regular attendance at class lectures</a:t>
            </a:r>
          </a:p>
          <a:p>
            <a:pPr lvl="1"/>
            <a:r>
              <a:rPr lang="en-GB" dirty="0" smtClean="0"/>
              <a:t>Communication if you are unable to attend</a:t>
            </a:r>
          </a:p>
          <a:p>
            <a:pPr lvl="1"/>
            <a:r>
              <a:rPr lang="en-GB" dirty="0" smtClean="0"/>
              <a:t>Efforts to keep up with the required reading</a:t>
            </a:r>
          </a:p>
          <a:p>
            <a:pPr lvl="1"/>
            <a:r>
              <a:rPr lang="en-GB" dirty="0" smtClean="0"/>
              <a:t>Respectful use of technology</a:t>
            </a:r>
          </a:p>
        </p:txBody>
      </p:sp>
    </p:spTree>
    <p:extLst>
      <p:ext uri="{BB962C8B-B14F-4D97-AF65-F5344CB8AC3E}">
        <p14:creationId xmlns:p14="http://schemas.microsoft.com/office/powerpoint/2010/main" val="17593404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Over the course of the year we will be looking at the following themes (amongst others):</a:t>
            </a:r>
          </a:p>
          <a:p>
            <a:pPr lvl="1"/>
            <a:r>
              <a:rPr lang="en-GB" sz="2400" dirty="0" smtClean="0"/>
              <a:t>The ancient world</a:t>
            </a:r>
          </a:p>
          <a:p>
            <a:pPr lvl="1"/>
            <a:r>
              <a:rPr lang="en-GB" sz="2400" dirty="0" smtClean="0"/>
              <a:t>Islamic medicine</a:t>
            </a:r>
          </a:p>
          <a:p>
            <a:pPr lvl="1"/>
            <a:r>
              <a:rPr lang="en-GB" sz="2400" dirty="0" smtClean="0"/>
              <a:t>Early Hospitals</a:t>
            </a:r>
          </a:p>
          <a:p>
            <a:pPr lvl="1"/>
            <a:r>
              <a:rPr lang="en-GB" sz="2400" dirty="0" smtClean="0"/>
              <a:t>Witches</a:t>
            </a:r>
          </a:p>
          <a:p>
            <a:pPr lvl="1"/>
            <a:r>
              <a:rPr lang="en-GB" sz="2400" dirty="0" smtClean="0"/>
              <a:t>Melancholia</a:t>
            </a:r>
          </a:p>
          <a:p>
            <a:pPr lvl="1"/>
            <a:r>
              <a:rPr lang="en-GB" sz="2400" dirty="0" smtClean="0"/>
              <a:t>Asylums</a:t>
            </a:r>
          </a:p>
          <a:p>
            <a:pPr lvl="1"/>
            <a:r>
              <a:rPr lang="en-GB" sz="2400" dirty="0" smtClean="0"/>
              <a:t>Hysteria</a:t>
            </a:r>
          </a:p>
          <a:p>
            <a:pPr lvl="1"/>
            <a:r>
              <a:rPr lang="en-GB" sz="2400" dirty="0" smtClean="0"/>
              <a:t>Degeneracy</a:t>
            </a:r>
          </a:p>
          <a:p>
            <a:pPr lvl="1"/>
            <a:r>
              <a:rPr lang="en-GB" sz="2400" dirty="0" smtClean="0"/>
              <a:t>Drug Revolution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2276872"/>
            <a:ext cx="2247900" cy="30670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1164" y="4653136"/>
            <a:ext cx="2457450" cy="18669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8474" y="2289448"/>
            <a:ext cx="1620625" cy="205720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669887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Reps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Election of  Student Rep!</a:t>
            </a:r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Course Reps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2918" y="5013176"/>
            <a:ext cx="3598164" cy="1440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6508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Paper Airplanes!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204864"/>
            <a:ext cx="4805784" cy="3604338"/>
          </a:xfrm>
        </p:spPr>
      </p:pic>
    </p:spTree>
    <p:extLst>
      <p:ext uri="{BB962C8B-B14F-4D97-AF65-F5344CB8AC3E}">
        <p14:creationId xmlns:p14="http://schemas.microsoft.com/office/powerpoint/2010/main" val="8062465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for next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Howard, A. 2000. Philosophy of Counselling. Basingstoke: Macmillan, pp. 1-55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Howard, A. 2000. What can philosophy offer Counselling and Psychotherapy? </a:t>
            </a:r>
            <a:r>
              <a:rPr lang="en-GB" sz="2400" i="1" dirty="0"/>
              <a:t>British Journal of Guidance and Counselling. </a:t>
            </a:r>
            <a:r>
              <a:rPr lang="en-GB" sz="2400" dirty="0"/>
              <a:t>28. (3) pp413-419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Robert Bartlett- Medieval Historian- A Lecture of the Medieval perception of the world: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http://www.youtube.com/watch?v=WhMjBl8MdzE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6625590"/>
      </p:ext>
    </p:extLst>
  </p:cSld>
  <p:clrMapOvr>
    <a:masterClrMapping/>
  </p:clrMapOvr>
</p:sld>
</file>

<file path=ppt/theme/theme1.xml><?xml version="1.0" encoding="utf-8"?>
<a:theme xmlns:a="http://schemas.openxmlformats.org/drawingml/2006/main" name="Hispanic Heritage Month presentation">
  <a:themeElements>
    <a:clrScheme name="AsianPacAmerHerMonth_TP10131490 6">
      <a:dk1>
        <a:srgbClr val="000000"/>
      </a:dk1>
      <a:lt1>
        <a:srgbClr val="FFFFFF"/>
      </a:lt1>
      <a:dk2>
        <a:srgbClr val="000000"/>
      </a:dk2>
      <a:lt2>
        <a:srgbClr val="996633"/>
      </a:lt2>
      <a:accent1>
        <a:srgbClr val="CC9900"/>
      </a:accent1>
      <a:accent2>
        <a:srgbClr val="FFE28F"/>
      </a:accent2>
      <a:accent3>
        <a:srgbClr val="FFFFFF"/>
      </a:accent3>
      <a:accent4>
        <a:srgbClr val="000000"/>
      </a:accent4>
      <a:accent5>
        <a:srgbClr val="E2CAAA"/>
      </a:accent5>
      <a:accent6>
        <a:srgbClr val="E7CD81"/>
      </a:accent6>
      <a:hlink>
        <a:srgbClr val="996633"/>
      </a:hlink>
      <a:folHlink>
        <a:srgbClr val="FF9900"/>
      </a:folHlink>
    </a:clrScheme>
    <a:fontScheme name="AsianPacAmerHerMonth_TP10131490">
      <a:majorFont>
        <a:latin typeface="Gill Sans MT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AsianPacAmerHerMonth_TP10131490 1">
        <a:dk1>
          <a:srgbClr val="808080"/>
        </a:dk1>
        <a:lt1>
          <a:srgbClr val="F8F8F8"/>
        </a:lt1>
        <a:dk2>
          <a:srgbClr val="000000"/>
        </a:dk2>
        <a:lt2>
          <a:srgbClr val="FFFFFF"/>
        </a:lt2>
        <a:accent1>
          <a:srgbClr val="6699FF"/>
        </a:accent1>
        <a:accent2>
          <a:srgbClr val="9933FF"/>
        </a:accent2>
        <a:accent3>
          <a:srgbClr val="AAAAAA"/>
        </a:accent3>
        <a:accent4>
          <a:srgbClr val="D4D4D4"/>
        </a:accent4>
        <a:accent5>
          <a:srgbClr val="B8CAFF"/>
        </a:accent5>
        <a:accent6>
          <a:srgbClr val="8A2DE7"/>
        </a:accent6>
        <a:hlink>
          <a:srgbClr val="00FFFF"/>
        </a:hlink>
        <a:folHlink>
          <a:srgbClr val="0099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sianPacAmerHerMonth_TP10131490 2">
        <a:dk1>
          <a:srgbClr val="000066"/>
        </a:dk1>
        <a:lt1>
          <a:srgbClr val="FFFFFF"/>
        </a:lt1>
        <a:dk2>
          <a:srgbClr val="3333FF"/>
        </a:dk2>
        <a:lt2>
          <a:srgbClr val="3399FF"/>
        </a:lt2>
        <a:accent1>
          <a:srgbClr val="66CCFF"/>
        </a:accent1>
        <a:accent2>
          <a:srgbClr val="FF66FF"/>
        </a:accent2>
        <a:accent3>
          <a:srgbClr val="FFFFFF"/>
        </a:accent3>
        <a:accent4>
          <a:srgbClr val="000056"/>
        </a:accent4>
        <a:accent5>
          <a:srgbClr val="B8E2FF"/>
        </a:accent5>
        <a:accent6>
          <a:srgbClr val="E75CE7"/>
        </a:accent6>
        <a:hlink>
          <a:srgbClr val="CC00CC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sianPacAmerHerMonth_TP10131490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69696"/>
        </a:accent1>
        <a:accent2>
          <a:srgbClr val="DDDDDD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C8C8C8"/>
        </a:accent6>
        <a:hlink>
          <a:srgbClr val="3333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sianPacAmerHerMonth_TP10131490 4">
        <a:dk1>
          <a:srgbClr val="808080"/>
        </a:dk1>
        <a:lt1>
          <a:srgbClr val="F8F8F8"/>
        </a:lt1>
        <a:dk2>
          <a:srgbClr val="000000"/>
        </a:dk2>
        <a:lt2>
          <a:srgbClr val="FFFFFF"/>
        </a:lt2>
        <a:accent1>
          <a:srgbClr val="CC9900"/>
        </a:accent1>
        <a:accent2>
          <a:srgbClr val="996600"/>
        </a:accent2>
        <a:accent3>
          <a:srgbClr val="AAAAAA"/>
        </a:accent3>
        <a:accent4>
          <a:srgbClr val="D4D4D4"/>
        </a:accent4>
        <a:accent5>
          <a:srgbClr val="E2CAAA"/>
        </a:accent5>
        <a:accent6>
          <a:srgbClr val="8A5C00"/>
        </a:accent6>
        <a:hlink>
          <a:srgbClr val="CCCC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AsianPacAmerHerMonth_TP10131490 5">
        <a:dk1>
          <a:srgbClr val="000000"/>
        </a:dk1>
        <a:lt1>
          <a:srgbClr val="FFFFFF"/>
        </a:lt1>
        <a:dk2>
          <a:srgbClr val="000000"/>
        </a:dk2>
        <a:lt2>
          <a:srgbClr val="996633"/>
        </a:lt2>
        <a:accent1>
          <a:srgbClr val="CC9900"/>
        </a:accent1>
        <a:accent2>
          <a:srgbClr val="FFECB7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E7D6A6"/>
        </a:accent6>
        <a:hlink>
          <a:srgbClr val="996633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AsianPacAmerHerMonth_TP10131490 6">
        <a:dk1>
          <a:srgbClr val="000000"/>
        </a:dk1>
        <a:lt1>
          <a:srgbClr val="FFFFFF"/>
        </a:lt1>
        <a:dk2>
          <a:srgbClr val="000000"/>
        </a:dk2>
        <a:lt2>
          <a:srgbClr val="996633"/>
        </a:lt2>
        <a:accent1>
          <a:srgbClr val="CC9900"/>
        </a:accent1>
        <a:accent2>
          <a:srgbClr val="FFE28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E7CD81"/>
        </a:accent6>
        <a:hlink>
          <a:srgbClr val="996633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0027DE81-D45E-496F-810E-8BDAA9E19F1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Greek Heritage Month presentation</Template>
  <TotalTime>167</TotalTime>
  <Words>697</Words>
  <Application>Microsoft Office PowerPoint</Application>
  <PresentationFormat>On-screen Show (4:3)</PresentationFormat>
  <Paragraphs>88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Gill Sans MT</vt:lpstr>
      <vt:lpstr>Times New Roman</vt:lpstr>
      <vt:lpstr>Hispanic Heritage Month presentation</vt:lpstr>
      <vt:lpstr>History of Counselling as a Social Function</vt:lpstr>
      <vt:lpstr>Aim of the Session</vt:lpstr>
      <vt:lpstr>Today..</vt:lpstr>
      <vt:lpstr>Core Reading</vt:lpstr>
      <vt:lpstr>Learning Outcomes</vt:lpstr>
      <vt:lpstr>Assignments</vt:lpstr>
      <vt:lpstr>Assignment 1</vt:lpstr>
      <vt:lpstr>Assignment 2</vt:lpstr>
      <vt:lpstr>Expectations</vt:lpstr>
      <vt:lpstr>Expectations</vt:lpstr>
      <vt:lpstr>Module Plan</vt:lpstr>
      <vt:lpstr>Student Reps</vt:lpstr>
      <vt:lpstr>Paper Airplanes!</vt:lpstr>
      <vt:lpstr>Reading for next week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History of Counselling as a Social Function</dc:title>
  <dc:creator>Catherine Slade</dc:creator>
  <cp:keywords/>
  <cp:lastModifiedBy>Catherine Slade</cp:lastModifiedBy>
  <cp:revision>3</cp:revision>
  <dcterms:created xsi:type="dcterms:W3CDTF">2017-10-02T08:40:02Z</dcterms:created>
  <dcterms:modified xsi:type="dcterms:W3CDTF">2017-10-02T11:39:22Z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TC102308681033</vt:lpwstr>
  </property>
</Properties>
</file>