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8"/>
  </p:notesMasterIdLst>
  <p:sldIdLst>
    <p:sldId id="256" r:id="rId2"/>
    <p:sldId id="257" r:id="rId3"/>
    <p:sldId id="258" r:id="rId4"/>
    <p:sldId id="259" r:id="rId5"/>
    <p:sldId id="265" r:id="rId6"/>
    <p:sldId id="261" r:id="rId7"/>
    <p:sldId id="270" r:id="rId8"/>
    <p:sldId id="260" r:id="rId9"/>
    <p:sldId id="262" r:id="rId10"/>
    <p:sldId id="263" r:id="rId11"/>
    <p:sldId id="264" r:id="rId12"/>
    <p:sldId id="269" r:id="rId13"/>
    <p:sldId id="268" r:id="rId14"/>
    <p:sldId id="267" r:id="rId15"/>
    <p:sldId id="266"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9570" autoAdjust="0"/>
  </p:normalViewPr>
  <p:slideViewPr>
    <p:cSldViewPr snapToGrid="0">
      <p:cViewPr varScale="1">
        <p:scale>
          <a:sx n="88" d="100"/>
          <a:sy n="88" d="100"/>
        </p:scale>
        <p:origin x="1520" y="1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62794E-7C1B-4CD9-8262-439DAF362EBA}" type="datetimeFigureOut">
              <a:rPr lang="en-IN" smtClean="0"/>
              <a:pPr/>
              <a:t>28/11/21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B70C8F-BDBA-42E4-850A-F0DF0AC2E595}" type="slidenum">
              <a:rPr lang="en-IN" smtClean="0"/>
              <a:pPr/>
              <a:t>‹#›</a:t>
            </a:fld>
            <a:endParaRPr lang="en-IN"/>
          </a:p>
        </p:txBody>
      </p:sp>
    </p:spTree>
    <p:extLst>
      <p:ext uri="{BB962C8B-B14F-4D97-AF65-F5344CB8AC3E}">
        <p14:creationId xmlns:p14="http://schemas.microsoft.com/office/powerpoint/2010/main" val="763476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rPr>
              <a:t>Further, a theoretical understanding of the overall community developments will also be discussed in this report along with suggestions to make improvements.</a:t>
            </a:r>
            <a:endParaRPr lang="en-IN" dirty="0"/>
          </a:p>
        </p:txBody>
      </p:sp>
      <p:sp>
        <p:nvSpPr>
          <p:cNvPr id="4" name="Slide Number Placeholder 3"/>
          <p:cNvSpPr>
            <a:spLocks noGrp="1"/>
          </p:cNvSpPr>
          <p:nvPr>
            <p:ph type="sldNum" sz="quarter" idx="5"/>
          </p:nvPr>
        </p:nvSpPr>
        <p:spPr/>
        <p:txBody>
          <a:bodyPr/>
          <a:lstStyle/>
          <a:p>
            <a:fld id="{D2B70C8F-BDBA-42E4-850A-F0DF0AC2E595}" type="slidenum">
              <a:rPr lang="en-IN" smtClean="0"/>
              <a:pPr/>
              <a:t>2</a:t>
            </a:fld>
            <a:endParaRPr lang="en-IN" dirty="0"/>
          </a:p>
        </p:txBody>
      </p:sp>
    </p:spTree>
    <p:extLst>
      <p:ext uri="{BB962C8B-B14F-4D97-AF65-F5344CB8AC3E}">
        <p14:creationId xmlns:p14="http://schemas.microsoft.com/office/powerpoint/2010/main" val="26166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It is a complex and dynamic structure, the characteristics of which can change rapidly with different social circumstances. This provides individuals with a sense of social connectedness and belonging, which positively contributes to their emotional wellbeing and mental health. It challenges societal oppression and exclusions and aims at establishing fairness in all practices. </a:t>
            </a: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3</a:t>
            </a:fld>
            <a:endParaRPr lang="en-IN"/>
          </a:p>
        </p:txBody>
      </p:sp>
    </p:spTree>
    <p:extLst>
      <p:ext uri="{BB962C8B-B14F-4D97-AF65-F5344CB8AC3E}">
        <p14:creationId xmlns:p14="http://schemas.microsoft.com/office/powerpoint/2010/main" val="39965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Among these, almost 24.4% of them were aged between 0-18 years of age with the medium age being 32.7. In 2019, almost 76% of youth individuals attained a good level of development in their early years in the Newham Borough (Newham, 2021). Further, 22% of these youth belonged to low-income families. However, this community requires different needs such as education, employment, and healthcare. According to Newham (2021), the community addresses educational needs through the inclusion of different diverse offers such as Special Educational Needs and Disabilities to ensure that no one is left out.  The community also invests in Newham’s Youth Empowerment Fund to ensure that individuals aged under 25 years are provided with appropriate assistance with grants ranging from £100 to £2,500 for economic progression (Newham, 2021). The community also meets the healthcare needs of the teenagers by providing required guidance and program supports. For example, various campaigns such as Young Health Champion campaigns are conducted within the community, which provides teenagers with training and learning about healthier lifestyles and better decisions. The community diversification is considerably high with 40% of Christian,32% Muslims, and 8.8% Hindu’s representation as the majority (Newham, 2021). During project developments, the needs of the diverse sections of the communities are required to be considered. This strengthens the overall engagement of members in the community fostering greater development.</a:t>
            </a:r>
            <a:endParaRPr lang="en-IN" sz="1200">
              <a:effectLst/>
              <a:latin typeface="Times New Roman" panose="02020603050405020304" pitchFamily="18" charset="0"/>
              <a:ea typeface="Calibri" panose="020F0502020204030204" pitchFamily="34" charset="0"/>
            </a:endParaRP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4</a:t>
            </a:fld>
            <a:endParaRPr lang="en-IN"/>
          </a:p>
        </p:txBody>
      </p:sp>
    </p:spTree>
    <p:extLst>
      <p:ext uri="{BB962C8B-B14F-4D97-AF65-F5344CB8AC3E}">
        <p14:creationId xmlns:p14="http://schemas.microsoft.com/office/powerpoint/2010/main" val="205582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rPr>
              <a:t>The focus of this project will  be to promote healthy eating and determine the specific health needs of the community. My project will involve inviting the community to a fun day where I will organise a Q and A session on healthy eating, to make it exciting and engaging it will be in the form of a quiz and “fun facts” with awards. I will emphasise on important factors such as how frequently eating unhealthy food effects your body and how it leads to weight gain and  depression. additionally I will  mention other issues like acne, headaches, high cholesterol, high blood pressure and shortness of breath. I will invite a nutritionist to come in and talk to them professionally to raise awareness for a better quality of life. This will also contribute to the sustainable development of the community. Similar development projects such as the Young Health Champion campaigns have also been conducted in Newham.</a:t>
            </a:r>
            <a:endParaRPr lang="en-IN" dirty="0"/>
          </a:p>
        </p:txBody>
      </p:sp>
      <p:sp>
        <p:nvSpPr>
          <p:cNvPr id="4" name="Slide Number Placeholder 3"/>
          <p:cNvSpPr>
            <a:spLocks noGrp="1"/>
          </p:cNvSpPr>
          <p:nvPr>
            <p:ph type="sldNum" sz="quarter" idx="5"/>
          </p:nvPr>
        </p:nvSpPr>
        <p:spPr/>
        <p:txBody>
          <a:bodyPr/>
          <a:lstStyle/>
          <a:p>
            <a:fld id="{D2B70C8F-BDBA-42E4-850A-F0DF0AC2E595}" type="slidenum">
              <a:rPr lang="en-IN" smtClean="0"/>
              <a:pPr/>
              <a:t>5</a:t>
            </a:fld>
            <a:endParaRPr lang="en-IN"/>
          </a:p>
        </p:txBody>
      </p:sp>
    </p:spTree>
    <p:extLst>
      <p:ext uri="{BB962C8B-B14F-4D97-AF65-F5344CB8AC3E}">
        <p14:creationId xmlns:p14="http://schemas.microsoft.com/office/powerpoint/2010/main" val="3512944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Some of the short-term benefits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Improves the overall motivation among the individuals, which brings improvement in their quality of life (</a:t>
            </a:r>
            <a:r>
              <a:rPr lang="en-GB" sz="1200">
                <a:solidFill>
                  <a:srgbClr val="000000"/>
                </a:solidFill>
                <a:effectLst/>
                <a:latin typeface="Times New Roman" panose="02020603050405020304" pitchFamily="18" charset="0"/>
                <a:ea typeface="Calibri" panose="020F0502020204030204" pitchFamily="34" charset="0"/>
              </a:rPr>
              <a:t>Kim and Song, 2019</a:t>
            </a:r>
            <a:r>
              <a:rPr lang="en-GB" sz="1200">
                <a:effectLst/>
                <a:latin typeface="Times New Roman" panose="02020603050405020304" pitchFamily="18" charset="0"/>
                <a:ea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Long-term benefits are:</a:t>
            </a:r>
            <a:endParaRPr lang="en-IN" sz="120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The psychological approaches also support evaluation and implementation of action-oriented community programs, which benefit in improving facilities available in the community. </a:t>
            </a:r>
            <a:endParaRPr lang="en-IN" sz="1200">
              <a:effectLst/>
              <a:latin typeface="Times New Roman" panose="02020603050405020304" pitchFamily="18" charset="0"/>
              <a:ea typeface="Calibri" panose="020F0502020204030204" pitchFamily="34" charset="0"/>
            </a:endParaRPr>
          </a:p>
          <a:p>
            <a:pPr algn="just">
              <a:lnSpc>
                <a:spcPct val="120000"/>
              </a:lnSpc>
              <a:spcAft>
                <a:spcPts val="1000"/>
              </a:spcAft>
            </a:pPr>
            <a:r>
              <a:rPr lang="en-GB" sz="1200">
                <a:effectLst/>
                <a:latin typeface="Times New Roman" panose="02020603050405020304" pitchFamily="18" charset="0"/>
                <a:ea typeface="Calibri" panose="020F0502020204030204" pitchFamily="34" charset="0"/>
              </a:rPr>
              <a:t>Short-term impacts:</a:t>
            </a:r>
            <a:endParaRPr lang="en-IN" sz="1200">
              <a:effectLst/>
              <a:latin typeface="Times New Roman" panose="02020603050405020304" pitchFamily="18"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1200">
                <a:effectLst/>
                <a:latin typeface="Times New Roman" panose="02020603050405020304" pitchFamily="18" charset="0"/>
                <a:ea typeface="Calibri" panose="020F0502020204030204" pitchFamily="34" charset="0"/>
              </a:rPr>
              <a:t>The chances of marginalisation are one of the major threats in communities, which might lead to groups, conflicts, and harm the overall engagement quality.</a:t>
            </a:r>
          </a:p>
          <a:p>
            <a:pPr algn="just">
              <a:lnSpc>
                <a:spcPct val="120000"/>
              </a:lnSpc>
              <a:spcAft>
                <a:spcPts val="1000"/>
              </a:spcAft>
            </a:pPr>
            <a:r>
              <a:rPr lang="en-GB" sz="1200">
                <a:effectLst/>
                <a:latin typeface="Times New Roman" panose="02020603050405020304" pitchFamily="18" charset="0"/>
                <a:ea typeface="Calibri" panose="020F0502020204030204" pitchFamily="34" charset="0"/>
              </a:rPr>
              <a:t>Long-term impacts:</a:t>
            </a:r>
            <a:endParaRPr lang="en-IN" sz="1200">
              <a:effectLst/>
              <a:latin typeface="Times New Roman" panose="02020603050405020304" pitchFamily="18"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1200">
                <a:effectLst/>
                <a:latin typeface="Times New Roman" panose="02020603050405020304" pitchFamily="18" charset="0"/>
                <a:ea typeface="Calibri" panose="020F0502020204030204" pitchFamily="34" charset="0"/>
              </a:rPr>
              <a:t>Due to tensions and lower cooperation among different groups, the sustainable development of the community will be harmed. </a:t>
            </a:r>
            <a:endParaRPr lang="en-IN" sz="1200">
              <a:effectLst/>
              <a:latin typeface="Times New Roman" panose="02020603050405020304" pitchFamily="18" charset="0"/>
              <a:ea typeface="Calibri" panose="020F0502020204030204" pitchFamily="34" charset="0"/>
            </a:endParaRPr>
          </a:p>
          <a:p>
            <a:pPr marL="342900" lvl="0" indent="-342900" algn="just">
              <a:lnSpc>
                <a:spcPct val="120000"/>
              </a:lnSpc>
              <a:buFont typeface="Symbol" panose="05050102010706020507" pitchFamily="18" charset="2"/>
              <a:buChar char=""/>
            </a:pPr>
            <a:endParaRPr lang="en-IN" sz="120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a:effectLst/>
              <a:latin typeface="Times New Roman" panose="02020603050405020304" pitchFamily="18" charset="0"/>
              <a:ea typeface="Calibri" panose="020F0502020204030204" pitchFamily="34" charset="0"/>
            </a:endParaRP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6</a:t>
            </a:fld>
            <a:endParaRPr lang="en-IN"/>
          </a:p>
        </p:txBody>
      </p:sp>
    </p:spTree>
    <p:extLst>
      <p:ext uri="{BB962C8B-B14F-4D97-AF65-F5344CB8AC3E}">
        <p14:creationId xmlns:p14="http://schemas.microsoft.com/office/powerpoint/2010/main" val="2306504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For Newham teenagers, better community development will enhance their relationships with others creating a shared space for them via a set of psychological bonds. This can be considered as a huge source of motivation for these individuals, which also enhances their community actions. They are also more likely to undergo an efficient behavioural change-making more suitable decisions in future. This theory elaborates that social context plays an influential role in the development and learning of an individual. With a strong and set social environment, individuals are able to learn and incorporate behaviours by observing and imitating of others (</a:t>
            </a:r>
            <a:r>
              <a:rPr lang="en-GB" sz="1200">
                <a:solidFill>
                  <a:srgbClr val="000000"/>
                </a:solidFill>
                <a:effectLst/>
                <a:latin typeface="Times New Roman" panose="02020603050405020304" pitchFamily="18" charset="0"/>
                <a:ea typeface="Calibri" panose="020F0502020204030204" pitchFamily="34" charset="0"/>
              </a:rPr>
              <a:t>Deaton, 2015)</a:t>
            </a:r>
            <a:r>
              <a:rPr lang="en-GB" sz="1200">
                <a:effectLst/>
                <a:latin typeface="Times New Roman" panose="02020603050405020304" pitchFamily="18" charset="0"/>
                <a:ea typeface="Calibri" panose="020F0502020204030204" pitchFamily="34" charset="0"/>
              </a:rPr>
              <a:t>. A positive community development, therefore, will guide the Newham teenagers in developing efficient behavioural approaches with higher social engagements and interactions. Their intentions to contribute to the betterment of the community is likely to be more in case there is effective social learning, which will result in sustainable improvements.  Individuals are always concerned about their well-being and their "readiness" to take action is directed towards protecting themelves. (</a:t>
            </a:r>
            <a:r>
              <a:rPr lang="en-GB" sz="1200">
                <a:solidFill>
                  <a:srgbClr val="000000"/>
                </a:solidFill>
                <a:effectLst/>
                <a:latin typeface="Times New Roman" panose="02020603050405020304" pitchFamily="18" charset="0"/>
                <a:ea typeface="Calibri" panose="020F0502020204030204" pitchFamily="34" charset="0"/>
              </a:rPr>
              <a:t>Abraham and Sheeran, 2015)</a:t>
            </a:r>
            <a:r>
              <a:rPr lang="en-GB" sz="1200">
                <a:effectLst/>
                <a:latin typeface="Times New Roman" panose="02020603050405020304" pitchFamily="18" charset="0"/>
                <a:ea typeface="Calibri" panose="020F0502020204030204" pitchFamily="34" charset="0"/>
              </a:rPr>
              <a:t>. However, these might create disengagements among the individual’s add restrict necessary developments. For the Newham teenagers, this can be beneficial for conducting disease prevention and health awareness programs. Additionally, the source of conflict is the difference between wealth, prestige, and power among individuals (</a:t>
            </a:r>
            <a:r>
              <a:rPr lang="en-GB" sz="1200">
                <a:solidFill>
                  <a:srgbClr val="000000"/>
                </a:solidFill>
                <a:effectLst/>
                <a:latin typeface="Times New Roman" panose="02020603050405020304" pitchFamily="18" charset="0"/>
                <a:ea typeface="Calibri" panose="020F0502020204030204" pitchFamily="34" charset="0"/>
              </a:rPr>
              <a:t>Mac </a:t>
            </a:r>
            <a:r>
              <a:rPr lang="en-GB" sz="1200" err="1">
                <a:solidFill>
                  <a:srgbClr val="000000"/>
                </a:solidFill>
                <a:effectLst/>
                <a:latin typeface="Times New Roman" panose="02020603050405020304" pitchFamily="18" charset="0"/>
                <a:ea typeface="Calibri" panose="020F0502020204030204" pitchFamily="34" charset="0"/>
              </a:rPr>
              <a:t>Ginty</a:t>
            </a:r>
            <a:r>
              <a:rPr lang="en-GB" sz="1200">
                <a:solidFill>
                  <a:srgbClr val="000000"/>
                </a:solidFill>
                <a:effectLst/>
                <a:latin typeface="Times New Roman" panose="02020603050405020304" pitchFamily="18" charset="0"/>
                <a:ea typeface="Calibri" panose="020F0502020204030204" pitchFamily="34" charset="0"/>
              </a:rPr>
              <a:t> and Williams, 2016</a:t>
            </a:r>
            <a:r>
              <a:rPr lang="en-GB" sz="1200">
                <a:effectLst/>
                <a:latin typeface="Times New Roman" panose="02020603050405020304" pitchFamily="18" charset="0"/>
                <a:ea typeface="Calibri" panose="020F0502020204030204" pitchFamily="34" charset="0"/>
              </a:rPr>
              <a:t>). </a:t>
            </a:r>
            <a:br>
              <a:rPr lang="en-GB" sz="1200">
                <a:effectLst/>
                <a:latin typeface="Times New Roman" panose="02020603050405020304" pitchFamily="18" charset="0"/>
                <a:ea typeface="Calibri" panose="020F0502020204030204" pitchFamily="34" charset="0"/>
              </a:rPr>
            </a:br>
            <a:endParaRPr lang="en-IN" sz="120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effectLst/>
              <a:latin typeface="Times New Roman" panose="02020603050405020304" pitchFamily="18" charset="0"/>
              <a:ea typeface="Calibri" panose="020F0502020204030204" pitchFamily="34" charset="0"/>
            </a:endParaRPr>
          </a:p>
          <a:p>
            <a:pPr marL="0" indent="0" algn="just">
              <a:lnSpc>
                <a:spcPct val="120000"/>
              </a:lnSpc>
              <a:spcAft>
                <a:spcPts val="1000"/>
              </a:spcAft>
              <a:buNone/>
            </a:pPr>
            <a:r>
              <a:rPr lang="en-GB" sz="1200" b="1" i="1">
                <a:effectLst/>
                <a:latin typeface="Times New Roman" panose="02020603050405020304" pitchFamily="18" charset="0"/>
                <a:ea typeface="Calibri" panose="020F0502020204030204" pitchFamily="34" charset="0"/>
              </a:rPr>
              <a:t>Conflict Theory</a:t>
            </a:r>
            <a:endParaRPr lang="en-IN" sz="1200">
              <a:effectLst/>
              <a:latin typeface="Times New Roman" panose="02020603050405020304" pitchFamily="18" charset="0"/>
              <a:ea typeface="Calibri" panose="020F0502020204030204" pitchFamily="34" charset="0"/>
            </a:endParaRPr>
          </a:p>
          <a:p>
            <a:r>
              <a:rPr lang="en-GB" sz="1200">
                <a:effectLst/>
                <a:latin typeface="Times New Roman" panose="02020603050405020304" pitchFamily="18" charset="0"/>
                <a:ea typeface="Calibri" panose="020F0502020204030204" pitchFamily="34" charset="0"/>
              </a:rPr>
              <a:t>Through this, the negative impacts of a community can be understood. </a:t>
            </a:r>
          </a:p>
          <a:p>
            <a:r>
              <a:rPr lang="en-GB" sz="1200">
                <a:effectLst/>
                <a:latin typeface="Times New Roman" panose="02020603050405020304" pitchFamily="18" charset="0"/>
                <a:ea typeface="Calibri" panose="020F0502020204030204" pitchFamily="34" charset="0"/>
              </a:rPr>
              <a:t>Now, for Newham teenagers, the group that holds power over another will try preserve and protect it from getting harmed. This increases the chances of conflicts from the suppressed group creating tensions in the community. However, this provides community developers with an opportunity to identify the differences and areas of improvement by simply determining the source of the conflicts and making further improvements.</a:t>
            </a:r>
            <a:endParaRPr lang="en-IN" sz="120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a:effectLst/>
              <a:latin typeface="Times New Roman" panose="02020603050405020304" pitchFamily="18" charset="0"/>
              <a:ea typeface="Calibri" panose="020F0502020204030204" pitchFamily="34" charset="0"/>
            </a:endParaRP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7</a:t>
            </a:fld>
            <a:endParaRPr lang="en-IN"/>
          </a:p>
        </p:txBody>
      </p:sp>
    </p:spTree>
    <p:extLst>
      <p:ext uri="{BB962C8B-B14F-4D97-AF65-F5344CB8AC3E}">
        <p14:creationId xmlns:p14="http://schemas.microsoft.com/office/powerpoint/2010/main" val="2552201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ffectLst/>
                <a:latin typeface="Times New Roman" panose="02020603050405020304" pitchFamily="18" charset="0"/>
                <a:ea typeface="Calibri" panose="020F0502020204030204" pitchFamily="34" charset="0"/>
              </a:rPr>
              <a:t>Sharing information and creating awareness becomes hugely easy in a community with the support of digital systems and this plays an influential role in increasing the level of social participations. Teenagers in Newham can have access to better quality of life, which can support them in attaining better futuristic developments.</a:t>
            </a:r>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8</a:t>
            </a:fld>
            <a:endParaRPr lang="en-IN"/>
          </a:p>
        </p:txBody>
      </p:sp>
    </p:spTree>
    <p:extLst>
      <p:ext uri="{BB962C8B-B14F-4D97-AF65-F5344CB8AC3E}">
        <p14:creationId xmlns:p14="http://schemas.microsoft.com/office/powerpoint/2010/main" val="918888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ffectLst/>
                <a:latin typeface="Times New Roman" panose="02020603050405020304" pitchFamily="18" charset="0"/>
                <a:ea typeface="Calibri" panose="020F0502020204030204" pitchFamily="34" charset="0"/>
              </a:rPr>
              <a:t>The use of digital media and technology can help community developers to share real time information with all individuals. Through this, it becomes easier to transmit cultural and social values among different members and enhance internal understanding. Social media provides an opportunity and environment to maintain and improve pre-existing relationships (</a:t>
            </a:r>
            <a:r>
              <a:rPr lang="en-GB" sz="1200" err="1">
                <a:solidFill>
                  <a:srgbClr val="000000"/>
                </a:solidFill>
                <a:effectLst/>
                <a:latin typeface="Times New Roman" panose="02020603050405020304" pitchFamily="18" charset="0"/>
                <a:ea typeface="Calibri" panose="020F0502020204030204" pitchFamily="34" charset="0"/>
              </a:rPr>
              <a:t>Prakoso</a:t>
            </a:r>
            <a:r>
              <a:rPr lang="en-GB" sz="1200">
                <a:solidFill>
                  <a:srgbClr val="000000"/>
                </a:solidFill>
                <a:effectLst/>
                <a:latin typeface="Times New Roman" panose="02020603050405020304" pitchFamily="18" charset="0"/>
                <a:ea typeface="Calibri" panose="020F0502020204030204" pitchFamily="34" charset="0"/>
              </a:rPr>
              <a:t> </a:t>
            </a:r>
            <a:r>
              <a:rPr lang="en-GB" sz="1200" i="1">
                <a:solidFill>
                  <a:srgbClr val="000000"/>
                </a:solidFill>
                <a:effectLst/>
                <a:latin typeface="Times New Roman" panose="02020603050405020304" pitchFamily="18" charset="0"/>
                <a:ea typeface="Calibri" panose="020F0502020204030204" pitchFamily="34" charset="0"/>
              </a:rPr>
              <a:t>et al.</a:t>
            </a:r>
            <a:r>
              <a:rPr lang="en-GB" sz="1200">
                <a:solidFill>
                  <a:srgbClr val="000000"/>
                </a:solidFill>
                <a:effectLst/>
                <a:latin typeface="Times New Roman" panose="02020603050405020304" pitchFamily="18" charset="0"/>
                <a:ea typeface="Calibri" panose="020F0502020204030204" pitchFamily="34" charset="0"/>
              </a:rPr>
              <a:t>, 2017)</a:t>
            </a:r>
            <a:r>
              <a:rPr lang="en-GB" sz="1200">
                <a:effectLst/>
                <a:latin typeface="Times New Roman" panose="02020603050405020304" pitchFamily="18" charset="0"/>
                <a:ea typeface="Calibri" panose="020F0502020204030204" pitchFamily="34" charset="0"/>
              </a:rPr>
              <a:t>. </a:t>
            </a:r>
            <a:r>
              <a:rPr lang="en-GB" sz="1800">
                <a:effectLst/>
                <a:latin typeface="Times New Roman" panose="02020603050405020304" pitchFamily="18" charset="0"/>
                <a:ea typeface="Calibri" panose="020F0502020204030204" pitchFamily="34" charset="0"/>
              </a:rPr>
              <a:t>Individuals are able to share ideas and exchange views through these mediums, which in the long-run benefits by improving the tolerance among the various individuals. One of the advantages of this is the ability of the community developers to create necessary awareness among the individuals in the community with much less hassle and time consumption. The</a:t>
            </a:r>
            <a:r>
              <a:rPr lang="en-GB" sz="1200" kern="1200">
                <a:solidFill>
                  <a:schemeClr val="tx1"/>
                </a:solidFill>
                <a:effectLst/>
                <a:latin typeface="+mn-lt"/>
                <a:ea typeface="+mn-ea"/>
                <a:cs typeface="+mn-cs"/>
              </a:rPr>
              <a:t> use of digital media for communication among community individuals can be understood through the application of the theory of planned behaviour. </a:t>
            </a:r>
          </a:p>
          <a:p>
            <a:r>
              <a:rPr lang="en-GB" sz="1200" kern="1200">
                <a:solidFill>
                  <a:schemeClr val="tx1"/>
                </a:solidFill>
                <a:effectLst/>
                <a:latin typeface="+mn-lt"/>
                <a:ea typeface="+mn-ea"/>
                <a:cs typeface="+mn-cs"/>
              </a:rPr>
              <a:t>While personal attitudes and subjective norm boost the tendency of individuals to use the perceived usefulness of digital media the perceived behavioural control acts as a barrier due to complications in the use of technologies. </a:t>
            </a: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9</a:t>
            </a:fld>
            <a:endParaRPr lang="en-IN"/>
          </a:p>
        </p:txBody>
      </p:sp>
    </p:spTree>
    <p:extLst>
      <p:ext uri="{BB962C8B-B14F-4D97-AF65-F5344CB8AC3E}">
        <p14:creationId xmlns:p14="http://schemas.microsoft.com/office/powerpoint/2010/main" val="1167322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rPr>
              <a:t>Some of the most commonly used platforms used for communication are social media, the worldwide web, and email (</a:t>
            </a:r>
            <a:r>
              <a:rPr lang="en-GB" sz="1200" dirty="0" err="1">
                <a:solidFill>
                  <a:srgbClr val="000000"/>
                </a:solidFill>
                <a:effectLst/>
                <a:latin typeface="Times New Roman" panose="02020603050405020304" pitchFamily="18" charset="0"/>
                <a:ea typeface="Calibri" panose="020F0502020204030204" pitchFamily="34" charset="0"/>
              </a:rPr>
              <a:t>Spagnoletti</a:t>
            </a:r>
            <a:r>
              <a:rPr lang="en-GB" sz="1200" dirty="0">
                <a:solidFill>
                  <a:srgbClr val="000000"/>
                </a:solidFill>
                <a:effectLst/>
                <a:latin typeface="Times New Roman" panose="02020603050405020304" pitchFamily="18" charset="0"/>
                <a:ea typeface="Calibri" panose="020F0502020204030204" pitchFamily="34" charset="0"/>
              </a:rPr>
              <a:t> </a:t>
            </a:r>
            <a:r>
              <a:rPr lang="en-GB" sz="1200" i="1" dirty="0">
                <a:solidFill>
                  <a:srgbClr val="000000"/>
                </a:solidFill>
                <a:effectLst/>
                <a:latin typeface="Times New Roman" panose="02020603050405020304" pitchFamily="18" charset="0"/>
                <a:ea typeface="Calibri" panose="020F0502020204030204" pitchFamily="34" charset="0"/>
              </a:rPr>
              <a:t>et al.</a:t>
            </a:r>
            <a:r>
              <a:rPr lang="en-GB" sz="1200" dirty="0">
                <a:solidFill>
                  <a:srgbClr val="000000"/>
                </a:solidFill>
                <a:effectLst/>
                <a:latin typeface="Times New Roman" panose="02020603050405020304" pitchFamily="18" charset="0"/>
                <a:ea typeface="Calibri" panose="020F0502020204030204" pitchFamily="34" charset="0"/>
              </a:rPr>
              <a:t>, 2015)</a:t>
            </a:r>
            <a:r>
              <a:rPr lang="en-GB" sz="1200" dirty="0">
                <a:effectLst/>
                <a:latin typeface="Times New Roman" panose="02020603050405020304" pitchFamily="18" charset="0"/>
                <a:ea typeface="Calibri" panose="020F0502020204030204" pitchFamily="34" charset="0"/>
              </a:rPr>
              <a:t>. It becomes easier for the developers to communicate the action-oriented community programs easily with the different individuals, which positively influences their engagements (</a:t>
            </a:r>
            <a:r>
              <a:rPr lang="en-GB" sz="1200" dirty="0">
                <a:solidFill>
                  <a:srgbClr val="000000"/>
                </a:solidFill>
                <a:effectLst/>
                <a:latin typeface="Times New Roman" panose="02020603050405020304" pitchFamily="18" charset="0"/>
                <a:ea typeface="Calibri" panose="020F0502020204030204" pitchFamily="34" charset="0"/>
              </a:rPr>
              <a:t>Islam and Rahman, 2017)</a:t>
            </a:r>
            <a:r>
              <a:rPr lang="en-GB" sz="1200" dirty="0">
                <a:effectLst/>
                <a:latin typeface="Times New Roman" panose="02020603050405020304" pitchFamily="18" charset="0"/>
                <a:ea typeface="Calibri" panose="020F0502020204030204" pitchFamily="34" charset="0"/>
              </a:rPr>
              <a:t>. Further, creating awareness also becomes easier for various employment, educational, and health drives in the community, stronger communication results in sustainable relationship building. This affects their engagement in the online awareness process, which hinders the developers to attain the intended targets. Necessary guidance needs to be provided to all the individuals to ensure that their engagement in the use of new technology is high.</a:t>
            </a:r>
            <a:endParaRPr lang="en-IN" dirty="0"/>
          </a:p>
        </p:txBody>
      </p:sp>
      <p:sp>
        <p:nvSpPr>
          <p:cNvPr id="4" name="Slide Number Placeholder 3"/>
          <p:cNvSpPr>
            <a:spLocks noGrp="1"/>
          </p:cNvSpPr>
          <p:nvPr>
            <p:ph type="sldNum" sz="quarter" idx="5"/>
          </p:nvPr>
        </p:nvSpPr>
        <p:spPr/>
        <p:txBody>
          <a:bodyPr/>
          <a:lstStyle/>
          <a:p>
            <a:fld id="{D2B70C8F-BDBA-42E4-850A-F0DF0AC2E595}" type="slidenum">
              <a:rPr lang="en-IN" smtClean="0"/>
              <a:pPr/>
              <a:t>10</a:t>
            </a:fld>
            <a:endParaRPr lang="en-IN" dirty="0"/>
          </a:p>
        </p:txBody>
      </p:sp>
    </p:spTree>
    <p:extLst>
      <p:ext uri="{BB962C8B-B14F-4D97-AF65-F5344CB8AC3E}">
        <p14:creationId xmlns:p14="http://schemas.microsoft.com/office/powerpoint/2010/main" val="414215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effectLst/>
                <a:latin typeface="Times New Roman" panose="02020603050405020304" pitchFamily="18" charset="0"/>
                <a:ea typeface="Calibri" panose="020F0502020204030204" pitchFamily="34" charset="0"/>
              </a:rPr>
              <a:t>It safeguards individuals in the community from being discriminated against based on their protected characteristics. It would be imperative for community developers to encourage and support higher diversity.</a:t>
            </a:r>
          </a:p>
          <a:p>
            <a:pPr algn="just">
              <a:lnSpc>
                <a:spcPct val="150000"/>
              </a:lnSpc>
              <a:spcAft>
                <a:spcPts val="1000"/>
              </a:spcAft>
            </a:pPr>
            <a:r>
              <a:rPr lang="en-GB" sz="1200">
                <a:effectLst/>
                <a:latin typeface="Times New Roman" panose="02020603050405020304" pitchFamily="18" charset="0"/>
                <a:ea typeface="Calibri" panose="020F0502020204030204" pitchFamily="34" charset="0"/>
              </a:rPr>
              <a:t>The basic rights of the individuals are listed, which mainly aims at ensuring that they are respected and treated with dignity at all stages (legislation.gov.uk, 2021). Community developers will also have to ensure that no one is facing any kind of discrimination. </a:t>
            </a:r>
            <a:endParaRPr lang="en-IN" sz="1200">
              <a:effectLst/>
              <a:latin typeface="Times New Roman" panose="02020603050405020304" pitchFamily="18" charset="0"/>
              <a:ea typeface="Calibri" panose="020F0502020204030204" pitchFamily="34" charset="0"/>
            </a:endParaRPr>
          </a:p>
          <a:p>
            <a:pPr algn="just">
              <a:lnSpc>
                <a:spcPct val="150000"/>
              </a:lnSpc>
              <a:spcAft>
                <a:spcPts val="1000"/>
              </a:spcAft>
            </a:pPr>
            <a:r>
              <a:rPr lang="en-GB" sz="1200">
                <a:effectLst/>
                <a:latin typeface="Times New Roman" panose="02020603050405020304" pitchFamily="18" charset="0"/>
                <a:ea typeface="Calibri" panose="020F0502020204030204" pitchFamily="34" charset="0"/>
              </a:rPr>
              <a:t>It is imperative for community developers to assure six principles of this legislative, which are empowerment, accountability, partnership, protection, proportionality, and prevention are maintained efficiently (legislation.gov.uk, 2021). </a:t>
            </a:r>
            <a:endParaRPr lang="en-IN" sz="1200">
              <a:effectLst/>
              <a:latin typeface="Times New Roman" panose="02020603050405020304" pitchFamily="18" charset="0"/>
              <a:ea typeface="Calibri" panose="020F0502020204030204" pitchFamily="34" charset="0"/>
            </a:endParaRP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11</a:t>
            </a:fld>
            <a:endParaRPr lang="en-IN"/>
          </a:p>
        </p:txBody>
      </p:sp>
    </p:spTree>
    <p:extLst>
      <p:ext uri="{BB962C8B-B14F-4D97-AF65-F5344CB8AC3E}">
        <p14:creationId xmlns:p14="http://schemas.microsoft.com/office/powerpoint/2010/main" val="1538227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Bias and discrimination are other issues that affect community development as this leads to lower collaboration and higher chances of internal conflicts. </a:t>
            </a:r>
            <a:endParaRPr lang="en-IN" sz="120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rPr>
              <a:t>Emphasising and improving the literacy and education standards in the community can also be beneficial for the developments as it supports changing perceptions and behaviours of individuals initiating greater improvements</a:t>
            </a:r>
            <a:endParaRPr lang="en-GB"/>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12</a:t>
            </a:fld>
            <a:endParaRPr lang="en-IN"/>
          </a:p>
        </p:txBody>
      </p:sp>
    </p:spTree>
    <p:extLst>
      <p:ext uri="{BB962C8B-B14F-4D97-AF65-F5344CB8AC3E}">
        <p14:creationId xmlns:p14="http://schemas.microsoft.com/office/powerpoint/2010/main" val="2126287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B70C8F-BDBA-42E4-850A-F0DF0AC2E595}" type="slidenum">
              <a:rPr lang="en-IN" smtClean="0"/>
              <a:pPr/>
              <a:t>13</a:t>
            </a:fld>
            <a:endParaRPr lang="en-IN"/>
          </a:p>
        </p:txBody>
      </p:sp>
    </p:spTree>
    <p:extLst>
      <p:ext uri="{BB962C8B-B14F-4D97-AF65-F5344CB8AC3E}">
        <p14:creationId xmlns:p14="http://schemas.microsoft.com/office/powerpoint/2010/main" val="3915842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14</a:t>
            </a:fld>
            <a:endParaRPr lang="en-IN"/>
          </a:p>
        </p:txBody>
      </p:sp>
    </p:spTree>
    <p:extLst>
      <p:ext uri="{BB962C8B-B14F-4D97-AF65-F5344CB8AC3E}">
        <p14:creationId xmlns:p14="http://schemas.microsoft.com/office/powerpoint/2010/main" val="339013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latin typeface="+mn-lt"/>
                <a:ea typeface="+mn-ea"/>
                <a:cs typeface="+mn-cs"/>
              </a:rPr>
              <a:t>Gilchrist, A. (2019) The well-connected community 3E: a networking approach to community development. Policy Press.</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Heard, D., Lake, B. and </a:t>
            </a:r>
            <a:r>
              <a:rPr lang="en-GB" sz="1200" kern="1200" err="1">
                <a:solidFill>
                  <a:schemeClr val="tx1"/>
                </a:solidFill>
                <a:latin typeface="+mn-lt"/>
                <a:ea typeface="+mn-ea"/>
                <a:cs typeface="+mn-cs"/>
              </a:rPr>
              <a:t>McCluskey</a:t>
            </a:r>
            <a:r>
              <a:rPr lang="en-GB" sz="1200" kern="1200">
                <a:solidFill>
                  <a:schemeClr val="tx1"/>
                </a:solidFill>
                <a:latin typeface="+mn-lt"/>
                <a:ea typeface="+mn-ea"/>
                <a:cs typeface="+mn-cs"/>
              </a:rPr>
              <a:t>, U. (2018). Attachment therapy with adolescents and adults: Theory and practice post </a:t>
            </a:r>
            <a:r>
              <a:rPr lang="en-GB" sz="1200" kern="1200" err="1">
                <a:solidFill>
                  <a:schemeClr val="tx1"/>
                </a:solidFill>
                <a:latin typeface="+mn-lt"/>
                <a:ea typeface="+mn-ea"/>
                <a:cs typeface="+mn-cs"/>
              </a:rPr>
              <a:t>Bowlby</a:t>
            </a:r>
            <a:r>
              <a:rPr lang="en-GB" sz="1200" kern="1200">
                <a:solidFill>
                  <a:schemeClr val="tx1"/>
                </a:solidFill>
                <a:latin typeface="+mn-lt"/>
                <a:ea typeface="+mn-ea"/>
                <a:cs typeface="+mn-cs"/>
              </a:rPr>
              <a:t>. </a:t>
            </a:r>
            <a:r>
              <a:rPr lang="en-GB" sz="1200" kern="1200" err="1">
                <a:solidFill>
                  <a:schemeClr val="tx1"/>
                </a:solidFill>
                <a:latin typeface="+mn-lt"/>
                <a:ea typeface="+mn-ea"/>
                <a:cs typeface="+mn-cs"/>
              </a:rPr>
              <a:t>Routledge</a:t>
            </a:r>
            <a:r>
              <a:rPr lang="en-GB" sz="1200" kern="1200">
                <a:solidFill>
                  <a:schemeClr val="tx1"/>
                </a:solidFill>
                <a:latin typeface="+mn-lt"/>
                <a:ea typeface="+mn-ea"/>
                <a:cs typeface="+mn-cs"/>
              </a:rPr>
              <a:t>.</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Islam, J.U. and </a:t>
            </a:r>
            <a:r>
              <a:rPr lang="en-GB" sz="1200" kern="1200" err="1">
                <a:solidFill>
                  <a:schemeClr val="tx1"/>
                </a:solidFill>
                <a:latin typeface="+mn-lt"/>
                <a:ea typeface="+mn-ea"/>
                <a:cs typeface="+mn-cs"/>
              </a:rPr>
              <a:t>Rahman</a:t>
            </a:r>
            <a:r>
              <a:rPr lang="en-GB" sz="1200" kern="1200">
                <a:solidFill>
                  <a:schemeClr val="tx1"/>
                </a:solidFill>
                <a:latin typeface="+mn-lt"/>
                <a:ea typeface="+mn-ea"/>
                <a:cs typeface="+mn-cs"/>
              </a:rPr>
              <a:t>, Z. (2017) The impact of online brand community characteristics on customer engagement: An application of Stimulus-Organism-Response paradigm. </a:t>
            </a:r>
            <a:r>
              <a:rPr lang="en-GB" sz="1200" i="1" kern="1200" err="1">
                <a:solidFill>
                  <a:schemeClr val="tx1"/>
                </a:solidFill>
                <a:latin typeface="+mn-lt"/>
                <a:ea typeface="+mn-ea"/>
                <a:cs typeface="+mn-cs"/>
              </a:rPr>
              <a:t>Telematics</a:t>
            </a:r>
            <a:r>
              <a:rPr lang="en-GB" sz="1200" i="1" kern="1200">
                <a:solidFill>
                  <a:schemeClr val="tx1"/>
                </a:solidFill>
                <a:latin typeface="+mn-lt"/>
                <a:ea typeface="+mn-ea"/>
                <a:cs typeface="+mn-cs"/>
              </a:rPr>
              <a:t> and Informatics</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34</a:t>
            </a:r>
            <a:r>
              <a:rPr lang="en-GB" sz="1200" kern="1200">
                <a:solidFill>
                  <a:schemeClr val="tx1"/>
                </a:solidFill>
                <a:latin typeface="+mn-lt"/>
                <a:ea typeface="+mn-ea"/>
                <a:cs typeface="+mn-cs"/>
              </a:rPr>
              <a:t>(4), pp.96-109.</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Kenny, S. (2016) Community development today: engaging challenges through cosmopolitanism?. </a:t>
            </a:r>
            <a:r>
              <a:rPr lang="en-GB" sz="1200" i="1" kern="1200">
                <a:solidFill>
                  <a:schemeClr val="tx1"/>
                </a:solidFill>
                <a:latin typeface="+mn-lt"/>
                <a:ea typeface="+mn-ea"/>
                <a:cs typeface="+mn-cs"/>
              </a:rPr>
              <a:t>Community Development Journal</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51</a:t>
            </a:r>
            <a:r>
              <a:rPr lang="en-GB" sz="1200" kern="1200">
                <a:solidFill>
                  <a:schemeClr val="tx1"/>
                </a:solidFill>
                <a:latin typeface="+mn-lt"/>
                <a:ea typeface="+mn-ea"/>
                <a:cs typeface="+mn-cs"/>
              </a:rPr>
              <a:t>(1), pp.23-41.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Kim, D. and Song, S.K. (2019) The multifunctional benefits of green infrastructure in community development: An analytical review based on 447 cases. </a:t>
            </a:r>
            <a:r>
              <a:rPr lang="en-GB" sz="1200" i="1" kern="1200">
                <a:solidFill>
                  <a:schemeClr val="tx1"/>
                </a:solidFill>
                <a:latin typeface="+mn-lt"/>
                <a:ea typeface="+mn-ea"/>
                <a:cs typeface="+mn-cs"/>
              </a:rPr>
              <a:t>Sustainability</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11</a:t>
            </a:r>
            <a:r>
              <a:rPr lang="en-GB" sz="1200" kern="1200">
                <a:solidFill>
                  <a:schemeClr val="tx1"/>
                </a:solidFill>
                <a:latin typeface="+mn-lt"/>
                <a:ea typeface="+mn-ea"/>
                <a:cs typeface="+mn-cs"/>
              </a:rPr>
              <a:t>(14), p.3917.</a:t>
            </a:r>
            <a:endParaRPr lang="en-US" sz="1200" kern="1200">
              <a:solidFill>
                <a:schemeClr val="tx1"/>
              </a:solidFill>
              <a:latin typeface="+mn-lt"/>
              <a:ea typeface="+mn-ea"/>
              <a:cs typeface="+mn-cs"/>
            </a:endParaRPr>
          </a:p>
          <a:p>
            <a:r>
              <a:rPr lang="en-GB" sz="1200" kern="1200" err="1">
                <a:solidFill>
                  <a:schemeClr val="tx1"/>
                </a:solidFill>
                <a:latin typeface="+mn-lt"/>
                <a:ea typeface="+mn-ea"/>
                <a:cs typeface="+mn-cs"/>
              </a:rPr>
              <a:t>Ledwith</a:t>
            </a:r>
            <a:r>
              <a:rPr lang="en-GB" sz="1200" kern="1200">
                <a:solidFill>
                  <a:schemeClr val="tx1"/>
                </a:solidFill>
                <a:latin typeface="+mn-lt"/>
                <a:ea typeface="+mn-ea"/>
                <a:cs typeface="+mn-cs"/>
              </a:rPr>
              <a:t>, M. (2020) Community development: A critical approach. Policy Press.</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legislation.gov.uk (2021)</a:t>
            </a:r>
            <a:r>
              <a:rPr lang="en-GB" sz="1200" i="1" kern="1200">
                <a:solidFill>
                  <a:schemeClr val="tx1"/>
                </a:solidFill>
                <a:latin typeface="+mn-lt"/>
                <a:ea typeface="+mn-ea"/>
                <a:cs typeface="+mn-cs"/>
              </a:rPr>
              <a:t> Care Act 2014</a:t>
            </a:r>
            <a:r>
              <a:rPr lang="en-GB" sz="1200" kern="1200">
                <a:solidFill>
                  <a:schemeClr val="tx1"/>
                </a:solidFill>
                <a:latin typeface="+mn-lt"/>
                <a:ea typeface="+mn-ea"/>
                <a:cs typeface="+mn-cs"/>
              </a:rPr>
              <a:t> [online]. Available at: https://www.legislation.gov.uk/ukpga/2014/23/contents/enacted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legislation.gov.uk (2021)</a:t>
            </a:r>
            <a:r>
              <a:rPr lang="en-GB" sz="1200" i="1" kern="1200">
                <a:solidFill>
                  <a:schemeClr val="tx1"/>
                </a:solidFill>
                <a:latin typeface="+mn-lt"/>
                <a:ea typeface="+mn-ea"/>
                <a:cs typeface="+mn-cs"/>
              </a:rPr>
              <a:t> Equality Act 2010</a:t>
            </a:r>
            <a:r>
              <a:rPr lang="en-GB" sz="1200" kern="1200">
                <a:solidFill>
                  <a:schemeClr val="tx1"/>
                </a:solidFill>
                <a:latin typeface="+mn-lt"/>
                <a:ea typeface="+mn-ea"/>
                <a:cs typeface="+mn-cs"/>
              </a:rPr>
              <a:t> [online]. Available at: https://www.legislation.gov.uk/ukpga/2010/15/contents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legislation.gov.uk (2021)</a:t>
            </a:r>
            <a:r>
              <a:rPr lang="en-GB" sz="1200" i="1" kern="1200">
                <a:solidFill>
                  <a:schemeClr val="tx1"/>
                </a:solidFill>
                <a:latin typeface="+mn-lt"/>
                <a:ea typeface="+mn-ea"/>
                <a:cs typeface="+mn-cs"/>
              </a:rPr>
              <a:t> Human Rights Act 1998</a:t>
            </a:r>
            <a:r>
              <a:rPr lang="en-GB" sz="1200" kern="1200">
                <a:solidFill>
                  <a:schemeClr val="tx1"/>
                </a:solidFill>
                <a:latin typeface="+mn-lt"/>
                <a:ea typeface="+mn-ea"/>
                <a:cs typeface="+mn-cs"/>
              </a:rPr>
              <a:t> [online]. Available at: https://www.legislation.gov.uk/ukpga/1998/42/contents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Mac </a:t>
            </a:r>
            <a:r>
              <a:rPr lang="en-GB" sz="1200" kern="1200" err="1">
                <a:solidFill>
                  <a:schemeClr val="tx1"/>
                </a:solidFill>
                <a:latin typeface="+mn-lt"/>
                <a:ea typeface="+mn-ea"/>
                <a:cs typeface="+mn-cs"/>
              </a:rPr>
              <a:t>Ginty</a:t>
            </a:r>
            <a:r>
              <a:rPr lang="en-GB" sz="1200" kern="1200">
                <a:solidFill>
                  <a:schemeClr val="tx1"/>
                </a:solidFill>
                <a:latin typeface="+mn-lt"/>
                <a:ea typeface="+mn-ea"/>
                <a:cs typeface="+mn-cs"/>
              </a:rPr>
              <a:t>, R. and Williams, A. (2016) </a:t>
            </a:r>
            <a:r>
              <a:rPr lang="en-GB" sz="1200" i="1" kern="1200">
                <a:solidFill>
                  <a:schemeClr val="tx1"/>
                </a:solidFill>
                <a:latin typeface="+mn-lt"/>
                <a:ea typeface="+mn-ea"/>
                <a:cs typeface="+mn-cs"/>
              </a:rPr>
              <a:t>Conflict and development</a:t>
            </a:r>
            <a:r>
              <a:rPr lang="en-GB" sz="1200" kern="1200">
                <a:solidFill>
                  <a:schemeClr val="tx1"/>
                </a:solidFill>
                <a:latin typeface="+mn-lt"/>
                <a:ea typeface="+mn-ea"/>
                <a:cs typeface="+mn-cs"/>
              </a:rPr>
              <a:t>. </a:t>
            </a:r>
            <a:r>
              <a:rPr lang="en-GB" sz="1200" kern="1200" err="1">
                <a:solidFill>
                  <a:schemeClr val="tx1"/>
                </a:solidFill>
                <a:latin typeface="+mn-lt"/>
                <a:ea typeface="+mn-ea"/>
                <a:cs typeface="+mn-cs"/>
              </a:rPr>
              <a:t>Routledge</a:t>
            </a:r>
            <a:r>
              <a:rPr lang="en-GB" sz="1200" kern="1200">
                <a:solidFill>
                  <a:schemeClr val="tx1"/>
                </a:solidFill>
                <a:latin typeface="+mn-lt"/>
                <a:ea typeface="+mn-ea"/>
                <a:cs typeface="+mn-cs"/>
              </a:rPr>
              <a:t>.</a:t>
            </a:r>
            <a:endParaRPr lang="en-US" sz="1200" kern="1200">
              <a:solidFill>
                <a:schemeClr val="tx1"/>
              </a:solidFill>
              <a:latin typeface="+mn-lt"/>
              <a:ea typeface="+mn-ea"/>
              <a:cs typeface="+mn-cs"/>
            </a:endParaRPr>
          </a:p>
          <a:p>
            <a:r>
              <a:rPr lang="en-GB" sz="1200" kern="1200" err="1">
                <a:solidFill>
                  <a:schemeClr val="tx1"/>
                </a:solidFill>
                <a:latin typeface="+mn-lt"/>
                <a:ea typeface="+mn-ea"/>
                <a:cs typeface="+mn-cs"/>
              </a:rPr>
              <a:t>Neelam</a:t>
            </a:r>
            <a:r>
              <a:rPr lang="en-GB" sz="1200" kern="1200">
                <a:solidFill>
                  <a:schemeClr val="tx1"/>
                </a:solidFill>
                <a:latin typeface="+mn-lt"/>
                <a:ea typeface="+mn-ea"/>
                <a:cs typeface="+mn-cs"/>
              </a:rPr>
              <a:t>, G. (2016) </a:t>
            </a:r>
            <a:r>
              <a:rPr lang="en-GB" sz="1200" i="1" kern="1200">
                <a:solidFill>
                  <a:schemeClr val="tx1"/>
                </a:solidFill>
                <a:latin typeface="+mn-lt"/>
                <a:ea typeface="+mn-ea"/>
                <a:cs typeface="+mn-cs"/>
              </a:rPr>
              <a:t>Using technology to speed up community development</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mint</a:t>
            </a:r>
            <a:r>
              <a:rPr lang="en-GB" sz="1200" kern="1200">
                <a:solidFill>
                  <a:schemeClr val="tx1"/>
                </a:solidFill>
                <a:latin typeface="+mn-lt"/>
                <a:ea typeface="+mn-ea"/>
                <a:cs typeface="+mn-cs"/>
              </a:rPr>
              <a:t>.[online] Available at: https://www.livemint.com/Industry/HeayecHJaniyHTnKGEJVVM/Using-technology-to-speed-up-community-development.html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Newham (2021) </a:t>
            </a:r>
            <a:r>
              <a:rPr lang="en-GB" sz="1200" i="1" kern="1200">
                <a:solidFill>
                  <a:schemeClr val="tx1"/>
                </a:solidFill>
                <a:latin typeface="+mn-lt"/>
                <a:ea typeface="+mn-ea"/>
                <a:cs typeface="+mn-cs"/>
              </a:rPr>
              <a:t>Newham Info – Children &amp; Young People</a:t>
            </a:r>
            <a:r>
              <a:rPr lang="en-GB" sz="1200" kern="1200">
                <a:solidFill>
                  <a:schemeClr val="tx1"/>
                </a:solidFill>
                <a:latin typeface="+mn-lt"/>
                <a:ea typeface="+mn-ea"/>
                <a:cs typeface="+mn-cs"/>
              </a:rPr>
              <a:t> [online]Available at: https://www.newham.info/children-and-young-people/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Newham (2021) </a:t>
            </a:r>
            <a:r>
              <a:rPr lang="en-GB" sz="1200" i="1" kern="1200">
                <a:solidFill>
                  <a:schemeClr val="tx1"/>
                </a:solidFill>
                <a:latin typeface="+mn-lt"/>
                <a:ea typeface="+mn-ea"/>
                <a:cs typeface="+mn-cs"/>
              </a:rPr>
              <a:t>Newham Info – Newham Facts and Figures</a:t>
            </a:r>
            <a:r>
              <a:rPr lang="en-GB" sz="1200" kern="1200">
                <a:solidFill>
                  <a:schemeClr val="tx1"/>
                </a:solidFill>
                <a:latin typeface="+mn-lt"/>
                <a:ea typeface="+mn-ea"/>
                <a:cs typeface="+mn-cs"/>
              </a:rPr>
              <a:t> [online] Available at: https://www.newham.info/newham-facts-and-figures/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Newham (2021) </a:t>
            </a:r>
            <a:r>
              <a:rPr lang="en-GB" sz="1200" i="1" kern="1200">
                <a:solidFill>
                  <a:schemeClr val="tx1"/>
                </a:solidFill>
                <a:latin typeface="+mn-lt"/>
                <a:ea typeface="+mn-ea"/>
                <a:cs typeface="+mn-cs"/>
              </a:rPr>
              <a:t>Newham year of the young-person</a:t>
            </a:r>
            <a:r>
              <a:rPr lang="en-GB" sz="1200" kern="1200">
                <a:solidFill>
                  <a:schemeClr val="tx1"/>
                </a:solidFill>
                <a:latin typeface="+mn-lt"/>
                <a:ea typeface="+mn-ea"/>
                <a:cs typeface="+mn-cs"/>
              </a:rPr>
              <a:t> [online]Available at: https://www.newham.gov.uk/downloads/file/2728/2021-newham-year-of-the-young-person (Accessed: 19 November 2021).</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Newham (2021).</a:t>
            </a:r>
            <a:r>
              <a:rPr lang="en-GB" sz="1200" i="1" kern="1200">
                <a:solidFill>
                  <a:schemeClr val="tx1"/>
                </a:solidFill>
                <a:latin typeface="+mn-lt"/>
                <a:ea typeface="+mn-ea"/>
                <a:cs typeface="+mn-cs"/>
              </a:rPr>
              <a:t>Newham Info – Health &amp; Social Care</a:t>
            </a:r>
            <a:r>
              <a:rPr lang="en-GB" sz="1200" kern="1200">
                <a:solidFill>
                  <a:schemeClr val="tx1"/>
                </a:solidFill>
                <a:latin typeface="+mn-lt"/>
                <a:ea typeface="+mn-ea"/>
                <a:cs typeface="+mn-cs"/>
              </a:rPr>
              <a:t> [online]Available at: https://www.newham.info/health-and-social-care/ (Accessed: 19 November 2021).</a:t>
            </a:r>
            <a:endParaRPr lang="en-US" sz="1200" kern="1200">
              <a:solidFill>
                <a:schemeClr val="tx1"/>
              </a:solidFill>
              <a:latin typeface="+mn-lt"/>
              <a:ea typeface="+mn-ea"/>
              <a:cs typeface="+mn-cs"/>
            </a:endParaRPr>
          </a:p>
          <a:p>
            <a:r>
              <a:rPr lang="en-GB" sz="1200" kern="1200" err="1">
                <a:solidFill>
                  <a:schemeClr val="tx1"/>
                </a:solidFill>
                <a:latin typeface="+mn-lt"/>
                <a:ea typeface="+mn-ea"/>
                <a:cs typeface="+mn-cs"/>
              </a:rPr>
              <a:t>Prakoso</a:t>
            </a:r>
            <a:r>
              <a:rPr lang="en-GB" sz="1200" kern="1200">
                <a:solidFill>
                  <a:schemeClr val="tx1"/>
                </a:solidFill>
                <a:latin typeface="+mn-lt"/>
                <a:ea typeface="+mn-ea"/>
                <a:cs typeface="+mn-cs"/>
              </a:rPr>
              <a:t>, S.G., </a:t>
            </a:r>
            <a:r>
              <a:rPr lang="en-GB" sz="1200" kern="1200" err="1">
                <a:solidFill>
                  <a:schemeClr val="tx1"/>
                </a:solidFill>
                <a:latin typeface="+mn-lt"/>
                <a:ea typeface="+mn-ea"/>
                <a:cs typeface="+mn-cs"/>
              </a:rPr>
              <a:t>Yuliarti</a:t>
            </a:r>
            <a:r>
              <a:rPr lang="en-GB" sz="1200" kern="1200">
                <a:solidFill>
                  <a:schemeClr val="tx1"/>
                </a:solidFill>
                <a:latin typeface="+mn-lt"/>
                <a:ea typeface="+mn-ea"/>
                <a:cs typeface="+mn-cs"/>
              </a:rPr>
              <a:t>, M.S. and </a:t>
            </a:r>
            <a:r>
              <a:rPr lang="en-GB" sz="1200" kern="1200" err="1">
                <a:solidFill>
                  <a:schemeClr val="tx1"/>
                </a:solidFill>
                <a:latin typeface="+mn-lt"/>
                <a:ea typeface="+mn-ea"/>
                <a:cs typeface="+mn-cs"/>
              </a:rPr>
              <a:t>Anggreni</a:t>
            </a:r>
            <a:r>
              <a:rPr lang="en-GB" sz="1200" kern="1200">
                <a:solidFill>
                  <a:schemeClr val="tx1"/>
                </a:solidFill>
                <a:latin typeface="+mn-lt"/>
                <a:ea typeface="+mn-ea"/>
                <a:cs typeface="+mn-cs"/>
              </a:rPr>
              <a:t>, L.S. (2017) The importance of social media literacy for students in globalization age. </a:t>
            </a:r>
            <a:r>
              <a:rPr lang="en-GB" sz="1200" i="1" kern="1200" err="1">
                <a:solidFill>
                  <a:schemeClr val="tx1"/>
                </a:solidFill>
                <a:latin typeface="+mn-lt"/>
                <a:ea typeface="+mn-ea"/>
                <a:cs typeface="+mn-cs"/>
              </a:rPr>
              <a:t>KnE</a:t>
            </a:r>
            <a:r>
              <a:rPr lang="en-GB" sz="1200" i="1" kern="1200">
                <a:solidFill>
                  <a:schemeClr val="tx1"/>
                </a:solidFill>
                <a:latin typeface="+mn-lt"/>
                <a:ea typeface="+mn-ea"/>
                <a:cs typeface="+mn-cs"/>
              </a:rPr>
              <a:t> Social Sciences</a:t>
            </a:r>
            <a:r>
              <a:rPr lang="en-GB" sz="1200" kern="1200">
                <a:solidFill>
                  <a:schemeClr val="tx1"/>
                </a:solidFill>
                <a:latin typeface="+mn-lt"/>
                <a:ea typeface="+mn-ea"/>
                <a:cs typeface="+mn-cs"/>
              </a:rPr>
              <a:t>, pp.191-197.</a:t>
            </a:r>
            <a:endParaRPr lang="en-US" sz="1200" kern="1200">
              <a:solidFill>
                <a:schemeClr val="tx1"/>
              </a:solidFill>
              <a:latin typeface="+mn-lt"/>
              <a:ea typeface="+mn-ea"/>
              <a:cs typeface="+mn-cs"/>
            </a:endParaRPr>
          </a:p>
          <a:p>
            <a:r>
              <a:rPr lang="en-GB" sz="1200" kern="1200" err="1">
                <a:solidFill>
                  <a:schemeClr val="tx1"/>
                </a:solidFill>
                <a:latin typeface="+mn-lt"/>
                <a:ea typeface="+mn-ea"/>
                <a:cs typeface="+mn-cs"/>
              </a:rPr>
              <a:t>Rahman</a:t>
            </a:r>
            <a:r>
              <a:rPr lang="en-GB" sz="1200" kern="1200">
                <a:solidFill>
                  <a:schemeClr val="tx1"/>
                </a:solidFill>
                <a:latin typeface="+mn-lt"/>
                <a:ea typeface="+mn-ea"/>
                <a:cs typeface="+mn-cs"/>
              </a:rPr>
              <a:t>, R.A., Al </a:t>
            </a:r>
            <a:r>
              <a:rPr lang="en-GB" sz="1200" kern="1200" err="1">
                <a:solidFill>
                  <a:schemeClr val="tx1"/>
                </a:solidFill>
                <a:latin typeface="+mn-lt"/>
                <a:ea typeface="+mn-ea"/>
                <a:cs typeface="+mn-cs"/>
              </a:rPr>
              <a:t>Smady</a:t>
            </a:r>
            <a:r>
              <a:rPr lang="en-GB" sz="1200" kern="1200">
                <a:solidFill>
                  <a:schemeClr val="tx1"/>
                </a:solidFill>
                <a:latin typeface="+mn-lt"/>
                <a:ea typeface="+mn-ea"/>
                <a:cs typeface="+mn-cs"/>
              </a:rPr>
              <a:t>, A. and </a:t>
            </a:r>
            <a:r>
              <a:rPr lang="en-GB" sz="1200" kern="1200" err="1">
                <a:solidFill>
                  <a:schemeClr val="tx1"/>
                </a:solidFill>
                <a:latin typeface="+mn-lt"/>
                <a:ea typeface="+mn-ea"/>
                <a:cs typeface="+mn-cs"/>
              </a:rPr>
              <a:t>Kazemian</a:t>
            </a:r>
            <a:r>
              <a:rPr lang="en-GB" sz="1200" kern="1200">
                <a:solidFill>
                  <a:schemeClr val="tx1"/>
                </a:solidFill>
                <a:latin typeface="+mn-lt"/>
                <a:ea typeface="+mn-ea"/>
                <a:cs typeface="+mn-cs"/>
              </a:rPr>
              <a:t>, S. (2015) Sustainability of Islamic microfinance institutions through community development. </a:t>
            </a:r>
            <a:r>
              <a:rPr lang="en-GB" sz="1200" i="1" kern="1200">
                <a:solidFill>
                  <a:schemeClr val="tx1"/>
                </a:solidFill>
                <a:latin typeface="+mn-lt"/>
                <a:ea typeface="+mn-ea"/>
                <a:cs typeface="+mn-cs"/>
              </a:rPr>
              <a:t>International Business Research</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8</a:t>
            </a:r>
            <a:r>
              <a:rPr lang="en-GB" sz="1200" kern="1200">
                <a:solidFill>
                  <a:schemeClr val="tx1"/>
                </a:solidFill>
                <a:latin typeface="+mn-lt"/>
                <a:ea typeface="+mn-ea"/>
                <a:cs typeface="+mn-cs"/>
              </a:rPr>
              <a:t>(6), p.196.</a:t>
            </a:r>
            <a:endParaRPr lang="en-US" sz="1200" kern="1200">
              <a:solidFill>
                <a:schemeClr val="tx1"/>
              </a:solidFill>
              <a:latin typeface="+mn-lt"/>
              <a:ea typeface="+mn-ea"/>
              <a:cs typeface="+mn-cs"/>
            </a:endParaRPr>
          </a:p>
          <a:p>
            <a:r>
              <a:rPr lang="en-GB" sz="1200" kern="1200" err="1">
                <a:solidFill>
                  <a:schemeClr val="tx1"/>
                </a:solidFill>
                <a:latin typeface="+mn-lt"/>
                <a:ea typeface="+mn-ea"/>
                <a:cs typeface="+mn-cs"/>
              </a:rPr>
              <a:t>Spagnoletti</a:t>
            </a:r>
            <a:r>
              <a:rPr lang="en-GB" sz="1200" kern="1200">
                <a:solidFill>
                  <a:schemeClr val="tx1"/>
                </a:solidFill>
                <a:latin typeface="+mn-lt"/>
                <a:ea typeface="+mn-ea"/>
                <a:cs typeface="+mn-cs"/>
              </a:rPr>
              <a:t>, P., </a:t>
            </a:r>
            <a:r>
              <a:rPr lang="en-GB" sz="1200" kern="1200" err="1">
                <a:solidFill>
                  <a:schemeClr val="tx1"/>
                </a:solidFill>
                <a:latin typeface="+mn-lt"/>
                <a:ea typeface="+mn-ea"/>
                <a:cs typeface="+mn-cs"/>
              </a:rPr>
              <a:t>Resca</a:t>
            </a:r>
            <a:r>
              <a:rPr lang="en-GB" sz="1200" kern="1200">
                <a:solidFill>
                  <a:schemeClr val="tx1"/>
                </a:solidFill>
                <a:latin typeface="+mn-lt"/>
                <a:ea typeface="+mn-ea"/>
                <a:cs typeface="+mn-cs"/>
              </a:rPr>
              <a:t>, A. and Lee, G. (2015) A design theory for digital platforms supporting online communities: a multiple case study. </a:t>
            </a:r>
            <a:r>
              <a:rPr lang="en-GB" sz="1200" i="1" kern="1200">
                <a:solidFill>
                  <a:schemeClr val="tx1"/>
                </a:solidFill>
                <a:latin typeface="+mn-lt"/>
                <a:ea typeface="+mn-ea"/>
                <a:cs typeface="+mn-cs"/>
              </a:rPr>
              <a:t>Journal of Information technology</a:t>
            </a:r>
            <a:r>
              <a:rPr lang="en-GB" sz="1200" kern="1200">
                <a:solidFill>
                  <a:schemeClr val="tx1"/>
                </a:solidFill>
                <a:latin typeface="+mn-lt"/>
                <a:ea typeface="+mn-ea"/>
                <a:cs typeface="+mn-cs"/>
              </a:rPr>
              <a:t>, </a:t>
            </a:r>
            <a:r>
              <a:rPr lang="en-GB" sz="1200" i="1" kern="1200">
                <a:solidFill>
                  <a:schemeClr val="tx1"/>
                </a:solidFill>
                <a:latin typeface="+mn-lt"/>
                <a:ea typeface="+mn-ea"/>
                <a:cs typeface="+mn-cs"/>
              </a:rPr>
              <a:t>30</a:t>
            </a:r>
            <a:r>
              <a:rPr lang="en-GB" sz="1200" kern="1200">
                <a:solidFill>
                  <a:schemeClr val="tx1"/>
                </a:solidFill>
                <a:latin typeface="+mn-lt"/>
                <a:ea typeface="+mn-ea"/>
                <a:cs typeface="+mn-cs"/>
              </a:rPr>
              <a:t>(4), pp.364-380.</a:t>
            </a:r>
            <a:endParaRPr lang="en-US" sz="1200" kern="1200">
              <a:solidFill>
                <a:schemeClr val="tx1"/>
              </a:solidFill>
              <a:latin typeface="+mn-lt"/>
              <a:ea typeface="+mn-ea"/>
              <a:cs typeface="+mn-cs"/>
            </a:endParaRPr>
          </a:p>
          <a:p>
            <a:r>
              <a:rPr lang="en-GB" sz="1200" kern="1200">
                <a:solidFill>
                  <a:schemeClr val="tx1"/>
                </a:solidFill>
                <a:effectLst/>
                <a:latin typeface="+mn-lt"/>
                <a:ea typeface="+mn-ea"/>
                <a:cs typeface="+mn-cs"/>
              </a:rPr>
              <a:t>Newham Recorder. 2021. </a:t>
            </a:r>
            <a:r>
              <a:rPr lang="en-GB" sz="1200" i="1" kern="1200">
                <a:solidFill>
                  <a:schemeClr val="tx1"/>
                </a:solidFill>
                <a:effectLst/>
                <a:latin typeface="+mn-lt"/>
                <a:ea typeface="+mn-ea"/>
                <a:cs typeface="+mn-cs"/>
              </a:rPr>
              <a:t>Study reveals Newham has growing number of takeaways</a:t>
            </a:r>
            <a:r>
              <a:rPr lang="en-GB" sz="1200" kern="1200">
                <a:solidFill>
                  <a:schemeClr val="tx1"/>
                </a:solidFill>
                <a:effectLst/>
                <a:latin typeface="+mn-lt"/>
                <a:ea typeface="+mn-ea"/>
                <a:cs typeface="+mn-cs"/>
              </a:rPr>
              <a:t>. [online] Available at: &lt;https://</a:t>
            </a:r>
            <a:r>
              <a:rPr lang="en-GB" sz="1200" kern="1200" err="1">
                <a:solidFill>
                  <a:schemeClr val="tx1"/>
                </a:solidFill>
                <a:effectLst/>
                <a:latin typeface="+mn-lt"/>
                <a:ea typeface="+mn-ea"/>
                <a:cs typeface="+mn-cs"/>
              </a:rPr>
              <a:t>www.newhamrecorder.co.uk</a:t>
            </a:r>
            <a:r>
              <a:rPr lang="en-GB" sz="1200" kern="1200">
                <a:solidFill>
                  <a:schemeClr val="tx1"/>
                </a:solidFill>
                <a:effectLst/>
                <a:latin typeface="+mn-lt"/>
                <a:ea typeface="+mn-ea"/>
                <a:cs typeface="+mn-cs"/>
              </a:rPr>
              <a:t>/news/study-reveals-newham-has-growing-number-of-takeaways-3130072&gt; [Accessed 26 November 2021].</a:t>
            </a:r>
          </a:p>
          <a:p>
            <a:r>
              <a:rPr lang="en-GB" sz="1200" kern="1200">
                <a:solidFill>
                  <a:schemeClr val="tx1"/>
                </a:solidFill>
                <a:effectLst/>
                <a:latin typeface="+mn-lt"/>
                <a:ea typeface="+mn-ea"/>
                <a:cs typeface="+mn-cs"/>
              </a:rPr>
              <a:t> </a:t>
            </a:r>
          </a:p>
          <a:p>
            <a:endParaRPr lang="en-IN"/>
          </a:p>
        </p:txBody>
      </p:sp>
      <p:sp>
        <p:nvSpPr>
          <p:cNvPr id="4" name="Slide Number Placeholder 3"/>
          <p:cNvSpPr>
            <a:spLocks noGrp="1"/>
          </p:cNvSpPr>
          <p:nvPr>
            <p:ph type="sldNum" sz="quarter" idx="5"/>
          </p:nvPr>
        </p:nvSpPr>
        <p:spPr/>
        <p:txBody>
          <a:bodyPr/>
          <a:lstStyle/>
          <a:p>
            <a:fld id="{D2B70C8F-BDBA-42E4-850A-F0DF0AC2E595}" type="slidenum">
              <a:rPr lang="en-IN" smtClean="0"/>
              <a:pPr/>
              <a:t>15</a:t>
            </a:fld>
            <a:endParaRPr lang="en-IN"/>
          </a:p>
        </p:txBody>
      </p:sp>
    </p:spTree>
    <p:extLst>
      <p:ext uri="{BB962C8B-B14F-4D97-AF65-F5344CB8AC3E}">
        <p14:creationId xmlns:p14="http://schemas.microsoft.com/office/powerpoint/2010/main" val="2984078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11/28/21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469568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11/28/21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3537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pPr/>
              <a:t>11/28/21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26982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655586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pPr/>
              <a:t>11/28/21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55915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pPr/>
              <a:t>11/28/21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00184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pPr/>
              <a:t>11/28/21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26366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80454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276153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906009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116286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97181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11/28/21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9090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pPr/>
              <a:t>11/28/21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0241660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pPr/>
              <a:t>11/28/21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88860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11/28/21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53465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11/28/21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763640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764DE79-268F-4C1A-8933-263129D2AF90}" type="datetimeFigureOut">
              <a:rPr lang="en-US" smtClean="0"/>
              <a:pPr/>
              <a:t>11/28/21</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09077522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46844C3-2607-4C8F-9B4E-F463091AC41A}"/>
              </a:ext>
            </a:extLst>
          </p:cNvPr>
          <p:cNvSpPr>
            <a:spLocks noGrp="1"/>
          </p:cNvSpPr>
          <p:nvPr>
            <p:ph type="subTitle" idx="1"/>
          </p:nvPr>
        </p:nvSpPr>
        <p:spPr>
          <a:xfrm>
            <a:off x="5832389" y="670086"/>
            <a:ext cx="6075406" cy="5571750"/>
          </a:xfrm>
        </p:spPr>
        <p:txBody>
          <a:bodyPr>
            <a:normAutofit/>
          </a:bodyPr>
          <a:lstStyle/>
          <a:p>
            <a:r>
              <a:rPr lang="en-GB" b="1" dirty="0">
                <a:latin typeface="Times New Roman" panose="02020603050405020304" pitchFamily="18" charset="0"/>
                <a:cs typeface="Times New Roman" panose="02020603050405020304" pitchFamily="18" charset="0"/>
              </a:rPr>
              <a:t>Assessment  </a:t>
            </a:r>
          </a:p>
          <a:p>
            <a:r>
              <a:rPr lang="en-GB" b="1" dirty="0">
                <a:latin typeface="Times New Roman" panose="02020603050405020304" pitchFamily="18" charset="0"/>
                <a:cs typeface="Times New Roman" panose="02020603050405020304" pitchFamily="18" charset="0"/>
              </a:rPr>
              <a:t>Viva </a:t>
            </a:r>
          </a:p>
          <a:p>
            <a:endParaRPr lang="en-GB" sz="400" b="1" dirty="0">
              <a:latin typeface="Times New Roman" panose="02020603050405020304" pitchFamily="18" charset="0"/>
              <a:cs typeface="Times New Roman" panose="02020603050405020304" pitchFamily="18" charset="0"/>
            </a:endParaRPr>
          </a:p>
          <a:p>
            <a:endParaRPr lang="en-GB" sz="400" b="1" dirty="0">
              <a:latin typeface="Times New Roman" panose="02020603050405020304" pitchFamily="18" charset="0"/>
              <a:cs typeface="Times New Roman" panose="02020603050405020304" pitchFamily="18" charset="0"/>
            </a:endParaRPr>
          </a:p>
          <a:p>
            <a:pPr algn="l"/>
            <a:endParaRPr lang="en-GB" sz="400" b="1" dirty="0">
              <a:latin typeface="Times New Roman" panose="02020603050405020304" pitchFamily="18" charset="0"/>
              <a:cs typeface="Times New Roman" panose="02020603050405020304" pitchFamily="18" charset="0"/>
            </a:endParaRPr>
          </a:p>
          <a:p>
            <a:pPr algn="l"/>
            <a:r>
              <a:rPr lang="en-GB" sz="2000" b="1" dirty="0">
                <a:latin typeface="Times New Roman" panose="02020603050405020304" pitchFamily="18" charset="0"/>
                <a:cs typeface="Times New Roman" panose="02020603050405020304" pitchFamily="18" charset="0"/>
              </a:rPr>
              <a:t>Student name: Rukshana Begum</a:t>
            </a:r>
          </a:p>
          <a:p>
            <a:pPr algn="l"/>
            <a:r>
              <a:rPr lang="en-GB" sz="2000" b="1" dirty="0">
                <a:latin typeface="Times New Roman" panose="02020603050405020304" pitchFamily="18" charset="0"/>
                <a:cs typeface="Times New Roman" panose="02020603050405020304" pitchFamily="18" charset="0"/>
              </a:rPr>
              <a:t>Student ID: 1808389 </a:t>
            </a:r>
          </a:p>
          <a:p>
            <a:pPr algn="l"/>
            <a:r>
              <a:rPr lang="en-GB" sz="2000" b="1" dirty="0">
                <a:latin typeface="Times New Roman" panose="02020603050405020304" pitchFamily="18" charset="0"/>
                <a:cs typeface="Times New Roman" panose="02020603050405020304" pitchFamily="18" charset="0"/>
              </a:rPr>
              <a:t>Module name: Community Care and Development</a:t>
            </a:r>
          </a:p>
          <a:p>
            <a:pPr algn="l"/>
            <a:r>
              <a:rPr lang="en-GB" sz="2000" b="1" dirty="0">
                <a:latin typeface="Times New Roman" panose="02020603050405020304" pitchFamily="18" charset="0"/>
                <a:cs typeface="Times New Roman" panose="02020603050405020304" pitchFamily="18" charset="0"/>
              </a:rPr>
              <a:t>Module code: (BMHP6022_LON)</a:t>
            </a:r>
          </a:p>
          <a:p>
            <a:pPr algn="l"/>
            <a:r>
              <a:rPr lang="en-GB" sz="2000" b="1" dirty="0">
                <a:latin typeface="Times New Roman" panose="02020603050405020304" pitchFamily="18" charset="0"/>
                <a:cs typeface="Times New Roman" panose="02020603050405020304" pitchFamily="18" charset="0"/>
              </a:rPr>
              <a:t>Lecturer name: Bianca Sanfilippo </a:t>
            </a:r>
          </a:p>
          <a:p>
            <a:pPr algn="l"/>
            <a:r>
              <a:rPr lang="en-GB" sz="2000" b="1" dirty="0">
                <a:latin typeface="Times New Roman" panose="02020603050405020304" pitchFamily="18" charset="0"/>
                <a:cs typeface="Times New Roman" panose="02020603050405020304" pitchFamily="18" charset="0"/>
              </a:rPr>
              <a:t>Date:  Tuesday, 30th November 2021</a:t>
            </a:r>
          </a:p>
          <a:p>
            <a:r>
              <a:rPr lang="en-GB" sz="400" b="1" dirty="0">
                <a:latin typeface="Times New Roman" panose="02020603050405020304" pitchFamily="18" charset="0"/>
                <a:cs typeface="Times New Roman" panose="02020603050405020304" pitchFamily="18" charset="0"/>
              </a:rPr>
              <a:t> </a:t>
            </a:r>
          </a:p>
        </p:txBody>
      </p:sp>
      <p:pic>
        <p:nvPicPr>
          <p:cNvPr id="4" name="Picture 3">
            <a:extLst>
              <a:ext uri="{FF2B5EF4-FFF2-40B4-BE49-F238E27FC236}">
                <a16:creationId xmlns:a16="http://schemas.microsoft.com/office/drawing/2014/main" id="{E29C565F-C94C-4C3F-AA7D-7F48641594A2}"/>
              </a:ext>
            </a:extLst>
          </p:cNvPr>
          <p:cNvPicPr>
            <a:picLocks noChangeAspect="1"/>
          </p:cNvPicPr>
          <p:nvPr/>
        </p:nvPicPr>
        <p:blipFill>
          <a:blip r:embed="rId2"/>
          <a:stretch>
            <a:fillRect/>
          </a:stretch>
        </p:blipFill>
        <p:spPr>
          <a:xfrm>
            <a:off x="726768" y="616164"/>
            <a:ext cx="2955546" cy="1184209"/>
          </a:xfrm>
          <a:prstGeom prst="rect">
            <a:avLst/>
          </a:prstGeom>
        </p:spPr>
      </p:pic>
      <p:pic>
        <p:nvPicPr>
          <p:cNvPr id="5" name="Picture 4">
            <a:extLst>
              <a:ext uri="{FF2B5EF4-FFF2-40B4-BE49-F238E27FC236}">
                <a16:creationId xmlns:a16="http://schemas.microsoft.com/office/drawing/2014/main" id="{DF043B1A-7E48-482A-8D87-8B6D3506E3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68" y="2559264"/>
            <a:ext cx="4242016" cy="312484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824784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62A3-1AEB-483F-8691-5CCC2A3FBE99}"/>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ABFD8130-5F5F-43C2-B68A-3DDD39523A05}"/>
              </a:ext>
            </a:extLst>
          </p:cNvPr>
          <p:cNvSpPr>
            <a:spLocks noGrp="1"/>
          </p:cNvSpPr>
          <p:nvPr>
            <p:ph idx="1"/>
          </p:nvPr>
        </p:nvSpPr>
        <p:spPr>
          <a:xfrm>
            <a:off x="838200" y="2500655"/>
            <a:ext cx="5257800" cy="1856689"/>
          </a:xfrm>
        </p:spPr>
        <p:txBody>
          <a:bodyPr>
            <a:normAutofit/>
          </a:bodyPr>
          <a:lstStyle/>
          <a:p>
            <a:pPr algn="just"/>
            <a:r>
              <a:rPr lang="en-GB" sz="1800" dirty="0">
                <a:effectLst/>
                <a:latin typeface="Times New Roman" panose="02020603050405020304" pitchFamily="18" charset="0"/>
                <a:ea typeface="Calibri" panose="020F0502020204030204" pitchFamily="34" charset="0"/>
              </a:rPr>
              <a:t>The current report is directed towards evaluating the community development in Newham. </a:t>
            </a:r>
          </a:p>
          <a:p>
            <a:pPr algn="just"/>
            <a:r>
              <a:rPr lang="en-GB" sz="1800" dirty="0">
                <a:effectLst/>
                <a:latin typeface="Times New Roman" panose="02020603050405020304" pitchFamily="18" charset="0"/>
                <a:ea typeface="Calibri" panose="020F0502020204030204" pitchFamily="34" charset="0"/>
              </a:rPr>
              <a:t>Additionally, it will discuss the different projects, communication methods, and platforms, which can be suitable for developments in Newham. </a:t>
            </a:r>
            <a:endParaRPr lang="en-GB" dirty="0"/>
          </a:p>
        </p:txBody>
      </p:sp>
      <p:pic>
        <p:nvPicPr>
          <p:cNvPr id="5" name="Picture 4">
            <a:extLst>
              <a:ext uri="{FF2B5EF4-FFF2-40B4-BE49-F238E27FC236}">
                <a16:creationId xmlns:a16="http://schemas.microsoft.com/office/drawing/2014/main" id="{0605C12E-582D-4D1C-8814-9160F1E20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5121" y="2258969"/>
            <a:ext cx="5129084" cy="3415970"/>
          </a:xfrm>
          <a:prstGeom prst="rect">
            <a:avLst/>
          </a:prstGeom>
          <a:ln>
            <a:noFill/>
          </a:ln>
          <a:effectLst>
            <a:softEdge rad="112500"/>
          </a:effectLst>
        </p:spPr>
      </p:pic>
    </p:spTree>
    <p:extLst>
      <p:ext uri="{BB962C8B-B14F-4D97-AF65-F5344CB8AC3E}">
        <p14:creationId xmlns:p14="http://schemas.microsoft.com/office/powerpoint/2010/main" val="940483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CED33-A0A7-480F-AB33-B245BC4FCF7F}"/>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Definition of community</a:t>
            </a:r>
          </a:p>
        </p:txBody>
      </p:sp>
      <p:sp>
        <p:nvSpPr>
          <p:cNvPr id="3" name="Content Placeholder 2">
            <a:extLst>
              <a:ext uri="{FF2B5EF4-FFF2-40B4-BE49-F238E27FC236}">
                <a16:creationId xmlns:a16="http://schemas.microsoft.com/office/drawing/2014/main" id="{B4A8E224-3391-407F-9976-23D169446E1E}"/>
              </a:ext>
            </a:extLst>
          </p:cNvPr>
          <p:cNvSpPr>
            <a:spLocks noGrp="1"/>
          </p:cNvSpPr>
          <p:nvPr>
            <p:ph idx="1"/>
          </p:nvPr>
        </p:nvSpPr>
        <p:spPr>
          <a:xfrm>
            <a:off x="838200" y="1825625"/>
            <a:ext cx="6353432" cy="4351338"/>
          </a:xfrm>
        </p:spPr>
        <p:txBody>
          <a:bodyPr vert="horz" lIns="91440" tIns="45720" rIns="91440" bIns="45720" rtlCol="0" anchor="t">
            <a:normAutofit/>
          </a:bodyPr>
          <a:lstStyle/>
          <a:p>
            <a:pPr algn="just">
              <a:lnSpc>
                <a:spcPct val="150000"/>
              </a:lnSpc>
              <a:spcAft>
                <a:spcPts val="1000"/>
              </a:spcAft>
            </a:pPr>
            <a:r>
              <a:rPr lang="en-GB" sz="1800" dirty="0">
                <a:effectLst/>
                <a:latin typeface="Times New Roman" panose="02020603050405020304" pitchFamily="18" charset="0"/>
                <a:ea typeface="Calibri" panose="020F0502020204030204" pitchFamily="34" charset="0"/>
              </a:rPr>
              <a:t>Community is referred to bonds, interests, identities, and relationships, which join individuals together whilst providing them with a shared position in culture, activity, or services (</a:t>
            </a:r>
            <a:r>
              <a:rPr lang="en-GB" sz="1800" dirty="0" err="1">
                <a:effectLst/>
                <a:latin typeface="Times New Roman" panose="02020603050405020304" pitchFamily="18" charset="0"/>
                <a:ea typeface="Calibri" panose="020F0502020204030204" pitchFamily="34" charset="0"/>
              </a:rPr>
              <a:t>Ledwith</a:t>
            </a:r>
            <a:r>
              <a:rPr lang="en-GB" sz="1800">
                <a:effectLst/>
                <a:latin typeface="Times New Roman" panose="02020603050405020304" pitchFamily="18" charset="0"/>
                <a:ea typeface="Calibri" panose="020F0502020204030204" pitchFamily="34" charset="0"/>
              </a:rPr>
              <a:t>, 2020). </a:t>
            </a:r>
          </a:p>
          <a:p>
            <a:pPr marL="0" indent="0" algn="just">
              <a:lnSpc>
                <a:spcPct val="150000"/>
              </a:lnSpc>
              <a:spcAft>
                <a:spcPts val="1000"/>
              </a:spcAft>
              <a:buNone/>
            </a:pPr>
            <a:r>
              <a:rPr lang="en-GB" sz="1800">
                <a:effectLst/>
                <a:latin typeface="Times New Roman" panose="02020603050405020304" pitchFamily="18" charset="0"/>
                <a:ea typeface="Calibri" panose="020F0502020204030204" pitchFamily="34" charset="0"/>
              </a:rPr>
              <a:t> . Community development is the belief that all individuals are provided with equal access to wealth, opportunity, justice, health, and wellbeing (Gilchrist, 2019). </a:t>
            </a:r>
            <a:endParaRPr lang="en-IN" sz="1800">
              <a:effectLst/>
              <a:latin typeface="Times New Roman" panose="02020603050405020304" pitchFamily="18" charset="0"/>
              <a:ea typeface="Calibri" panose="020F0502020204030204" pitchFamily="34" charset="0"/>
            </a:endParaRPr>
          </a:p>
        </p:txBody>
      </p:sp>
      <p:pic>
        <p:nvPicPr>
          <p:cNvPr id="5" name="Picture 4">
            <a:extLst>
              <a:ext uri="{FF2B5EF4-FFF2-40B4-BE49-F238E27FC236}">
                <a16:creationId xmlns:a16="http://schemas.microsoft.com/office/drawing/2014/main" id="{768EB2A1-6F38-43C9-B7EE-1BA7E26083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1994" y="1652301"/>
            <a:ext cx="4339281" cy="32697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94835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A094B-B8CA-4680-85E9-C7023273CC10}"/>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Recognising the diversity of communities</a:t>
            </a:r>
          </a:p>
        </p:txBody>
      </p:sp>
      <p:sp>
        <p:nvSpPr>
          <p:cNvPr id="3" name="Content Placeholder 2">
            <a:extLst>
              <a:ext uri="{FF2B5EF4-FFF2-40B4-BE49-F238E27FC236}">
                <a16:creationId xmlns:a16="http://schemas.microsoft.com/office/drawing/2014/main" id="{6ABF3FAF-916B-4E0F-9BBB-52AA43E6C83B}"/>
              </a:ext>
            </a:extLst>
          </p:cNvPr>
          <p:cNvSpPr>
            <a:spLocks noGrp="1"/>
          </p:cNvSpPr>
          <p:nvPr>
            <p:ph idx="1"/>
          </p:nvPr>
        </p:nvSpPr>
        <p:spPr>
          <a:xfrm>
            <a:off x="838200" y="1825625"/>
            <a:ext cx="6341076" cy="4351338"/>
          </a:xfrm>
        </p:spPr>
        <p:txBody>
          <a:bodyPr vert="horz" lIns="91440" tIns="45720" rIns="91440" bIns="45720" rtlCol="0" anchor="t">
            <a:normAutofit/>
          </a:bodyPr>
          <a:lstStyle/>
          <a:p>
            <a:pPr algn="just">
              <a:lnSpc>
                <a:spcPct val="150000"/>
              </a:lnSpc>
              <a:spcAft>
                <a:spcPts val="1000"/>
              </a:spcAft>
            </a:pPr>
            <a:r>
              <a:rPr lang="en-GB" sz="1800">
                <a:effectLst/>
                <a:latin typeface="Times New Roman" panose="02020603050405020304" pitchFamily="18" charset="0"/>
                <a:ea typeface="Calibri" panose="020F0502020204030204" pitchFamily="34" charset="0"/>
              </a:rPr>
              <a:t>According to Newham (2021), Newham has a population strength of 364346 in 2020. </a:t>
            </a:r>
          </a:p>
          <a:p>
            <a:pPr algn="just">
              <a:lnSpc>
                <a:spcPct val="150000"/>
              </a:lnSpc>
              <a:spcAft>
                <a:spcPts val="1000"/>
              </a:spcAft>
            </a:pPr>
            <a:r>
              <a:rPr lang="en-GB" sz="1800">
                <a:effectLst/>
                <a:latin typeface="Times New Roman" panose="02020603050405020304" pitchFamily="18" charset="0"/>
                <a:ea typeface="Calibri" panose="020F0502020204030204" pitchFamily="34" charset="0"/>
              </a:rPr>
              <a:t>The employment needs of the community teenagers are mainly inclined towards acquiring the opportunity for professional engagements. </a:t>
            </a:r>
          </a:p>
          <a:p>
            <a:pPr algn="just">
              <a:lnSpc>
                <a:spcPct val="150000"/>
              </a:lnSpc>
              <a:spcAft>
                <a:spcPts val="1000"/>
              </a:spcAft>
            </a:pPr>
            <a:r>
              <a:rPr lang="en-GB" sz="1800">
                <a:effectLst/>
                <a:latin typeface="Times New Roman" panose="02020603050405020304" pitchFamily="18" charset="0"/>
                <a:ea typeface="Calibri" panose="020F0502020204030204" pitchFamily="34" charset="0"/>
              </a:rPr>
              <a:t>For this, the community conducts a Kickstart Work Opportunities scheme, which provides teenagers with Universal Credit between the age of 16 and 24 years with six-month paid work placements in the London borough (Newham, 2021). </a:t>
            </a:r>
            <a:endParaRPr lang="en-GB">
              <a:cs typeface="Calibri"/>
            </a:endParaRPr>
          </a:p>
        </p:txBody>
      </p:sp>
      <p:pic>
        <p:nvPicPr>
          <p:cNvPr id="5" name="Picture 4">
            <a:extLst>
              <a:ext uri="{FF2B5EF4-FFF2-40B4-BE49-F238E27FC236}">
                <a16:creationId xmlns:a16="http://schemas.microsoft.com/office/drawing/2014/main" id="{AB79C652-DCFB-4FB9-A4F0-6FAADCDAAF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2076" y="2207482"/>
            <a:ext cx="3889843" cy="31429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576544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D92A-139D-4906-83AE-854BE6B3A59E}"/>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A project with the community </a:t>
            </a:r>
          </a:p>
        </p:txBody>
      </p:sp>
      <p:sp>
        <p:nvSpPr>
          <p:cNvPr id="3" name="Content Placeholder 2">
            <a:extLst>
              <a:ext uri="{FF2B5EF4-FFF2-40B4-BE49-F238E27FC236}">
                <a16:creationId xmlns:a16="http://schemas.microsoft.com/office/drawing/2014/main" id="{BC9CD69C-804F-4E30-811A-2456770E181B}"/>
              </a:ext>
            </a:extLst>
          </p:cNvPr>
          <p:cNvSpPr>
            <a:spLocks noGrp="1"/>
          </p:cNvSpPr>
          <p:nvPr>
            <p:ph idx="1"/>
          </p:nvPr>
        </p:nvSpPr>
        <p:spPr>
          <a:xfrm>
            <a:off x="838200" y="1825625"/>
            <a:ext cx="5257800" cy="4351338"/>
          </a:xfrm>
        </p:spPr>
        <p:txBody>
          <a:bodyPr vert="horz" lIns="91440" tIns="45720" rIns="91440" bIns="45720" rtlCol="0" anchor="t">
            <a:normAutofit/>
          </a:bodyPr>
          <a:lstStyle/>
          <a:p>
            <a:pPr algn="just"/>
            <a:r>
              <a:rPr lang="en-GB" sz="1800" dirty="0">
                <a:effectLst/>
                <a:latin typeface="Times New Roman" panose="02020603050405020304" pitchFamily="18" charset="0"/>
                <a:ea typeface="Calibri" panose="020F0502020204030204" pitchFamily="34" charset="0"/>
              </a:rPr>
              <a:t> Promoting healthier eating.</a:t>
            </a:r>
          </a:p>
          <a:p>
            <a:pPr algn="just"/>
            <a:r>
              <a:rPr lang="en-GB" sz="1800" dirty="0">
                <a:effectLst/>
                <a:latin typeface="Times New Roman" panose="02020603050405020304" pitchFamily="18" charset="0"/>
                <a:ea typeface="Calibri" panose="020F0502020204030204" pitchFamily="34" charset="0"/>
              </a:rPr>
              <a:t> Raise awareness of the harms of fast food consumption among the teenagers and young adults. </a:t>
            </a:r>
          </a:p>
          <a:p>
            <a:pPr algn="just"/>
            <a:r>
              <a:rPr lang="en-GB" sz="1800" dirty="0">
                <a:effectLst/>
                <a:latin typeface="Times New Roman" panose="02020603050405020304" pitchFamily="18" charset="0"/>
                <a:cs typeface="Calibri"/>
              </a:rPr>
              <a:t>Fast food places  are very cheap and target low income families. </a:t>
            </a:r>
          </a:p>
          <a:p>
            <a:pPr algn="just"/>
            <a:r>
              <a:rPr lang="en-GB" sz="1800" dirty="0">
                <a:effectLst/>
                <a:latin typeface="Times New Roman" panose="02020603050405020304" pitchFamily="18" charset="0"/>
                <a:cs typeface="Calibri"/>
              </a:rPr>
              <a:t>Newham has a higher than average of both Fast food places</a:t>
            </a:r>
            <a:r>
              <a:rPr lang="en-GB" dirty="0">
                <a:effectLst/>
              </a:rPr>
              <a:t> </a:t>
            </a:r>
            <a:r>
              <a:rPr lang="en-GB" sz="1800" dirty="0">
                <a:effectLst/>
                <a:latin typeface="Times New Roman" panose="02020603050405020304" pitchFamily="18" charset="0"/>
                <a:cs typeface="Times New Roman" panose="02020603050405020304" pitchFamily="18" charset="0"/>
              </a:rPr>
              <a:t>(Study reveals Newham has growing number of takeaways, 2021) </a:t>
            </a:r>
            <a:r>
              <a:rPr lang="en-GB" sz="1800" dirty="0">
                <a:effectLst/>
                <a:latin typeface="Times New Roman" panose="02020603050405020304" pitchFamily="18" charset="0"/>
                <a:cs typeface="Calibri"/>
              </a:rPr>
              <a:t>and young population between 0-18 (Newham  2021)</a:t>
            </a:r>
            <a:endParaRPr lang="en-GB" sz="2000" dirty="0">
              <a:cs typeface="Calibri"/>
            </a:endParaRPr>
          </a:p>
        </p:txBody>
      </p:sp>
      <p:pic>
        <p:nvPicPr>
          <p:cNvPr id="5" name="Picture 4">
            <a:extLst>
              <a:ext uri="{FF2B5EF4-FFF2-40B4-BE49-F238E27FC236}">
                <a16:creationId xmlns:a16="http://schemas.microsoft.com/office/drawing/2014/main" id="{F267E643-DA68-4FFF-A73E-00E9DF2DFA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1471" y="2292793"/>
            <a:ext cx="5258574" cy="26292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9083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04B7-291F-4A96-9B18-F065029C780F}"/>
              </a:ext>
            </a:extLst>
          </p:cNvPr>
          <p:cNvSpPr>
            <a:spLocks noGrp="1"/>
          </p:cNvSpPr>
          <p:nvPr>
            <p:ph type="title"/>
          </p:nvPr>
        </p:nvSpPr>
        <p:spPr>
          <a:xfrm>
            <a:off x="838200" y="352768"/>
            <a:ext cx="10515600" cy="1325563"/>
          </a:xfrm>
        </p:spPr>
        <p:txBody>
          <a:bodyPr>
            <a:normAutofit/>
          </a:bodyPr>
          <a:lstStyle/>
          <a:p>
            <a:pPr algn="ctr"/>
            <a:r>
              <a:rPr lang="en-GB" b="1">
                <a:latin typeface="Times New Roman" panose="02020603050405020304" pitchFamily="18" charset="0"/>
                <a:cs typeface="Times New Roman" panose="02020603050405020304" pitchFamily="18" charset="0"/>
              </a:rPr>
              <a:t>The importance of creating community/benefits</a:t>
            </a:r>
          </a:p>
        </p:txBody>
      </p:sp>
      <p:sp>
        <p:nvSpPr>
          <p:cNvPr id="3" name="Content Placeholder 2">
            <a:extLst>
              <a:ext uri="{FF2B5EF4-FFF2-40B4-BE49-F238E27FC236}">
                <a16:creationId xmlns:a16="http://schemas.microsoft.com/office/drawing/2014/main" id="{41B55B4F-6395-425C-AD0B-6ABB4822B391}"/>
              </a:ext>
            </a:extLst>
          </p:cNvPr>
          <p:cNvSpPr>
            <a:spLocks noGrp="1"/>
          </p:cNvSpPr>
          <p:nvPr>
            <p:ph idx="1"/>
          </p:nvPr>
        </p:nvSpPr>
        <p:spPr>
          <a:xfrm>
            <a:off x="919119" y="2052521"/>
            <a:ext cx="10353762" cy="3695136"/>
          </a:xfrm>
        </p:spPr>
        <p:txBody>
          <a:bodyPr>
            <a:normAutofit fontScale="77500" lnSpcReduction="20000"/>
          </a:bodyPr>
          <a:lstStyle/>
          <a:p>
            <a:pPr marL="0" indent="0" algn="just">
              <a:lnSpc>
                <a:spcPct val="120000"/>
              </a:lnSpc>
              <a:spcAft>
                <a:spcPts val="1000"/>
              </a:spcAft>
              <a:buNone/>
            </a:pPr>
            <a:r>
              <a:rPr lang="en-GB" sz="2100" b="1">
                <a:effectLst/>
                <a:latin typeface="Times New Roman" panose="02020603050405020304" pitchFamily="18" charset="0"/>
                <a:ea typeface="Calibri" panose="020F0502020204030204" pitchFamily="34" charset="0"/>
              </a:rPr>
              <a:t>Positive impacts</a:t>
            </a:r>
            <a:endParaRPr lang="en-IN" sz="2100">
              <a:effectLst/>
              <a:latin typeface="Times New Roman" panose="02020603050405020304" pitchFamily="18"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2100">
                <a:effectLst/>
                <a:latin typeface="Times New Roman" panose="02020603050405020304" pitchFamily="18" charset="0"/>
                <a:ea typeface="Calibri" panose="020F0502020204030204" pitchFamily="34" charset="0"/>
              </a:rPr>
              <a:t>Individuals undergo major changes in their perceptions and attitudes about others, which increases their tolerance level and brings major changes in their behaviours.</a:t>
            </a:r>
            <a:endParaRPr lang="en-IN" sz="2100">
              <a:effectLst/>
              <a:latin typeface="Times New Roman" panose="02020603050405020304" pitchFamily="18"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2100">
                <a:effectLst/>
                <a:latin typeface="Times New Roman" panose="02020603050405020304" pitchFamily="18" charset="0"/>
                <a:ea typeface="Calibri" panose="020F0502020204030204" pitchFamily="34" charset="0"/>
              </a:rPr>
              <a:t>Psychological approaches help in negating all levels of inequality and discrimination resulting in greater empowerment</a:t>
            </a:r>
            <a:r>
              <a:rPr lang="en-GB" sz="1800">
                <a:effectLst/>
                <a:latin typeface="Times New Roman" panose="02020603050405020304" pitchFamily="18" charset="0"/>
                <a:ea typeface="Calibri" panose="020F0502020204030204" pitchFamily="34" charset="0"/>
              </a:rPr>
              <a:t>. </a:t>
            </a:r>
            <a:endParaRPr lang="en-IN" sz="1800">
              <a:effectLst/>
              <a:latin typeface="Times New Roman" panose="02020603050405020304" pitchFamily="18" charset="0"/>
              <a:ea typeface="Calibri" panose="020F0502020204030204" pitchFamily="34" charset="0"/>
            </a:endParaRPr>
          </a:p>
          <a:p>
            <a:pPr marL="0" indent="0" algn="just">
              <a:lnSpc>
                <a:spcPct val="120000"/>
              </a:lnSpc>
              <a:spcAft>
                <a:spcPts val="1000"/>
              </a:spcAft>
              <a:buNone/>
            </a:pPr>
            <a:r>
              <a:rPr lang="en-GB" sz="2100" b="1">
                <a:effectLst/>
                <a:latin typeface="Times New Roman" panose="02020603050405020304" pitchFamily="18" charset="0"/>
                <a:ea typeface="Calibri" panose="020F0502020204030204" pitchFamily="34" charset="0"/>
              </a:rPr>
              <a:t>Negative impacts</a:t>
            </a:r>
            <a:endParaRPr lang="en-IN" sz="2100">
              <a:effectLst/>
              <a:latin typeface="Times New Roman" panose="02020603050405020304" pitchFamily="18" charset="0"/>
              <a:ea typeface="Calibri" panose="020F0502020204030204" pitchFamily="34" charset="0"/>
            </a:endParaRPr>
          </a:p>
          <a:p>
            <a:pPr marL="342900" lvl="0" indent="-342900" algn="just">
              <a:lnSpc>
                <a:spcPct val="120000"/>
              </a:lnSpc>
              <a:spcAft>
                <a:spcPts val="1000"/>
              </a:spcAft>
              <a:buFont typeface="Symbol" panose="05050102010706020507" pitchFamily="18" charset="2"/>
              <a:buChar char=""/>
            </a:pPr>
            <a:r>
              <a:rPr lang="en-GB" sz="2100">
                <a:effectLst/>
                <a:latin typeface="Times New Roman" panose="02020603050405020304" pitchFamily="18" charset="0"/>
                <a:ea typeface="Calibri" panose="020F0502020204030204" pitchFamily="34" charset="0"/>
              </a:rPr>
              <a:t>The possibility of misinformation in the community can also result in tensions between existing groups, which would harm the overall harmony. </a:t>
            </a:r>
            <a:endParaRPr lang="en-IN" sz="2100">
              <a:effectLst/>
              <a:latin typeface="Times New Roman" panose="02020603050405020304" pitchFamily="18" charset="0"/>
              <a:ea typeface="Calibri" panose="020F0502020204030204" pitchFamily="34" charset="0"/>
            </a:endParaRPr>
          </a:p>
          <a:p>
            <a:pPr marL="342900" lvl="0" indent="-342900" algn="just">
              <a:lnSpc>
                <a:spcPct val="120000"/>
              </a:lnSpc>
              <a:spcAft>
                <a:spcPts val="1000"/>
              </a:spcAft>
              <a:buFont typeface="Symbol" panose="05050102010706020507" pitchFamily="18" charset="2"/>
              <a:buChar char=""/>
            </a:pPr>
            <a:r>
              <a:rPr lang="en-GB" sz="2100">
                <a:effectLst/>
                <a:latin typeface="Times New Roman" panose="02020603050405020304" pitchFamily="18" charset="0"/>
                <a:ea typeface="Calibri" panose="020F0502020204030204" pitchFamily="34" charset="0"/>
              </a:rPr>
              <a:t>There might also be an imbalance in power relationships with unequal distribution of authority and access to facilities (Kenny 2016).</a:t>
            </a:r>
            <a:endParaRPr lang="en-IN" sz="210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254540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07E80-BE2A-478F-B19A-0A9EEE0E1AD1}"/>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The importance of creating community/benefits</a:t>
            </a:r>
            <a:endParaRPr lang="en-IN"/>
          </a:p>
        </p:txBody>
      </p:sp>
      <p:sp>
        <p:nvSpPr>
          <p:cNvPr id="3" name="Content Placeholder 2">
            <a:extLst>
              <a:ext uri="{FF2B5EF4-FFF2-40B4-BE49-F238E27FC236}">
                <a16:creationId xmlns:a16="http://schemas.microsoft.com/office/drawing/2014/main" id="{F41232C5-8A50-4512-A9A4-5B04A06160CD}"/>
              </a:ext>
            </a:extLst>
          </p:cNvPr>
          <p:cNvSpPr>
            <a:spLocks noGrp="1"/>
          </p:cNvSpPr>
          <p:nvPr>
            <p:ph idx="1"/>
          </p:nvPr>
        </p:nvSpPr>
        <p:spPr>
          <a:xfrm>
            <a:off x="924444" y="1815497"/>
            <a:ext cx="10185400" cy="4351338"/>
          </a:xfrm>
        </p:spPr>
        <p:txBody>
          <a:bodyPr>
            <a:normAutofit fontScale="62500" lnSpcReduction="20000"/>
          </a:bodyPr>
          <a:lstStyle/>
          <a:p>
            <a:pPr marL="0" indent="0" algn="just">
              <a:lnSpc>
                <a:spcPct val="120000"/>
              </a:lnSpc>
              <a:spcAft>
                <a:spcPts val="1000"/>
              </a:spcAft>
              <a:buNone/>
            </a:pPr>
            <a:r>
              <a:rPr lang="en-GB" sz="2100" b="1">
                <a:effectLst/>
                <a:latin typeface="Times New Roman" panose="02020603050405020304" pitchFamily="18" charset="0"/>
                <a:ea typeface="Calibri" panose="020F0502020204030204" pitchFamily="34" charset="0"/>
              </a:rPr>
              <a:t>Bowlby's Attachment Theory</a:t>
            </a:r>
            <a:endParaRPr lang="en-IN" sz="2100">
              <a:effectLst/>
              <a:latin typeface="Times New Roman" panose="02020603050405020304" pitchFamily="18" charset="0"/>
              <a:ea typeface="Calibri" panose="020F0502020204030204" pitchFamily="34" charset="0"/>
            </a:endParaRPr>
          </a:p>
          <a:p>
            <a:pPr algn="just">
              <a:lnSpc>
                <a:spcPct val="120000"/>
              </a:lnSpc>
              <a:spcAft>
                <a:spcPts val="1000"/>
              </a:spcAft>
            </a:pPr>
            <a:r>
              <a:rPr lang="en-GB" sz="2100">
                <a:effectLst/>
                <a:latin typeface="Times New Roman" panose="02020603050405020304" pitchFamily="18" charset="0"/>
                <a:ea typeface="Calibri" panose="020F0502020204030204" pitchFamily="34" charset="0"/>
              </a:rPr>
              <a:t>This theory states that youth individuals have higher necessities for relationship needs to attain appropriate emotional and social development needs ( Heard et al.,2018).</a:t>
            </a:r>
          </a:p>
          <a:p>
            <a:pPr marL="0" indent="0" algn="just">
              <a:lnSpc>
                <a:spcPct val="150000"/>
              </a:lnSpc>
              <a:spcAft>
                <a:spcPts val="1000"/>
              </a:spcAft>
              <a:buNone/>
            </a:pPr>
            <a:r>
              <a:rPr lang="en-GB" sz="2100" b="1">
                <a:effectLst/>
                <a:latin typeface="Times New Roman" panose="02020603050405020304" pitchFamily="18" charset="0"/>
                <a:ea typeface="Calibri" panose="020F0502020204030204" pitchFamily="34" charset="0"/>
              </a:rPr>
              <a:t>Albert Bandura’s Social Learning Theory</a:t>
            </a:r>
            <a:endParaRPr lang="en-IN" sz="2100">
              <a:effectLst/>
              <a:latin typeface="Times New Roman" panose="02020603050405020304" pitchFamily="18" charset="0"/>
              <a:ea typeface="Calibri" panose="020F0502020204030204" pitchFamily="34" charset="0"/>
            </a:endParaRPr>
          </a:p>
          <a:p>
            <a:r>
              <a:rPr lang="en-GB" sz="2300">
                <a:effectLst/>
                <a:latin typeface="Times New Roman" panose="02020603050405020304" pitchFamily="18" charset="0"/>
                <a:ea typeface="Calibri" panose="020F0502020204030204" pitchFamily="34" charset="0"/>
              </a:rPr>
              <a:t>This theory elaborates that social context plays an influential role in the development and learning of an individual.</a:t>
            </a:r>
            <a:endParaRPr lang="en-GB" sz="2300" b="1" i="1">
              <a:effectLst/>
              <a:latin typeface="Times New Roman" panose="02020603050405020304" pitchFamily="18" charset="0"/>
              <a:ea typeface="Calibri" panose="020F0502020204030204" pitchFamily="34" charset="0"/>
            </a:endParaRPr>
          </a:p>
          <a:p>
            <a:pPr marL="0" indent="0" algn="just">
              <a:lnSpc>
                <a:spcPct val="120000"/>
              </a:lnSpc>
              <a:spcAft>
                <a:spcPts val="1000"/>
              </a:spcAft>
              <a:buNone/>
            </a:pPr>
            <a:r>
              <a:rPr lang="en-GB" sz="2100" b="1">
                <a:effectLst/>
                <a:latin typeface="Times New Roman" panose="02020603050405020304" pitchFamily="18" charset="0"/>
                <a:ea typeface="Calibri" panose="020F0502020204030204" pitchFamily="34" charset="0"/>
              </a:rPr>
              <a:t>Conflict Theory</a:t>
            </a:r>
            <a:endParaRPr lang="en-IN" sz="2100">
              <a:effectLst/>
              <a:latin typeface="Times New Roman" panose="02020603050405020304" pitchFamily="18" charset="0"/>
              <a:ea typeface="Calibri" panose="020F0502020204030204" pitchFamily="34" charset="0"/>
            </a:endParaRPr>
          </a:p>
          <a:p>
            <a:pPr algn="just">
              <a:lnSpc>
                <a:spcPct val="120000"/>
              </a:lnSpc>
              <a:spcAft>
                <a:spcPts val="1000"/>
              </a:spcAft>
            </a:pPr>
            <a:r>
              <a:rPr lang="en-GB" sz="2300">
                <a:effectLst/>
                <a:latin typeface="Times New Roman" panose="02020603050405020304" pitchFamily="18" charset="0"/>
                <a:ea typeface="Calibri" panose="020F0502020204030204" pitchFamily="34" charset="0"/>
              </a:rPr>
              <a:t>The theory considers conflicts as integral aspects of society and takes place between individuals with varying characteristics mainly. </a:t>
            </a:r>
            <a:endParaRPr lang="en-IN" sz="2300">
              <a:effectLst/>
              <a:latin typeface="Times New Roman" panose="02020603050405020304" pitchFamily="18" charset="0"/>
              <a:ea typeface="Calibri" panose="020F0502020204030204" pitchFamily="34" charset="0"/>
            </a:endParaRPr>
          </a:p>
          <a:p>
            <a:pPr marL="0" indent="0" algn="just">
              <a:lnSpc>
                <a:spcPct val="120000"/>
              </a:lnSpc>
              <a:spcAft>
                <a:spcPts val="1000"/>
              </a:spcAft>
              <a:buNone/>
            </a:pPr>
            <a:r>
              <a:rPr lang="en-GB" sz="2100" b="1">
                <a:effectLst/>
                <a:latin typeface="Times New Roman" panose="02020603050405020304" pitchFamily="18" charset="0"/>
                <a:ea typeface="Calibri" panose="020F0502020204030204" pitchFamily="34" charset="0"/>
              </a:rPr>
              <a:t>The Health Belief Model</a:t>
            </a:r>
            <a:endParaRPr lang="en-IN" sz="2100">
              <a:effectLst/>
              <a:latin typeface="Times New Roman" panose="02020603050405020304" pitchFamily="18" charset="0"/>
              <a:ea typeface="Calibri" panose="020F0502020204030204" pitchFamily="34" charset="0"/>
            </a:endParaRPr>
          </a:p>
          <a:p>
            <a:pPr algn="just">
              <a:lnSpc>
                <a:spcPct val="120000"/>
              </a:lnSpc>
              <a:spcAft>
                <a:spcPts val="1000"/>
              </a:spcAft>
            </a:pPr>
            <a:r>
              <a:rPr lang="en-GB" sz="2600">
                <a:effectLst/>
                <a:latin typeface="Times New Roman" panose="02020603050405020304" pitchFamily="18" charset="0"/>
                <a:ea typeface="Calibri" panose="020F0502020204030204" pitchFamily="34" charset="0"/>
              </a:rPr>
              <a:t>This model states that individuals develop behaviour based on certain pre-assumptions and perceptions of different threats. </a:t>
            </a:r>
          </a:p>
        </p:txBody>
      </p:sp>
    </p:spTree>
    <p:extLst>
      <p:ext uri="{BB962C8B-B14F-4D97-AF65-F5344CB8AC3E}">
        <p14:creationId xmlns:p14="http://schemas.microsoft.com/office/powerpoint/2010/main" val="3550272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C5663-AF71-4178-88CF-EAD1FE68553C}"/>
              </a:ext>
            </a:extLst>
          </p:cNvPr>
          <p:cNvSpPr>
            <a:spLocks noGrp="1"/>
          </p:cNvSpPr>
          <p:nvPr>
            <p:ph type="title"/>
          </p:nvPr>
        </p:nvSpPr>
        <p:spPr/>
        <p:txBody>
          <a:bodyPr>
            <a:noAutofit/>
          </a:bodyPr>
          <a:lstStyle/>
          <a:p>
            <a:pPr algn="ctr">
              <a:lnSpc>
                <a:spcPct val="100000"/>
              </a:lnSpc>
              <a:spcBef>
                <a:spcPts val="1200"/>
              </a:spcBef>
            </a:pPr>
            <a:r>
              <a:rPr lang="en-GB" b="1" kern="0">
                <a:effectLst/>
                <a:latin typeface="Times New Roman" panose="02020603050405020304" pitchFamily="18" charset="0"/>
                <a:ea typeface="Times New Roman" panose="02020603050405020304" pitchFamily="18" charset="0"/>
                <a:cs typeface="Times New Roman" panose="02020603050405020304" pitchFamily="18" charset="0"/>
              </a:rPr>
              <a:t>Creation and support of communities within the current digital age </a:t>
            </a:r>
            <a:endParaRPr lang="en-IN" b="1" kern="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2C935B-6883-445A-9BBC-F18FE728AE0C}"/>
              </a:ext>
            </a:extLst>
          </p:cNvPr>
          <p:cNvSpPr>
            <a:spLocks noGrp="1"/>
          </p:cNvSpPr>
          <p:nvPr>
            <p:ph idx="1"/>
          </p:nvPr>
        </p:nvSpPr>
        <p:spPr>
          <a:xfrm>
            <a:off x="838200" y="1825625"/>
            <a:ext cx="5257800" cy="4351338"/>
          </a:xfrm>
        </p:spPr>
        <p:txBody>
          <a:bodyPr vert="horz" lIns="91440" tIns="45720" rIns="91440" bIns="45720" rtlCol="0" anchor="t">
            <a:normAutofit/>
          </a:bodyPr>
          <a:lstStyle/>
          <a:p>
            <a:pPr algn="just"/>
            <a:r>
              <a:rPr lang="en-GB" sz="1800">
                <a:effectLst/>
                <a:latin typeface="Times New Roman" panose="02020603050405020304" pitchFamily="18" charset="0"/>
                <a:ea typeface="Calibri" panose="020F0502020204030204" pitchFamily="34" charset="0"/>
              </a:rPr>
              <a:t>Structured digital integration supports the betterment of social and economic infrastructure within the community. </a:t>
            </a:r>
          </a:p>
          <a:p>
            <a:pPr algn="just"/>
            <a:r>
              <a:rPr lang="en-GB" sz="1800">
                <a:effectLst/>
                <a:latin typeface="Times New Roman" panose="02020603050405020304" pitchFamily="18" charset="0"/>
                <a:ea typeface="Calibri" panose="020F0502020204030204" pitchFamily="34" charset="0"/>
              </a:rPr>
              <a:t>According to Neelam (2016), technology acts as an efficient catalyst for social change. </a:t>
            </a:r>
          </a:p>
          <a:p>
            <a:pPr algn="just"/>
            <a:r>
              <a:rPr lang="en-GB" sz="1800">
                <a:effectLst/>
                <a:latin typeface="Times New Roman" panose="02020603050405020304" pitchFamily="18" charset="0"/>
                <a:ea typeface="Calibri" panose="020F0502020204030204" pitchFamily="34" charset="0"/>
              </a:rPr>
              <a:t>In a larger ecosystem such as Newham, the digital age delivers individuals with more power and authority over different aspects. </a:t>
            </a:r>
            <a:endParaRPr lang="en-GB" b="1">
              <a:cs typeface="Calibri"/>
            </a:endParaRPr>
          </a:p>
        </p:txBody>
      </p:sp>
      <p:pic>
        <p:nvPicPr>
          <p:cNvPr id="5" name="Picture 4">
            <a:extLst>
              <a:ext uri="{FF2B5EF4-FFF2-40B4-BE49-F238E27FC236}">
                <a16:creationId xmlns:a16="http://schemas.microsoft.com/office/drawing/2014/main" id="{C3F6DCFC-5008-46A3-945F-81CA36EADC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9408" y="1879143"/>
            <a:ext cx="4808148" cy="33728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67688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5B1D5-4F6B-453A-8525-429B54EE30F7}"/>
              </a:ext>
            </a:extLst>
          </p:cNvPr>
          <p:cNvSpPr>
            <a:spLocks noGrp="1"/>
          </p:cNvSpPr>
          <p:nvPr>
            <p:ph type="title"/>
          </p:nvPr>
        </p:nvSpPr>
        <p:spPr>
          <a:xfrm>
            <a:off x="896848" y="0"/>
            <a:ext cx="10398304" cy="2247473"/>
          </a:xfrm>
        </p:spPr>
        <p:txBody>
          <a:bodyPr>
            <a:noAutofit/>
          </a:bodyPr>
          <a:lstStyle/>
          <a:p>
            <a:pPr algn="just">
              <a:lnSpc>
                <a:spcPct val="100000"/>
              </a:lnSpc>
              <a:spcBef>
                <a:spcPts val="1200"/>
              </a:spcBef>
            </a:pPr>
            <a:r>
              <a:rPr lang="en-GB" b="1" kern="0">
                <a:effectLst/>
                <a:latin typeface="Times New Roman" panose="02020603050405020304" pitchFamily="18" charset="0"/>
                <a:ea typeface="Times New Roman" panose="02020603050405020304" pitchFamily="18" charset="0"/>
                <a:cs typeface="Times New Roman" panose="02020603050405020304" pitchFamily="18" charset="0"/>
              </a:rPr>
              <a:t>Possible means of communication with community groups and identify effective means of behavioural change within them. </a:t>
            </a:r>
            <a:endParaRPr lang="en-IN" b="1" kern="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0753381-63DF-43FD-B592-89C458A6525C}"/>
              </a:ext>
            </a:extLst>
          </p:cNvPr>
          <p:cNvSpPr>
            <a:spLocks noGrp="1"/>
          </p:cNvSpPr>
          <p:nvPr>
            <p:ph idx="1"/>
          </p:nvPr>
        </p:nvSpPr>
        <p:spPr>
          <a:xfrm>
            <a:off x="955496" y="3193636"/>
            <a:ext cx="5643012" cy="2983326"/>
          </a:xfrm>
        </p:spPr>
        <p:txBody>
          <a:bodyPr/>
          <a:lstStyle/>
          <a:p>
            <a:pPr algn="just"/>
            <a:r>
              <a:rPr lang="en-GB" sz="1800">
                <a:effectLst/>
                <a:latin typeface="Times New Roman" panose="02020603050405020304" pitchFamily="18" charset="0"/>
                <a:ea typeface="Calibri" panose="020F0502020204030204" pitchFamily="34" charset="0"/>
              </a:rPr>
              <a:t>It is important that there is efficient communication among the different levels of the community to assure higher collaboration and engagements. </a:t>
            </a:r>
          </a:p>
          <a:p>
            <a:pPr algn="just"/>
            <a:r>
              <a:rPr lang="en-GB" sz="1800">
                <a:effectLst/>
                <a:latin typeface="Times New Roman" panose="02020603050405020304" pitchFamily="18" charset="0"/>
                <a:ea typeface="Calibri" panose="020F0502020204030204" pitchFamily="34" charset="0"/>
              </a:rPr>
              <a:t>For this, various platforms of digital media, technologies, and social media can be used for community development. </a:t>
            </a:r>
            <a:endParaRPr lang="en-GB"/>
          </a:p>
        </p:txBody>
      </p:sp>
      <p:pic>
        <p:nvPicPr>
          <p:cNvPr id="5" name="Picture 4">
            <a:extLst>
              <a:ext uri="{FF2B5EF4-FFF2-40B4-BE49-F238E27FC236}">
                <a16:creationId xmlns:a16="http://schemas.microsoft.com/office/drawing/2014/main" id="{13DBC8F8-70EE-4020-9401-18E43A4A70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9189" y="2686951"/>
            <a:ext cx="5012724" cy="25866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44463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1B45C-600D-4D22-A774-EBC826E89198}"/>
              </a:ext>
            </a:extLst>
          </p:cNvPr>
          <p:cNvSpPr>
            <a:spLocks noGrp="1"/>
          </p:cNvSpPr>
          <p:nvPr>
            <p:ph type="title"/>
          </p:nvPr>
        </p:nvSpPr>
        <p:spPr/>
        <p:txBody>
          <a:bodyPr>
            <a:noAutofit/>
          </a:bodyPr>
          <a:lstStyle/>
          <a:p>
            <a:pPr algn="ctr">
              <a:lnSpc>
                <a:spcPct val="100000"/>
              </a:lnSpc>
            </a:pPr>
            <a:r>
              <a:rPr lang="en-GB" sz="2400" b="1">
                <a:latin typeface="Times New Roman" panose="02020603050405020304" pitchFamily="18" charset="0"/>
                <a:cs typeface="Times New Roman" panose="02020603050405020304" pitchFamily="18" charset="0"/>
              </a:rPr>
              <a:t>Possible communication platforms demonstrating </a:t>
            </a:r>
            <a:r>
              <a:rPr lang="en-GB" sz="2400">
                <a:latin typeface="Times New Roman" panose="02020603050405020304" pitchFamily="18" charset="0"/>
                <a:cs typeface="Times New Roman" panose="02020603050405020304" pitchFamily="18" charset="0"/>
              </a:rPr>
              <a:t>my</a:t>
            </a:r>
            <a:r>
              <a:rPr lang="en-GB" sz="2400" b="1">
                <a:latin typeface="Times New Roman" panose="02020603050405020304" pitchFamily="18" charset="0"/>
                <a:cs typeface="Times New Roman" panose="02020603050405020304" pitchFamily="18" charset="0"/>
              </a:rPr>
              <a:t> understanding of both the detrimental and beneficial impacts. </a:t>
            </a:r>
          </a:p>
        </p:txBody>
      </p:sp>
      <p:sp>
        <p:nvSpPr>
          <p:cNvPr id="3" name="Content Placeholder 2">
            <a:extLst>
              <a:ext uri="{FF2B5EF4-FFF2-40B4-BE49-F238E27FC236}">
                <a16:creationId xmlns:a16="http://schemas.microsoft.com/office/drawing/2014/main" id="{F9D458BB-73B4-4CB3-A727-B5ED827E65AD}"/>
              </a:ext>
            </a:extLst>
          </p:cNvPr>
          <p:cNvSpPr>
            <a:spLocks noGrp="1"/>
          </p:cNvSpPr>
          <p:nvPr>
            <p:ph idx="1"/>
          </p:nvPr>
        </p:nvSpPr>
        <p:spPr>
          <a:xfrm>
            <a:off x="838199" y="1940011"/>
            <a:ext cx="10678297" cy="4670854"/>
          </a:xfrm>
        </p:spPr>
        <p:txBody>
          <a:bodyPr vert="horz" lIns="91440" tIns="45720" rIns="91440" bIns="45720" rtlCol="0" anchor="t">
            <a:normAutofit fontScale="92500" lnSpcReduction="20000"/>
          </a:bodyPr>
          <a:lstStyle/>
          <a:p>
            <a:pPr marL="0" indent="0" algn="just">
              <a:lnSpc>
                <a:spcPct val="100000"/>
              </a:lnSpc>
              <a:spcAft>
                <a:spcPts val="1000"/>
              </a:spcAft>
              <a:buNone/>
            </a:pPr>
            <a:r>
              <a:rPr lang="en-GB" sz="1800" b="1">
                <a:effectLst/>
                <a:latin typeface="Times New Roman" panose="02020603050405020304" pitchFamily="18" charset="0"/>
                <a:ea typeface="Calibri" panose="020F0502020204030204" pitchFamily="34" charset="0"/>
              </a:rPr>
              <a:t>Online platforms</a:t>
            </a:r>
            <a:endParaRPr lang="en-IN" sz="1800">
              <a:effectLst/>
              <a:latin typeface="Times New Roman" panose="02020603050405020304" pitchFamily="18" charset="0"/>
              <a:ea typeface="Calibri" panose="020F0502020204030204" pitchFamily="34" charset="0"/>
            </a:endParaRPr>
          </a:p>
          <a:p>
            <a:pPr algn="just">
              <a:lnSpc>
                <a:spcPct val="100000"/>
              </a:lnSpc>
              <a:spcAft>
                <a:spcPts val="1000"/>
              </a:spcAft>
            </a:pPr>
            <a:r>
              <a:rPr lang="en-GB" sz="1900">
                <a:effectLst/>
                <a:latin typeface="Times New Roman" panose="02020603050405020304" pitchFamily="18" charset="0"/>
                <a:ea typeface="Calibri" panose="020F0502020204030204" pitchFamily="34" charset="0"/>
              </a:rPr>
              <a:t>As discussed above, the use of digital platforms delivers community developers with a larger opportunity to increase engagements and awareness</a:t>
            </a:r>
            <a:endParaRPr lang="en-IN" sz="1900">
              <a:effectLst/>
              <a:latin typeface="Times New Roman" panose="02020603050405020304" pitchFamily="18" charset="0"/>
              <a:ea typeface="Calibri" panose="020F0502020204030204" pitchFamily="34" charset="0"/>
            </a:endParaRPr>
          </a:p>
          <a:p>
            <a:pPr marL="0" indent="0" algn="just">
              <a:lnSpc>
                <a:spcPct val="100000"/>
              </a:lnSpc>
              <a:spcAft>
                <a:spcPts val="1000"/>
              </a:spcAft>
              <a:buNone/>
            </a:pPr>
            <a:r>
              <a:rPr lang="en-GB" sz="1900" b="1">
                <a:effectLst/>
                <a:latin typeface="Times New Roman" panose="02020603050405020304" pitchFamily="18" charset="0"/>
                <a:ea typeface="Calibri" panose="020F0502020204030204" pitchFamily="34" charset="0"/>
              </a:rPr>
              <a:t>Beneficial impacts</a:t>
            </a:r>
            <a:endParaRPr lang="en-IN" sz="1900">
              <a:effectLst/>
              <a:latin typeface="Times New Roman" panose="02020603050405020304" pitchFamily="18" charset="0"/>
              <a:ea typeface="Calibri" panose="020F0502020204030204" pitchFamily="34" charset="0"/>
            </a:endParaRPr>
          </a:p>
          <a:p>
            <a:pPr algn="just">
              <a:lnSpc>
                <a:spcPct val="100000"/>
              </a:lnSpc>
              <a:spcAft>
                <a:spcPts val="1000"/>
              </a:spcAft>
            </a:pPr>
            <a:r>
              <a:rPr lang="en-GB" sz="1900">
                <a:effectLst/>
                <a:latin typeface="Times New Roman" panose="02020603050405020304" pitchFamily="18" charset="0"/>
                <a:ea typeface="Calibri" panose="020F0502020204030204" pitchFamily="34" charset="0"/>
              </a:rPr>
              <a:t>These communication platforms provide a better opportunity for the psychological approaches for community development</a:t>
            </a:r>
            <a:endParaRPr lang="en-IN" sz="1900">
              <a:effectLst/>
              <a:latin typeface="Times New Roman" panose="02020603050405020304" pitchFamily="18" charset="0"/>
              <a:ea typeface="Calibri" panose="020F0502020204030204" pitchFamily="34" charset="0"/>
            </a:endParaRPr>
          </a:p>
          <a:p>
            <a:pPr marL="0" indent="0" algn="just">
              <a:lnSpc>
                <a:spcPct val="100000"/>
              </a:lnSpc>
              <a:spcAft>
                <a:spcPts val="1000"/>
              </a:spcAft>
              <a:buNone/>
            </a:pPr>
            <a:r>
              <a:rPr lang="en-GB" sz="1900" b="1">
                <a:effectLst/>
                <a:latin typeface="Times New Roman" panose="02020603050405020304" pitchFamily="18" charset="0"/>
                <a:ea typeface="Calibri" panose="020F0502020204030204" pitchFamily="34" charset="0"/>
              </a:rPr>
              <a:t>Detrimental impacts</a:t>
            </a:r>
            <a:endParaRPr lang="en-IN" sz="1900">
              <a:effectLst/>
              <a:latin typeface="Times New Roman" panose="02020603050405020304" pitchFamily="18" charset="0"/>
              <a:ea typeface="Calibri" panose="020F0502020204030204" pitchFamily="34" charset="0"/>
            </a:endParaRPr>
          </a:p>
          <a:p>
            <a:pPr algn="just">
              <a:lnSpc>
                <a:spcPct val="100000"/>
              </a:lnSpc>
              <a:spcAft>
                <a:spcPts val="1000"/>
              </a:spcAft>
            </a:pPr>
            <a:r>
              <a:rPr lang="en-GB" sz="1900">
                <a:effectLst/>
                <a:latin typeface="Times New Roman" panose="02020603050405020304" pitchFamily="18" charset="0"/>
                <a:ea typeface="Calibri" panose="020F0502020204030204" pitchFamily="34" charset="0"/>
              </a:rPr>
              <a:t>Technical literacy is one of the issues, which affects the tendency of community individuals to use the different technologies for various processes. </a:t>
            </a:r>
            <a:endParaRPr lang="en-IN" sz="1900">
              <a:effectLst/>
              <a:latin typeface="Times New Roman" panose="02020603050405020304" pitchFamily="18" charset="0"/>
              <a:ea typeface="Calibri" panose="020F0502020204030204" pitchFamily="34" charset="0"/>
            </a:endParaRPr>
          </a:p>
          <a:p>
            <a:pPr marL="0" indent="0" algn="just">
              <a:lnSpc>
                <a:spcPct val="100000"/>
              </a:lnSpc>
              <a:spcAft>
                <a:spcPts val="1000"/>
              </a:spcAft>
              <a:buNone/>
            </a:pPr>
            <a:r>
              <a:rPr lang="en-GB" sz="1900" b="1">
                <a:effectLst/>
                <a:latin typeface="Times New Roman" panose="02020603050405020304" pitchFamily="18" charset="0"/>
                <a:ea typeface="Calibri" panose="020F0502020204030204" pitchFamily="34" charset="0"/>
              </a:rPr>
              <a:t>Solutions</a:t>
            </a:r>
            <a:endParaRPr lang="en-IN" sz="1900">
              <a:effectLst/>
              <a:latin typeface="Times New Roman" panose="02020603050405020304" pitchFamily="18" charset="0"/>
              <a:ea typeface="Calibri" panose="020F0502020204030204" pitchFamily="34" charset="0"/>
            </a:endParaRPr>
          </a:p>
          <a:p>
            <a:pPr>
              <a:lnSpc>
                <a:spcPct val="100000"/>
              </a:lnSpc>
            </a:pPr>
            <a:r>
              <a:rPr lang="en-GB" sz="1900">
                <a:effectLst/>
                <a:latin typeface="Times New Roman" panose="02020603050405020304" pitchFamily="18" charset="0"/>
                <a:ea typeface="Calibri" panose="020F0502020204030204" pitchFamily="34" charset="0"/>
              </a:rPr>
              <a:t>The community developers should aim at conducting appropriate events within the community to educate the people of the use of required technologies for improvement. </a:t>
            </a:r>
            <a:endParaRPr lang="en-GB" sz="1900">
              <a:cs typeface="Calibri"/>
            </a:endParaRPr>
          </a:p>
        </p:txBody>
      </p:sp>
    </p:spTree>
    <p:extLst>
      <p:ext uri="{BB962C8B-B14F-4D97-AF65-F5344CB8AC3E}">
        <p14:creationId xmlns:p14="http://schemas.microsoft.com/office/powerpoint/2010/main" val="611286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22DAD-D669-42B1-862A-D51CA2E2DA0B}"/>
              </a:ext>
            </a:extLst>
          </p:cNvPr>
          <p:cNvSpPr>
            <a:spLocks noGrp="1"/>
          </p:cNvSpPr>
          <p:nvPr>
            <p:ph type="title"/>
          </p:nvPr>
        </p:nvSpPr>
        <p:spPr>
          <a:xfrm>
            <a:off x="838200" y="385674"/>
            <a:ext cx="10515600" cy="1895190"/>
          </a:xfrm>
        </p:spPr>
        <p:txBody>
          <a:bodyPr>
            <a:normAutofit/>
          </a:bodyPr>
          <a:lstStyle/>
          <a:p>
            <a:pPr algn="ctr"/>
            <a:r>
              <a:rPr lang="en-GB" b="1" dirty="0">
                <a:latin typeface="Times New Roman" panose="02020603050405020304" pitchFamily="18" charset="0"/>
                <a:cs typeface="Times New Roman" panose="02020603050405020304" pitchFamily="18" charset="0"/>
              </a:rPr>
              <a:t>Relevant legislation and policy in community development</a:t>
            </a:r>
          </a:p>
        </p:txBody>
      </p:sp>
      <p:sp>
        <p:nvSpPr>
          <p:cNvPr id="3" name="Content Placeholder 2">
            <a:extLst>
              <a:ext uri="{FF2B5EF4-FFF2-40B4-BE49-F238E27FC236}">
                <a16:creationId xmlns:a16="http://schemas.microsoft.com/office/drawing/2014/main" id="{1203132B-155E-42DC-987A-53B67B05BA91}"/>
              </a:ext>
            </a:extLst>
          </p:cNvPr>
          <p:cNvSpPr>
            <a:spLocks noGrp="1"/>
          </p:cNvSpPr>
          <p:nvPr>
            <p:ph idx="1"/>
          </p:nvPr>
        </p:nvSpPr>
        <p:spPr>
          <a:xfrm>
            <a:off x="838200" y="2280863"/>
            <a:ext cx="7416114" cy="3896100"/>
          </a:xfrm>
        </p:spPr>
        <p:txBody>
          <a:bodyPr vert="horz" lIns="91440" tIns="45720" rIns="91440" bIns="45720" rtlCol="0" anchor="t">
            <a:normAutofit/>
          </a:bodyPr>
          <a:lstStyle/>
          <a:p>
            <a:pPr algn="just">
              <a:lnSpc>
                <a:spcPct val="150000"/>
              </a:lnSpc>
              <a:spcAft>
                <a:spcPts val="1000"/>
              </a:spcAft>
            </a:pPr>
            <a:r>
              <a:rPr lang="en-GB" sz="1800" b="1" dirty="0">
                <a:effectLst/>
                <a:latin typeface="Times New Roman" panose="02020603050405020304" pitchFamily="18" charset="0"/>
                <a:ea typeface="Calibri" panose="020F0502020204030204" pitchFamily="34" charset="0"/>
              </a:rPr>
              <a:t>Equality Act 2010: </a:t>
            </a:r>
            <a:r>
              <a:rPr lang="en-GB" sz="1800" dirty="0">
                <a:effectLst/>
                <a:latin typeface="Times New Roman" panose="02020603050405020304" pitchFamily="18" charset="0"/>
                <a:ea typeface="Calibri" panose="020F0502020204030204" pitchFamily="34" charset="0"/>
              </a:rPr>
              <a:t>This entitles different organisations with the responsibility of treating all the employees serving in it fairly and providing them with equal access to different rights (</a:t>
            </a:r>
            <a:r>
              <a:rPr lang="en-GB" sz="1800" dirty="0" err="1">
                <a:effectLst/>
                <a:latin typeface="Times New Roman" panose="02020603050405020304" pitchFamily="18" charset="0"/>
                <a:ea typeface="Calibri" panose="020F0502020204030204" pitchFamily="34" charset="0"/>
              </a:rPr>
              <a:t>legislation.gov.uk</a:t>
            </a:r>
            <a:r>
              <a:rPr lang="en-GB" sz="1800" dirty="0">
                <a:effectLst/>
                <a:latin typeface="Times New Roman" panose="02020603050405020304" pitchFamily="18" charset="0"/>
                <a:ea typeface="Calibri" panose="020F0502020204030204" pitchFamily="34" charset="0"/>
              </a:rPr>
              <a:t>, 2021). </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1000"/>
              </a:spcAft>
            </a:pPr>
            <a:r>
              <a:rPr lang="en-GB" sz="1800" b="1" dirty="0">
                <a:effectLst/>
                <a:latin typeface="Times New Roman" panose="02020603050405020304" pitchFamily="18" charset="0"/>
                <a:ea typeface="Calibri" panose="020F0502020204030204" pitchFamily="34" charset="0"/>
              </a:rPr>
              <a:t>Human Rights Act 1998: </a:t>
            </a:r>
            <a:r>
              <a:rPr lang="en-GB" sz="1800" dirty="0">
                <a:effectLst/>
                <a:latin typeface="Times New Roman" panose="02020603050405020304" pitchFamily="18" charset="0"/>
                <a:ea typeface="Calibri" panose="020F0502020204030204" pitchFamily="34" charset="0"/>
              </a:rPr>
              <a:t>This legal standard sets out the main rights of the individual in the UK communities. </a:t>
            </a:r>
          </a:p>
          <a:p>
            <a:pPr algn="just">
              <a:lnSpc>
                <a:spcPct val="150000"/>
              </a:lnSpc>
              <a:spcAft>
                <a:spcPts val="1000"/>
              </a:spcAft>
            </a:pPr>
            <a:r>
              <a:rPr lang="en-GB" sz="1800" b="1" dirty="0">
                <a:effectLst/>
                <a:latin typeface="Times New Roman" panose="02020603050405020304" pitchFamily="18" charset="0"/>
                <a:ea typeface="Calibri" panose="020F0502020204030204" pitchFamily="34" charset="0"/>
              </a:rPr>
              <a:t>Care Act 2014: </a:t>
            </a:r>
            <a:r>
              <a:rPr lang="en-GB" sz="1800" dirty="0">
                <a:effectLst/>
                <a:latin typeface="Times New Roman" panose="02020603050405020304" pitchFamily="18" charset="0"/>
                <a:ea typeface="Calibri" panose="020F0502020204030204" pitchFamily="34" charset="0"/>
              </a:rPr>
              <a:t>This indicates the responsibilities of the different local authorities towards maintaining and promoting the wellbeing of individuals in the community. </a:t>
            </a:r>
            <a:endParaRPr lang="en-GB" b="1" dirty="0">
              <a:cs typeface="Calibri"/>
            </a:endParaRPr>
          </a:p>
        </p:txBody>
      </p:sp>
      <p:pic>
        <p:nvPicPr>
          <p:cNvPr id="5" name="Picture 4">
            <a:extLst>
              <a:ext uri="{FF2B5EF4-FFF2-40B4-BE49-F238E27FC236}">
                <a16:creationId xmlns:a16="http://schemas.microsoft.com/office/drawing/2014/main" id="{1CC7C939-AFC0-41BB-B9AC-35FD59A476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1557" y="2672137"/>
            <a:ext cx="2665982" cy="266598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80503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CD8B-09FA-4E2D-B8DD-3FCAABAEA4EB}"/>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Barriers to community development and recommendations </a:t>
            </a:r>
          </a:p>
        </p:txBody>
      </p:sp>
      <p:sp>
        <p:nvSpPr>
          <p:cNvPr id="3" name="Content Placeholder 2">
            <a:extLst>
              <a:ext uri="{FF2B5EF4-FFF2-40B4-BE49-F238E27FC236}">
                <a16:creationId xmlns:a16="http://schemas.microsoft.com/office/drawing/2014/main" id="{7006C9EF-10DA-454B-9041-3B3A70723686}"/>
              </a:ext>
            </a:extLst>
          </p:cNvPr>
          <p:cNvSpPr>
            <a:spLocks noGrp="1"/>
          </p:cNvSpPr>
          <p:nvPr>
            <p:ph idx="1"/>
          </p:nvPr>
        </p:nvSpPr>
        <p:spPr>
          <a:xfrm>
            <a:off x="838200" y="1825625"/>
            <a:ext cx="7663249" cy="4351338"/>
          </a:xfrm>
        </p:spPr>
        <p:txBody>
          <a:bodyPr>
            <a:normAutofit fontScale="92500" lnSpcReduction="20000"/>
          </a:bodyPr>
          <a:lstStyle/>
          <a:p>
            <a:pPr marL="0" indent="0" algn="just">
              <a:lnSpc>
                <a:spcPct val="150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Major barriers to community developments 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Lower cooperation from the individuals in the community for the development projects is one of the most alarming challenges in which results in the wastage of resources. </a:t>
            </a:r>
          </a:p>
          <a:p>
            <a:pPr marL="342900" lvl="0" indent="-342900" algn="just">
              <a:lnSpc>
                <a:spcPct val="150000"/>
              </a:lnSpc>
              <a:buFont typeface="Symbol" panose="05050102010706020507" pitchFamily="18" charset="2"/>
              <a:buChar char=""/>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dirty="0">
                <a:effectLst/>
                <a:latin typeface="Times New Roman" panose="02020603050405020304" pitchFamily="18" charset="0"/>
                <a:cs typeface="Times New Roman" panose="02020603050405020304" pitchFamily="18" charset="0"/>
              </a:rPr>
              <a:t>Some recommendations to overcome these barriers:</a:t>
            </a:r>
          </a:p>
          <a:p>
            <a:pPr marL="0" indent="0" algn="just">
              <a:lnSpc>
                <a:spcPct val="150000"/>
              </a:lnSpc>
              <a:spcAft>
                <a:spcPts val="1000"/>
              </a:spcAft>
              <a:buNone/>
            </a:pPr>
            <a:r>
              <a:rPr lang="en-GB" dirty="0">
                <a:effectLst/>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of the strategies that can be beneficial for community development is microfinancing. Where the developers will be able to provide financial assistance to budding enterprises in the community, which do not have access to major banking and related services (Rahman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2015).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BE8F921-6869-4AD5-BBEC-3708772A2E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4211" y="2601562"/>
            <a:ext cx="2895600" cy="290975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556451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F9F6-5A5A-487C-855E-BD52D2B4569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Application of knowledge to your practice. </a:t>
            </a:r>
          </a:p>
        </p:txBody>
      </p:sp>
      <p:sp>
        <p:nvSpPr>
          <p:cNvPr id="3" name="Content Placeholder 2">
            <a:extLst>
              <a:ext uri="{FF2B5EF4-FFF2-40B4-BE49-F238E27FC236}">
                <a16:creationId xmlns:a16="http://schemas.microsoft.com/office/drawing/2014/main" id="{C0AD009A-FCB2-4C8C-B076-2EA6B0CA3A64}"/>
              </a:ext>
            </a:extLst>
          </p:cNvPr>
          <p:cNvSpPr>
            <a:spLocks noGrp="1"/>
          </p:cNvSpPr>
          <p:nvPr>
            <p:ph idx="1"/>
          </p:nvPr>
        </p:nvSpPr>
        <p:spPr/>
        <p:txBody>
          <a:bodyPr/>
          <a:lstStyle/>
          <a:p>
            <a:pPr algn="just"/>
            <a:r>
              <a:rPr lang="en-GB" sz="1800" dirty="0">
                <a:effectLst/>
                <a:latin typeface="Times New Roman" panose="02020603050405020304" pitchFamily="18" charset="0"/>
                <a:ea typeface="Calibri" panose="020F0502020204030204" pitchFamily="34" charset="0"/>
              </a:rPr>
              <a:t>Through the above discussions, I have been able to understand about the different aspects of community development.</a:t>
            </a:r>
          </a:p>
          <a:p>
            <a:pPr marL="0" indent="0" algn="just">
              <a:buNone/>
            </a:pPr>
            <a:endParaRPr lang="en-GB" sz="1800" dirty="0">
              <a:effectLst/>
              <a:latin typeface="Times New Roman" panose="02020603050405020304" pitchFamily="18" charset="0"/>
              <a:ea typeface="Calibri" panose="020F0502020204030204" pitchFamily="34" charset="0"/>
            </a:endParaRPr>
          </a:p>
          <a:p>
            <a:pPr algn="just"/>
            <a:r>
              <a:rPr lang="en-GB" sz="1800" dirty="0">
                <a:effectLst/>
                <a:latin typeface="Times New Roman" panose="02020603050405020304" pitchFamily="18" charset="0"/>
                <a:ea typeface="Calibri" panose="020F0502020204030204" pitchFamily="34" charset="0"/>
              </a:rPr>
              <a:t>Additionally, this knowledge will help me to enhance my contributions to the development of the Newham teenager community and at the same time make suitable decisions for various strategies. </a:t>
            </a:r>
          </a:p>
          <a:p>
            <a:pPr algn="just"/>
            <a:r>
              <a:rPr lang="en-GB" sz="1800" dirty="0">
                <a:effectLst/>
                <a:latin typeface="Times New Roman" panose="02020603050405020304" pitchFamily="18" charset="0"/>
                <a:ea typeface="Calibri" panose="020F0502020204030204" pitchFamily="34" charset="0"/>
              </a:rPr>
              <a:t>With a clear knowledge about the different challenges and negative impacts associated with community developments, I will be able to consider and make necessary adjustments in Newham.</a:t>
            </a:r>
            <a:endParaRPr lang="en-GB" dirty="0"/>
          </a:p>
        </p:txBody>
      </p:sp>
    </p:spTree>
    <p:extLst>
      <p:ext uri="{BB962C8B-B14F-4D97-AF65-F5344CB8AC3E}">
        <p14:creationId xmlns:p14="http://schemas.microsoft.com/office/powerpoint/2010/main" val="2874150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C852-9680-4E31-9039-5521CE4C3BA0}"/>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A98948DE-1442-480C-A7D0-1F3C820030A1}"/>
              </a:ext>
            </a:extLst>
          </p:cNvPr>
          <p:cNvSpPr>
            <a:spLocks noGrp="1"/>
          </p:cNvSpPr>
          <p:nvPr>
            <p:ph idx="1"/>
          </p:nvPr>
        </p:nvSpPr>
        <p:spPr/>
        <p:txBody>
          <a:bodyPr/>
          <a:lstStyle/>
          <a:p>
            <a:r>
              <a:rPr lang="en-GB" sz="1800" dirty="0">
                <a:effectLst/>
                <a:latin typeface="Times New Roman" panose="02020603050405020304" pitchFamily="18" charset="0"/>
                <a:ea typeface="Calibri" panose="020F0502020204030204" pitchFamily="34" charset="0"/>
              </a:rPr>
              <a:t>Through the above discussions, the importance of community development can be understood along with its positive and negative aspects. </a:t>
            </a:r>
          </a:p>
          <a:p>
            <a:r>
              <a:rPr lang="en-GB" sz="1800" dirty="0">
                <a:effectLst/>
                <a:latin typeface="Times New Roman" panose="02020603050405020304" pitchFamily="18" charset="0"/>
                <a:ea typeface="Calibri" panose="020F0502020204030204" pitchFamily="34" charset="0"/>
              </a:rPr>
              <a:t>Further, the report also discusses the different communication mediums and policies, which can be suitable for community improvement. </a:t>
            </a:r>
          </a:p>
          <a:p>
            <a:r>
              <a:rPr lang="en-GB" sz="1800" dirty="0">
                <a:effectLst/>
                <a:latin typeface="Times New Roman" panose="02020603050405020304" pitchFamily="18" charset="0"/>
                <a:ea typeface="Calibri" panose="020F0502020204030204" pitchFamily="34" charset="0"/>
              </a:rPr>
              <a:t>Various examples of project developments have been provided along with theoretical underpinnings</a:t>
            </a:r>
          </a:p>
          <a:p>
            <a:r>
              <a:rPr lang="en-GB" sz="1800" dirty="0">
                <a:effectLst/>
                <a:latin typeface="Times New Roman" panose="02020603050405020304" pitchFamily="18" charset="0"/>
              </a:rPr>
              <a:t>For a sustainable healthier Newham Education and awareness should start at grassroot</a:t>
            </a:r>
          </a:p>
          <a:p>
            <a:r>
              <a:rPr lang="en-GB" sz="1800" dirty="0">
                <a:effectLst/>
                <a:latin typeface="Times New Roman" panose="02020603050405020304" pitchFamily="18" charset="0"/>
              </a:rPr>
              <a:t>The best way to engage and communicate with the youth is in a way they understand best and that is through social and digital media.</a:t>
            </a:r>
            <a:endParaRPr lang="en-IN" sz="1800" dirty="0"/>
          </a:p>
          <a:p>
            <a:endParaRPr lang="en-IN" sz="1800" dirty="0">
              <a:effectLst/>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1506871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p:txBody>
          <a:bodyPr/>
          <a:lstStyle/>
          <a:p>
            <a:pPr algn="ctr"/>
            <a:r>
              <a:rPr lang="en-GB" b="1">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p:txBody>
          <a:bodyPr>
            <a:normAutofit/>
          </a:bodyPr>
          <a:lstStyle/>
          <a:p>
            <a:pPr marL="0" marR="0" algn="just">
              <a:lnSpc>
                <a:spcPct val="150000"/>
              </a:lnSpc>
              <a:spcBef>
                <a:spcPts val="0"/>
              </a:spcBef>
              <a:spcAft>
                <a:spcPts val="1000"/>
              </a:spcAft>
            </a:pPr>
            <a:r>
              <a:rPr lang="en-GB" sz="1800">
                <a:latin typeface="Times New Roman"/>
                <a:ea typeface="Calibri"/>
              </a:rPr>
              <a:t>Abraham, C. and </a:t>
            </a:r>
            <a:r>
              <a:rPr lang="en-GB" sz="1800" err="1">
                <a:latin typeface="Times New Roman"/>
                <a:ea typeface="Calibri"/>
              </a:rPr>
              <a:t>Sheeran</a:t>
            </a:r>
            <a:r>
              <a:rPr lang="en-GB" sz="1800">
                <a:latin typeface="Times New Roman"/>
                <a:ea typeface="Calibri"/>
              </a:rPr>
              <a:t>, P. (2015) The health belief model. Predicting health behaviour: Research and practice with social cognition models, 2, pp.30-55.</a:t>
            </a:r>
            <a:endParaRPr lang="en-US" sz="1800">
              <a:latin typeface="Times New Roman"/>
              <a:ea typeface="Calibri"/>
            </a:endParaRPr>
          </a:p>
          <a:p>
            <a:pPr marL="0" marR="0" algn="just">
              <a:lnSpc>
                <a:spcPct val="150000"/>
              </a:lnSpc>
              <a:spcBef>
                <a:spcPts val="0"/>
              </a:spcBef>
              <a:spcAft>
                <a:spcPts val="1000"/>
              </a:spcAft>
            </a:pPr>
            <a:r>
              <a:rPr lang="en-GB" sz="1800" err="1">
                <a:latin typeface="Times New Roman"/>
                <a:ea typeface="Calibri"/>
              </a:rPr>
              <a:t>Careertrend</a:t>
            </a:r>
            <a:r>
              <a:rPr lang="en-GB" sz="1800">
                <a:latin typeface="Times New Roman"/>
                <a:ea typeface="Calibri"/>
              </a:rPr>
              <a:t> (2021)</a:t>
            </a:r>
            <a:r>
              <a:rPr lang="en-GB" sz="1800" i="1">
                <a:latin typeface="Times New Roman"/>
                <a:ea typeface="Calibri"/>
              </a:rPr>
              <a:t> Types of Community Development Projects</a:t>
            </a:r>
            <a:r>
              <a:rPr lang="en-GB" sz="1800">
                <a:latin typeface="Times New Roman"/>
                <a:ea typeface="Calibri"/>
              </a:rPr>
              <a:t> [online]Available at: https://careertrend.com/info-8062947-types-community-development-projects.html (Accessed: 19 November 2021).</a:t>
            </a:r>
            <a:endParaRPr lang="en-US" sz="1800">
              <a:latin typeface="Times New Roman"/>
              <a:ea typeface="Calibri"/>
            </a:endParaRPr>
          </a:p>
          <a:p>
            <a:pPr marL="0" marR="0" algn="just">
              <a:lnSpc>
                <a:spcPct val="150000"/>
              </a:lnSpc>
              <a:spcBef>
                <a:spcPts val="0"/>
              </a:spcBef>
              <a:spcAft>
                <a:spcPts val="1000"/>
              </a:spcAft>
            </a:pPr>
            <a:r>
              <a:rPr lang="en-GB" sz="1800" err="1">
                <a:latin typeface="Times New Roman"/>
                <a:ea typeface="Calibri"/>
              </a:rPr>
              <a:t>Deaton,S</a:t>
            </a:r>
            <a:r>
              <a:rPr lang="en-GB" sz="1800">
                <a:latin typeface="Times New Roman"/>
                <a:ea typeface="Calibri"/>
              </a:rPr>
              <a:t>. (201). Social learning theory in the age of social media: Implications for educational practitioners. </a:t>
            </a:r>
            <a:r>
              <a:rPr lang="en-GB" sz="1800" i="1">
                <a:latin typeface="Times New Roman"/>
                <a:ea typeface="Calibri"/>
              </a:rPr>
              <a:t>Journal of Educational Technology</a:t>
            </a:r>
            <a:r>
              <a:rPr lang="en-GB" sz="1800">
                <a:latin typeface="Times New Roman"/>
                <a:ea typeface="Calibri"/>
              </a:rPr>
              <a:t>, </a:t>
            </a:r>
            <a:r>
              <a:rPr lang="en-GB" sz="1800" i="1">
                <a:latin typeface="Times New Roman"/>
                <a:ea typeface="Calibri"/>
              </a:rPr>
              <a:t>12</a:t>
            </a:r>
            <a:r>
              <a:rPr lang="en-GB" sz="1800">
                <a:latin typeface="Times New Roman"/>
                <a:ea typeface="Calibri"/>
              </a:rPr>
              <a:t>(1), pp.1-6.</a:t>
            </a:r>
            <a:endParaRPr lang="en-US" sz="1800">
              <a:latin typeface="Times New Roman"/>
              <a:ea typeface="Calibri"/>
            </a:endParaRPr>
          </a:p>
          <a:p>
            <a:endParaRPr lang="en-GB"/>
          </a:p>
        </p:txBody>
      </p:sp>
    </p:spTree>
    <p:extLst>
      <p:ext uri="{BB962C8B-B14F-4D97-AF65-F5344CB8AC3E}">
        <p14:creationId xmlns:p14="http://schemas.microsoft.com/office/powerpoint/2010/main" val="3372608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ank-you-slide-presentation-t6.jp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515</TotalTime>
  <Words>3362</Words>
  <Application>Microsoft Macintosh PowerPoint</Application>
  <PresentationFormat>Widescreen</PresentationFormat>
  <Paragraphs>145</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Bookman Old Style</vt:lpstr>
      <vt:lpstr>Calibri</vt:lpstr>
      <vt:lpstr>Rockwell</vt:lpstr>
      <vt:lpstr>Symbol</vt:lpstr>
      <vt:lpstr>Times New Roman</vt:lpstr>
      <vt:lpstr>Damask</vt:lpstr>
      <vt:lpstr>PowerPoint Presentation</vt:lpstr>
      <vt:lpstr>Introduction </vt:lpstr>
      <vt:lpstr>Definition of community</vt:lpstr>
      <vt:lpstr>Recognising the diversity of communities</vt:lpstr>
      <vt:lpstr>A project with the community </vt:lpstr>
      <vt:lpstr>The importance of creating community/benefits</vt:lpstr>
      <vt:lpstr>The importance of creating community/benefits</vt:lpstr>
      <vt:lpstr>Creation and support of communities within the current digital age </vt:lpstr>
      <vt:lpstr>Possible means of communication with community groups and identify effective means of behavioural change within them. </vt:lpstr>
      <vt:lpstr>Possible communication platforms demonstrating my understanding of both the detrimental and beneficial impacts. </vt:lpstr>
      <vt:lpstr>Relevant legislation and policy in community development</vt:lpstr>
      <vt:lpstr>Barriers to community development and recommendations </vt:lpstr>
      <vt:lpstr>Application of knowledge to your practice.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Office User</cp:lastModifiedBy>
  <cp:revision>141</cp:revision>
  <dcterms:created xsi:type="dcterms:W3CDTF">2021-10-19T08:47:43Z</dcterms:created>
  <dcterms:modified xsi:type="dcterms:W3CDTF">2021-11-28T23:27:47Z</dcterms:modified>
</cp:coreProperties>
</file>