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03" r:id="rId1"/>
  </p:sldMasterIdLst>
  <p:notesMasterIdLst>
    <p:notesMasterId r:id="rId41"/>
  </p:notesMasterIdLst>
  <p:handoutMasterIdLst>
    <p:handoutMasterId r:id="rId42"/>
  </p:handoutMasterIdLst>
  <p:sldIdLst>
    <p:sldId id="291" r:id="rId2"/>
    <p:sldId id="421" r:id="rId3"/>
    <p:sldId id="292" r:id="rId4"/>
    <p:sldId id="422" r:id="rId5"/>
    <p:sldId id="435" r:id="rId6"/>
    <p:sldId id="407" r:id="rId7"/>
    <p:sldId id="416" r:id="rId8"/>
    <p:sldId id="406" r:id="rId9"/>
    <p:sldId id="424" r:id="rId10"/>
    <p:sldId id="414" r:id="rId11"/>
    <p:sldId id="349" r:id="rId12"/>
    <p:sldId id="431" r:id="rId13"/>
    <p:sldId id="271" r:id="rId14"/>
    <p:sldId id="263" r:id="rId15"/>
    <p:sldId id="267" r:id="rId16"/>
    <p:sldId id="290" r:id="rId17"/>
    <p:sldId id="400" r:id="rId18"/>
    <p:sldId id="398" r:id="rId19"/>
    <p:sldId id="428" r:id="rId20"/>
    <p:sldId id="397" r:id="rId21"/>
    <p:sldId id="402" r:id="rId22"/>
    <p:sldId id="399" r:id="rId23"/>
    <p:sldId id="403" r:id="rId24"/>
    <p:sldId id="395" r:id="rId25"/>
    <p:sldId id="404" r:id="rId26"/>
    <p:sldId id="415" r:id="rId27"/>
    <p:sldId id="401" r:id="rId28"/>
    <p:sldId id="412" r:id="rId29"/>
    <p:sldId id="405" r:id="rId30"/>
    <p:sldId id="393" r:id="rId31"/>
    <p:sldId id="437" r:id="rId32"/>
    <p:sldId id="433" r:id="rId33"/>
    <p:sldId id="314" r:id="rId34"/>
    <p:sldId id="417" r:id="rId35"/>
    <p:sldId id="419" r:id="rId36"/>
    <p:sldId id="408" r:id="rId37"/>
    <p:sldId id="423" r:id="rId38"/>
    <p:sldId id="410" r:id="rId39"/>
    <p:sldId id="438" r:id="rId40"/>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13" autoAdjust="0"/>
    <p:restoredTop sz="93741" autoAdjust="0"/>
  </p:normalViewPr>
  <p:slideViewPr>
    <p:cSldViewPr>
      <p:cViewPr varScale="1">
        <p:scale>
          <a:sx n="120" d="100"/>
          <a:sy n="120" d="100"/>
        </p:scale>
        <p:origin x="1912" y="176"/>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00" d="100"/>
        <a:sy n="100" d="100"/>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15441D-C284-42EC-B728-F15B4931EBB8}"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5B6120EC-2F00-4BC8-ADB7-488FFAE96D13}">
      <dgm:prSet/>
      <dgm:spPr/>
      <dgm:t>
        <a:bodyPr/>
        <a:lstStyle/>
        <a:p>
          <a:r>
            <a:rPr lang="en-GB"/>
            <a:t>To explore the legislative framework in relation to safeguarding adults/children</a:t>
          </a:r>
          <a:endParaRPr lang="en-US"/>
        </a:p>
      </dgm:t>
    </dgm:pt>
    <dgm:pt modelId="{C1FEE5FE-45E6-4C2E-B621-3A19A3EDBED5}" type="parTrans" cxnId="{B76DFDE7-4C3A-47E2-AB40-3C8165400FA1}">
      <dgm:prSet/>
      <dgm:spPr/>
      <dgm:t>
        <a:bodyPr/>
        <a:lstStyle/>
        <a:p>
          <a:endParaRPr lang="en-US"/>
        </a:p>
      </dgm:t>
    </dgm:pt>
    <dgm:pt modelId="{311E7C4E-2220-44AE-A703-69BBE323FEEE}" type="sibTrans" cxnId="{B76DFDE7-4C3A-47E2-AB40-3C8165400FA1}">
      <dgm:prSet/>
      <dgm:spPr/>
      <dgm:t>
        <a:bodyPr/>
        <a:lstStyle/>
        <a:p>
          <a:endParaRPr lang="en-US"/>
        </a:p>
      </dgm:t>
    </dgm:pt>
    <dgm:pt modelId="{C3E1A744-DB2B-4AFB-B8BF-ADF37507198E}">
      <dgm:prSet/>
      <dgm:spPr/>
      <dgm:t>
        <a:bodyPr/>
        <a:lstStyle/>
        <a:p>
          <a:r>
            <a:rPr lang="en-GB"/>
            <a:t>To clarify requirements relating to the safeguarding assignment</a:t>
          </a:r>
          <a:endParaRPr lang="en-US"/>
        </a:p>
      </dgm:t>
    </dgm:pt>
    <dgm:pt modelId="{C3DC953B-1B22-4479-B2C0-B12AAB7303FF}" type="parTrans" cxnId="{97C9FD7F-CB18-49A9-A773-DEAC9DF07657}">
      <dgm:prSet/>
      <dgm:spPr/>
      <dgm:t>
        <a:bodyPr/>
        <a:lstStyle/>
        <a:p>
          <a:endParaRPr lang="en-US"/>
        </a:p>
      </dgm:t>
    </dgm:pt>
    <dgm:pt modelId="{9878A47D-2094-4A61-ACD3-DD0AFAF62EF5}" type="sibTrans" cxnId="{97C9FD7F-CB18-49A9-A773-DEAC9DF07657}">
      <dgm:prSet/>
      <dgm:spPr/>
      <dgm:t>
        <a:bodyPr/>
        <a:lstStyle/>
        <a:p>
          <a:endParaRPr lang="en-US"/>
        </a:p>
      </dgm:t>
    </dgm:pt>
    <dgm:pt modelId="{5831BBA6-0C65-406F-AFB7-B285E78F50D8}">
      <dgm:prSet/>
      <dgm:spPr/>
      <dgm:t>
        <a:bodyPr/>
        <a:lstStyle/>
        <a:p>
          <a:r>
            <a:rPr lang="en-GB"/>
            <a:t>To critically reflect upon some of the potential tensions and conflicts social workers may encounter in engaging in safeguarding work</a:t>
          </a:r>
          <a:endParaRPr lang="en-US"/>
        </a:p>
      </dgm:t>
    </dgm:pt>
    <dgm:pt modelId="{788C7203-F3F3-40AE-A0B6-6E177AA39758}" type="parTrans" cxnId="{501F67D7-CE33-45AD-BC35-77DD2D80E4CE}">
      <dgm:prSet/>
      <dgm:spPr/>
      <dgm:t>
        <a:bodyPr/>
        <a:lstStyle/>
        <a:p>
          <a:endParaRPr lang="en-US"/>
        </a:p>
      </dgm:t>
    </dgm:pt>
    <dgm:pt modelId="{3B406695-8A3B-4862-88E0-03C8BCE62188}" type="sibTrans" cxnId="{501F67D7-CE33-45AD-BC35-77DD2D80E4CE}">
      <dgm:prSet/>
      <dgm:spPr/>
      <dgm:t>
        <a:bodyPr/>
        <a:lstStyle/>
        <a:p>
          <a:endParaRPr lang="en-US"/>
        </a:p>
      </dgm:t>
    </dgm:pt>
    <dgm:pt modelId="{4987C0D4-ECDE-4149-9297-B140DF75F00C}">
      <dgm:prSet/>
      <dgm:spPr/>
      <dgm:t>
        <a:bodyPr/>
        <a:lstStyle/>
        <a:p>
          <a:r>
            <a:rPr lang="en-GB"/>
            <a:t>To identify and reflect upon some of the similarities and differences between safeguarding social work with children, young people and adults at risk</a:t>
          </a:r>
          <a:endParaRPr lang="en-US"/>
        </a:p>
      </dgm:t>
    </dgm:pt>
    <dgm:pt modelId="{2DB60307-2062-4BD8-AD39-AFA936935C27}" type="parTrans" cxnId="{0F0EC650-717A-4D1D-992F-1234537640DF}">
      <dgm:prSet/>
      <dgm:spPr/>
      <dgm:t>
        <a:bodyPr/>
        <a:lstStyle/>
        <a:p>
          <a:endParaRPr lang="en-US"/>
        </a:p>
      </dgm:t>
    </dgm:pt>
    <dgm:pt modelId="{609A27A2-BE29-44D3-A4DB-C9DB187B8771}" type="sibTrans" cxnId="{0F0EC650-717A-4D1D-992F-1234537640DF}">
      <dgm:prSet/>
      <dgm:spPr/>
      <dgm:t>
        <a:bodyPr/>
        <a:lstStyle/>
        <a:p>
          <a:endParaRPr lang="en-US"/>
        </a:p>
      </dgm:t>
    </dgm:pt>
    <dgm:pt modelId="{F8D1E4F8-DC72-4519-AD76-AAA00B9F0A7E}" type="pres">
      <dgm:prSet presAssocID="{9C15441D-C284-42EC-B728-F15B4931EBB8}" presName="Name0" presStyleCnt="0">
        <dgm:presLayoutVars>
          <dgm:dir/>
          <dgm:animLvl val="lvl"/>
          <dgm:resizeHandles val="exact"/>
        </dgm:presLayoutVars>
      </dgm:prSet>
      <dgm:spPr/>
    </dgm:pt>
    <dgm:pt modelId="{0D4E1DE2-494B-4E51-A8B8-A6C745AD3CC9}" type="pres">
      <dgm:prSet presAssocID="{4987C0D4-ECDE-4149-9297-B140DF75F00C}" presName="boxAndChildren" presStyleCnt="0"/>
      <dgm:spPr/>
    </dgm:pt>
    <dgm:pt modelId="{34C00918-15ED-4013-A30C-F304CCAC59B1}" type="pres">
      <dgm:prSet presAssocID="{4987C0D4-ECDE-4149-9297-B140DF75F00C}" presName="parentTextBox" presStyleLbl="node1" presStyleIdx="0" presStyleCnt="4"/>
      <dgm:spPr/>
    </dgm:pt>
    <dgm:pt modelId="{D1AD4492-1C73-473A-9E85-434956545BA2}" type="pres">
      <dgm:prSet presAssocID="{3B406695-8A3B-4862-88E0-03C8BCE62188}" presName="sp" presStyleCnt="0"/>
      <dgm:spPr/>
    </dgm:pt>
    <dgm:pt modelId="{B148AF48-18F8-4D54-853B-D7BF1412D364}" type="pres">
      <dgm:prSet presAssocID="{5831BBA6-0C65-406F-AFB7-B285E78F50D8}" presName="arrowAndChildren" presStyleCnt="0"/>
      <dgm:spPr/>
    </dgm:pt>
    <dgm:pt modelId="{14E1714D-8E6B-4F7F-A7D9-68BE1599D667}" type="pres">
      <dgm:prSet presAssocID="{5831BBA6-0C65-406F-AFB7-B285E78F50D8}" presName="parentTextArrow" presStyleLbl="node1" presStyleIdx="1" presStyleCnt="4"/>
      <dgm:spPr/>
    </dgm:pt>
    <dgm:pt modelId="{D3B048DC-6097-406D-886E-EEDA9D477EFC}" type="pres">
      <dgm:prSet presAssocID="{9878A47D-2094-4A61-ACD3-DD0AFAF62EF5}" presName="sp" presStyleCnt="0"/>
      <dgm:spPr/>
    </dgm:pt>
    <dgm:pt modelId="{0C3FB5C8-BC17-445B-A2A0-9529ECCBE8C5}" type="pres">
      <dgm:prSet presAssocID="{C3E1A744-DB2B-4AFB-B8BF-ADF37507198E}" presName="arrowAndChildren" presStyleCnt="0"/>
      <dgm:spPr/>
    </dgm:pt>
    <dgm:pt modelId="{944028BD-3EC0-498B-961F-DCCC3ADA262B}" type="pres">
      <dgm:prSet presAssocID="{C3E1A744-DB2B-4AFB-B8BF-ADF37507198E}" presName="parentTextArrow" presStyleLbl="node1" presStyleIdx="2" presStyleCnt="4"/>
      <dgm:spPr/>
    </dgm:pt>
    <dgm:pt modelId="{C1CDFEFE-4466-43D6-8B57-C1252359FC7B}" type="pres">
      <dgm:prSet presAssocID="{311E7C4E-2220-44AE-A703-69BBE323FEEE}" presName="sp" presStyleCnt="0"/>
      <dgm:spPr/>
    </dgm:pt>
    <dgm:pt modelId="{8107123A-178A-4DFC-AEAE-49547BEF69F8}" type="pres">
      <dgm:prSet presAssocID="{5B6120EC-2F00-4BC8-ADB7-488FFAE96D13}" presName="arrowAndChildren" presStyleCnt="0"/>
      <dgm:spPr/>
    </dgm:pt>
    <dgm:pt modelId="{5CD7B4C4-F9F2-4C8B-9042-A9A854BE8BAB}" type="pres">
      <dgm:prSet presAssocID="{5B6120EC-2F00-4BC8-ADB7-488FFAE96D13}" presName="parentTextArrow" presStyleLbl="node1" presStyleIdx="3" presStyleCnt="4"/>
      <dgm:spPr/>
    </dgm:pt>
  </dgm:ptLst>
  <dgm:cxnLst>
    <dgm:cxn modelId="{74F7CF14-2774-472A-A95B-AD42DF1B843C}" type="presOf" srcId="{5831BBA6-0C65-406F-AFB7-B285E78F50D8}" destId="{14E1714D-8E6B-4F7F-A7D9-68BE1599D667}" srcOrd="0" destOrd="0" presId="urn:microsoft.com/office/officeart/2005/8/layout/process4"/>
    <dgm:cxn modelId="{0F0EC650-717A-4D1D-992F-1234537640DF}" srcId="{9C15441D-C284-42EC-B728-F15B4931EBB8}" destId="{4987C0D4-ECDE-4149-9297-B140DF75F00C}" srcOrd="3" destOrd="0" parTransId="{2DB60307-2062-4BD8-AD39-AFA936935C27}" sibTransId="{609A27A2-BE29-44D3-A4DB-C9DB187B8771}"/>
    <dgm:cxn modelId="{1C60A951-B740-4FE2-9D0B-0223DC2EECE5}" type="presOf" srcId="{5B6120EC-2F00-4BC8-ADB7-488FFAE96D13}" destId="{5CD7B4C4-F9F2-4C8B-9042-A9A854BE8BAB}" srcOrd="0" destOrd="0" presId="urn:microsoft.com/office/officeart/2005/8/layout/process4"/>
    <dgm:cxn modelId="{E928AB67-4694-41F6-A119-FEFFEDDB6814}" type="presOf" srcId="{4987C0D4-ECDE-4149-9297-B140DF75F00C}" destId="{34C00918-15ED-4013-A30C-F304CCAC59B1}" srcOrd="0" destOrd="0" presId="urn:microsoft.com/office/officeart/2005/8/layout/process4"/>
    <dgm:cxn modelId="{73303C7B-265C-4ED2-A872-4AA3DEA937E4}" type="presOf" srcId="{9C15441D-C284-42EC-B728-F15B4931EBB8}" destId="{F8D1E4F8-DC72-4519-AD76-AAA00B9F0A7E}" srcOrd="0" destOrd="0" presId="urn:microsoft.com/office/officeart/2005/8/layout/process4"/>
    <dgm:cxn modelId="{97C9FD7F-CB18-49A9-A773-DEAC9DF07657}" srcId="{9C15441D-C284-42EC-B728-F15B4931EBB8}" destId="{C3E1A744-DB2B-4AFB-B8BF-ADF37507198E}" srcOrd="1" destOrd="0" parTransId="{C3DC953B-1B22-4479-B2C0-B12AAB7303FF}" sibTransId="{9878A47D-2094-4A61-ACD3-DD0AFAF62EF5}"/>
    <dgm:cxn modelId="{501F67D7-CE33-45AD-BC35-77DD2D80E4CE}" srcId="{9C15441D-C284-42EC-B728-F15B4931EBB8}" destId="{5831BBA6-0C65-406F-AFB7-B285E78F50D8}" srcOrd="2" destOrd="0" parTransId="{788C7203-F3F3-40AE-A0B6-6E177AA39758}" sibTransId="{3B406695-8A3B-4862-88E0-03C8BCE62188}"/>
    <dgm:cxn modelId="{B76DFDE7-4C3A-47E2-AB40-3C8165400FA1}" srcId="{9C15441D-C284-42EC-B728-F15B4931EBB8}" destId="{5B6120EC-2F00-4BC8-ADB7-488FFAE96D13}" srcOrd="0" destOrd="0" parTransId="{C1FEE5FE-45E6-4C2E-B621-3A19A3EDBED5}" sibTransId="{311E7C4E-2220-44AE-A703-69BBE323FEEE}"/>
    <dgm:cxn modelId="{D30C3DEC-B54D-44A7-8A51-329BB43AE6AD}" type="presOf" srcId="{C3E1A744-DB2B-4AFB-B8BF-ADF37507198E}" destId="{944028BD-3EC0-498B-961F-DCCC3ADA262B}" srcOrd="0" destOrd="0" presId="urn:microsoft.com/office/officeart/2005/8/layout/process4"/>
    <dgm:cxn modelId="{3BF5996F-FC43-4F6B-8649-54C0A7E59C2B}" type="presParOf" srcId="{F8D1E4F8-DC72-4519-AD76-AAA00B9F0A7E}" destId="{0D4E1DE2-494B-4E51-A8B8-A6C745AD3CC9}" srcOrd="0" destOrd="0" presId="urn:microsoft.com/office/officeart/2005/8/layout/process4"/>
    <dgm:cxn modelId="{5A6AB1E1-BB9C-4EF0-9E52-FEB40DDA45E4}" type="presParOf" srcId="{0D4E1DE2-494B-4E51-A8B8-A6C745AD3CC9}" destId="{34C00918-15ED-4013-A30C-F304CCAC59B1}" srcOrd="0" destOrd="0" presId="urn:microsoft.com/office/officeart/2005/8/layout/process4"/>
    <dgm:cxn modelId="{2033FAE3-26DA-4FDF-B27E-806162DAA7AF}" type="presParOf" srcId="{F8D1E4F8-DC72-4519-AD76-AAA00B9F0A7E}" destId="{D1AD4492-1C73-473A-9E85-434956545BA2}" srcOrd="1" destOrd="0" presId="urn:microsoft.com/office/officeart/2005/8/layout/process4"/>
    <dgm:cxn modelId="{B9245937-94BC-45EB-B304-F1FE52E8F8B1}" type="presParOf" srcId="{F8D1E4F8-DC72-4519-AD76-AAA00B9F0A7E}" destId="{B148AF48-18F8-4D54-853B-D7BF1412D364}" srcOrd="2" destOrd="0" presId="urn:microsoft.com/office/officeart/2005/8/layout/process4"/>
    <dgm:cxn modelId="{5CC5850C-4D47-4DB3-89DF-4C3CDAC5C7F6}" type="presParOf" srcId="{B148AF48-18F8-4D54-853B-D7BF1412D364}" destId="{14E1714D-8E6B-4F7F-A7D9-68BE1599D667}" srcOrd="0" destOrd="0" presId="urn:microsoft.com/office/officeart/2005/8/layout/process4"/>
    <dgm:cxn modelId="{7AD02091-663A-468E-9FAB-468DBFDC44F8}" type="presParOf" srcId="{F8D1E4F8-DC72-4519-AD76-AAA00B9F0A7E}" destId="{D3B048DC-6097-406D-886E-EEDA9D477EFC}" srcOrd="3" destOrd="0" presId="urn:microsoft.com/office/officeart/2005/8/layout/process4"/>
    <dgm:cxn modelId="{1DF2C06B-DCEC-4B9B-B75D-6A69CE099EF0}" type="presParOf" srcId="{F8D1E4F8-DC72-4519-AD76-AAA00B9F0A7E}" destId="{0C3FB5C8-BC17-445B-A2A0-9529ECCBE8C5}" srcOrd="4" destOrd="0" presId="urn:microsoft.com/office/officeart/2005/8/layout/process4"/>
    <dgm:cxn modelId="{B25BE86A-FD19-489C-A28F-6A7679833ED5}" type="presParOf" srcId="{0C3FB5C8-BC17-445B-A2A0-9529ECCBE8C5}" destId="{944028BD-3EC0-498B-961F-DCCC3ADA262B}" srcOrd="0" destOrd="0" presId="urn:microsoft.com/office/officeart/2005/8/layout/process4"/>
    <dgm:cxn modelId="{78CFEB65-84BC-4A12-B0F7-630C3D69CD52}" type="presParOf" srcId="{F8D1E4F8-DC72-4519-AD76-AAA00B9F0A7E}" destId="{C1CDFEFE-4466-43D6-8B57-C1252359FC7B}" srcOrd="5" destOrd="0" presId="urn:microsoft.com/office/officeart/2005/8/layout/process4"/>
    <dgm:cxn modelId="{C3398165-8A64-4912-95FB-4176D66C95D3}" type="presParOf" srcId="{F8D1E4F8-DC72-4519-AD76-AAA00B9F0A7E}" destId="{8107123A-178A-4DFC-AEAE-49547BEF69F8}" srcOrd="6" destOrd="0" presId="urn:microsoft.com/office/officeart/2005/8/layout/process4"/>
    <dgm:cxn modelId="{B0F63369-0F1C-41A7-AD3B-3B2681347EF6}" type="presParOf" srcId="{8107123A-178A-4DFC-AEAE-49547BEF69F8}" destId="{5CD7B4C4-F9F2-4C8B-9042-A9A854BE8BA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a:t>Empowering</a:t>
          </a:r>
          <a:r>
            <a:rPr lang="en-GB"/>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a:t>Independence</a:t>
          </a:r>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Clarity of purpose</a:t>
          </a:r>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a:t>Empowerment</a:t>
          </a:r>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Person-centred approach</a:t>
          </a:r>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a:t>Equal opportunity</a:t>
          </a:r>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a:t>Accountability</a:t>
          </a:r>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en-GB" sz="2400" b="1" dirty="0"/>
            <a:t>Accessibility</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a:t>Supporting advocates</a:t>
          </a:r>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a:t>Confidentiality</a:t>
          </a:r>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a:t>Complaints</a:t>
          </a:r>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a:t>Safeguarding</a:t>
          </a:r>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00918-15ED-4013-A30C-F304CCAC59B1}">
      <dsp:nvSpPr>
        <dsp:cNvPr id="0" name=""/>
        <dsp:cNvSpPr/>
      </dsp:nvSpPr>
      <dsp:spPr>
        <a:xfrm>
          <a:off x="0" y="3712269"/>
          <a:ext cx="8229600" cy="812153"/>
        </a:xfrm>
        <a:prstGeom prst="rec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identify and reflect upon some of the similarities and differences between safeguarding social work with children, young people and adults at risk</a:t>
          </a:r>
          <a:endParaRPr lang="en-US" sz="1600" kern="1200"/>
        </a:p>
      </dsp:txBody>
      <dsp:txXfrm>
        <a:off x="0" y="3712269"/>
        <a:ext cx="8229600" cy="812153"/>
      </dsp:txXfrm>
    </dsp:sp>
    <dsp:sp modelId="{14E1714D-8E6B-4F7F-A7D9-68BE1599D667}">
      <dsp:nvSpPr>
        <dsp:cNvPr id="0" name=""/>
        <dsp:cNvSpPr/>
      </dsp:nvSpPr>
      <dsp:spPr>
        <a:xfrm rot="10800000">
          <a:off x="0" y="2475359"/>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critically reflect upon some of the potential tensions and conflicts social workers may encounter in engaging in safeguarding work</a:t>
          </a:r>
          <a:endParaRPr lang="en-US" sz="1600" kern="1200"/>
        </a:p>
      </dsp:txBody>
      <dsp:txXfrm rot="10800000">
        <a:off x="0" y="2475359"/>
        <a:ext cx="8229600" cy="811623"/>
      </dsp:txXfrm>
    </dsp:sp>
    <dsp:sp modelId="{944028BD-3EC0-498B-961F-DCCC3ADA262B}">
      <dsp:nvSpPr>
        <dsp:cNvPr id="0" name=""/>
        <dsp:cNvSpPr/>
      </dsp:nvSpPr>
      <dsp:spPr>
        <a:xfrm rot="10800000">
          <a:off x="0" y="1238448"/>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clarify requirements relating to the safeguarding assignment</a:t>
          </a:r>
          <a:endParaRPr lang="en-US" sz="1600" kern="1200"/>
        </a:p>
      </dsp:txBody>
      <dsp:txXfrm rot="10800000">
        <a:off x="0" y="1238448"/>
        <a:ext cx="8229600" cy="811623"/>
      </dsp:txXfrm>
    </dsp:sp>
    <dsp:sp modelId="{5CD7B4C4-F9F2-4C8B-9042-A9A854BE8BAB}">
      <dsp:nvSpPr>
        <dsp:cNvPr id="0" name=""/>
        <dsp:cNvSpPr/>
      </dsp:nvSpPr>
      <dsp:spPr>
        <a:xfrm rot="10800000">
          <a:off x="0" y="1538"/>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explore the legislative framework in relation to safeguarding adults/children</a:t>
          </a:r>
          <a:endParaRPr lang="en-US" sz="1600" kern="1200"/>
        </a:p>
      </dsp:txBody>
      <dsp:txXfrm rot="10800000">
        <a:off x="0" y="1538"/>
        <a:ext cx="8229600" cy="811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Empowering</a:t>
          </a:r>
          <a:r>
            <a:rPr lang="en-GB" sz="1200" kern="120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384283"/>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30043"/>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Independence</a:t>
          </a:r>
        </a:p>
      </dsp:txBody>
      <dsp:txXfrm>
        <a:off x="235923" y="64628"/>
        <a:ext cx="3766145" cy="639310"/>
      </dsp:txXfrm>
    </dsp:sp>
    <dsp:sp modelId="{AA9E5B67-ED16-4809-AF8D-DD4D548DE303}">
      <dsp:nvSpPr>
        <dsp:cNvPr id="0" name=""/>
        <dsp:cNvSpPr/>
      </dsp:nvSpPr>
      <dsp:spPr>
        <a:xfrm>
          <a:off x="0" y="1472923"/>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201338" y="1118683"/>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Clarity of purpose</a:t>
          </a:r>
        </a:p>
      </dsp:txBody>
      <dsp:txXfrm>
        <a:off x="235923" y="1153268"/>
        <a:ext cx="3766145" cy="639310"/>
      </dsp:txXfrm>
    </dsp:sp>
    <dsp:sp modelId="{F45A2C16-0D3F-4F5A-9BEA-1BDA832E0CD6}">
      <dsp:nvSpPr>
        <dsp:cNvPr id="0" name=""/>
        <dsp:cNvSpPr/>
      </dsp:nvSpPr>
      <dsp:spPr>
        <a:xfrm>
          <a:off x="0" y="2561563"/>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07323"/>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Person-centred approach</a:t>
          </a:r>
        </a:p>
      </dsp:txBody>
      <dsp:txXfrm>
        <a:off x="226852" y="2241908"/>
        <a:ext cx="3776172" cy="639310"/>
      </dsp:txXfrm>
    </dsp:sp>
    <dsp:sp modelId="{F0BCB6A4-F199-4C4E-BC49-EB49AF5198B0}">
      <dsp:nvSpPr>
        <dsp:cNvPr id="0" name=""/>
        <dsp:cNvSpPr/>
      </dsp:nvSpPr>
      <dsp:spPr>
        <a:xfrm>
          <a:off x="0" y="3650203"/>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295963"/>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Empowerment</a:t>
          </a:r>
        </a:p>
      </dsp:txBody>
      <dsp:txXfrm>
        <a:off x="226852" y="3330548"/>
        <a:ext cx="3776172" cy="639310"/>
      </dsp:txXfrm>
    </dsp:sp>
    <dsp:sp modelId="{20F7AA73-87A1-4861-A708-8F2E5A61AC7F}">
      <dsp:nvSpPr>
        <dsp:cNvPr id="0" name=""/>
        <dsp:cNvSpPr/>
      </dsp:nvSpPr>
      <dsp:spPr>
        <a:xfrm>
          <a:off x="0" y="4738843"/>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384603"/>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Equal opportunity</a:t>
          </a:r>
        </a:p>
      </dsp:txBody>
      <dsp:txXfrm>
        <a:off x="226852" y="4419188"/>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Accountability</a:t>
          </a:r>
        </a:p>
      </dsp:txBody>
      <dsp:txXfrm>
        <a:off x="223849" y="48064"/>
        <a:ext cx="3785495" cy="532758"/>
      </dsp:txXfrm>
    </dsp:sp>
    <dsp:sp modelId="{6289EE4D-3DD9-4162-AF6E-3A6ABA4AB1E1}">
      <dsp:nvSpPr>
        <dsp:cNvPr id="0" name=""/>
        <dsp:cNvSpPr/>
      </dsp:nvSpPr>
      <dsp:spPr>
        <a:xfrm>
          <a:off x="0" y="1221643"/>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Accessibility</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Supporting advocates</a:t>
          </a:r>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2267" y="2740843"/>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Confidentiality</a:t>
          </a:r>
        </a:p>
      </dsp:txBody>
      <dsp:txXfrm>
        <a:off x="221088" y="2769664"/>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Complaints</a:t>
          </a:r>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192267" y="4555243"/>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Safeguarding</a:t>
          </a:r>
        </a:p>
      </dsp:txBody>
      <dsp:txXfrm>
        <a:off x="221088" y="4584064"/>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27/06/2021</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27/06/2021</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10</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11</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A3DD52B-CF6A-4813-995A-F9DD26FB48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5AABF6E-BD18-42EB-BC73-2F918E20F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DFD29E31-6317-4D80-8EA7-E22733062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40AB6-AE5C-4CF6-990A-D291F8BBA7D2}" type="slidenum">
              <a:rPr lang="en-GB" altLang="en-US" smtClean="0"/>
              <a:pPr/>
              <a:t>17</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B223ED89-7302-4980-B358-9C5BA380F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1B96F4F1-C401-44D2-B752-0B6D515804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9E8A49CA-507A-49B6-849B-2E6A73A672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3E7FE8-33FF-4E4E-9132-53572729A690}" type="slidenum">
              <a:rPr lang="en-GB" altLang="en-US" smtClean="0"/>
              <a:pPr/>
              <a:t>18</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19</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20</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21</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22</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23</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25</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26</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27</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28</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29</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30</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33</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35</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36</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38</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39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52E8DBEE-49F6-4733-A167-6930A063A163}" type="datetime1">
              <a:rPr lang="en-US" smtClean="0"/>
              <a:t>6/27/21</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5120418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9DC070E9-47CB-49A0-8423-91CD8E41F712}" type="datetime1">
              <a:rPr lang="en-US" smtClean="0"/>
              <a:t>6/27/21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618532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EA7865CE-2CCA-4358-9EF2-148D91D4FD38}" type="datetime1">
              <a:rPr lang="en-US" smtClean="0"/>
              <a:t>6/27/21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29582614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36774F14-2822-4EFF-952C-3116DFB93CC3}" type="datetime1">
              <a:rPr lang="en-US" smtClean="0"/>
              <a:t>6/27/21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375795753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B4F46DC1-277F-418F-A876-1791108298FC}" type="datetime1">
              <a:rPr lang="en-US" smtClean="0"/>
              <a:t>6/27/21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182108346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0B6E319-E2FE-45B0-9FDF-5A9610203687}" type="datetime1">
              <a:rPr lang="en-US" smtClean="0"/>
              <a:t>6/27/21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391864100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01CC94E-0DC8-4FE7-A5E9-94530AE3016C}" type="datetime1">
              <a:rPr lang="en-US" smtClean="0"/>
              <a:t>6/27/21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40203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7641DBFA-1FA2-425F-8252-3D957FC9340E}" type="datetime1">
              <a:rPr lang="en-US" smtClean="0"/>
              <a:t>6/27/21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2629446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41003D01-ECBE-4564-A1FC-92DAB1355BB4}" type="datetime1">
              <a:rPr lang="en-US" smtClean="0"/>
              <a:t>6/27/21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424096215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6EF77905-5B48-4A67-A423-514D0C04B143}" type="datetime1">
              <a:rPr lang="en-US" smtClean="0"/>
              <a:t>6/27/21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531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F01AEE4-E377-4BB8-B672-A6AFB82A38C0}" type="datetime1">
              <a:rPr lang="en-US" smtClean="0"/>
              <a:t>6/27/21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34492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D695530A-7A2F-4631-9625-618F7EAACA6C}"/>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156886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52E8DBEE-49F6-4733-A167-6930A063A163}" type="datetime1">
              <a:rPr lang="en-US" smtClean="0"/>
              <a:t>6/27/21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2629432013"/>
      </p:ext>
    </p:extLst>
  </p:cSld>
  <p:clrMap bg1="lt1" tx1="dk1" bg2="lt2" tx2="dk2" accent1="accent1" accent2="accent2" accent3="accent3" accent4="accent4" accent5="accent5" accent6="accent6" hlink="hlink" folHlink="folHlink"/>
  <p:sldLayoutIdLst>
    <p:sldLayoutId id="2147484704" r:id="rId1"/>
    <p:sldLayoutId id="2147484705" r:id="rId2"/>
    <p:sldLayoutId id="2147484706" r:id="rId3"/>
    <p:sldLayoutId id="2147484707" r:id="rId4"/>
    <p:sldLayoutId id="2147484708" r:id="rId5"/>
    <p:sldLayoutId id="2147484709" r:id="rId6"/>
    <p:sldLayoutId id="2147484710" r:id="rId7"/>
    <p:sldLayoutId id="2147484711" r:id="rId8"/>
    <p:sldLayoutId id="2147484712" r:id="rId9"/>
    <p:sldLayoutId id="2147484713" r:id="rId10"/>
    <p:sldLayoutId id="2147484714" r:id="rId11"/>
    <p:sldLayoutId id="2147484715" r:id="rId12"/>
    <p:sldLayoutId id="21474847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3C40A2F-F2D3-46CD-9CBC-97E0D30B4894}"/>
              </a:ext>
            </a:extLst>
          </p:cNvPr>
          <p:cNvSpPr>
            <a:spLocks noGrp="1"/>
          </p:cNvSpPr>
          <p:nvPr>
            <p:ph idx="1"/>
          </p:nvPr>
        </p:nvSpPr>
        <p:spPr/>
        <p:txBody>
          <a:bodyPr/>
          <a:lstStyle/>
          <a:p>
            <a:endParaRPr lang="en-GB" dirty="0"/>
          </a:p>
        </p:txBody>
      </p:sp>
      <p:sp>
        <p:nvSpPr>
          <p:cNvPr id="5" name="Title 1">
            <a:extLst>
              <a:ext uri="{FF2B5EF4-FFF2-40B4-BE49-F238E27FC236}">
                <a16:creationId xmlns:a16="http://schemas.microsoft.com/office/drawing/2014/main" id="{40D69162-8B95-4E44-97ED-AA719DFDA46D}"/>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Porth Agored</a:t>
            </a:r>
            <a:br>
              <a:rPr lang="en-GB" dirty="0"/>
            </a:br>
            <a:r>
              <a:rPr lang="en-GB" dirty="0"/>
              <a:t>Graduate Certificate</a:t>
            </a:r>
            <a:br>
              <a:rPr lang="en-GB" dirty="0"/>
            </a:br>
            <a:br>
              <a:rPr lang="en-GB" dirty="0"/>
            </a:br>
            <a:r>
              <a:rPr lang="en-GB" dirty="0"/>
              <a:t>Consolidation Programme </a:t>
            </a:r>
            <a:br>
              <a:rPr lang="en-GB" dirty="0"/>
            </a:br>
            <a:r>
              <a:rPr lang="en-GB" dirty="0"/>
              <a:t>Workshop 3</a:t>
            </a:r>
            <a:br>
              <a:rPr lang="en-GB" dirty="0"/>
            </a:br>
            <a:endParaRPr lang="en-GB" dirty="0"/>
          </a:p>
        </p:txBody>
      </p:sp>
      <p:sp>
        <p:nvSpPr>
          <p:cNvPr id="2" name="Slide Number Placeholder 1">
            <a:extLst>
              <a:ext uri="{FF2B5EF4-FFF2-40B4-BE49-F238E27FC236}">
                <a16:creationId xmlns:a16="http://schemas.microsoft.com/office/drawing/2014/main" id="{1B959D60-70A5-40D3-A272-90031D9D19FC}"/>
              </a:ext>
            </a:extLst>
          </p:cNvPr>
          <p:cNvSpPr>
            <a:spLocks noGrp="1"/>
          </p:cNvSpPr>
          <p:nvPr>
            <p:ph type="sldNum" sz="quarter" idx="12"/>
          </p:nvPr>
        </p:nvSpPr>
        <p:spPr/>
        <p:txBody>
          <a:bodyPr/>
          <a:lstStyle/>
          <a:p>
            <a:pPr>
              <a:defRPr/>
            </a:pPr>
            <a:fld id="{35C4F87B-F36D-447A-8825-078E3DA06B1A}"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457200" y="1772816"/>
            <a:ext cx="8229600" cy="4234284"/>
          </a:xfrm>
        </p:spPr>
        <p:txBody>
          <a:bodyPr/>
          <a:lstStyle/>
          <a:p>
            <a:r>
              <a:rPr lang="en-GB" sz="2400" dirty="0"/>
              <a:t>Confidentiality </a:t>
            </a:r>
          </a:p>
          <a:p>
            <a:r>
              <a:rPr lang="en-GB" sz="2400" dirty="0"/>
              <a:t>Respect </a:t>
            </a:r>
          </a:p>
          <a:p>
            <a:r>
              <a:rPr lang="en-GB" sz="2400" dirty="0"/>
              <a:t>One person speaking at one time, please use the button for putting up</a:t>
            </a:r>
            <a:r>
              <a:rPr lang="en-GB" sz="2400" i="1" dirty="0"/>
              <a:t> </a:t>
            </a:r>
            <a:r>
              <a:rPr lang="en-GB" sz="2400" dirty="0"/>
              <a:t>your hand if you would like to make a comment</a:t>
            </a:r>
          </a:p>
          <a:p>
            <a:r>
              <a:rPr lang="en-GB" sz="2400" dirty="0"/>
              <a:t>Use the discussion box during the presentation to type in any question</a:t>
            </a:r>
            <a:r>
              <a:rPr lang="en-GB" sz="2400" i="1" dirty="0"/>
              <a:t>s</a:t>
            </a:r>
            <a:r>
              <a:rPr lang="en-GB" sz="2400" dirty="0"/>
              <a:t> you have</a:t>
            </a:r>
          </a:p>
          <a:p>
            <a:r>
              <a:rPr lang="en-GB" sz="2400" dirty="0"/>
              <a:t>Participation – please ensure you engage and focus</a:t>
            </a:r>
          </a:p>
          <a:p>
            <a:r>
              <a:rPr lang="en-GB" sz="2400" dirty="0"/>
              <a:t>Completing the set exercises before the workshop and in between sessions. </a:t>
            </a:r>
          </a:p>
          <a:p>
            <a:pPr marL="109537" indent="0">
              <a:buNone/>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83568" y="692696"/>
            <a:ext cx="8003232" cy="724942"/>
          </a:xfrm>
        </p:spPr>
        <p:txBody>
          <a:bodyPr>
            <a:normAutofit fontScale="90000"/>
          </a:bodyPr>
          <a:lstStyle/>
          <a:p>
            <a:pPr>
              <a:defRPr/>
            </a:pPr>
            <a:r>
              <a:rPr lang="en-GB" sz="4400"/>
              <a:t>Expectations/Ground rules for virtual workshops</a:t>
            </a:r>
            <a:endParaRPr lang="en-GB" dirty="0"/>
          </a:p>
        </p:txBody>
      </p:sp>
      <p:sp>
        <p:nvSpPr>
          <p:cNvPr id="4" name="Slide Number Placeholder 3">
            <a:extLst>
              <a:ext uri="{FF2B5EF4-FFF2-40B4-BE49-F238E27FC236}">
                <a16:creationId xmlns:a16="http://schemas.microsoft.com/office/drawing/2014/main" id="{191D1261-3E96-46DA-BC32-2FFFEB82A316}"/>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A623E5-669B-417F-AFDD-974CB21C899E}"/>
              </a:ext>
            </a:extLst>
          </p:cNvPr>
          <p:cNvSpPr>
            <a:spLocks noGrp="1"/>
          </p:cNvSpPr>
          <p:nvPr>
            <p:ph type="title"/>
          </p:nvPr>
        </p:nvSpPr>
        <p:spPr/>
        <p:txBody>
          <a:bodyPr vert="horz" anchor="ctr">
            <a:normAutofit/>
            <a:scene3d>
              <a:camera prst="orthographicFront"/>
              <a:lightRig rig="soft" dir="t"/>
            </a:scene3d>
            <a:sp3d prstMaterial="softEdge">
              <a:bevelT w="25400" h="25400"/>
            </a:sp3d>
          </a:bodyPr>
          <a:lstStyle/>
          <a:p>
            <a:pPr>
              <a:defRPr/>
            </a:pPr>
            <a:r>
              <a:rPr lang="en-US" b="1" kern="1200" cap="none" baseline="0" dirty="0" err="1">
                <a:effectLst>
                  <a:outerShdw blurRad="31750" dist="25400" dir="5400000" algn="tl" rotWithShape="0">
                    <a:srgbClr val="000000">
                      <a:alpha val="25000"/>
                    </a:srgbClr>
                  </a:outerShdw>
                </a:effectLst>
                <a:latin typeface="+mj-lt"/>
                <a:ea typeface="+mj-ea"/>
                <a:cs typeface="+mj-cs"/>
              </a:rPr>
              <a:t>Programme</a:t>
            </a:r>
            <a:r>
              <a:rPr lang="en-US" b="1" kern="1200" cap="none" baseline="0" dirty="0">
                <a:effectLst>
                  <a:outerShdw blurRad="31750" dist="25400" dir="5400000" algn="tl" rotWithShape="0">
                    <a:srgbClr val="000000">
                      <a:alpha val="25000"/>
                    </a:srgbClr>
                  </a:outerShdw>
                </a:effectLst>
                <a:latin typeface="+mj-lt"/>
                <a:ea typeface="+mj-ea"/>
                <a:cs typeface="+mj-cs"/>
              </a:rPr>
              <a:t> for the Day </a:t>
            </a: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3</a:t>
            </a:fld>
            <a:endParaRPr lang="en-GB" altLang="en-US"/>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683568" y="1988840"/>
            <a:ext cx="7776864" cy="335479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r>
              <a:rPr lang="en-US" altLang="en-US" sz="2400" dirty="0">
                <a:latin typeface="+mn-lt"/>
                <a:cs typeface="+mn-cs"/>
              </a:rPr>
              <a:t>Catch up</a:t>
            </a:r>
          </a:p>
          <a:p>
            <a:pPr eaLnBrk="1" hangingPunct="1"/>
            <a:r>
              <a:rPr lang="en-US" altLang="en-US" sz="2400" dirty="0"/>
              <a:t>Safeguarding – Legislation, policy and procedure </a:t>
            </a:r>
          </a:p>
          <a:p>
            <a:pPr eaLnBrk="1" hangingPunct="1"/>
            <a:r>
              <a:rPr lang="en-US" altLang="en-US" sz="2400" dirty="0"/>
              <a:t>Tensions and conflicts</a:t>
            </a:r>
            <a:endParaRPr lang="en-US" altLang="en-US" sz="2400" dirty="0">
              <a:latin typeface="+mn-lt"/>
              <a:cs typeface="+mn-cs"/>
            </a:endParaRPr>
          </a:p>
          <a:p>
            <a:pPr eaLnBrk="1" hangingPunct="1"/>
            <a:r>
              <a:rPr lang="en-US" altLang="en-US" sz="2400" dirty="0">
                <a:latin typeface="+mn-lt"/>
                <a:cs typeface="+mn-cs"/>
              </a:rPr>
              <a:t>Safeguarding the Assignment – Task 3</a:t>
            </a:r>
          </a:p>
          <a:p>
            <a:pPr eaLnBrk="1" hangingPunct="1"/>
            <a:r>
              <a:rPr lang="en-US" altLang="en-US" sz="2400" dirty="0">
                <a:latin typeface="+mn-lt"/>
                <a:cs typeface="+mn-cs"/>
              </a:rPr>
              <a:t>Welsh Context</a:t>
            </a:r>
          </a:p>
          <a:p>
            <a:pPr eaLnBrk="1" hangingPunct="1"/>
            <a:r>
              <a:rPr lang="en-US" altLang="en-US" sz="2400" dirty="0">
                <a:latin typeface="+mn-lt"/>
                <a:cs typeface="+mn-cs"/>
              </a:rPr>
              <a:t>Safeguarding – Task 4</a:t>
            </a:r>
          </a:p>
          <a:p>
            <a:pPr eaLnBrk="1" hangingPunct="1"/>
            <a:r>
              <a:rPr lang="en-US" altLang="en-US" sz="2400" dirty="0">
                <a:latin typeface="+mn-lt"/>
                <a:cs typeface="+mn-cs"/>
              </a:rPr>
              <a:t>Workshop 4 requirements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CE4D06-4FB0-403A-90AC-9B76B3F976DE}"/>
              </a:ext>
            </a:extLst>
          </p:cNvPr>
          <p:cNvSpPr>
            <a:spLocks noGrp="1"/>
          </p:cNvSpPr>
          <p:nvPr>
            <p:ph type="title"/>
          </p:nvPr>
        </p:nvSpPr>
        <p:spPr>
          <a:xfrm>
            <a:off x="457200" y="274638"/>
            <a:ext cx="8229600" cy="1143000"/>
          </a:xfrm>
        </p:spPr>
        <p:txBody>
          <a:bodyPr anchor="ctr">
            <a:normAutofit fontScale="90000"/>
          </a:bodyPr>
          <a:lstStyle/>
          <a:p>
            <a:pPr>
              <a:lnSpc>
                <a:spcPct val="90000"/>
              </a:lnSpc>
              <a:defRPr/>
            </a:pPr>
            <a:br>
              <a:rPr lang="en-GB" sz="3600" dirty="0"/>
            </a:br>
            <a:r>
              <a:rPr lang="en-GB" sz="3600" dirty="0"/>
              <a:t>Session Aims</a:t>
            </a:r>
            <a:br>
              <a:rPr lang="en-GB" sz="2300" dirty="0"/>
            </a:br>
            <a:endParaRPr lang="en-GB" sz="2300" dirty="0"/>
          </a:p>
        </p:txBody>
      </p:sp>
      <p:sp>
        <p:nvSpPr>
          <p:cNvPr id="2" name="Slide Number Placeholder 1">
            <a:extLst>
              <a:ext uri="{FF2B5EF4-FFF2-40B4-BE49-F238E27FC236}">
                <a16:creationId xmlns:a16="http://schemas.microsoft.com/office/drawing/2014/main" id="{C0BC6754-5975-4295-8D7C-0AE5550BCD2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graphicFrame>
        <p:nvGraphicFramePr>
          <p:cNvPr id="18436" name="Content Placeholder 1">
            <a:extLst>
              <a:ext uri="{FF2B5EF4-FFF2-40B4-BE49-F238E27FC236}">
                <a16:creationId xmlns:a16="http://schemas.microsoft.com/office/drawing/2014/main" id="{B45FE6ED-C721-4B04-8E61-FBD616E58C2F}"/>
              </a:ext>
            </a:extLst>
          </p:cNvPr>
          <p:cNvGraphicFramePr>
            <a:graphicFrameLocks noGrp="1"/>
          </p:cNvGraphicFramePr>
          <p:nvPr>
            <p:ph idx="1"/>
            <p:extLst>
              <p:ext uri="{D42A27DB-BD31-4B8C-83A1-F6EECF244321}">
                <p14:modId xmlns:p14="http://schemas.microsoft.com/office/powerpoint/2010/main" val="2814662817"/>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63AE-828C-433A-9E65-C293CE51D5E6}"/>
              </a:ext>
            </a:extLst>
          </p:cNvPr>
          <p:cNvSpPr txBox="1">
            <a:spLocks/>
          </p:cNvSpPr>
          <p:nvPr/>
        </p:nvSpPr>
        <p:spPr>
          <a:xfrm>
            <a:off x="457200" y="273050"/>
            <a:ext cx="8229600" cy="1143000"/>
          </a:xfrm>
          <a:prstGeom prst="rect">
            <a:avLst/>
          </a:prstGeom>
        </p:spPr>
        <p:txBody>
          <a:bodyPr vert="horz"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Why the law? </a:t>
            </a:r>
          </a:p>
          <a:p>
            <a:pPr eaLnBrk="1" hangingPunct="1">
              <a:lnSpc>
                <a:spcPct val="90000"/>
              </a:lnSpc>
              <a:spcAft>
                <a:spcPts val="600"/>
              </a:spcAft>
              <a:defRPr/>
            </a:pPr>
            <a:r>
              <a:rPr lang="en-US" sz="3500" b="1" kern="1200">
                <a:solidFill>
                  <a:schemeClr val="tx2"/>
                </a:solidFill>
                <a:effectLst>
                  <a:outerShdw blurRad="31750" dist="25400" dir="5400000" algn="tl" rotWithShape="0">
                    <a:srgbClr val="000000">
                      <a:alpha val="25000"/>
                    </a:srgbClr>
                  </a:outerShdw>
                </a:effectLst>
                <a:latin typeface="+mj-lt"/>
                <a:ea typeface="+mj-ea"/>
                <a:cs typeface="+mj-cs"/>
              </a:rPr>
              <a:t>Underpinning Legislation</a:t>
            </a:r>
            <a:endPar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57200" y="1444294"/>
            <a:ext cx="4040188" cy="4964444"/>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spcBef>
                <a:spcPct val="0"/>
              </a:spcBef>
              <a:buClrTx/>
              <a:buSzTx/>
              <a:buFontTx/>
              <a:buNone/>
            </a:pPr>
            <a:r>
              <a:rPr lang="en-US" altLang="en-US" sz="2000" b="1" dirty="0">
                <a:latin typeface="+mn-lt"/>
                <a:cs typeface="+mn-cs"/>
              </a:rPr>
              <a:t>Exercise 1</a:t>
            </a:r>
          </a:p>
          <a:p>
            <a:pPr eaLnBrk="1" hangingPunct="1">
              <a:lnSpc>
                <a:spcPct val="90000"/>
              </a:lnSpc>
              <a:spcBef>
                <a:spcPct val="0"/>
              </a:spcBef>
              <a:buClrTx/>
              <a:buSzTx/>
              <a:buFontTx/>
              <a:buNone/>
            </a:pPr>
            <a:r>
              <a:rPr lang="en-US" altLang="en-US" sz="2000" dirty="0">
                <a:latin typeface="+mn-lt"/>
                <a:cs typeface="+mn-cs"/>
              </a:rPr>
              <a:t>Why it is important for social workers to have a knowledge of the law? </a:t>
            </a:r>
          </a:p>
          <a:p>
            <a:pPr eaLnBrk="1" hangingPunct="1">
              <a:lnSpc>
                <a:spcPct val="90000"/>
              </a:lnSpc>
              <a:spcBef>
                <a:spcPct val="0"/>
              </a:spcBef>
              <a:buClrTx/>
              <a:buSzTx/>
              <a:buFontTx/>
              <a:buNone/>
            </a:pPr>
            <a:r>
              <a:rPr lang="en-US" altLang="en-US" sz="2000" dirty="0">
                <a:latin typeface="+mn-lt"/>
                <a:cs typeface="+mn-cs"/>
              </a:rPr>
              <a:t>What depth of knowledge do you think practitioners need to practice effectively?</a:t>
            </a:r>
          </a:p>
          <a:p>
            <a:pPr eaLnBrk="1" hangingPunct="1">
              <a:lnSpc>
                <a:spcPct val="90000"/>
              </a:lnSpc>
              <a:buNone/>
            </a:pPr>
            <a:r>
              <a:rPr lang="en-US" altLang="en-US" sz="2000" dirty="0">
                <a:latin typeface="+mn-lt"/>
                <a:cs typeface="+mn-cs"/>
              </a:rPr>
              <a:t>What do you consider to be </a:t>
            </a:r>
            <a:r>
              <a:rPr lang="en-US" altLang="en-US" sz="2000" b="1" dirty="0">
                <a:latin typeface="+mn-lt"/>
                <a:cs typeface="+mn-cs"/>
              </a:rPr>
              <a:t>key pieces of legislation/policy/procedure</a:t>
            </a:r>
            <a:r>
              <a:rPr lang="en-US" altLang="en-US" sz="2000" dirty="0">
                <a:latin typeface="+mn-lt"/>
                <a:cs typeface="+mn-cs"/>
              </a:rPr>
              <a:t> which underpin your area of practice?</a:t>
            </a:r>
          </a:p>
          <a:p>
            <a:pPr eaLnBrk="1" hangingPunct="1">
              <a:lnSpc>
                <a:spcPct val="90000"/>
              </a:lnSpc>
            </a:pPr>
            <a:r>
              <a:rPr lang="en-US" altLang="en-US" sz="2000" dirty="0">
                <a:latin typeface="+mn-lt"/>
                <a:cs typeface="+mn-cs"/>
              </a:rPr>
              <a:t> Consider legislation in </a:t>
            </a:r>
            <a:r>
              <a:rPr lang="en-US" sz="2000" dirty="0">
                <a:latin typeface="+mn-lt"/>
                <a:cs typeface="+mn-cs"/>
              </a:rPr>
              <a:t>Wales, the United Kingdom, the European Union (EU) and outside the EU).</a:t>
            </a:r>
            <a:endParaRPr lang="en-US" altLang="en-US" sz="2000" dirty="0">
              <a:latin typeface="+mn-lt"/>
              <a:cs typeface="+mn-cs"/>
            </a:endParaRPr>
          </a:p>
          <a:p>
            <a:pPr eaLnBrk="1" hangingPunct="1">
              <a:lnSpc>
                <a:spcPct val="90000"/>
              </a:lnSpc>
              <a:spcBef>
                <a:spcPct val="0"/>
              </a:spcBef>
              <a:buClrTx/>
              <a:buSzTx/>
              <a:buFontTx/>
              <a:buNone/>
            </a:pPr>
            <a:endParaRPr lang="en-US" altLang="en-US" sz="1700" dirty="0">
              <a:latin typeface="+mn-lt"/>
              <a:cs typeface="+mn-cs"/>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45037" y="1700808"/>
            <a:ext cx="394176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BA154ED3-A443-4E50-8066-861C6825D1E7}"/>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(SSWBA) Act, 2014 was introduced in April 2016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dirty="0"/>
              <a:t>Overarching Legislation</a:t>
            </a:r>
            <a:br>
              <a:rPr lang="en-GB" altLang="en-US" sz="4400" dirty="0"/>
            </a:br>
            <a:endParaRPr lang="en-GB" dirty="0"/>
          </a:p>
        </p:txBody>
      </p:sp>
      <p:sp>
        <p:nvSpPr>
          <p:cNvPr id="2" name="Slide Number Placeholder 1">
            <a:extLst>
              <a:ext uri="{FF2B5EF4-FFF2-40B4-BE49-F238E27FC236}">
                <a16:creationId xmlns:a16="http://schemas.microsoft.com/office/drawing/2014/main" id="{FDA2043C-44F4-46BC-AB40-77DD26CEB317}"/>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496273"/>
            <a:ext cx="3744416" cy="129727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AF0AB4-5398-49C0-AFAB-DC9CD50C8286}"/>
              </a:ext>
            </a:extLst>
          </p:cNvPr>
          <p:cNvSpPr>
            <a:spLocks noGrp="1"/>
          </p:cNvSpPr>
          <p:nvPr>
            <p:ph idx="1"/>
          </p:nvPr>
        </p:nvSpPr>
        <p:spPr>
          <a:xfrm>
            <a:off x="457200" y="764704"/>
            <a:ext cx="8229600" cy="5242397"/>
          </a:xfrm>
        </p:spPr>
        <p:txBody>
          <a:bodyPr/>
          <a:lstStyle/>
          <a:p>
            <a:r>
              <a:rPr lang="en-US" sz="2000" dirty="0"/>
              <a:t>The Social Services and Well-being (Wales) Act 2014 - Part 7 Safeguarding</a:t>
            </a:r>
          </a:p>
          <a:p>
            <a:r>
              <a:rPr lang="en-US" sz="2000" dirty="0"/>
              <a:t>Working Together to Safeguard People</a:t>
            </a:r>
          </a:p>
          <a:p>
            <a:r>
              <a:rPr lang="en-US" sz="2000" dirty="0"/>
              <a:t>Code of Practice under Part 10 of the Social Services and Well-being (Wales) Act 2014 </a:t>
            </a:r>
          </a:p>
          <a:p>
            <a:pPr marL="342900" indent="-342900">
              <a:defRPr/>
            </a:pPr>
            <a:r>
              <a:rPr lang="en-GB" sz="2000" dirty="0"/>
              <a:t>Children Act 1989 </a:t>
            </a:r>
          </a:p>
          <a:p>
            <a:pPr marL="342900" indent="-342900">
              <a:defRPr/>
            </a:pPr>
            <a:r>
              <a:rPr lang="en-GB" sz="2000" dirty="0"/>
              <a:t>Mental Capacity Act 2005 and the Mental Health Act 1983 </a:t>
            </a:r>
          </a:p>
          <a:p>
            <a:pPr marL="342900" indent="-342900">
              <a:defRPr/>
            </a:pPr>
            <a:r>
              <a:rPr lang="en-GB" sz="2000" dirty="0"/>
              <a:t>Equality Act 2010</a:t>
            </a:r>
          </a:p>
          <a:p>
            <a:pPr marL="342900" indent="-342900">
              <a:defRPr/>
            </a:pPr>
            <a:r>
              <a:rPr lang="en-GB" sz="2000" dirty="0"/>
              <a:t>Freedom of Information Act 2000 and Data Protection GDPR</a:t>
            </a:r>
          </a:p>
          <a:p>
            <a:pPr marL="342900" indent="-342900">
              <a:defRPr/>
            </a:pPr>
            <a:r>
              <a:rPr lang="en-GB" sz="2000" dirty="0"/>
              <a:t>Welsh Measures 2011 - </a:t>
            </a:r>
            <a:r>
              <a:rPr lang="en-US" sz="2000" dirty="0"/>
              <a:t>Welsh Language Standards and the “More than Just Words” Framework</a:t>
            </a:r>
            <a:endParaRPr lang="en-GB" sz="2000" dirty="0"/>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a:t>
            </a:r>
          </a:p>
          <a:p>
            <a:pPr marL="342900" indent="-342900">
              <a:defRPr/>
            </a:pPr>
            <a:r>
              <a:rPr lang="en-US" sz="2000" dirty="0"/>
              <a:t>The United Nations Convention on the Rights of the Child</a:t>
            </a:r>
            <a:endParaRPr lang="en-GB" sz="2000" dirty="0"/>
          </a:p>
          <a:p>
            <a:pPr marL="342900" indent="-342900">
              <a:defRPr/>
            </a:pPr>
            <a:r>
              <a:rPr lang="en-GB" sz="2000" dirty="0"/>
              <a:t>Wales Safeguarding Procedures </a:t>
            </a:r>
          </a:p>
          <a:p>
            <a:pPr>
              <a:buFont typeface="Wingdings 3" panose="05040102010807070707" pitchFamily="18" charset="2"/>
              <a:buNone/>
              <a:defRPr/>
            </a:pPr>
            <a:endParaRPr lang="en-GB" sz="2000" dirty="0"/>
          </a:p>
          <a:p>
            <a:pPr>
              <a:buFont typeface="Wingdings 3" panose="05040102010807070707" pitchFamily="18" charset="2"/>
              <a:buNone/>
              <a:defRPr/>
            </a:pPr>
            <a:endParaRPr lang="en-GB" sz="2000" dirty="0"/>
          </a:p>
          <a:p>
            <a:pPr>
              <a:defRPr/>
            </a:pPr>
            <a:endParaRPr lang="en-GB" dirty="0"/>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68858" y="188640"/>
            <a:ext cx="8229600" cy="509140"/>
          </a:xfrm>
        </p:spPr>
        <p:txBody>
          <a:bodyPr>
            <a:normAutofit fontScale="90000"/>
          </a:bodyPr>
          <a:lstStyle/>
          <a:p>
            <a:pPr>
              <a:defRPr/>
            </a:pPr>
            <a:r>
              <a:rPr lang="en-GB" sz="4400" dirty="0"/>
              <a:t> </a:t>
            </a:r>
            <a:br>
              <a:rPr lang="en-GB" sz="4400" dirty="0"/>
            </a:br>
            <a:r>
              <a:rPr lang="en-GB" sz="2700" dirty="0"/>
              <a:t>Overarching Safeguarding Legislation</a:t>
            </a:r>
            <a:br>
              <a:rPr lang="en-GB" altLang="en-US" sz="4400" dirty="0"/>
            </a:br>
            <a:endParaRPr lang="en-GB" dirty="0"/>
          </a:p>
        </p:txBody>
      </p:sp>
      <p:sp>
        <p:nvSpPr>
          <p:cNvPr id="4" name="Slide Number Placeholder 3">
            <a:extLst>
              <a:ext uri="{FF2B5EF4-FFF2-40B4-BE49-F238E27FC236}">
                <a16:creationId xmlns:a16="http://schemas.microsoft.com/office/drawing/2014/main" id="{39D61604-2885-46E4-98B8-15CEE5FD5EFB}"/>
              </a:ext>
            </a:extLst>
          </p:cNvPr>
          <p:cNvSpPr>
            <a:spLocks noGrp="1"/>
          </p:cNvSpPr>
          <p:nvPr>
            <p:ph type="sldNum" sz="quarter" idx="12"/>
          </p:nvPr>
        </p:nvSpPr>
        <p:spPr/>
        <p:txBody>
          <a:bodyPr/>
          <a:lstStyle/>
          <a:p>
            <a:pPr>
              <a:defRPr/>
            </a:pPr>
            <a:fld id="{B279AC3C-9A7B-46D6-8EDB-3083219B5F49}"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Social Services and Well Being (Wales) Act: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quarter" idx="2"/>
          </p:nvPr>
        </p:nvSpPr>
        <p:spPr>
          <a:xfrm>
            <a:off x="457200" y="1444294"/>
            <a:ext cx="4546848" cy="4649002"/>
          </a:xfrm>
        </p:spPr>
        <p:txBody>
          <a:bodyPr wrap="square" anchor="t">
            <a:normAutofit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2840747E-4D50-46C9-937E-FC37209DE6D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57200" y="908720"/>
            <a:ext cx="8229600" cy="5674641"/>
          </a:xfrm>
        </p:spPr>
        <p:txBody>
          <a:bodyPr/>
          <a:lstStyle/>
          <a:p>
            <a:pPr>
              <a:defRPr/>
            </a:pPr>
            <a:r>
              <a:rPr lang="en-GB" sz="2000" dirty="0"/>
              <a:t>Social Services &amp; Health are devolved to Welsh Government</a:t>
            </a:r>
          </a:p>
          <a:p>
            <a:pPr>
              <a:defRPr/>
            </a:pPr>
            <a:r>
              <a:rPr lang="en-GB" sz="2000" dirty="0"/>
              <a:t>The Social Services and Well Being Act (Wales) 2014 embeds principles of UNCRC 1989 into its own laws. Wales is the first and only country in UK to do this: </a:t>
            </a:r>
          </a:p>
          <a:p>
            <a:pPr>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  First Children’s Commissioner in UK</a:t>
            </a:r>
          </a:p>
          <a:p>
            <a:pPr>
              <a:defRPr/>
            </a:pPr>
            <a:r>
              <a:rPr lang="en-GB" sz="2000" dirty="0"/>
              <a:t>  Older Person’s Commissioner</a:t>
            </a:r>
          </a:p>
          <a:p>
            <a:pPr>
              <a:defRPr/>
            </a:pPr>
            <a:r>
              <a:rPr lang="en-GB" altLang="en-US" sz="2000" dirty="0"/>
              <a:t>  UN Convention of Human rights</a:t>
            </a:r>
            <a:endParaRPr lang="en-GB" sz="2000" dirty="0"/>
          </a:p>
          <a:p>
            <a:pPr>
              <a:defRPr/>
            </a:pPr>
            <a:endParaRPr lang="en-GB" dirty="0"/>
          </a:p>
        </p:txBody>
      </p:sp>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457200" y="274638"/>
            <a:ext cx="8229600" cy="515588"/>
          </a:xfrm>
        </p:spPr>
        <p:txBody>
          <a:bodyPr>
            <a:normAutofit fontScale="90000"/>
          </a:bodyPr>
          <a:lstStyle/>
          <a:p>
            <a:pPr algn="ctr">
              <a:defRPr/>
            </a:pPr>
            <a:br>
              <a:rPr lang="en-GB" sz="4400" dirty="0"/>
            </a:br>
            <a:r>
              <a:rPr lang="en-GB" sz="4400" dirty="0"/>
              <a:t>Welsh Legislation</a:t>
            </a:r>
            <a:br>
              <a:rPr lang="en-GB" sz="4400" dirty="0"/>
            </a:br>
            <a:endParaRPr lang="en-GB" dirty="0"/>
          </a:p>
        </p:txBody>
      </p:sp>
      <p:sp>
        <p:nvSpPr>
          <p:cNvPr id="4" name="Slide Number Placeholder 3">
            <a:extLst>
              <a:ext uri="{FF2B5EF4-FFF2-40B4-BE49-F238E27FC236}">
                <a16:creationId xmlns:a16="http://schemas.microsoft.com/office/drawing/2014/main" id="{635A6BBF-D7A4-4018-9F86-64C01C2494C6}"/>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5301207"/>
            <a:ext cx="1944215" cy="151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457200" y="1916832"/>
            <a:ext cx="8229600" cy="4090268"/>
          </a:xfrm>
        </p:spPr>
        <p:txBody>
          <a:bodyPr/>
          <a:lstStyle/>
          <a:p>
            <a:r>
              <a:rPr lang="en-GB" altLang="en-US" dirty="0"/>
              <a:t>Identify and discuss some of the potential </a:t>
            </a:r>
            <a:r>
              <a:rPr lang="en-GB" altLang="en-US" b="1" dirty="0"/>
              <a:t>tensions and conflicts </a:t>
            </a:r>
            <a:r>
              <a:rPr lang="en-GB" altLang="en-US" dirty="0"/>
              <a:t>inherent in using legislation in your area of practice</a:t>
            </a:r>
          </a:p>
          <a:p>
            <a:r>
              <a:rPr lang="en-GB" altLang="en-US" dirty="0"/>
              <a:t>These may include conflicts of interest, clashes of values and the potential impact of legislation on the individuals we work with. </a:t>
            </a:r>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457200" y="274638"/>
            <a:ext cx="8229600" cy="1426170"/>
          </a:xfrm>
        </p:spPr>
        <p:txBody>
          <a:bodyPr/>
          <a:lstStyle/>
          <a:p>
            <a:pPr algn="ctr">
              <a:defRPr/>
            </a:pPr>
            <a:r>
              <a:rPr lang="en-GB" dirty="0"/>
              <a:t>Tensions and Conflicts</a:t>
            </a:r>
            <a:br>
              <a:rPr lang="en-GB" dirty="0"/>
            </a:br>
            <a:r>
              <a:rPr lang="en-GB" dirty="0"/>
              <a:t>Exercise 2</a:t>
            </a:r>
          </a:p>
        </p:txBody>
      </p:sp>
      <p:sp>
        <p:nvSpPr>
          <p:cNvPr id="2" name="Slide Number Placeholder 1">
            <a:extLst>
              <a:ext uri="{FF2B5EF4-FFF2-40B4-BE49-F238E27FC236}">
                <a16:creationId xmlns:a16="http://schemas.microsoft.com/office/drawing/2014/main" id="{EC094B72-896F-4DF8-B741-0DAB3BE5E815}"/>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dirty="0"/>
              <a:t>The SSWBA Code of Practice can be useful to explore these issues however ensure they are read in conjunction with the regulations.</a:t>
            </a:r>
            <a:br>
              <a:rPr lang="en-GB" altLang="en-US" sz="2000" dirty="0"/>
            </a:br>
            <a:r>
              <a:rPr lang="en-GB" altLang="en-US" sz="2000" dirty="0"/>
              <a:t>       </a:t>
            </a:r>
            <a:r>
              <a:rPr lang="en-GB" altLang="en-US" sz="2000" b="1" dirty="0"/>
              <a:t>Social workers need to know and understand these.</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4" name="Slide Number Placeholder 3">
            <a:extLst>
              <a:ext uri="{FF2B5EF4-FFF2-40B4-BE49-F238E27FC236}">
                <a16:creationId xmlns:a16="http://schemas.microsoft.com/office/drawing/2014/main" id="{2CDE0937-441E-4805-915B-0132B84E4E8D}"/>
              </a:ext>
            </a:extLst>
          </p:cNvPr>
          <p:cNvSpPr>
            <a:spLocks noGrp="1"/>
          </p:cNvSpPr>
          <p:nvPr>
            <p:ph type="sldNum" sz="quarter" idx="12"/>
          </p:nvPr>
        </p:nvSpPr>
        <p:spPr/>
        <p:txBody>
          <a:bodyPr/>
          <a:lstStyle/>
          <a:p>
            <a:pPr>
              <a:defRPr/>
            </a:pPr>
            <a:fld id="{35C4F87B-F36D-447A-8825-078E3DA06B1A}" type="slidenum">
              <a:rPr lang="en-US" altLang="en-US" smtClean="0"/>
              <a:pPr>
                <a:defRPr/>
              </a:pPr>
              <a:t>11</a:t>
            </a:fld>
            <a:endParaRPr lang="en-US" altLang="en-US"/>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814" y="4426918"/>
            <a:ext cx="3129260" cy="2346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525963"/>
          </a:xfrm>
        </p:spPr>
        <p:txBody>
          <a:bodyPr wrap="square" anchor="t">
            <a:normAutofit fontScale="85000" lnSpcReduction="20000"/>
          </a:bodyPr>
          <a:lstStyle/>
          <a:p>
            <a:r>
              <a:rPr lang="en-GB" dirty="0"/>
              <a:t>The Wales Safeguarding Procedures for children and adults at risk of abuse and neglect were launched in November 2019 with the aim to implement the changes from April 2020.  They were produced to help practitioners apply the legislation and statutory guidance Social Services and Well-being (Wales) </a:t>
            </a:r>
            <a:r>
              <a:rPr lang="en-GB"/>
              <a:t>Act 2014. </a:t>
            </a:r>
            <a:r>
              <a:rPr lang="en-GB" dirty="0"/>
              <a:t>The procedures are updated regularly to keep in line with changes to legislation, guidance and practice developments. </a:t>
            </a:r>
          </a:p>
          <a:p>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620688"/>
            <a:ext cx="8229600" cy="796950"/>
          </a:xfrm>
        </p:spPr>
        <p:txBody>
          <a:bodyPr>
            <a:normAutofit fontScale="90000"/>
          </a:bodyPr>
          <a:lstStyle/>
          <a:p>
            <a:r>
              <a:rPr lang="en-GB" dirty="0"/>
              <a:t>Safeguarding legislation, policies, strategies and procedures </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a:t>Wales Safeguarding Procedures</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a:t>accurately reflects statutory guidance </a:t>
            </a:r>
          </a:p>
          <a:p>
            <a:pPr marL="267891" indent="-267891">
              <a:spcBef>
                <a:spcPts val="0"/>
              </a:spcBef>
              <a:spcAft>
                <a:spcPts val="900"/>
              </a:spcAft>
            </a:pPr>
            <a:r>
              <a:rPr lang="en-US" sz="2400" dirty="0"/>
              <a:t>is </a:t>
            </a:r>
            <a:r>
              <a:rPr lang="en-US" sz="2400" dirty="0" err="1"/>
              <a:t>standardised</a:t>
            </a:r>
            <a:r>
              <a:rPr lang="en-US" sz="2400" b="1" dirty="0"/>
              <a:t> </a:t>
            </a:r>
            <a:r>
              <a:rPr lang="en-US" sz="2400" dirty="0"/>
              <a:t>across all agencies and all of Wales </a:t>
            </a:r>
          </a:p>
          <a:p>
            <a:pPr marL="0" indent="0">
              <a:spcBef>
                <a:spcPts val="0"/>
              </a:spcBef>
              <a:spcAft>
                <a:spcPts val="900"/>
              </a:spcAft>
              <a:buNone/>
            </a:pPr>
            <a:endParaRPr lang="en-US" dirty="0"/>
          </a:p>
          <a:p>
            <a:pPr marL="0" indent="0">
              <a:spcBef>
                <a:spcPts val="0"/>
              </a:spcBef>
              <a:spcAft>
                <a:spcPts val="900"/>
              </a:spcAft>
              <a:buNone/>
            </a:pPr>
            <a:r>
              <a:rPr lang="en-US" b="1" dirty="0"/>
              <a:t>Replace</a:t>
            </a:r>
            <a:r>
              <a:rPr lang="en-US" dirty="0"/>
              <a:t> </a:t>
            </a:r>
            <a:r>
              <a:rPr lang="en-US" b="1" dirty="0"/>
              <a:t>all previous procedures</a:t>
            </a:r>
          </a:p>
          <a:p>
            <a:pPr marL="267891" indent="-267891">
              <a:spcBef>
                <a:spcPts val="0"/>
              </a:spcBef>
              <a:spcAft>
                <a:spcPts val="900"/>
              </a:spcAft>
            </a:pPr>
            <a:r>
              <a:rPr lang="en-US" sz="2400" dirty="0"/>
              <a:t>All Wales Child Protection Procedures 2008</a:t>
            </a:r>
            <a:endParaRPr lang="en-US" sz="2400" b="1" dirty="0"/>
          </a:p>
          <a:p>
            <a:pPr marL="267891" indent="-267891">
              <a:spcBef>
                <a:spcPts val="0"/>
              </a:spcBef>
              <a:spcAft>
                <a:spcPts val="900"/>
              </a:spcAft>
            </a:pPr>
            <a:r>
              <a:rPr lang="en-US" sz="2400" dirty="0"/>
              <a:t>Wales Interim Policy &amp; Procedures for the Protection of Vulnerable Adults from Abuse 2010 (updated 2013)</a:t>
            </a:r>
            <a:endParaRPr lang="en-US" sz="2400" dirty="0">
              <a:solidFill>
                <a:srgbClr val="000000"/>
              </a:solidFill>
            </a:endParaRP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530225" y="297082"/>
            <a:ext cx="8229600" cy="1143000"/>
          </a:xfrm>
        </p:spPr>
        <p:txBody>
          <a:bodyPr>
            <a:normAutofit/>
          </a:bodyPr>
          <a:lstStyle/>
          <a:p>
            <a:r>
              <a:rPr lang="en-GB" sz="3600" dirty="0"/>
              <a:t>The Wales Safeguarding Procedures </a:t>
            </a:r>
            <a:br>
              <a:rPr lang="en-GB" dirty="0"/>
            </a:br>
            <a:endParaRPr lang="en-GB" sz="20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sz="quarter" idx="2"/>
          </p:nvPr>
        </p:nvSpPr>
        <p:spPr>
          <a:xfrm>
            <a:off x="457200" y="1196752"/>
            <a:ext cx="4040188" cy="5388198"/>
          </a:xfrm>
        </p:spPr>
        <p:txBody>
          <a:bodyPr>
            <a:normAutofit fontScale="85000" lnSpcReduction="10000"/>
          </a:bodyPr>
          <a:lstStyle/>
          <a:p>
            <a:pPr marL="109537" indent="0">
              <a:spcBef>
                <a:spcPts val="0"/>
              </a:spcBef>
              <a:spcAft>
                <a:spcPts val="450"/>
              </a:spcAft>
              <a:buNone/>
            </a:pPr>
            <a:r>
              <a:rPr lang="en-GB" b="1" dirty="0"/>
              <a:t>Gathering information</a:t>
            </a:r>
            <a:endParaRPr lang="en-US" sz="2400" b="1" dirty="0"/>
          </a:p>
          <a:p>
            <a:pPr>
              <a:spcBef>
                <a:spcPts val="0"/>
              </a:spcBef>
              <a:spcAft>
                <a:spcPts val="450"/>
              </a:spcAft>
            </a:pPr>
            <a:r>
              <a:rPr lang="en-US" sz="2400" dirty="0"/>
              <a:t>focus on the </a:t>
            </a:r>
            <a:r>
              <a:rPr lang="en-US" sz="2400" b="1" dirty="0"/>
              <a:t>signs and indicators </a:t>
            </a:r>
            <a:r>
              <a:rPr lang="en-US" sz="2400" dirty="0"/>
              <a:t>of possible abuse and/or neglect</a:t>
            </a:r>
          </a:p>
          <a:p>
            <a:pPr>
              <a:spcBef>
                <a:spcPts val="0"/>
              </a:spcBef>
              <a:spcAft>
                <a:spcPts val="450"/>
              </a:spcAft>
            </a:pPr>
            <a:r>
              <a:rPr lang="en-US" sz="2400" dirty="0"/>
              <a:t>be </a:t>
            </a:r>
            <a:r>
              <a:rPr lang="en-US" sz="2400" b="1" dirty="0"/>
              <a:t>proportionate</a:t>
            </a:r>
            <a:r>
              <a:rPr lang="en-US" sz="2400" dirty="0"/>
              <a:t> </a:t>
            </a:r>
          </a:p>
          <a:p>
            <a:pPr>
              <a:spcBef>
                <a:spcPts val="0"/>
              </a:spcBef>
              <a:spcAft>
                <a:spcPts val="450"/>
              </a:spcAft>
            </a:pPr>
            <a:r>
              <a:rPr lang="en-US" sz="2400" dirty="0"/>
              <a:t>include </a:t>
            </a:r>
            <a:r>
              <a:rPr lang="en-US" sz="2400" b="1" dirty="0"/>
              <a:t>details and evidence </a:t>
            </a:r>
            <a:r>
              <a:rPr lang="en-US" sz="2400" dirty="0"/>
              <a:t>of concerns about harm </a:t>
            </a:r>
          </a:p>
          <a:p>
            <a:pPr>
              <a:spcBef>
                <a:spcPts val="0"/>
              </a:spcBef>
              <a:spcAft>
                <a:spcPts val="450"/>
              </a:spcAft>
            </a:pPr>
            <a:r>
              <a:rPr lang="en-US" sz="2400" dirty="0"/>
              <a:t>make it clear whether information is </a:t>
            </a:r>
            <a:r>
              <a:rPr lang="en-US" sz="2400" b="1" dirty="0"/>
              <a:t>hearsay or professional opinion</a:t>
            </a:r>
            <a:r>
              <a:rPr lang="en-US" sz="2400" dirty="0"/>
              <a:t> </a:t>
            </a:r>
          </a:p>
          <a:p>
            <a:pPr>
              <a:spcBef>
                <a:spcPts val="0"/>
              </a:spcBef>
              <a:spcAft>
                <a:spcPts val="450"/>
              </a:spcAft>
            </a:pPr>
            <a:r>
              <a:rPr lang="en-US" sz="2400" b="1" dirty="0"/>
              <a:t>include input </a:t>
            </a:r>
            <a:r>
              <a:rPr lang="en-US" sz="2400" dirty="0"/>
              <a:t>from the adult at risk and their </a:t>
            </a:r>
            <a:r>
              <a:rPr lang="en-US" sz="2400" dirty="0" err="1"/>
              <a:t>carer</a:t>
            </a:r>
            <a:r>
              <a:rPr lang="en-US" sz="2400" dirty="0"/>
              <a:t>/s </a:t>
            </a:r>
          </a:p>
          <a:p>
            <a:pPr>
              <a:spcBef>
                <a:spcPts val="0"/>
              </a:spcBef>
              <a:spcAft>
                <a:spcPts val="450"/>
              </a:spcAft>
            </a:pPr>
            <a:r>
              <a:rPr lang="en-US" sz="2400" dirty="0"/>
              <a:t>be </a:t>
            </a:r>
            <a:r>
              <a:rPr lang="en-US" sz="2400" b="1" dirty="0"/>
              <a:t>transparent</a:t>
            </a:r>
            <a:r>
              <a:rPr lang="en-US" sz="2400" dirty="0"/>
              <a:t> to the adult at risk about why you’re gathering information and have their consent</a:t>
            </a:r>
          </a:p>
          <a:p>
            <a:pPr>
              <a:spcBef>
                <a:spcPts val="0"/>
              </a:spcBef>
              <a:spcAft>
                <a:spcPts val="450"/>
              </a:spcAft>
            </a:pPr>
            <a:r>
              <a:rPr lang="en-US" sz="2400" b="1" dirty="0"/>
              <a:t>record </a:t>
            </a:r>
            <a:r>
              <a:rPr lang="en-US" sz="2400" dirty="0"/>
              <a:t>the information.</a:t>
            </a:r>
            <a:endParaRPr lang="en-US" sz="2400" b="1" dirty="0"/>
          </a:p>
        </p:txBody>
      </p:sp>
      <p:sp>
        <p:nvSpPr>
          <p:cNvPr id="5" name="Content Placeholder 4">
            <a:extLst>
              <a:ext uri="{FF2B5EF4-FFF2-40B4-BE49-F238E27FC236}">
                <a16:creationId xmlns:a16="http://schemas.microsoft.com/office/drawing/2014/main" id="{7BEF4618-EA44-4B49-BA30-60E8CBDC9A90}"/>
              </a:ext>
            </a:extLst>
          </p:cNvPr>
          <p:cNvSpPr>
            <a:spLocks noGrp="1"/>
          </p:cNvSpPr>
          <p:nvPr>
            <p:ph sz="quarter" idx="4"/>
          </p:nvPr>
        </p:nvSpPr>
        <p:spPr>
          <a:xfrm>
            <a:off x="4645025" y="1196752"/>
            <a:ext cx="4041775" cy="4824536"/>
          </a:xfrm>
        </p:spPr>
        <p:txBody>
          <a:bodyPr/>
          <a:lstStyle/>
          <a:p>
            <a:pPr marL="109537" indent="0">
              <a:buNone/>
            </a:pPr>
            <a:r>
              <a:rPr lang="en-GB" sz="1800" b="1" dirty="0"/>
              <a:t>Making sense of the information</a:t>
            </a:r>
            <a:endParaRPr lang="en-US" sz="1800" b="1" dirty="0"/>
          </a:p>
          <a:p>
            <a:r>
              <a:rPr lang="en-US" sz="1800" dirty="0"/>
              <a:t>Is there enough information to </a:t>
            </a:r>
            <a:r>
              <a:rPr lang="en-US" sz="1800" b="1" dirty="0" err="1"/>
              <a:t>analyse</a:t>
            </a:r>
            <a:r>
              <a:rPr lang="en-US" sz="1800" dirty="0"/>
              <a:t> and make a professional judgement? </a:t>
            </a:r>
          </a:p>
          <a:p>
            <a:r>
              <a:rPr lang="en-US" sz="1800" dirty="0"/>
              <a:t>Does it include </a:t>
            </a:r>
            <a:r>
              <a:rPr lang="en-US" sz="1800" b="1" dirty="0"/>
              <a:t>the person’s </a:t>
            </a:r>
            <a:r>
              <a:rPr lang="en-US" sz="1800" dirty="0"/>
              <a:t>wishes, views and feelings?</a:t>
            </a:r>
          </a:p>
          <a:p>
            <a:r>
              <a:rPr lang="en-US" sz="1800" dirty="0"/>
              <a:t>Does it provide a </a:t>
            </a:r>
            <a:r>
              <a:rPr lang="en-US" sz="1800" b="1" dirty="0"/>
              <a:t>clear understanding </a:t>
            </a:r>
            <a:r>
              <a:rPr lang="en-US" sz="1800" dirty="0"/>
              <a:t>of the outcomes the adult at risk wants to achieve?</a:t>
            </a:r>
          </a:p>
          <a:p>
            <a:r>
              <a:rPr lang="en-US" sz="1800" dirty="0"/>
              <a:t>Is the information </a:t>
            </a:r>
            <a:r>
              <a:rPr lang="en-US" sz="1800" b="1" dirty="0"/>
              <a:t>evidence-based</a:t>
            </a:r>
            <a:r>
              <a:rPr lang="en-US" sz="1800" dirty="0"/>
              <a:t>, hearsay or professional opinion?</a:t>
            </a:r>
          </a:p>
          <a:p>
            <a:r>
              <a:rPr lang="en-US" sz="1800" dirty="0"/>
              <a:t>Does it </a:t>
            </a:r>
            <a:r>
              <a:rPr lang="en-US" sz="1800" b="1" dirty="0"/>
              <a:t>support or refute </a:t>
            </a:r>
            <a:r>
              <a:rPr lang="en-US" sz="1800" dirty="0"/>
              <a:t>the concern/s?</a:t>
            </a:r>
          </a:p>
          <a:p>
            <a:r>
              <a:rPr lang="en-US" sz="1800" dirty="0"/>
              <a:t>Do we need professional </a:t>
            </a:r>
            <a:r>
              <a:rPr lang="en-US" sz="1800" b="1" dirty="0"/>
              <a:t>advice and guidance</a:t>
            </a:r>
            <a:r>
              <a:rPr lang="en-US" sz="1800" dirty="0"/>
              <a:t>? </a:t>
            </a:r>
          </a:p>
          <a:p>
            <a:pPr marL="109537" indent="0">
              <a:buNone/>
            </a:pPr>
            <a:endParaRPr lang="en-GB" dirty="0"/>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lstStyle/>
          <a:p>
            <a:r>
              <a:rPr lang="en-GB" dirty="0"/>
              <a:t>Decision-making and planning</a:t>
            </a:r>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en-US" sz="2400" dirty="0"/>
              <a:t>What does the information gathered say about </a:t>
            </a:r>
            <a:r>
              <a:rPr lang="en-US" sz="2400" b="1" dirty="0"/>
              <a:t>risk</a:t>
            </a:r>
            <a:r>
              <a:rPr lang="en-US" sz="2400" dirty="0"/>
              <a:t> of harm and </a:t>
            </a:r>
            <a:r>
              <a:rPr lang="en-US" sz="2400" b="1" dirty="0"/>
              <a:t>protective</a:t>
            </a:r>
            <a:r>
              <a:rPr lang="en-US" sz="2400" dirty="0"/>
              <a:t> factors around the adult at risk?</a:t>
            </a:r>
          </a:p>
          <a:p>
            <a:pPr>
              <a:spcBef>
                <a:spcPts val="0"/>
              </a:spcBef>
              <a:spcAft>
                <a:spcPts val="1800"/>
              </a:spcAft>
            </a:pPr>
            <a:r>
              <a:rPr lang="en-US" sz="2400" dirty="0"/>
              <a:t>Is there enough information to make an informed decision about the </a:t>
            </a:r>
            <a:r>
              <a:rPr lang="en-US" sz="2400" b="1" dirty="0"/>
              <a:t>next steps</a:t>
            </a:r>
            <a:r>
              <a:rPr lang="en-US" sz="2400" dirty="0"/>
              <a:t>?</a:t>
            </a:r>
          </a:p>
          <a:p>
            <a:pPr>
              <a:spcBef>
                <a:spcPts val="0"/>
              </a:spcBef>
              <a:spcAft>
                <a:spcPts val="1800"/>
              </a:spcAft>
            </a:pPr>
            <a:r>
              <a:rPr lang="en-US" sz="2400" dirty="0"/>
              <a:t>What are the </a:t>
            </a:r>
            <a:r>
              <a:rPr lang="en-US" sz="2400" b="1" dirty="0"/>
              <a:t>wishes of the adult at risk</a:t>
            </a:r>
            <a:r>
              <a:rPr lang="en-US" sz="2400" dirty="0"/>
              <a:t>?</a:t>
            </a:r>
          </a:p>
          <a:p>
            <a:pPr>
              <a:spcBef>
                <a:spcPts val="0"/>
              </a:spcBef>
              <a:spcAft>
                <a:spcPts val="1800"/>
              </a:spcAft>
            </a:pPr>
            <a:r>
              <a:rPr lang="en-US" sz="2400" dirty="0"/>
              <a:t>What do </a:t>
            </a:r>
            <a:r>
              <a:rPr lang="en-US" sz="2400" b="1" dirty="0" err="1"/>
              <a:t>carers</a:t>
            </a:r>
            <a:r>
              <a:rPr lang="en-US" sz="2400" b="1" dirty="0"/>
              <a:t> and practitioners </a:t>
            </a:r>
            <a:r>
              <a:rPr lang="en-US" sz="2400" dirty="0"/>
              <a:t>need to do to protect the adult at risk from abuse and neglect without breaching their right to family life?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a:t>In General</a:t>
            </a:r>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2606537"/>
            <a:ext cx="7886700" cy="3038051"/>
          </a:xfrm>
        </p:spPr>
        <p:txBody>
          <a:bodyPr>
            <a:normAutofit fontScale="92500"/>
          </a:bodyPr>
          <a:lstStyle/>
          <a:p>
            <a:pPr marL="265510" indent="-265510"/>
            <a:r>
              <a:rPr lang="en-US" sz="2100" dirty="0"/>
              <a:t>Builds trust</a:t>
            </a:r>
          </a:p>
          <a:p>
            <a:pPr marL="265510" indent="-265510"/>
            <a:r>
              <a:rPr lang="en-US" sz="2100" dirty="0"/>
              <a:t>Less ‘siloed’ working – work together for a common cause </a:t>
            </a:r>
          </a:p>
          <a:p>
            <a:pPr marL="265510" indent="-265510"/>
            <a:r>
              <a:rPr lang="en-US" sz="2100" dirty="0"/>
              <a:t>Uses respectful challenge </a:t>
            </a:r>
          </a:p>
          <a:p>
            <a:pPr marL="265510" indent="-265510"/>
            <a:r>
              <a:rPr lang="en-US" sz="2100" dirty="0"/>
              <a:t>Maintains a person-</a:t>
            </a:r>
            <a:r>
              <a:rPr lang="en-US" sz="2100" dirty="0" err="1"/>
              <a:t>centred</a:t>
            </a:r>
            <a:r>
              <a:rPr lang="en-US" sz="2100" dirty="0"/>
              <a:t> attitude</a:t>
            </a:r>
          </a:p>
          <a:p>
            <a:pPr marL="265510" indent="-265510"/>
            <a:r>
              <a:rPr lang="en-US" sz="2100" dirty="0"/>
              <a:t>Ensures clarity of purpose with clear and honest explanations</a:t>
            </a:r>
          </a:p>
          <a:p>
            <a:pPr marL="265510" indent="-265510"/>
            <a:r>
              <a:rPr lang="en-US" sz="2100" dirty="0"/>
              <a:t>Understands the lived experience of those involved</a:t>
            </a:r>
          </a:p>
          <a:p>
            <a:pPr marL="265510" indent="-265510"/>
            <a:r>
              <a:rPr lang="en-US" sz="2100" dirty="0"/>
              <a:t>Works collaboratively to define and resolve difficulties</a:t>
            </a:r>
          </a:p>
          <a:p>
            <a:pPr marL="265510" indent="-265510"/>
            <a:r>
              <a:rPr lang="en-US" sz="2100" dirty="0"/>
              <a:t>Operates from a strengths-based/outcome focused approach</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561856"/>
          </a:xfrm>
          <a:prstGeom prst="roundRect">
            <a:avLst/>
          </a:prstGeom>
          <a:solidFill>
            <a:schemeClr val="accent5">
              <a:lumMod val="60000"/>
              <a:lumOff val="40000"/>
            </a:schemeClr>
          </a:solidFill>
          <a:ln>
            <a:noFill/>
          </a:ln>
        </p:spPr>
        <p:txBody>
          <a:bodyPr wrap="square">
            <a:spAutoFit/>
          </a:bodyPr>
          <a:lstStyle/>
          <a:p>
            <a:pPr algn="ctr"/>
            <a:r>
              <a:rPr lang="en-US" sz="2700" b="1" dirty="0"/>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0580" y="147313"/>
            <a:ext cx="2044252" cy="1772816"/>
          </a:xfrm>
          <a:prstGeom prst="rect">
            <a:avLst/>
          </a:prstGeom>
        </p:spPr>
      </p:pic>
    </p:spTree>
    <p:extLst>
      <p:ext uri="{BB962C8B-B14F-4D97-AF65-F5344CB8AC3E}">
        <p14:creationId xmlns:p14="http://schemas.microsoft.com/office/powerpoint/2010/main" val="96075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60E963B6-1917-4115-9C2D-8FA84C581C1B}"/>
              </a:ext>
            </a:extLst>
          </p:cNvPr>
          <p:cNvSpPr>
            <a:spLocks noGrp="1"/>
          </p:cNvSpPr>
          <p:nvPr>
            <p:ph idx="1"/>
          </p:nvPr>
        </p:nvSpPr>
        <p:spPr>
          <a:xfrm>
            <a:off x="417513" y="1417638"/>
            <a:ext cx="8229600" cy="4525962"/>
          </a:xfrm>
        </p:spPr>
        <p:txBody>
          <a:bodyPr/>
          <a:lstStyle/>
          <a:p>
            <a:pPr marL="107950" indent="0">
              <a:buNone/>
            </a:pPr>
            <a:r>
              <a:rPr lang="en-GB" altLang="en-US" sz="2000" b="1" dirty="0"/>
              <a:t>Exercise 3</a:t>
            </a:r>
          </a:p>
          <a:p>
            <a:pPr marL="107950" indent="0">
              <a:buFont typeface="Wingdings 3" panose="05040102010807070707" pitchFamily="18" charset="2"/>
              <a:buNone/>
            </a:pPr>
            <a:r>
              <a:rPr lang="en-GB" altLang="en-US" sz="2000" dirty="0"/>
              <a:t>In the break, please consider a case you are think of using for safeguarding - Task 3. You will have 5 minutes to present this to the group.</a:t>
            </a:r>
          </a:p>
          <a:p>
            <a:pPr marL="107950" indent="0">
              <a:buFont typeface="Wingdings 3" panose="05040102010807070707" pitchFamily="18" charset="2"/>
              <a:buNone/>
            </a:pPr>
            <a:r>
              <a:rPr lang="en-GB" altLang="en-US" sz="2000" dirty="0"/>
              <a:t>If you haven’t already watched the Siobhan Maclean video on You Tube, </a:t>
            </a:r>
            <a:r>
              <a:rPr lang="en-US" sz="2000" dirty="0"/>
              <a:t>please watch it over the lunch break. </a:t>
            </a:r>
            <a:endParaRPr lang="en-GB" altLang="en-US" sz="2000" dirty="0"/>
          </a:p>
          <a:p>
            <a:pPr marL="107950" indent="0">
              <a:buNone/>
            </a:pPr>
            <a:r>
              <a:rPr lang="en-US" sz="2000" dirty="0"/>
              <a:t>Title of video - Assessment: Some theory and practice –Surviving  safeguarding </a:t>
            </a:r>
          </a:p>
          <a:p>
            <a:pPr marL="107950" indent="0">
              <a:buNone/>
            </a:pPr>
            <a:r>
              <a:rPr lang="en-US" sz="2000" dirty="0"/>
              <a:t>Watch from 42 minutes into the video up until 59 mins (up to1.14 mins if you have time).  </a:t>
            </a:r>
            <a:r>
              <a:rPr lang="en-GB" sz="20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107950" indent="0" algn="ctr">
              <a:buNone/>
            </a:pPr>
            <a:endParaRPr lang="en-US" sz="2000" b="1" dirty="0"/>
          </a:p>
          <a:p>
            <a:pPr marL="107950" indent="0" algn="ctr">
              <a:buFont typeface="Wingdings 3" panose="05040102010807070707" pitchFamily="18" charset="2"/>
              <a:buNone/>
            </a:pPr>
            <a:r>
              <a:rPr lang="en-GB" altLang="en-US" sz="5400" dirty="0"/>
              <a:t> </a:t>
            </a:r>
          </a:p>
          <a:p>
            <a:pPr marL="107950" indent="0" algn="ctr">
              <a:buFont typeface="Wingdings 3" panose="05040102010807070707" pitchFamily="18" charset="2"/>
              <a:buNone/>
            </a:pPr>
            <a:endParaRPr lang="en-GB" altLang="en-US" sz="5400" dirty="0"/>
          </a:p>
        </p:txBody>
      </p:sp>
      <p:sp>
        <p:nvSpPr>
          <p:cNvPr id="3" name="Title 2">
            <a:extLst>
              <a:ext uri="{FF2B5EF4-FFF2-40B4-BE49-F238E27FC236}">
                <a16:creationId xmlns:a16="http://schemas.microsoft.com/office/drawing/2014/main" id="{3B54DBFC-8984-4C7D-B614-E7EEBF5D8076}"/>
              </a:ext>
            </a:extLst>
          </p:cNvPr>
          <p:cNvSpPr>
            <a:spLocks noGrp="1"/>
          </p:cNvSpPr>
          <p:nvPr>
            <p:ph type="title"/>
          </p:nvPr>
        </p:nvSpPr>
        <p:spPr/>
        <p:txBody>
          <a:bodyPr>
            <a:normAutofit fontScale="90000"/>
          </a:bodyPr>
          <a:lstStyle/>
          <a:p>
            <a:pPr marL="107950" indent="0"/>
            <a:br>
              <a:rPr lang="en-GB" altLang="en-US" sz="4400" dirty="0"/>
            </a:br>
            <a:r>
              <a:rPr lang="en-GB" altLang="en-US" sz="4400" dirty="0"/>
              <a:t>Safeguarding - Task 3</a:t>
            </a:r>
            <a:br>
              <a:rPr lang="en-GB" altLang="en-US" sz="4400" dirty="0"/>
            </a:br>
            <a:endParaRPr lang="en-GB" dirty="0"/>
          </a:p>
        </p:txBody>
      </p:sp>
      <p:sp>
        <p:nvSpPr>
          <p:cNvPr id="2" name="Slide Number Placeholder 1">
            <a:extLst>
              <a:ext uri="{FF2B5EF4-FFF2-40B4-BE49-F238E27FC236}">
                <a16:creationId xmlns:a16="http://schemas.microsoft.com/office/drawing/2014/main" id="{7B013BAB-1330-48CF-9A7B-C0C2609956D5}"/>
              </a:ext>
            </a:extLst>
          </p:cNvPr>
          <p:cNvSpPr>
            <a:spLocks noGrp="1"/>
          </p:cNvSpPr>
          <p:nvPr>
            <p:ph type="sldNum" sz="quarter" idx="12"/>
          </p:nvPr>
        </p:nvSpPr>
        <p:spPr/>
        <p:txBody>
          <a:bodyPr/>
          <a:lstStyle/>
          <a:p>
            <a:pPr>
              <a:defRPr/>
            </a:pPr>
            <a:fld id="{B279AC3C-9A7B-46D6-8EDB-3083219B5F49}" type="slidenum">
              <a:rPr lang="en-GB" altLang="en-US" smtClean="0"/>
              <a:pPr>
                <a:defRPr/>
              </a:pPr>
              <a:t>17</a:t>
            </a:fld>
            <a:endParaRPr lang="en-GB" altLang="en-US"/>
          </a:p>
        </p:txBody>
      </p:sp>
      <p:pic>
        <p:nvPicPr>
          <p:cNvPr id="40964" name="Picture 5" descr="Image result for social worker legislation">
            <a:extLst>
              <a:ext uri="{FF2B5EF4-FFF2-40B4-BE49-F238E27FC236}">
                <a16:creationId xmlns:a16="http://schemas.microsoft.com/office/drawing/2014/main" id="{19797853-B81A-47BD-B429-198F427F7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920" y="4869160"/>
            <a:ext cx="1816193" cy="1714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a:t>Safeguarding Task 3</a:t>
            </a:r>
            <a:br>
              <a:rPr lang="en-GB" dirty="0"/>
            </a:br>
            <a:r>
              <a:rPr lang="en-GB" dirty="0"/>
              <a:t>The Question</a:t>
            </a:r>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a:normAutofit fontScale="90000"/>
          </a:bodyPr>
          <a:lstStyle/>
          <a:p>
            <a:pPr algn="ctr"/>
            <a:r>
              <a:rPr lang="en-GB" dirty="0"/>
              <a:t>Safeguarding Task 3</a:t>
            </a:r>
            <a:br>
              <a:rPr lang="en-GB" dirty="0"/>
            </a:br>
            <a:r>
              <a:rPr lang="en-GB" dirty="0"/>
              <a:t>The Question</a:t>
            </a:r>
          </a:p>
        </p:txBody>
      </p:sp>
      <p:sp>
        <p:nvSpPr>
          <p:cNvPr id="2" name="Content Placeholder 1">
            <a:extLst>
              <a:ext uri="{FF2B5EF4-FFF2-40B4-BE49-F238E27FC236}">
                <a16:creationId xmlns:a16="http://schemas.microsoft.com/office/drawing/2014/main" id="{483FDCE0-0D93-490B-84E7-E4D1803A01D1}"/>
              </a:ext>
            </a:extLst>
          </p:cNvPr>
          <p:cNvSpPr>
            <a:spLocks noGrp="1"/>
          </p:cNvSpPr>
          <p:nvPr>
            <p:ph sz="quarter" idx="2"/>
          </p:nvPr>
        </p:nvSpPr>
        <p:spPr>
          <a:xfrm>
            <a:off x="457200" y="1444294"/>
            <a:ext cx="4040188" cy="4649002"/>
          </a:xfrm>
        </p:spPr>
        <p:txBody>
          <a:bodyPr/>
          <a:lstStyle/>
          <a:p>
            <a:pPr marL="109537" indent="0">
              <a:buNone/>
            </a:pPr>
            <a:r>
              <a:rPr lang="en-GB" sz="2000" dirty="0"/>
              <a:t>You must demonstrate your understanding of: </a:t>
            </a:r>
          </a:p>
          <a:p>
            <a:r>
              <a:rPr lang="en-GB" sz="2000" dirty="0"/>
              <a:t>SCW learning outcomes:</a:t>
            </a:r>
          </a:p>
          <a:p>
            <a:pPr marL="109537" indent="0">
              <a:buNone/>
            </a:pPr>
            <a:r>
              <a:rPr lang="en-GB" sz="2000" dirty="0"/>
              <a:t>The integration of analysis in assessment, collaborative working and professional judgements in increasingly complex situations </a:t>
            </a:r>
          </a:p>
          <a:p>
            <a:r>
              <a:rPr lang="en-GB" sz="2000" dirty="0"/>
              <a:t>Use of social work </a:t>
            </a:r>
            <a:r>
              <a:rPr lang="en-GB" sz="2000" b="1" dirty="0"/>
              <a:t>theories </a:t>
            </a:r>
          </a:p>
          <a:p>
            <a:r>
              <a:rPr lang="en-GB" sz="2000" dirty="0"/>
              <a:t>Specific dimensions of working in Wales. </a:t>
            </a:r>
          </a:p>
          <a:p>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noGrp="1"/>
          </p:cNvSpPr>
          <p:nvPr>
            <p:ph sz="quarter" idx="4"/>
          </p:nvPr>
        </p:nvSpPr>
        <p:spPr>
          <a:xfrm>
            <a:off x="4645025" y="1444294"/>
            <a:ext cx="4041775" cy="4964444"/>
          </a:xfrm>
        </p:spPr>
        <p:txBody>
          <a:bodyPr/>
          <a:lstStyle/>
          <a:p>
            <a:pPr marL="565150" indent="-457200">
              <a:defRPr/>
            </a:pPr>
            <a:r>
              <a:rPr lang="en-GB" altLang="en-US" sz="2000" dirty="0"/>
              <a:t>Current legislation, policy and procedures relevant to your area of social work</a:t>
            </a:r>
          </a:p>
          <a:p>
            <a:pPr marL="565150" indent="-457200">
              <a:defRPr/>
            </a:pPr>
            <a:r>
              <a:rPr lang="en-GB" altLang="en-US" sz="2000" dirty="0"/>
              <a:t>Data protection and information sharing</a:t>
            </a:r>
          </a:p>
          <a:p>
            <a:pPr marL="565150" indent="-457200">
              <a:defRPr/>
            </a:pPr>
            <a:r>
              <a:rPr lang="en-GB" altLang="en-US" sz="2000" dirty="0"/>
              <a:t>Equalities legislation</a:t>
            </a:r>
          </a:p>
          <a:p>
            <a:pPr marL="565150" indent="-457200">
              <a:defRPr/>
            </a:pPr>
            <a:r>
              <a:rPr lang="en-GB" altLang="en-US" sz="2000" dirty="0"/>
              <a:t>Health and safety at work</a:t>
            </a:r>
          </a:p>
          <a:p>
            <a:pPr marL="565150" indent="-457200">
              <a:defRPr/>
            </a:pPr>
            <a:r>
              <a:rPr lang="en-GB" altLang="en-US" sz="2000" dirty="0"/>
              <a:t>Domestic and international law; including human rights and the UN Convention of Human rights</a:t>
            </a:r>
          </a:p>
          <a:p>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noGrp="1"/>
          </p:cNvSpPr>
          <p:nvPr>
            <p:ph type="sldNum" sz="quarter" idx="12"/>
          </p:nvPr>
        </p:nvSpPr>
        <p:spPr/>
        <p:txBody>
          <a:bodyPr/>
          <a:lstStyle/>
          <a:p>
            <a:pPr>
              <a:defRPr/>
            </a:pPr>
            <a:fld id="{B279AC3C-9A7B-46D6-8EDB-3083219B5F49}" type="slidenum">
              <a:rPr lang="en-GB" altLang="en-US" smtClean="0"/>
              <a:pPr>
                <a:defRPr/>
              </a:pPr>
              <a:t>19</a:t>
            </a:fld>
            <a:endParaRPr lang="en-GB" altLang="en-US"/>
          </a:p>
        </p:txBody>
      </p:sp>
    </p:spTree>
    <p:extLst>
      <p:ext uri="{BB962C8B-B14F-4D97-AF65-F5344CB8AC3E}">
        <p14:creationId xmlns:p14="http://schemas.microsoft.com/office/powerpoint/2010/main" val="39380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1CFC26-7EE8-4C11-B98C-4EBD476751A4}"/>
              </a:ext>
            </a:extLst>
          </p:cNvPr>
          <p:cNvSpPr>
            <a:spLocks noGrp="1"/>
          </p:cNvSpPr>
          <p:nvPr>
            <p:ph idx="1"/>
          </p:nvPr>
        </p:nvSpPr>
        <p:spPr>
          <a:xfrm>
            <a:off x="457200" y="1989138"/>
            <a:ext cx="8229600" cy="4032250"/>
          </a:xfrm>
        </p:spPr>
        <p:txBody>
          <a:bodyPr/>
          <a:lstStyle/>
          <a:p>
            <a:pPr>
              <a:defRPr/>
            </a:pPr>
            <a:r>
              <a:rPr lang="en-GB" sz="2800" dirty="0">
                <a:latin typeface="+mj-lt"/>
              </a:rPr>
              <a:t>Demonstrate an understanding of the relationship between social policy, legislative framework and guidance of social work provision in Wales</a:t>
            </a:r>
          </a:p>
          <a:p>
            <a:pPr>
              <a:defRPr/>
            </a:pPr>
            <a:r>
              <a:rPr lang="en-GB" altLang="en-US" sz="2800" dirty="0">
                <a:latin typeface="+mj-lt"/>
              </a:rPr>
              <a:t>Deciding what constitutes abuse is not always easy as it is usually contextual and depends upon factors such as age and/or the capacity of the individual thought to be at risk.</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683568" y="338138"/>
            <a:ext cx="7725544" cy="1650702"/>
          </a:xfrm>
        </p:spPr>
        <p:txBody>
          <a:bodyPr>
            <a:noAutofit/>
          </a:bodyPr>
          <a:lstStyle/>
          <a:p>
            <a:pPr algn="ctr">
              <a:defRPr/>
            </a:pPr>
            <a:r>
              <a:rPr lang="en-GB" sz="3200" dirty="0"/>
              <a:t>Intervention and Application of Professional Judgement in Increasingly Complex Situations</a:t>
            </a:r>
          </a:p>
        </p:txBody>
      </p:sp>
      <p:sp>
        <p:nvSpPr>
          <p:cNvPr id="4" name="Slide Number Placeholder 3">
            <a:extLst>
              <a:ext uri="{FF2B5EF4-FFF2-40B4-BE49-F238E27FC236}">
                <a16:creationId xmlns:a16="http://schemas.microsoft.com/office/drawing/2014/main" id="{53EE306D-04F1-47BD-89FE-B441735B3E85}"/>
              </a:ext>
            </a:extLst>
          </p:cNvPr>
          <p:cNvSpPr>
            <a:spLocks noGrp="1"/>
          </p:cNvSpPr>
          <p:nvPr>
            <p:ph type="sldNum" sz="quarter" idx="12"/>
          </p:nvPr>
        </p:nvSpPr>
        <p:spPr/>
        <p:txBody>
          <a:bodyPr/>
          <a:lstStyle/>
          <a:p>
            <a:pPr>
              <a:defRPr/>
            </a:pPr>
            <a:fld id="{B279AC3C-9A7B-46D6-8EDB-3083219B5F49}" type="slidenum">
              <a:rPr lang="en-GB" altLang="en-US" smtClean="0"/>
              <a:pPr>
                <a:defRPr/>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57200" y="1481138"/>
            <a:ext cx="8229600" cy="4611687"/>
          </a:xfrm>
        </p:spPr>
        <p:txBody>
          <a:bodyPr/>
          <a:lstStyle/>
          <a:p>
            <a:r>
              <a:rPr lang="en-GB" altLang="en-US" sz="2400" dirty="0"/>
              <a:t>Many different agencies/services are usually involved</a:t>
            </a:r>
          </a:p>
          <a:p>
            <a:r>
              <a:rPr lang="en-GB" altLang="en-US" sz="2400" dirty="0"/>
              <a:t>These may have different values, outcomes, models of care etc.</a:t>
            </a:r>
          </a:p>
          <a:p>
            <a:r>
              <a:rPr lang="en-GB" altLang="en-US" sz="2400" dirty="0"/>
              <a:t>Multiple problems e.g. it is not isolated to one issue, for instance drug and alcohol issues could also involve learning disabilities and domestic violence</a:t>
            </a:r>
          </a:p>
          <a:p>
            <a:r>
              <a:rPr lang="en-GB" altLang="en-US" sz="2400" dirty="0"/>
              <a:t>Complex social group e.g. families, friends etc</a:t>
            </a:r>
          </a:p>
          <a:p>
            <a:r>
              <a:rPr lang="en-GB" altLang="en-US" sz="2400" dirty="0"/>
              <a:t>Ambiguities- feelings, reason for decisions made, impact of decisions and actions taken, conflict of interest.</a:t>
            </a:r>
          </a:p>
          <a:p>
            <a:endParaRPr lang="en-GB" altLang="en-US" dirty="0"/>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p:txBody>
          <a:bodyPr/>
          <a:lstStyle/>
          <a:p>
            <a:pPr algn="ctr">
              <a:defRPr/>
            </a:pPr>
            <a:r>
              <a:rPr lang="en-GB" dirty="0"/>
              <a:t>Consider Complexity</a:t>
            </a:r>
          </a:p>
        </p:txBody>
      </p:sp>
      <p:sp>
        <p:nvSpPr>
          <p:cNvPr id="2" name="Slide Number Placeholder 1">
            <a:extLst>
              <a:ext uri="{FF2B5EF4-FFF2-40B4-BE49-F238E27FC236}">
                <a16:creationId xmlns:a16="http://schemas.microsoft.com/office/drawing/2014/main" id="{65EE296A-69E1-41D8-81E1-C85D354ADAE8}"/>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en-GB" dirty="0"/>
              <a:t>Please take 5 minutes each to outline the case you are planning to use for Task 3 to the group.  Please be mindful of the need for confidentiality. </a:t>
            </a:r>
          </a:p>
          <a:p>
            <a:pPr>
              <a:defRPr/>
            </a:pPr>
            <a:r>
              <a:rPr lang="en-GB" b="1" dirty="0"/>
              <a:t>The case you </a:t>
            </a:r>
            <a:r>
              <a:rPr lang="en-GB" dirty="0"/>
              <a:t>choose case must be a case you have worked on since commencing the programme.</a:t>
            </a:r>
            <a:endParaRPr lang="en-GB" altLang="en-US" sz="6000" dirty="0"/>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457200" y="260648"/>
            <a:ext cx="8229600" cy="1143000"/>
          </a:xfrm>
        </p:spPr>
        <p:txBody>
          <a:bodyPr/>
          <a:lstStyle/>
          <a:p>
            <a:pPr algn="ctr">
              <a:defRPr/>
            </a:pPr>
            <a:r>
              <a:rPr lang="en-GB" dirty="0">
                <a:highlight>
                  <a:srgbClr val="00FF00"/>
                </a:highlight>
              </a:rPr>
              <a:t>Exercise 3- Safeguarding</a:t>
            </a:r>
          </a:p>
        </p:txBody>
      </p:sp>
      <p:sp>
        <p:nvSpPr>
          <p:cNvPr id="2" name="Slide Number Placeholder 1">
            <a:extLst>
              <a:ext uri="{FF2B5EF4-FFF2-40B4-BE49-F238E27FC236}">
                <a16:creationId xmlns:a16="http://schemas.microsoft.com/office/drawing/2014/main" id="{15E424C1-E5C3-4311-B350-4B8F261CA145}"/>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434796"/>
            <a:ext cx="2892103" cy="233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p:txBody>
          <a:bodyPr/>
          <a:lstStyle/>
          <a:p>
            <a:pPr marL="109537" indent="0">
              <a:buFont typeface="Wingdings 3" panose="05040102010807070707" pitchFamily="18" charset="2"/>
              <a:buNone/>
              <a:defRPr/>
            </a:pPr>
            <a:r>
              <a:rPr lang="en-GB" altLang="en-US" sz="2400" dirty="0"/>
              <a:t>Complex thinking involves:</a:t>
            </a:r>
          </a:p>
          <a:p>
            <a:pPr>
              <a:defRPr/>
            </a:pPr>
            <a:r>
              <a:rPr lang="en-GB" altLang="en-US" sz="24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2400" dirty="0"/>
              <a:t>It allows us to test and change ideas about situations that face us </a:t>
            </a:r>
          </a:p>
          <a:p>
            <a:pPr>
              <a:defRPr/>
            </a:pPr>
            <a:r>
              <a:rPr lang="en-GB" altLang="en-US" sz="2400" dirty="0"/>
              <a:t>Practice involves a complex combination of practical skills, knowledge, values, thoughts, feelings and action</a:t>
            </a:r>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p:txBody>
          <a:bodyPr/>
          <a:lstStyle/>
          <a:p>
            <a:pPr algn="ctr">
              <a:defRPr/>
            </a:pPr>
            <a:r>
              <a:rPr lang="en-GB" dirty="0"/>
              <a:t>Complex Thinking</a:t>
            </a:r>
          </a:p>
        </p:txBody>
      </p:sp>
      <p:sp>
        <p:nvSpPr>
          <p:cNvPr id="2" name="Slide Number Placeholder 1">
            <a:extLst>
              <a:ext uri="{FF2B5EF4-FFF2-40B4-BE49-F238E27FC236}">
                <a16:creationId xmlns:a16="http://schemas.microsoft.com/office/drawing/2014/main" id="{AF7CD328-5637-4EC9-89E9-020F3CA845ED}"/>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should include:</a:t>
            </a:r>
          </a:p>
          <a:p>
            <a:pPr>
              <a:defRPr/>
            </a:pPr>
            <a:r>
              <a:rPr lang="en-GB" altLang="en-US" dirty="0"/>
              <a:t>Identifying relevant factors that have/may increase complexity</a:t>
            </a:r>
          </a:p>
          <a:p>
            <a:pPr>
              <a:defRPr/>
            </a:pPr>
            <a:r>
              <a:rPr lang="en-GB" altLang="en-US" dirty="0"/>
              <a:t>Professional boundaries (legal and organisational)</a:t>
            </a:r>
          </a:p>
          <a:p>
            <a:pPr>
              <a:defRPr/>
            </a:pPr>
            <a:r>
              <a:rPr lang="en-GB" altLang="en-US" dirty="0"/>
              <a:t>Negotiate with others to reach decisions</a:t>
            </a:r>
          </a:p>
          <a:p>
            <a:pPr>
              <a:defRPr/>
            </a:pPr>
            <a:r>
              <a:rPr lang="en-GB" altLang="en-US" dirty="0"/>
              <a:t>Recommendations and decisions (accountability)</a:t>
            </a:r>
          </a:p>
          <a:p>
            <a:pPr>
              <a:defRPr/>
            </a:pPr>
            <a:r>
              <a:rPr lang="en-GB" altLang="en-US" dirty="0"/>
              <a:t>Use supervision to consider and manage  </a:t>
            </a:r>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p:txBody>
          <a:bodyPr/>
          <a:lstStyle/>
          <a:p>
            <a:pPr algn="ctr">
              <a:defRPr/>
            </a:pPr>
            <a:r>
              <a:rPr lang="en-GB" dirty="0"/>
              <a:t>Professional Judgement</a:t>
            </a:r>
          </a:p>
        </p:txBody>
      </p:sp>
      <p:sp>
        <p:nvSpPr>
          <p:cNvPr id="2" name="Slide Number Placeholder 1">
            <a:extLst>
              <a:ext uri="{FF2B5EF4-FFF2-40B4-BE49-F238E27FC236}">
                <a16:creationId xmlns:a16="http://schemas.microsoft.com/office/drawing/2014/main" id="{E8390147-A1F8-46CB-9CE9-DC791649B40E}"/>
              </a:ext>
            </a:extLst>
          </p:cNvPr>
          <p:cNvSpPr>
            <a:spLocks noGrp="1"/>
          </p:cNvSpPr>
          <p:nvPr>
            <p:ph type="sldNum" sz="quarter" idx="12"/>
          </p:nvPr>
        </p:nvSpPr>
        <p:spPr/>
        <p:txBody>
          <a:bodyPr/>
          <a:lstStyle/>
          <a:p>
            <a:pPr>
              <a:defRPr/>
            </a:pPr>
            <a:fld id="{B279AC3C-9A7B-46D6-8EDB-3083219B5F49}"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quarter" idx="2"/>
          </p:nvPr>
        </p:nvSpPr>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645025" y="1444625"/>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a:spcBef>
                <a:spcPct val="0"/>
              </a:spcBef>
              <a:defRPr/>
            </a:pPr>
            <a:r>
              <a:rPr lang="en-GB" altLang="en-US" sz="2000" dirty="0"/>
              <a:t>Theoretical understanding of workers’ and individuals’ actions within a particular </a:t>
            </a:r>
            <a:r>
              <a:rPr lang="en-GB" altLang="en-US" sz="2000" dirty="0" err="1"/>
              <a:t>socioeconomical</a:t>
            </a:r>
            <a:r>
              <a:rPr lang="en-GB" altLang="en-US" sz="2000" dirty="0"/>
              <a:t>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8F2F5D96-69BF-4CC4-9FBD-3CE7C2B377AD}"/>
              </a:ext>
            </a:extLst>
          </p:cNvPr>
          <p:cNvSpPr>
            <a:spLocks noGrp="1"/>
          </p:cNvSpPr>
          <p:nvPr>
            <p:ph type="sldNum" sz="quarter" idx="12"/>
          </p:nvPr>
        </p:nvSpPr>
        <p:spPr/>
        <p:txBody>
          <a:bodyPr/>
          <a:lstStyle/>
          <a:p>
            <a:pPr>
              <a:defRPr/>
            </a:pPr>
            <a:fld id="{07C15AAB-93E2-498D-96AC-3B90A4A92671}" type="slidenum">
              <a:rPr lang="en-GB" altLang="en-US" smtClean="0"/>
              <a:pPr>
                <a:defRPr/>
              </a:pPr>
              <a:t>25</a:t>
            </a:fld>
            <a:endParaRPr lang="en-GB" altLang="en-US"/>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making processes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p:txBody>
          <a:bodyPr>
            <a:normAutofit fontScale="90000"/>
          </a:bodyPr>
          <a:lstStyle/>
          <a:p>
            <a:pPr algn="ctr">
              <a:defRPr/>
            </a:pPr>
            <a:br>
              <a:rPr lang="en-GB" sz="4400" dirty="0">
                <a:cs typeface="Arial" charset="0"/>
              </a:rPr>
            </a:br>
            <a:r>
              <a:rPr lang="en-GB" sz="4000" dirty="0">
                <a:cs typeface="Arial" charset="0"/>
              </a:rPr>
              <a:t>Appreciating Biases within the Risk Assessment Process</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90488F16-33FF-41A1-B9C4-133FA4D783D6}"/>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p:txBody>
          <a:bodyPr/>
          <a:lstStyle/>
          <a:p>
            <a:pPr>
              <a:defRPr/>
            </a:pPr>
            <a:r>
              <a:rPr lang="en-GB" altLang="en-US" sz="2400" dirty="0"/>
              <a:t>Dealing with risk and protection is fraught with moral and ethical dilemmas for social workers</a:t>
            </a:r>
          </a:p>
          <a:p>
            <a:pPr>
              <a:defRPr/>
            </a:pPr>
            <a:r>
              <a:rPr lang="en-GB" altLang="en-US" sz="2400" dirty="0"/>
              <a:t>There is often no “right” or “wrong” answer as assessing risk is never an exact science</a:t>
            </a:r>
          </a:p>
          <a:p>
            <a:pPr>
              <a:defRPr/>
            </a:pPr>
            <a:r>
              <a:rPr lang="en-GB" altLang="en-US" sz="2400" dirty="0"/>
              <a:t>Wrong decisions in the assessment process can have grave and profound implications  </a:t>
            </a:r>
          </a:p>
          <a:p>
            <a:pPr>
              <a:defRPr/>
            </a:pPr>
            <a:r>
              <a:rPr lang="en-GB" altLang="en-US" sz="2400" dirty="0"/>
              <a:t>Decisions are often made in conditions that are “manufactured uncertainty” where not only is the knowledge base incomplete but more and better knowledge often means more uncertainty</a:t>
            </a:r>
            <a:endParaRPr lang="en-GB" altLang="en-US" sz="1200" dirty="0"/>
          </a:p>
          <a:p>
            <a:pPr marL="109537" indent="0">
              <a:buFont typeface="Wingdings 3" panose="05040102010807070707" pitchFamily="18" charset="2"/>
              <a:buNone/>
              <a:defRPr/>
            </a:pPr>
            <a:r>
              <a:rPr lang="en-GB" altLang="en-US" sz="1400" dirty="0"/>
              <a:t>     Adams, </a:t>
            </a:r>
            <a:r>
              <a:rPr lang="en-GB" altLang="en-US" sz="1400" dirty="0" err="1"/>
              <a:t>Dominelli</a:t>
            </a:r>
            <a:r>
              <a:rPr lang="en-GB" altLang="en-US" sz="1400" dirty="0"/>
              <a:t> and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p:txBody>
          <a:bodyPr/>
          <a:lstStyle/>
          <a:p>
            <a:pPr>
              <a:defRPr/>
            </a:pPr>
            <a:r>
              <a:rPr lang="en-GB" dirty="0"/>
              <a:t>Risk, Protection and Values</a:t>
            </a:r>
          </a:p>
        </p:txBody>
      </p:sp>
      <p:sp>
        <p:nvSpPr>
          <p:cNvPr id="2" name="Slide Number Placeholder 1">
            <a:extLst>
              <a:ext uri="{FF2B5EF4-FFF2-40B4-BE49-F238E27FC236}">
                <a16:creationId xmlns:a16="http://schemas.microsoft.com/office/drawing/2014/main" id="{23C6ACFC-1B36-43E2-864F-B11729EFFE6D}"/>
              </a:ext>
            </a:extLst>
          </p:cNvPr>
          <p:cNvSpPr>
            <a:spLocks noGrp="1"/>
          </p:cNvSpPr>
          <p:nvPr>
            <p:ph type="sldNum" sz="quarter" idx="12"/>
          </p:nvPr>
        </p:nvSpPr>
        <p:spPr/>
        <p:txBody>
          <a:bodyPr/>
          <a:lstStyle/>
          <a:p>
            <a:pPr>
              <a:defRPr/>
            </a:pPr>
            <a:fld id="{B279AC3C-9A7B-46D6-8EDB-3083219B5F49}"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457200" y="1481328"/>
            <a:ext cx="4038600" cy="4525963"/>
          </a:xfrm>
        </p:spPr>
        <p:txBody>
          <a:bodyPr wrap="square" anchor="t">
            <a:normAutofit/>
          </a:bodyPr>
          <a:lstStyle/>
          <a:p>
            <a:pPr marL="109537" indent="0">
              <a:lnSpc>
                <a:spcPct val="90000"/>
              </a:lnSpc>
              <a:buFont typeface="Wingdings 3" panose="05040102010807070707" pitchFamily="18" charset="2"/>
              <a:buNone/>
              <a:defRPr/>
            </a:pPr>
            <a:r>
              <a:rPr lang="en-GB" altLang="en-US" sz="2000"/>
              <a:t>This section needs to:</a:t>
            </a:r>
          </a:p>
          <a:p>
            <a:pPr marL="109537" indent="0">
              <a:lnSpc>
                <a:spcPct val="90000"/>
              </a:lnSpc>
              <a:buFont typeface="Wingdings 3" panose="05040102010807070707" pitchFamily="18" charset="2"/>
              <a:buNone/>
              <a:defRPr/>
            </a:pPr>
            <a:r>
              <a:rPr lang="en-GB" altLang="en-US" sz="2000"/>
              <a:t>Evidence personal experience of challenges faced in the care sector in relation to Welsh language and culture</a:t>
            </a:r>
          </a:p>
          <a:p>
            <a:pPr marL="109537" indent="0">
              <a:lnSpc>
                <a:spcPct val="90000"/>
              </a:lnSpc>
              <a:buFont typeface="Wingdings 3" panose="05040102010807070707" pitchFamily="18" charset="2"/>
              <a:buNone/>
              <a:defRPr/>
            </a:pPr>
            <a:r>
              <a:rPr lang="en-GB" altLang="en-US" sz="2000"/>
              <a:t>Including:</a:t>
            </a:r>
          </a:p>
          <a:p>
            <a:pPr>
              <a:lnSpc>
                <a:spcPct val="90000"/>
              </a:lnSpc>
              <a:defRPr/>
            </a:pPr>
            <a:r>
              <a:rPr lang="en-GB" altLang="en-US" sz="2000"/>
              <a:t>Geographical context, understanding of culture, institutions and languages spoken</a:t>
            </a:r>
          </a:p>
          <a:p>
            <a:pPr>
              <a:lnSpc>
                <a:spcPct val="90000"/>
              </a:lnSpc>
              <a:defRPr/>
            </a:pPr>
            <a:r>
              <a:rPr lang="en-GB" altLang="en-US" sz="2000"/>
              <a:t>Legislation, Safeguarding boards and Welsh Standards.</a:t>
            </a:r>
          </a:p>
          <a:p>
            <a:pPr>
              <a:lnSpc>
                <a:spcPct val="90000"/>
              </a:lnSpc>
              <a:defRPr/>
            </a:pPr>
            <a:r>
              <a:rPr lang="en-GB" altLang="en-US" sz="2000"/>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1715995"/>
            <a:ext cx="4038600" cy="4056629"/>
          </a:xfrm>
          <a:prstGeom prst="rect">
            <a:avLst/>
          </a:prstGeom>
          <a:solidFill>
            <a:srgbClr val="FFFFFF"/>
          </a:solidFill>
        </p:spPr>
      </p:pic>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457200" y="274638"/>
            <a:ext cx="8229600" cy="1143000"/>
          </a:xfrm>
        </p:spPr>
        <p:txBody>
          <a:bodyPr anchor="ctr">
            <a:normAutofit/>
          </a:bodyPr>
          <a:lstStyle/>
          <a:p>
            <a:pPr>
              <a:defRPr/>
            </a:pPr>
            <a:r>
              <a:rPr lang="en-GB" dirty="0"/>
              <a:t>Welsh Context</a:t>
            </a:r>
            <a:endParaRPr lang="en-GB"/>
          </a:p>
        </p:txBody>
      </p:sp>
      <p:sp>
        <p:nvSpPr>
          <p:cNvPr id="2" name="Slide Number Placeholder 1">
            <a:extLst>
              <a:ext uri="{FF2B5EF4-FFF2-40B4-BE49-F238E27FC236}">
                <a16:creationId xmlns:a16="http://schemas.microsoft.com/office/drawing/2014/main" id="{5A22C4A4-E11B-4D5B-B47F-4170D54AF0AF}"/>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Theory -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For instance: person centred approach is often discussed but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a:t>
            </a:r>
          </a:p>
          <a:p>
            <a:pPr>
              <a:lnSpc>
                <a:spcPct val="90000"/>
              </a:lnSpc>
              <a:defRPr/>
            </a:pPr>
            <a:r>
              <a:rPr lang="en-GB" altLang="en-US" sz="1800" dirty="0"/>
              <a:t>Are there any issues to consider in relation to the theories you have chosen?</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666" y="1444294"/>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57200" y="273050"/>
            <a:ext cx="8229600" cy="1143000"/>
          </a:xfrm>
        </p:spPr>
        <p:txBody>
          <a:bodyPr anchor="ctr">
            <a:normAutofit/>
          </a:bodyPr>
          <a:lstStyle/>
          <a:p>
            <a:pPr>
              <a:defRPr/>
            </a:pPr>
            <a:r>
              <a:rPr lang="en-GB" dirty="0"/>
              <a:t>Theory</a:t>
            </a:r>
            <a:endParaRPr lang="en-GB"/>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quarter" idx="2"/>
          </p:nvPr>
        </p:nvSpPr>
        <p:spPr>
          <a:xfrm>
            <a:off x="457199" y="1444294"/>
            <a:ext cx="8189913" cy="4576994"/>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Reminder of some possible theories you might use:</a:t>
            </a:r>
          </a:p>
          <a:p>
            <a:pPr>
              <a:lnSpc>
                <a:spcPct val="90000"/>
              </a:lnSpc>
              <a:defRPr/>
            </a:pPr>
            <a:r>
              <a:rPr lang="en-GB" altLang="en-US" sz="2000" dirty="0"/>
              <a:t>Crisis intervention, Attachment, Task Centred, Systems, Strengths Approach (Signs of Safety), Person Centred (should be central to practice). Strengths approach can be linked to The SSWBA etc. .</a:t>
            </a:r>
          </a:p>
          <a:p>
            <a:pPr marL="109537" indent="0">
              <a:lnSpc>
                <a:spcPct val="90000"/>
              </a:lnSpc>
              <a:buFont typeface="Wingdings 3" panose="05040102010807070707" pitchFamily="18" charset="2"/>
              <a:buNone/>
              <a:defRPr/>
            </a:pPr>
            <a:r>
              <a:rPr lang="en-GB" altLang="en-US" sz="2000" b="1" dirty="0"/>
              <a:t>Exercise 4:</a:t>
            </a:r>
          </a:p>
          <a:p>
            <a:pPr>
              <a:lnSpc>
                <a:spcPct val="90000"/>
              </a:lnSpc>
              <a:defRPr/>
            </a:pPr>
            <a:r>
              <a:rPr lang="en-GB" altLang="en-US" sz="2000" dirty="0"/>
              <a:t>How will you identify relevant theories?</a:t>
            </a:r>
          </a:p>
          <a:p>
            <a:pPr>
              <a:lnSpc>
                <a:spcPct val="90000"/>
              </a:lnSpc>
              <a:defRPr/>
            </a:pPr>
            <a:r>
              <a:rPr lang="en-GB" altLang="en-US" sz="2000" dirty="0"/>
              <a:t>How will you ensure they are integrated throughout? (Make sure you reference them)</a:t>
            </a:r>
          </a:p>
          <a:p>
            <a:pPr>
              <a:lnSpc>
                <a:spcPct val="90000"/>
              </a:lnSpc>
              <a:defRPr/>
            </a:pPr>
            <a:r>
              <a:rPr lang="en-GB" altLang="en-US" sz="2000" dirty="0"/>
              <a:t>Which theories can you identify in the case you intend to use for the assignment?</a:t>
            </a:r>
          </a:p>
          <a:p>
            <a:pPr>
              <a:lnSpc>
                <a:spcPct val="90000"/>
              </a:lnSpc>
              <a:defRPr/>
            </a:pPr>
            <a:r>
              <a:rPr lang="en-GB" altLang="en-US" sz="2000" dirty="0"/>
              <a:t>What other theories might you use?</a:t>
            </a:r>
          </a:p>
          <a:p>
            <a:pPr>
              <a:lnSpc>
                <a:spcPct val="90000"/>
              </a:lnSpc>
              <a:defRPr/>
            </a:pPr>
            <a:endParaRPr lang="en-GB" altLang="en-US" sz="1800" dirty="0"/>
          </a:p>
        </p:txBody>
      </p:sp>
      <p:sp>
        <p:nvSpPr>
          <p:cNvPr id="2" name="Slide Number Placeholder 1">
            <a:extLst>
              <a:ext uri="{FF2B5EF4-FFF2-40B4-BE49-F238E27FC236}">
                <a16:creationId xmlns:a16="http://schemas.microsoft.com/office/drawing/2014/main" id="{78A2D362-30AD-490A-95CF-87889AAA36C1}"/>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17513" y="1417638"/>
            <a:ext cx="8229600" cy="4589462"/>
          </a:xfrm>
        </p:spPr>
        <p:txBody>
          <a:bodyPr/>
          <a:lstStyle/>
          <a:p>
            <a:r>
              <a:rPr lang="en-US" sz="2000" dirty="0"/>
              <a:t>Professional curiosity is the capacity to explore and understand what is happening within a family rather than making assumptions or accepting things at face value.</a:t>
            </a:r>
          </a:p>
          <a:p>
            <a:r>
              <a:rPr lang="en-US" sz="2000" dirty="0"/>
              <a:t>The views and feelings of children/adults are actually very difficult to ascertain </a:t>
            </a:r>
          </a:p>
          <a:p>
            <a:r>
              <a:rPr lang="en-US" sz="2000" dirty="0"/>
              <a:t>Professionals do not always listen to adults who tried to speak on behalf of an individual/child</a:t>
            </a:r>
          </a:p>
          <a:p>
            <a:r>
              <a:rPr lang="en-US" sz="2000" dirty="0"/>
              <a:t>Professionals can be fooled with stories we want to believe are true</a:t>
            </a:r>
          </a:p>
          <a:p>
            <a:r>
              <a:rPr lang="en-US" sz="2000" dirty="0"/>
              <a:t>Effective multi agency work needs to be coordinated</a:t>
            </a:r>
          </a:p>
          <a:p>
            <a:r>
              <a:rPr lang="en-US" sz="2000" dirty="0"/>
              <a:t>Challenging parents (and colleagues) requires expertise, confidence, time and a considerable amount of emotional energy</a:t>
            </a:r>
          </a:p>
          <a:p>
            <a:r>
              <a:rPr lang="en-GB" sz="2000" dirty="0">
                <a:effectLst/>
                <a:latin typeface="Arial" panose="020B0604020202020204" pitchFamily="34" charset="0"/>
                <a:hlinkClick r:id="rId3"/>
              </a:rPr>
              <a:t>worcestershiresafeguarding.org.uk</a:t>
            </a:r>
            <a:r>
              <a:rPr lang="en-GB" sz="2000" dirty="0">
                <a:effectLst/>
                <a:latin typeface="Arial" panose="020B0604020202020204" pitchFamily="34" charset="0"/>
              </a:rPr>
              <a:t> </a:t>
            </a:r>
            <a:endParaRPr lang="en-GB" sz="2000" dirty="0"/>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a:t>Professional Curiosity - Collaboration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a:t>Advocacy</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a:t>
            </a:r>
          </a:p>
          <a:p>
            <a:pPr>
              <a:lnSpc>
                <a:spcPct val="90000"/>
              </a:lnSpc>
            </a:pPr>
            <a:r>
              <a:rPr lang="en-GB" sz="2200" dirty="0"/>
              <a:t>Able to identify abuse</a:t>
            </a:r>
          </a:p>
          <a:p>
            <a:pPr>
              <a:lnSpc>
                <a:spcPct val="90000"/>
              </a:lnSpc>
            </a:pPr>
            <a:r>
              <a:rPr lang="en-GB" sz="2200" dirty="0"/>
              <a:t>No conflict of interest</a:t>
            </a:r>
          </a:p>
          <a:p>
            <a:pPr>
              <a:lnSpc>
                <a:spcPct val="90000"/>
              </a:lnSpc>
            </a:pPr>
            <a:r>
              <a:rPr lang="en-GB" sz="2200" dirty="0"/>
              <a:t>Individual is at the centre of making their own decisions and choices</a:t>
            </a:r>
          </a:p>
          <a:p>
            <a:pPr>
              <a:lnSpc>
                <a:spcPct val="90000"/>
              </a:lnSpc>
            </a:pPr>
            <a:endParaRPr lang="en-GB" sz="2200" dirty="0"/>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32</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631082253"/>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nvPr>
        </p:nvGraphicFramePr>
        <p:xfrm>
          <a:off x="457200" y="1484312"/>
          <a:ext cx="4038600" cy="537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a:t>Principles of advocacy</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33</a:t>
            </a:fld>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p:txBody>
          <a:bodyPr/>
          <a:lstStyle/>
          <a:p>
            <a:r>
              <a:rPr lang="en-GB" altLang="en-US" sz="2000" dirty="0"/>
              <a:t>Make sure you cover the main learning outcomes and NOS;</a:t>
            </a:r>
          </a:p>
          <a:p>
            <a:pPr marL="971550" lvl="1" indent="-514350">
              <a:spcBef>
                <a:spcPts val="400"/>
              </a:spcBef>
              <a:buSzPct val="68000"/>
              <a:buFont typeface="Wingdings" panose="05000000000000000000" pitchFamily="2" charset="2"/>
              <a:buChar char="Ø"/>
            </a:pPr>
            <a:r>
              <a:rPr lang="en-GB" altLang="en-US" sz="2000" dirty="0"/>
              <a:t>Analysis in assessment</a:t>
            </a:r>
          </a:p>
          <a:p>
            <a:pPr marL="971550" lvl="1" indent="-514350">
              <a:spcBef>
                <a:spcPts val="400"/>
              </a:spcBef>
              <a:buSzPct val="68000"/>
              <a:buFont typeface="Wingdings" panose="05000000000000000000" pitchFamily="2" charset="2"/>
              <a:buChar char="Ø"/>
            </a:pPr>
            <a:r>
              <a:rPr lang="en-GB" altLang="en-US" sz="2000" dirty="0"/>
              <a:t>Working collaboratively</a:t>
            </a:r>
          </a:p>
          <a:p>
            <a:pPr marL="971550" lvl="1" indent="-514350">
              <a:spcBef>
                <a:spcPts val="400"/>
              </a:spcBef>
              <a:buSzPct val="68000"/>
              <a:buFont typeface="Wingdings" panose="05000000000000000000" pitchFamily="2" charset="2"/>
              <a:buChar char="Ø"/>
            </a:pPr>
            <a:r>
              <a:rPr lang="en-GB" altLang="en-US" sz="2000" dirty="0"/>
              <a:t>Professional judgement in complex situations</a:t>
            </a:r>
          </a:p>
          <a:p>
            <a:r>
              <a:rPr lang="en-GB" altLang="en-US" sz="2000" dirty="0"/>
              <a:t>Set the scene - Identify the geographical context to the case e.g. age, ethnicity, language needs etc. </a:t>
            </a:r>
          </a:p>
          <a:p>
            <a:r>
              <a:rPr lang="en-GB" altLang="en-US" sz="2000" dirty="0"/>
              <a:t>Include references to theories and recent research</a:t>
            </a:r>
          </a:p>
          <a:p>
            <a:r>
              <a:rPr lang="en-GB" altLang="en-US" sz="2000" dirty="0"/>
              <a:t>Be critically reflective - Include and integrate a model of reflection </a:t>
            </a:r>
          </a:p>
          <a:p>
            <a:r>
              <a:rPr lang="en-GB" altLang="en-US" sz="2000" dirty="0"/>
              <a:t>Be careful of not being overly detailed. What is required is your </a:t>
            </a:r>
            <a:r>
              <a:rPr lang="en-GB" altLang="en-US" sz="2000" b="1" dirty="0"/>
              <a:t>critical reflection </a:t>
            </a:r>
            <a:r>
              <a:rPr lang="en-GB" altLang="en-US" sz="2000" dirty="0"/>
              <a:t>and analysis of the intervention </a:t>
            </a:r>
            <a:r>
              <a:rPr lang="en-GB" altLang="en-US" sz="2000" b="1" dirty="0"/>
              <a:t>not all </a:t>
            </a:r>
            <a:r>
              <a:rPr lang="en-GB" altLang="en-US" sz="2000" dirty="0"/>
              <a:t>the details of the intervention, just enough to make it understandable and give it context. </a:t>
            </a:r>
          </a:p>
          <a:p>
            <a:endParaRPr lang="en-GB" altLang="en-US" dirty="0"/>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p:txBody>
          <a:bodyPr>
            <a:normAutofit fontScale="90000"/>
          </a:bodyPr>
          <a:lstStyle/>
          <a:p>
            <a:pPr algn="ctr">
              <a:defRPr/>
            </a:pPr>
            <a:br>
              <a:rPr lang="en-GB" sz="4400" dirty="0"/>
            </a:br>
            <a:r>
              <a:rPr lang="en-GB" sz="4400" dirty="0"/>
              <a:t>Safeguarding Task 3</a:t>
            </a:r>
            <a:br>
              <a:rPr lang="en-GB" sz="4400" dirty="0"/>
            </a:br>
            <a:r>
              <a:rPr lang="en-GB" sz="4400" dirty="0"/>
              <a:t>Hints and Tips</a:t>
            </a:r>
            <a:br>
              <a:rPr lang="en-GB" sz="4400" dirty="0"/>
            </a:br>
            <a:endParaRPr lang="en-GB" dirty="0"/>
          </a:p>
        </p:txBody>
      </p:sp>
      <p:sp>
        <p:nvSpPr>
          <p:cNvPr id="2" name="Slide Number Placeholder 1">
            <a:extLst>
              <a:ext uri="{FF2B5EF4-FFF2-40B4-BE49-F238E27FC236}">
                <a16:creationId xmlns:a16="http://schemas.microsoft.com/office/drawing/2014/main" id="{69A4F99E-0B69-4EE0-81C3-39E7F69AD51E}"/>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628775"/>
            <a:ext cx="8229600" cy="4378325"/>
          </a:xfrm>
        </p:spPr>
        <p:txBody>
          <a:bodyPr/>
          <a:lstStyle/>
          <a:p>
            <a:pPr marL="109537" indent="0">
              <a:buNone/>
            </a:pPr>
            <a:r>
              <a:rPr lang="en-GB" altLang="en-US" sz="2800" dirty="0"/>
              <a:t>Exercise 5</a:t>
            </a:r>
          </a:p>
          <a:p>
            <a:r>
              <a:rPr lang="en-GB" altLang="en-US" sz="2800" dirty="0"/>
              <a:t>Discuss the importance of understanding safeguarding policy and procedure in an area that is not your main focus of work</a:t>
            </a:r>
          </a:p>
          <a:p>
            <a:endParaRPr lang="en-GB" altLang="en-US" sz="2800" dirty="0"/>
          </a:p>
          <a:p>
            <a:r>
              <a:rPr lang="en-GB" altLang="en-US" sz="2800" dirty="0"/>
              <a:t>Discuss the differences between safeguarding adults and children and young people                            </a:t>
            </a:r>
          </a:p>
          <a:p>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508918"/>
          </a:xfrm>
        </p:spPr>
        <p:txBody>
          <a:bodyPr>
            <a:normAutofit fontScale="90000"/>
          </a:bodyPr>
          <a:lstStyle/>
          <a:p>
            <a:pPr algn="ctr">
              <a:defRPr/>
            </a:pPr>
            <a:br>
              <a:rPr lang="en-GB" dirty="0"/>
            </a:br>
            <a:r>
              <a:rPr lang="en-GB" dirty="0"/>
              <a:t>Safeguarding Task 4</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1832C0A-6CAA-44F9-B65C-0856EF03C1D2}"/>
              </a:ext>
            </a:extLst>
          </p:cNvPr>
          <p:cNvSpPr>
            <a:spLocks noGrp="1"/>
          </p:cNvSpPr>
          <p:nvPr>
            <p:ph type="body" idx="1"/>
          </p:nvPr>
        </p:nvSpPr>
        <p:spPr>
          <a:xfrm>
            <a:off x="457200" y="188640"/>
            <a:ext cx="4040188" cy="1008112"/>
          </a:xfrm>
        </p:spPr>
        <p:txBody>
          <a:bodyPr/>
          <a:lstStyle/>
          <a:p>
            <a:r>
              <a:rPr lang="en-GB" dirty="0"/>
              <a:t>Adult Safeguarding under The SSWBA</a:t>
            </a:r>
          </a:p>
        </p:txBody>
      </p:sp>
      <p:sp>
        <p:nvSpPr>
          <p:cNvPr id="5" name="Text Placeholder 4">
            <a:extLst>
              <a:ext uri="{FF2B5EF4-FFF2-40B4-BE49-F238E27FC236}">
                <a16:creationId xmlns:a16="http://schemas.microsoft.com/office/drawing/2014/main" id="{6CD5A90B-35F3-4A1A-8372-B6979AFE6A7F}"/>
              </a:ext>
            </a:extLst>
          </p:cNvPr>
          <p:cNvSpPr>
            <a:spLocks noGrp="1"/>
          </p:cNvSpPr>
          <p:nvPr>
            <p:ph type="body" sz="half" idx="3"/>
          </p:nvPr>
        </p:nvSpPr>
        <p:spPr>
          <a:xfrm>
            <a:off x="4645026" y="188640"/>
            <a:ext cx="4041775" cy="1008112"/>
          </a:xfrm>
        </p:spPr>
        <p:txBody>
          <a:bodyPr/>
          <a:lstStyle/>
          <a:p>
            <a:r>
              <a:rPr lang="en-GB" dirty="0"/>
              <a:t>Children Safeguarding under SSWBA</a:t>
            </a:r>
          </a:p>
        </p:txBody>
      </p:sp>
      <p:sp>
        <p:nvSpPr>
          <p:cNvPr id="75778" name="Content Placeholder 1">
            <a:extLst>
              <a:ext uri="{FF2B5EF4-FFF2-40B4-BE49-F238E27FC236}">
                <a16:creationId xmlns:a16="http://schemas.microsoft.com/office/drawing/2014/main" id="{A44E6C5B-F5ED-45E7-A07C-5FED1E6699D7}"/>
              </a:ext>
            </a:extLst>
          </p:cNvPr>
          <p:cNvSpPr>
            <a:spLocks noGrp="1"/>
          </p:cNvSpPr>
          <p:nvPr>
            <p:ph sz="quarter" idx="2"/>
          </p:nvPr>
        </p:nvSpPr>
        <p:spPr>
          <a:xfrm>
            <a:off x="457200" y="1556792"/>
            <a:ext cx="4040188" cy="3829265"/>
          </a:xfrm>
        </p:spPr>
        <p:txBody>
          <a:bodyPr/>
          <a:lstStyle/>
          <a:p>
            <a:r>
              <a:rPr lang="en-GB" altLang="en-US" sz="2000" dirty="0"/>
              <a:t>Definition of adult at risk</a:t>
            </a:r>
          </a:p>
          <a:p>
            <a:r>
              <a:rPr lang="en-GB" altLang="en-US" sz="2000" dirty="0"/>
              <a:t>Duty for relevant partners to report adults at risk</a:t>
            </a:r>
          </a:p>
          <a:p>
            <a:r>
              <a:rPr lang="en-GB" altLang="en-US" sz="2000" dirty="0"/>
              <a:t>Duty of authorities to make enquiries</a:t>
            </a:r>
          </a:p>
          <a:p>
            <a:r>
              <a:rPr lang="en-GB" altLang="en-US" sz="2000" dirty="0"/>
              <a:t>Adult at risk of abuse or neglect have a need for care and support (become eligible)</a:t>
            </a:r>
          </a:p>
          <a:p>
            <a:r>
              <a:rPr lang="en-GB" altLang="en-US" sz="2000" dirty="0"/>
              <a:t>Abuse is wide ranging you need to evidence that you can recognise this in any setting</a:t>
            </a:r>
          </a:p>
          <a:p>
            <a:endParaRPr lang="en-GB" altLang="en-US"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
          </p:nvPr>
        </p:nvSpPr>
        <p:spPr>
          <a:xfrm>
            <a:off x="4645025" y="1556791"/>
            <a:ext cx="4041775" cy="3616871"/>
          </a:xfrm>
        </p:spPr>
        <p:txBody>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Adults best placed to judge their own well-being</a:t>
            </a:r>
          </a:p>
          <a:p>
            <a:pPr lvl="1">
              <a:defRPr/>
            </a:pPr>
            <a:r>
              <a:rPr lang="en-GB" sz="2000" dirty="0">
                <a:latin typeface="Arial" panose="020B0604020202020204" pitchFamily="34" charset="0"/>
                <a:cs typeface="Arial" panose="020B0604020202020204" pitchFamily="34" charset="0"/>
              </a:rPr>
              <a:t>Promoting independence</a:t>
            </a:r>
          </a:p>
          <a:p>
            <a:pPr lvl="1">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lvl="1">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dirty="0"/>
              <a:t>Overarching Duties Under </a:t>
            </a:r>
            <a:br>
              <a:rPr lang="en-GB" sz="2800" dirty="0"/>
            </a:br>
            <a:r>
              <a:rPr lang="en-GB" sz="2800" dirty="0"/>
              <a:t>The Social Services and Well-Being (Wales) Act</a:t>
            </a:r>
          </a:p>
        </p:txBody>
      </p:sp>
      <p:sp>
        <p:nvSpPr>
          <p:cNvPr id="6" name="Slide Number Placeholder 5">
            <a:extLst>
              <a:ext uri="{FF2B5EF4-FFF2-40B4-BE49-F238E27FC236}">
                <a16:creationId xmlns:a16="http://schemas.microsoft.com/office/drawing/2014/main" id="{9C714D15-3938-47C2-A6EB-C12B97031E8F}"/>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FFCC3B5B-4A2E-4F33-93E8-CE11DFCE68EC}"/>
              </a:ext>
            </a:extLst>
          </p:cNvPr>
          <p:cNvSpPr/>
          <p:nvPr/>
        </p:nvSpPr>
        <p:spPr>
          <a:xfrm>
            <a:off x="6742113" y="3087688"/>
            <a:ext cx="1738312"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a:extLst>
              <a:ext uri="{FF2B5EF4-FFF2-40B4-BE49-F238E27FC236}">
                <a16:creationId xmlns:a16="http://schemas.microsoft.com/office/drawing/2014/main" id="{CC827D1E-78CB-4ECA-B339-013B6A4539C6}"/>
              </a:ext>
            </a:extLst>
          </p:cNvPr>
          <p:cNvSpPr>
            <a:spLocks noGrp="1"/>
          </p:cNvSpPr>
          <p:nvPr>
            <p:ph idx="1"/>
          </p:nvPr>
        </p:nvSpPr>
        <p:spPr/>
        <p:txBody>
          <a:bodyPr/>
          <a:lstStyle/>
          <a:p>
            <a:r>
              <a:rPr lang="en-GB" altLang="en-US" dirty="0"/>
              <a:t>Function</a:t>
            </a:r>
          </a:p>
          <a:p>
            <a:r>
              <a:rPr lang="en-GB" altLang="en-US" dirty="0"/>
              <a:t>Protection and prevention </a:t>
            </a:r>
          </a:p>
          <a:p>
            <a:r>
              <a:rPr lang="en-GB" altLang="en-US" dirty="0"/>
              <a:t>Contribute to national policy/procedure</a:t>
            </a:r>
          </a:p>
          <a:p>
            <a:r>
              <a:rPr lang="en-GB" altLang="en-US" dirty="0"/>
              <a:t>Raise awareness</a:t>
            </a:r>
          </a:p>
          <a:p>
            <a:r>
              <a:rPr lang="en-GB" altLang="en-US" dirty="0"/>
              <a:t>Review efficiency</a:t>
            </a:r>
          </a:p>
          <a:p>
            <a:r>
              <a:rPr lang="en-GB" altLang="en-US" dirty="0"/>
              <a:t>Practice reviews and audits</a:t>
            </a:r>
          </a:p>
          <a:p>
            <a:r>
              <a:rPr lang="en-GB" altLang="en-US" dirty="0"/>
              <a:t>Disseminate information</a:t>
            </a:r>
          </a:p>
          <a:p>
            <a:r>
              <a:rPr lang="en-GB" altLang="en-US" dirty="0"/>
              <a:t>Cooperate with other boards</a:t>
            </a:r>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p:txBody>
          <a:bodyPr/>
          <a:lstStyle/>
          <a:p>
            <a:pPr algn="ctr">
              <a:defRPr/>
            </a:pPr>
            <a:r>
              <a:rPr lang="en-GB" dirty="0"/>
              <a:t>Safeguarding Boards</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a:t>
            </a:r>
            <a:r>
              <a:rPr lang="en-GB" altLang="en-US" sz="1800" b="1" dirty="0">
                <a:latin typeface="Arial" panose="020B0604020202020204" pitchFamily="34" charset="0"/>
                <a:cs typeface="Arial" panose="020B0604020202020204" pitchFamily="34" charset="0"/>
              </a:rPr>
              <a:t>will not </a:t>
            </a:r>
            <a:r>
              <a:rPr lang="en-GB" altLang="en-US" sz="1800" dirty="0">
                <a:latin typeface="Arial" panose="020B0604020202020204" pitchFamily="34" charset="0"/>
                <a:cs typeface="Arial" panose="020B0604020202020204" pitchFamily="34" charset="0"/>
              </a:rPr>
              <a:t>be able to look at the whole of you portfolio, so pick out a section/sections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lstStyle/>
          <a:p>
            <a:pPr marL="82153" indent="0">
              <a:buNone/>
              <a:defRPr/>
            </a:pPr>
            <a:r>
              <a:rPr lang="en-GB" altLang="en-US" sz="1600" b="1" dirty="0">
                <a:latin typeface="Arial" panose="020B0604020202020204" pitchFamily="34" charset="0"/>
                <a:cs typeface="Arial" panose="020B0604020202020204" pitchFamily="34" charset="0"/>
              </a:rPr>
              <a:t>By workshop 4</a:t>
            </a:r>
          </a:p>
          <a:p>
            <a:pPr>
              <a:defRPr/>
            </a:pPr>
            <a:r>
              <a:rPr lang="en-GB" altLang="en-US" sz="1600" dirty="0">
                <a:latin typeface="Arial" panose="020B0604020202020204" pitchFamily="34" charset="0"/>
                <a:cs typeface="Arial" panose="020B0604020202020204" pitchFamily="34" charset="0"/>
              </a:rPr>
              <a:t>Completed Task 1 part a – developmental review </a:t>
            </a:r>
          </a:p>
          <a:p>
            <a:pPr>
              <a:defRPr/>
            </a:pPr>
            <a:r>
              <a:rPr lang="en-GB" altLang="en-US" sz="1600" dirty="0">
                <a:latin typeface="Arial" panose="020B0604020202020204" pitchFamily="34" charset="0"/>
                <a:cs typeface="Arial" panose="020B0604020202020204" pitchFamily="34" charset="0"/>
              </a:rPr>
              <a:t>Undertaken and written up your observation – task 2.</a:t>
            </a:r>
          </a:p>
          <a:p>
            <a:pPr>
              <a:defRPr/>
            </a:pPr>
            <a:r>
              <a:rPr lang="en-GB" altLang="en-US" sz="1600" dirty="0">
                <a:latin typeface="Arial" panose="020B0604020202020204" pitchFamily="34" charset="0"/>
                <a:cs typeface="Arial" panose="020B0604020202020204" pitchFamily="34" charset="0"/>
              </a:rPr>
              <a:t>Finished a draft of your safeguarding essay – task 3</a:t>
            </a:r>
          </a:p>
          <a:p>
            <a:pPr>
              <a:defRPr/>
            </a:pPr>
            <a:r>
              <a:rPr lang="en-GB" altLang="en-US" sz="1600" dirty="0">
                <a:latin typeface="Arial" panose="020B0604020202020204" pitchFamily="34" charset="0"/>
                <a:cs typeface="Arial" panose="020B0604020202020204" pitchFamily="34" charset="0"/>
              </a:rPr>
              <a:t>Completed – task 4 - safeguarding in an area that is not your main area of work</a:t>
            </a:r>
          </a:p>
          <a:p>
            <a:pPr>
              <a:defRPr/>
            </a:pPr>
            <a:r>
              <a:rPr lang="en-GB" altLang="en-US" sz="16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1600" dirty="0">
                <a:latin typeface="Arial" panose="020B0604020202020204" pitchFamily="34" charset="0"/>
                <a:cs typeface="Arial" panose="020B0604020202020204" pitchFamily="34" charset="0"/>
              </a:rPr>
              <a:t>Ensure you book in your 3 days study leave if you have not done so already</a:t>
            </a:r>
          </a:p>
          <a:p>
            <a:pPr>
              <a:defRPr/>
            </a:pPr>
            <a:r>
              <a:rPr lang="en-GB" altLang="en-US" sz="1600" b="1" dirty="0">
                <a:latin typeface="Arial" panose="020B0604020202020204" pitchFamily="34" charset="0"/>
                <a:cs typeface="Arial" panose="020B0604020202020204" pitchFamily="34" charset="0"/>
              </a:rPr>
              <a:t>Evaluation – will be asking for your evaluation of how you felt the virtual workshop went- as this is the first virtual workshop we would be most grateful for your feedback.  </a:t>
            </a:r>
          </a:p>
          <a:p>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39</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3215</Words>
  <Application>Microsoft Macintosh PowerPoint</Application>
  <PresentationFormat>On-screen Show (4:3)</PresentationFormat>
  <Paragraphs>357</Paragraphs>
  <Slides>39</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3 </vt:lpstr>
      <vt:lpstr>Expectations/Ground rules for virtual workshops</vt:lpstr>
      <vt:lpstr>Programme for the Day </vt:lpstr>
      <vt:lpstr> Session Aims </vt:lpstr>
      <vt:lpstr>PowerPoint Presentation</vt:lpstr>
      <vt:lpstr>Overarching Legislation </vt:lpstr>
      <vt:lpstr>  Overarching Safeguarding Legislation </vt:lpstr>
      <vt:lpstr>Social Services and Well Being (Wales) Act: Human Rights</vt:lpstr>
      <vt:lpstr> Welsh Legislation </vt:lpstr>
      <vt:lpstr>Tensions and Conflicts Exercise 2</vt:lpstr>
      <vt:lpstr>  </vt:lpstr>
      <vt:lpstr>Safeguarding legislation, policies, strategies and procedures  </vt:lpstr>
      <vt:lpstr>Wales Safeguarding Procedures</vt:lpstr>
      <vt:lpstr>The Wales Safeguarding Procedures  </vt:lpstr>
      <vt:lpstr>Decision-making and planning</vt:lpstr>
      <vt:lpstr>In General</vt:lpstr>
      <vt:lpstr> Safeguarding - Task 3 </vt:lpstr>
      <vt:lpstr>Safeguarding Task 3 The Question</vt:lpstr>
      <vt:lpstr>Safeguarding Task 3 The Question</vt:lpstr>
      <vt:lpstr>Intervention and Application of Professional Judgement in Increasingly Complex Situations</vt:lpstr>
      <vt:lpstr>Consider Complexity</vt:lpstr>
      <vt:lpstr>Exercise 3- Safeguarding</vt:lpstr>
      <vt:lpstr>Complex Thinking</vt:lpstr>
      <vt:lpstr>Professional Judgement</vt:lpstr>
      <vt:lpstr>Ethics and Effective Practice</vt:lpstr>
      <vt:lpstr> Appreciating Biases within the Risk Assessment Process </vt:lpstr>
      <vt:lpstr>Risk, Protection and Values</vt:lpstr>
      <vt:lpstr>Welsh Context</vt:lpstr>
      <vt:lpstr>Theory - Underpins professional decision making  </vt:lpstr>
      <vt:lpstr>Theory</vt:lpstr>
      <vt:lpstr>Professional Curiosity - Collaboration </vt:lpstr>
      <vt:lpstr>Advocacy</vt:lpstr>
      <vt:lpstr>Principles of advocacy</vt:lpstr>
      <vt:lpstr> Safeguarding Task 3 Hints and Tips </vt:lpstr>
      <vt:lpstr> Safeguarding Task 4   </vt:lpstr>
      <vt:lpstr>PowerPoint Presentation</vt:lpstr>
      <vt:lpstr>Overarching Duties Under  The Social Services and Well-Being (Wales) Act</vt:lpstr>
      <vt:lpstr>Safeguarding Boards</vt:lpstr>
      <vt:lpstr>Workshop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6</cp:revision>
  <dcterms:created xsi:type="dcterms:W3CDTF">2021-01-05T17:31:28Z</dcterms:created>
  <dcterms:modified xsi:type="dcterms:W3CDTF">2021-06-27T14:46:24Z</dcterms:modified>
</cp:coreProperties>
</file>