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4"/>
  </p:notesMasterIdLst>
  <p:sldIdLst>
    <p:sldId id="256" r:id="rId2"/>
    <p:sldId id="264" r:id="rId3"/>
    <p:sldId id="257" r:id="rId4"/>
    <p:sldId id="260" r:id="rId5"/>
    <p:sldId id="261" r:id="rId6"/>
    <p:sldId id="262" r:id="rId7"/>
    <p:sldId id="265" r:id="rId8"/>
    <p:sldId id="266" r:id="rId9"/>
    <p:sldId id="267" r:id="rId10"/>
    <p:sldId id="268" r:id="rId11"/>
    <p:sldId id="269" r:id="rId12"/>
    <p:sldId id="25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9F79F"/>
    <a:srgbClr val="E222D9"/>
    <a:srgbClr val="F3F37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3CC757-F839-484D-B1C5-A6BE04F43A45}" v="69" dt="2025-11-21T06:49:02.578"/>
    <p1510:client id="{5A227D20-4880-41B8-9673-8707B1098FAF}" v="145" dt="2025-11-20T14:13:16.2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cy richards" userId="6ce50dae2183bd31" providerId="LiveId" clId="{273CC757-F839-484D-B1C5-A6BE04F43A45}"/>
    <pc:docChg chg="custSel addSld modSld">
      <pc:chgData name="lucy richards" userId="6ce50dae2183bd31" providerId="LiveId" clId="{273CC757-F839-484D-B1C5-A6BE04F43A45}" dt="2025-11-21T06:49:18.462" v="98" actId="1076"/>
      <pc:docMkLst>
        <pc:docMk/>
      </pc:docMkLst>
      <pc:sldChg chg="modTransition">
        <pc:chgData name="lucy richards" userId="6ce50dae2183bd31" providerId="LiveId" clId="{273CC757-F839-484D-B1C5-A6BE04F43A45}" dt="2025-11-21T06:43:46.937" v="0"/>
        <pc:sldMkLst>
          <pc:docMk/>
          <pc:sldMk cId="1632748873" sldId="256"/>
        </pc:sldMkLst>
      </pc:sldChg>
      <pc:sldChg chg="modTransition">
        <pc:chgData name="lucy richards" userId="6ce50dae2183bd31" providerId="LiveId" clId="{273CC757-F839-484D-B1C5-A6BE04F43A45}" dt="2025-11-21T06:43:58.176" v="2"/>
        <pc:sldMkLst>
          <pc:docMk/>
          <pc:sldMk cId="1127860562" sldId="257"/>
        </pc:sldMkLst>
      </pc:sldChg>
      <pc:sldChg chg="modTransition">
        <pc:chgData name="lucy richards" userId="6ce50dae2183bd31" providerId="LiveId" clId="{273CC757-F839-484D-B1C5-A6BE04F43A45}" dt="2025-11-21T06:44:14.743" v="5"/>
        <pc:sldMkLst>
          <pc:docMk/>
          <pc:sldMk cId="1624287744" sldId="260"/>
        </pc:sldMkLst>
      </pc:sldChg>
      <pc:sldChg chg="modTransition">
        <pc:chgData name="lucy richards" userId="6ce50dae2183bd31" providerId="LiveId" clId="{273CC757-F839-484D-B1C5-A6BE04F43A45}" dt="2025-11-21T06:44:26.987" v="7"/>
        <pc:sldMkLst>
          <pc:docMk/>
          <pc:sldMk cId="3929671396" sldId="261"/>
        </pc:sldMkLst>
      </pc:sldChg>
      <pc:sldChg chg="modTransition">
        <pc:chgData name="lucy richards" userId="6ce50dae2183bd31" providerId="LiveId" clId="{273CC757-F839-484D-B1C5-A6BE04F43A45}" dt="2025-11-21T06:44:33.781" v="8"/>
        <pc:sldMkLst>
          <pc:docMk/>
          <pc:sldMk cId="2610447319" sldId="262"/>
        </pc:sldMkLst>
      </pc:sldChg>
      <pc:sldChg chg="modTransition">
        <pc:chgData name="lucy richards" userId="6ce50dae2183bd31" providerId="LiveId" clId="{273CC757-F839-484D-B1C5-A6BE04F43A45}" dt="2025-11-21T06:43:53.450" v="1"/>
        <pc:sldMkLst>
          <pc:docMk/>
          <pc:sldMk cId="1462721411" sldId="264"/>
        </pc:sldMkLst>
      </pc:sldChg>
      <pc:sldChg chg="modTransition">
        <pc:chgData name="lucy richards" userId="6ce50dae2183bd31" providerId="LiveId" clId="{273CC757-F839-484D-B1C5-A6BE04F43A45}" dt="2025-11-21T06:44:49.716" v="12"/>
        <pc:sldMkLst>
          <pc:docMk/>
          <pc:sldMk cId="2526378354" sldId="265"/>
        </pc:sldMkLst>
      </pc:sldChg>
      <pc:sldChg chg="modTransition">
        <pc:chgData name="lucy richards" userId="6ce50dae2183bd31" providerId="LiveId" clId="{273CC757-F839-484D-B1C5-A6BE04F43A45}" dt="2025-11-21T06:44:58.131" v="13"/>
        <pc:sldMkLst>
          <pc:docMk/>
          <pc:sldMk cId="2118177633" sldId="266"/>
        </pc:sldMkLst>
      </pc:sldChg>
      <pc:sldChg chg="modTransition">
        <pc:chgData name="lucy richards" userId="6ce50dae2183bd31" providerId="LiveId" clId="{273CC757-F839-484D-B1C5-A6BE04F43A45}" dt="2025-11-21T06:45:05.615" v="14"/>
        <pc:sldMkLst>
          <pc:docMk/>
          <pc:sldMk cId="1697221908" sldId="267"/>
        </pc:sldMkLst>
      </pc:sldChg>
      <pc:sldChg chg="modTransition">
        <pc:chgData name="lucy richards" userId="6ce50dae2183bd31" providerId="LiveId" clId="{273CC757-F839-484D-B1C5-A6BE04F43A45}" dt="2025-11-21T06:45:20.749" v="15"/>
        <pc:sldMkLst>
          <pc:docMk/>
          <pc:sldMk cId="2288416992" sldId="268"/>
        </pc:sldMkLst>
      </pc:sldChg>
      <pc:sldChg chg="addSp delSp modSp new mod setBg addAnim setClrOvrMap">
        <pc:chgData name="lucy richards" userId="6ce50dae2183bd31" providerId="LiveId" clId="{273CC757-F839-484D-B1C5-A6BE04F43A45}" dt="2025-11-21T06:49:18.462" v="98" actId="1076"/>
        <pc:sldMkLst>
          <pc:docMk/>
          <pc:sldMk cId="1286603045" sldId="269"/>
        </pc:sldMkLst>
        <pc:spChg chg="mod ord">
          <ac:chgData name="lucy richards" userId="6ce50dae2183bd31" providerId="LiveId" clId="{273CC757-F839-484D-B1C5-A6BE04F43A45}" dt="2025-11-21T06:49:18.462" v="98" actId="1076"/>
          <ac:spMkLst>
            <pc:docMk/>
            <pc:sldMk cId="1286603045" sldId="269"/>
            <ac:spMk id="2" creationId="{E63C445B-167F-53A1-DAB8-6B3B870B2D6D}"/>
          </ac:spMkLst>
        </pc:spChg>
        <pc:spChg chg="add">
          <ac:chgData name="lucy richards" userId="6ce50dae2183bd31" providerId="LiveId" clId="{273CC757-F839-484D-B1C5-A6BE04F43A45}" dt="2025-11-21T06:46:19.906" v="32" actId="26606"/>
          <ac:spMkLst>
            <pc:docMk/>
            <pc:sldMk cId="1286603045" sldId="269"/>
            <ac:spMk id="10" creationId="{19F9BF86-FE94-4517-B97D-026C7515E589}"/>
          </ac:spMkLst>
        </pc:spChg>
        <pc:spChg chg="add">
          <ac:chgData name="lucy richards" userId="6ce50dae2183bd31" providerId="LiveId" clId="{273CC757-F839-484D-B1C5-A6BE04F43A45}" dt="2025-11-21T06:46:19.906" v="32" actId="26606"/>
          <ac:spMkLst>
            <pc:docMk/>
            <pc:sldMk cId="1286603045" sldId="269"/>
            <ac:spMk id="12" creationId="{9E9D00D9-C4F5-471E-BE2C-126CB112A6BD}"/>
          </ac:spMkLst>
        </pc:spChg>
        <pc:picChg chg="add del">
          <ac:chgData name="lucy richards" userId="6ce50dae2183bd31" providerId="LiveId" clId="{273CC757-F839-484D-B1C5-A6BE04F43A45}" dt="2025-11-21T06:47:27.810" v="43" actId="478"/>
          <ac:picMkLst>
            <pc:docMk/>
            <pc:sldMk cId="1286603045" sldId="269"/>
            <ac:picMk id="4" creationId="{5968BBAB-9031-20E1-166F-D333412C89F4}"/>
          </ac:picMkLst>
        </pc:picChg>
        <pc:picChg chg="add mod">
          <ac:chgData name="lucy richards" userId="6ce50dae2183bd31" providerId="LiveId" clId="{273CC757-F839-484D-B1C5-A6BE04F43A45}" dt="2025-11-21T06:47:53.817" v="50" actId="1076"/>
          <ac:picMkLst>
            <pc:docMk/>
            <pc:sldMk cId="1286603045" sldId="269"/>
            <ac:picMk id="1026" creationId="{57F3FFFE-E9BA-0CE7-8DC3-37DF94F0EE7D}"/>
          </ac:picMkLst>
        </pc:picChg>
        <pc:cxnChg chg="add">
          <ac:chgData name="lucy richards" userId="6ce50dae2183bd31" providerId="LiveId" clId="{273CC757-F839-484D-B1C5-A6BE04F43A45}" dt="2025-11-21T06:46:19.906" v="32" actId="26606"/>
          <ac:cxnSpMkLst>
            <pc:docMk/>
            <pc:sldMk cId="1286603045" sldId="269"/>
            <ac:cxnSpMk id="8" creationId="{118E06E4-607B-144B-382B-AD3D06B1EE8C}"/>
          </ac:cxnSpMkLst>
        </pc:cxnChg>
        <pc:cxnChg chg="add">
          <ac:chgData name="lucy richards" userId="6ce50dae2183bd31" providerId="LiveId" clId="{273CC757-F839-484D-B1C5-A6BE04F43A45}" dt="2025-11-21T06:46:19.906" v="32" actId="26606"/>
          <ac:cxnSpMkLst>
            <pc:docMk/>
            <pc:sldMk cId="1286603045" sldId="269"/>
            <ac:cxnSpMk id="14" creationId="{97CC2FE6-3AD0-4131-B4BC-1F4D65E25E13}"/>
          </ac:cxnSpMkLst>
        </pc:cxn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7F9C15-5F6A-4F34-BA5E-BC5E84EDAB62}" type="doc">
      <dgm:prSet loTypeId="urn:microsoft.com/office/officeart/2016/7/layout/LinearBlockProcessNumbered" loCatId="process" qsTypeId="urn:microsoft.com/office/officeart/2005/8/quickstyle/simple1" qsCatId="simple" csTypeId="urn:microsoft.com/office/officeart/2005/8/colors/colorful5" csCatId="colorful" phldr="1"/>
      <dgm:spPr/>
      <dgm:t>
        <a:bodyPr/>
        <a:lstStyle/>
        <a:p>
          <a:endParaRPr lang="en-US"/>
        </a:p>
      </dgm:t>
    </dgm:pt>
    <dgm:pt modelId="{0F1D185D-D2B0-43BF-84BF-7233A8CD4F0A}">
      <dgm:prSet custT="1"/>
      <dgm:spPr/>
      <dgm:t>
        <a:bodyPr/>
        <a:lstStyle/>
        <a:p>
          <a:pPr algn="ctr"/>
          <a:r>
            <a:rPr lang="en-GB" sz="2400" b="1">
              <a:latin typeface="ADLaM Display" panose="02010000000000000000" pitchFamily="2" charset="0"/>
              <a:ea typeface="ADLaM Display" panose="02010000000000000000" pitchFamily="2" charset="0"/>
              <a:cs typeface="ADLaM Display" panose="02010000000000000000" pitchFamily="2" charset="0"/>
            </a:rPr>
            <a:t>Clearly identify what ‘HIIT’ and ‘Steady state cardio’ is.</a:t>
          </a:r>
          <a:endParaRPr lang="en-US" sz="2400" b="1" dirty="0">
            <a:latin typeface="ADLaM Display" panose="02010000000000000000" pitchFamily="2" charset="0"/>
            <a:ea typeface="ADLaM Display" panose="02010000000000000000" pitchFamily="2" charset="0"/>
            <a:cs typeface="ADLaM Display" panose="02010000000000000000" pitchFamily="2" charset="0"/>
          </a:endParaRPr>
        </a:p>
      </dgm:t>
    </dgm:pt>
    <dgm:pt modelId="{A0B1DF2D-7F41-44F7-867E-03AE9F81ADA7}" type="parTrans" cxnId="{4E65FBCB-1B09-456A-BCD0-1A7FC5A26F91}">
      <dgm:prSet/>
      <dgm:spPr/>
      <dgm:t>
        <a:bodyPr/>
        <a:lstStyle/>
        <a:p>
          <a:endParaRPr lang="en-US"/>
        </a:p>
      </dgm:t>
    </dgm:pt>
    <dgm:pt modelId="{8CDDC63F-D589-4470-987F-3BD5FA0F40E9}" type="sibTrans" cxnId="{4E65FBCB-1B09-456A-BCD0-1A7FC5A26F91}">
      <dgm:prSet phldrT="01" phldr="0"/>
      <dgm:spPr/>
      <dgm:t>
        <a:bodyPr/>
        <a:lstStyle/>
        <a:p>
          <a:r>
            <a:rPr lang="en-US"/>
            <a:t>01</a:t>
          </a:r>
          <a:endParaRPr lang="en-US" dirty="0"/>
        </a:p>
      </dgm:t>
    </dgm:pt>
    <dgm:pt modelId="{C9E43729-8B78-48A0-9A0C-F2DC88581888}">
      <dgm:prSet custT="1"/>
      <dgm:spPr>
        <a:solidFill>
          <a:schemeClr val="accent3">
            <a:lumMod val="75000"/>
          </a:schemeClr>
        </a:solidFill>
      </dgm:spPr>
      <dgm:t>
        <a:bodyPr/>
        <a:lstStyle/>
        <a:p>
          <a:pPr algn="ctr"/>
          <a:r>
            <a:rPr lang="en-GB" sz="2400" b="1">
              <a:latin typeface="ADLaM Display" panose="02010000000000000000" pitchFamily="2" charset="0"/>
              <a:ea typeface="ADLaM Display" panose="02010000000000000000" pitchFamily="2" charset="0"/>
              <a:cs typeface="ADLaM Display" panose="02010000000000000000" pitchFamily="2" charset="0"/>
            </a:rPr>
            <a:t>Analyse the benefits and drawbacks of each exercise type.</a:t>
          </a:r>
          <a:endParaRPr lang="en-US" sz="2400" b="1" dirty="0">
            <a:latin typeface="ADLaM Display" panose="02010000000000000000" pitchFamily="2" charset="0"/>
            <a:ea typeface="ADLaM Display" panose="02010000000000000000" pitchFamily="2" charset="0"/>
            <a:cs typeface="ADLaM Display" panose="02010000000000000000" pitchFamily="2" charset="0"/>
          </a:endParaRPr>
        </a:p>
      </dgm:t>
    </dgm:pt>
    <dgm:pt modelId="{600658A6-767A-4F71-9E25-7D0A72425B0E}" type="parTrans" cxnId="{9FDF9EDF-4650-4F4B-9EAB-3FCB53695A38}">
      <dgm:prSet/>
      <dgm:spPr/>
      <dgm:t>
        <a:bodyPr/>
        <a:lstStyle/>
        <a:p>
          <a:endParaRPr lang="en-US"/>
        </a:p>
      </dgm:t>
    </dgm:pt>
    <dgm:pt modelId="{DFBF145D-375A-4530-B2A0-2949AA98FE6B}" type="sibTrans" cxnId="{9FDF9EDF-4650-4F4B-9EAB-3FCB53695A38}">
      <dgm:prSet phldrT="02" phldr="0"/>
      <dgm:spPr/>
      <dgm:t>
        <a:bodyPr/>
        <a:lstStyle/>
        <a:p>
          <a:r>
            <a:rPr lang="en-US"/>
            <a:t>02</a:t>
          </a:r>
          <a:endParaRPr lang="en-US" dirty="0"/>
        </a:p>
      </dgm:t>
    </dgm:pt>
    <dgm:pt modelId="{AE62C2F9-839E-4DF7-9C82-C1BCC7174F01}">
      <dgm:prSet custT="1"/>
      <dgm:spPr>
        <a:solidFill>
          <a:schemeClr val="accent2">
            <a:lumMod val="75000"/>
          </a:schemeClr>
        </a:solidFill>
      </dgm:spPr>
      <dgm:t>
        <a:bodyPr/>
        <a:lstStyle/>
        <a:p>
          <a:pPr algn="ctr"/>
          <a:r>
            <a:rPr lang="en-GB" sz="2000" b="1">
              <a:latin typeface="ADLaM Display" panose="02010000000000000000" pitchFamily="2" charset="0"/>
              <a:ea typeface="ADLaM Display" panose="02010000000000000000" pitchFamily="2" charset="0"/>
              <a:cs typeface="ADLaM Display" panose="02010000000000000000" pitchFamily="2" charset="0"/>
            </a:rPr>
            <a:t>Critically analyse the effectiveness of each exercise type on individuals' health</a:t>
          </a:r>
          <a:endParaRPr lang="en-US" sz="2000" b="1" dirty="0">
            <a:latin typeface="ADLaM Display" panose="02010000000000000000" pitchFamily="2" charset="0"/>
            <a:ea typeface="ADLaM Display" panose="02010000000000000000" pitchFamily="2" charset="0"/>
            <a:cs typeface="ADLaM Display" panose="02010000000000000000" pitchFamily="2" charset="0"/>
          </a:endParaRPr>
        </a:p>
      </dgm:t>
    </dgm:pt>
    <dgm:pt modelId="{BBE6E1B2-F85D-4097-AEBB-BA4F52E6EEF4}" type="parTrans" cxnId="{07AF7F9D-7E9C-4E6D-BBFC-810764CFA44F}">
      <dgm:prSet/>
      <dgm:spPr/>
      <dgm:t>
        <a:bodyPr/>
        <a:lstStyle/>
        <a:p>
          <a:endParaRPr lang="en-US"/>
        </a:p>
      </dgm:t>
    </dgm:pt>
    <dgm:pt modelId="{2CFDE33C-80BC-4B5D-886B-EE1A082362D2}" type="sibTrans" cxnId="{07AF7F9D-7E9C-4E6D-BBFC-810764CFA44F}">
      <dgm:prSet phldrT="03" phldr="0"/>
      <dgm:spPr/>
      <dgm:t>
        <a:bodyPr/>
        <a:lstStyle/>
        <a:p>
          <a:r>
            <a:rPr lang="en-US"/>
            <a:t>03</a:t>
          </a:r>
          <a:endParaRPr lang="en-US" dirty="0"/>
        </a:p>
      </dgm:t>
    </dgm:pt>
    <dgm:pt modelId="{80C7435D-260E-43FF-AABB-AF6A1242371C}">
      <dgm:prSet/>
      <dgm:spPr/>
      <dgm:t>
        <a:bodyPr/>
        <a:lstStyle/>
        <a:p>
          <a:pPr algn="ctr"/>
          <a:r>
            <a:rPr lang="en-GB" b="1">
              <a:latin typeface="ADLaM Display" panose="02010000000000000000" pitchFamily="2" charset="0"/>
              <a:ea typeface="ADLaM Display" panose="02010000000000000000" pitchFamily="2" charset="0"/>
              <a:cs typeface="ADLaM Display" panose="02010000000000000000" pitchFamily="2" charset="0"/>
            </a:rPr>
            <a:t>Concluding statements </a:t>
          </a:r>
          <a:endParaRPr lang="en-US" b="1" dirty="0">
            <a:latin typeface="ADLaM Display" panose="02010000000000000000" pitchFamily="2" charset="0"/>
            <a:ea typeface="ADLaM Display" panose="02010000000000000000" pitchFamily="2" charset="0"/>
            <a:cs typeface="ADLaM Display" panose="02010000000000000000" pitchFamily="2" charset="0"/>
          </a:endParaRPr>
        </a:p>
      </dgm:t>
    </dgm:pt>
    <dgm:pt modelId="{5588FA78-4924-466C-9A2F-02E88DD6296F}" type="parTrans" cxnId="{9C88F28A-526C-450B-B386-1F613C1CC1A7}">
      <dgm:prSet/>
      <dgm:spPr/>
      <dgm:t>
        <a:bodyPr/>
        <a:lstStyle/>
        <a:p>
          <a:endParaRPr lang="en-US"/>
        </a:p>
      </dgm:t>
    </dgm:pt>
    <dgm:pt modelId="{25E3A434-B466-45B7-9878-DF0C3E582D94}" type="sibTrans" cxnId="{9C88F28A-526C-450B-B386-1F613C1CC1A7}">
      <dgm:prSet phldrT="04" phldr="0"/>
      <dgm:spPr/>
      <dgm:t>
        <a:bodyPr/>
        <a:lstStyle/>
        <a:p>
          <a:r>
            <a:rPr lang="en-US"/>
            <a:t>04</a:t>
          </a:r>
          <a:endParaRPr lang="en-US" dirty="0"/>
        </a:p>
      </dgm:t>
    </dgm:pt>
    <dgm:pt modelId="{AA5270BA-45EF-4E46-94B4-78E0923276E4}" type="pres">
      <dgm:prSet presAssocID="{3F7F9C15-5F6A-4F34-BA5E-BC5E84EDAB62}" presName="Name0" presStyleCnt="0">
        <dgm:presLayoutVars>
          <dgm:animLvl val="lvl"/>
          <dgm:resizeHandles val="exact"/>
        </dgm:presLayoutVars>
      </dgm:prSet>
      <dgm:spPr/>
    </dgm:pt>
    <dgm:pt modelId="{39896F77-4B31-4D76-AF30-0C2361954779}" type="pres">
      <dgm:prSet presAssocID="{0F1D185D-D2B0-43BF-84BF-7233A8CD4F0A}" presName="compositeNode" presStyleCnt="0">
        <dgm:presLayoutVars>
          <dgm:bulletEnabled val="1"/>
        </dgm:presLayoutVars>
      </dgm:prSet>
      <dgm:spPr/>
    </dgm:pt>
    <dgm:pt modelId="{684BB54E-4330-493F-9E70-93FB05A136D9}" type="pres">
      <dgm:prSet presAssocID="{0F1D185D-D2B0-43BF-84BF-7233A8CD4F0A}" presName="bgRect" presStyleLbl="alignNode1" presStyleIdx="0" presStyleCnt="4" custLinFactNeighborX="2762" custLinFactNeighborY="-9029"/>
      <dgm:spPr/>
    </dgm:pt>
    <dgm:pt modelId="{A8B32101-6577-4A9E-8A9C-E4A6386D841C}" type="pres">
      <dgm:prSet presAssocID="{8CDDC63F-D589-4470-987F-3BD5FA0F40E9}" presName="sibTransNodeRect" presStyleLbl="alignNode1" presStyleIdx="0" presStyleCnt="4" custScaleX="41384" custLinFactNeighborX="0" custLinFactNeighborY="-12410">
        <dgm:presLayoutVars>
          <dgm:chMax val="0"/>
          <dgm:bulletEnabled val="1"/>
        </dgm:presLayoutVars>
      </dgm:prSet>
      <dgm:spPr/>
    </dgm:pt>
    <dgm:pt modelId="{EDB10EE4-6C5F-42D7-A1A6-9DC3D1F14A97}" type="pres">
      <dgm:prSet presAssocID="{0F1D185D-D2B0-43BF-84BF-7233A8CD4F0A}" presName="nodeRect" presStyleLbl="alignNode1" presStyleIdx="0" presStyleCnt="4">
        <dgm:presLayoutVars>
          <dgm:bulletEnabled val="1"/>
        </dgm:presLayoutVars>
      </dgm:prSet>
      <dgm:spPr/>
    </dgm:pt>
    <dgm:pt modelId="{4F3881D4-99AD-4DB9-9D7E-768BB6001A4B}" type="pres">
      <dgm:prSet presAssocID="{8CDDC63F-D589-4470-987F-3BD5FA0F40E9}" presName="sibTrans" presStyleCnt="0"/>
      <dgm:spPr/>
    </dgm:pt>
    <dgm:pt modelId="{3CF8E492-CF80-4188-8AD2-4F0478C7DF7E}" type="pres">
      <dgm:prSet presAssocID="{C9E43729-8B78-48A0-9A0C-F2DC88581888}" presName="compositeNode" presStyleCnt="0">
        <dgm:presLayoutVars>
          <dgm:bulletEnabled val="1"/>
        </dgm:presLayoutVars>
      </dgm:prSet>
      <dgm:spPr/>
    </dgm:pt>
    <dgm:pt modelId="{A6F80A42-1595-4D59-90A9-2DC9488B602F}" type="pres">
      <dgm:prSet presAssocID="{C9E43729-8B78-48A0-9A0C-F2DC88581888}" presName="bgRect" presStyleLbl="alignNode1" presStyleIdx="1" presStyleCnt="4" custScaleY="99081" custLinFactNeighborX="3290" custLinFactNeighborY="-9904"/>
      <dgm:spPr/>
    </dgm:pt>
    <dgm:pt modelId="{43F05B4C-28CD-4966-ABC5-5905109DBDA2}" type="pres">
      <dgm:prSet presAssocID="{DFBF145D-375A-4530-B2A0-2949AA98FE6B}" presName="sibTransNodeRect" presStyleLbl="alignNode1" presStyleIdx="1" presStyleCnt="4" custLinFactNeighborX="30157" custLinFactNeighborY="-12410">
        <dgm:presLayoutVars>
          <dgm:chMax val="0"/>
          <dgm:bulletEnabled val="1"/>
        </dgm:presLayoutVars>
      </dgm:prSet>
      <dgm:spPr/>
    </dgm:pt>
    <dgm:pt modelId="{0A052397-7B8E-48CC-A9E8-B06C52F6C906}" type="pres">
      <dgm:prSet presAssocID="{C9E43729-8B78-48A0-9A0C-F2DC88581888}" presName="nodeRect" presStyleLbl="alignNode1" presStyleIdx="1" presStyleCnt="4">
        <dgm:presLayoutVars>
          <dgm:bulletEnabled val="1"/>
        </dgm:presLayoutVars>
      </dgm:prSet>
      <dgm:spPr/>
    </dgm:pt>
    <dgm:pt modelId="{077DD59B-775F-4C38-900A-1B76CE667911}" type="pres">
      <dgm:prSet presAssocID="{DFBF145D-375A-4530-B2A0-2949AA98FE6B}" presName="sibTrans" presStyleCnt="0"/>
      <dgm:spPr/>
    </dgm:pt>
    <dgm:pt modelId="{0332B32B-CDC1-4590-90DF-698C6741F78E}" type="pres">
      <dgm:prSet presAssocID="{AE62C2F9-839E-4DF7-9C82-C1BCC7174F01}" presName="compositeNode" presStyleCnt="0">
        <dgm:presLayoutVars>
          <dgm:bulletEnabled val="1"/>
        </dgm:presLayoutVars>
      </dgm:prSet>
      <dgm:spPr/>
    </dgm:pt>
    <dgm:pt modelId="{914F90AD-B5E3-4BC3-A70B-F99339EA9727}" type="pres">
      <dgm:prSet presAssocID="{AE62C2F9-839E-4DF7-9C82-C1BCC7174F01}" presName="bgRect" presStyleLbl="alignNode1" presStyleIdx="2" presStyleCnt="4" custLinFactNeighborX="1914" custLinFactNeighborY="-10321"/>
      <dgm:spPr/>
    </dgm:pt>
    <dgm:pt modelId="{86322F01-93BC-41B2-B47E-E5E3D4555E8B}" type="pres">
      <dgm:prSet presAssocID="{2CFDE33C-80BC-4B5D-886B-EE1A082362D2}" presName="sibTransNodeRect" presStyleLbl="alignNode1" presStyleIdx="2" presStyleCnt="4" custScaleX="45862" custLinFactNeighborX="5206" custLinFactNeighborY="-16243">
        <dgm:presLayoutVars>
          <dgm:chMax val="0"/>
          <dgm:bulletEnabled val="1"/>
        </dgm:presLayoutVars>
      </dgm:prSet>
      <dgm:spPr/>
    </dgm:pt>
    <dgm:pt modelId="{39AF4EFB-EF71-4C21-B00B-2A99E6060074}" type="pres">
      <dgm:prSet presAssocID="{AE62C2F9-839E-4DF7-9C82-C1BCC7174F01}" presName="nodeRect" presStyleLbl="alignNode1" presStyleIdx="2" presStyleCnt="4">
        <dgm:presLayoutVars>
          <dgm:bulletEnabled val="1"/>
        </dgm:presLayoutVars>
      </dgm:prSet>
      <dgm:spPr/>
    </dgm:pt>
    <dgm:pt modelId="{F5F7D1F2-942F-40AF-82BF-33D404EF63A8}" type="pres">
      <dgm:prSet presAssocID="{2CFDE33C-80BC-4B5D-886B-EE1A082362D2}" presName="sibTrans" presStyleCnt="0"/>
      <dgm:spPr/>
    </dgm:pt>
    <dgm:pt modelId="{31441EC2-1D50-44A1-AF66-30616774CA8E}" type="pres">
      <dgm:prSet presAssocID="{80C7435D-260E-43FF-AABB-AF6A1242371C}" presName="compositeNode" presStyleCnt="0">
        <dgm:presLayoutVars>
          <dgm:bulletEnabled val="1"/>
        </dgm:presLayoutVars>
      </dgm:prSet>
      <dgm:spPr/>
    </dgm:pt>
    <dgm:pt modelId="{9B4D8AB8-7B0D-401D-96C0-C96522F7C645}" type="pres">
      <dgm:prSet presAssocID="{80C7435D-260E-43FF-AABB-AF6A1242371C}" presName="bgRect" presStyleLbl="alignNode1" presStyleIdx="3" presStyleCnt="4" custScaleX="99209" custLinFactNeighborX="4871" custLinFactNeighborY="-9029"/>
      <dgm:spPr/>
    </dgm:pt>
    <dgm:pt modelId="{F782A931-0611-4A3F-9C64-E7924E8FFA82}" type="pres">
      <dgm:prSet presAssocID="{25E3A434-B466-45B7-9878-DF0C3E582D94}" presName="sibTransNodeRect" presStyleLbl="alignNode1" presStyleIdx="3" presStyleCnt="4" custScaleX="54589" custLinFactNeighborX="7246" custLinFactNeighborY="-23095">
        <dgm:presLayoutVars>
          <dgm:chMax val="0"/>
          <dgm:bulletEnabled val="1"/>
        </dgm:presLayoutVars>
      </dgm:prSet>
      <dgm:spPr/>
    </dgm:pt>
    <dgm:pt modelId="{7F9386BB-93E1-4F18-9ECD-03BBF71E0C14}" type="pres">
      <dgm:prSet presAssocID="{80C7435D-260E-43FF-AABB-AF6A1242371C}" presName="nodeRect" presStyleLbl="alignNode1" presStyleIdx="3" presStyleCnt="4">
        <dgm:presLayoutVars>
          <dgm:bulletEnabled val="1"/>
        </dgm:presLayoutVars>
      </dgm:prSet>
      <dgm:spPr/>
    </dgm:pt>
  </dgm:ptLst>
  <dgm:cxnLst>
    <dgm:cxn modelId="{8D40E41A-5BB3-4529-9852-9420E5879C52}" type="presOf" srcId="{8CDDC63F-D589-4470-987F-3BD5FA0F40E9}" destId="{A8B32101-6577-4A9E-8A9C-E4A6386D841C}" srcOrd="0" destOrd="0" presId="urn:microsoft.com/office/officeart/2016/7/layout/LinearBlockProcessNumbered"/>
    <dgm:cxn modelId="{98EDF15B-D406-4C23-BB34-D72E455EAC76}" type="presOf" srcId="{AE62C2F9-839E-4DF7-9C82-C1BCC7174F01}" destId="{39AF4EFB-EF71-4C21-B00B-2A99E6060074}" srcOrd="1" destOrd="0" presId="urn:microsoft.com/office/officeart/2016/7/layout/LinearBlockProcessNumbered"/>
    <dgm:cxn modelId="{F0AF514F-6503-497B-BA54-E416901EC29F}" type="presOf" srcId="{C9E43729-8B78-48A0-9A0C-F2DC88581888}" destId="{A6F80A42-1595-4D59-90A9-2DC9488B602F}" srcOrd="0" destOrd="0" presId="urn:microsoft.com/office/officeart/2016/7/layout/LinearBlockProcessNumbered"/>
    <dgm:cxn modelId="{78F9D84F-D9E6-4470-850F-454B61AFD5C1}" type="presOf" srcId="{25E3A434-B466-45B7-9878-DF0C3E582D94}" destId="{F782A931-0611-4A3F-9C64-E7924E8FFA82}" srcOrd="0" destOrd="0" presId="urn:microsoft.com/office/officeart/2016/7/layout/LinearBlockProcessNumbered"/>
    <dgm:cxn modelId="{6B84EA72-E6DC-483C-842A-842D8BBDBF79}" type="presOf" srcId="{80C7435D-260E-43FF-AABB-AF6A1242371C}" destId="{9B4D8AB8-7B0D-401D-96C0-C96522F7C645}" srcOrd="0" destOrd="0" presId="urn:microsoft.com/office/officeart/2016/7/layout/LinearBlockProcessNumbered"/>
    <dgm:cxn modelId="{D561D354-FD66-4374-A8BA-A86CF47C3181}" type="presOf" srcId="{DFBF145D-375A-4530-B2A0-2949AA98FE6B}" destId="{43F05B4C-28CD-4966-ABC5-5905109DBDA2}" srcOrd="0" destOrd="0" presId="urn:microsoft.com/office/officeart/2016/7/layout/LinearBlockProcessNumbered"/>
    <dgm:cxn modelId="{9C88F28A-526C-450B-B386-1F613C1CC1A7}" srcId="{3F7F9C15-5F6A-4F34-BA5E-BC5E84EDAB62}" destId="{80C7435D-260E-43FF-AABB-AF6A1242371C}" srcOrd="3" destOrd="0" parTransId="{5588FA78-4924-466C-9A2F-02E88DD6296F}" sibTransId="{25E3A434-B466-45B7-9878-DF0C3E582D94}"/>
    <dgm:cxn modelId="{07AF7F9D-7E9C-4E6D-BBFC-810764CFA44F}" srcId="{3F7F9C15-5F6A-4F34-BA5E-BC5E84EDAB62}" destId="{AE62C2F9-839E-4DF7-9C82-C1BCC7174F01}" srcOrd="2" destOrd="0" parTransId="{BBE6E1B2-F85D-4097-AEBB-BA4F52E6EEF4}" sibTransId="{2CFDE33C-80BC-4B5D-886B-EE1A082362D2}"/>
    <dgm:cxn modelId="{39E429B1-7A64-4C62-A3C0-05E0903FD32F}" type="presOf" srcId="{3F7F9C15-5F6A-4F34-BA5E-BC5E84EDAB62}" destId="{AA5270BA-45EF-4E46-94B4-78E0923276E4}" srcOrd="0" destOrd="0" presId="urn:microsoft.com/office/officeart/2016/7/layout/LinearBlockProcessNumbered"/>
    <dgm:cxn modelId="{8493E3C2-A901-4A08-A7B6-8914EBDC8360}" type="presOf" srcId="{AE62C2F9-839E-4DF7-9C82-C1BCC7174F01}" destId="{914F90AD-B5E3-4BC3-A70B-F99339EA9727}" srcOrd="0" destOrd="0" presId="urn:microsoft.com/office/officeart/2016/7/layout/LinearBlockProcessNumbered"/>
    <dgm:cxn modelId="{E2F6A3C3-0B1C-4301-BB52-CE1FB222FD55}" type="presOf" srcId="{0F1D185D-D2B0-43BF-84BF-7233A8CD4F0A}" destId="{EDB10EE4-6C5F-42D7-A1A6-9DC3D1F14A97}" srcOrd="1" destOrd="0" presId="urn:microsoft.com/office/officeart/2016/7/layout/LinearBlockProcessNumbered"/>
    <dgm:cxn modelId="{4E65FBCB-1B09-456A-BCD0-1A7FC5A26F91}" srcId="{3F7F9C15-5F6A-4F34-BA5E-BC5E84EDAB62}" destId="{0F1D185D-D2B0-43BF-84BF-7233A8CD4F0A}" srcOrd="0" destOrd="0" parTransId="{A0B1DF2D-7F41-44F7-867E-03AE9F81ADA7}" sibTransId="{8CDDC63F-D589-4470-987F-3BD5FA0F40E9}"/>
    <dgm:cxn modelId="{BEE881D4-188A-4DDB-B7E0-94A5A8D07E84}" type="presOf" srcId="{80C7435D-260E-43FF-AABB-AF6A1242371C}" destId="{7F9386BB-93E1-4F18-9ECD-03BBF71E0C14}" srcOrd="1" destOrd="0" presId="urn:microsoft.com/office/officeart/2016/7/layout/LinearBlockProcessNumbered"/>
    <dgm:cxn modelId="{2F4B46DC-5C57-4111-AD3A-7206773563BA}" type="presOf" srcId="{2CFDE33C-80BC-4B5D-886B-EE1A082362D2}" destId="{86322F01-93BC-41B2-B47E-E5E3D4555E8B}" srcOrd="0" destOrd="0" presId="urn:microsoft.com/office/officeart/2016/7/layout/LinearBlockProcessNumbered"/>
    <dgm:cxn modelId="{3CCE13DE-2643-4FE5-8185-965EFD948B1B}" type="presOf" srcId="{C9E43729-8B78-48A0-9A0C-F2DC88581888}" destId="{0A052397-7B8E-48CC-A9E8-B06C52F6C906}" srcOrd="1" destOrd="0" presId="urn:microsoft.com/office/officeart/2016/7/layout/LinearBlockProcessNumbered"/>
    <dgm:cxn modelId="{9FDF9EDF-4650-4F4B-9EAB-3FCB53695A38}" srcId="{3F7F9C15-5F6A-4F34-BA5E-BC5E84EDAB62}" destId="{C9E43729-8B78-48A0-9A0C-F2DC88581888}" srcOrd="1" destOrd="0" parTransId="{600658A6-767A-4F71-9E25-7D0A72425B0E}" sibTransId="{DFBF145D-375A-4530-B2A0-2949AA98FE6B}"/>
    <dgm:cxn modelId="{1945B6E7-0EA1-4838-976E-1C4FEFBC61D0}" type="presOf" srcId="{0F1D185D-D2B0-43BF-84BF-7233A8CD4F0A}" destId="{684BB54E-4330-493F-9E70-93FB05A136D9}" srcOrd="0" destOrd="0" presId="urn:microsoft.com/office/officeart/2016/7/layout/LinearBlockProcessNumbered"/>
    <dgm:cxn modelId="{2FB59DE3-8BB5-424F-921B-4C845187CDC2}" type="presParOf" srcId="{AA5270BA-45EF-4E46-94B4-78E0923276E4}" destId="{39896F77-4B31-4D76-AF30-0C2361954779}" srcOrd="0" destOrd="0" presId="urn:microsoft.com/office/officeart/2016/7/layout/LinearBlockProcessNumbered"/>
    <dgm:cxn modelId="{7750463E-772D-4818-9181-255BEA7FDE26}" type="presParOf" srcId="{39896F77-4B31-4D76-AF30-0C2361954779}" destId="{684BB54E-4330-493F-9E70-93FB05A136D9}" srcOrd="0" destOrd="0" presId="urn:microsoft.com/office/officeart/2016/7/layout/LinearBlockProcessNumbered"/>
    <dgm:cxn modelId="{09AB234C-CAA1-4CED-A4A4-7781321FCBDE}" type="presParOf" srcId="{39896F77-4B31-4D76-AF30-0C2361954779}" destId="{A8B32101-6577-4A9E-8A9C-E4A6386D841C}" srcOrd="1" destOrd="0" presId="urn:microsoft.com/office/officeart/2016/7/layout/LinearBlockProcessNumbered"/>
    <dgm:cxn modelId="{85CBDDCC-B6BF-49FD-8C42-24F2B0E32C8D}" type="presParOf" srcId="{39896F77-4B31-4D76-AF30-0C2361954779}" destId="{EDB10EE4-6C5F-42D7-A1A6-9DC3D1F14A97}" srcOrd="2" destOrd="0" presId="urn:microsoft.com/office/officeart/2016/7/layout/LinearBlockProcessNumbered"/>
    <dgm:cxn modelId="{EED6EBA9-38A3-4280-B0C7-8FEAB1A2A6AF}" type="presParOf" srcId="{AA5270BA-45EF-4E46-94B4-78E0923276E4}" destId="{4F3881D4-99AD-4DB9-9D7E-768BB6001A4B}" srcOrd="1" destOrd="0" presId="urn:microsoft.com/office/officeart/2016/7/layout/LinearBlockProcessNumbered"/>
    <dgm:cxn modelId="{12CA4FA9-B099-4076-9094-71A82C853EDD}" type="presParOf" srcId="{AA5270BA-45EF-4E46-94B4-78E0923276E4}" destId="{3CF8E492-CF80-4188-8AD2-4F0478C7DF7E}" srcOrd="2" destOrd="0" presId="urn:microsoft.com/office/officeart/2016/7/layout/LinearBlockProcessNumbered"/>
    <dgm:cxn modelId="{14188FCB-56D7-4BEF-BB23-758AE367366F}" type="presParOf" srcId="{3CF8E492-CF80-4188-8AD2-4F0478C7DF7E}" destId="{A6F80A42-1595-4D59-90A9-2DC9488B602F}" srcOrd="0" destOrd="0" presId="urn:microsoft.com/office/officeart/2016/7/layout/LinearBlockProcessNumbered"/>
    <dgm:cxn modelId="{6FCC06D8-FD5E-4E14-80E4-8B705F615BD5}" type="presParOf" srcId="{3CF8E492-CF80-4188-8AD2-4F0478C7DF7E}" destId="{43F05B4C-28CD-4966-ABC5-5905109DBDA2}" srcOrd="1" destOrd="0" presId="urn:microsoft.com/office/officeart/2016/7/layout/LinearBlockProcessNumbered"/>
    <dgm:cxn modelId="{1EBB1EB0-0A1D-4EA2-B310-0ABD0CC88C71}" type="presParOf" srcId="{3CF8E492-CF80-4188-8AD2-4F0478C7DF7E}" destId="{0A052397-7B8E-48CC-A9E8-B06C52F6C906}" srcOrd="2" destOrd="0" presId="urn:microsoft.com/office/officeart/2016/7/layout/LinearBlockProcessNumbered"/>
    <dgm:cxn modelId="{8411BCF5-06DB-4E0F-BE80-04EEF5CAEA5E}" type="presParOf" srcId="{AA5270BA-45EF-4E46-94B4-78E0923276E4}" destId="{077DD59B-775F-4C38-900A-1B76CE667911}" srcOrd="3" destOrd="0" presId="urn:microsoft.com/office/officeart/2016/7/layout/LinearBlockProcessNumbered"/>
    <dgm:cxn modelId="{0B4CEFF6-AD93-4861-9245-DBD02009FD74}" type="presParOf" srcId="{AA5270BA-45EF-4E46-94B4-78E0923276E4}" destId="{0332B32B-CDC1-4590-90DF-698C6741F78E}" srcOrd="4" destOrd="0" presId="urn:microsoft.com/office/officeart/2016/7/layout/LinearBlockProcessNumbered"/>
    <dgm:cxn modelId="{7A666C09-B0B5-4971-8A3C-7793BD589992}" type="presParOf" srcId="{0332B32B-CDC1-4590-90DF-698C6741F78E}" destId="{914F90AD-B5E3-4BC3-A70B-F99339EA9727}" srcOrd="0" destOrd="0" presId="urn:microsoft.com/office/officeart/2016/7/layout/LinearBlockProcessNumbered"/>
    <dgm:cxn modelId="{21192E3E-37C1-4BD8-A657-5B5E211C3862}" type="presParOf" srcId="{0332B32B-CDC1-4590-90DF-698C6741F78E}" destId="{86322F01-93BC-41B2-B47E-E5E3D4555E8B}" srcOrd="1" destOrd="0" presId="urn:microsoft.com/office/officeart/2016/7/layout/LinearBlockProcessNumbered"/>
    <dgm:cxn modelId="{B73ECC71-DB50-474C-99F1-80A942CB60BF}" type="presParOf" srcId="{0332B32B-CDC1-4590-90DF-698C6741F78E}" destId="{39AF4EFB-EF71-4C21-B00B-2A99E6060074}" srcOrd="2" destOrd="0" presId="urn:microsoft.com/office/officeart/2016/7/layout/LinearBlockProcessNumbered"/>
    <dgm:cxn modelId="{1A105770-A17A-47E3-A73A-F9C27F714AC5}" type="presParOf" srcId="{AA5270BA-45EF-4E46-94B4-78E0923276E4}" destId="{F5F7D1F2-942F-40AF-82BF-33D404EF63A8}" srcOrd="5" destOrd="0" presId="urn:microsoft.com/office/officeart/2016/7/layout/LinearBlockProcessNumbered"/>
    <dgm:cxn modelId="{58CF5B4C-1D9F-43A5-A31A-65510BF09E4D}" type="presParOf" srcId="{AA5270BA-45EF-4E46-94B4-78E0923276E4}" destId="{31441EC2-1D50-44A1-AF66-30616774CA8E}" srcOrd="6" destOrd="0" presId="urn:microsoft.com/office/officeart/2016/7/layout/LinearBlockProcessNumbered"/>
    <dgm:cxn modelId="{B00154FD-270E-49A4-9F3D-8E59D0F8B71C}" type="presParOf" srcId="{31441EC2-1D50-44A1-AF66-30616774CA8E}" destId="{9B4D8AB8-7B0D-401D-96C0-C96522F7C645}" srcOrd="0" destOrd="0" presId="urn:microsoft.com/office/officeart/2016/7/layout/LinearBlockProcessNumbered"/>
    <dgm:cxn modelId="{DB0969AE-D8D6-436F-AFBD-3963DEB51019}" type="presParOf" srcId="{31441EC2-1D50-44A1-AF66-30616774CA8E}" destId="{F782A931-0611-4A3F-9C64-E7924E8FFA82}" srcOrd="1" destOrd="0" presId="urn:microsoft.com/office/officeart/2016/7/layout/LinearBlockProcessNumbered"/>
    <dgm:cxn modelId="{E64ECAE9-5D7F-423C-9076-7E1200133A2D}" type="presParOf" srcId="{31441EC2-1D50-44A1-AF66-30616774CA8E}" destId="{7F9386BB-93E1-4F18-9ECD-03BBF71E0C14}"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AAB0F1-F160-4876-AFF1-8FA7AC0AC71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CBA66E0-EAE4-49CC-A0B1-49A813E24950}">
      <dgm:prSet/>
      <dgm:spPr/>
      <dgm:t>
        <a:bodyPr/>
        <a:lstStyle/>
        <a:p>
          <a:pPr>
            <a:lnSpc>
              <a:spcPct val="100000"/>
            </a:lnSpc>
          </a:pPr>
          <a:r>
            <a:rPr lang="en-GB" b="1" dirty="0"/>
            <a:t>Steady state cardio burns lots of calories due to the longer period of time spent exercising.</a:t>
          </a:r>
          <a:endParaRPr lang="en-US" dirty="0"/>
        </a:p>
      </dgm:t>
    </dgm:pt>
    <dgm:pt modelId="{0C55BD4E-F6E6-4D3B-8D54-C9F461CE9A8A}" type="parTrans" cxnId="{86697CEE-8125-43AA-867D-EB0240CBE12B}">
      <dgm:prSet/>
      <dgm:spPr/>
      <dgm:t>
        <a:bodyPr/>
        <a:lstStyle/>
        <a:p>
          <a:endParaRPr lang="en-US"/>
        </a:p>
      </dgm:t>
    </dgm:pt>
    <dgm:pt modelId="{8F772E17-9D17-40FE-9C55-6210BA2CCD94}" type="sibTrans" cxnId="{86697CEE-8125-43AA-867D-EB0240CBE12B}">
      <dgm:prSet/>
      <dgm:spPr/>
      <dgm:t>
        <a:bodyPr/>
        <a:lstStyle/>
        <a:p>
          <a:endParaRPr lang="en-US"/>
        </a:p>
      </dgm:t>
    </dgm:pt>
    <dgm:pt modelId="{04F2CAC6-4D3F-4D52-ADA2-AE5FEACAF6AB}">
      <dgm:prSet/>
      <dgm:spPr/>
      <dgm:t>
        <a:bodyPr/>
        <a:lstStyle/>
        <a:p>
          <a:pPr>
            <a:lnSpc>
              <a:spcPct val="100000"/>
            </a:lnSpc>
          </a:pPr>
          <a:r>
            <a:rPr lang="en-GB" b="1"/>
            <a:t>Steady state cardio also has faster recovery time and improves slow twitch fibres. </a:t>
          </a:r>
          <a:endParaRPr lang="en-US"/>
        </a:p>
      </dgm:t>
    </dgm:pt>
    <dgm:pt modelId="{71E7C6F6-162D-4EDA-9548-5E428051E63C}" type="parTrans" cxnId="{354022C2-1448-47AF-BB96-3B0A3A3AA9CB}">
      <dgm:prSet/>
      <dgm:spPr/>
      <dgm:t>
        <a:bodyPr/>
        <a:lstStyle/>
        <a:p>
          <a:endParaRPr lang="en-US"/>
        </a:p>
      </dgm:t>
    </dgm:pt>
    <dgm:pt modelId="{E7FC727B-562B-4F74-BA40-41B3DB211DAE}" type="sibTrans" cxnId="{354022C2-1448-47AF-BB96-3B0A3A3AA9CB}">
      <dgm:prSet/>
      <dgm:spPr/>
      <dgm:t>
        <a:bodyPr/>
        <a:lstStyle/>
        <a:p>
          <a:endParaRPr lang="en-US"/>
        </a:p>
      </dgm:t>
    </dgm:pt>
    <dgm:pt modelId="{4E97B808-8987-4765-A105-506E54ACAD37}">
      <dgm:prSet/>
      <dgm:spPr/>
      <dgm:t>
        <a:bodyPr/>
        <a:lstStyle/>
        <a:p>
          <a:pPr>
            <a:lnSpc>
              <a:spcPct val="100000"/>
            </a:lnSpc>
          </a:pPr>
          <a:r>
            <a:rPr lang="en-GB" b="1"/>
            <a:t>Steady state can be more enjoyable, since you are not pushing your body to its absolute limits.  (Waehner 2023)</a:t>
          </a:r>
          <a:endParaRPr lang="en-US"/>
        </a:p>
      </dgm:t>
    </dgm:pt>
    <dgm:pt modelId="{5D8486A1-F3A8-409D-AFDB-63FAD85E8E2A}" type="parTrans" cxnId="{D1089A02-5B38-4DB2-87E7-38440DFD2B4B}">
      <dgm:prSet/>
      <dgm:spPr/>
      <dgm:t>
        <a:bodyPr/>
        <a:lstStyle/>
        <a:p>
          <a:endParaRPr lang="en-US"/>
        </a:p>
      </dgm:t>
    </dgm:pt>
    <dgm:pt modelId="{A74EC980-C764-4263-BE5C-BD126C0EDFD5}" type="sibTrans" cxnId="{D1089A02-5B38-4DB2-87E7-38440DFD2B4B}">
      <dgm:prSet/>
      <dgm:spPr/>
      <dgm:t>
        <a:bodyPr/>
        <a:lstStyle/>
        <a:p>
          <a:endParaRPr lang="en-US"/>
        </a:p>
      </dgm:t>
    </dgm:pt>
    <dgm:pt modelId="{822AE511-E843-40AD-8C04-5D10FA6094C0}" type="pres">
      <dgm:prSet presAssocID="{5AAAB0F1-F160-4876-AFF1-8FA7AC0AC71A}" presName="root" presStyleCnt="0">
        <dgm:presLayoutVars>
          <dgm:dir/>
          <dgm:resizeHandles val="exact"/>
        </dgm:presLayoutVars>
      </dgm:prSet>
      <dgm:spPr/>
    </dgm:pt>
    <dgm:pt modelId="{AF511606-623F-40FF-9AA8-D2215AE9F699}" type="pres">
      <dgm:prSet presAssocID="{2CBA66E0-EAE4-49CC-A0B1-49A813E24950}" presName="compNode" presStyleCnt="0"/>
      <dgm:spPr/>
    </dgm:pt>
    <dgm:pt modelId="{96B10758-E880-4170-94A0-38EBEA05F870}" type="pres">
      <dgm:prSet presAssocID="{2CBA66E0-EAE4-49CC-A0B1-49A813E24950}" presName="bgRect" presStyleLbl="bgShp" presStyleIdx="0" presStyleCnt="3"/>
      <dgm:spPr/>
    </dgm:pt>
    <dgm:pt modelId="{140E8347-69BD-47DE-95E5-3C06DAC965C2}" type="pres">
      <dgm:prSet presAssocID="{2CBA66E0-EAE4-49CC-A0B1-49A813E2495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umbbell"/>
        </a:ext>
      </dgm:extLst>
    </dgm:pt>
    <dgm:pt modelId="{C77A7E88-5B31-49F8-9DC4-BCFBCCF8B0F4}" type="pres">
      <dgm:prSet presAssocID="{2CBA66E0-EAE4-49CC-A0B1-49A813E24950}" presName="spaceRect" presStyleCnt="0"/>
      <dgm:spPr/>
    </dgm:pt>
    <dgm:pt modelId="{8D26B0D1-E5CB-4B42-B7A4-6918749C2687}" type="pres">
      <dgm:prSet presAssocID="{2CBA66E0-EAE4-49CC-A0B1-49A813E24950}" presName="parTx" presStyleLbl="revTx" presStyleIdx="0" presStyleCnt="3">
        <dgm:presLayoutVars>
          <dgm:chMax val="0"/>
          <dgm:chPref val="0"/>
        </dgm:presLayoutVars>
      </dgm:prSet>
      <dgm:spPr/>
    </dgm:pt>
    <dgm:pt modelId="{AB367801-BC89-43FC-84A5-466B4F7EAFF2}" type="pres">
      <dgm:prSet presAssocID="{8F772E17-9D17-40FE-9C55-6210BA2CCD94}" presName="sibTrans" presStyleCnt="0"/>
      <dgm:spPr/>
    </dgm:pt>
    <dgm:pt modelId="{8E5F93D6-57C9-4E2A-98BC-79A9471DA6DF}" type="pres">
      <dgm:prSet presAssocID="{04F2CAC6-4D3F-4D52-ADA2-AE5FEACAF6AB}" presName="compNode" presStyleCnt="0"/>
      <dgm:spPr/>
    </dgm:pt>
    <dgm:pt modelId="{CB838C76-E526-490A-9BD7-47B98DA25BC5}" type="pres">
      <dgm:prSet presAssocID="{04F2CAC6-4D3F-4D52-ADA2-AE5FEACAF6AB}" presName="bgRect" presStyleLbl="bgShp" presStyleIdx="1" presStyleCnt="3"/>
      <dgm:spPr/>
    </dgm:pt>
    <dgm:pt modelId="{1D782507-A1F1-4E1B-8F78-82694E595382}" type="pres">
      <dgm:prSet presAssocID="{04F2CAC6-4D3F-4D52-ADA2-AE5FEACAF6A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uscle Arm"/>
        </a:ext>
      </dgm:extLst>
    </dgm:pt>
    <dgm:pt modelId="{B219E1F4-96E7-4848-BAFF-303E7CCEC5CF}" type="pres">
      <dgm:prSet presAssocID="{04F2CAC6-4D3F-4D52-ADA2-AE5FEACAF6AB}" presName="spaceRect" presStyleCnt="0"/>
      <dgm:spPr/>
    </dgm:pt>
    <dgm:pt modelId="{3BA364C9-E8B9-43C3-8A11-2C70849FC305}" type="pres">
      <dgm:prSet presAssocID="{04F2CAC6-4D3F-4D52-ADA2-AE5FEACAF6AB}" presName="parTx" presStyleLbl="revTx" presStyleIdx="1" presStyleCnt="3">
        <dgm:presLayoutVars>
          <dgm:chMax val="0"/>
          <dgm:chPref val="0"/>
        </dgm:presLayoutVars>
      </dgm:prSet>
      <dgm:spPr/>
    </dgm:pt>
    <dgm:pt modelId="{28B09695-5791-4DB1-8900-AB93D9B66C21}" type="pres">
      <dgm:prSet presAssocID="{E7FC727B-562B-4F74-BA40-41B3DB211DAE}" presName="sibTrans" presStyleCnt="0"/>
      <dgm:spPr/>
    </dgm:pt>
    <dgm:pt modelId="{043A78A3-0885-4BA7-A43E-9C497BF95B95}" type="pres">
      <dgm:prSet presAssocID="{4E97B808-8987-4765-A105-506E54ACAD37}" presName="compNode" presStyleCnt="0"/>
      <dgm:spPr/>
    </dgm:pt>
    <dgm:pt modelId="{AF1870F1-7CB6-4C38-AE56-4C4FA0BC2CEB}" type="pres">
      <dgm:prSet presAssocID="{4E97B808-8987-4765-A105-506E54ACAD37}" presName="bgRect" presStyleLbl="bgShp" presStyleIdx="2" presStyleCnt="3"/>
      <dgm:spPr/>
    </dgm:pt>
    <dgm:pt modelId="{7B166E1E-E76A-49C6-9D5A-EF9724079DEE}" type="pres">
      <dgm:prSet presAssocID="{4E97B808-8987-4765-A105-506E54ACAD3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arget"/>
        </a:ext>
      </dgm:extLst>
    </dgm:pt>
    <dgm:pt modelId="{8EA03B84-4737-4325-94F2-471F75E4FBD0}" type="pres">
      <dgm:prSet presAssocID="{4E97B808-8987-4765-A105-506E54ACAD37}" presName="spaceRect" presStyleCnt="0"/>
      <dgm:spPr/>
    </dgm:pt>
    <dgm:pt modelId="{F71A0CE3-5960-435C-991E-940EAE061D5F}" type="pres">
      <dgm:prSet presAssocID="{4E97B808-8987-4765-A105-506E54ACAD37}" presName="parTx" presStyleLbl="revTx" presStyleIdx="2" presStyleCnt="3">
        <dgm:presLayoutVars>
          <dgm:chMax val="0"/>
          <dgm:chPref val="0"/>
        </dgm:presLayoutVars>
      </dgm:prSet>
      <dgm:spPr/>
    </dgm:pt>
  </dgm:ptLst>
  <dgm:cxnLst>
    <dgm:cxn modelId="{D1089A02-5B38-4DB2-87E7-38440DFD2B4B}" srcId="{5AAAB0F1-F160-4876-AFF1-8FA7AC0AC71A}" destId="{4E97B808-8987-4765-A105-506E54ACAD37}" srcOrd="2" destOrd="0" parTransId="{5D8486A1-F3A8-409D-AFDB-63FAD85E8E2A}" sibTransId="{A74EC980-C764-4263-BE5C-BD126C0EDFD5}"/>
    <dgm:cxn modelId="{FA381B4E-1877-44CB-A5D3-310D537BA2ED}" type="presOf" srcId="{04F2CAC6-4D3F-4D52-ADA2-AE5FEACAF6AB}" destId="{3BA364C9-E8B9-43C3-8A11-2C70849FC305}" srcOrd="0" destOrd="0" presId="urn:microsoft.com/office/officeart/2018/2/layout/IconVerticalSolidList"/>
    <dgm:cxn modelId="{DEC839AE-7E0B-4753-80DC-F724B13A28A9}" type="presOf" srcId="{4E97B808-8987-4765-A105-506E54ACAD37}" destId="{F71A0CE3-5960-435C-991E-940EAE061D5F}" srcOrd="0" destOrd="0" presId="urn:microsoft.com/office/officeart/2018/2/layout/IconVerticalSolidList"/>
    <dgm:cxn modelId="{354022C2-1448-47AF-BB96-3B0A3A3AA9CB}" srcId="{5AAAB0F1-F160-4876-AFF1-8FA7AC0AC71A}" destId="{04F2CAC6-4D3F-4D52-ADA2-AE5FEACAF6AB}" srcOrd="1" destOrd="0" parTransId="{71E7C6F6-162D-4EDA-9548-5E428051E63C}" sibTransId="{E7FC727B-562B-4F74-BA40-41B3DB211DAE}"/>
    <dgm:cxn modelId="{E5343ADA-D328-4BCC-BB3E-AE908B2A3041}" type="presOf" srcId="{2CBA66E0-EAE4-49CC-A0B1-49A813E24950}" destId="{8D26B0D1-E5CB-4B42-B7A4-6918749C2687}" srcOrd="0" destOrd="0" presId="urn:microsoft.com/office/officeart/2018/2/layout/IconVerticalSolidList"/>
    <dgm:cxn modelId="{86697CEE-8125-43AA-867D-EB0240CBE12B}" srcId="{5AAAB0F1-F160-4876-AFF1-8FA7AC0AC71A}" destId="{2CBA66E0-EAE4-49CC-A0B1-49A813E24950}" srcOrd="0" destOrd="0" parTransId="{0C55BD4E-F6E6-4D3B-8D54-C9F461CE9A8A}" sibTransId="{8F772E17-9D17-40FE-9C55-6210BA2CCD94}"/>
    <dgm:cxn modelId="{794CAEFC-4950-4781-93C7-D3992F4E27DE}" type="presOf" srcId="{5AAAB0F1-F160-4876-AFF1-8FA7AC0AC71A}" destId="{822AE511-E843-40AD-8C04-5D10FA6094C0}" srcOrd="0" destOrd="0" presId="urn:microsoft.com/office/officeart/2018/2/layout/IconVerticalSolidList"/>
    <dgm:cxn modelId="{E8A87D42-6B19-432E-8ED3-7A48A76E4129}" type="presParOf" srcId="{822AE511-E843-40AD-8C04-5D10FA6094C0}" destId="{AF511606-623F-40FF-9AA8-D2215AE9F699}" srcOrd="0" destOrd="0" presId="urn:microsoft.com/office/officeart/2018/2/layout/IconVerticalSolidList"/>
    <dgm:cxn modelId="{A06A3023-47D8-41EA-85EA-84001757FF25}" type="presParOf" srcId="{AF511606-623F-40FF-9AA8-D2215AE9F699}" destId="{96B10758-E880-4170-94A0-38EBEA05F870}" srcOrd="0" destOrd="0" presId="urn:microsoft.com/office/officeart/2018/2/layout/IconVerticalSolidList"/>
    <dgm:cxn modelId="{7190C680-3CF3-4723-AF71-F0ABDC6AB40F}" type="presParOf" srcId="{AF511606-623F-40FF-9AA8-D2215AE9F699}" destId="{140E8347-69BD-47DE-95E5-3C06DAC965C2}" srcOrd="1" destOrd="0" presId="urn:microsoft.com/office/officeart/2018/2/layout/IconVerticalSolidList"/>
    <dgm:cxn modelId="{64354EE7-148B-4A3A-99EA-E48F9051AE16}" type="presParOf" srcId="{AF511606-623F-40FF-9AA8-D2215AE9F699}" destId="{C77A7E88-5B31-49F8-9DC4-BCFBCCF8B0F4}" srcOrd="2" destOrd="0" presId="urn:microsoft.com/office/officeart/2018/2/layout/IconVerticalSolidList"/>
    <dgm:cxn modelId="{A2EDC181-2767-4FD0-9EBF-0BD4C0D8AAF4}" type="presParOf" srcId="{AF511606-623F-40FF-9AA8-D2215AE9F699}" destId="{8D26B0D1-E5CB-4B42-B7A4-6918749C2687}" srcOrd="3" destOrd="0" presId="urn:microsoft.com/office/officeart/2018/2/layout/IconVerticalSolidList"/>
    <dgm:cxn modelId="{9C6CD39B-79CE-4E38-8F5F-A9762DE5EF17}" type="presParOf" srcId="{822AE511-E843-40AD-8C04-5D10FA6094C0}" destId="{AB367801-BC89-43FC-84A5-466B4F7EAFF2}" srcOrd="1" destOrd="0" presId="urn:microsoft.com/office/officeart/2018/2/layout/IconVerticalSolidList"/>
    <dgm:cxn modelId="{11896A29-09A5-48C2-B37D-65E4347A6778}" type="presParOf" srcId="{822AE511-E843-40AD-8C04-5D10FA6094C0}" destId="{8E5F93D6-57C9-4E2A-98BC-79A9471DA6DF}" srcOrd="2" destOrd="0" presId="urn:microsoft.com/office/officeart/2018/2/layout/IconVerticalSolidList"/>
    <dgm:cxn modelId="{978AA3B7-12AE-4AE2-B68D-FFA33961FC17}" type="presParOf" srcId="{8E5F93D6-57C9-4E2A-98BC-79A9471DA6DF}" destId="{CB838C76-E526-490A-9BD7-47B98DA25BC5}" srcOrd="0" destOrd="0" presId="urn:microsoft.com/office/officeart/2018/2/layout/IconVerticalSolidList"/>
    <dgm:cxn modelId="{75D9CFCA-01DD-49E5-BD7B-9164B342A825}" type="presParOf" srcId="{8E5F93D6-57C9-4E2A-98BC-79A9471DA6DF}" destId="{1D782507-A1F1-4E1B-8F78-82694E595382}" srcOrd="1" destOrd="0" presId="urn:microsoft.com/office/officeart/2018/2/layout/IconVerticalSolidList"/>
    <dgm:cxn modelId="{815851E6-52CD-4147-B96B-D86A7320DD40}" type="presParOf" srcId="{8E5F93D6-57C9-4E2A-98BC-79A9471DA6DF}" destId="{B219E1F4-96E7-4848-BAFF-303E7CCEC5CF}" srcOrd="2" destOrd="0" presId="urn:microsoft.com/office/officeart/2018/2/layout/IconVerticalSolidList"/>
    <dgm:cxn modelId="{48A96CDC-A89E-4403-890B-48CE09CB949A}" type="presParOf" srcId="{8E5F93D6-57C9-4E2A-98BC-79A9471DA6DF}" destId="{3BA364C9-E8B9-43C3-8A11-2C70849FC305}" srcOrd="3" destOrd="0" presId="urn:microsoft.com/office/officeart/2018/2/layout/IconVerticalSolidList"/>
    <dgm:cxn modelId="{B299C37B-3EA3-40B9-9763-6B23038DF2CA}" type="presParOf" srcId="{822AE511-E843-40AD-8C04-5D10FA6094C0}" destId="{28B09695-5791-4DB1-8900-AB93D9B66C21}" srcOrd="3" destOrd="0" presId="urn:microsoft.com/office/officeart/2018/2/layout/IconVerticalSolidList"/>
    <dgm:cxn modelId="{7F1CCC43-91D1-44C4-BBBF-B991C30C15A3}" type="presParOf" srcId="{822AE511-E843-40AD-8C04-5D10FA6094C0}" destId="{043A78A3-0885-4BA7-A43E-9C497BF95B95}" srcOrd="4" destOrd="0" presId="urn:microsoft.com/office/officeart/2018/2/layout/IconVerticalSolidList"/>
    <dgm:cxn modelId="{1016FC94-3C4D-48A4-9052-97BAF8AF929D}" type="presParOf" srcId="{043A78A3-0885-4BA7-A43E-9C497BF95B95}" destId="{AF1870F1-7CB6-4C38-AE56-4C4FA0BC2CEB}" srcOrd="0" destOrd="0" presId="urn:microsoft.com/office/officeart/2018/2/layout/IconVerticalSolidList"/>
    <dgm:cxn modelId="{0CB6ACE2-3CA7-4FA5-BA7B-1AAB872FDFD6}" type="presParOf" srcId="{043A78A3-0885-4BA7-A43E-9C497BF95B95}" destId="{7B166E1E-E76A-49C6-9D5A-EF9724079DEE}" srcOrd="1" destOrd="0" presId="urn:microsoft.com/office/officeart/2018/2/layout/IconVerticalSolidList"/>
    <dgm:cxn modelId="{0B4B2602-441D-43C3-8648-BB8C9F764BF3}" type="presParOf" srcId="{043A78A3-0885-4BA7-A43E-9C497BF95B95}" destId="{8EA03B84-4737-4325-94F2-471F75E4FBD0}" srcOrd="2" destOrd="0" presId="urn:microsoft.com/office/officeart/2018/2/layout/IconVerticalSolidList"/>
    <dgm:cxn modelId="{9421A49D-2730-4CF6-BCD5-428E1E0222E4}" type="presParOf" srcId="{043A78A3-0885-4BA7-A43E-9C497BF95B95}" destId="{F71A0CE3-5960-435C-991E-940EAE061D5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F5D42D-C861-4097-B584-68800EB6711F}"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F04C846C-2BA0-4D92-9425-C72155154152}">
      <dgm:prSet/>
      <dgm:spPr/>
      <dgm:t>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Steady state cardio offers immediate calorie expenditure benefits but, has less excess post exercise oxygen consumption (EPOC) than HIIT (Thomas 2025). </a:t>
          </a:r>
          <a:endParaRPr lang="en-US" dirty="0">
            <a:latin typeface="ADLaM Display" panose="02010000000000000000" pitchFamily="2" charset="0"/>
            <a:ea typeface="ADLaM Display" panose="02010000000000000000" pitchFamily="2" charset="0"/>
            <a:cs typeface="ADLaM Display" panose="02010000000000000000" pitchFamily="2" charset="0"/>
          </a:endParaRPr>
        </a:p>
      </dgm:t>
    </dgm:pt>
    <dgm:pt modelId="{D01426E9-758D-4BCE-A426-674BD7F4FC37}" type="parTrans" cxnId="{EC5671E1-3379-4198-B718-DA6F3707F4A7}">
      <dgm:prSet/>
      <dgm:spPr/>
      <dgm:t>
        <a:bodyPr/>
        <a:lstStyle/>
        <a:p>
          <a:endParaRPr lang="en-US"/>
        </a:p>
      </dgm:t>
    </dgm:pt>
    <dgm:pt modelId="{8BA6DE9E-9AF9-4A77-9287-1CF733F7427A}" type="sibTrans" cxnId="{EC5671E1-3379-4198-B718-DA6F3707F4A7}">
      <dgm:prSet/>
      <dgm:spPr/>
      <dgm:t>
        <a:bodyPr/>
        <a:lstStyle/>
        <a:p>
          <a:endParaRPr lang="en-US"/>
        </a:p>
      </dgm:t>
    </dgm:pt>
    <dgm:pt modelId="{71F39E89-463A-4EDC-8D12-1F6D622E7128}">
      <dgm:prSet/>
      <dgm:spPr/>
      <dgm:t>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Steady state cardio builds cardiovascular endurance and promotes adherence due to its lower perceived effort (</a:t>
          </a:r>
          <a:r>
            <a:rPr lang="en-GB" dirty="0" err="1">
              <a:latin typeface="ADLaM Display" panose="02010000000000000000" pitchFamily="2" charset="0"/>
              <a:ea typeface="ADLaM Display" panose="02010000000000000000" pitchFamily="2" charset="0"/>
              <a:cs typeface="ADLaM Display" panose="02010000000000000000" pitchFamily="2" charset="0"/>
            </a:rPr>
            <a:t>Knabb</a:t>
          </a:r>
          <a:r>
            <a:rPr lang="en-GB" dirty="0">
              <a:latin typeface="ADLaM Display" panose="02010000000000000000" pitchFamily="2" charset="0"/>
              <a:ea typeface="ADLaM Display" panose="02010000000000000000" pitchFamily="2" charset="0"/>
              <a:cs typeface="ADLaM Display" panose="02010000000000000000" pitchFamily="2" charset="0"/>
            </a:rPr>
            <a:t> et al 2011). </a:t>
          </a:r>
          <a:endParaRPr lang="en-US" dirty="0">
            <a:latin typeface="ADLaM Display" panose="02010000000000000000" pitchFamily="2" charset="0"/>
            <a:ea typeface="ADLaM Display" panose="02010000000000000000" pitchFamily="2" charset="0"/>
            <a:cs typeface="ADLaM Display" panose="02010000000000000000" pitchFamily="2" charset="0"/>
          </a:endParaRPr>
        </a:p>
      </dgm:t>
    </dgm:pt>
    <dgm:pt modelId="{A1907EB9-743C-4F04-B7A5-B11FD8E64BCE}" type="parTrans" cxnId="{05BA637E-D0C1-4283-A1BF-21545FB376CA}">
      <dgm:prSet/>
      <dgm:spPr/>
      <dgm:t>
        <a:bodyPr/>
        <a:lstStyle/>
        <a:p>
          <a:endParaRPr lang="en-US"/>
        </a:p>
      </dgm:t>
    </dgm:pt>
    <dgm:pt modelId="{E57DD938-85AD-41DE-97AD-9E2876E35F59}" type="sibTrans" cxnId="{05BA637E-D0C1-4283-A1BF-21545FB376CA}">
      <dgm:prSet/>
      <dgm:spPr/>
      <dgm:t>
        <a:bodyPr/>
        <a:lstStyle/>
        <a:p>
          <a:endParaRPr lang="en-US"/>
        </a:p>
      </dgm:t>
    </dgm:pt>
    <dgm:pt modelId="{529CD626-633B-46A6-9477-29084C3FC827}" type="pres">
      <dgm:prSet presAssocID="{03F5D42D-C861-4097-B584-68800EB6711F}" presName="Name0" presStyleCnt="0">
        <dgm:presLayoutVars>
          <dgm:dir/>
          <dgm:animLvl val="lvl"/>
          <dgm:resizeHandles val="exact"/>
        </dgm:presLayoutVars>
      </dgm:prSet>
      <dgm:spPr/>
    </dgm:pt>
    <dgm:pt modelId="{F4F509D0-4B4A-40F2-A87F-1E11D462B81A}" type="pres">
      <dgm:prSet presAssocID="{71F39E89-463A-4EDC-8D12-1F6D622E7128}" presName="boxAndChildren" presStyleCnt="0"/>
      <dgm:spPr/>
    </dgm:pt>
    <dgm:pt modelId="{7F29A9A8-0029-48EB-BE4F-0CDD14C2D59D}" type="pres">
      <dgm:prSet presAssocID="{71F39E89-463A-4EDC-8D12-1F6D622E7128}" presName="parentTextBox" presStyleLbl="node1" presStyleIdx="0" presStyleCnt="2"/>
      <dgm:spPr/>
    </dgm:pt>
    <dgm:pt modelId="{2809749A-86F9-4C6B-9BC4-DBB78A0AF861}" type="pres">
      <dgm:prSet presAssocID="{8BA6DE9E-9AF9-4A77-9287-1CF733F7427A}" presName="sp" presStyleCnt="0"/>
      <dgm:spPr/>
    </dgm:pt>
    <dgm:pt modelId="{CFC0FC4C-E017-4333-B853-AA069723BF66}" type="pres">
      <dgm:prSet presAssocID="{F04C846C-2BA0-4D92-9425-C72155154152}" presName="arrowAndChildren" presStyleCnt="0"/>
      <dgm:spPr/>
    </dgm:pt>
    <dgm:pt modelId="{0D045664-0567-4B14-A5D8-30D298E86365}" type="pres">
      <dgm:prSet presAssocID="{F04C846C-2BA0-4D92-9425-C72155154152}" presName="parentTextArrow" presStyleLbl="node1" presStyleIdx="1" presStyleCnt="2"/>
      <dgm:spPr/>
    </dgm:pt>
  </dgm:ptLst>
  <dgm:cxnLst>
    <dgm:cxn modelId="{4767282F-AE12-42F7-A745-6D1C75EC0D6C}" type="presOf" srcId="{03F5D42D-C861-4097-B584-68800EB6711F}" destId="{529CD626-633B-46A6-9477-29084C3FC827}" srcOrd="0" destOrd="0" presId="urn:microsoft.com/office/officeart/2005/8/layout/process4"/>
    <dgm:cxn modelId="{F326AD59-5531-48E8-A598-3D011B56D43A}" type="presOf" srcId="{F04C846C-2BA0-4D92-9425-C72155154152}" destId="{0D045664-0567-4B14-A5D8-30D298E86365}" srcOrd="0" destOrd="0" presId="urn:microsoft.com/office/officeart/2005/8/layout/process4"/>
    <dgm:cxn modelId="{05BA637E-D0C1-4283-A1BF-21545FB376CA}" srcId="{03F5D42D-C861-4097-B584-68800EB6711F}" destId="{71F39E89-463A-4EDC-8D12-1F6D622E7128}" srcOrd="1" destOrd="0" parTransId="{A1907EB9-743C-4F04-B7A5-B11FD8E64BCE}" sibTransId="{E57DD938-85AD-41DE-97AD-9E2876E35F59}"/>
    <dgm:cxn modelId="{D49F26DB-7285-4655-91C7-C50691B1468E}" type="presOf" srcId="{71F39E89-463A-4EDC-8D12-1F6D622E7128}" destId="{7F29A9A8-0029-48EB-BE4F-0CDD14C2D59D}" srcOrd="0" destOrd="0" presId="urn:microsoft.com/office/officeart/2005/8/layout/process4"/>
    <dgm:cxn modelId="{EC5671E1-3379-4198-B718-DA6F3707F4A7}" srcId="{03F5D42D-C861-4097-B584-68800EB6711F}" destId="{F04C846C-2BA0-4D92-9425-C72155154152}" srcOrd="0" destOrd="0" parTransId="{D01426E9-758D-4BCE-A426-674BD7F4FC37}" sibTransId="{8BA6DE9E-9AF9-4A77-9287-1CF733F7427A}"/>
    <dgm:cxn modelId="{ACCFA904-E247-4A30-84EF-8F836433A8E3}" type="presParOf" srcId="{529CD626-633B-46A6-9477-29084C3FC827}" destId="{F4F509D0-4B4A-40F2-A87F-1E11D462B81A}" srcOrd="0" destOrd="0" presId="urn:microsoft.com/office/officeart/2005/8/layout/process4"/>
    <dgm:cxn modelId="{532188EE-5AE1-45E8-BBDC-7E9DE1E1DC04}" type="presParOf" srcId="{F4F509D0-4B4A-40F2-A87F-1E11D462B81A}" destId="{7F29A9A8-0029-48EB-BE4F-0CDD14C2D59D}" srcOrd="0" destOrd="0" presId="urn:microsoft.com/office/officeart/2005/8/layout/process4"/>
    <dgm:cxn modelId="{0486DF49-1C37-4E07-9332-ED1B01E07F5F}" type="presParOf" srcId="{529CD626-633B-46A6-9477-29084C3FC827}" destId="{2809749A-86F9-4C6B-9BC4-DBB78A0AF861}" srcOrd="1" destOrd="0" presId="urn:microsoft.com/office/officeart/2005/8/layout/process4"/>
    <dgm:cxn modelId="{8CDB833A-56D0-483D-9E2C-4B7D83C1514E}" type="presParOf" srcId="{529CD626-633B-46A6-9477-29084C3FC827}" destId="{CFC0FC4C-E017-4333-B853-AA069723BF66}" srcOrd="2" destOrd="0" presId="urn:microsoft.com/office/officeart/2005/8/layout/process4"/>
    <dgm:cxn modelId="{801DC366-16E5-439A-8D15-D7017BFA037A}" type="presParOf" srcId="{CFC0FC4C-E017-4333-B853-AA069723BF66}" destId="{0D045664-0567-4B14-A5D8-30D298E8636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4BB54E-4330-493F-9E70-93FB05A136D9}">
      <dsp:nvSpPr>
        <dsp:cNvPr id="0" name=""/>
        <dsp:cNvSpPr/>
      </dsp:nvSpPr>
      <dsp:spPr>
        <a:xfrm>
          <a:off x="77896" y="0"/>
          <a:ext cx="2643659" cy="317239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1135" tIns="0" rIns="261135" bIns="330200" numCol="1" spcCol="1270" anchor="t" anchorCtr="0">
          <a:noAutofit/>
        </a:bodyPr>
        <a:lstStyle/>
        <a:p>
          <a:pPr marL="0" lvl="0" indent="0" algn="ctr" defTabSz="1066800">
            <a:lnSpc>
              <a:spcPct val="90000"/>
            </a:lnSpc>
            <a:spcBef>
              <a:spcPct val="0"/>
            </a:spcBef>
            <a:spcAft>
              <a:spcPct val="35000"/>
            </a:spcAft>
            <a:buNone/>
          </a:pPr>
          <a:r>
            <a:rPr lang="en-GB" sz="2400" b="1" kern="1200">
              <a:latin typeface="ADLaM Display" panose="02010000000000000000" pitchFamily="2" charset="0"/>
              <a:ea typeface="ADLaM Display" panose="02010000000000000000" pitchFamily="2" charset="0"/>
              <a:cs typeface="ADLaM Display" panose="02010000000000000000" pitchFamily="2" charset="0"/>
            </a:rPr>
            <a:t>Clearly identify what ‘HIIT’ and ‘Steady state cardio’ is.</a:t>
          </a:r>
          <a:endParaRPr lang="en-US" sz="2400" b="1" kern="1200" dirty="0">
            <a:latin typeface="ADLaM Display" panose="02010000000000000000" pitchFamily="2" charset="0"/>
            <a:ea typeface="ADLaM Display" panose="02010000000000000000" pitchFamily="2" charset="0"/>
            <a:cs typeface="ADLaM Display" panose="02010000000000000000" pitchFamily="2" charset="0"/>
          </a:endParaRPr>
        </a:p>
      </dsp:txBody>
      <dsp:txXfrm>
        <a:off x="77896" y="1268956"/>
        <a:ext cx="2643659" cy="1903434"/>
      </dsp:txXfrm>
    </dsp:sp>
    <dsp:sp modelId="{A8B32101-6577-4A9E-8A9C-E4A6386D841C}">
      <dsp:nvSpPr>
        <dsp:cNvPr id="0" name=""/>
        <dsp:cNvSpPr/>
      </dsp:nvSpPr>
      <dsp:spPr>
        <a:xfrm>
          <a:off x="779682" y="125761"/>
          <a:ext cx="1094051" cy="12689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61135" tIns="165100" rIns="261135" bIns="165100" numCol="1" spcCol="1270" anchor="ctr" anchorCtr="0">
          <a:noAutofit/>
        </a:bodyPr>
        <a:lstStyle/>
        <a:p>
          <a:pPr marL="0" lvl="0" indent="0" algn="l" defTabSz="1866900">
            <a:lnSpc>
              <a:spcPct val="90000"/>
            </a:lnSpc>
            <a:spcBef>
              <a:spcPct val="0"/>
            </a:spcBef>
            <a:spcAft>
              <a:spcPct val="35000"/>
            </a:spcAft>
            <a:buNone/>
          </a:pPr>
          <a:r>
            <a:rPr lang="en-US" sz="4200" kern="1200"/>
            <a:t>01</a:t>
          </a:r>
          <a:endParaRPr lang="en-US" sz="4200" kern="1200" dirty="0"/>
        </a:p>
      </dsp:txBody>
      <dsp:txXfrm>
        <a:off x="779682" y="125761"/>
        <a:ext cx="1094051" cy="1268956"/>
      </dsp:txXfrm>
    </dsp:sp>
    <dsp:sp modelId="{A6F80A42-1595-4D59-90A9-2DC9488B602F}">
      <dsp:nvSpPr>
        <dsp:cNvPr id="0" name=""/>
        <dsp:cNvSpPr/>
      </dsp:nvSpPr>
      <dsp:spPr>
        <a:xfrm>
          <a:off x="2947006" y="0"/>
          <a:ext cx="2643659" cy="3143236"/>
        </a:xfrm>
        <a:prstGeom prst="rect">
          <a:avLst/>
        </a:prstGeom>
        <a:solidFill>
          <a:schemeClr val="accent3">
            <a:lumMod val="75000"/>
          </a:schemeClr>
        </a:solidFill>
        <a:ln w="12700" cap="flat" cmpd="sng" algn="ctr">
          <a:solidFill>
            <a:schemeClr val="accent5">
              <a:hueOff val="3003598"/>
              <a:satOff val="-7513"/>
              <a:lumOff val="-81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1135" tIns="0" rIns="261135" bIns="330200" numCol="1" spcCol="1270" anchor="t" anchorCtr="0">
          <a:noAutofit/>
        </a:bodyPr>
        <a:lstStyle/>
        <a:p>
          <a:pPr marL="0" lvl="0" indent="0" algn="ctr" defTabSz="1066800">
            <a:lnSpc>
              <a:spcPct val="90000"/>
            </a:lnSpc>
            <a:spcBef>
              <a:spcPct val="0"/>
            </a:spcBef>
            <a:spcAft>
              <a:spcPct val="35000"/>
            </a:spcAft>
            <a:buNone/>
          </a:pPr>
          <a:r>
            <a:rPr lang="en-GB" sz="2400" b="1" kern="1200">
              <a:latin typeface="ADLaM Display" panose="02010000000000000000" pitchFamily="2" charset="0"/>
              <a:ea typeface="ADLaM Display" panose="02010000000000000000" pitchFamily="2" charset="0"/>
              <a:cs typeface="ADLaM Display" panose="02010000000000000000" pitchFamily="2" charset="0"/>
            </a:rPr>
            <a:t>Analyse the benefits and drawbacks of each exercise type.</a:t>
          </a:r>
          <a:endParaRPr lang="en-US" sz="2400" b="1" kern="1200" dirty="0">
            <a:latin typeface="ADLaM Display" panose="02010000000000000000" pitchFamily="2" charset="0"/>
            <a:ea typeface="ADLaM Display" panose="02010000000000000000" pitchFamily="2" charset="0"/>
            <a:cs typeface="ADLaM Display" panose="02010000000000000000" pitchFamily="2" charset="0"/>
          </a:endParaRPr>
        </a:p>
      </dsp:txBody>
      <dsp:txXfrm>
        <a:off x="2947006" y="1257294"/>
        <a:ext cx="2643659" cy="1885941"/>
      </dsp:txXfrm>
    </dsp:sp>
    <dsp:sp modelId="{43F05B4C-28CD-4966-ABC5-5905109DBDA2}">
      <dsp:nvSpPr>
        <dsp:cNvPr id="0" name=""/>
        <dsp:cNvSpPr/>
      </dsp:nvSpPr>
      <dsp:spPr>
        <a:xfrm>
          <a:off x="3657278" y="125761"/>
          <a:ext cx="2643659" cy="12689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61135" tIns="165100" rIns="261135" bIns="165100" numCol="1" spcCol="1270" anchor="ctr" anchorCtr="0">
          <a:noAutofit/>
        </a:bodyPr>
        <a:lstStyle/>
        <a:p>
          <a:pPr marL="0" lvl="0" indent="0" algn="l" defTabSz="1866900">
            <a:lnSpc>
              <a:spcPct val="90000"/>
            </a:lnSpc>
            <a:spcBef>
              <a:spcPct val="0"/>
            </a:spcBef>
            <a:spcAft>
              <a:spcPct val="35000"/>
            </a:spcAft>
            <a:buNone/>
          </a:pPr>
          <a:r>
            <a:rPr lang="en-US" sz="4200" kern="1200"/>
            <a:t>02</a:t>
          </a:r>
          <a:endParaRPr lang="en-US" sz="4200" kern="1200" dirty="0"/>
        </a:p>
      </dsp:txBody>
      <dsp:txXfrm>
        <a:off x="3657278" y="125761"/>
        <a:ext cx="2643659" cy="1268956"/>
      </dsp:txXfrm>
    </dsp:sp>
    <dsp:sp modelId="{914F90AD-B5E3-4BC3-A70B-F99339EA9727}">
      <dsp:nvSpPr>
        <dsp:cNvPr id="0" name=""/>
        <dsp:cNvSpPr/>
      </dsp:nvSpPr>
      <dsp:spPr>
        <a:xfrm>
          <a:off x="5765781" y="0"/>
          <a:ext cx="2643659" cy="3172390"/>
        </a:xfrm>
        <a:prstGeom prst="rect">
          <a:avLst/>
        </a:prstGeom>
        <a:solidFill>
          <a:schemeClr val="accent2">
            <a:lumMod val="75000"/>
          </a:schemeClr>
        </a:solidFill>
        <a:ln w="12700" cap="flat" cmpd="sng" algn="ctr">
          <a:solidFill>
            <a:schemeClr val="accent5">
              <a:hueOff val="6007196"/>
              <a:satOff val="-15026"/>
              <a:lumOff val="-1634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1135" tIns="0" rIns="261135" bIns="330200" numCol="1" spcCol="1270" anchor="t" anchorCtr="0">
          <a:noAutofit/>
        </a:bodyPr>
        <a:lstStyle/>
        <a:p>
          <a:pPr marL="0" lvl="0" indent="0" algn="ctr" defTabSz="889000">
            <a:lnSpc>
              <a:spcPct val="90000"/>
            </a:lnSpc>
            <a:spcBef>
              <a:spcPct val="0"/>
            </a:spcBef>
            <a:spcAft>
              <a:spcPct val="35000"/>
            </a:spcAft>
            <a:buNone/>
          </a:pPr>
          <a:r>
            <a:rPr lang="en-GB" sz="2000" b="1" kern="1200">
              <a:latin typeface="ADLaM Display" panose="02010000000000000000" pitchFamily="2" charset="0"/>
              <a:ea typeface="ADLaM Display" panose="02010000000000000000" pitchFamily="2" charset="0"/>
              <a:cs typeface="ADLaM Display" panose="02010000000000000000" pitchFamily="2" charset="0"/>
            </a:rPr>
            <a:t>Critically analyse the effectiveness of each exercise type on individuals' health</a:t>
          </a:r>
          <a:endParaRPr lang="en-US" sz="2000" b="1" kern="1200" dirty="0">
            <a:latin typeface="ADLaM Display" panose="02010000000000000000" pitchFamily="2" charset="0"/>
            <a:ea typeface="ADLaM Display" panose="02010000000000000000" pitchFamily="2" charset="0"/>
            <a:cs typeface="ADLaM Display" panose="02010000000000000000" pitchFamily="2" charset="0"/>
          </a:endParaRPr>
        </a:p>
      </dsp:txBody>
      <dsp:txXfrm>
        <a:off x="5765781" y="1268956"/>
        <a:ext cx="2643659" cy="1903434"/>
      </dsp:txXfrm>
    </dsp:sp>
    <dsp:sp modelId="{86322F01-93BC-41B2-B47E-E5E3D4555E8B}">
      <dsp:nvSpPr>
        <dsp:cNvPr id="0" name=""/>
        <dsp:cNvSpPr/>
      </dsp:nvSpPr>
      <dsp:spPr>
        <a:xfrm>
          <a:off x="6568422" y="77122"/>
          <a:ext cx="1212434" cy="12689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61135" tIns="165100" rIns="261135" bIns="165100" numCol="1" spcCol="1270" anchor="ctr" anchorCtr="0">
          <a:noAutofit/>
        </a:bodyPr>
        <a:lstStyle/>
        <a:p>
          <a:pPr marL="0" lvl="0" indent="0" algn="l" defTabSz="1866900">
            <a:lnSpc>
              <a:spcPct val="90000"/>
            </a:lnSpc>
            <a:spcBef>
              <a:spcPct val="0"/>
            </a:spcBef>
            <a:spcAft>
              <a:spcPct val="35000"/>
            </a:spcAft>
            <a:buNone/>
          </a:pPr>
          <a:r>
            <a:rPr lang="en-US" sz="4200" kern="1200"/>
            <a:t>03</a:t>
          </a:r>
          <a:endParaRPr lang="en-US" sz="4200" kern="1200" dirty="0"/>
        </a:p>
      </dsp:txBody>
      <dsp:txXfrm>
        <a:off x="6568422" y="77122"/>
        <a:ext cx="1212434" cy="1268956"/>
      </dsp:txXfrm>
    </dsp:sp>
    <dsp:sp modelId="{9B4D8AB8-7B0D-401D-96C0-C96522F7C645}">
      <dsp:nvSpPr>
        <dsp:cNvPr id="0" name=""/>
        <dsp:cNvSpPr/>
      </dsp:nvSpPr>
      <dsp:spPr>
        <a:xfrm>
          <a:off x="8575212" y="0"/>
          <a:ext cx="2622747" cy="3172390"/>
        </a:xfrm>
        <a:prstGeom prst="rect">
          <a:avLst/>
        </a:prstGeom>
        <a:solidFill>
          <a:schemeClr val="accent5">
            <a:hueOff val="9010794"/>
            <a:satOff val="-22539"/>
            <a:lumOff val="-24510"/>
            <a:alphaOff val="0"/>
          </a:schemeClr>
        </a:solidFill>
        <a:ln w="12700" cap="flat" cmpd="sng" algn="ctr">
          <a:solidFill>
            <a:schemeClr val="accent5">
              <a:hueOff val="9010794"/>
              <a:satOff val="-22539"/>
              <a:lumOff val="-2451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1135" tIns="0" rIns="261135" bIns="330200" numCol="1" spcCol="1270" anchor="t" anchorCtr="0">
          <a:noAutofit/>
        </a:bodyPr>
        <a:lstStyle/>
        <a:p>
          <a:pPr marL="0" lvl="0" indent="0" algn="ctr" defTabSz="1155700">
            <a:lnSpc>
              <a:spcPct val="90000"/>
            </a:lnSpc>
            <a:spcBef>
              <a:spcPct val="0"/>
            </a:spcBef>
            <a:spcAft>
              <a:spcPct val="35000"/>
            </a:spcAft>
            <a:buNone/>
          </a:pPr>
          <a:r>
            <a:rPr lang="en-GB" sz="2600" b="1" kern="1200">
              <a:latin typeface="ADLaM Display" panose="02010000000000000000" pitchFamily="2" charset="0"/>
              <a:ea typeface="ADLaM Display" panose="02010000000000000000" pitchFamily="2" charset="0"/>
              <a:cs typeface="ADLaM Display" panose="02010000000000000000" pitchFamily="2" charset="0"/>
            </a:rPr>
            <a:t>Concluding statements </a:t>
          </a:r>
          <a:endParaRPr lang="en-US" sz="2600" b="1" kern="1200" dirty="0">
            <a:latin typeface="ADLaM Display" panose="02010000000000000000" pitchFamily="2" charset="0"/>
            <a:ea typeface="ADLaM Display" panose="02010000000000000000" pitchFamily="2" charset="0"/>
            <a:cs typeface="ADLaM Display" panose="02010000000000000000" pitchFamily="2" charset="0"/>
          </a:endParaRPr>
        </a:p>
      </dsp:txBody>
      <dsp:txXfrm>
        <a:off x="8575212" y="1268956"/>
        <a:ext cx="2622747" cy="1903434"/>
      </dsp:txXfrm>
    </dsp:sp>
    <dsp:sp modelId="{F782A931-0611-4A3F-9C64-E7924E8FFA82}">
      <dsp:nvSpPr>
        <dsp:cNvPr id="0" name=""/>
        <dsp:cNvSpPr/>
      </dsp:nvSpPr>
      <dsp:spPr>
        <a:xfrm>
          <a:off x="9351693" y="0"/>
          <a:ext cx="1443147" cy="12689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61135" tIns="165100" rIns="261135" bIns="165100" numCol="1" spcCol="1270" anchor="ctr" anchorCtr="0">
          <a:noAutofit/>
        </a:bodyPr>
        <a:lstStyle/>
        <a:p>
          <a:pPr marL="0" lvl="0" indent="0" algn="l" defTabSz="1866900">
            <a:lnSpc>
              <a:spcPct val="90000"/>
            </a:lnSpc>
            <a:spcBef>
              <a:spcPct val="0"/>
            </a:spcBef>
            <a:spcAft>
              <a:spcPct val="35000"/>
            </a:spcAft>
            <a:buNone/>
          </a:pPr>
          <a:r>
            <a:rPr lang="en-US" sz="4200" kern="1200"/>
            <a:t>04</a:t>
          </a:r>
          <a:endParaRPr lang="en-US" sz="4200" kern="1200" dirty="0"/>
        </a:p>
      </dsp:txBody>
      <dsp:txXfrm>
        <a:off x="9351693" y="0"/>
        <a:ext cx="1443147" cy="12689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B10758-E880-4170-94A0-38EBEA05F870}">
      <dsp:nvSpPr>
        <dsp:cNvPr id="0" name=""/>
        <dsp:cNvSpPr/>
      </dsp:nvSpPr>
      <dsp:spPr>
        <a:xfrm>
          <a:off x="0" y="545"/>
          <a:ext cx="5212080" cy="12771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0E8347-69BD-47DE-95E5-3C06DAC965C2}">
      <dsp:nvSpPr>
        <dsp:cNvPr id="0" name=""/>
        <dsp:cNvSpPr/>
      </dsp:nvSpPr>
      <dsp:spPr>
        <a:xfrm>
          <a:off x="386346" y="287911"/>
          <a:ext cx="702448" cy="7024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26B0D1-E5CB-4B42-B7A4-6918749C2687}">
      <dsp:nvSpPr>
        <dsp:cNvPr id="0" name=""/>
        <dsp:cNvSpPr/>
      </dsp:nvSpPr>
      <dsp:spPr>
        <a:xfrm>
          <a:off x="1475142" y="545"/>
          <a:ext cx="3736937" cy="1277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68" tIns="135168" rIns="135168" bIns="135168" numCol="1" spcCol="1270" anchor="ctr" anchorCtr="0">
          <a:noAutofit/>
        </a:bodyPr>
        <a:lstStyle/>
        <a:p>
          <a:pPr marL="0" lvl="0" indent="0" algn="l" defTabSz="711200">
            <a:lnSpc>
              <a:spcPct val="100000"/>
            </a:lnSpc>
            <a:spcBef>
              <a:spcPct val="0"/>
            </a:spcBef>
            <a:spcAft>
              <a:spcPct val="35000"/>
            </a:spcAft>
            <a:buNone/>
          </a:pPr>
          <a:r>
            <a:rPr lang="en-GB" sz="1600" b="1" kern="1200" dirty="0"/>
            <a:t>Steady state cardio burns lots of calories due to the longer period of time spent exercising.</a:t>
          </a:r>
          <a:endParaRPr lang="en-US" sz="1600" kern="1200" dirty="0"/>
        </a:p>
      </dsp:txBody>
      <dsp:txXfrm>
        <a:off x="1475142" y="545"/>
        <a:ext cx="3736937" cy="1277179"/>
      </dsp:txXfrm>
    </dsp:sp>
    <dsp:sp modelId="{CB838C76-E526-490A-9BD7-47B98DA25BC5}">
      <dsp:nvSpPr>
        <dsp:cNvPr id="0" name=""/>
        <dsp:cNvSpPr/>
      </dsp:nvSpPr>
      <dsp:spPr>
        <a:xfrm>
          <a:off x="0" y="1597019"/>
          <a:ext cx="5212080" cy="12771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782507-A1F1-4E1B-8F78-82694E595382}">
      <dsp:nvSpPr>
        <dsp:cNvPr id="0" name=""/>
        <dsp:cNvSpPr/>
      </dsp:nvSpPr>
      <dsp:spPr>
        <a:xfrm>
          <a:off x="386346" y="1884385"/>
          <a:ext cx="702448" cy="7024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A364C9-E8B9-43C3-8A11-2C70849FC305}">
      <dsp:nvSpPr>
        <dsp:cNvPr id="0" name=""/>
        <dsp:cNvSpPr/>
      </dsp:nvSpPr>
      <dsp:spPr>
        <a:xfrm>
          <a:off x="1475142" y="1597019"/>
          <a:ext cx="3736937" cy="1277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68" tIns="135168" rIns="135168" bIns="135168" numCol="1" spcCol="1270" anchor="ctr" anchorCtr="0">
          <a:noAutofit/>
        </a:bodyPr>
        <a:lstStyle/>
        <a:p>
          <a:pPr marL="0" lvl="0" indent="0" algn="l" defTabSz="711200">
            <a:lnSpc>
              <a:spcPct val="100000"/>
            </a:lnSpc>
            <a:spcBef>
              <a:spcPct val="0"/>
            </a:spcBef>
            <a:spcAft>
              <a:spcPct val="35000"/>
            </a:spcAft>
            <a:buNone/>
          </a:pPr>
          <a:r>
            <a:rPr lang="en-GB" sz="1600" b="1" kern="1200"/>
            <a:t>Steady state cardio also has faster recovery time and improves slow twitch fibres. </a:t>
          </a:r>
          <a:endParaRPr lang="en-US" sz="1600" kern="1200"/>
        </a:p>
      </dsp:txBody>
      <dsp:txXfrm>
        <a:off x="1475142" y="1597019"/>
        <a:ext cx="3736937" cy="1277179"/>
      </dsp:txXfrm>
    </dsp:sp>
    <dsp:sp modelId="{AF1870F1-7CB6-4C38-AE56-4C4FA0BC2CEB}">
      <dsp:nvSpPr>
        <dsp:cNvPr id="0" name=""/>
        <dsp:cNvSpPr/>
      </dsp:nvSpPr>
      <dsp:spPr>
        <a:xfrm>
          <a:off x="0" y="3193493"/>
          <a:ext cx="5212080" cy="12771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166E1E-E76A-49C6-9D5A-EF9724079DEE}">
      <dsp:nvSpPr>
        <dsp:cNvPr id="0" name=""/>
        <dsp:cNvSpPr/>
      </dsp:nvSpPr>
      <dsp:spPr>
        <a:xfrm>
          <a:off x="386346" y="3480859"/>
          <a:ext cx="702448" cy="7024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1A0CE3-5960-435C-991E-940EAE061D5F}">
      <dsp:nvSpPr>
        <dsp:cNvPr id="0" name=""/>
        <dsp:cNvSpPr/>
      </dsp:nvSpPr>
      <dsp:spPr>
        <a:xfrm>
          <a:off x="1475142" y="3193493"/>
          <a:ext cx="3736937" cy="1277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68" tIns="135168" rIns="135168" bIns="135168" numCol="1" spcCol="1270" anchor="ctr" anchorCtr="0">
          <a:noAutofit/>
        </a:bodyPr>
        <a:lstStyle/>
        <a:p>
          <a:pPr marL="0" lvl="0" indent="0" algn="l" defTabSz="711200">
            <a:lnSpc>
              <a:spcPct val="100000"/>
            </a:lnSpc>
            <a:spcBef>
              <a:spcPct val="0"/>
            </a:spcBef>
            <a:spcAft>
              <a:spcPct val="35000"/>
            </a:spcAft>
            <a:buNone/>
          </a:pPr>
          <a:r>
            <a:rPr lang="en-GB" sz="1600" b="1" kern="1200"/>
            <a:t>Steady state can be more enjoyable, since you are not pushing your body to its absolute limits.  (Waehner 2023)</a:t>
          </a:r>
          <a:endParaRPr lang="en-US" sz="1600" kern="1200"/>
        </a:p>
      </dsp:txBody>
      <dsp:txXfrm>
        <a:off x="1475142" y="3193493"/>
        <a:ext cx="3736937" cy="12771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29A9A8-0029-48EB-BE4F-0CDD14C2D59D}">
      <dsp:nvSpPr>
        <dsp:cNvPr id="0" name=""/>
        <dsp:cNvSpPr/>
      </dsp:nvSpPr>
      <dsp:spPr>
        <a:xfrm>
          <a:off x="0" y="2560188"/>
          <a:ext cx="7075897" cy="16797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DLaM Display" panose="02010000000000000000" pitchFamily="2" charset="0"/>
              <a:ea typeface="ADLaM Display" panose="02010000000000000000" pitchFamily="2" charset="0"/>
              <a:cs typeface="ADLaM Display" panose="02010000000000000000" pitchFamily="2" charset="0"/>
            </a:rPr>
            <a:t>Steady state cardio builds cardiovascular endurance and promotes adherence due to its lower perceived effort (</a:t>
          </a:r>
          <a:r>
            <a:rPr lang="en-GB" sz="2200" kern="1200" dirty="0" err="1">
              <a:latin typeface="ADLaM Display" panose="02010000000000000000" pitchFamily="2" charset="0"/>
              <a:ea typeface="ADLaM Display" panose="02010000000000000000" pitchFamily="2" charset="0"/>
              <a:cs typeface="ADLaM Display" panose="02010000000000000000" pitchFamily="2" charset="0"/>
            </a:rPr>
            <a:t>Knabb</a:t>
          </a:r>
          <a:r>
            <a:rPr lang="en-GB" sz="2200" kern="1200" dirty="0">
              <a:latin typeface="ADLaM Display" panose="02010000000000000000" pitchFamily="2" charset="0"/>
              <a:ea typeface="ADLaM Display" panose="02010000000000000000" pitchFamily="2" charset="0"/>
              <a:cs typeface="ADLaM Display" panose="02010000000000000000" pitchFamily="2" charset="0"/>
            </a:rPr>
            <a:t> et al 2011). </a:t>
          </a:r>
          <a:endParaRPr lang="en-US" sz="2200" kern="1200" dirty="0">
            <a:latin typeface="ADLaM Display" panose="02010000000000000000" pitchFamily="2" charset="0"/>
            <a:ea typeface="ADLaM Display" panose="02010000000000000000" pitchFamily="2" charset="0"/>
            <a:cs typeface="ADLaM Display" panose="02010000000000000000" pitchFamily="2" charset="0"/>
          </a:endParaRPr>
        </a:p>
      </dsp:txBody>
      <dsp:txXfrm>
        <a:off x="0" y="2560188"/>
        <a:ext cx="7075897" cy="1679760"/>
      </dsp:txXfrm>
    </dsp:sp>
    <dsp:sp modelId="{0D045664-0567-4B14-A5D8-30D298E86365}">
      <dsp:nvSpPr>
        <dsp:cNvPr id="0" name=""/>
        <dsp:cNvSpPr/>
      </dsp:nvSpPr>
      <dsp:spPr>
        <a:xfrm rot="10800000">
          <a:off x="0" y="1912"/>
          <a:ext cx="7075897" cy="2583472"/>
        </a:xfrm>
        <a:prstGeom prst="upArrowCallout">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DLaM Display" panose="02010000000000000000" pitchFamily="2" charset="0"/>
              <a:ea typeface="ADLaM Display" panose="02010000000000000000" pitchFamily="2" charset="0"/>
              <a:cs typeface="ADLaM Display" panose="02010000000000000000" pitchFamily="2" charset="0"/>
            </a:rPr>
            <a:t>Steady state cardio offers immediate calorie expenditure benefits but, has less excess post exercise oxygen consumption (EPOC) than HIIT (Thomas 2025). </a:t>
          </a:r>
          <a:endParaRPr lang="en-US" sz="2200" kern="1200" dirty="0">
            <a:latin typeface="ADLaM Display" panose="02010000000000000000" pitchFamily="2" charset="0"/>
            <a:ea typeface="ADLaM Display" panose="02010000000000000000" pitchFamily="2" charset="0"/>
            <a:cs typeface="ADLaM Display" panose="02010000000000000000" pitchFamily="2" charset="0"/>
          </a:endParaRPr>
        </a:p>
      </dsp:txBody>
      <dsp:txXfrm rot="10800000">
        <a:off x="0" y="1912"/>
        <a:ext cx="7075897" cy="1678663"/>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FEB9A8-492A-47C5-9722-2139931B1CCB}" type="datetimeFigureOut">
              <a:rPr lang="en-GB" smtClean="0"/>
              <a:t>21/11/2025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792649-FE84-44E2-AE22-EE5795E5A6E7}" type="slidenum">
              <a:rPr lang="en-GB" smtClean="0"/>
              <a:t>‹#›</a:t>
            </a:fld>
            <a:endParaRPr lang="en-GB"/>
          </a:p>
        </p:txBody>
      </p:sp>
    </p:spTree>
    <p:extLst>
      <p:ext uri="{BB962C8B-B14F-4D97-AF65-F5344CB8AC3E}">
        <p14:creationId xmlns:p14="http://schemas.microsoft.com/office/powerpoint/2010/main" val="1543999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92649-FE84-44E2-AE22-EE5795E5A6E7}" type="slidenum">
              <a:rPr lang="en-GB" smtClean="0"/>
              <a:t>3</a:t>
            </a:fld>
            <a:endParaRPr lang="en-GB"/>
          </a:p>
        </p:txBody>
      </p:sp>
    </p:spTree>
    <p:extLst>
      <p:ext uri="{BB962C8B-B14F-4D97-AF65-F5344CB8AC3E}">
        <p14:creationId xmlns:p14="http://schemas.microsoft.com/office/powerpoint/2010/main" val="347025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11/21/2025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036832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11/21/2025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93924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11/21/2025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15015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11/21/2025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02868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11/21/2025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75863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11/21/2025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19980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11/21/2025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5988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11/21/2025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118710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11/21/2025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506543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11/21/2025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41824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11/21/2025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0800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11/21/2025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742381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blog.insidetracker.com/science-of-hiit-steady-state-cardio-exercise" TargetMode="External"/><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hyperlink" Target="https://www.verywellfit.com/is-hiit-training-or-steady-state-cardio-better-4126506?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Colorful leaf patterns">
            <a:extLst>
              <a:ext uri="{FF2B5EF4-FFF2-40B4-BE49-F238E27FC236}">
                <a16:creationId xmlns:a16="http://schemas.microsoft.com/office/drawing/2014/main" id="{0E524E37-E487-05A9-B01F-D1345AF900BD}"/>
              </a:ext>
            </a:extLst>
          </p:cNvPr>
          <p:cNvPicPr>
            <a:picLocks noChangeAspect="1"/>
          </p:cNvPicPr>
          <p:nvPr/>
        </p:nvPicPr>
        <p:blipFill>
          <a:blip r:embed="rId2"/>
          <a:srcRect t="8692" b="10951"/>
          <a:stretch>
            <a:fillRect/>
          </a:stretch>
        </p:blipFill>
        <p:spPr>
          <a:xfrm>
            <a:off x="0" y="10"/>
            <a:ext cx="12191979" cy="6857990"/>
          </a:xfrm>
          <a:prstGeom prst="rect">
            <a:avLst/>
          </a:prstGeom>
        </p:spPr>
      </p:pic>
      <p:sp>
        <p:nvSpPr>
          <p:cNvPr id="16" name="Rectangle 15">
            <a:extLst>
              <a:ext uri="{FF2B5EF4-FFF2-40B4-BE49-F238E27FC236}">
                <a16:creationId xmlns:a16="http://schemas.microsoft.com/office/drawing/2014/main" id="{122AB34F-E75C-451A-8410-05B6C249E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48484"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D41BEF-C041-C0BF-80A6-6D27278DD3FD}"/>
              </a:ext>
            </a:extLst>
          </p:cNvPr>
          <p:cNvSpPr>
            <a:spLocks noGrp="1"/>
          </p:cNvSpPr>
          <p:nvPr>
            <p:ph type="ctrTitle"/>
          </p:nvPr>
        </p:nvSpPr>
        <p:spPr>
          <a:xfrm>
            <a:off x="1373472" y="1047367"/>
            <a:ext cx="9445034" cy="2897988"/>
          </a:xfrm>
          <a:solidFill>
            <a:schemeClr val="tx1">
              <a:lumMod val="65000"/>
            </a:schemeClr>
          </a:solidFill>
        </p:spPr>
        <p:txBody>
          <a:bodyPr anchor="t">
            <a:normAutofit/>
          </a:bodyPr>
          <a:lstStyle/>
          <a:p>
            <a:pPr algn="ctr"/>
            <a:r>
              <a:rPr lang="en-GB" dirty="0">
                <a:solidFill>
                  <a:srgbClr val="FFFFFF"/>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rPr>
              <a:t>HIIT vs Steady state cardio? </a:t>
            </a:r>
            <a:br>
              <a:rPr lang="en-GB" dirty="0">
                <a:solidFill>
                  <a:srgbClr val="FFFFFF"/>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rPr>
            </a:br>
            <a:r>
              <a:rPr lang="en-GB" dirty="0">
                <a:solidFill>
                  <a:srgbClr val="FFFFFF"/>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rPr>
              <a:t>Which form of exercise is the most beneficial for you? </a:t>
            </a:r>
          </a:p>
        </p:txBody>
      </p:sp>
      <p:sp>
        <p:nvSpPr>
          <p:cNvPr id="3" name="Subtitle 2">
            <a:extLst>
              <a:ext uri="{FF2B5EF4-FFF2-40B4-BE49-F238E27FC236}">
                <a16:creationId xmlns:a16="http://schemas.microsoft.com/office/drawing/2014/main" id="{E44ECE82-BCE7-32FC-C973-EC6986FD8067}"/>
              </a:ext>
            </a:extLst>
          </p:cNvPr>
          <p:cNvSpPr>
            <a:spLocks noGrp="1"/>
          </p:cNvSpPr>
          <p:nvPr>
            <p:ph type="subTitle" idx="1"/>
          </p:nvPr>
        </p:nvSpPr>
        <p:spPr>
          <a:xfrm>
            <a:off x="3224201" y="4586250"/>
            <a:ext cx="5743575" cy="812923"/>
          </a:xfrm>
          <a:solidFill>
            <a:schemeClr val="tx2">
              <a:lumMod val="75000"/>
            </a:schemeClr>
          </a:solidFill>
        </p:spPr>
        <p:txBody>
          <a:bodyPr anchor="t">
            <a:normAutofit/>
          </a:bodyPr>
          <a:lstStyle/>
          <a:p>
            <a:pPr algn="ctr"/>
            <a:r>
              <a:rPr lang="en-GB" dirty="0">
                <a:solidFill>
                  <a:srgbClr val="FFFFFF"/>
                </a:solidFill>
                <a:latin typeface="ADLaM Display" panose="02010000000000000000" pitchFamily="2" charset="0"/>
                <a:ea typeface="ADLaM Display" panose="02010000000000000000" pitchFamily="2" charset="0"/>
                <a:cs typeface="ADLaM Display" panose="02010000000000000000" pitchFamily="2" charset="0"/>
              </a:rPr>
              <a:t>By Lucy richards - 2318074</a:t>
            </a:r>
          </a:p>
        </p:txBody>
      </p:sp>
      <p:cxnSp>
        <p:nvCxnSpPr>
          <p:cNvPr id="13" name="Straight Connector 12">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38375"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2748873"/>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C69525-1BE4-4BA0-A23C-3BB6C162E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B68AF875-C18B-4B48-AE4C-A63FD3CEF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39A63B9-BE04-4A05-01CC-117972C31344}"/>
              </a:ext>
            </a:extLst>
          </p:cNvPr>
          <p:cNvGraphicFramePr>
            <a:graphicFrameLocks noGrp="1"/>
          </p:cNvGraphicFramePr>
          <p:nvPr>
            <p:ph idx="1"/>
            <p:extLst>
              <p:ext uri="{D42A27DB-BD31-4B8C-83A1-F6EECF244321}">
                <p14:modId xmlns:p14="http://schemas.microsoft.com/office/powerpoint/2010/main" val="3649856606"/>
              </p:ext>
            </p:extLst>
          </p:nvPr>
        </p:nvGraphicFramePr>
        <p:xfrm>
          <a:off x="497020" y="2421398"/>
          <a:ext cx="11197960" cy="37388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D6E6D412-6445-6439-6AC8-8C2500C65B9E}"/>
              </a:ext>
            </a:extLst>
          </p:cNvPr>
          <p:cNvSpPr>
            <a:spLocks noGrp="1"/>
          </p:cNvSpPr>
          <p:nvPr>
            <p:ph type="title"/>
          </p:nvPr>
        </p:nvSpPr>
        <p:spPr>
          <a:xfrm>
            <a:off x="587839" y="329382"/>
            <a:ext cx="10890929" cy="1097280"/>
          </a:xfrm>
          <a:solidFill>
            <a:srgbClr val="F9F79F"/>
          </a:solidFill>
        </p:spPr>
        <p:txBody>
          <a:bodyPr>
            <a:normAutofit/>
          </a:bodyPr>
          <a:lstStyle/>
          <a:p>
            <a:pPr algn="ctr"/>
            <a:r>
              <a:rPr lang="en-GB" sz="6000" dirty="0">
                <a:latin typeface="Cooper Black" panose="0208090404030B020404" pitchFamily="18" charset="0"/>
              </a:rPr>
              <a:t>Aims of the presentation </a:t>
            </a:r>
          </a:p>
        </p:txBody>
      </p:sp>
    </p:spTree>
    <p:extLst>
      <p:ext uri="{BB962C8B-B14F-4D97-AF65-F5344CB8AC3E}">
        <p14:creationId xmlns:p14="http://schemas.microsoft.com/office/powerpoint/2010/main" val="1462721411"/>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6EA4A72-0753-9213-FD98-AC409695D3F9}"/>
              </a:ext>
            </a:extLst>
          </p:cNvPr>
          <p:cNvPicPr>
            <a:picLocks noChangeAspect="1"/>
          </p:cNvPicPr>
          <p:nvPr/>
        </p:nvPicPr>
        <p:blipFill>
          <a:blip r:embed="rId3">
            <a:alphaModFix amt="40000"/>
          </a:blip>
          <a:srcRect b="1749"/>
          <a:stretch>
            <a:fillRect/>
          </a:stretch>
        </p:blipFill>
        <p:spPr>
          <a:xfrm>
            <a:off x="20" y="152"/>
            <a:ext cx="12191980" cy="6857848"/>
          </a:xfrm>
          <a:prstGeom prst="rect">
            <a:avLst/>
          </a:prstGeom>
        </p:spPr>
      </p:pic>
      <p:sp>
        <p:nvSpPr>
          <p:cNvPr id="2" name="Title 1">
            <a:extLst>
              <a:ext uri="{FF2B5EF4-FFF2-40B4-BE49-F238E27FC236}">
                <a16:creationId xmlns:a16="http://schemas.microsoft.com/office/drawing/2014/main" id="{9772318A-12F1-3095-B892-2C0090887394}"/>
              </a:ext>
            </a:extLst>
          </p:cNvPr>
          <p:cNvSpPr>
            <a:spLocks noGrp="1"/>
          </p:cNvSpPr>
          <p:nvPr>
            <p:ph type="title"/>
          </p:nvPr>
        </p:nvSpPr>
        <p:spPr>
          <a:xfrm>
            <a:off x="3372395" y="1134007"/>
            <a:ext cx="5162005" cy="1224567"/>
          </a:xfrm>
          <a:solidFill>
            <a:schemeClr val="bg1">
              <a:lumMod val="95000"/>
              <a:lumOff val="5000"/>
            </a:schemeClr>
          </a:solidFill>
        </p:spPr>
        <p:txBody>
          <a:bodyPr vert="horz" lIns="91440" tIns="45720" rIns="91440" bIns="45720" rtlCol="0" anchor="t">
            <a:normAutofit fontScale="90000"/>
          </a:bodyPr>
          <a:lstStyle/>
          <a:p>
            <a:pPr algn="ctr"/>
            <a:r>
              <a:rPr lang="en-US" sz="6000" b="1" u="sng" kern="1200" dirty="0">
                <a:solidFill>
                  <a:srgbClr val="FFFFFF"/>
                </a:solidFill>
                <a:latin typeface="ADLaM Display" panose="02010000000000000000" pitchFamily="2" charset="0"/>
                <a:ea typeface="ADLaM Display" panose="02010000000000000000" pitchFamily="2" charset="0"/>
                <a:cs typeface="ADLaM Display" panose="02010000000000000000" pitchFamily="2" charset="0"/>
              </a:rPr>
              <a:t>What is HIIT?</a:t>
            </a:r>
            <a:br>
              <a:rPr lang="en-US" sz="6000" b="1" u="sng" kern="1200" dirty="0">
                <a:solidFill>
                  <a:srgbClr val="FFFFFF"/>
                </a:solidFill>
                <a:latin typeface="+mj-lt"/>
                <a:ea typeface="+mj-ea"/>
                <a:cs typeface="+mj-cs"/>
              </a:rPr>
            </a:br>
            <a:br>
              <a:rPr lang="en-US" sz="6000" u="sng" dirty="0">
                <a:solidFill>
                  <a:srgbClr val="FFFFFF"/>
                </a:solidFill>
              </a:rPr>
            </a:br>
            <a:r>
              <a:rPr lang="en-US" sz="6000" b="1" u="sng" kern="1200" dirty="0">
                <a:solidFill>
                  <a:srgbClr val="FFFFFF"/>
                </a:solidFill>
                <a:latin typeface="+mj-lt"/>
                <a:ea typeface="+mj-ea"/>
                <a:cs typeface="+mj-cs"/>
              </a:rPr>
              <a:t> </a:t>
            </a:r>
          </a:p>
        </p:txBody>
      </p:sp>
      <p:cxnSp>
        <p:nvCxnSpPr>
          <p:cNvPr id="13" name="Straight Connector 12">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95436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7741DFC-E6D7-B863-5DB1-9A060A9BC5C4}"/>
              </a:ext>
            </a:extLst>
          </p:cNvPr>
          <p:cNvSpPr txBox="1"/>
          <p:nvPr/>
        </p:nvSpPr>
        <p:spPr>
          <a:xfrm>
            <a:off x="673281" y="2903122"/>
            <a:ext cx="10560231" cy="2923877"/>
          </a:xfrm>
          <a:prstGeom prst="rect">
            <a:avLst/>
          </a:prstGeom>
          <a:solidFill>
            <a:schemeClr val="bg1">
              <a:lumMod val="95000"/>
              <a:lumOff val="5000"/>
            </a:schemeClr>
          </a:solidFill>
        </p:spPr>
        <p:txBody>
          <a:bodyPr wrap="square" rtlCol="0">
            <a:spAutoFit/>
          </a:bodyPr>
          <a:lstStyle/>
          <a:p>
            <a:pPr algn="ctr"/>
            <a:r>
              <a:rPr lang="en-GB" sz="2400" dirty="0">
                <a:latin typeface="ADLaM Display" panose="02010000000000000000" pitchFamily="2" charset="0"/>
                <a:ea typeface="ADLaM Display" panose="02010000000000000000" pitchFamily="2" charset="0"/>
                <a:cs typeface="ADLaM Display" panose="02010000000000000000" pitchFamily="2" charset="0"/>
              </a:rPr>
              <a:t>HIIT stands for high intensity interval training. It is a form of exercise which involves performing short bursts of all-out effort exercise followed by rest periods. HIIT workouts typically hit intensities close to maximum oxygen consumption (VO2 max). HIIT has grown in popularity due to its minimal time consumption and the supposed health benefits and outcomes</a:t>
            </a:r>
          </a:p>
          <a:p>
            <a:pPr algn="ctr"/>
            <a:r>
              <a:rPr lang="en-GB" sz="2400" dirty="0">
                <a:latin typeface="ADLaM Display" panose="02010000000000000000" pitchFamily="2" charset="0"/>
                <a:ea typeface="ADLaM Display" panose="02010000000000000000" pitchFamily="2" charset="0"/>
                <a:cs typeface="ADLaM Display" panose="02010000000000000000" pitchFamily="2" charset="0"/>
              </a:rPr>
              <a:t>(Mark 2021).</a:t>
            </a:r>
            <a:endParaRPr lang="en-GB" sz="1600" dirty="0">
              <a:latin typeface="ADLaM Display" panose="02010000000000000000" pitchFamily="2" charset="0"/>
              <a:ea typeface="ADLaM Display" panose="02010000000000000000" pitchFamily="2" charset="0"/>
              <a:cs typeface="ADLaM Display" panose="02010000000000000000" pitchFamily="2" charset="0"/>
            </a:endParaRPr>
          </a:p>
          <a:p>
            <a:pPr algn="ctr"/>
            <a:endParaRPr lang="en-GB" sz="1600" dirty="0"/>
          </a:p>
        </p:txBody>
      </p:sp>
    </p:spTree>
    <p:extLst>
      <p:ext uri="{BB962C8B-B14F-4D97-AF65-F5344CB8AC3E}">
        <p14:creationId xmlns:p14="http://schemas.microsoft.com/office/powerpoint/2010/main" val="1127860562"/>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5EB0759-9C4A-F7E5-E6A5-53979E01CFB1}"/>
              </a:ext>
            </a:extLst>
          </p:cNvPr>
          <p:cNvPicPr>
            <a:picLocks noChangeAspect="1"/>
          </p:cNvPicPr>
          <p:nvPr/>
        </p:nvPicPr>
        <p:blipFill>
          <a:blip r:embed="rId2"/>
          <a:stretch>
            <a:fillRect/>
          </a:stretch>
        </p:blipFill>
        <p:spPr>
          <a:xfrm>
            <a:off x="0" y="0"/>
            <a:ext cx="13389428" cy="6857999"/>
          </a:xfrm>
          <a:prstGeom prst="rect">
            <a:avLst/>
          </a:prstGeom>
        </p:spPr>
      </p:pic>
      <p:sp>
        <p:nvSpPr>
          <p:cNvPr id="3" name="TextBox 2">
            <a:extLst>
              <a:ext uri="{FF2B5EF4-FFF2-40B4-BE49-F238E27FC236}">
                <a16:creationId xmlns:a16="http://schemas.microsoft.com/office/drawing/2014/main" id="{EC5FF7DB-BEE5-2023-E8EE-3B71D0F234B2}"/>
              </a:ext>
            </a:extLst>
          </p:cNvPr>
          <p:cNvSpPr txBox="1"/>
          <p:nvPr/>
        </p:nvSpPr>
        <p:spPr>
          <a:xfrm>
            <a:off x="468085" y="947058"/>
            <a:ext cx="6379029" cy="646331"/>
          </a:xfrm>
          <a:prstGeom prst="rect">
            <a:avLst/>
          </a:prstGeom>
          <a:solidFill>
            <a:schemeClr val="bg1">
              <a:lumMod val="65000"/>
            </a:schemeClr>
          </a:solidFill>
        </p:spPr>
        <p:txBody>
          <a:bodyPr wrap="square" rtlCol="0">
            <a:spAutoFit/>
          </a:bodyPr>
          <a:lstStyle/>
          <a:p>
            <a:r>
              <a:rPr lang="en-GB" sz="3600" dirty="0">
                <a:latin typeface="ADLaM Display" panose="02010000000000000000" pitchFamily="2" charset="0"/>
                <a:ea typeface="ADLaM Display" panose="02010000000000000000" pitchFamily="2" charset="0"/>
                <a:cs typeface="ADLaM Display" panose="02010000000000000000" pitchFamily="2" charset="0"/>
              </a:rPr>
              <a:t>What is steady state cardio? </a:t>
            </a:r>
          </a:p>
        </p:txBody>
      </p:sp>
      <p:sp>
        <p:nvSpPr>
          <p:cNvPr id="4" name="Content Placeholder 2">
            <a:extLst>
              <a:ext uri="{FF2B5EF4-FFF2-40B4-BE49-F238E27FC236}">
                <a16:creationId xmlns:a16="http://schemas.microsoft.com/office/drawing/2014/main" id="{7844E32A-4798-0BA7-BD7B-E987E5EBC307}"/>
              </a:ext>
            </a:extLst>
          </p:cNvPr>
          <p:cNvSpPr txBox="1">
            <a:spLocks/>
          </p:cNvSpPr>
          <p:nvPr/>
        </p:nvSpPr>
        <p:spPr>
          <a:xfrm>
            <a:off x="255640" y="2231572"/>
            <a:ext cx="6591476" cy="4125685"/>
          </a:xfrm>
          <a:prstGeom prst="rect">
            <a:avLst/>
          </a:prstGeom>
          <a:solidFill>
            <a:schemeClr val="bg1">
              <a:lumMod val="75000"/>
            </a:schemeClr>
          </a:solidFill>
        </p:spPr>
        <p:txBody>
          <a:bodyPr>
            <a:normAutofit lnSpcReduction="10000"/>
          </a:bodyPr>
          <a:lst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800" dirty="0">
                <a:latin typeface="ADLaM Display" panose="02010000000000000000" pitchFamily="2" charset="0"/>
                <a:ea typeface="ADLaM Display" panose="02010000000000000000" pitchFamily="2" charset="0"/>
                <a:cs typeface="ADLaM Display" panose="02010000000000000000" pitchFamily="2" charset="0"/>
              </a:rPr>
              <a:t>Steady state cardio requires you to undertake a cardiovascular based activity (for example running, cycling, swimming) for a continuous length of time at a challenging, yet manageable pace. The duration of time spent doing this activity is usually 60 minutes (Mark 2021).</a:t>
            </a:r>
          </a:p>
          <a:p>
            <a:endParaRPr lang="en-GB" sz="2400" dirty="0"/>
          </a:p>
        </p:txBody>
      </p:sp>
    </p:spTree>
    <p:extLst>
      <p:ext uri="{BB962C8B-B14F-4D97-AF65-F5344CB8AC3E}">
        <p14:creationId xmlns:p14="http://schemas.microsoft.com/office/powerpoint/2010/main" val="162428774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Advantages &amp; Disadvantages of Government Jobs - Businessegy">
            <a:extLst>
              <a:ext uri="{FF2B5EF4-FFF2-40B4-BE49-F238E27FC236}">
                <a16:creationId xmlns:a16="http://schemas.microsoft.com/office/drawing/2014/main" id="{2FB46310-A256-DCF6-D05D-E03D06BBC85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3048"/>
          <a:stretch/>
        </p:blipFill>
        <p:spPr bwMode="auto">
          <a:xfrm>
            <a:off x="0" y="-1"/>
            <a:ext cx="12192000" cy="684808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A9CD185-9332-263C-C601-C7414BFBF537}"/>
              </a:ext>
            </a:extLst>
          </p:cNvPr>
          <p:cNvSpPr>
            <a:spLocks noGrp="1"/>
          </p:cNvSpPr>
          <p:nvPr>
            <p:ph type="title"/>
          </p:nvPr>
        </p:nvSpPr>
        <p:spPr>
          <a:xfrm>
            <a:off x="1879896" y="9921"/>
            <a:ext cx="8432208" cy="695373"/>
          </a:xfrm>
          <a:solidFill>
            <a:schemeClr val="accent5">
              <a:lumMod val="60000"/>
              <a:lumOff val="40000"/>
            </a:schemeClr>
          </a:solidFill>
        </p:spPr>
        <p:txBody>
          <a:bodyPr>
            <a:normAutofit fontScale="90000"/>
          </a:bodyPr>
          <a:lstStyle/>
          <a:p>
            <a:pPr algn="ctr"/>
            <a:r>
              <a:rPr lang="en-GB" dirty="0">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rPr>
              <a:t>BENEFITS AND DRAWBACKS OF HIIT </a:t>
            </a:r>
          </a:p>
        </p:txBody>
      </p:sp>
      <p:sp>
        <p:nvSpPr>
          <p:cNvPr id="4" name="Content Placeholder 3">
            <a:extLst>
              <a:ext uri="{FF2B5EF4-FFF2-40B4-BE49-F238E27FC236}">
                <a16:creationId xmlns:a16="http://schemas.microsoft.com/office/drawing/2014/main" id="{2C100716-6B89-2CEA-7528-1B39A8D9B838}"/>
              </a:ext>
            </a:extLst>
          </p:cNvPr>
          <p:cNvSpPr>
            <a:spLocks noGrp="1"/>
          </p:cNvSpPr>
          <p:nvPr>
            <p:ph sz="half" idx="2"/>
          </p:nvPr>
        </p:nvSpPr>
        <p:spPr>
          <a:xfrm>
            <a:off x="546100" y="715216"/>
            <a:ext cx="5193974" cy="3076548"/>
          </a:xfrm>
          <a:solidFill>
            <a:schemeClr val="bg2">
              <a:lumMod val="75000"/>
            </a:schemeClr>
          </a:solidFill>
        </p:spPr>
        <p:txBody>
          <a:bodyPr>
            <a:normAutofit fontScale="92500" lnSpcReduction="20000"/>
          </a:bodyPr>
          <a:lstStyle/>
          <a:p>
            <a:pPr algn="ctr">
              <a:buFontTx/>
              <a:buChar char="-"/>
            </a:pPr>
            <a:r>
              <a:rPr lang="en-GB" b="1" dirty="0">
                <a:latin typeface="ADLaM Display" panose="02010000000000000000" pitchFamily="2" charset="0"/>
                <a:ea typeface="ADLaM Display" panose="02010000000000000000" pitchFamily="2" charset="0"/>
                <a:cs typeface="ADLaM Display" panose="02010000000000000000" pitchFamily="2" charset="0"/>
              </a:rPr>
              <a:t>HIIT is a time effective way of exercising. In just 30 minutes, you can achieve a full body, fat burning workout. </a:t>
            </a:r>
          </a:p>
          <a:p>
            <a:pPr algn="ctr">
              <a:buFontTx/>
              <a:buChar char="-"/>
            </a:pPr>
            <a:r>
              <a:rPr lang="en-US" b="1" i="0" dirty="0">
                <a:effectLst/>
                <a:latin typeface="ADLaM Display" panose="02010000000000000000" pitchFamily="2" charset="0"/>
                <a:ea typeface="ADLaM Display" panose="02010000000000000000" pitchFamily="2" charset="0"/>
                <a:cs typeface="ADLaM Display" panose="02010000000000000000" pitchFamily="2" charset="0"/>
              </a:rPr>
              <a:t>A study </a:t>
            </a:r>
            <a:r>
              <a:rPr lang="en-US" b="1" dirty="0">
                <a:latin typeface="ADLaM Display" panose="02010000000000000000" pitchFamily="2" charset="0"/>
                <a:ea typeface="ADLaM Display" panose="02010000000000000000" pitchFamily="2" charset="0"/>
                <a:cs typeface="ADLaM Display" panose="02010000000000000000" pitchFamily="2" charset="0"/>
              </a:rPr>
              <a:t>found that </a:t>
            </a:r>
            <a:r>
              <a:rPr lang="en-US" b="1" i="0" dirty="0">
                <a:effectLst/>
                <a:latin typeface="ADLaM Display" panose="02010000000000000000" pitchFamily="2" charset="0"/>
                <a:ea typeface="ADLaM Display" panose="02010000000000000000" pitchFamily="2" charset="0"/>
                <a:cs typeface="ADLaM Display" panose="02010000000000000000" pitchFamily="2" charset="0"/>
              </a:rPr>
              <a:t>HIIT is associated with increased patient compliance, possibly due to the short time frame required to complete.</a:t>
            </a:r>
          </a:p>
          <a:p>
            <a:pPr algn="ctr">
              <a:buFontTx/>
              <a:buChar char="-"/>
            </a:pPr>
            <a:r>
              <a:rPr lang="en-US" b="1" dirty="0">
                <a:latin typeface="ADLaM Display" panose="02010000000000000000" pitchFamily="2" charset="0"/>
                <a:ea typeface="ADLaM Display" panose="02010000000000000000" pitchFamily="2" charset="0"/>
                <a:cs typeface="ADLaM Display" panose="02010000000000000000" pitchFamily="2" charset="0"/>
              </a:rPr>
              <a:t>I</a:t>
            </a:r>
            <a:r>
              <a:rPr lang="en-US" b="1" i="0" dirty="0">
                <a:effectLst/>
                <a:latin typeface="ADLaM Display" panose="02010000000000000000" pitchFamily="2" charset="0"/>
                <a:ea typeface="ADLaM Display" panose="02010000000000000000" pitchFamily="2" charset="0"/>
                <a:cs typeface="ADLaM Display" panose="02010000000000000000" pitchFamily="2" charset="0"/>
              </a:rPr>
              <a:t>mproved cardiovascular and metabolic outcomes.</a:t>
            </a:r>
          </a:p>
        </p:txBody>
      </p:sp>
      <p:sp>
        <p:nvSpPr>
          <p:cNvPr id="6" name="Content Placeholder 5">
            <a:extLst>
              <a:ext uri="{FF2B5EF4-FFF2-40B4-BE49-F238E27FC236}">
                <a16:creationId xmlns:a16="http://schemas.microsoft.com/office/drawing/2014/main" id="{E2238204-6407-DF7E-6C77-94948A2443D7}"/>
              </a:ext>
            </a:extLst>
          </p:cNvPr>
          <p:cNvSpPr>
            <a:spLocks noGrp="1"/>
          </p:cNvSpPr>
          <p:nvPr>
            <p:ph sz="quarter" idx="4"/>
          </p:nvPr>
        </p:nvSpPr>
        <p:spPr>
          <a:xfrm>
            <a:off x="6819900" y="715216"/>
            <a:ext cx="5087947" cy="3076548"/>
          </a:xfrm>
          <a:solidFill>
            <a:schemeClr val="accent2">
              <a:lumMod val="40000"/>
              <a:lumOff val="60000"/>
            </a:schemeClr>
          </a:solidFill>
        </p:spPr>
        <p:txBody>
          <a:bodyPr>
            <a:normAutofit fontScale="92500" lnSpcReduction="20000"/>
          </a:bodyPr>
          <a:lstStyle/>
          <a:p>
            <a:pPr marL="0" indent="0" algn="ctr">
              <a:buNone/>
            </a:pPr>
            <a:r>
              <a:rPr lang="en-GB" sz="2400" b="1" dirty="0">
                <a:latin typeface="ADLaM Display" panose="02010000000000000000" pitchFamily="2" charset="0"/>
                <a:ea typeface="ADLaM Display" panose="02010000000000000000" pitchFamily="2" charset="0"/>
                <a:cs typeface="ADLaM Display" panose="02010000000000000000" pitchFamily="2" charset="0"/>
              </a:rPr>
              <a:t>- HIIT isn’t suitable for everyone. </a:t>
            </a:r>
          </a:p>
          <a:p>
            <a:pPr marL="0" indent="0" algn="ctr">
              <a:buNone/>
            </a:pPr>
            <a:r>
              <a:rPr lang="en-GB" sz="2400" b="1" dirty="0">
                <a:latin typeface="ADLaM Display" panose="02010000000000000000" pitchFamily="2" charset="0"/>
                <a:ea typeface="ADLaM Display" panose="02010000000000000000" pitchFamily="2" charset="0"/>
                <a:cs typeface="ADLaM Display" panose="02010000000000000000" pitchFamily="2" charset="0"/>
              </a:rPr>
              <a:t>- HIIT presents risks such as a higher incidence of </a:t>
            </a:r>
            <a:r>
              <a:rPr lang="en-GB" sz="2400" b="1" dirty="0" err="1">
                <a:latin typeface="ADLaM Display" panose="02010000000000000000" pitchFamily="2" charset="0"/>
                <a:ea typeface="ADLaM Display" panose="02010000000000000000" pitchFamily="2" charset="0"/>
                <a:cs typeface="ADLaM Display" panose="02010000000000000000" pitchFamily="2" charset="0"/>
              </a:rPr>
              <a:t>muscoskeletal</a:t>
            </a:r>
            <a:r>
              <a:rPr lang="en-GB" sz="2400" b="1" dirty="0">
                <a:latin typeface="ADLaM Display" panose="02010000000000000000" pitchFamily="2" charset="0"/>
                <a:ea typeface="ADLaM Display" panose="02010000000000000000" pitchFamily="2" charset="0"/>
                <a:cs typeface="ADLaM Display" panose="02010000000000000000" pitchFamily="2" charset="0"/>
              </a:rPr>
              <a:t> injuries. </a:t>
            </a:r>
          </a:p>
          <a:p>
            <a:pPr marL="0" indent="0" algn="ctr">
              <a:buNone/>
            </a:pPr>
            <a:r>
              <a:rPr lang="en-GB" sz="2400" b="1" dirty="0">
                <a:latin typeface="ADLaM Display" panose="02010000000000000000" pitchFamily="2" charset="0"/>
                <a:ea typeface="ADLaM Display" panose="02010000000000000000" pitchFamily="2" charset="0"/>
                <a:cs typeface="ADLaM Display" panose="02010000000000000000" pitchFamily="2" charset="0"/>
              </a:rPr>
              <a:t>- HIIT can cause </a:t>
            </a:r>
            <a:r>
              <a:rPr lang="en-US" sz="2400" b="1" i="0" dirty="0">
                <a:effectLst/>
                <a:latin typeface="ADLaM Display" panose="02010000000000000000" pitchFamily="2" charset="0"/>
                <a:ea typeface="ADLaM Display" panose="02010000000000000000" pitchFamily="2" charset="0"/>
                <a:cs typeface="ADLaM Display" panose="02010000000000000000" pitchFamily="2" charset="0"/>
              </a:rPr>
              <a:t>adverse cardiac events in high-risk individuals, and the risk of overtraining and burnout</a:t>
            </a:r>
          </a:p>
          <a:p>
            <a:pPr marL="0" indent="0" algn="ctr">
              <a:buNone/>
            </a:pPr>
            <a:r>
              <a:rPr lang="en-US" sz="2400" b="1" i="0" dirty="0">
                <a:effectLst/>
                <a:latin typeface="ADLaM Display" panose="02010000000000000000" pitchFamily="2" charset="0"/>
                <a:ea typeface="ADLaM Display" panose="02010000000000000000" pitchFamily="2" charset="0"/>
                <a:cs typeface="ADLaM Display" panose="02010000000000000000" pitchFamily="2" charset="0"/>
              </a:rPr>
              <a:t>(</a:t>
            </a:r>
            <a:r>
              <a:rPr lang="en-US" sz="2400" b="1" dirty="0" err="1">
                <a:latin typeface="ADLaM Display" panose="02010000000000000000" pitchFamily="2" charset="0"/>
                <a:ea typeface="ADLaM Display" panose="02010000000000000000" pitchFamily="2" charset="0"/>
                <a:cs typeface="ADLaM Display" panose="02010000000000000000" pitchFamily="2" charset="0"/>
              </a:rPr>
              <a:t>P</a:t>
            </a:r>
            <a:r>
              <a:rPr lang="en-US" sz="2400" b="1" i="0" dirty="0" err="1">
                <a:effectLst/>
                <a:latin typeface="ADLaM Display" panose="02010000000000000000" pitchFamily="2" charset="0"/>
                <a:ea typeface="ADLaM Display" panose="02010000000000000000" pitchFamily="2" charset="0"/>
                <a:cs typeface="ADLaM Display" panose="02010000000000000000" pitchFamily="2" charset="0"/>
              </a:rPr>
              <a:t>ilzga</a:t>
            </a:r>
            <a:r>
              <a:rPr lang="en-US" sz="2400" b="1" i="0" dirty="0">
                <a:effectLst/>
                <a:latin typeface="ADLaM Display" panose="02010000000000000000" pitchFamily="2" charset="0"/>
                <a:ea typeface="ADLaM Display" panose="02010000000000000000" pitchFamily="2" charset="0"/>
                <a:cs typeface="ADLaM Display" panose="02010000000000000000" pitchFamily="2" charset="0"/>
              </a:rPr>
              <a:t> et al 2024). </a:t>
            </a:r>
            <a:endParaRPr lang="en-GB" sz="2400" b="1" dirty="0">
              <a:latin typeface="ADLaM Display" panose="02010000000000000000" pitchFamily="2" charset="0"/>
              <a:ea typeface="ADLaM Display" panose="02010000000000000000" pitchFamily="2" charset="0"/>
              <a:cs typeface="ADLaM Display" panose="02010000000000000000" pitchFamily="2" charset="0"/>
            </a:endParaRPr>
          </a:p>
        </p:txBody>
      </p:sp>
      <p:cxnSp>
        <p:nvCxnSpPr>
          <p:cNvPr id="14" name="Straight Arrow Connector 13">
            <a:extLst>
              <a:ext uri="{FF2B5EF4-FFF2-40B4-BE49-F238E27FC236}">
                <a16:creationId xmlns:a16="http://schemas.microsoft.com/office/drawing/2014/main" id="{24DCE315-D4B8-FA5C-7EEB-307C079D7858}"/>
              </a:ext>
            </a:extLst>
          </p:cNvPr>
          <p:cNvCxnSpPr>
            <a:cxnSpLocks/>
          </p:cNvCxnSpPr>
          <p:nvPr/>
        </p:nvCxnSpPr>
        <p:spPr>
          <a:xfrm>
            <a:off x="5959168" y="882036"/>
            <a:ext cx="0" cy="2788464"/>
          </a:xfrm>
          <a:prstGeom prst="straightConnector1">
            <a:avLst/>
          </a:prstGeom>
          <a:ln w="76200" cap="flat" cmpd="sng" algn="ctr">
            <a:solidFill>
              <a:schemeClr val="accent3"/>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3" name="Straight Arrow Connector 2">
            <a:extLst>
              <a:ext uri="{FF2B5EF4-FFF2-40B4-BE49-F238E27FC236}">
                <a16:creationId xmlns:a16="http://schemas.microsoft.com/office/drawing/2014/main" id="{F2F3F025-FC1E-19D2-6BE7-D6FD8E174C45}"/>
              </a:ext>
            </a:extLst>
          </p:cNvPr>
          <p:cNvCxnSpPr>
            <a:cxnSpLocks/>
          </p:cNvCxnSpPr>
          <p:nvPr/>
        </p:nvCxnSpPr>
        <p:spPr>
          <a:xfrm>
            <a:off x="6524522" y="882036"/>
            <a:ext cx="0" cy="2788464"/>
          </a:xfrm>
          <a:prstGeom prst="straightConnector1">
            <a:avLst/>
          </a:prstGeom>
          <a:ln w="76200" cap="flat" cmpd="sng" algn="ctr">
            <a:solidFill>
              <a:schemeClr val="accent6">
                <a:lumMod val="40000"/>
                <a:lumOff val="60000"/>
              </a:schemeClr>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3929671396"/>
      </p:ext>
    </p:extLst>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3A4E9-200E-0C54-7932-FFC8356BB90D}"/>
              </a:ext>
            </a:extLst>
          </p:cNvPr>
          <p:cNvSpPr>
            <a:spLocks noGrp="1"/>
          </p:cNvSpPr>
          <p:nvPr>
            <p:ph type="title"/>
          </p:nvPr>
        </p:nvSpPr>
        <p:spPr>
          <a:xfrm>
            <a:off x="1" y="0"/>
            <a:ext cx="12192000" cy="939753"/>
          </a:xfrm>
          <a:solidFill>
            <a:schemeClr val="accent3">
              <a:lumMod val="20000"/>
              <a:lumOff val="80000"/>
            </a:schemeClr>
          </a:solidFill>
        </p:spPr>
        <p:txBody>
          <a:bodyPr>
            <a:normAutofit fontScale="90000"/>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BENEFITS AND DRAWBACKS OF STEADY STATE CARDIO </a:t>
            </a:r>
          </a:p>
        </p:txBody>
      </p:sp>
      <p:sp>
        <p:nvSpPr>
          <p:cNvPr id="3" name="Text Placeholder 2">
            <a:extLst>
              <a:ext uri="{FF2B5EF4-FFF2-40B4-BE49-F238E27FC236}">
                <a16:creationId xmlns:a16="http://schemas.microsoft.com/office/drawing/2014/main" id="{C53C910F-829C-F1F6-C1AC-3F172213FCA8}"/>
              </a:ext>
            </a:extLst>
          </p:cNvPr>
          <p:cNvSpPr>
            <a:spLocks noGrp="1"/>
          </p:cNvSpPr>
          <p:nvPr>
            <p:ph type="body" idx="1"/>
          </p:nvPr>
        </p:nvSpPr>
        <p:spPr>
          <a:xfrm>
            <a:off x="640079" y="939753"/>
            <a:ext cx="4528821" cy="695373"/>
          </a:xfrm>
          <a:solidFill>
            <a:schemeClr val="accent2"/>
          </a:solidFill>
        </p:spPr>
        <p:txBody>
          <a:bodyPr>
            <a:normAutofit fontScale="92500" lnSpcReduction="10000"/>
          </a:bodyPr>
          <a:lstStyle/>
          <a:p>
            <a:pPr algn="ctr"/>
            <a:r>
              <a:rPr lang="en-GB" sz="4000" dirty="0">
                <a:latin typeface="ADLaM Display" panose="02010000000000000000" pitchFamily="2" charset="0"/>
                <a:ea typeface="ADLaM Display" panose="02010000000000000000" pitchFamily="2" charset="0"/>
                <a:cs typeface="ADLaM Display" panose="02010000000000000000" pitchFamily="2" charset="0"/>
              </a:rPr>
              <a:t>BENEFITS</a:t>
            </a:r>
            <a:r>
              <a:rPr lang="en-GB" dirty="0"/>
              <a:t> </a:t>
            </a:r>
          </a:p>
        </p:txBody>
      </p:sp>
      <p:graphicFrame>
        <p:nvGraphicFramePr>
          <p:cNvPr id="8" name="Content Placeholder 3">
            <a:extLst>
              <a:ext uri="{FF2B5EF4-FFF2-40B4-BE49-F238E27FC236}">
                <a16:creationId xmlns:a16="http://schemas.microsoft.com/office/drawing/2014/main" id="{0C15328D-F7E2-2A79-E429-6C0A091619C6}"/>
              </a:ext>
            </a:extLst>
          </p:cNvPr>
          <p:cNvGraphicFramePr>
            <a:graphicFrameLocks noGrp="1"/>
          </p:cNvGraphicFramePr>
          <p:nvPr>
            <p:ph sz="half" idx="2"/>
          </p:nvPr>
        </p:nvGraphicFramePr>
        <p:xfrm>
          <a:off x="298449" y="2086897"/>
          <a:ext cx="5212080" cy="4471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C8E1F910-6E24-4629-21D0-299F19C3AC23}"/>
              </a:ext>
            </a:extLst>
          </p:cNvPr>
          <p:cNvSpPr>
            <a:spLocks noGrp="1"/>
          </p:cNvSpPr>
          <p:nvPr>
            <p:ph type="body" sz="quarter" idx="3"/>
          </p:nvPr>
        </p:nvSpPr>
        <p:spPr>
          <a:xfrm>
            <a:off x="6716438" y="939753"/>
            <a:ext cx="4417059" cy="695373"/>
          </a:xfrm>
          <a:solidFill>
            <a:schemeClr val="accent5">
              <a:lumMod val="60000"/>
              <a:lumOff val="40000"/>
            </a:schemeClr>
          </a:solidFill>
        </p:spPr>
        <p:txBody>
          <a:bodyPr>
            <a:normAutofit fontScale="92500" lnSpcReduction="10000"/>
          </a:bodyPr>
          <a:lstStyle/>
          <a:p>
            <a:pPr algn="ctr"/>
            <a:r>
              <a:rPr lang="en-GB" sz="3600" dirty="0">
                <a:latin typeface="ADLaM Display" panose="02010000000000000000" pitchFamily="2" charset="0"/>
                <a:ea typeface="ADLaM Display" panose="02010000000000000000" pitchFamily="2" charset="0"/>
                <a:cs typeface="ADLaM Display" panose="02010000000000000000" pitchFamily="2" charset="0"/>
              </a:rPr>
              <a:t>DRAWBACKS </a:t>
            </a:r>
          </a:p>
        </p:txBody>
      </p:sp>
      <p:sp>
        <p:nvSpPr>
          <p:cNvPr id="6" name="Content Placeholder 5">
            <a:extLst>
              <a:ext uri="{FF2B5EF4-FFF2-40B4-BE49-F238E27FC236}">
                <a16:creationId xmlns:a16="http://schemas.microsoft.com/office/drawing/2014/main" id="{9CDA44BD-8DB6-3775-6779-8275C23E286A}"/>
              </a:ext>
            </a:extLst>
          </p:cNvPr>
          <p:cNvSpPr>
            <a:spLocks noGrp="1"/>
          </p:cNvSpPr>
          <p:nvPr>
            <p:ph sz="quarter" idx="4"/>
          </p:nvPr>
        </p:nvSpPr>
        <p:spPr>
          <a:xfrm>
            <a:off x="6072005" y="2017456"/>
            <a:ext cx="5705924" cy="4610100"/>
          </a:xfrm>
          <a:solidFill>
            <a:schemeClr val="accent3"/>
          </a:solidFill>
        </p:spPr>
        <p:txBody>
          <a:bodyPr>
            <a:normAutofit fontScale="92500" lnSpcReduction="10000"/>
          </a:bodyPr>
          <a:lstStyle/>
          <a:p>
            <a:pPr>
              <a:buFontTx/>
              <a:buChar char="-"/>
            </a:pPr>
            <a:r>
              <a:rPr lang="en-GB" b="1" dirty="0">
                <a:latin typeface="ADLaM Display" panose="02010000000000000000" pitchFamily="2" charset="0"/>
                <a:ea typeface="ADLaM Display" panose="02010000000000000000" pitchFamily="2" charset="0"/>
                <a:cs typeface="ADLaM Display" panose="02010000000000000000" pitchFamily="2" charset="0"/>
              </a:rPr>
              <a:t>It is very time–consuming and can be boring, which can lead to individuals not returning to the exercise form or exercise at all. </a:t>
            </a:r>
          </a:p>
          <a:p>
            <a:pPr>
              <a:buFontTx/>
              <a:buChar char="-"/>
            </a:pPr>
            <a:r>
              <a:rPr lang="en-GB" b="1" dirty="0">
                <a:latin typeface="ADLaM Display" panose="02010000000000000000" pitchFamily="2" charset="0"/>
                <a:ea typeface="ADLaM Display" panose="02010000000000000000" pitchFamily="2" charset="0"/>
                <a:cs typeface="ADLaM Display" panose="02010000000000000000" pitchFamily="2" charset="0"/>
              </a:rPr>
              <a:t>Steady state exercise like running, is a high impact sport. The risk of injury in steady state cardio like this is therefore greater. </a:t>
            </a:r>
          </a:p>
          <a:p>
            <a:pPr>
              <a:buFontTx/>
              <a:buChar char="-"/>
            </a:pPr>
            <a:r>
              <a:rPr lang="en-GB" b="1" dirty="0">
                <a:latin typeface="ADLaM Display" panose="02010000000000000000" pitchFamily="2" charset="0"/>
                <a:ea typeface="ADLaM Display" panose="02010000000000000000" pitchFamily="2" charset="0"/>
                <a:cs typeface="ADLaM Display" panose="02010000000000000000" pitchFamily="2" charset="0"/>
              </a:rPr>
              <a:t>Training only at steady state can lead to a plateau in performance or health improvements. This is because, in order to grow and adapt, the body must be challenged to get stronger.</a:t>
            </a:r>
          </a:p>
          <a:p>
            <a:pPr marL="0" indent="0">
              <a:buNone/>
            </a:pPr>
            <a:r>
              <a:rPr lang="en-GB" b="1" dirty="0">
                <a:latin typeface="ADLaM Display" panose="02010000000000000000" pitchFamily="2" charset="0"/>
                <a:ea typeface="ADLaM Display" panose="02010000000000000000" pitchFamily="2" charset="0"/>
                <a:cs typeface="ADLaM Display" panose="02010000000000000000" pitchFamily="2" charset="0"/>
              </a:rPr>
              <a:t>    (</a:t>
            </a:r>
            <a:r>
              <a:rPr lang="en-GB" b="1" dirty="0" err="1">
                <a:latin typeface="ADLaM Display" panose="02010000000000000000" pitchFamily="2" charset="0"/>
                <a:ea typeface="ADLaM Display" panose="02010000000000000000" pitchFamily="2" charset="0"/>
                <a:cs typeface="ADLaM Display" panose="02010000000000000000" pitchFamily="2" charset="0"/>
              </a:rPr>
              <a:t>Waehner</a:t>
            </a:r>
            <a:r>
              <a:rPr lang="en-GB" b="1" dirty="0">
                <a:latin typeface="ADLaM Display" panose="02010000000000000000" pitchFamily="2" charset="0"/>
                <a:ea typeface="ADLaM Display" panose="02010000000000000000" pitchFamily="2" charset="0"/>
                <a:cs typeface="ADLaM Display" panose="02010000000000000000" pitchFamily="2" charset="0"/>
              </a:rPr>
              <a:t> 2023)</a:t>
            </a:r>
          </a:p>
        </p:txBody>
      </p:sp>
    </p:spTree>
    <p:extLst>
      <p:ext uri="{BB962C8B-B14F-4D97-AF65-F5344CB8AC3E}">
        <p14:creationId xmlns:p14="http://schemas.microsoft.com/office/powerpoint/2010/main" val="2610447319"/>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42" name="Straight Connector 1041">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044" name="Rectangle 1043">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F9E6F6E-67C5-CAC6-4676-B791D7C412F4}"/>
              </a:ext>
            </a:extLst>
          </p:cNvPr>
          <p:cNvPicPr>
            <a:picLocks noChangeAspect="1"/>
          </p:cNvPicPr>
          <p:nvPr/>
        </p:nvPicPr>
        <p:blipFill>
          <a:blip r:embed="rId2">
            <a:alphaModFix amt="40000"/>
          </a:blip>
          <a:srcRect t="9324" b="4800"/>
          <a:stretch>
            <a:fillRect/>
          </a:stretch>
        </p:blipFill>
        <p:spPr>
          <a:xfrm>
            <a:off x="20" y="152"/>
            <a:ext cx="12191980" cy="6857848"/>
          </a:xfrm>
          <a:prstGeom prst="rect">
            <a:avLst/>
          </a:prstGeom>
        </p:spPr>
      </p:pic>
      <p:sp>
        <p:nvSpPr>
          <p:cNvPr id="2" name="Title 1">
            <a:extLst>
              <a:ext uri="{FF2B5EF4-FFF2-40B4-BE49-F238E27FC236}">
                <a16:creationId xmlns:a16="http://schemas.microsoft.com/office/drawing/2014/main" id="{28A244B4-9423-FC20-E2B9-B46DDDA17279}"/>
              </a:ext>
            </a:extLst>
          </p:cNvPr>
          <p:cNvSpPr>
            <a:spLocks noGrp="1"/>
          </p:cNvSpPr>
          <p:nvPr>
            <p:ph type="title"/>
          </p:nvPr>
        </p:nvSpPr>
        <p:spPr>
          <a:xfrm>
            <a:off x="394272" y="631272"/>
            <a:ext cx="11424101" cy="2065504"/>
          </a:xfrm>
          <a:solidFill>
            <a:schemeClr val="tx2">
              <a:lumMod val="90000"/>
            </a:schemeClr>
          </a:solidFill>
        </p:spPr>
        <p:txBody>
          <a:bodyPr vert="horz" lIns="91440" tIns="45720" rIns="91440" bIns="45720" rtlCol="0" anchor="t">
            <a:normAutofit/>
          </a:bodyPr>
          <a:lstStyle/>
          <a:p>
            <a:pPr algn="ctr"/>
            <a:r>
              <a:rPr lang="en-US" sz="6000" b="1" i="1" kern="1200" dirty="0">
                <a:solidFill>
                  <a:schemeClr val="bg1">
                    <a:lumMod val="75000"/>
                    <a:lumOff val="25000"/>
                  </a:schemeClr>
                </a:solidFill>
                <a:latin typeface="ADLaM Display" panose="02010000000000000000" pitchFamily="2" charset="0"/>
                <a:ea typeface="ADLaM Display" panose="02010000000000000000" pitchFamily="2" charset="0"/>
                <a:cs typeface="ADLaM Display" panose="02010000000000000000" pitchFamily="2" charset="0"/>
              </a:rPr>
              <a:t>So what does the research currently say? </a:t>
            </a:r>
          </a:p>
        </p:txBody>
      </p:sp>
      <p:cxnSp>
        <p:nvCxnSpPr>
          <p:cNvPr id="1046" name="Straight Connector 1045">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95436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637835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2D2B3D1-F95C-8CD5-3529-AF3889B03AB8}"/>
              </a:ext>
            </a:extLst>
          </p:cNvPr>
          <p:cNvGraphicFramePr>
            <a:graphicFrameLocks noGrp="1"/>
          </p:cNvGraphicFramePr>
          <p:nvPr>
            <p:ph idx="1"/>
            <p:extLst>
              <p:ext uri="{D42A27DB-BD31-4B8C-83A1-F6EECF244321}">
                <p14:modId xmlns:p14="http://schemas.microsoft.com/office/powerpoint/2010/main" val="4079574544"/>
              </p:ext>
            </p:extLst>
          </p:nvPr>
        </p:nvGraphicFramePr>
        <p:xfrm>
          <a:off x="4634322" y="199574"/>
          <a:ext cx="7075897" cy="42418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455C5701-20ED-3C92-1988-FA516F802D15}"/>
              </a:ext>
            </a:extLst>
          </p:cNvPr>
          <p:cNvSpPr txBox="1"/>
          <p:nvPr/>
        </p:nvSpPr>
        <p:spPr>
          <a:xfrm>
            <a:off x="4634321" y="5088766"/>
            <a:ext cx="7075897" cy="1569660"/>
          </a:xfrm>
          <a:prstGeom prst="rect">
            <a:avLst/>
          </a:prstGeom>
          <a:solidFill>
            <a:schemeClr val="accent4">
              <a:lumMod val="60000"/>
              <a:lumOff val="40000"/>
            </a:schemeClr>
          </a:solidFill>
          <a:ln>
            <a:solidFill>
              <a:schemeClr val="bg1"/>
            </a:solidFill>
          </a:ln>
        </p:spPr>
        <p:txBody>
          <a:bodyPr wrap="square" rtlCol="0">
            <a:spAutoFit/>
          </a:bodyPr>
          <a:lstStyle/>
          <a:p>
            <a:pPr algn="ctr"/>
            <a:r>
              <a:rPr lang="en-US" sz="24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Steady state cardio, although it is effective during exercise, it produces smaller and shorter-lived increases in fat metabolism after completion compared to HIIT (Thomas 2025). </a:t>
            </a:r>
          </a:p>
        </p:txBody>
      </p:sp>
      <p:sp>
        <p:nvSpPr>
          <p:cNvPr id="4" name="Arrow: Down 3">
            <a:extLst>
              <a:ext uri="{FF2B5EF4-FFF2-40B4-BE49-F238E27FC236}">
                <a16:creationId xmlns:a16="http://schemas.microsoft.com/office/drawing/2014/main" id="{D5EE3DA8-F854-4BA6-045D-0779C55CAD14}"/>
              </a:ext>
            </a:extLst>
          </p:cNvPr>
          <p:cNvSpPr/>
          <p:nvPr/>
        </p:nvSpPr>
        <p:spPr>
          <a:xfrm>
            <a:off x="7436686" y="4132109"/>
            <a:ext cx="1471165" cy="956657"/>
          </a:xfrm>
          <a:prstGeom prst="down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76B16946-1DB9-8A08-DDAD-235682F0D566}"/>
              </a:ext>
            </a:extLst>
          </p:cNvPr>
          <p:cNvSpPr>
            <a:spLocks noGrp="1"/>
          </p:cNvSpPr>
          <p:nvPr>
            <p:ph type="title"/>
          </p:nvPr>
        </p:nvSpPr>
        <p:spPr>
          <a:xfrm>
            <a:off x="315477" y="467034"/>
            <a:ext cx="4003368" cy="2057400"/>
          </a:xfrm>
          <a:solidFill>
            <a:schemeClr val="accent2">
              <a:lumMod val="20000"/>
              <a:lumOff val="80000"/>
            </a:schemeClr>
          </a:solidFill>
        </p:spPr>
        <p:txBody>
          <a:bodyPr anchor="t">
            <a:normAutofit/>
          </a:bodyPr>
          <a:lstStyle/>
          <a:p>
            <a:pPr algn="ctr"/>
            <a:r>
              <a:rPr lang="en-GB" dirty="0">
                <a:solidFill>
                  <a:schemeClr val="tx1">
                    <a:lumMod val="75000"/>
                    <a:lumOff val="25000"/>
                  </a:schemeClr>
                </a:solidFill>
                <a:latin typeface="ADLaM Display" panose="02010000000000000000" pitchFamily="2" charset="0"/>
                <a:ea typeface="ADLaM Display" panose="02010000000000000000" pitchFamily="2" charset="0"/>
                <a:cs typeface="ADLaM Display" panose="02010000000000000000" pitchFamily="2" charset="0"/>
              </a:rPr>
              <a:t>How effective is Steady state cardio?</a:t>
            </a:r>
          </a:p>
        </p:txBody>
      </p:sp>
      <p:pic>
        <p:nvPicPr>
          <p:cNvPr id="7" name="Picture 6">
            <a:extLst>
              <a:ext uri="{FF2B5EF4-FFF2-40B4-BE49-F238E27FC236}">
                <a16:creationId xmlns:a16="http://schemas.microsoft.com/office/drawing/2014/main" id="{349BC31B-3454-10ED-B5F1-74465ED726EA}"/>
              </a:ext>
            </a:extLst>
          </p:cNvPr>
          <p:cNvPicPr>
            <a:picLocks noChangeAspect="1"/>
          </p:cNvPicPr>
          <p:nvPr/>
        </p:nvPicPr>
        <p:blipFill>
          <a:blip r:embed="rId8"/>
          <a:stretch>
            <a:fillRect/>
          </a:stretch>
        </p:blipFill>
        <p:spPr>
          <a:xfrm>
            <a:off x="204762" y="2878680"/>
            <a:ext cx="4114083" cy="3549443"/>
          </a:xfrm>
          <a:prstGeom prst="rect">
            <a:avLst/>
          </a:prstGeom>
        </p:spPr>
      </p:pic>
    </p:spTree>
    <p:extLst>
      <p:ext uri="{BB962C8B-B14F-4D97-AF65-F5344CB8AC3E}">
        <p14:creationId xmlns:p14="http://schemas.microsoft.com/office/powerpoint/2010/main" val="211817763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E2BD7-40A8-A2DC-683F-3FC25B614F62}"/>
              </a:ext>
            </a:extLst>
          </p:cNvPr>
          <p:cNvSpPr>
            <a:spLocks noGrp="1"/>
          </p:cNvSpPr>
          <p:nvPr>
            <p:ph type="title"/>
          </p:nvPr>
        </p:nvSpPr>
        <p:spPr>
          <a:xfrm>
            <a:off x="-2" y="0"/>
            <a:ext cx="12192001" cy="1097280"/>
          </a:xfrm>
          <a:solidFill>
            <a:schemeClr val="accent3">
              <a:lumMod val="60000"/>
              <a:lumOff val="40000"/>
            </a:schemeClr>
          </a:solidFill>
        </p:spPr>
        <p:txBody>
          <a:bodyPr>
            <a:normAutofit/>
          </a:bodyPr>
          <a:lstStyle/>
          <a:p>
            <a:pPr algn="ctr"/>
            <a:r>
              <a:rPr lang="en-GB" sz="5400" dirty="0">
                <a:latin typeface="ADLaM Display" panose="02010000000000000000" pitchFamily="2" charset="0"/>
                <a:ea typeface="ADLaM Display" panose="02010000000000000000" pitchFamily="2" charset="0"/>
                <a:cs typeface="ADLaM Display" panose="02010000000000000000" pitchFamily="2" charset="0"/>
              </a:rPr>
              <a:t>How effective is HIIT?</a:t>
            </a:r>
          </a:p>
        </p:txBody>
      </p:sp>
      <p:sp>
        <p:nvSpPr>
          <p:cNvPr id="3" name="Content Placeholder 2">
            <a:extLst>
              <a:ext uri="{FF2B5EF4-FFF2-40B4-BE49-F238E27FC236}">
                <a16:creationId xmlns:a16="http://schemas.microsoft.com/office/drawing/2014/main" id="{628530FA-1AA0-92A1-198D-D9FF89491D10}"/>
              </a:ext>
            </a:extLst>
          </p:cNvPr>
          <p:cNvSpPr>
            <a:spLocks noGrp="1"/>
          </p:cNvSpPr>
          <p:nvPr>
            <p:ph idx="1"/>
          </p:nvPr>
        </p:nvSpPr>
        <p:spPr>
          <a:xfrm>
            <a:off x="-1" y="1097279"/>
            <a:ext cx="12192000" cy="2147365"/>
          </a:xfrm>
          <a:solidFill>
            <a:schemeClr val="bg1">
              <a:lumMod val="85000"/>
            </a:schemeClr>
          </a:solidFill>
        </p:spPr>
        <p:txBody>
          <a:bodyPr>
            <a:normAutofit/>
          </a:bodyPr>
          <a:lstStyle/>
          <a:p>
            <a:pPr algn="ctr"/>
            <a:r>
              <a:rPr lang="en-GB" sz="2200" dirty="0">
                <a:latin typeface="ADLaM Display" panose="02010000000000000000" pitchFamily="2" charset="0"/>
                <a:ea typeface="ADLaM Display" panose="02010000000000000000" pitchFamily="2" charset="0"/>
                <a:cs typeface="ADLaM Display" panose="02010000000000000000" pitchFamily="2" charset="0"/>
              </a:rPr>
              <a:t>A study by (Leroux 2019) found that High intensity interval training </a:t>
            </a:r>
            <a:r>
              <a:rPr lang="en-US" sz="2200" dirty="0">
                <a:latin typeface="ADLaM Display" panose="02010000000000000000" pitchFamily="2" charset="0"/>
                <a:ea typeface="ADLaM Display" panose="02010000000000000000" pitchFamily="2" charset="0"/>
                <a:cs typeface="ADLaM Display" panose="02010000000000000000" pitchFamily="2" charset="0"/>
              </a:rPr>
              <a:t>was a more efficient way to burn energy and fat stores during 90 minutes of excess post exercise oxygen consumption (EPOC). Despite  HIIT using less energy expenditure during exercise, it exceeded steady state exercise energy expenditure during 90-minutes of EPOC, in addition to being 44% more time efficient. </a:t>
            </a:r>
          </a:p>
          <a:p>
            <a:endParaRPr lang="en-GB" dirty="0"/>
          </a:p>
        </p:txBody>
      </p:sp>
      <p:sp>
        <p:nvSpPr>
          <p:cNvPr id="6" name="Rectangle 5">
            <a:extLst>
              <a:ext uri="{FF2B5EF4-FFF2-40B4-BE49-F238E27FC236}">
                <a16:creationId xmlns:a16="http://schemas.microsoft.com/office/drawing/2014/main" id="{76942A34-E18E-674D-59DF-8794A3F19C72}"/>
              </a:ext>
            </a:extLst>
          </p:cNvPr>
          <p:cNvSpPr/>
          <p:nvPr/>
        </p:nvSpPr>
        <p:spPr>
          <a:xfrm>
            <a:off x="0" y="3244645"/>
            <a:ext cx="12191999" cy="1694028"/>
          </a:xfrm>
          <a:prstGeom prst="rect">
            <a:avLst/>
          </a:prstGeom>
          <a:solidFill>
            <a:srgbClr val="E222D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latin typeface="ADLaM Display" panose="02010000000000000000" pitchFamily="2" charset="0"/>
                <a:ea typeface="ADLaM Display" panose="02010000000000000000" pitchFamily="2" charset="0"/>
                <a:cs typeface="ADLaM Display" panose="02010000000000000000" pitchFamily="2" charset="0"/>
              </a:rPr>
              <a:t>A study by (Thomas 2025) which looked into both HIIT and steady state exercise, suggested that HIIT should be prioritized in exercise prescriptions targeting obesity reduction, especially for individuals seeking time-efficient workouts. </a:t>
            </a:r>
            <a:endParaRPr lang="en-GB" sz="2400" dirty="0">
              <a:latin typeface="ADLaM Display" panose="02010000000000000000" pitchFamily="2" charset="0"/>
              <a:ea typeface="ADLaM Display" panose="02010000000000000000" pitchFamily="2" charset="0"/>
              <a:cs typeface="ADLaM Display" panose="02010000000000000000" pitchFamily="2" charset="0"/>
            </a:endParaRPr>
          </a:p>
        </p:txBody>
      </p:sp>
      <p:sp>
        <p:nvSpPr>
          <p:cNvPr id="7" name="TextBox 6">
            <a:extLst>
              <a:ext uri="{FF2B5EF4-FFF2-40B4-BE49-F238E27FC236}">
                <a16:creationId xmlns:a16="http://schemas.microsoft.com/office/drawing/2014/main" id="{E9D8AF19-85E5-ED54-1DCB-FB9EE1910D95}"/>
              </a:ext>
            </a:extLst>
          </p:cNvPr>
          <p:cNvSpPr txBox="1"/>
          <p:nvPr/>
        </p:nvSpPr>
        <p:spPr>
          <a:xfrm>
            <a:off x="0" y="4938673"/>
            <a:ext cx="12192000" cy="1938992"/>
          </a:xfrm>
          <a:prstGeom prst="rect">
            <a:avLst/>
          </a:prstGeom>
          <a:solidFill>
            <a:schemeClr val="accent6">
              <a:lumMod val="60000"/>
              <a:lumOff val="40000"/>
            </a:schemeClr>
          </a:solidFill>
        </p:spPr>
        <p:txBody>
          <a:bodyPr wrap="square" rtlCol="0">
            <a:spAutoFit/>
          </a:bodyPr>
          <a:lstStyle/>
          <a:p>
            <a:pPr algn="ctr"/>
            <a:endParaRPr lang="en-GB" sz="2400" dirty="0">
              <a:solidFill>
                <a:schemeClr val="tx1">
                  <a:lumMod val="95000"/>
                  <a:lumOff val="5000"/>
                </a:schemeClr>
              </a:solidFill>
              <a:latin typeface="ADLaM Display" panose="02010000000000000000" pitchFamily="2" charset="0"/>
              <a:ea typeface="ADLaM Display" panose="02010000000000000000" pitchFamily="2" charset="0"/>
              <a:cs typeface="ADLaM Display" panose="02010000000000000000" pitchFamily="2" charset="0"/>
            </a:endParaRPr>
          </a:p>
          <a:p>
            <a:pPr algn="ctr"/>
            <a:r>
              <a:rPr lang="en-GB" sz="2400" dirty="0">
                <a:solidFill>
                  <a:schemeClr val="tx1">
                    <a:lumMod val="95000"/>
                    <a:lumOff val="5000"/>
                  </a:schemeClr>
                </a:solidFill>
                <a:latin typeface="ADLaM Display" panose="02010000000000000000" pitchFamily="2" charset="0"/>
                <a:ea typeface="ADLaM Display" panose="02010000000000000000" pitchFamily="2" charset="0"/>
                <a:cs typeface="ADLaM Display" panose="02010000000000000000" pitchFamily="2" charset="0"/>
              </a:rPr>
              <a:t>A study by (</a:t>
            </a:r>
            <a:r>
              <a:rPr lang="en-GB" sz="2400" dirty="0" err="1">
                <a:solidFill>
                  <a:schemeClr val="tx1">
                    <a:lumMod val="95000"/>
                    <a:lumOff val="5000"/>
                  </a:schemeClr>
                </a:solidFill>
                <a:latin typeface="ADLaM Display" panose="02010000000000000000" pitchFamily="2" charset="0"/>
                <a:ea typeface="ADLaM Display" panose="02010000000000000000" pitchFamily="2" charset="0"/>
                <a:cs typeface="ADLaM Display" panose="02010000000000000000" pitchFamily="2" charset="0"/>
              </a:rPr>
              <a:t>Farland</a:t>
            </a:r>
            <a:r>
              <a:rPr lang="en-GB" sz="2400" dirty="0">
                <a:solidFill>
                  <a:schemeClr val="tx1">
                    <a:lumMod val="95000"/>
                    <a:lumOff val="5000"/>
                  </a:schemeClr>
                </a:solidFill>
                <a:latin typeface="ADLaM Display" panose="02010000000000000000" pitchFamily="2" charset="0"/>
                <a:ea typeface="ADLaM Display" panose="02010000000000000000" pitchFamily="2" charset="0"/>
                <a:cs typeface="ADLaM Display" panose="02010000000000000000" pitchFamily="2" charset="0"/>
              </a:rPr>
              <a:t> 2014), which examined the effectiveness of HIIT, steady state cardio and ‘Meyer’ training, found that HIIT was equally as effective at improving aerobic capacity and took 53% less time than the other exercise types.</a:t>
            </a:r>
          </a:p>
          <a:p>
            <a:pPr algn="ctr"/>
            <a:r>
              <a:rPr lang="en-GB" sz="2400" dirty="0">
                <a:latin typeface="ADLaM Display" panose="02010000000000000000" pitchFamily="2" charset="0"/>
                <a:ea typeface="ADLaM Display" panose="02010000000000000000" pitchFamily="2" charset="0"/>
                <a:cs typeface="ADLaM Display" panose="02010000000000000000" pitchFamily="2" charset="0"/>
              </a:rPr>
              <a:t> </a:t>
            </a:r>
          </a:p>
        </p:txBody>
      </p:sp>
    </p:spTree>
    <p:extLst>
      <p:ext uri="{BB962C8B-B14F-4D97-AF65-F5344CB8AC3E}">
        <p14:creationId xmlns:p14="http://schemas.microsoft.com/office/powerpoint/2010/main" val="1697221908"/>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lorful leaf patterns">
            <a:extLst>
              <a:ext uri="{FF2B5EF4-FFF2-40B4-BE49-F238E27FC236}">
                <a16:creationId xmlns:a16="http://schemas.microsoft.com/office/drawing/2014/main" id="{3B35C076-560C-C469-C2E7-8F17CE711C29}"/>
              </a:ext>
            </a:extLst>
          </p:cNvPr>
          <p:cNvPicPr>
            <a:picLocks noChangeAspect="1"/>
          </p:cNvPicPr>
          <p:nvPr/>
        </p:nvPicPr>
        <p:blipFill>
          <a:blip r:embed="rId2"/>
          <a:srcRect t="8692" b="10951"/>
          <a:stretch>
            <a:fillRect/>
          </a:stretch>
        </p:blipFill>
        <p:spPr>
          <a:xfrm>
            <a:off x="0" y="10"/>
            <a:ext cx="12191979" cy="6857990"/>
          </a:xfrm>
          <a:prstGeom prst="rect">
            <a:avLst/>
          </a:prstGeom>
        </p:spPr>
      </p:pic>
      <p:sp>
        <p:nvSpPr>
          <p:cNvPr id="2" name="Title 1">
            <a:extLst>
              <a:ext uri="{FF2B5EF4-FFF2-40B4-BE49-F238E27FC236}">
                <a16:creationId xmlns:a16="http://schemas.microsoft.com/office/drawing/2014/main" id="{99F34672-F64A-8EB8-F984-F2DA7472F57E}"/>
              </a:ext>
            </a:extLst>
          </p:cNvPr>
          <p:cNvSpPr>
            <a:spLocks noGrp="1"/>
          </p:cNvSpPr>
          <p:nvPr>
            <p:ph type="title"/>
          </p:nvPr>
        </p:nvSpPr>
        <p:spPr>
          <a:xfrm>
            <a:off x="797395" y="219461"/>
            <a:ext cx="10890929" cy="842423"/>
          </a:xfrm>
          <a:solidFill>
            <a:schemeClr val="bg2">
              <a:lumMod val="90000"/>
            </a:schemeClr>
          </a:solidFill>
        </p:spPr>
        <p:txBody>
          <a:bodyPr>
            <a:normAutofit fontScale="90000"/>
          </a:bodyPr>
          <a:lstStyle/>
          <a:p>
            <a:pPr algn="ctr"/>
            <a:r>
              <a:rPr lang="en-GB" dirty="0">
                <a:solidFill>
                  <a:schemeClr val="tx1">
                    <a:lumMod val="75000"/>
                    <a:lumOff val="25000"/>
                  </a:schemeClr>
                </a:solidFill>
                <a:latin typeface="Cooper Black" panose="0208090404030B020404" pitchFamily="18" charset="0"/>
              </a:rPr>
              <a:t>Conclusion-Which training method is best?</a:t>
            </a:r>
          </a:p>
        </p:txBody>
      </p:sp>
      <p:sp>
        <p:nvSpPr>
          <p:cNvPr id="5" name="Rectangle: Rounded Corners 4">
            <a:extLst>
              <a:ext uri="{FF2B5EF4-FFF2-40B4-BE49-F238E27FC236}">
                <a16:creationId xmlns:a16="http://schemas.microsoft.com/office/drawing/2014/main" id="{3B136957-2165-8CF3-6F23-BCF168998F9F}"/>
              </a:ext>
            </a:extLst>
          </p:cNvPr>
          <p:cNvSpPr/>
          <p:nvPr/>
        </p:nvSpPr>
        <p:spPr>
          <a:xfrm>
            <a:off x="2208323" y="1249874"/>
            <a:ext cx="7462683" cy="2541344"/>
          </a:xfrm>
          <a:prstGeom prst="round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indent="0" algn="ctr">
              <a:buNone/>
            </a:pPr>
            <a:r>
              <a:rPr lang="en-US" sz="2800" dirty="0">
                <a:solidFill>
                  <a:schemeClr val="tx1">
                    <a:lumMod val="75000"/>
                    <a:lumOff val="25000"/>
                  </a:schemeClr>
                </a:solidFill>
                <a:latin typeface="ADLaM Display" panose="02010000000000000000" pitchFamily="2" charset="0"/>
                <a:ea typeface="ADLaM Display" panose="02010000000000000000" pitchFamily="2" charset="0"/>
                <a:cs typeface="ADLaM Display" panose="02010000000000000000" pitchFamily="2" charset="0"/>
              </a:rPr>
              <a:t>The research suggests that HIIT, is a much more effective method of training for those seeking a time efficient, fat burning exercise which can increase aerobic capacity. </a:t>
            </a:r>
          </a:p>
        </p:txBody>
      </p:sp>
      <p:sp>
        <p:nvSpPr>
          <p:cNvPr id="7" name="Rectangle: Rounded Corners 6">
            <a:extLst>
              <a:ext uri="{FF2B5EF4-FFF2-40B4-BE49-F238E27FC236}">
                <a16:creationId xmlns:a16="http://schemas.microsoft.com/office/drawing/2014/main" id="{306E5045-CA9B-E911-4EE9-C4E3243DA18A}"/>
              </a:ext>
            </a:extLst>
          </p:cNvPr>
          <p:cNvSpPr/>
          <p:nvPr/>
        </p:nvSpPr>
        <p:spPr>
          <a:xfrm>
            <a:off x="6242859" y="3994943"/>
            <a:ext cx="5574891" cy="2643596"/>
          </a:xfrm>
          <a:prstGeom prst="roundRect">
            <a:avLst/>
          </a:prstGeom>
          <a:solidFill>
            <a:srgbClr val="F9F79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0" i="0" dirty="0">
                <a:solidFill>
                  <a:srgbClr val="333333"/>
                </a:solidFill>
                <a:effectLst/>
                <a:latin typeface="ADLaM Display" panose="02010000000000000000" pitchFamily="2" charset="0"/>
                <a:ea typeface="ADLaM Display" panose="02010000000000000000" pitchFamily="2" charset="0"/>
                <a:cs typeface="ADLaM Display" panose="02010000000000000000" pitchFamily="2" charset="0"/>
              </a:rPr>
              <a:t>Optimally, it could be argued that both types should be done on either a phasic or rotational basis</a:t>
            </a:r>
            <a:r>
              <a:rPr lang="en-US" sz="2400" dirty="0">
                <a:solidFill>
                  <a:srgbClr val="333333"/>
                </a:solidFill>
                <a:latin typeface="ADLaM Display" panose="02010000000000000000" pitchFamily="2" charset="0"/>
                <a:ea typeface="ADLaM Display" panose="02010000000000000000" pitchFamily="2" charset="0"/>
                <a:cs typeface="ADLaM Display" panose="02010000000000000000" pitchFamily="2" charset="0"/>
              </a:rPr>
              <a:t>, as this can keep exercise enjoyable, varied, and sustainable. </a:t>
            </a:r>
            <a:endParaRPr lang="en-US" sz="2400" b="0" i="0" dirty="0">
              <a:solidFill>
                <a:srgbClr val="333333"/>
              </a:solidFill>
              <a:effectLst/>
              <a:latin typeface="ADLaM Display" panose="02010000000000000000" pitchFamily="2" charset="0"/>
              <a:ea typeface="ADLaM Display" panose="02010000000000000000" pitchFamily="2" charset="0"/>
              <a:cs typeface="ADLaM Display" panose="02010000000000000000" pitchFamily="2" charset="0"/>
            </a:endParaRPr>
          </a:p>
        </p:txBody>
      </p:sp>
      <p:sp>
        <p:nvSpPr>
          <p:cNvPr id="10" name="Rectangle: Rounded Corners 9">
            <a:extLst>
              <a:ext uri="{FF2B5EF4-FFF2-40B4-BE49-F238E27FC236}">
                <a16:creationId xmlns:a16="http://schemas.microsoft.com/office/drawing/2014/main" id="{208C18CD-A6EC-73EF-A580-8AFE2877B2D8}"/>
              </a:ext>
            </a:extLst>
          </p:cNvPr>
          <p:cNvSpPr/>
          <p:nvPr/>
        </p:nvSpPr>
        <p:spPr>
          <a:xfrm>
            <a:off x="491615" y="3994943"/>
            <a:ext cx="5270090" cy="2659331"/>
          </a:xfrm>
          <a:prstGeom prst="roundRect">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indent="0" algn="ctr">
              <a:buNone/>
            </a:pPr>
            <a:r>
              <a:rPr lang="en-US" sz="2800" dirty="0">
                <a:solidFill>
                  <a:schemeClr val="tx1">
                    <a:lumMod val="75000"/>
                    <a:lumOff val="25000"/>
                  </a:schemeClr>
                </a:solidFill>
                <a:latin typeface="ADLaM Display" panose="02010000000000000000" pitchFamily="2" charset="0"/>
                <a:ea typeface="ADLaM Display" panose="02010000000000000000" pitchFamily="2" charset="0"/>
                <a:cs typeface="ADLaM Display" panose="02010000000000000000" pitchFamily="2" charset="0"/>
              </a:rPr>
              <a:t>However, steady state cardio offers a lower impact, more enjoyable alternative form of exercise with similar benefits. </a:t>
            </a:r>
          </a:p>
        </p:txBody>
      </p:sp>
    </p:spTree>
    <p:extLst>
      <p:ext uri="{BB962C8B-B14F-4D97-AF65-F5344CB8AC3E}">
        <p14:creationId xmlns:p14="http://schemas.microsoft.com/office/powerpoint/2010/main" val="228841699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0" name="Rectangle 9">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026" name="Picture 2" descr="Question Mark Background Vector - Download Free Vector Art, Stock ...">
            <a:extLst>
              <a:ext uri="{FF2B5EF4-FFF2-40B4-BE49-F238E27FC236}">
                <a16:creationId xmlns:a16="http://schemas.microsoft.com/office/drawing/2014/main" id="{57F3FFFE-E9BA-0CE7-8DC3-37DF94F0EE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260825"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63C445B-167F-53A1-DAB8-6B3B870B2D6D}"/>
              </a:ext>
            </a:extLst>
          </p:cNvPr>
          <p:cNvSpPr>
            <a:spLocks noGrp="1"/>
          </p:cNvSpPr>
          <p:nvPr>
            <p:ph type="title"/>
          </p:nvPr>
        </p:nvSpPr>
        <p:spPr>
          <a:xfrm>
            <a:off x="1691640" y="1454983"/>
            <a:ext cx="8808720" cy="2340270"/>
          </a:xfrm>
          <a:solidFill>
            <a:schemeClr val="accent2">
              <a:lumMod val="60000"/>
              <a:lumOff val="40000"/>
            </a:schemeClr>
          </a:solidFill>
        </p:spPr>
        <p:txBody>
          <a:bodyPr vert="horz" lIns="91440" tIns="45720" rIns="91440" bIns="45720" rtlCol="0" anchor="t">
            <a:noAutofit/>
          </a:bodyPr>
          <a:lstStyle/>
          <a:p>
            <a:pPr algn="ctr"/>
            <a:r>
              <a:rPr lang="en-US" sz="6600" dirty="0">
                <a:solidFill>
                  <a:srgbClr val="FFFFFF"/>
                </a:solidFill>
                <a:latin typeface="ADLaM Display" panose="02010000000000000000" pitchFamily="2" charset="0"/>
                <a:ea typeface="ADLaM Display" panose="02010000000000000000" pitchFamily="2" charset="0"/>
                <a:cs typeface="ADLaM Display" panose="02010000000000000000" pitchFamily="2" charset="0"/>
              </a:rPr>
              <a:t>Thanks for listening! </a:t>
            </a:r>
            <a:br>
              <a:rPr lang="en-US" sz="6600" b="1" kern="1200" dirty="0">
                <a:solidFill>
                  <a:srgbClr val="FFFFFF"/>
                </a:solidFill>
                <a:latin typeface="ADLaM Display" panose="02010000000000000000" pitchFamily="2" charset="0"/>
                <a:ea typeface="ADLaM Display" panose="02010000000000000000" pitchFamily="2" charset="0"/>
                <a:cs typeface="ADLaM Display" panose="02010000000000000000" pitchFamily="2" charset="0"/>
              </a:rPr>
            </a:br>
            <a:r>
              <a:rPr lang="en-US" sz="6600" dirty="0">
                <a:solidFill>
                  <a:srgbClr val="FFFFFF"/>
                </a:solidFill>
                <a:latin typeface="ADLaM Display" panose="02010000000000000000" pitchFamily="2" charset="0"/>
                <a:ea typeface="ADLaM Display" panose="02010000000000000000" pitchFamily="2" charset="0"/>
                <a:cs typeface="ADLaM Display" panose="02010000000000000000" pitchFamily="2" charset="0"/>
              </a:rPr>
              <a:t>A</a:t>
            </a:r>
            <a:r>
              <a:rPr lang="en-US" sz="6600" b="1" kern="1200" dirty="0">
                <a:solidFill>
                  <a:srgbClr val="FFFFFF"/>
                </a:solidFill>
                <a:latin typeface="ADLaM Display" panose="02010000000000000000" pitchFamily="2" charset="0"/>
                <a:ea typeface="ADLaM Display" panose="02010000000000000000" pitchFamily="2" charset="0"/>
                <a:cs typeface="ADLaM Display" panose="02010000000000000000" pitchFamily="2" charset="0"/>
              </a:rPr>
              <a:t>ny questions?</a:t>
            </a:r>
          </a:p>
        </p:txBody>
      </p:sp>
    </p:spTree>
    <p:extLst>
      <p:ext uri="{BB962C8B-B14F-4D97-AF65-F5344CB8AC3E}">
        <p14:creationId xmlns:p14="http://schemas.microsoft.com/office/powerpoint/2010/main" val="12866030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716D-358A-D354-D5B2-29C5010B9BC0}"/>
              </a:ext>
            </a:extLst>
          </p:cNvPr>
          <p:cNvSpPr>
            <a:spLocks noGrp="1"/>
          </p:cNvSpPr>
          <p:nvPr>
            <p:ph type="title"/>
          </p:nvPr>
        </p:nvSpPr>
        <p:spPr>
          <a:xfrm>
            <a:off x="2512633" y="0"/>
            <a:ext cx="7166734" cy="983226"/>
          </a:xfrm>
          <a:solidFill>
            <a:schemeClr val="bg1"/>
          </a:solidFill>
        </p:spPr>
        <p:txBody>
          <a:bodyPr/>
          <a:lstStyle/>
          <a:p>
            <a:pPr algn="ctr"/>
            <a:r>
              <a:rPr lang="en-GB" u="sng" dirty="0"/>
              <a:t>Reference list </a:t>
            </a:r>
            <a:endParaRPr lang="en-GB" dirty="0"/>
          </a:p>
        </p:txBody>
      </p:sp>
      <p:sp>
        <p:nvSpPr>
          <p:cNvPr id="3" name="Content Placeholder 2">
            <a:extLst>
              <a:ext uri="{FF2B5EF4-FFF2-40B4-BE49-F238E27FC236}">
                <a16:creationId xmlns:a16="http://schemas.microsoft.com/office/drawing/2014/main" id="{3AA07E91-E181-B88F-4F29-A254957C2169}"/>
              </a:ext>
            </a:extLst>
          </p:cNvPr>
          <p:cNvSpPr>
            <a:spLocks noGrp="1"/>
          </p:cNvSpPr>
          <p:nvPr>
            <p:ph idx="1"/>
          </p:nvPr>
        </p:nvSpPr>
        <p:spPr>
          <a:xfrm>
            <a:off x="492595" y="983226"/>
            <a:ext cx="11452350" cy="5765046"/>
          </a:xfrm>
          <a:solidFill>
            <a:schemeClr val="bg1"/>
          </a:solidFill>
        </p:spPr>
        <p:txBody>
          <a:bodyPr>
            <a:noAutofit/>
          </a:bodyPr>
          <a:lstStyle/>
          <a:p>
            <a:r>
              <a:rPr lang="en-US" i="0" u="none" strike="noStrike" dirty="0">
                <a:effectLst/>
                <a:latin typeface="Abadi" panose="020B0604020104020204" pitchFamily="34" charset="0"/>
                <a:cs typeface="Aharoni" panose="02010803020104030203" pitchFamily="2" charset="-79"/>
              </a:rPr>
              <a:t>Mark 2021. ‘Cardio Training: Beyond Calories and Intervals’. </a:t>
            </a:r>
            <a:r>
              <a:rPr lang="en-US" dirty="0">
                <a:latin typeface="Abadi" panose="020B0604020104020204" pitchFamily="34" charset="0"/>
                <a:cs typeface="Aharoni" panose="02010803020104030203" pitchFamily="2" charset="-79"/>
                <a:hlinkClick r:id="rId3">
                  <a:extLst>
                    <a:ext uri="{A12FA001-AC4F-418D-AE19-62706E023703}">
                      <ahyp:hlinkClr xmlns:ahyp="http://schemas.microsoft.com/office/drawing/2018/hyperlinkcolor" val="tx"/>
                    </a:ext>
                  </a:extLst>
                </a:hlinkClick>
              </a:rPr>
              <a:t>Cardio Training: Beyond Calories and Intervals</a:t>
            </a:r>
            <a:r>
              <a:rPr lang="en-US" dirty="0">
                <a:latin typeface="Abadi" panose="020B0604020104020204" pitchFamily="34" charset="0"/>
                <a:cs typeface="Aharoni" panose="02010803020104030203" pitchFamily="2" charset="-79"/>
              </a:rPr>
              <a:t>. Accessed on 17/11/2025</a:t>
            </a:r>
            <a:endParaRPr lang="en-US" i="0" u="none" strike="noStrike" dirty="0">
              <a:effectLst/>
              <a:latin typeface="Abadi" panose="020B0604020104020204" pitchFamily="34" charset="0"/>
              <a:cs typeface="Aharoni" panose="02010803020104030203" pitchFamily="2" charset="-79"/>
            </a:endParaRPr>
          </a:p>
          <a:p>
            <a:r>
              <a:rPr lang="en-US" dirty="0" err="1">
                <a:latin typeface="Abadi" panose="020B0604020104020204" pitchFamily="34" charset="0"/>
                <a:cs typeface="Aharoni" panose="02010803020104030203" pitchFamily="2" charset="-79"/>
              </a:rPr>
              <a:t>Waehner</a:t>
            </a:r>
            <a:r>
              <a:rPr lang="en-US" dirty="0">
                <a:latin typeface="Abadi" panose="020B0604020104020204" pitchFamily="34" charset="0"/>
                <a:cs typeface="Aharoni" panose="02010803020104030203" pitchFamily="2" charset="-79"/>
              </a:rPr>
              <a:t> 2023. ‘HIIT vs Steady state cardio. Which reigns supreme for optimal fitness?’. Available at </a:t>
            </a:r>
            <a:r>
              <a:rPr lang="en-US" dirty="0">
                <a:latin typeface="Abadi" panose="020B0604020104020204" pitchFamily="34" charset="0"/>
                <a:cs typeface="Aharoni" panose="02010803020104030203" pitchFamily="2" charset="-79"/>
                <a:hlinkClick r:id="rId4">
                  <a:extLst>
                    <a:ext uri="{A12FA001-AC4F-418D-AE19-62706E023703}">
                      <ahyp:hlinkClr xmlns:ahyp="http://schemas.microsoft.com/office/drawing/2018/hyperlinkcolor" val="tx"/>
                    </a:ext>
                  </a:extLst>
                </a:hlinkClick>
              </a:rPr>
              <a:t>HIIT vs. Steady State Cardio</a:t>
            </a:r>
            <a:r>
              <a:rPr lang="en-US" dirty="0">
                <a:latin typeface="Abadi" panose="020B0604020104020204" pitchFamily="34" charset="0"/>
                <a:cs typeface="Aharoni" panose="02010803020104030203" pitchFamily="2" charset="-79"/>
              </a:rPr>
              <a:t>. Accessed on 11/11/2025</a:t>
            </a:r>
          </a:p>
          <a:p>
            <a:r>
              <a:rPr lang="en-US" i="0" dirty="0">
                <a:effectLst/>
                <a:latin typeface="Abadi" panose="020B0604020104020204" pitchFamily="34" charset="0"/>
                <a:cs typeface="Aharoni" panose="02010803020104030203" pitchFamily="2" charset="-79"/>
              </a:rPr>
              <a:t>Leroux, S., 2019. </a:t>
            </a:r>
            <a:r>
              <a:rPr lang="en-US" i="1" dirty="0">
                <a:effectLst/>
                <a:latin typeface="Abadi" panose="020B0604020104020204" pitchFamily="34" charset="0"/>
                <a:cs typeface="Aharoni" panose="02010803020104030203" pitchFamily="2" charset="-79"/>
              </a:rPr>
              <a:t>Effects of high intensity interval exercise versus steady state exercise with similar energy expenditures on </a:t>
            </a:r>
            <a:r>
              <a:rPr lang="en-US" i="1" dirty="0" err="1">
                <a:effectLst/>
                <a:latin typeface="Abadi" panose="020B0604020104020204" pitchFamily="34" charset="0"/>
                <a:cs typeface="Aharoni" panose="02010803020104030203" pitchFamily="2" charset="-79"/>
              </a:rPr>
              <a:t>Epoc</a:t>
            </a:r>
            <a:r>
              <a:rPr lang="en-US" i="0" dirty="0">
                <a:effectLst/>
                <a:latin typeface="Abadi" panose="020B0604020104020204" pitchFamily="34" charset="0"/>
                <a:cs typeface="Aharoni" panose="02010803020104030203" pitchFamily="2" charset="-79"/>
              </a:rPr>
              <a:t> (Doctoral dissertation).</a:t>
            </a:r>
            <a:endParaRPr lang="en-US" dirty="0">
              <a:latin typeface="Abadi" panose="020B0604020104020204" pitchFamily="34" charset="0"/>
              <a:cs typeface="Aharoni" panose="02010803020104030203" pitchFamily="2" charset="-79"/>
            </a:endParaRPr>
          </a:p>
          <a:p>
            <a:r>
              <a:rPr lang="en-US" i="0" dirty="0" err="1">
                <a:effectLst/>
                <a:latin typeface="Abadi" panose="020B0604020104020204" pitchFamily="34" charset="0"/>
                <a:cs typeface="Aharoni" panose="02010803020104030203" pitchFamily="2" charset="-79"/>
              </a:rPr>
              <a:t>Farland</a:t>
            </a:r>
            <a:r>
              <a:rPr lang="en-US" i="0" dirty="0">
                <a:effectLst/>
                <a:latin typeface="Abadi" panose="020B0604020104020204" pitchFamily="34" charset="0"/>
                <a:cs typeface="Aharoni" panose="02010803020104030203" pitchFamily="2" charset="-79"/>
              </a:rPr>
              <a:t>, C.V., 2014. </a:t>
            </a:r>
            <a:r>
              <a:rPr lang="en-US" i="1" dirty="0">
                <a:effectLst/>
                <a:latin typeface="Abadi" panose="020B0604020104020204" pitchFamily="34" charset="0"/>
                <a:cs typeface="Aharoni" panose="02010803020104030203" pitchFamily="2" charset="-79"/>
              </a:rPr>
              <a:t>Effects of high intensity interval training versus steady state training on aerobic capacity</a:t>
            </a:r>
            <a:r>
              <a:rPr lang="en-US" i="0" dirty="0">
                <a:effectLst/>
                <a:latin typeface="Abadi" panose="020B0604020104020204" pitchFamily="34" charset="0"/>
                <a:cs typeface="Aharoni" panose="02010803020104030203" pitchFamily="2" charset="-79"/>
              </a:rPr>
              <a:t> (Doctoral dissertation).</a:t>
            </a:r>
            <a:endParaRPr lang="en-US" dirty="0">
              <a:latin typeface="Abadi" panose="020B0604020104020204" pitchFamily="34" charset="0"/>
              <a:cs typeface="Aharoni" panose="02010803020104030203" pitchFamily="2" charset="-79"/>
            </a:endParaRPr>
          </a:p>
          <a:p>
            <a:r>
              <a:rPr lang="en-GB" i="0" dirty="0" err="1">
                <a:effectLst/>
                <a:latin typeface="Abadi" panose="020B0604020104020204" pitchFamily="34" charset="0"/>
                <a:cs typeface="Aharoni" panose="02010803020104030203" pitchFamily="2" charset="-79"/>
              </a:rPr>
              <a:t>Plizga</a:t>
            </a:r>
            <a:r>
              <a:rPr lang="en-GB" i="0" dirty="0">
                <a:effectLst/>
                <a:latin typeface="Abadi" panose="020B0604020104020204" pitchFamily="34" charset="0"/>
                <a:cs typeface="Aharoni" panose="02010803020104030203" pitchFamily="2" charset="-79"/>
              </a:rPr>
              <a:t>, J., Jaworski, A., </a:t>
            </a:r>
            <a:r>
              <a:rPr lang="en-GB" i="0" dirty="0" err="1">
                <a:effectLst/>
                <a:latin typeface="Abadi" panose="020B0604020104020204" pitchFamily="34" charset="0"/>
                <a:cs typeface="Aharoni" panose="02010803020104030203" pitchFamily="2" charset="-79"/>
              </a:rPr>
              <a:t>Grajnert</a:t>
            </a:r>
            <a:r>
              <a:rPr lang="en-GB" i="0" dirty="0">
                <a:effectLst/>
                <a:latin typeface="Abadi" panose="020B0604020104020204" pitchFamily="34" charset="0"/>
                <a:cs typeface="Aharoni" panose="02010803020104030203" pitchFamily="2" charset="-79"/>
              </a:rPr>
              <a:t>, F., </a:t>
            </a:r>
            <a:r>
              <a:rPr lang="en-GB" i="0" dirty="0" err="1">
                <a:effectLst/>
                <a:latin typeface="Abadi" panose="020B0604020104020204" pitchFamily="34" charset="0"/>
                <a:cs typeface="Aharoni" panose="02010803020104030203" pitchFamily="2" charset="-79"/>
              </a:rPr>
              <a:t>Głuszczyk</a:t>
            </a:r>
            <a:r>
              <a:rPr lang="en-GB" i="0" dirty="0">
                <a:effectLst/>
                <a:latin typeface="Abadi" panose="020B0604020104020204" pitchFamily="34" charset="0"/>
                <a:cs typeface="Aharoni" panose="02010803020104030203" pitchFamily="2" charset="-79"/>
              </a:rPr>
              <a:t>, A., Surma, A., </a:t>
            </a:r>
            <a:r>
              <a:rPr lang="en-GB" i="0" dirty="0" err="1">
                <a:effectLst/>
                <a:latin typeface="Abadi" panose="020B0604020104020204" pitchFamily="34" charset="0"/>
                <a:cs typeface="Aharoni" panose="02010803020104030203" pitchFamily="2" charset="-79"/>
              </a:rPr>
              <a:t>Cecot</a:t>
            </a:r>
            <a:r>
              <a:rPr lang="en-GB" i="0" dirty="0">
                <a:effectLst/>
                <a:latin typeface="Abadi" panose="020B0604020104020204" pitchFamily="34" charset="0"/>
                <a:cs typeface="Aharoni" panose="02010803020104030203" pitchFamily="2" charset="-79"/>
              </a:rPr>
              <a:t>, J., </a:t>
            </a:r>
            <a:r>
              <a:rPr lang="en-GB" i="0" dirty="0" err="1">
                <a:effectLst/>
                <a:latin typeface="Abadi" panose="020B0604020104020204" pitchFamily="34" charset="0"/>
                <a:cs typeface="Aharoni" panose="02010803020104030203" pitchFamily="2" charset="-79"/>
              </a:rPr>
              <a:t>Parfianowicz</a:t>
            </a:r>
            <a:r>
              <a:rPr lang="en-GB" i="0" dirty="0">
                <a:effectLst/>
                <a:latin typeface="Abadi" panose="020B0604020104020204" pitchFamily="34" charset="0"/>
                <a:cs typeface="Aharoni" panose="02010803020104030203" pitchFamily="2" charset="-79"/>
              </a:rPr>
              <a:t>, A., </a:t>
            </a:r>
            <a:r>
              <a:rPr lang="en-GB" i="0" dirty="0" err="1">
                <a:effectLst/>
                <a:latin typeface="Abadi" panose="020B0604020104020204" pitchFamily="34" charset="0"/>
                <a:cs typeface="Aharoni" panose="02010803020104030203" pitchFamily="2" charset="-79"/>
              </a:rPr>
              <a:t>Zarzecki</a:t>
            </a:r>
            <a:r>
              <a:rPr lang="en-GB" i="0" dirty="0">
                <a:effectLst/>
                <a:latin typeface="Abadi" panose="020B0604020104020204" pitchFamily="34" charset="0"/>
                <a:cs typeface="Aharoni" panose="02010803020104030203" pitchFamily="2" charset="-79"/>
              </a:rPr>
              <a:t>, K., Mandryk, M. and </a:t>
            </a:r>
            <a:r>
              <a:rPr lang="en-GB" i="0" dirty="0" err="1">
                <a:effectLst/>
                <a:latin typeface="Abadi" panose="020B0604020104020204" pitchFamily="34" charset="0"/>
                <a:cs typeface="Aharoni" panose="02010803020104030203" pitchFamily="2" charset="-79"/>
              </a:rPr>
              <a:t>Holdun</a:t>
            </a:r>
            <a:r>
              <a:rPr lang="en-GB" i="0" dirty="0">
                <a:effectLst/>
                <a:latin typeface="Abadi" panose="020B0604020104020204" pitchFamily="34" charset="0"/>
                <a:cs typeface="Aharoni" panose="02010803020104030203" pitchFamily="2" charset="-79"/>
              </a:rPr>
              <a:t>, N., 2024. High-intensity interval training-health benefits and risks-literature review. </a:t>
            </a:r>
            <a:r>
              <a:rPr lang="en-GB" i="1" dirty="0">
                <a:effectLst/>
                <a:latin typeface="Abadi" panose="020B0604020104020204" pitchFamily="34" charset="0"/>
                <a:cs typeface="Aharoni" panose="02010803020104030203" pitchFamily="2" charset="-79"/>
              </a:rPr>
              <a:t>Quality in Sport</a:t>
            </a:r>
            <a:r>
              <a:rPr lang="en-GB" i="0" dirty="0">
                <a:effectLst/>
                <a:latin typeface="Abadi" panose="020B0604020104020204" pitchFamily="34" charset="0"/>
                <a:cs typeface="Aharoni" panose="02010803020104030203" pitchFamily="2" charset="-79"/>
              </a:rPr>
              <a:t>, </a:t>
            </a:r>
            <a:r>
              <a:rPr lang="en-GB" i="1" dirty="0">
                <a:effectLst/>
                <a:latin typeface="Abadi" panose="020B0604020104020204" pitchFamily="34" charset="0"/>
                <a:cs typeface="Aharoni" panose="02010803020104030203" pitchFamily="2" charset="-79"/>
              </a:rPr>
              <a:t>18</a:t>
            </a:r>
            <a:r>
              <a:rPr lang="en-GB" i="0" dirty="0">
                <a:effectLst/>
                <a:latin typeface="Abadi" panose="020B0604020104020204" pitchFamily="34" charset="0"/>
                <a:cs typeface="Aharoni" panose="02010803020104030203" pitchFamily="2" charset="-79"/>
              </a:rPr>
              <a:t>, pp.53359-53359.</a:t>
            </a:r>
          </a:p>
          <a:p>
            <a:r>
              <a:rPr lang="en-US" i="0" dirty="0">
                <a:effectLst/>
                <a:latin typeface="Abadi" panose="020B0604020104020204" pitchFamily="34" charset="0"/>
                <a:cs typeface="Aharoni" panose="02010803020104030203" pitchFamily="2" charset="-79"/>
              </a:rPr>
              <a:t>Thomas, M., 2025. High-Intensity Interval Training (HIIT) vs. Steady-State Cardio: Differences in EPOC and Obesity Management.</a:t>
            </a:r>
          </a:p>
        </p:txBody>
      </p:sp>
    </p:spTree>
    <p:extLst>
      <p:ext uri="{BB962C8B-B14F-4D97-AF65-F5344CB8AC3E}">
        <p14:creationId xmlns:p14="http://schemas.microsoft.com/office/powerpoint/2010/main" val="1597896308"/>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280</TotalTime>
  <Words>987</Words>
  <Application>Microsoft Office PowerPoint</Application>
  <PresentationFormat>Widescreen</PresentationFormat>
  <Paragraphs>55</Paragraphs>
  <Slides>12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Abadi</vt:lpstr>
      <vt:lpstr>ADLaM Display</vt:lpstr>
      <vt:lpstr>Aptos</vt:lpstr>
      <vt:lpstr>Arial</vt:lpstr>
      <vt:lpstr>Cooper Black</vt:lpstr>
      <vt:lpstr>Grandview Display</vt:lpstr>
      <vt:lpstr>DashVTI</vt:lpstr>
      <vt:lpstr>HIIT vs Steady state cardio?  Which form of exercise is the most beneficial for you? </vt:lpstr>
      <vt:lpstr>Aims of the presentation </vt:lpstr>
      <vt:lpstr>What is HIIT?   </vt:lpstr>
      <vt:lpstr>PowerPoint Presentation</vt:lpstr>
      <vt:lpstr>BENEFITS AND DRAWBACKS OF HIIT </vt:lpstr>
      <vt:lpstr>BENEFITS AND DRAWBACKS OF STEADY STATE CARDIO </vt:lpstr>
      <vt:lpstr>So what does the research currently say? </vt:lpstr>
      <vt:lpstr>How effective is Steady state cardio?</vt:lpstr>
      <vt:lpstr>How effective is HIIT?</vt:lpstr>
      <vt:lpstr>Conclusion-Which training method is best?</vt:lpstr>
      <vt:lpstr>Thanks for listening!  Any questions?</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HIIT vs Steady state cardio?  Which is the best bang for your buck? Or is it a combination of the two?</dc:title>
  <dc:creator>lucy richards</dc:creator>
  <cp:lastModifiedBy>lucy richards</cp:lastModifiedBy>
  <cp:revision>4</cp:revision>
  <dcterms:created xsi:type="dcterms:W3CDTF">2025-11-14T14:52:12Z</dcterms:created>
  <dcterms:modified xsi:type="dcterms:W3CDTF">2025-11-21T06:49:20Z</dcterms:modified>
</cp:coreProperties>
</file>