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6"/>
  </p:notesMasterIdLst>
  <p:sldIdLst>
    <p:sldId id="256" r:id="rId5"/>
  </p:sldIdLst>
  <p:sldSz cx="30275213" cy="428037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3482" userDrawn="1">
          <p15:clr>
            <a:srgbClr val="A4A3A4"/>
          </p15:clr>
        </p15:guide>
        <p15:guide id="2" pos="952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92" autoAdjust="0"/>
    <p:restoredTop sz="96369" autoAdjust="0"/>
  </p:normalViewPr>
  <p:slideViewPr>
    <p:cSldViewPr snapToGrid="0" showGuides="1">
      <p:cViewPr>
        <p:scale>
          <a:sx n="30" d="100"/>
          <a:sy n="30" d="100"/>
        </p:scale>
        <p:origin x="240" y="-320"/>
      </p:cViewPr>
      <p:guideLst>
        <p:guide orient="horz" pos="13482"/>
        <p:guide pos="952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4_4">
  <dgm:title val=""/>
  <dgm:desc val=""/>
  <dgm:catLst>
    <dgm:cat type="accent4" pri="11400"/>
  </dgm:catLst>
  <dgm:styleLbl name="node0">
    <dgm:fillClrLst meth="cycle">
      <a:schemeClr val="accent4">
        <a:shade val="60000"/>
      </a:schemeClr>
    </dgm:fillClrLst>
    <dgm:linClrLst meth="repeat">
      <a:schemeClr val="lt1"/>
    </dgm:linClrLst>
    <dgm:effectClrLst/>
    <dgm:txLinClrLst/>
    <dgm:txFillClrLst/>
    <dgm:txEffectClrLst/>
  </dgm:styleLbl>
  <dgm:styleLbl name="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alignNode1">
    <dgm:fillClrLst meth="cycle">
      <a:schemeClr val="accent4">
        <a:shade val="50000"/>
      </a:schemeClr>
      <a:schemeClr val="accent4">
        <a:tint val="55000"/>
      </a:schemeClr>
    </dgm:fillClrLst>
    <dgm:linClrLst meth="cycle">
      <a:schemeClr val="accent4">
        <a:shade val="50000"/>
      </a:schemeClr>
      <a:schemeClr val="accent4">
        <a:tint val="55000"/>
      </a:schemeClr>
    </dgm:linClrLst>
    <dgm:effectClrLst/>
    <dgm:txLinClrLst/>
    <dgm:txFillClrLst/>
    <dgm:txEffectClrLst/>
  </dgm:styleLbl>
  <dgm:styleLbl name="ln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vennNode1">
    <dgm:fillClrLst meth="cycle">
      <a:schemeClr val="accent4">
        <a:shade val="80000"/>
        <a:alpha val="50000"/>
      </a:schemeClr>
      <a:schemeClr val="accent4">
        <a:tint val="50000"/>
        <a:alpha val="50000"/>
      </a:schemeClr>
    </dgm:fillClrLst>
    <dgm:linClrLst meth="repeat">
      <a:schemeClr val="lt1"/>
    </dgm:linClrLst>
    <dgm:effectClrLst/>
    <dgm:txLinClrLst/>
    <dgm:txFillClrLst/>
    <dgm:txEffectClrLst/>
  </dgm:styleLbl>
  <dgm:styleLbl name="node2">
    <dgm:fillClrLst>
      <a:schemeClr val="accent4">
        <a:shade val="80000"/>
      </a:schemeClr>
    </dgm:fillClrLst>
    <dgm:linClrLst meth="repeat">
      <a:schemeClr val="lt1"/>
    </dgm:linClrLst>
    <dgm:effectClrLst/>
    <dgm:txLinClrLst/>
    <dgm:txFillClrLst/>
    <dgm:txEffectClrLst/>
  </dgm:styleLbl>
  <dgm:styleLbl name="node3">
    <dgm:fillClrLst>
      <a:schemeClr val="accent4">
        <a:tint val="99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f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b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sibTrans1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0000"/>
      </a:schemeClr>
    </dgm:fillClrLst>
    <dgm:linClrLst meth="repeat">
      <a:schemeClr val="lt1"/>
    </dgm:linClrLst>
    <dgm:effectClrLst/>
    <dgm:txLinClrLst/>
    <dgm:txFillClrLst/>
    <dgm:txEffectClrLst/>
  </dgm:styleLbl>
  <dgm:styleLbl name="asst3">
    <dgm:fillClrLst>
      <a:schemeClr val="accent4">
        <a:tint val="70000"/>
      </a:schemeClr>
    </dgm:fillClrLst>
    <dgm:linClrLst meth="repeat">
      <a:schemeClr val="lt1"/>
    </dgm:linClrLst>
    <dgm:effectClrLst/>
    <dgm:txLinClrLst/>
    <dgm:txFillClrLst/>
    <dgm:txEffectClrLst/>
  </dgm:styleLbl>
  <dgm:styleLbl name="asst4">
    <dgm:fillClrLst>
      <a:schemeClr val="accent4">
        <a:tint val="5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align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bgAccFollowNode1">
    <dgm:fillClrLst meth="repeat">
      <a:schemeClr val="accent4">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55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0DDDECC-5D43-4828-B5F4-BB12E7CCFC7D}" type="doc">
      <dgm:prSet loTypeId="urn:microsoft.com/office/officeart/2005/8/layout/vProcess5" loCatId="process" qsTypeId="urn:microsoft.com/office/officeart/2005/8/quickstyle/simple1" qsCatId="simple" csTypeId="urn:microsoft.com/office/officeart/2005/8/colors/accent4_4" csCatId="accent4" phldr="1"/>
      <dgm:spPr/>
      <dgm:t>
        <a:bodyPr/>
        <a:lstStyle/>
        <a:p>
          <a:endParaRPr lang="en-GB"/>
        </a:p>
      </dgm:t>
    </dgm:pt>
    <dgm:pt modelId="{BAC518E5-D36B-4842-B8C8-95F005948EA4}">
      <dgm:prSet phldrT="[Text]"/>
      <dgm:spPr>
        <a:ln w="38100"/>
      </dgm:spPr>
      <dgm:t>
        <a:bodyPr/>
        <a:lstStyle/>
        <a:p>
          <a:r>
            <a:rPr lang="en-GB" dirty="0"/>
            <a:t>Fieldwork</a:t>
          </a:r>
        </a:p>
      </dgm:t>
    </dgm:pt>
    <dgm:pt modelId="{B4F6DC32-BB77-45F8-B636-F4B9A7D3068B}" type="parTrans" cxnId="{F5989503-D22B-4B77-AF38-466F9392F22E}">
      <dgm:prSet/>
      <dgm:spPr/>
      <dgm:t>
        <a:bodyPr/>
        <a:lstStyle/>
        <a:p>
          <a:endParaRPr lang="en-GB"/>
        </a:p>
      </dgm:t>
    </dgm:pt>
    <dgm:pt modelId="{7F3B5E00-9979-4F3F-8C10-00ACF7DD6977}" type="sibTrans" cxnId="{F5989503-D22B-4B77-AF38-466F9392F22E}">
      <dgm:prSet/>
      <dgm:spPr>
        <a:ln w="28575"/>
      </dgm:spPr>
      <dgm:t>
        <a:bodyPr/>
        <a:lstStyle/>
        <a:p>
          <a:endParaRPr lang="en-GB"/>
        </a:p>
      </dgm:t>
    </dgm:pt>
    <dgm:pt modelId="{EF287532-D27E-48AE-8BD0-B3703749E733}">
      <dgm:prSet phldrT="[Text]"/>
      <dgm:spPr>
        <a:ln w="28575"/>
      </dgm:spPr>
      <dgm:t>
        <a:bodyPr/>
        <a:lstStyle/>
        <a:p>
          <a:r>
            <a:rPr lang="en-GB" dirty="0"/>
            <a:t>Gatekeeper</a:t>
          </a:r>
        </a:p>
      </dgm:t>
    </dgm:pt>
    <dgm:pt modelId="{B2B5FA87-8E8F-4AF4-90C4-0952C4CA7F85}" type="parTrans" cxnId="{8B25997D-3F65-47A1-A95F-8635E8D626FA}">
      <dgm:prSet/>
      <dgm:spPr/>
      <dgm:t>
        <a:bodyPr/>
        <a:lstStyle/>
        <a:p>
          <a:endParaRPr lang="en-GB"/>
        </a:p>
      </dgm:t>
    </dgm:pt>
    <dgm:pt modelId="{5C4A4E43-C7B1-44EA-83C6-C9A307380989}" type="sibTrans" cxnId="{8B25997D-3F65-47A1-A95F-8635E8D626FA}">
      <dgm:prSet/>
      <dgm:spPr>
        <a:ln w="28575"/>
      </dgm:spPr>
      <dgm:t>
        <a:bodyPr/>
        <a:lstStyle/>
        <a:p>
          <a:endParaRPr lang="en-GB"/>
        </a:p>
      </dgm:t>
    </dgm:pt>
    <dgm:pt modelId="{64E7D4F8-7DBF-44FA-96D9-EA08087AB292}">
      <dgm:prSet phldrT="[Text]"/>
      <dgm:spPr>
        <a:ln w="28575"/>
      </dgm:spPr>
      <dgm:t>
        <a:bodyPr/>
        <a:lstStyle/>
        <a:p>
          <a:r>
            <a:rPr lang="en-GB" dirty="0"/>
            <a:t>Group interview</a:t>
          </a:r>
        </a:p>
      </dgm:t>
    </dgm:pt>
    <dgm:pt modelId="{40FBC3F4-2A95-46DA-BAAF-B0A32B2E5048}" type="parTrans" cxnId="{F214E469-B5A7-408B-A162-E7FA896E2440}">
      <dgm:prSet/>
      <dgm:spPr/>
      <dgm:t>
        <a:bodyPr/>
        <a:lstStyle/>
        <a:p>
          <a:endParaRPr lang="en-GB"/>
        </a:p>
      </dgm:t>
    </dgm:pt>
    <dgm:pt modelId="{496978D2-1034-4EA5-8DE1-03B959B4C8A2}" type="sibTrans" cxnId="{F214E469-B5A7-408B-A162-E7FA896E2440}">
      <dgm:prSet/>
      <dgm:spPr/>
      <dgm:t>
        <a:bodyPr/>
        <a:lstStyle/>
        <a:p>
          <a:endParaRPr lang="en-GB"/>
        </a:p>
      </dgm:t>
    </dgm:pt>
    <dgm:pt modelId="{69C8BC2A-913E-4516-8B0B-DCE81D515664}" type="pres">
      <dgm:prSet presAssocID="{80DDDECC-5D43-4828-B5F4-BB12E7CCFC7D}" presName="outerComposite" presStyleCnt="0">
        <dgm:presLayoutVars>
          <dgm:chMax val="5"/>
          <dgm:dir/>
          <dgm:resizeHandles val="exact"/>
        </dgm:presLayoutVars>
      </dgm:prSet>
      <dgm:spPr/>
    </dgm:pt>
    <dgm:pt modelId="{E1D7B0CB-9A49-4C5C-A0ED-EB503BDA8A2C}" type="pres">
      <dgm:prSet presAssocID="{80DDDECC-5D43-4828-B5F4-BB12E7CCFC7D}" presName="dummyMaxCanvas" presStyleCnt="0">
        <dgm:presLayoutVars/>
      </dgm:prSet>
      <dgm:spPr/>
    </dgm:pt>
    <dgm:pt modelId="{6A1FE9CE-5DD9-4C4B-9680-A79F988BA62B}" type="pres">
      <dgm:prSet presAssocID="{80DDDECC-5D43-4828-B5F4-BB12E7CCFC7D}" presName="ThreeNodes_1" presStyleLbl="node1" presStyleIdx="0" presStyleCnt="3">
        <dgm:presLayoutVars>
          <dgm:bulletEnabled val="1"/>
        </dgm:presLayoutVars>
      </dgm:prSet>
      <dgm:spPr/>
    </dgm:pt>
    <dgm:pt modelId="{A0816653-803A-45A5-942E-0994E846138E}" type="pres">
      <dgm:prSet presAssocID="{80DDDECC-5D43-4828-B5F4-BB12E7CCFC7D}" presName="ThreeNodes_2" presStyleLbl="node1" presStyleIdx="1" presStyleCnt="3">
        <dgm:presLayoutVars>
          <dgm:bulletEnabled val="1"/>
        </dgm:presLayoutVars>
      </dgm:prSet>
      <dgm:spPr/>
    </dgm:pt>
    <dgm:pt modelId="{2ECBEC8C-2B5E-4ACD-80A5-BFE76F41ABAD}" type="pres">
      <dgm:prSet presAssocID="{80DDDECC-5D43-4828-B5F4-BB12E7CCFC7D}" presName="ThreeNodes_3" presStyleLbl="node1" presStyleIdx="2" presStyleCnt="3">
        <dgm:presLayoutVars>
          <dgm:bulletEnabled val="1"/>
        </dgm:presLayoutVars>
      </dgm:prSet>
      <dgm:spPr/>
    </dgm:pt>
    <dgm:pt modelId="{E2E9FC8A-2B15-4CF7-B901-90EDBD17A9E2}" type="pres">
      <dgm:prSet presAssocID="{80DDDECC-5D43-4828-B5F4-BB12E7CCFC7D}" presName="ThreeConn_1-2" presStyleLbl="fgAccFollowNode1" presStyleIdx="0" presStyleCnt="2">
        <dgm:presLayoutVars>
          <dgm:bulletEnabled val="1"/>
        </dgm:presLayoutVars>
      </dgm:prSet>
      <dgm:spPr/>
    </dgm:pt>
    <dgm:pt modelId="{6325FFF4-D259-448F-B742-0E985AD5894C}" type="pres">
      <dgm:prSet presAssocID="{80DDDECC-5D43-4828-B5F4-BB12E7CCFC7D}" presName="ThreeConn_2-3" presStyleLbl="fgAccFollowNode1" presStyleIdx="1" presStyleCnt="2">
        <dgm:presLayoutVars>
          <dgm:bulletEnabled val="1"/>
        </dgm:presLayoutVars>
      </dgm:prSet>
      <dgm:spPr/>
    </dgm:pt>
    <dgm:pt modelId="{E8F9069D-D474-4EEE-AE6B-3E8E424BF767}" type="pres">
      <dgm:prSet presAssocID="{80DDDECC-5D43-4828-B5F4-BB12E7CCFC7D}" presName="ThreeNodes_1_text" presStyleLbl="node1" presStyleIdx="2" presStyleCnt="3">
        <dgm:presLayoutVars>
          <dgm:bulletEnabled val="1"/>
        </dgm:presLayoutVars>
      </dgm:prSet>
      <dgm:spPr/>
    </dgm:pt>
    <dgm:pt modelId="{3CB67292-01A7-4CE6-8EC0-42C11733989A}" type="pres">
      <dgm:prSet presAssocID="{80DDDECC-5D43-4828-B5F4-BB12E7CCFC7D}" presName="ThreeNodes_2_text" presStyleLbl="node1" presStyleIdx="2" presStyleCnt="3">
        <dgm:presLayoutVars>
          <dgm:bulletEnabled val="1"/>
        </dgm:presLayoutVars>
      </dgm:prSet>
      <dgm:spPr/>
    </dgm:pt>
    <dgm:pt modelId="{D92F1E16-9187-4EE1-8705-64DC07EC7F1A}" type="pres">
      <dgm:prSet presAssocID="{80DDDECC-5D43-4828-B5F4-BB12E7CCFC7D}" presName="ThreeNodes_3_text" presStyleLbl="node1" presStyleIdx="2" presStyleCnt="3">
        <dgm:presLayoutVars>
          <dgm:bulletEnabled val="1"/>
        </dgm:presLayoutVars>
      </dgm:prSet>
      <dgm:spPr/>
    </dgm:pt>
  </dgm:ptLst>
  <dgm:cxnLst>
    <dgm:cxn modelId="{F5989503-D22B-4B77-AF38-466F9392F22E}" srcId="{80DDDECC-5D43-4828-B5F4-BB12E7CCFC7D}" destId="{BAC518E5-D36B-4842-B8C8-95F005948EA4}" srcOrd="0" destOrd="0" parTransId="{B4F6DC32-BB77-45F8-B636-F4B9A7D3068B}" sibTransId="{7F3B5E00-9979-4F3F-8C10-00ACF7DD6977}"/>
    <dgm:cxn modelId="{A311FB07-D924-401B-B718-D0F1465A05FB}" type="presOf" srcId="{64E7D4F8-7DBF-44FA-96D9-EA08087AB292}" destId="{D92F1E16-9187-4EE1-8705-64DC07EC7F1A}" srcOrd="1" destOrd="0" presId="urn:microsoft.com/office/officeart/2005/8/layout/vProcess5"/>
    <dgm:cxn modelId="{B816160D-D9CC-44EC-8680-27437B2E8889}" type="presOf" srcId="{BAC518E5-D36B-4842-B8C8-95F005948EA4}" destId="{E8F9069D-D474-4EEE-AE6B-3E8E424BF767}" srcOrd="1" destOrd="0" presId="urn:microsoft.com/office/officeart/2005/8/layout/vProcess5"/>
    <dgm:cxn modelId="{A5158F0F-DAA9-4D14-BF25-20730A5B9F86}" type="presOf" srcId="{7F3B5E00-9979-4F3F-8C10-00ACF7DD6977}" destId="{E2E9FC8A-2B15-4CF7-B901-90EDBD17A9E2}" srcOrd="0" destOrd="0" presId="urn:microsoft.com/office/officeart/2005/8/layout/vProcess5"/>
    <dgm:cxn modelId="{3FB32A1F-9069-4355-AA89-8FD6EBB0AF5A}" type="presOf" srcId="{64E7D4F8-7DBF-44FA-96D9-EA08087AB292}" destId="{2ECBEC8C-2B5E-4ACD-80A5-BFE76F41ABAD}" srcOrd="0" destOrd="0" presId="urn:microsoft.com/office/officeart/2005/8/layout/vProcess5"/>
    <dgm:cxn modelId="{790F7F22-C484-47EA-B7CD-6C61CD47D8C7}" type="presOf" srcId="{EF287532-D27E-48AE-8BD0-B3703749E733}" destId="{A0816653-803A-45A5-942E-0994E846138E}" srcOrd="0" destOrd="0" presId="urn:microsoft.com/office/officeart/2005/8/layout/vProcess5"/>
    <dgm:cxn modelId="{F214E469-B5A7-408B-A162-E7FA896E2440}" srcId="{80DDDECC-5D43-4828-B5F4-BB12E7CCFC7D}" destId="{64E7D4F8-7DBF-44FA-96D9-EA08087AB292}" srcOrd="2" destOrd="0" parTransId="{40FBC3F4-2A95-46DA-BAAF-B0A32B2E5048}" sibTransId="{496978D2-1034-4EA5-8DE1-03B959B4C8A2}"/>
    <dgm:cxn modelId="{1EC8CD4F-E5E7-4F19-A9FD-EE96212B126A}" type="presOf" srcId="{80DDDECC-5D43-4828-B5F4-BB12E7CCFC7D}" destId="{69C8BC2A-913E-4516-8B0B-DCE81D515664}" srcOrd="0" destOrd="0" presId="urn:microsoft.com/office/officeart/2005/8/layout/vProcess5"/>
    <dgm:cxn modelId="{8B25997D-3F65-47A1-A95F-8635E8D626FA}" srcId="{80DDDECC-5D43-4828-B5F4-BB12E7CCFC7D}" destId="{EF287532-D27E-48AE-8BD0-B3703749E733}" srcOrd="1" destOrd="0" parTransId="{B2B5FA87-8E8F-4AF4-90C4-0952C4CA7F85}" sibTransId="{5C4A4E43-C7B1-44EA-83C6-C9A307380989}"/>
    <dgm:cxn modelId="{28D7FD87-6E85-47D0-A745-76F1DA7E65FB}" type="presOf" srcId="{EF287532-D27E-48AE-8BD0-B3703749E733}" destId="{3CB67292-01A7-4CE6-8EC0-42C11733989A}" srcOrd="1" destOrd="0" presId="urn:microsoft.com/office/officeart/2005/8/layout/vProcess5"/>
    <dgm:cxn modelId="{FB03FE9F-2A32-4EA9-BA4D-B4D3178C83E4}" type="presOf" srcId="{BAC518E5-D36B-4842-B8C8-95F005948EA4}" destId="{6A1FE9CE-5DD9-4C4B-9680-A79F988BA62B}" srcOrd="0" destOrd="0" presId="urn:microsoft.com/office/officeart/2005/8/layout/vProcess5"/>
    <dgm:cxn modelId="{0B4347DF-A496-40CE-8A24-FFFD11AC15C2}" type="presOf" srcId="{5C4A4E43-C7B1-44EA-83C6-C9A307380989}" destId="{6325FFF4-D259-448F-B742-0E985AD5894C}" srcOrd="0" destOrd="0" presId="urn:microsoft.com/office/officeart/2005/8/layout/vProcess5"/>
    <dgm:cxn modelId="{529643DC-EFB9-4E37-A47E-C9BD8C4F6629}" type="presParOf" srcId="{69C8BC2A-913E-4516-8B0B-DCE81D515664}" destId="{E1D7B0CB-9A49-4C5C-A0ED-EB503BDA8A2C}" srcOrd="0" destOrd="0" presId="urn:microsoft.com/office/officeart/2005/8/layout/vProcess5"/>
    <dgm:cxn modelId="{8BC2B822-C2C8-4A42-A6AA-894EEBF8B4E1}" type="presParOf" srcId="{69C8BC2A-913E-4516-8B0B-DCE81D515664}" destId="{6A1FE9CE-5DD9-4C4B-9680-A79F988BA62B}" srcOrd="1" destOrd="0" presId="urn:microsoft.com/office/officeart/2005/8/layout/vProcess5"/>
    <dgm:cxn modelId="{6C8AF496-158C-480B-A649-57DAACF923EF}" type="presParOf" srcId="{69C8BC2A-913E-4516-8B0B-DCE81D515664}" destId="{A0816653-803A-45A5-942E-0994E846138E}" srcOrd="2" destOrd="0" presId="urn:microsoft.com/office/officeart/2005/8/layout/vProcess5"/>
    <dgm:cxn modelId="{AC8D7C06-855E-4383-A206-979153D2E3C1}" type="presParOf" srcId="{69C8BC2A-913E-4516-8B0B-DCE81D515664}" destId="{2ECBEC8C-2B5E-4ACD-80A5-BFE76F41ABAD}" srcOrd="3" destOrd="0" presId="urn:microsoft.com/office/officeart/2005/8/layout/vProcess5"/>
    <dgm:cxn modelId="{4FECFEC5-1AA5-44FD-BE32-FA52C572EA28}" type="presParOf" srcId="{69C8BC2A-913E-4516-8B0B-DCE81D515664}" destId="{E2E9FC8A-2B15-4CF7-B901-90EDBD17A9E2}" srcOrd="4" destOrd="0" presId="urn:microsoft.com/office/officeart/2005/8/layout/vProcess5"/>
    <dgm:cxn modelId="{70A06C45-FEE1-4952-AE78-E0EA7283998E}" type="presParOf" srcId="{69C8BC2A-913E-4516-8B0B-DCE81D515664}" destId="{6325FFF4-D259-448F-B742-0E985AD5894C}" srcOrd="5" destOrd="0" presId="urn:microsoft.com/office/officeart/2005/8/layout/vProcess5"/>
    <dgm:cxn modelId="{24410B10-2FF9-499A-BB95-525D580EADAD}" type="presParOf" srcId="{69C8BC2A-913E-4516-8B0B-DCE81D515664}" destId="{E8F9069D-D474-4EEE-AE6B-3E8E424BF767}" srcOrd="6" destOrd="0" presId="urn:microsoft.com/office/officeart/2005/8/layout/vProcess5"/>
    <dgm:cxn modelId="{23F43F48-C46F-4500-80A1-A4BCC185D2A9}" type="presParOf" srcId="{69C8BC2A-913E-4516-8B0B-DCE81D515664}" destId="{3CB67292-01A7-4CE6-8EC0-42C11733989A}" srcOrd="7" destOrd="0" presId="urn:microsoft.com/office/officeart/2005/8/layout/vProcess5"/>
    <dgm:cxn modelId="{DA38ADE7-DE5B-4B7B-87AE-68E9CF448FC1}" type="presParOf" srcId="{69C8BC2A-913E-4516-8B0B-DCE81D515664}" destId="{D92F1E16-9187-4EE1-8705-64DC07EC7F1A}" srcOrd="8" destOrd="0" presId="urn:microsoft.com/office/officeart/2005/8/layout/vProcess5"/>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1FE9CE-5DD9-4C4B-9680-A79F988BA62B}">
      <dsp:nvSpPr>
        <dsp:cNvPr id="0" name=""/>
        <dsp:cNvSpPr/>
      </dsp:nvSpPr>
      <dsp:spPr>
        <a:xfrm>
          <a:off x="0" y="0"/>
          <a:ext cx="8766254" cy="1735995"/>
        </a:xfrm>
        <a:prstGeom prst="roundRect">
          <a:avLst>
            <a:gd name="adj" fmla="val 10000"/>
          </a:avLst>
        </a:prstGeom>
        <a:solidFill>
          <a:schemeClr val="accent4">
            <a:shade val="50000"/>
            <a:hueOff val="0"/>
            <a:satOff val="0"/>
            <a:lumOff val="0"/>
            <a:alphaOff val="0"/>
          </a:schemeClr>
        </a:solidFill>
        <a:ln w="38100" cap="flat" cmpd="sng" algn="ctr">
          <a:solidFill>
            <a:scrgbClr r="0" g="0" b="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dirty="0"/>
            <a:t>Fieldwork</a:t>
          </a:r>
        </a:p>
      </dsp:txBody>
      <dsp:txXfrm>
        <a:off x="50846" y="50846"/>
        <a:ext cx="6892979" cy="1634303"/>
      </dsp:txXfrm>
    </dsp:sp>
    <dsp:sp modelId="{A0816653-803A-45A5-942E-0994E846138E}">
      <dsp:nvSpPr>
        <dsp:cNvPr id="0" name=""/>
        <dsp:cNvSpPr/>
      </dsp:nvSpPr>
      <dsp:spPr>
        <a:xfrm>
          <a:off x="773493" y="2025327"/>
          <a:ext cx="8766254" cy="1735995"/>
        </a:xfrm>
        <a:prstGeom prst="roundRect">
          <a:avLst>
            <a:gd name="adj" fmla="val 10000"/>
          </a:avLst>
        </a:prstGeom>
        <a:solidFill>
          <a:schemeClr val="accent4">
            <a:shade val="50000"/>
            <a:hueOff val="-396136"/>
            <a:satOff val="0"/>
            <a:lumOff val="32202"/>
            <a:alphaOff val="0"/>
          </a:schemeClr>
        </a:solidFill>
        <a:ln w="28575" cap="flat" cmpd="sng" algn="ctr">
          <a:solidFill>
            <a:scrgbClr r="0" g="0" b="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dirty="0"/>
            <a:t>Gatekeeper</a:t>
          </a:r>
        </a:p>
      </dsp:txBody>
      <dsp:txXfrm>
        <a:off x="824339" y="2076173"/>
        <a:ext cx="6762672" cy="1634303"/>
      </dsp:txXfrm>
    </dsp:sp>
    <dsp:sp modelId="{2ECBEC8C-2B5E-4ACD-80A5-BFE76F41ABAD}">
      <dsp:nvSpPr>
        <dsp:cNvPr id="0" name=""/>
        <dsp:cNvSpPr/>
      </dsp:nvSpPr>
      <dsp:spPr>
        <a:xfrm>
          <a:off x="1546986" y="4050655"/>
          <a:ext cx="8766254" cy="1735995"/>
        </a:xfrm>
        <a:prstGeom prst="roundRect">
          <a:avLst>
            <a:gd name="adj" fmla="val 10000"/>
          </a:avLst>
        </a:prstGeom>
        <a:solidFill>
          <a:schemeClr val="accent4">
            <a:shade val="50000"/>
            <a:hueOff val="-396136"/>
            <a:satOff val="0"/>
            <a:lumOff val="32202"/>
            <a:alphaOff val="0"/>
          </a:schemeClr>
        </a:solidFill>
        <a:ln w="28575" cap="flat" cmpd="sng" algn="ctr">
          <a:solidFill>
            <a:scrgbClr r="0" g="0" b="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dirty="0"/>
            <a:t>Group interview</a:t>
          </a:r>
        </a:p>
      </dsp:txBody>
      <dsp:txXfrm>
        <a:off x="1597832" y="4101501"/>
        <a:ext cx="6762672" cy="1634303"/>
      </dsp:txXfrm>
    </dsp:sp>
    <dsp:sp modelId="{E2E9FC8A-2B15-4CF7-B901-90EDBD17A9E2}">
      <dsp:nvSpPr>
        <dsp:cNvPr id="0" name=""/>
        <dsp:cNvSpPr/>
      </dsp:nvSpPr>
      <dsp:spPr>
        <a:xfrm>
          <a:off x="7637857" y="1316463"/>
          <a:ext cx="1128396" cy="1128396"/>
        </a:xfrm>
        <a:prstGeom prst="downArrow">
          <a:avLst>
            <a:gd name="adj1" fmla="val 55000"/>
            <a:gd name="adj2" fmla="val 45000"/>
          </a:avLst>
        </a:prstGeom>
        <a:solidFill>
          <a:schemeClr val="accent4">
            <a:alpha val="90000"/>
            <a:tint val="55000"/>
            <a:hueOff val="0"/>
            <a:satOff val="0"/>
            <a:lumOff val="0"/>
            <a:alphaOff val="0"/>
          </a:schemeClr>
        </a:solidFill>
        <a:ln w="28575" cap="flat" cmpd="sng" algn="ctr">
          <a:solidFill>
            <a:scrgbClr r="0" g="0" b="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7891746" y="1316463"/>
        <a:ext cx="620618" cy="849118"/>
      </dsp:txXfrm>
    </dsp:sp>
    <dsp:sp modelId="{6325FFF4-D259-448F-B742-0E985AD5894C}">
      <dsp:nvSpPr>
        <dsp:cNvPr id="0" name=""/>
        <dsp:cNvSpPr/>
      </dsp:nvSpPr>
      <dsp:spPr>
        <a:xfrm>
          <a:off x="8411350" y="3330217"/>
          <a:ext cx="1128396" cy="1128396"/>
        </a:xfrm>
        <a:prstGeom prst="downArrow">
          <a:avLst>
            <a:gd name="adj1" fmla="val 55000"/>
            <a:gd name="adj2" fmla="val 45000"/>
          </a:avLst>
        </a:prstGeom>
        <a:solidFill>
          <a:schemeClr val="accent4">
            <a:alpha val="90000"/>
            <a:tint val="55000"/>
            <a:hueOff val="0"/>
            <a:satOff val="0"/>
            <a:lumOff val="0"/>
            <a:alphaOff val="0"/>
          </a:schemeClr>
        </a:solidFill>
        <a:ln w="28575" cap="flat" cmpd="sng" algn="ctr">
          <a:solidFill>
            <a:scrgbClr r="0" g="0" b="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8665239" y="3330217"/>
        <a:ext cx="620618" cy="849118"/>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4C37EA-A827-4035-9E00-DC83C0EFBD95}" type="datetimeFigureOut">
              <a:rPr lang="en-GB" smtClean="0"/>
              <a:t>14/04/2022</a:t>
            </a:fld>
            <a:endParaRPr lang="en-GB"/>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C8B7C2-9FEA-49CF-8319-D5A16F4D38AA}" type="slidenum">
              <a:rPr lang="en-GB" smtClean="0"/>
              <a:t>‹#›</a:t>
            </a:fld>
            <a:endParaRPr lang="en-GB"/>
          </a:p>
        </p:txBody>
      </p:sp>
    </p:spTree>
    <p:extLst>
      <p:ext uri="{BB962C8B-B14F-4D97-AF65-F5344CB8AC3E}">
        <p14:creationId xmlns:p14="http://schemas.microsoft.com/office/powerpoint/2010/main" val="3373527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effectLst/>
                <a:latin typeface="Calibri" panose="020F0502020204030204" pitchFamily="34" charset="0"/>
                <a:ea typeface="DengXian" panose="02010600030101010101" pitchFamily="2" charset="-122"/>
              </a:rPr>
              <a:t>The poster explores Foucault’s ideas about </a:t>
            </a:r>
            <a:r>
              <a:rPr lang="en-GB" sz="1200" b="1" dirty="0" err="1">
                <a:effectLst/>
                <a:latin typeface="Calibri" panose="020F0502020204030204" pitchFamily="34" charset="0"/>
                <a:ea typeface="DengXian" panose="02010600030101010101" pitchFamily="2" charset="-122"/>
              </a:rPr>
              <a:t>responsibilisation</a:t>
            </a:r>
            <a:r>
              <a:rPr lang="en-GB" sz="1200" b="1" dirty="0">
                <a:effectLst/>
                <a:latin typeface="Calibri" panose="020F0502020204030204" pitchFamily="34" charset="0"/>
                <a:ea typeface="DengXian" panose="02010600030101010101" pitchFamily="2" charset="-122"/>
              </a:rPr>
              <a:t> as a tool of neo-liberal governmentality and how gambling can be framed by in relation to the freedom of social mobility that Reith calls the ‘democracy of chance,’ where winning becomes a fantasy of liberation from the problems of everyday life. There is a dynamic between regulatory discourses producing a desire for risk and gambling within their limits; regulation is expressed by the gambler: When the fun stops stop. This reflects the gambler’s freedom to gamble, their sovereignty as a consumer with no appeal to external authority. Gambling regulatory discourses accept that ‘problem gamblers’ will be unable to exercise freedom responsibly but authorities responsible for gambling are not charged with opposing the risk and danger promoted by operators and played out through ‘problem gamblers.’ The poster will examine a general that ‘problem gambling’ is will be specifically designed beyond DSMV definitions and the data is led by interviews with ‘problem gamblers</a:t>
            </a:r>
            <a:r>
              <a:rPr lang="en-GB" sz="1200" b="1" dirty="0">
                <a:latin typeface="Calibri" panose="020F0502020204030204" pitchFamily="34" charset="0"/>
                <a:ea typeface="DengXian" panose="02010600030101010101" pitchFamily="2" charset="-122"/>
              </a:rPr>
              <a:t>.’ despondency about effective mechanisms to minimise ‘problem gambling.’ It is important to note</a:t>
            </a:r>
            <a:endParaRPr lang="en-GB" sz="1200" b="1" dirty="0">
              <a:effectLst/>
              <a:latin typeface="Calibri" panose="020F0502020204030204" pitchFamily="34" charset="0"/>
              <a:ea typeface="DengXian" panose="02010600030101010101" pitchFamily="2" charset="-122"/>
            </a:endParaRPr>
          </a:p>
          <a:p>
            <a:endParaRPr lang="en-GB" dirty="0"/>
          </a:p>
        </p:txBody>
      </p:sp>
      <p:sp>
        <p:nvSpPr>
          <p:cNvPr id="4" name="Slide Number Placeholder 3"/>
          <p:cNvSpPr>
            <a:spLocks noGrp="1"/>
          </p:cNvSpPr>
          <p:nvPr>
            <p:ph type="sldNum" sz="quarter" idx="5"/>
          </p:nvPr>
        </p:nvSpPr>
        <p:spPr/>
        <p:txBody>
          <a:bodyPr/>
          <a:lstStyle/>
          <a:p>
            <a:fld id="{D8C8B7C2-9FEA-49CF-8319-D5A16F4D38AA}" type="slidenum">
              <a:rPr lang="en-GB" smtClean="0"/>
              <a:t>1</a:t>
            </a:fld>
            <a:endParaRPr lang="en-GB"/>
          </a:p>
        </p:txBody>
      </p:sp>
    </p:spTree>
    <p:extLst>
      <p:ext uri="{BB962C8B-B14F-4D97-AF65-F5344CB8AC3E}">
        <p14:creationId xmlns:p14="http://schemas.microsoft.com/office/powerpoint/2010/main" val="418605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7005156"/>
            <a:ext cx="25733931" cy="14902051"/>
          </a:xfrm>
        </p:spPr>
        <p:txBody>
          <a:bodyPr anchor="b"/>
          <a:lstStyle>
            <a:lvl1pPr algn="ctr">
              <a:defRPr sz="19865"/>
            </a:lvl1pPr>
          </a:lstStyle>
          <a:p>
            <a:r>
              <a:rPr lang="en-US"/>
              <a:t>Click to edit Master title style</a:t>
            </a:r>
            <a:endParaRPr lang="en-US" dirty="0"/>
          </a:p>
        </p:txBody>
      </p:sp>
      <p:sp>
        <p:nvSpPr>
          <p:cNvPr id="3" name="Subtitle 2"/>
          <p:cNvSpPr>
            <a:spLocks noGrp="1"/>
          </p:cNvSpPr>
          <p:nvPr>
            <p:ph type="subTitle" idx="1"/>
          </p:nvPr>
        </p:nvSpPr>
        <p:spPr>
          <a:xfrm>
            <a:off x="3784402" y="22481887"/>
            <a:ext cx="22706410" cy="10334331"/>
          </a:xfrm>
        </p:spPr>
        <p:txBody>
          <a:bodyPr/>
          <a:lstStyle>
            <a:lvl1pPr marL="0" indent="0" algn="ctr">
              <a:buNone/>
              <a:defRPr sz="7946"/>
            </a:lvl1pPr>
            <a:lvl2pPr marL="1513743" indent="0" algn="ctr">
              <a:buNone/>
              <a:defRPr sz="6622"/>
            </a:lvl2pPr>
            <a:lvl3pPr marL="3027487" indent="0" algn="ctr">
              <a:buNone/>
              <a:defRPr sz="5960"/>
            </a:lvl3pPr>
            <a:lvl4pPr marL="4541230" indent="0" algn="ctr">
              <a:buNone/>
              <a:defRPr sz="5297"/>
            </a:lvl4pPr>
            <a:lvl5pPr marL="6054974" indent="0" algn="ctr">
              <a:buNone/>
              <a:defRPr sz="5297"/>
            </a:lvl5pPr>
            <a:lvl6pPr marL="7568717" indent="0" algn="ctr">
              <a:buNone/>
              <a:defRPr sz="5297"/>
            </a:lvl6pPr>
            <a:lvl7pPr marL="9082461" indent="0" algn="ctr">
              <a:buNone/>
              <a:defRPr sz="5297"/>
            </a:lvl7pPr>
            <a:lvl8pPr marL="10596204" indent="0" algn="ctr">
              <a:buNone/>
              <a:defRPr sz="5297"/>
            </a:lvl8pPr>
            <a:lvl9pPr marL="12109948" indent="0" algn="ctr">
              <a:buNone/>
              <a:defRPr sz="5297"/>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F4FCCD8-1D46-4E4F-8D47-B8B3EFC17C2B}" type="datetimeFigureOut">
              <a:rPr lang="en-GB" smtClean="0"/>
              <a:t>14/04/2022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42819533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4FCCD8-1D46-4E4F-8D47-B8B3EFC17C2B}" type="datetimeFigureOut">
              <a:rPr lang="en-GB" smtClean="0"/>
              <a:t>14/04/2022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3218330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10671229"/>
            <a:ext cx="26112371" cy="17805173"/>
          </a:xfrm>
        </p:spPr>
        <p:txBody>
          <a:bodyPr anchor="b"/>
          <a:lstStyle>
            <a:lvl1pPr>
              <a:defRPr sz="19865"/>
            </a:lvl1pPr>
          </a:lstStyle>
          <a:p>
            <a:r>
              <a:rPr lang="en-US"/>
              <a:t>Click to edit Master title style</a:t>
            </a:r>
            <a:endParaRPr lang="en-US" dirty="0"/>
          </a:p>
        </p:txBody>
      </p:sp>
      <p:sp>
        <p:nvSpPr>
          <p:cNvPr id="3" name="Text Placeholder 2"/>
          <p:cNvSpPr>
            <a:spLocks noGrp="1"/>
          </p:cNvSpPr>
          <p:nvPr>
            <p:ph type="body" idx="1"/>
          </p:nvPr>
        </p:nvSpPr>
        <p:spPr>
          <a:xfrm>
            <a:off x="2065654" y="28644846"/>
            <a:ext cx="26112371" cy="9363320"/>
          </a:xfrm>
        </p:spPr>
        <p:txBody>
          <a:bodyPr/>
          <a:lstStyle>
            <a:lvl1pPr marL="0" indent="0">
              <a:buNone/>
              <a:defRPr sz="7946">
                <a:solidFill>
                  <a:schemeClr val="tx1"/>
                </a:solidFill>
              </a:defRPr>
            </a:lvl1pPr>
            <a:lvl2pPr marL="1513743" indent="0">
              <a:buNone/>
              <a:defRPr sz="6622">
                <a:solidFill>
                  <a:schemeClr val="tx1">
                    <a:tint val="75000"/>
                  </a:schemeClr>
                </a:solidFill>
              </a:defRPr>
            </a:lvl2pPr>
            <a:lvl3pPr marL="3027487" indent="0">
              <a:buNone/>
              <a:defRPr sz="5960">
                <a:solidFill>
                  <a:schemeClr val="tx1">
                    <a:tint val="75000"/>
                  </a:schemeClr>
                </a:solidFill>
              </a:defRPr>
            </a:lvl3pPr>
            <a:lvl4pPr marL="4541230" indent="0">
              <a:buNone/>
              <a:defRPr sz="5297">
                <a:solidFill>
                  <a:schemeClr val="tx1">
                    <a:tint val="75000"/>
                  </a:schemeClr>
                </a:solidFill>
              </a:defRPr>
            </a:lvl4pPr>
            <a:lvl5pPr marL="6054974" indent="0">
              <a:buNone/>
              <a:defRPr sz="5297">
                <a:solidFill>
                  <a:schemeClr val="tx1">
                    <a:tint val="75000"/>
                  </a:schemeClr>
                </a:solidFill>
              </a:defRPr>
            </a:lvl5pPr>
            <a:lvl6pPr marL="7568717" indent="0">
              <a:buNone/>
              <a:defRPr sz="5297">
                <a:solidFill>
                  <a:schemeClr val="tx1">
                    <a:tint val="75000"/>
                  </a:schemeClr>
                </a:solidFill>
              </a:defRPr>
            </a:lvl6pPr>
            <a:lvl7pPr marL="9082461" indent="0">
              <a:buNone/>
              <a:defRPr sz="5297">
                <a:solidFill>
                  <a:schemeClr val="tx1">
                    <a:tint val="75000"/>
                  </a:schemeClr>
                </a:solidFill>
              </a:defRPr>
            </a:lvl7pPr>
            <a:lvl8pPr marL="10596204" indent="0">
              <a:buNone/>
              <a:defRPr sz="5297">
                <a:solidFill>
                  <a:schemeClr val="tx1">
                    <a:tint val="75000"/>
                  </a:schemeClr>
                </a:solidFill>
              </a:defRPr>
            </a:lvl8pPr>
            <a:lvl9pPr marL="12109948" indent="0">
              <a:buNone/>
              <a:defRPr sz="5297">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4FCCD8-1D46-4E4F-8D47-B8B3EFC17C2B}" type="datetimeFigureOut">
              <a:rPr lang="en-GB" smtClean="0"/>
              <a:t>14/04/2022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40656755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11394520"/>
            <a:ext cx="12866966" cy="271585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11394520"/>
            <a:ext cx="12866966" cy="271585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4FCCD8-1D46-4E4F-8D47-B8B3EFC17C2B}" type="datetimeFigureOut">
              <a:rPr lang="en-GB" smtClean="0"/>
              <a:t>14/04/2022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2186841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278913"/>
            <a:ext cx="26112371" cy="82734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10492870"/>
            <a:ext cx="12807832"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4" name="Content Placeholder 3"/>
          <p:cNvSpPr>
            <a:spLocks noGrp="1"/>
          </p:cNvSpPr>
          <p:nvPr>
            <p:ph sz="half" idx="2"/>
          </p:nvPr>
        </p:nvSpPr>
        <p:spPr>
          <a:xfrm>
            <a:off x="2085368" y="15635264"/>
            <a:ext cx="12807832" cy="22997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10492870"/>
            <a:ext cx="12870909"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6" name="Content Placeholder 5"/>
          <p:cNvSpPr>
            <a:spLocks noGrp="1"/>
          </p:cNvSpPr>
          <p:nvPr>
            <p:ph sz="quarter" idx="4"/>
          </p:nvPr>
        </p:nvSpPr>
        <p:spPr>
          <a:xfrm>
            <a:off x="15326828" y="15635264"/>
            <a:ext cx="12870909" cy="22997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4FCCD8-1D46-4E4F-8D47-B8B3EFC17C2B}" type="datetimeFigureOut">
              <a:rPr lang="en-GB" smtClean="0"/>
              <a:t>14/04/2022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13482762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F4FCCD8-1D46-4E4F-8D47-B8B3EFC17C2B}" type="datetimeFigureOut">
              <a:rPr lang="en-GB" smtClean="0"/>
              <a:t>14/04/2022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36478289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4FCCD8-1D46-4E4F-8D47-B8B3EFC17C2B}" type="datetimeFigureOut">
              <a:rPr lang="en-GB" smtClean="0"/>
              <a:t>14/04/2022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17075120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en-US"/>
              <a:t>Click to edit Master title style</a:t>
            </a:r>
            <a:endParaRPr lang="en-US" dirty="0"/>
          </a:p>
        </p:txBody>
      </p:sp>
      <p:sp>
        <p:nvSpPr>
          <p:cNvPr id="3" name="Content Placeholder 2"/>
          <p:cNvSpPr>
            <a:spLocks noGrp="1"/>
          </p:cNvSpPr>
          <p:nvPr>
            <p:ph idx="1"/>
          </p:nvPr>
        </p:nvSpPr>
        <p:spPr>
          <a:xfrm>
            <a:off x="12870909" y="6162959"/>
            <a:ext cx="15326827" cy="30418415"/>
          </a:xfrm>
        </p:spPr>
        <p:txBody>
          <a:bodyPr/>
          <a:lstStyle>
            <a:lvl1pPr>
              <a:defRPr sz="10595"/>
            </a:lvl1pPr>
            <a:lvl2pPr>
              <a:defRPr sz="9271"/>
            </a:lvl2pPr>
            <a:lvl3pPr>
              <a:defRPr sz="7946"/>
            </a:lvl3pPr>
            <a:lvl4pPr>
              <a:defRPr sz="6622"/>
            </a:lvl4pPr>
            <a:lvl5pPr>
              <a:defRPr sz="6622"/>
            </a:lvl5pPr>
            <a:lvl6pPr>
              <a:defRPr sz="6622"/>
            </a:lvl6pPr>
            <a:lvl7pPr>
              <a:defRPr sz="6622"/>
            </a:lvl7pPr>
            <a:lvl8pPr>
              <a:defRPr sz="6622"/>
            </a:lvl8pPr>
            <a:lvl9pPr>
              <a:defRPr sz="662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US"/>
              <a:t>Click to edit Master text styles</a:t>
            </a:r>
          </a:p>
        </p:txBody>
      </p:sp>
      <p:sp>
        <p:nvSpPr>
          <p:cNvPr id="5" name="Date Placeholder 4"/>
          <p:cNvSpPr>
            <a:spLocks noGrp="1"/>
          </p:cNvSpPr>
          <p:nvPr>
            <p:ph type="dt" sz="half" idx="10"/>
          </p:nvPr>
        </p:nvSpPr>
        <p:spPr/>
        <p:txBody>
          <a:bodyPr/>
          <a:lstStyle/>
          <a:p>
            <a:fld id="{9F4FCCD8-1D46-4E4F-8D47-B8B3EFC17C2B}" type="datetimeFigureOut">
              <a:rPr lang="en-GB" smtClean="0"/>
              <a:t>14/04/2022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27640082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09" y="6162959"/>
            <a:ext cx="15326827" cy="30418415"/>
          </a:xfrm>
        </p:spPr>
        <p:txBody>
          <a:bodyPr anchor="t"/>
          <a:lstStyle>
            <a:lvl1pPr marL="0" indent="0">
              <a:buNone/>
              <a:defRPr sz="10595"/>
            </a:lvl1pPr>
            <a:lvl2pPr marL="1513743" indent="0">
              <a:buNone/>
              <a:defRPr sz="9271"/>
            </a:lvl2pPr>
            <a:lvl3pPr marL="3027487" indent="0">
              <a:buNone/>
              <a:defRPr sz="7946"/>
            </a:lvl3pPr>
            <a:lvl4pPr marL="4541230" indent="0">
              <a:buNone/>
              <a:defRPr sz="6622"/>
            </a:lvl4pPr>
            <a:lvl5pPr marL="6054974" indent="0">
              <a:buNone/>
              <a:defRPr sz="6622"/>
            </a:lvl5pPr>
            <a:lvl6pPr marL="7568717" indent="0">
              <a:buNone/>
              <a:defRPr sz="6622"/>
            </a:lvl6pPr>
            <a:lvl7pPr marL="9082461" indent="0">
              <a:buNone/>
              <a:defRPr sz="6622"/>
            </a:lvl7pPr>
            <a:lvl8pPr marL="10596204" indent="0">
              <a:buNone/>
              <a:defRPr sz="6622"/>
            </a:lvl8pPr>
            <a:lvl9pPr marL="12109948" indent="0">
              <a:buNone/>
              <a:defRPr sz="6622"/>
            </a:lvl9pPr>
          </a:lstStyle>
          <a:p>
            <a:r>
              <a:rPr lang="en-US"/>
              <a:t>Click icon to add picture</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US"/>
              <a:t>Click to edit Master text styles</a:t>
            </a:r>
          </a:p>
        </p:txBody>
      </p:sp>
      <p:sp>
        <p:nvSpPr>
          <p:cNvPr id="5" name="Date Placeholder 4"/>
          <p:cNvSpPr>
            <a:spLocks noGrp="1"/>
          </p:cNvSpPr>
          <p:nvPr>
            <p:ph type="dt" sz="half" idx="10"/>
          </p:nvPr>
        </p:nvSpPr>
        <p:spPr/>
        <p:txBody>
          <a:bodyPr/>
          <a:lstStyle/>
          <a:p>
            <a:fld id="{9F4FCCD8-1D46-4E4F-8D47-B8B3EFC17C2B}" type="datetimeFigureOut">
              <a:rPr lang="en-GB" smtClean="0"/>
              <a:t>14/04/2022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20417529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4FCCD8-1D46-4E4F-8D47-B8B3EFC17C2B}" type="datetimeFigureOut">
              <a:rPr lang="en-GB" smtClean="0"/>
              <a:t>14/04/2022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18580385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2278904"/>
            <a:ext cx="6528093" cy="3627421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2278904"/>
            <a:ext cx="19205838" cy="3627421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4FCCD8-1D46-4E4F-8D47-B8B3EFC17C2B}" type="datetimeFigureOut">
              <a:rPr lang="en-GB" smtClean="0"/>
              <a:t>14/04/2022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32113357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2278913"/>
            <a:ext cx="26112371" cy="82734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1" y="11394520"/>
            <a:ext cx="26112371" cy="2715859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39672756"/>
            <a:ext cx="6811923" cy="2278904"/>
          </a:xfrm>
          <a:prstGeom prst="rect">
            <a:avLst/>
          </a:prstGeom>
        </p:spPr>
        <p:txBody>
          <a:bodyPr vert="horz" lIns="91440" tIns="45720" rIns="91440" bIns="45720" rtlCol="0" anchor="ctr"/>
          <a:lstStyle>
            <a:lvl1pPr algn="l">
              <a:defRPr sz="3973">
                <a:solidFill>
                  <a:schemeClr val="tx1">
                    <a:tint val="75000"/>
                  </a:schemeClr>
                </a:solidFill>
              </a:defRPr>
            </a:lvl1pPr>
          </a:lstStyle>
          <a:p>
            <a:fld id="{9F4FCCD8-1D46-4E4F-8D47-B8B3EFC17C2B}" type="datetimeFigureOut">
              <a:rPr lang="en-GB" smtClean="0"/>
              <a:t>14/04/2022</a:t>
            </a:fld>
            <a:endParaRPr lang="en-GB"/>
          </a:p>
        </p:txBody>
      </p:sp>
      <p:sp>
        <p:nvSpPr>
          <p:cNvPr id="5" name="Footer Placeholder 4"/>
          <p:cNvSpPr>
            <a:spLocks noGrp="1"/>
          </p:cNvSpPr>
          <p:nvPr>
            <p:ph type="ftr" sz="quarter" idx="3"/>
          </p:nvPr>
        </p:nvSpPr>
        <p:spPr>
          <a:xfrm>
            <a:off x="10028665" y="39672756"/>
            <a:ext cx="10217884" cy="2278904"/>
          </a:xfrm>
          <a:prstGeom prst="rect">
            <a:avLst/>
          </a:prstGeom>
        </p:spPr>
        <p:txBody>
          <a:bodyPr vert="horz" lIns="91440" tIns="45720" rIns="91440" bIns="45720" rtlCol="0" anchor="ctr"/>
          <a:lstStyle>
            <a:lvl1pPr algn="ctr">
              <a:defRPr sz="3973">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1381869" y="39672756"/>
            <a:ext cx="6811923" cy="2278904"/>
          </a:xfrm>
          <a:prstGeom prst="rect">
            <a:avLst/>
          </a:prstGeom>
        </p:spPr>
        <p:txBody>
          <a:bodyPr vert="horz" lIns="91440" tIns="45720" rIns="91440" bIns="45720" rtlCol="0" anchor="ctr"/>
          <a:lstStyle>
            <a:lvl1pPr algn="r">
              <a:defRPr sz="3973">
                <a:solidFill>
                  <a:schemeClr val="tx1">
                    <a:tint val="75000"/>
                  </a:schemeClr>
                </a:solidFill>
              </a:defRPr>
            </a:lvl1pPr>
          </a:lstStyle>
          <a:p>
            <a:fld id="{5550F366-B1F8-4ED8-89F7-4ED96E33F27D}" type="slidenum">
              <a:rPr lang="en-GB" smtClean="0"/>
              <a:t>‹#›</a:t>
            </a:fld>
            <a:endParaRPr lang="en-GB"/>
          </a:p>
        </p:txBody>
      </p:sp>
    </p:spTree>
    <p:extLst>
      <p:ext uri="{BB962C8B-B14F-4D97-AF65-F5344CB8AC3E}">
        <p14:creationId xmlns:p14="http://schemas.microsoft.com/office/powerpoint/2010/main" val="304864008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3027487" rtl="0" eaLnBrk="1" latinLnBrk="0" hangingPunct="1">
        <a:lnSpc>
          <a:spcPct val="90000"/>
        </a:lnSpc>
        <a:spcBef>
          <a:spcPct val="0"/>
        </a:spcBef>
        <a:buNone/>
        <a:defRPr sz="14568" kern="1200">
          <a:solidFill>
            <a:schemeClr val="tx1"/>
          </a:solidFill>
          <a:latin typeface="+mj-lt"/>
          <a:ea typeface="+mj-ea"/>
          <a:cs typeface="+mj-cs"/>
        </a:defRPr>
      </a:lvl1pPr>
    </p:titleStyle>
    <p:bodyStyle>
      <a:lvl1pPr marL="756872" indent="-756872" algn="l" defTabSz="3027487" rtl="0" eaLnBrk="1" latinLnBrk="0" hangingPunct="1">
        <a:lnSpc>
          <a:spcPct val="90000"/>
        </a:lnSpc>
        <a:spcBef>
          <a:spcPts val="3311"/>
        </a:spcBef>
        <a:buFont typeface="Arial" panose="020B0604020202020204" pitchFamily="34" charset="0"/>
        <a:buChar char="•"/>
        <a:defRPr sz="9271" kern="1200">
          <a:solidFill>
            <a:schemeClr val="tx1"/>
          </a:solidFill>
          <a:latin typeface="+mn-lt"/>
          <a:ea typeface="+mn-ea"/>
          <a:cs typeface="+mn-cs"/>
        </a:defRPr>
      </a:lvl1pPr>
      <a:lvl2pPr marL="2270615" indent="-756872" algn="l" defTabSz="3027487" rtl="0" eaLnBrk="1" latinLnBrk="0" hangingPunct="1">
        <a:lnSpc>
          <a:spcPct val="90000"/>
        </a:lnSpc>
        <a:spcBef>
          <a:spcPts val="1655"/>
        </a:spcBef>
        <a:buFont typeface="Arial" panose="020B0604020202020204" pitchFamily="34" charset="0"/>
        <a:buChar char="•"/>
        <a:defRPr sz="7946" kern="1200">
          <a:solidFill>
            <a:schemeClr val="tx1"/>
          </a:solidFill>
          <a:latin typeface="+mn-lt"/>
          <a:ea typeface="+mn-ea"/>
          <a:cs typeface="+mn-cs"/>
        </a:defRPr>
      </a:lvl2pPr>
      <a:lvl3pPr marL="3784359" indent="-756872" algn="l" defTabSz="3027487" rtl="0" eaLnBrk="1" latinLnBrk="0" hangingPunct="1">
        <a:lnSpc>
          <a:spcPct val="90000"/>
        </a:lnSpc>
        <a:spcBef>
          <a:spcPts val="1655"/>
        </a:spcBef>
        <a:buFont typeface="Arial" panose="020B0604020202020204" pitchFamily="34" charset="0"/>
        <a:buChar char="•"/>
        <a:defRPr sz="6622" kern="1200">
          <a:solidFill>
            <a:schemeClr val="tx1"/>
          </a:solidFill>
          <a:latin typeface="+mn-lt"/>
          <a:ea typeface="+mn-ea"/>
          <a:cs typeface="+mn-cs"/>
        </a:defRPr>
      </a:lvl3pPr>
      <a:lvl4pPr marL="5298102"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4pPr>
      <a:lvl5pPr marL="681184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5pPr>
      <a:lvl6pPr marL="8325589"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6pPr>
      <a:lvl7pPr marL="9839333"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7pPr>
      <a:lvl8pPr marL="1135307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8pPr>
      <a:lvl9pPr marL="12866820"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9pPr>
    </p:bodyStyle>
    <p:otherStyle>
      <a:defPPr>
        <a:defRPr lang="en-US"/>
      </a:defPPr>
      <a:lvl1pPr marL="0" algn="l" defTabSz="3027487" rtl="0" eaLnBrk="1" latinLnBrk="0" hangingPunct="1">
        <a:defRPr sz="5960" kern="1200">
          <a:solidFill>
            <a:schemeClr val="tx1"/>
          </a:solidFill>
          <a:latin typeface="+mn-lt"/>
          <a:ea typeface="+mn-ea"/>
          <a:cs typeface="+mn-cs"/>
        </a:defRPr>
      </a:lvl1pPr>
      <a:lvl2pPr marL="1513743" algn="l" defTabSz="3027487" rtl="0" eaLnBrk="1" latinLnBrk="0" hangingPunct="1">
        <a:defRPr sz="5960" kern="1200">
          <a:solidFill>
            <a:schemeClr val="tx1"/>
          </a:solidFill>
          <a:latin typeface="+mn-lt"/>
          <a:ea typeface="+mn-ea"/>
          <a:cs typeface="+mn-cs"/>
        </a:defRPr>
      </a:lvl2pPr>
      <a:lvl3pPr marL="3027487" algn="l" defTabSz="3027487" rtl="0" eaLnBrk="1" latinLnBrk="0" hangingPunct="1">
        <a:defRPr sz="5960" kern="1200">
          <a:solidFill>
            <a:schemeClr val="tx1"/>
          </a:solidFill>
          <a:latin typeface="+mn-lt"/>
          <a:ea typeface="+mn-ea"/>
          <a:cs typeface="+mn-cs"/>
        </a:defRPr>
      </a:lvl3pPr>
      <a:lvl4pPr marL="4541230" algn="l" defTabSz="3027487" rtl="0" eaLnBrk="1" latinLnBrk="0" hangingPunct="1">
        <a:defRPr sz="5960" kern="1200">
          <a:solidFill>
            <a:schemeClr val="tx1"/>
          </a:solidFill>
          <a:latin typeface="+mn-lt"/>
          <a:ea typeface="+mn-ea"/>
          <a:cs typeface="+mn-cs"/>
        </a:defRPr>
      </a:lvl4pPr>
      <a:lvl5pPr marL="6054974" algn="l" defTabSz="3027487" rtl="0" eaLnBrk="1" latinLnBrk="0" hangingPunct="1">
        <a:defRPr sz="5960" kern="1200">
          <a:solidFill>
            <a:schemeClr val="tx1"/>
          </a:solidFill>
          <a:latin typeface="+mn-lt"/>
          <a:ea typeface="+mn-ea"/>
          <a:cs typeface="+mn-cs"/>
        </a:defRPr>
      </a:lvl5pPr>
      <a:lvl6pPr marL="7568717" algn="l" defTabSz="3027487" rtl="0" eaLnBrk="1" latinLnBrk="0" hangingPunct="1">
        <a:defRPr sz="5960" kern="1200">
          <a:solidFill>
            <a:schemeClr val="tx1"/>
          </a:solidFill>
          <a:latin typeface="+mn-lt"/>
          <a:ea typeface="+mn-ea"/>
          <a:cs typeface="+mn-cs"/>
        </a:defRPr>
      </a:lvl6pPr>
      <a:lvl7pPr marL="9082461" algn="l" defTabSz="3027487" rtl="0" eaLnBrk="1" latinLnBrk="0" hangingPunct="1">
        <a:defRPr sz="5960" kern="1200">
          <a:solidFill>
            <a:schemeClr val="tx1"/>
          </a:solidFill>
          <a:latin typeface="+mn-lt"/>
          <a:ea typeface="+mn-ea"/>
          <a:cs typeface="+mn-cs"/>
        </a:defRPr>
      </a:lvl7pPr>
      <a:lvl8pPr marL="10596204" algn="l" defTabSz="3027487" rtl="0" eaLnBrk="1" latinLnBrk="0" hangingPunct="1">
        <a:defRPr sz="5960" kern="1200">
          <a:solidFill>
            <a:schemeClr val="tx1"/>
          </a:solidFill>
          <a:latin typeface="+mn-lt"/>
          <a:ea typeface="+mn-ea"/>
          <a:cs typeface="+mn-cs"/>
        </a:defRPr>
      </a:lvl8pPr>
      <a:lvl9pPr marL="12109948" algn="l" defTabSz="3027487" rtl="0" eaLnBrk="1" latinLnBrk="0" hangingPunct="1">
        <a:defRPr sz="59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mailto:caroline.jawad@uwtsd.ac.uk" TargetMode="External"/><Relationship Id="rId13" Type="http://schemas.openxmlformats.org/officeDocument/2006/relationships/diagramColors" Target="../diagrams/colors1.xml"/><Relationship Id="rId3" Type="http://schemas.openxmlformats.org/officeDocument/2006/relationships/image" Target="../media/image1.jpg"/><Relationship Id="rId7" Type="http://schemas.openxmlformats.org/officeDocument/2006/relationships/image" Target="../media/image5.png"/><Relationship Id="rId12"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diagramLayout" Target="../diagrams/layout1.xml"/><Relationship Id="rId5" Type="http://schemas.openxmlformats.org/officeDocument/2006/relationships/image" Target="../media/image3.png"/><Relationship Id="rId15" Type="http://schemas.openxmlformats.org/officeDocument/2006/relationships/image" Target="../media/image7.jpeg"/><Relationship Id="rId10" Type="http://schemas.openxmlformats.org/officeDocument/2006/relationships/diagramData" Target="../diagrams/data1.xml"/><Relationship Id="rId4" Type="http://schemas.openxmlformats.org/officeDocument/2006/relationships/image" Target="../media/image2.png"/><Relationship Id="rId9" Type="http://schemas.openxmlformats.org/officeDocument/2006/relationships/image" Target="../media/image6.jpeg"/><Relationship Id="rId14" Type="http://schemas.microsoft.com/office/2007/relationships/diagramDrawing" Target="../diagrams/drawing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47000"/>
            <a:lum/>
          </a:blip>
          <a:srcRect/>
          <a:stretch>
            <a:fillRect l="-56000" r="-56000"/>
          </a:stretch>
        </a:blip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D64D10FD-531D-482E-9CA4-581E3C247A71}"/>
              </a:ext>
            </a:extLst>
          </p:cNvPr>
          <p:cNvSpPr/>
          <p:nvPr/>
        </p:nvSpPr>
        <p:spPr>
          <a:xfrm>
            <a:off x="778933" y="722982"/>
            <a:ext cx="28717347" cy="2889714"/>
          </a:xfrm>
          <a:prstGeom prst="roundRect">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a:solidFill>
                  <a:schemeClr val="tx1"/>
                </a:solidFill>
                <a:latin typeface="Calibri" panose="020F0502020204030204" pitchFamily="34" charset="0"/>
                <a:ea typeface="DengXian" panose="02010600030101010101" pitchFamily="2" charset="-122"/>
              </a:rPr>
              <a:t>TECCHNOLOGY STRATEGY AND MNE SUBSIDIARY UNPGRADING IN EMERGING MARKETS </a:t>
            </a:r>
          </a:p>
          <a:p>
            <a:pPr algn="ctr"/>
            <a:r>
              <a:rPr lang="en-GB" sz="4800" b="1" dirty="0">
                <a:solidFill>
                  <a:schemeClr val="tx1"/>
                </a:solidFill>
                <a:latin typeface="Calibri" panose="020F0502020204030204" pitchFamily="34" charset="0"/>
                <a:ea typeface="DengXian" panose="02010600030101010101" pitchFamily="2" charset="-122"/>
              </a:rPr>
              <a:t>(HENRY LOPEZ-VEGA &amp; FREDRIK TELL , 2021)</a:t>
            </a:r>
          </a:p>
          <a:p>
            <a:pPr algn="ctr"/>
            <a:r>
              <a:rPr lang="en-GB" sz="4800" b="1" dirty="0">
                <a:solidFill>
                  <a:schemeClr val="tx1"/>
                </a:solidFill>
                <a:latin typeface="Calibri" panose="020F0502020204030204" pitchFamily="34" charset="0"/>
                <a:ea typeface="DengXian" panose="02010600030101010101" pitchFamily="2" charset="-122"/>
              </a:rPr>
              <a:t>PRESENTED BY :JONES FONCHIN </a:t>
            </a:r>
            <a:endParaRPr lang="en-GB" sz="4800" dirty="0">
              <a:solidFill>
                <a:schemeClr val="tx1"/>
              </a:solidFill>
              <a:latin typeface="Calibri" panose="020F0502020204030204" pitchFamily="34" charset="0"/>
              <a:ea typeface="DengXian" panose="02010600030101010101" pitchFamily="2" charset="-122"/>
            </a:endParaRPr>
          </a:p>
          <a:p>
            <a:pPr algn="ctr"/>
            <a:endParaRPr lang="en-GB" sz="1273" dirty="0"/>
          </a:p>
        </p:txBody>
      </p:sp>
      <p:sp>
        <p:nvSpPr>
          <p:cNvPr id="16" name="Rectangle: Rounded Corners 15">
            <a:extLst>
              <a:ext uri="{FF2B5EF4-FFF2-40B4-BE49-F238E27FC236}">
                <a16:creationId xmlns:a16="http://schemas.microsoft.com/office/drawing/2014/main" id="{4E42865C-80C8-4661-BF0E-9DF41FC8F086}"/>
              </a:ext>
            </a:extLst>
          </p:cNvPr>
          <p:cNvSpPr/>
          <p:nvPr/>
        </p:nvSpPr>
        <p:spPr>
          <a:xfrm>
            <a:off x="778933" y="28114388"/>
            <a:ext cx="14358673" cy="14075953"/>
          </a:xfrm>
          <a:prstGeom prst="roundRect">
            <a:avLst/>
          </a:prstGeom>
          <a:no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73"/>
          </a:p>
        </p:txBody>
      </p:sp>
      <p:pic>
        <p:nvPicPr>
          <p:cNvPr id="18" name="Picture 17">
            <a:extLst>
              <a:ext uri="{FF2B5EF4-FFF2-40B4-BE49-F238E27FC236}">
                <a16:creationId xmlns:a16="http://schemas.microsoft.com/office/drawing/2014/main" id="{FD61111A-01B8-452A-960A-5234A7C932F6}"/>
              </a:ext>
            </a:extLst>
          </p:cNvPr>
          <p:cNvPicPr>
            <a:picLocks noChangeAspect="1"/>
          </p:cNvPicPr>
          <p:nvPr/>
        </p:nvPicPr>
        <p:blipFill>
          <a:blip r:embed="rId4"/>
          <a:stretch>
            <a:fillRect/>
          </a:stretch>
        </p:blipFill>
        <p:spPr>
          <a:xfrm>
            <a:off x="15910560" y="4426270"/>
            <a:ext cx="13585720" cy="10806210"/>
          </a:xfrm>
          <a:prstGeom prst="rect">
            <a:avLst/>
          </a:prstGeom>
        </p:spPr>
      </p:pic>
      <p:pic>
        <p:nvPicPr>
          <p:cNvPr id="19" name="Picture 18">
            <a:extLst>
              <a:ext uri="{FF2B5EF4-FFF2-40B4-BE49-F238E27FC236}">
                <a16:creationId xmlns:a16="http://schemas.microsoft.com/office/drawing/2014/main" id="{17C24513-8D5B-4E13-BB83-6AF83D362625}"/>
              </a:ext>
            </a:extLst>
          </p:cNvPr>
          <p:cNvPicPr>
            <a:picLocks noChangeAspect="1"/>
          </p:cNvPicPr>
          <p:nvPr/>
        </p:nvPicPr>
        <p:blipFill>
          <a:blip r:embed="rId5"/>
          <a:stretch>
            <a:fillRect/>
          </a:stretch>
        </p:blipFill>
        <p:spPr>
          <a:xfrm>
            <a:off x="15689203" y="23483680"/>
            <a:ext cx="13585720" cy="5408390"/>
          </a:xfrm>
          <a:prstGeom prst="rect">
            <a:avLst/>
          </a:prstGeom>
        </p:spPr>
      </p:pic>
      <p:pic>
        <p:nvPicPr>
          <p:cNvPr id="2" name="Picture 1">
            <a:extLst>
              <a:ext uri="{FF2B5EF4-FFF2-40B4-BE49-F238E27FC236}">
                <a16:creationId xmlns:a16="http://schemas.microsoft.com/office/drawing/2014/main" id="{14F4D538-1030-4FF3-9D56-62C06093B2F7}"/>
              </a:ext>
            </a:extLst>
          </p:cNvPr>
          <p:cNvPicPr>
            <a:picLocks noChangeAspect="1"/>
          </p:cNvPicPr>
          <p:nvPr/>
        </p:nvPicPr>
        <p:blipFill>
          <a:blip r:embed="rId6"/>
          <a:stretch>
            <a:fillRect/>
          </a:stretch>
        </p:blipFill>
        <p:spPr>
          <a:xfrm>
            <a:off x="778933" y="4426270"/>
            <a:ext cx="14358673" cy="16202594"/>
          </a:xfrm>
          <a:prstGeom prst="rect">
            <a:avLst/>
          </a:prstGeom>
        </p:spPr>
      </p:pic>
      <p:pic>
        <p:nvPicPr>
          <p:cNvPr id="3" name="Picture 2">
            <a:extLst>
              <a:ext uri="{FF2B5EF4-FFF2-40B4-BE49-F238E27FC236}">
                <a16:creationId xmlns:a16="http://schemas.microsoft.com/office/drawing/2014/main" id="{93AE04AB-4546-470A-8A4F-EE1FCACBC39D}"/>
              </a:ext>
              <a:ext uri="{C183D7F6-B498-43B3-948B-1728B52AA6E4}">
                <adec:decorative xmlns:adec="http://schemas.microsoft.com/office/drawing/2017/decorative" val="1"/>
              </a:ext>
            </a:extLst>
          </p:cNvPr>
          <p:cNvPicPr>
            <a:picLocks noChangeAspect="1"/>
          </p:cNvPicPr>
          <p:nvPr/>
        </p:nvPicPr>
        <p:blipFill>
          <a:blip r:embed="rId7"/>
          <a:stretch>
            <a:fillRect/>
          </a:stretch>
        </p:blipFill>
        <p:spPr>
          <a:xfrm>
            <a:off x="15862203" y="28984641"/>
            <a:ext cx="13239720" cy="13205700"/>
          </a:xfrm>
          <a:prstGeom prst="rect">
            <a:avLst/>
          </a:prstGeom>
        </p:spPr>
      </p:pic>
      <p:sp>
        <p:nvSpPr>
          <p:cNvPr id="6" name="TextBox 5">
            <a:extLst>
              <a:ext uri="{FF2B5EF4-FFF2-40B4-BE49-F238E27FC236}">
                <a16:creationId xmlns:a16="http://schemas.microsoft.com/office/drawing/2014/main" id="{3C363A0A-0180-4ED7-8D4E-8A26A11A96C1}"/>
              </a:ext>
            </a:extLst>
          </p:cNvPr>
          <p:cNvSpPr txBox="1"/>
          <p:nvPr/>
        </p:nvSpPr>
        <p:spPr>
          <a:xfrm>
            <a:off x="16526934" y="29941518"/>
            <a:ext cx="12610046" cy="9140964"/>
          </a:xfrm>
          <a:prstGeom prst="rect">
            <a:avLst/>
          </a:prstGeom>
          <a:noFill/>
        </p:spPr>
        <p:txBody>
          <a:bodyPr wrap="square" rtlCol="0">
            <a:spAutoFit/>
          </a:bodyPr>
          <a:lstStyle/>
          <a:p>
            <a:r>
              <a:rPr lang="en-GB" sz="4800" b="1" dirty="0">
                <a:effectLst/>
                <a:latin typeface="Calibri" panose="020F0502020204030204" pitchFamily="34" charset="0"/>
                <a:ea typeface="DengXian" panose="02010600030101010101" pitchFamily="2" charset="-122"/>
              </a:rPr>
              <a:t>Jones Fonchin, MSc, BA (Hons)</a:t>
            </a:r>
            <a:endParaRPr lang="en-GB" sz="4800" dirty="0">
              <a:effectLst/>
              <a:latin typeface="Calibri" panose="020F0502020204030204" pitchFamily="34" charset="0"/>
              <a:ea typeface="DengXian" panose="02010600030101010101" pitchFamily="2" charset="-122"/>
            </a:endParaRPr>
          </a:p>
          <a:p>
            <a:endParaRPr lang="en-GB" sz="4400" b="1" dirty="0"/>
          </a:p>
          <a:p>
            <a:endParaRPr lang="en-GB" sz="4400" b="1" dirty="0"/>
          </a:p>
          <a:p>
            <a:r>
              <a:rPr lang="en-GB" sz="4400" b="1" dirty="0"/>
              <a:t>Contact: </a:t>
            </a:r>
            <a:r>
              <a:rPr lang="en-GB" sz="4400" b="1" dirty="0">
                <a:hlinkClick r:id="rId8"/>
              </a:rPr>
              <a:t>1551699@student.uwtsd.ac.uk</a:t>
            </a:r>
            <a:endParaRPr lang="en-GB" sz="4400" b="1" dirty="0"/>
          </a:p>
          <a:p>
            <a:r>
              <a:rPr lang="en-GB" sz="3600" b="1" dirty="0"/>
              <a:t>University of Wales Trinity Saint David, Institute of Management and Health, Powell Street, Swansea, SA1 1NE</a:t>
            </a:r>
          </a:p>
          <a:p>
            <a:r>
              <a:rPr lang="en-GB" sz="3600" b="1" dirty="0"/>
              <a:t>Telephone 01792481000 Extension 2045</a:t>
            </a:r>
          </a:p>
          <a:p>
            <a:endParaRPr lang="en-GB" sz="3600" b="1" dirty="0"/>
          </a:p>
          <a:p>
            <a:endParaRPr lang="en-GB" sz="4400" b="1" dirty="0"/>
          </a:p>
          <a:p>
            <a:endParaRPr lang="en-GB" sz="4400" b="1" dirty="0"/>
          </a:p>
          <a:p>
            <a:endParaRPr lang="en-GB" sz="4400" b="1" dirty="0"/>
          </a:p>
          <a:p>
            <a:endParaRPr lang="en-GB" sz="4400" b="1" dirty="0"/>
          </a:p>
          <a:p>
            <a:endParaRPr lang="en-GB" sz="4400" b="1" dirty="0"/>
          </a:p>
          <a:p>
            <a:r>
              <a:rPr lang="en-GB" sz="4400" b="1" dirty="0"/>
              <a:t>All poster images use Creative Commons Licences</a:t>
            </a:r>
          </a:p>
        </p:txBody>
      </p:sp>
      <p:sp>
        <p:nvSpPr>
          <p:cNvPr id="13" name="TextBox 12">
            <a:extLst>
              <a:ext uri="{FF2B5EF4-FFF2-40B4-BE49-F238E27FC236}">
                <a16:creationId xmlns:a16="http://schemas.microsoft.com/office/drawing/2014/main" id="{FD6ED415-F3A8-4EA9-9807-9D868CE4DAF2}"/>
              </a:ext>
            </a:extLst>
          </p:cNvPr>
          <p:cNvSpPr txBox="1"/>
          <p:nvPr/>
        </p:nvSpPr>
        <p:spPr>
          <a:xfrm>
            <a:off x="1173290" y="5080520"/>
            <a:ext cx="13191363" cy="17959404"/>
          </a:xfrm>
          <a:prstGeom prst="rect">
            <a:avLst/>
          </a:prstGeom>
          <a:noFill/>
        </p:spPr>
        <p:txBody>
          <a:bodyPr wrap="square" rtlCol="0">
            <a:spAutoFit/>
          </a:bodyPr>
          <a:lstStyle/>
          <a:p>
            <a:r>
              <a:rPr lang="en-GB" sz="4400" b="1" dirty="0"/>
              <a:t>Preamble</a:t>
            </a:r>
            <a:endParaRPr lang="en-GB" sz="3600" b="1" dirty="0"/>
          </a:p>
          <a:p>
            <a:pPr>
              <a:lnSpc>
                <a:spcPct val="107000"/>
              </a:lnSpc>
              <a:spcAft>
                <a:spcPts val="1200"/>
              </a:spcAft>
            </a:pPr>
            <a:r>
              <a:rPr lang="en-GB" sz="3200" dirty="0">
                <a:effectLst/>
                <a:ea typeface="DengXian" panose="02010600030101010101" pitchFamily="2" charset="-122"/>
                <a:cs typeface="Arial" panose="020B0604020202020204" pitchFamily="34" charset="0"/>
              </a:rPr>
              <a:t>Technology and the rise in digital technologies </a:t>
            </a:r>
            <a:r>
              <a:rPr lang="en-GB" sz="3200" dirty="0">
                <a:ea typeface="DengXian" panose="02010600030101010101" pitchFamily="2" charset="-122"/>
                <a:cs typeface="Arial" panose="020B0604020202020204" pitchFamily="34" charset="0"/>
              </a:rPr>
              <a:t>is giving rise to new challenges for global businesses and consumers . Listening to Elon Musk and his talk on innovation,  Listening to Elon musk were he talks about trying new things and creating an environment which allows for the opportunity for new things to be created and tried was really an eye opener to myself. He also talks about having development and production close together when making the first prototype of a product. All this got me think about how do we get all these together ? What approach and what part can technology play in creating these sort of opportunities. </a:t>
            </a:r>
          </a:p>
          <a:p>
            <a:pPr>
              <a:lnSpc>
                <a:spcPct val="107000"/>
              </a:lnSpc>
              <a:spcAft>
                <a:spcPts val="1200"/>
              </a:spcAft>
            </a:pPr>
            <a:endParaRPr lang="en-GB" sz="3200" dirty="0">
              <a:effectLst/>
              <a:ea typeface="DengXian" panose="02010600030101010101" pitchFamily="2" charset="-122"/>
              <a:cs typeface="Arial" panose="020B0604020202020204" pitchFamily="34" charset="0"/>
            </a:endParaRPr>
          </a:p>
          <a:p>
            <a:pPr>
              <a:lnSpc>
                <a:spcPct val="107000"/>
              </a:lnSpc>
              <a:spcAft>
                <a:spcPts val="1200"/>
              </a:spcAft>
            </a:pPr>
            <a:endParaRPr lang="en-GB" sz="3600" dirty="0">
              <a:effectLst/>
              <a:ea typeface="DengXian" panose="02010600030101010101" pitchFamily="2" charset="-122"/>
              <a:cs typeface="Arial" panose="020B0604020202020204" pitchFamily="34" charset="0"/>
            </a:endParaRPr>
          </a:p>
          <a:p>
            <a:pPr>
              <a:lnSpc>
                <a:spcPct val="107000"/>
              </a:lnSpc>
              <a:spcAft>
                <a:spcPts val="1200"/>
              </a:spcAft>
            </a:pPr>
            <a:endParaRPr lang="en-GB" sz="3600" dirty="0">
              <a:effectLst/>
              <a:ea typeface="DengXian" panose="02010600030101010101" pitchFamily="2" charset="-122"/>
              <a:cs typeface="Arial" panose="020B0604020202020204" pitchFamily="34" charset="0"/>
            </a:endParaRPr>
          </a:p>
          <a:p>
            <a:pPr>
              <a:lnSpc>
                <a:spcPct val="107000"/>
              </a:lnSpc>
              <a:spcAft>
                <a:spcPts val="1200"/>
              </a:spcAft>
            </a:pPr>
            <a:endParaRPr lang="en-GB" sz="3600" dirty="0">
              <a:ea typeface="DengXian" panose="02010600030101010101" pitchFamily="2" charset="-122"/>
              <a:cs typeface="Arial" panose="020B0604020202020204" pitchFamily="34" charset="0"/>
            </a:endParaRPr>
          </a:p>
          <a:p>
            <a:pPr>
              <a:lnSpc>
                <a:spcPct val="107000"/>
              </a:lnSpc>
              <a:spcAft>
                <a:spcPts val="1200"/>
              </a:spcAft>
            </a:pPr>
            <a:endParaRPr lang="en-GB" sz="3600" dirty="0">
              <a:effectLst/>
              <a:ea typeface="DengXian" panose="02010600030101010101" pitchFamily="2" charset="-122"/>
              <a:cs typeface="Arial" panose="020B0604020202020204" pitchFamily="34" charset="0"/>
            </a:endParaRPr>
          </a:p>
          <a:p>
            <a:pPr>
              <a:lnSpc>
                <a:spcPct val="107000"/>
              </a:lnSpc>
              <a:spcAft>
                <a:spcPts val="1200"/>
              </a:spcAft>
            </a:pPr>
            <a:endParaRPr lang="en-GB" sz="3600" dirty="0">
              <a:ea typeface="DengXian" panose="02010600030101010101" pitchFamily="2" charset="-122"/>
              <a:cs typeface="Arial" panose="020B0604020202020204" pitchFamily="34" charset="0"/>
            </a:endParaRPr>
          </a:p>
          <a:p>
            <a:pPr>
              <a:lnSpc>
                <a:spcPct val="107000"/>
              </a:lnSpc>
              <a:spcAft>
                <a:spcPts val="1200"/>
              </a:spcAft>
            </a:pPr>
            <a:endParaRPr lang="en-GB" sz="3600" dirty="0">
              <a:ea typeface="DengXian" panose="02010600030101010101" pitchFamily="2" charset="-122"/>
              <a:cs typeface="Arial" panose="020B0604020202020204" pitchFamily="34" charset="0"/>
            </a:endParaRPr>
          </a:p>
          <a:p>
            <a:pPr>
              <a:lnSpc>
                <a:spcPct val="107000"/>
              </a:lnSpc>
              <a:spcAft>
                <a:spcPts val="1200"/>
              </a:spcAft>
            </a:pPr>
            <a:endParaRPr lang="en-GB" sz="3600" dirty="0">
              <a:ea typeface="DengXian" panose="02010600030101010101" pitchFamily="2" charset="-122"/>
              <a:cs typeface="Arial" panose="020B0604020202020204" pitchFamily="34" charset="0"/>
            </a:endParaRPr>
          </a:p>
          <a:p>
            <a:pPr>
              <a:lnSpc>
                <a:spcPct val="107000"/>
              </a:lnSpc>
              <a:spcAft>
                <a:spcPts val="1200"/>
              </a:spcAft>
            </a:pPr>
            <a:endParaRPr lang="en-GB" sz="3600" dirty="0">
              <a:ea typeface="DengXian" panose="02010600030101010101" pitchFamily="2" charset="-122"/>
              <a:cs typeface="Arial" panose="020B0604020202020204" pitchFamily="34" charset="0"/>
            </a:endParaRPr>
          </a:p>
          <a:p>
            <a:pPr>
              <a:lnSpc>
                <a:spcPct val="107000"/>
              </a:lnSpc>
              <a:spcAft>
                <a:spcPts val="1200"/>
              </a:spcAft>
            </a:pPr>
            <a:r>
              <a:rPr lang="en-GB" sz="3600" dirty="0">
                <a:ea typeface="DengXian" panose="02010600030101010101" pitchFamily="2" charset="-122"/>
                <a:cs typeface="Arial" panose="020B0604020202020204" pitchFamily="34" charset="0"/>
              </a:rPr>
              <a:t>Then I decided my journey and interest on technology strategy as a tool for successful / competitive advantage for businesses.</a:t>
            </a:r>
          </a:p>
          <a:p>
            <a:pPr>
              <a:lnSpc>
                <a:spcPct val="107000"/>
              </a:lnSpc>
              <a:spcAft>
                <a:spcPts val="1200"/>
              </a:spcAft>
            </a:pPr>
            <a:endParaRPr lang="en-GB" sz="3600" dirty="0">
              <a:ea typeface="DengXian" panose="02010600030101010101" pitchFamily="2" charset="-122"/>
              <a:cs typeface="Arial" panose="020B0604020202020204" pitchFamily="34" charset="0"/>
            </a:endParaRPr>
          </a:p>
          <a:p>
            <a:pPr>
              <a:lnSpc>
                <a:spcPct val="107000"/>
              </a:lnSpc>
              <a:spcAft>
                <a:spcPts val="1200"/>
              </a:spcAft>
            </a:pPr>
            <a:endParaRPr lang="en-GB" sz="3600" dirty="0">
              <a:ea typeface="DengXian" panose="02010600030101010101" pitchFamily="2" charset="-122"/>
              <a:cs typeface="Arial" panose="020B0604020202020204" pitchFamily="34" charset="0"/>
            </a:endParaRPr>
          </a:p>
          <a:p>
            <a:pPr>
              <a:lnSpc>
                <a:spcPct val="107000"/>
              </a:lnSpc>
              <a:spcAft>
                <a:spcPts val="1200"/>
              </a:spcAft>
            </a:pPr>
            <a:endParaRPr lang="en-GB" sz="3600" dirty="0">
              <a:ea typeface="DengXian" panose="02010600030101010101" pitchFamily="2" charset="-122"/>
              <a:cs typeface="Arial" panose="020B0604020202020204" pitchFamily="34" charset="0"/>
            </a:endParaRPr>
          </a:p>
          <a:p>
            <a:pPr>
              <a:lnSpc>
                <a:spcPct val="107000"/>
              </a:lnSpc>
              <a:spcAft>
                <a:spcPts val="1200"/>
              </a:spcAft>
            </a:pPr>
            <a:endParaRPr lang="en-GB" sz="3600" dirty="0">
              <a:ea typeface="DengXian" panose="02010600030101010101" pitchFamily="2" charset="-122"/>
              <a:cs typeface="Arial" panose="020B0604020202020204" pitchFamily="34" charset="0"/>
            </a:endParaRPr>
          </a:p>
          <a:p>
            <a:pPr>
              <a:lnSpc>
                <a:spcPct val="107000"/>
              </a:lnSpc>
              <a:spcAft>
                <a:spcPts val="1200"/>
              </a:spcAft>
            </a:pPr>
            <a:endParaRPr lang="en-GB" sz="3600" dirty="0">
              <a:ea typeface="DengXian" panose="02010600030101010101" pitchFamily="2" charset="-122"/>
              <a:cs typeface="Arial" panose="020B0604020202020204" pitchFamily="34" charset="0"/>
            </a:endParaRPr>
          </a:p>
          <a:p>
            <a:pPr>
              <a:lnSpc>
                <a:spcPct val="107000"/>
              </a:lnSpc>
              <a:spcAft>
                <a:spcPts val="1200"/>
              </a:spcAft>
            </a:pPr>
            <a:endParaRPr lang="en-GB" sz="3600" dirty="0">
              <a:ea typeface="DengXian" panose="02010600030101010101" pitchFamily="2" charset="-122"/>
              <a:cs typeface="Arial" panose="020B0604020202020204" pitchFamily="34" charset="0"/>
            </a:endParaRPr>
          </a:p>
        </p:txBody>
      </p:sp>
      <p:sp>
        <p:nvSpPr>
          <p:cNvPr id="17" name="TextBox 16">
            <a:extLst>
              <a:ext uri="{FF2B5EF4-FFF2-40B4-BE49-F238E27FC236}">
                <a16:creationId xmlns:a16="http://schemas.microsoft.com/office/drawing/2014/main" id="{BBB14BEF-50A9-4D50-AFA4-F56187BD5E24}"/>
              </a:ext>
            </a:extLst>
          </p:cNvPr>
          <p:cNvSpPr txBox="1"/>
          <p:nvPr/>
        </p:nvSpPr>
        <p:spPr>
          <a:xfrm>
            <a:off x="16398397" y="24429310"/>
            <a:ext cx="12610045" cy="3231654"/>
          </a:xfrm>
          <a:prstGeom prst="rect">
            <a:avLst/>
          </a:prstGeom>
          <a:noFill/>
        </p:spPr>
        <p:txBody>
          <a:bodyPr wrap="square" rtlCol="0">
            <a:spAutoFit/>
          </a:bodyPr>
          <a:lstStyle/>
          <a:p>
            <a:r>
              <a:rPr lang="en-GB" sz="3200" b="1" dirty="0"/>
              <a:t>References</a:t>
            </a:r>
          </a:p>
          <a:p>
            <a:endParaRPr lang="en-GB" sz="3200" b="1" dirty="0"/>
          </a:p>
          <a:p>
            <a:r>
              <a:rPr lang="en-GB" sz="3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Lopez-Vega, Henry and Tell, Fredrik (2021). Technology strategy and MNE subsidiary upgrading in emerging markets. </a:t>
            </a:r>
            <a:r>
              <a:rPr lang="en-GB" sz="36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Technological forecasting &amp; social change</a:t>
            </a:r>
            <a:r>
              <a:rPr lang="en-GB" sz="3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67, pp.120709</a:t>
            </a:r>
            <a:endParaRPr lang="en-GB" sz="36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sz="3200" b="1" dirty="0"/>
          </a:p>
        </p:txBody>
      </p:sp>
      <p:pic>
        <p:nvPicPr>
          <p:cNvPr id="21" name="Picture 20" descr="Logo&#10;&#10;Description automatically generated with medium confidence">
            <a:extLst>
              <a:ext uri="{FF2B5EF4-FFF2-40B4-BE49-F238E27FC236}">
                <a16:creationId xmlns:a16="http://schemas.microsoft.com/office/drawing/2014/main" id="{71994848-CD40-471E-8243-0621528FACAC}"/>
              </a:ext>
            </a:extLst>
          </p:cNvPr>
          <p:cNvPicPr>
            <a:picLocks noChangeAspect="1"/>
          </p:cNvPicPr>
          <p:nvPr/>
        </p:nvPicPr>
        <p:blipFill rotWithShape="1">
          <a:blip r:embed="rId9">
            <a:extLst>
              <a:ext uri="{28A0092B-C50C-407E-A947-70E740481C1C}">
                <a14:useLocalDpi xmlns:a14="http://schemas.microsoft.com/office/drawing/2010/main" val="0"/>
              </a:ext>
            </a:extLst>
          </a:blip>
          <a:srcRect l="-42" t="28765" r="3191" b="33142"/>
          <a:stretch/>
        </p:blipFill>
        <p:spPr>
          <a:xfrm>
            <a:off x="16758374" y="30801530"/>
            <a:ext cx="3801797" cy="1121478"/>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28" name="Rectangle: Rounded Corners 27">
            <a:extLst>
              <a:ext uri="{FF2B5EF4-FFF2-40B4-BE49-F238E27FC236}">
                <a16:creationId xmlns:a16="http://schemas.microsoft.com/office/drawing/2014/main" id="{11965ED9-9795-40DF-BBD7-8CFBC05B5936}"/>
              </a:ext>
            </a:extLst>
          </p:cNvPr>
          <p:cNvSpPr/>
          <p:nvPr/>
        </p:nvSpPr>
        <p:spPr>
          <a:xfrm>
            <a:off x="778932" y="20977952"/>
            <a:ext cx="14358673" cy="6276628"/>
          </a:xfrm>
          <a:prstGeom prst="roundRect">
            <a:avLst/>
          </a:prstGeom>
          <a:noFill/>
          <a:ln w="7620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9" name="TextBox 28">
            <a:extLst>
              <a:ext uri="{FF2B5EF4-FFF2-40B4-BE49-F238E27FC236}">
                <a16:creationId xmlns:a16="http://schemas.microsoft.com/office/drawing/2014/main" id="{AB8B5AB4-6150-4569-8DF8-4A8BDDCC56FA}"/>
              </a:ext>
            </a:extLst>
          </p:cNvPr>
          <p:cNvSpPr txBox="1"/>
          <p:nvPr/>
        </p:nvSpPr>
        <p:spPr>
          <a:xfrm>
            <a:off x="1147062" y="21504239"/>
            <a:ext cx="13421321" cy="6079870"/>
          </a:xfrm>
          <a:prstGeom prst="rect">
            <a:avLst/>
          </a:prstGeom>
          <a:noFill/>
        </p:spPr>
        <p:txBody>
          <a:bodyPr wrap="square" rtlCol="0">
            <a:spAutoFit/>
          </a:bodyPr>
          <a:lstStyle/>
          <a:p>
            <a:r>
              <a:rPr lang="en-GB" sz="2800" b="1" dirty="0">
                <a:solidFill>
                  <a:srgbClr val="000000"/>
                </a:solidFill>
                <a:effectLst/>
                <a:ea typeface="Cambria" panose="02040503050406030204" pitchFamily="18" charset="0"/>
                <a:cs typeface="Times New Roman" panose="02020603050405020304" pitchFamily="18" charset="0"/>
              </a:rPr>
              <a:t>Introduction</a:t>
            </a:r>
          </a:p>
          <a:p>
            <a:r>
              <a:rPr lang="en-GB" sz="2800" dirty="0">
                <a:ea typeface="Cambria" panose="02040503050406030204" pitchFamily="18" charset="0"/>
              </a:rPr>
              <a:t>In emerging markets firms make use of technology strategies to meet local requirements and enjoy the benefits of brought about by technological changes </a:t>
            </a:r>
            <a:endParaRPr lang="en-GB" sz="2800" dirty="0">
              <a:effectLst/>
              <a:ea typeface="Cambria" panose="02040503050406030204" pitchFamily="18" charset="0"/>
            </a:endParaRPr>
          </a:p>
          <a:p>
            <a:endParaRPr lang="en-GB" sz="2800" dirty="0">
              <a:effectLst/>
              <a:ea typeface="Cambria" panose="02040503050406030204" pitchFamily="18" charset="0"/>
            </a:endParaRPr>
          </a:p>
          <a:p>
            <a:r>
              <a:rPr lang="en-GB" sz="2800" b="1" dirty="0">
                <a:ea typeface="Cambria" panose="02040503050406030204" pitchFamily="18" charset="0"/>
              </a:rPr>
              <a:t>Aims and objectives</a:t>
            </a:r>
          </a:p>
          <a:p>
            <a:endParaRPr lang="en-GB" sz="2800" b="1" dirty="0">
              <a:effectLst/>
              <a:ea typeface="Cambria" panose="02040503050406030204" pitchFamily="18" charset="0"/>
            </a:endParaRPr>
          </a:p>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The research seeks to analyse the potential regularities and heterogeneity with respect to subsidiary upgrading patterns and trajectories in emerging market . The research objectives were focused on</a:t>
            </a:r>
          </a:p>
          <a:p>
            <a:pPr marL="342900" lvl="0" indent="-342900">
              <a:lnSpc>
                <a:spcPct val="107000"/>
              </a:lnSpc>
              <a:buFont typeface="Symbol" panose="05050102010706020507" pitchFamily="18" charset="2"/>
              <a:buChar char=""/>
            </a:pPr>
            <a:r>
              <a:rPr lang="en-GB" sz="2800" dirty="0">
                <a:effectLst/>
                <a:latin typeface="Calibri" panose="020F0502020204030204" pitchFamily="34" charset="0"/>
                <a:ea typeface="Calibri" panose="020F0502020204030204" pitchFamily="34" charset="0"/>
                <a:cs typeface="Times New Roman" panose="02020603050405020304" pitchFamily="18" charset="0"/>
              </a:rPr>
              <a:t>To understanding the concept of technology strategies of MNE subsidiaries in emerging markets</a:t>
            </a:r>
          </a:p>
          <a:p>
            <a:pPr marL="342900" lvl="0" indent="-342900">
              <a:lnSpc>
                <a:spcPct val="107000"/>
              </a:lnSpc>
              <a:spcAft>
                <a:spcPts val="800"/>
              </a:spcAft>
              <a:buFont typeface="Symbol" panose="05050102010706020507" pitchFamily="18" charset="2"/>
              <a:buChar char=""/>
            </a:pPr>
            <a:r>
              <a:rPr lang="en-GB" sz="2800" dirty="0">
                <a:effectLst/>
                <a:latin typeface="Calibri" panose="020F0502020204030204" pitchFamily="34" charset="0"/>
                <a:ea typeface="Calibri" panose="020F0502020204030204" pitchFamily="34" charset="0"/>
                <a:cs typeface="Times New Roman" panose="02020603050405020304" pitchFamily="18" charset="0"/>
              </a:rPr>
              <a:t>How these strategies relate to potential subsidiary upgrading </a:t>
            </a:r>
          </a:p>
          <a:p>
            <a:r>
              <a:rPr lang="en-GB" sz="2800" dirty="0"/>
              <a:t>.</a:t>
            </a:r>
          </a:p>
        </p:txBody>
      </p:sp>
      <p:sp>
        <p:nvSpPr>
          <p:cNvPr id="30" name="TextBox 29">
            <a:extLst>
              <a:ext uri="{FF2B5EF4-FFF2-40B4-BE49-F238E27FC236}">
                <a16:creationId xmlns:a16="http://schemas.microsoft.com/office/drawing/2014/main" id="{31055C2F-36CE-4F22-9A00-8E099ECDA006}"/>
              </a:ext>
            </a:extLst>
          </p:cNvPr>
          <p:cNvSpPr txBox="1"/>
          <p:nvPr/>
        </p:nvSpPr>
        <p:spPr>
          <a:xfrm>
            <a:off x="1549982" y="29011310"/>
            <a:ext cx="12836401" cy="9233297"/>
          </a:xfrm>
          <a:prstGeom prst="rect">
            <a:avLst/>
          </a:prstGeom>
          <a:noFill/>
        </p:spPr>
        <p:txBody>
          <a:bodyPr wrap="square" rtlCol="0">
            <a:spAutoFit/>
          </a:bodyPr>
          <a:lstStyle/>
          <a:p>
            <a:r>
              <a:rPr lang="en-GB" sz="2800" b="1" dirty="0"/>
              <a:t>Methodology</a:t>
            </a:r>
          </a:p>
          <a:p>
            <a:pPr marL="457200" indent="-457200">
              <a:buFont typeface="Arial" panose="020B0604020202020204" pitchFamily="34" charset="0"/>
              <a:buChar char="•"/>
            </a:pPr>
            <a:r>
              <a:rPr lang="en-GB" sz="2800" dirty="0">
                <a:effectLst/>
                <a:ea typeface="Cambria" panose="02040503050406030204" pitchFamily="18" charset="0"/>
                <a:cs typeface="Times New Roman" panose="02020603050405020304" pitchFamily="18" charset="0"/>
              </a:rPr>
              <a:t>Study relies on qualitative research method which allows the exploration of technology strategies in subsidiaries in emerging markets.</a:t>
            </a:r>
          </a:p>
          <a:p>
            <a:pPr marL="457200" indent="-457200">
              <a:buFont typeface="Arial" panose="020B0604020202020204" pitchFamily="34" charset="0"/>
              <a:buChar char="•"/>
            </a:pPr>
            <a:r>
              <a:rPr lang="en-GB" sz="2800" dirty="0">
                <a:effectLst/>
                <a:ea typeface="Cambria" panose="02040503050406030204" pitchFamily="18" charset="0"/>
                <a:cs typeface="Times New Roman" panose="02020603050405020304" pitchFamily="18" charset="0"/>
              </a:rPr>
              <a:t>The comparative case study approach was used to identify differences among the technology strategies amongst the Brazilian subsidiaries</a:t>
            </a:r>
          </a:p>
          <a:p>
            <a:pPr marL="457200" indent="-457200">
              <a:buFont typeface="Arial" panose="020B0604020202020204" pitchFamily="34" charset="0"/>
              <a:buChar char="•"/>
            </a:pPr>
            <a:r>
              <a:rPr lang="en-AU" sz="2800" dirty="0">
                <a:effectLst/>
                <a:ea typeface="Times New Roman" panose="02020603050405020304" pitchFamily="18" charset="0"/>
                <a:cs typeface="Times New Roman" panose="02020603050405020304" pitchFamily="18" charset="0"/>
              </a:rPr>
              <a:t>Fieldwork data gathering between 2012 to 2014 which included semi-structured , open-ended, face-to-face interviews</a:t>
            </a:r>
          </a:p>
          <a:p>
            <a:pPr marL="457200" indent="-457200">
              <a:buFont typeface="Arial" panose="020B0604020202020204" pitchFamily="34" charset="0"/>
              <a:buChar char="•"/>
            </a:pPr>
            <a:r>
              <a:rPr lang="en-AU" sz="2800" dirty="0">
                <a:ea typeface="Times New Roman" panose="02020603050405020304" pitchFamily="18" charset="0"/>
                <a:cs typeface="Times New Roman" panose="02020603050405020304" pitchFamily="18" charset="0"/>
              </a:rPr>
              <a:t>Participants included one or more senior managers </a:t>
            </a:r>
            <a:r>
              <a:rPr lang="en-AU" sz="2800" dirty="0">
                <a:effectLst/>
                <a:ea typeface="Times New Roman" panose="02020603050405020304" pitchFamily="18" charset="0"/>
                <a:cs typeface="Times New Roman" panose="02020603050405020304" pitchFamily="18" charset="0"/>
              </a:rPr>
              <a:t>in each subsidiary including regional directors and R&amp;D directors responsible for innovation in Brazil</a:t>
            </a:r>
          </a:p>
          <a:p>
            <a:pPr marL="457200" indent="-457200">
              <a:buFont typeface="Arial" panose="020B0604020202020204" pitchFamily="34" charset="0"/>
              <a:buChar char="•"/>
            </a:pPr>
            <a:r>
              <a:rPr lang="en-AU" sz="2800" dirty="0">
                <a:ea typeface="Times New Roman" panose="02020603050405020304" pitchFamily="18" charset="0"/>
                <a:cs typeface="Times New Roman" panose="02020603050405020304" pitchFamily="18" charset="0"/>
              </a:rPr>
              <a:t>Interviews lasted a minimum  of 60 mins and respondents where allowed to discuss on the various types of innovation activities</a:t>
            </a:r>
          </a:p>
          <a:p>
            <a:pPr marL="457200" indent="-457200">
              <a:buFont typeface="Arial" panose="020B0604020202020204" pitchFamily="34" charset="0"/>
              <a:buChar char="•"/>
            </a:pPr>
            <a:r>
              <a:rPr lang="en-AU" sz="2800" dirty="0">
                <a:effectLst/>
                <a:ea typeface="Times New Roman" panose="02020603050405020304" pitchFamily="18" charset="0"/>
                <a:cs typeface="Times New Roman" panose="02020603050405020304" pitchFamily="18" charset="0"/>
              </a:rPr>
              <a:t>A total of 14 interviews were </a:t>
            </a:r>
            <a:r>
              <a:rPr lang="en-AU" sz="2800" dirty="0">
                <a:ea typeface="Times New Roman" panose="02020603050405020304" pitchFamily="18" charset="0"/>
                <a:cs typeface="Times New Roman" panose="02020603050405020304" pitchFamily="18" charset="0"/>
              </a:rPr>
              <a:t>carried out corresponding to 7 Swedish subsidiaries</a:t>
            </a:r>
          </a:p>
          <a:p>
            <a:pPr marL="457200" indent="-457200">
              <a:buFont typeface="Arial" panose="020B0604020202020204" pitchFamily="34" charset="0"/>
              <a:buChar char="•"/>
            </a:pPr>
            <a:r>
              <a:rPr lang="en-AU" sz="2800" dirty="0">
                <a:effectLst/>
                <a:ea typeface="Times New Roman" panose="02020603050405020304" pitchFamily="18" charset="0"/>
                <a:cs typeface="Times New Roman" panose="02020603050405020304" pitchFamily="18" charset="0"/>
              </a:rPr>
              <a:t>The interview results were analysed and including trans</a:t>
            </a:r>
            <a:r>
              <a:rPr lang="en-AU" sz="2800" dirty="0">
                <a:ea typeface="Times New Roman" panose="02020603050405020304" pitchFamily="18" charset="0"/>
                <a:cs typeface="Times New Roman" panose="02020603050405020304" pitchFamily="18" charset="0"/>
              </a:rPr>
              <a:t>cripts and field notes using </a:t>
            </a:r>
            <a:r>
              <a:rPr lang="en-AU" sz="2800" dirty="0" err="1">
                <a:ea typeface="Times New Roman" panose="02020603050405020304" pitchFamily="18" charset="0"/>
                <a:cs typeface="Times New Roman" panose="02020603050405020304" pitchFamily="18" charset="0"/>
              </a:rPr>
              <a:t>Nvivo</a:t>
            </a:r>
            <a:r>
              <a:rPr lang="en-AU" sz="2800" dirty="0">
                <a:ea typeface="Times New Roman" panose="02020603050405020304" pitchFamily="18" charset="0"/>
                <a:cs typeface="Times New Roman" panose="02020603050405020304" pitchFamily="18" charset="0"/>
              </a:rPr>
              <a:t> software </a:t>
            </a:r>
          </a:p>
          <a:p>
            <a:pPr marL="457200" indent="-457200">
              <a:buFont typeface="Arial" panose="020B0604020202020204" pitchFamily="34" charset="0"/>
              <a:buChar char="•"/>
            </a:pPr>
            <a:r>
              <a:rPr lang="en-AU" sz="2800" dirty="0">
                <a:effectLst/>
                <a:ea typeface="Times New Roman" panose="02020603050405020304" pitchFamily="18" charset="0"/>
                <a:cs typeface="Times New Roman" panose="02020603050405020304" pitchFamily="18" charset="0"/>
              </a:rPr>
              <a:t>The </a:t>
            </a:r>
            <a:r>
              <a:rPr lang="en-AU" sz="2800" dirty="0">
                <a:ea typeface="Times New Roman" panose="02020603050405020304" pitchFamily="18" charset="0"/>
                <a:cs typeface="Times New Roman" panose="02020603050405020304" pitchFamily="18" charset="0"/>
              </a:rPr>
              <a:t>data was open coded, axial coded and selectively coded and also pattern coding </a:t>
            </a:r>
            <a:endParaRPr lang="en-AU" sz="2800" dirty="0">
              <a:effectLst/>
              <a:ea typeface="Times New Roman" panose="02020603050405020304" pitchFamily="18" charset="0"/>
              <a:cs typeface="Times New Roman" panose="02020603050405020304" pitchFamily="18" charset="0"/>
            </a:endParaRPr>
          </a:p>
          <a:p>
            <a:endParaRPr lang="en-GB" sz="2800" b="1" dirty="0"/>
          </a:p>
          <a:p>
            <a:endParaRPr lang="en-GB" sz="2800" b="1" dirty="0"/>
          </a:p>
          <a:p>
            <a:endParaRPr lang="en-GB" sz="2800" b="1" dirty="0"/>
          </a:p>
          <a:p>
            <a:endParaRPr lang="en-GB" dirty="0"/>
          </a:p>
          <a:p>
            <a:endParaRPr lang="en-GB" dirty="0"/>
          </a:p>
          <a:p>
            <a:endParaRPr lang="en-GB" dirty="0"/>
          </a:p>
          <a:p>
            <a:endParaRPr lang="en-GB" dirty="0"/>
          </a:p>
          <a:p>
            <a:endParaRPr lang="en-GB" dirty="0"/>
          </a:p>
        </p:txBody>
      </p:sp>
      <p:sp>
        <p:nvSpPr>
          <p:cNvPr id="32" name="TextBox 31">
            <a:extLst>
              <a:ext uri="{FF2B5EF4-FFF2-40B4-BE49-F238E27FC236}">
                <a16:creationId xmlns:a16="http://schemas.microsoft.com/office/drawing/2014/main" id="{D55073A0-361D-442D-99FB-B0AA8339AF4B}"/>
              </a:ext>
            </a:extLst>
          </p:cNvPr>
          <p:cNvSpPr txBox="1"/>
          <p:nvPr/>
        </p:nvSpPr>
        <p:spPr>
          <a:xfrm>
            <a:off x="16398397" y="5019516"/>
            <a:ext cx="12610045" cy="9571851"/>
          </a:xfrm>
          <a:prstGeom prst="rect">
            <a:avLst/>
          </a:prstGeom>
          <a:noFill/>
        </p:spPr>
        <p:txBody>
          <a:bodyPr wrap="square" rtlCol="0">
            <a:spAutoFit/>
          </a:bodyPr>
          <a:lstStyle/>
          <a:p>
            <a:r>
              <a:rPr lang="en-GB" sz="2800" b="1" dirty="0"/>
              <a:t>Findings</a:t>
            </a:r>
          </a:p>
          <a:p>
            <a:endParaRPr lang="en-GB" sz="2800" b="1" dirty="0"/>
          </a:p>
          <a:p>
            <a:r>
              <a:rPr lang="en-GB" sz="2800" dirty="0">
                <a:effectLst/>
                <a:ea typeface="Cambria" panose="02040503050406030204" pitchFamily="18" charset="0"/>
                <a:cs typeface="Times New Roman" panose="02020603050405020304" pitchFamily="18" charset="0"/>
              </a:rPr>
              <a:t>The findings are split into different drivers: </a:t>
            </a:r>
          </a:p>
          <a:p>
            <a:pPr marL="914400" lvl="1" indent="-457200">
              <a:buFont typeface="Arial" panose="020B0604020202020204" pitchFamily="34" charset="0"/>
              <a:buChar char="•"/>
            </a:pPr>
            <a:r>
              <a:rPr lang="en-GB" sz="2800" dirty="0">
                <a:effectLst/>
                <a:ea typeface="Cambria" panose="02040503050406030204" pitchFamily="18" charset="0"/>
                <a:cs typeface="Times New Roman" panose="02020603050405020304" pitchFamily="18" charset="0"/>
              </a:rPr>
              <a:t>Knowledge Transfer and Manufacturing Orientation</a:t>
            </a:r>
          </a:p>
          <a:p>
            <a:pPr lvl="3"/>
            <a:r>
              <a:rPr lang="en-GB" sz="2800" dirty="0">
                <a:effectLst/>
                <a:ea typeface="Cambria" panose="02040503050406030204" pitchFamily="18" charset="0"/>
                <a:cs typeface="Times New Roman" panose="02020603050405020304" pitchFamily="18" charset="0"/>
              </a:rPr>
              <a:t>Subsidiary’s technology strategy is influenced by its knowledge transfer activities and combined with its manufacturing orientation</a:t>
            </a:r>
          </a:p>
          <a:p>
            <a:pPr lvl="3"/>
            <a:endParaRPr lang="en-GB" sz="2800" dirty="0">
              <a:ea typeface="Cambria" panose="02040503050406030204" pitchFamily="18" charset="0"/>
              <a:cs typeface="Times New Roman" panose="02020603050405020304" pitchFamily="18" charset="0"/>
            </a:endParaRPr>
          </a:p>
          <a:p>
            <a:pPr marL="914400" lvl="1" indent="-457200">
              <a:buFont typeface="Arial" panose="020B0604020202020204" pitchFamily="34" charset="0"/>
              <a:buChar char="•"/>
            </a:pPr>
            <a:r>
              <a:rPr lang="en-GB" sz="2800" dirty="0">
                <a:effectLst/>
                <a:ea typeface="Cambria" panose="02040503050406030204" pitchFamily="18" charset="0"/>
                <a:cs typeface="Times New Roman" panose="02020603050405020304" pitchFamily="18" charset="0"/>
              </a:rPr>
              <a:t>Four technology strategies were identified in Swedish subsidiaries in Brazil</a:t>
            </a:r>
          </a:p>
          <a:p>
            <a:pPr marL="1371600" lvl="2" indent="-457200">
              <a:buFont typeface="Arial" panose="020B0604020202020204" pitchFamily="34" charset="0"/>
              <a:buChar char="•"/>
            </a:pPr>
            <a:r>
              <a:rPr lang="en-GB" sz="2800" dirty="0">
                <a:ea typeface="Cambria" panose="02040503050406030204" pitchFamily="18" charset="0"/>
                <a:cs typeface="Times New Roman" panose="02020603050405020304" pitchFamily="18" charset="0"/>
              </a:rPr>
              <a:t>Technical, improvement, development and creation strategy </a:t>
            </a:r>
          </a:p>
          <a:p>
            <a:pPr marL="1428750" lvl="2" indent="-514350">
              <a:buAutoNum type="arabicParenR"/>
            </a:pPr>
            <a:r>
              <a:rPr lang="en-GB" sz="2800" dirty="0">
                <a:ea typeface="Cambria" panose="02040503050406030204" pitchFamily="18" charset="0"/>
                <a:cs typeface="Times New Roman" panose="02020603050405020304" pitchFamily="18" charset="0"/>
              </a:rPr>
              <a:t>Technical strategies were implemented by subsidiaries tasked with manufacturing responsibilities</a:t>
            </a:r>
          </a:p>
          <a:p>
            <a:pPr marL="1428750" lvl="2" indent="-514350">
              <a:buAutoNum type="arabicParenR"/>
            </a:pPr>
            <a:r>
              <a:rPr lang="en-GB" sz="2800" dirty="0">
                <a:effectLst/>
                <a:ea typeface="Cambria" panose="02040503050406030204" pitchFamily="18" charset="0"/>
                <a:cs typeface="Times New Roman" panose="02020603050405020304" pitchFamily="18" charset="0"/>
              </a:rPr>
              <a:t>Subsidiaries using an improvement strategy were responsible for technology adaptations of the HQ’s innovation portfolio</a:t>
            </a:r>
          </a:p>
          <a:p>
            <a:pPr marL="1428750" lvl="2" indent="-514350">
              <a:buAutoNum type="arabicParenR"/>
            </a:pPr>
            <a:r>
              <a:rPr lang="en-GB" sz="2800" dirty="0">
                <a:ea typeface="Cambria" panose="02040503050406030204" pitchFamily="18" charset="0"/>
                <a:cs typeface="Times New Roman" panose="02020603050405020304" pitchFamily="18" charset="0"/>
              </a:rPr>
              <a:t>Development strategy is chosen if the subsidiary management become aware of technology leadership in a specific technological field or product</a:t>
            </a:r>
          </a:p>
          <a:p>
            <a:pPr marL="1428750" lvl="2" indent="-514350">
              <a:buAutoNum type="arabicParenR"/>
            </a:pPr>
            <a:r>
              <a:rPr lang="en-GB" sz="2800" dirty="0">
                <a:effectLst/>
                <a:ea typeface="Cambria" panose="02040503050406030204" pitchFamily="18" charset="0"/>
                <a:cs typeface="Times New Roman" panose="02020603050405020304" pitchFamily="18" charset="0"/>
              </a:rPr>
              <a:t>Creation strategy was aimed at developing incremental and radical product and process innovations. </a:t>
            </a:r>
            <a:r>
              <a:rPr lang="en-GB" sz="2800" dirty="0">
                <a:ea typeface="Cambria" panose="02040503050406030204" pitchFamily="18" charset="0"/>
                <a:cs typeface="Times New Roman" panose="02020603050405020304" pitchFamily="18" charset="0"/>
              </a:rPr>
              <a:t>This was linked to a responsibility for innovation</a:t>
            </a:r>
            <a:endParaRPr lang="en-GB" sz="2800" dirty="0">
              <a:effectLst/>
              <a:ea typeface="Cambria" panose="02040503050406030204" pitchFamily="18" charset="0"/>
              <a:cs typeface="Times New Roman" panose="02020603050405020304" pitchFamily="18" charset="0"/>
            </a:endParaRPr>
          </a:p>
          <a:p>
            <a:pPr lvl="3"/>
            <a:endParaRPr lang="en-GB" sz="2800" dirty="0">
              <a:ea typeface="Cambria" panose="02040503050406030204" pitchFamily="18" charset="0"/>
              <a:cs typeface="Times New Roman" panose="02020603050405020304" pitchFamily="18" charset="0"/>
            </a:endParaRPr>
          </a:p>
          <a:p>
            <a:pPr lvl="3"/>
            <a:endParaRPr lang="en-GB" sz="2800" dirty="0">
              <a:effectLst/>
              <a:ea typeface="Cambria" panose="02040503050406030204" pitchFamily="18" charset="0"/>
              <a:cs typeface="Times New Roman" panose="02020603050405020304" pitchFamily="18" charset="0"/>
            </a:endParaRPr>
          </a:p>
          <a:p>
            <a:pPr lvl="3"/>
            <a:endParaRPr lang="en-GB" sz="2800" dirty="0">
              <a:effectLst/>
              <a:ea typeface="Cambria" panose="02040503050406030204" pitchFamily="18" charset="0"/>
              <a:cs typeface="Times New Roman" panose="02020603050405020304" pitchFamily="18" charset="0"/>
            </a:endParaRPr>
          </a:p>
          <a:p>
            <a:endParaRPr lang="en-GB" sz="2800" b="1" dirty="0"/>
          </a:p>
          <a:p>
            <a:r>
              <a:rPr lang="en-GB" sz="2800" i="1" dirty="0">
                <a:effectLst/>
                <a:ea typeface="Cambria" panose="02040503050406030204" pitchFamily="18" charset="0"/>
                <a:cs typeface="Times New Roman" panose="02020603050405020304" pitchFamily="18" charset="0"/>
              </a:rPr>
              <a:t>	</a:t>
            </a:r>
            <a:endParaRPr lang="en-GB" sz="2800" b="1" dirty="0"/>
          </a:p>
        </p:txBody>
      </p:sp>
      <p:sp>
        <p:nvSpPr>
          <p:cNvPr id="33" name="Rectangle: Rounded Corners 32">
            <a:extLst>
              <a:ext uri="{FF2B5EF4-FFF2-40B4-BE49-F238E27FC236}">
                <a16:creationId xmlns:a16="http://schemas.microsoft.com/office/drawing/2014/main" id="{3FEA6230-2622-4067-95F8-1B9AC777E22D}"/>
              </a:ext>
            </a:extLst>
          </p:cNvPr>
          <p:cNvSpPr/>
          <p:nvPr/>
        </p:nvSpPr>
        <p:spPr>
          <a:xfrm>
            <a:off x="15689203" y="15709393"/>
            <a:ext cx="14028797" cy="7573254"/>
          </a:xfrm>
          <a:prstGeom prst="roundRect">
            <a:avLst/>
          </a:prstGeom>
          <a:noFill/>
          <a:ln w="7620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34" name="TextBox 33">
            <a:extLst>
              <a:ext uri="{FF2B5EF4-FFF2-40B4-BE49-F238E27FC236}">
                <a16:creationId xmlns:a16="http://schemas.microsoft.com/office/drawing/2014/main" id="{9197BE7E-65F3-4A29-BD3E-4653C8DFDD21}"/>
              </a:ext>
            </a:extLst>
          </p:cNvPr>
          <p:cNvSpPr txBox="1"/>
          <p:nvPr/>
        </p:nvSpPr>
        <p:spPr>
          <a:xfrm>
            <a:off x="16093440" y="16239744"/>
            <a:ext cx="13181483" cy="8279190"/>
          </a:xfrm>
          <a:prstGeom prst="rect">
            <a:avLst/>
          </a:prstGeom>
          <a:noFill/>
        </p:spPr>
        <p:txBody>
          <a:bodyPr wrap="square" rtlCol="0">
            <a:spAutoFit/>
          </a:bodyPr>
          <a:lstStyle/>
          <a:p>
            <a:r>
              <a:rPr lang="en-GB" sz="2800" b="1" dirty="0"/>
              <a:t>Discussion</a:t>
            </a:r>
          </a:p>
          <a:p>
            <a:r>
              <a:rPr lang="en-GB" sz="2800" dirty="0"/>
              <a:t>The studies on </a:t>
            </a:r>
            <a:r>
              <a:rPr lang="en-GB" sz="2800" dirty="0" err="1"/>
              <a:t>on</a:t>
            </a:r>
            <a:r>
              <a:rPr lang="en-GB" sz="2800" dirty="0"/>
              <a:t> subsidiary upgrading in the global value chains has contributed to extant literature on technology strategy and the influence it has on subsidiary upgrading. The research examined firstly what technology strategies were adopted by the MNE subsidiaries in emerging markets using dimensions of knowledge transfer and manufacturing orientation.  The research findings indicated that technology strategy in merging markets is influenced by knowledge transfer and manufacturing orientation . Four instances of technology strategies were identified in the Brazilian subsidiaries of Swedish MNE’s which included technical, improvement, development and creation strategies. </a:t>
            </a:r>
          </a:p>
          <a:p>
            <a:r>
              <a:rPr lang="en-GB" sz="2800" dirty="0"/>
              <a:t>The research also contributes to the existing literature on how technology strategy can contribute to subsidiary upgrading by indicating that different technology strategies are feasible and organisational capability building require continuous technological cand market learnings. Subsidiaries may build both operational and dynamic capabilities during the catchup process. </a:t>
            </a:r>
          </a:p>
          <a:p>
            <a:endParaRPr lang="en-GB" sz="2800" dirty="0"/>
          </a:p>
          <a:p>
            <a:endParaRPr lang="en-GB" sz="2800" b="1" dirty="0"/>
          </a:p>
          <a:p>
            <a:endParaRPr lang="en-GB" sz="2800" b="1" dirty="0"/>
          </a:p>
          <a:p>
            <a:endParaRPr lang="en-GB" sz="2800" b="1" dirty="0"/>
          </a:p>
        </p:txBody>
      </p:sp>
      <p:graphicFrame>
        <p:nvGraphicFramePr>
          <p:cNvPr id="35" name="Diagram 34">
            <a:extLst>
              <a:ext uri="{FF2B5EF4-FFF2-40B4-BE49-F238E27FC236}">
                <a16:creationId xmlns:a16="http://schemas.microsoft.com/office/drawing/2014/main" id="{18094CCD-B94A-4AAF-8824-23D33B04735F}"/>
              </a:ext>
            </a:extLst>
          </p:cNvPr>
          <p:cNvGraphicFramePr/>
          <p:nvPr>
            <p:extLst>
              <p:ext uri="{D42A27DB-BD31-4B8C-83A1-F6EECF244321}">
                <p14:modId xmlns:p14="http://schemas.microsoft.com/office/powerpoint/2010/main" val="1648931573"/>
              </p:ext>
            </p:extLst>
          </p:nvPr>
        </p:nvGraphicFramePr>
        <p:xfrm>
          <a:off x="2701101" y="35698675"/>
          <a:ext cx="10313241" cy="5786651"/>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pic>
        <p:nvPicPr>
          <p:cNvPr id="1028" name="Picture 4" descr="In series of tweets, Elon Musk suggests Twitter overhaul, takes shots at  company - MarketWatch">
            <a:extLst>
              <a:ext uri="{FF2B5EF4-FFF2-40B4-BE49-F238E27FC236}">
                <a16:creationId xmlns:a16="http://schemas.microsoft.com/office/drawing/2014/main" id="{37C5B046-6394-49AF-9412-27F2F79E0BC3}"/>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1890224" y="10707373"/>
            <a:ext cx="10748287" cy="60559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40945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D7AA9211839BE4A98E84508561A1038" ma:contentTypeVersion="14" ma:contentTypeDescription="Create a new document." ma:contentTypeScope="" ma:versionID="536a1edd437b241483a8da9b3e965871">
  <xsd:schema xmlns:xsd="http://www.w3.org/2001/XMLSchema" xmlns:xs="http://www.w3.org/2001/XMLSchema" xmlns:p="http://schemas.microsoft.com/office/2006/metadata/properties" xmlns:ns2="07e8af73-2cea-42b9-949a-5a4007d303b0" xmlns:ns3="b622e6b6-be37-4c19-996c-e7128692fbab" targetNamespace="http://schemas.microsoft.com/office/2006/metadata/properties" ma:root="true" ma:fieldsID="9326e065656fb09624c0ced8b714118e" ns2:_="" ns3:_="">
    <xsd:import namespace="07e8af73-2cea-42b9-949a-5a4007d303b0"/>
    <xsd:import namespace="b622e6b6-be37-4c19-996c-e7128692fbab"/>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OCR" minOccurs="0"/>
                <xsd:element ref="ns3:MediaServiceGenerationTime" minOccurs="0"/>
                <xsd:element ref="ns3:MediaServiceEventHashCode" minOccurs="0"/>
                <xsd:element ref="ns3:MediaServiceDateTaken" minOccurs="0"/>
                <xsd:element ref="ns3:MediaServiceAutoKeyPoints" minOccurs="0"/>
                <xsd:element ref="ns3:MediaServiceKeyPoints" minOccurs="0"/>
                <xsd:element ref="ns3:lcf76f155ced4ddcb4097134ff3c332f" minOccurs="0"/>
                <xsd:element ref="ns2: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7e8af73-2cea-42b9-949a-5a4007d303b0"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01834bb6-bd9a-4cc6-a285-7689b3e389dc}" ma:internalName="TaxCatchAll" ma:showField="CatchAllData" ma:web="07e8af73-2cea-42b9-949a-5a4007d303b0">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b622e6b6-be37-4c19-996c-e7128692fbab"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07e8af73-2cea-42b9-949a-5a4007d303b0" xsi:nil="true"/>
    <lcf76f155ced4ddcb4097134ff3c332f xmlns="b622e6b6-be37-4c19-996c-e7128692fbab">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697344F6-14A5-4FE4-9F54-B3616C7FC51C}">
  <ds:schemaRefs>
    <ds:schemaRef ds:uri="http://schemas.microsoft.com/sharepoint/v3/contenttype/forms"/>
  </ds:schemaRefs>
</ds:datastoreItem>
</file>

<file path=customXml/itemProps2.xml><?xml version="1.0" encoding="utf-8"?>
<ds:datastoreItem xmlns:ds="http://schemas.openxmlformats.org/officeDocument/2006/customXml" ds:itemID="{AB52D542-9F8D-4D6C-A62F-95AED485EFA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7e8af73-2cea-42b9-949a-5a4007d303b0"/>
    <ds:schemaRef ds:uri="b622e6b6-be37-4c19-996c-e7128692fb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8070B00-64ED-4C49-86A4-81702644FA22}">
  <ds:schemaRefs>
    <ds:schemaRef ds:uri="http://schemas.microsoft.com/office/2006/metadata/properties"/>
    <ds:schemaRef ds:uri="http://schemas.microsoft.com/office/infopath/2007/PartnerControls"/>
    <ds:schemaRef ds:uri="07e8af73-2cea-42b9-949a-5a4007d303b0"/>
    <ds:schemaRef ds:uri="b622e6b6-be37-4c19-996c-e7128692fbab"/>
  </ds:schemaRefs>
</ds:datastoreItem>
</file>

<file path=docProps/app.xml><?xml version="1.0" encoding="utf-8"?>
<Properties xmlns="http://schemas.openxmlformats.org/officeDocument/2006/extended-properties" xmlns:vt="http://schemas.openxmlformats.org/officeDocument/2006/docPropsVTypes">
  <Template>Office Theme</Template>
  <TotalTime>153</TotalTime>
  <Words>913</Words>
  <Application>Microsoft Office PowerPoint</Application>
  <PresentationFormat>Custom</PresentationFormat>
  <Paragraphs>86</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Symbol</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Caroline Jawad</dc:creator>
  <cp:lastModifiedBy>Jones Fonchin</cp:lastModifiedBy>
  <cp:revision>9</cp:revision>
  <dcterms:created xsi:type="dcterms:W3CDTF">2022-03-02T15:14:57Z</dcterms:created>
  <dcterms:modified xsi:type="dcterms:W3CDTF">2022-04-14T12:18:55Z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0x010100FD7AA9211839BE4A98E84508561A1038</vt:lpwstr>
  </property>
</Properties>
</file>