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65" r:id="rId4"/>
    <p:sldId id="266" r:id="rId5"/>
    <p:sldId id="258" r:id="rId6"/>
    <p:sldId id="259" r:id="rId7"/>
    <p:sldId id="260" r:id="rId8"/>
    <p:sldId id="261" r:id="rId9"/>
    <p:sldId id="262" r:id="rId10"/>
    <p:sldId id="264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DFF313-A042-0878-2BBE-1084615524A5}" v="328" dt="2022-03-01T19:08:32.387"/>
    <p1510:client id="{66BDD5A5-39EC-21BB-4AD8-E782E230639F}" v="27" dt="2022-02-24T16:55:31.075"/>
    <p1510:client id="{BE6A322C-FA47-E7DC-A493-3D65E15E8F0B}" v="628" dt="2022-02-24T16:11:48.120"/>
    <p1510:client id="{EBBA6BE7-DBCC-476D-9DD0-4990295ED479}" v="331" dt="2022-02-24T15:19:46.5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presProps" Target="presProps.xml" Id="rId13" /><Relationship Type="http://schemas.microsoft.com/office/2015/10/relationships/revisionInfo" Target="revisionInfo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.xml" Id="rId2" /><Relationship Type="http://schemas.openxmlformats.org/officeDocument/2006/relationships/tableStyles" Target="tableStyles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viewProps" Target="viewProps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AE1763-779E-42BA-A267-559269585F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10543E7-8509-4C5C-B410-7D3F40E3E12A}">
      <dgm:prSet/>
      <dgm:spPr/>
      <dgm:t>
        <a:bodyPr/>
        <a:lstStyle/>
        <a:p>
          <a:r>
            <a:rPr lang="en-US"/>
            <a:t>Cognitive development is a process about how young children grow within the first 5 years of conception across 4 areas of development </a:t>
          </a:r>
        </a:p>
      </dgm:t>
    </dgm:pt>
    <dgm:pt modelId="{9B610A24-18BA-4253-9130-9DEAE76AB635}" type="parTrans" cxnId="{8CCFBEA4-A1AD-49E3-BE28-6BE5CFE6B075}">
      <dgm:prSet/>
      <dgm:spPr/>
      <dgm:t>
        <a:bodyPr/>
        <a:lstStyle/>
        <a:p>
          <a:endParaRPr lang="en-US"/>
        </a:p>
      </dgm:t>
    </dgm:pt>
    <dgm:pt modelId="{3219596E-467A-4A6A-A3CD-F0CE6F6ACB9C}" type="sibTrans" cxnId="{8CCFBEA4-A1AD-49E3-BE28-6BE5CFE6B075}">
      <dgm:prSet/>
      <dgm:spPr/>
      <dgm:t>
        <a:bodyPr/>
        <a:lstStyle/>
        <a:p>
          <a:endParaRPr lang="en-US"/>
        </a:p>
      </dgm:t>
    </dgm:pt>
    <dgm:pt modelId="{9463F15F-ED4F-4A8C-85CD-95F6B71411E5}">
      <dgm:prSet/>
      <dgm:spPr/>
      <dgm:t>
        <a:bodyPr/>
        <a:lstStyle/>
        <a:p>
          <a:r>
            <a:rPr lang="en-US"/>
            <a:t>Pysical , language and communication , cognitive , emotions</a:t>
          </a:r>
        </a:p>
      </dgm:t>
    </dgm:pt>
    <dgm:pt modelId="{F8ADBBF4-F12D-4842-9550-82CE0D1A669D}" type="parTrans" cxnId="{E7B2A3C9-51AC-45C9-8846-C408DA1FDDFB}">
      <dgm:prSet/>
      <dgm:spPr/>
      <dgm:t>
        <a:bodyPr/>
        <a:lstStyle/>
        <a:p>
          <a:endParaRPr lang="en-US"/>
        </a:p>
      </dgm:t>
    </dgm:pt>
    <dgm:pt modelId="{B05367A3-B07E-4444-9650-6F8172D2540F}" type="sibTrans" cxnId="{E7B2A3C9-51AC-45C9-8846-C408DA1FDDFB}">
      <dgm:prSet/>
      <dgm:spPr/>
      <dgm:t>
        <a:bodyPr/>
        <a:lstStyle/>
        <a:p>
          <a:endParaRPr lang="en-US"/>
        </a:p>
      </dgm:t>
    </dgm:pt>
    <dgm:pt modelId="{14212724-BA3D-45BC-A1A5-0C1058F41863}">
      <dgm:prSet/>
      <dgm:spPr/>
      <dgm:t>
        <a:bodyPr/>
        <a:lstStyle/>
        <a:p>
          <a:r>
            <a:rPr lang="en-US"/>
            <a:t>Cognitive development is about how children think and work things out for them selfs and explore and view the world</a:t>
          </a:r>
        </a:p>
      </dgm:t>
    </dgm:pt>
    <dgm:pt modelId="{C1567EDB-0A57-4064-A266-7EA4B1E8DC7D}" type="parTrans" cxnId="{BEDC79F7-E3D4-4D91-9107-99F602712A3C}">
      <dgm:prSet/>
      <dgm:spPr/>
      <dgm:t>
        <a:bodyPr/>
        <a:lstStyle/>
        <a:p>
          <a:endParaRPr lang="en-US"/>
        </a:p>
      </dgm:t>
    </dgm:pt>
    <dgm:pt modelId="{23802C40-68EA-40B8-8E0C-2C6AB2364756}" type="sibTrans" cxnId="{BEDC79F7-E3D4-4D91-9107-99F602712A3C}">
      <dgm:prSet/>
      <dgm:spPr/>
      <dgm:t>
        <a:bodyPr/>
        <a:lstStyle/>
        <a:p>
          <a:endParaRPr lang="en-US"/>
        </a:p>
      </dgm:t>
    </dgm:pt>
    <dgm:pt modelId="{60BBAAD9-09B6-46FD-9449-43BB9B3FC753}">
      <dgm:prSet/>
      <dgm:spPr/>
      <dgm:t>
        <a:bodyPr/>
        <a:lstStyle/>
        <a:p>
          <a:r>
            <a:rPr lang="en-US"/>
            <a:t>It is about problem solving and brain development is a big part of the cognitive development process</a:t>
          </a:r>
        </a:p>
      </dgm:t>
    </dgm:pt>
    <dgm:pt modelId="{7A7098C9-DBB9-4FAB-B861-19310934D824}" type="parTrans" cxnId="{A8B2D96A-C07C-4ED5-8BC9-D6F4475C7AAC}">
      <dgm:prSet/>
      <dgm:spPr/>
      <dgm:t>
        <a:bodyPr/>
        <a:lstStyle/>
        <a:p>
          <a:endParaRPr lang="en-US"/>
        </a:p>
      </dgm:t>
    </dgm:pt>
    <dgm:pt modelId="{5E4EF008-B3C8-427D-A83A-74B687685902}" type="sibTrans" cxnId="{A8B2D96A-C07C-4ED5-8BC9-D6F4475C7AAC}">
      <dgm:prSet/>
      <dgm:spPr/>
      <dgm:t>
        <a:bodyPr/>
        <a:lstStyle/>
        <a:p>
          <a:endParaRPr lang="en-US"/>
        </a:p>
      </dgm:t>
    </dgm:pt>
    <dgm:pt modelId="{637E38DB-029C-499A-8283-5DF7D149AD5F}" type="pres">
      <dgm:prSet presAssocID="{83AE1763-779E-42BA-A267-559269585FB6}" presName="linear" presStyleCnt="0">
        <dgm:presLayoutVars>
          <dgm:animLvl val="lvl"/>
          <dgm:resizeHandles val="exact"/>
        </dgm:presLayoutVars>
      </dgm:prSet>
      <dgm:spPr/>
    </dgm:pt>
    <dgm:pt modelId="{FE81A1C7-2961-4DC3-98AE-E832267065B6}" type="pres">
      <dgm:prSet presAssocID="{610543E7-8509-4C5C-B410-7D3F40E3E12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D4C3456-D63F-4835-92A5-F6A87C228122}" type="pres">
      <dgm:prSet presAssocID="{3219596E-467A-4A6A-A3CD-F0CE6F6ACB9C}" presName="spacer" presStyleCnt="0"/>
      <dgm:spPr/>
    </dgm:pt>
    <dgm:pt modelId="{39F6E9B4-5B3F-4A23-93CA-782AA1D27F0B}" type="pres">
      <dgm:prSet presAssocID="{9463F15F-ED4F-4A8C-85CD-95F6B71411E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C05789C-FA16-4AF3-A26B-3B4D9C309039}" type="pres">
      <dgm:prSet presAssocID="{B05367A3-B07E-4444-9650-6F8172D2540F}" presName="spacer" presStyleCnt="0"/>
      <dgm:spPr/>
    </dgm:pt>
    <dgm:pt modelId="{1C91293E-E171-411D-97F8-B4C9C6253BB8}" type="pres">
      <dgm:prSet presAssocID="{14212724-BA3D-45BC-A1A5-0C1058F4186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19A9DE0-5E78-46DC-AFB6-0B7DC19C1AC5}" type="pres">
      <dgm:prSet presAssocID="{23802C40-68EA-40B8-8E0C-2C6AB2364756}" presName="spacer" presStyleCnt="0"/>
      <dgm:spPr/>
    </dgm:pt>
    <dgm:pt modelId="{F05C6C65-C53B-498B-BEE1-FB64589CB9A2}" type="pres">
      <dgm:prSet presAssocID="{60BBAAD9-09B6-46FD-9449-43BB9B3FC75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0D0881C-B819-4F99-9CA0-4528BD9EA7A4}" type="presOf" srcId="{14212724-BA3D-45BC-A1A5-0C1058F41863}" destId="{1C91293E-E171-411D-97F8-B4C9C6253BB8}" srcOrd="0" destOrd="0" presId="urn:microsoft.com/office/officeart/2005/8/layout/vList2"/>
    <dgm:cxn modelId="{8E964E1F-1790-468E-8B50-957C75904B76}" type="presOf" srcId="{83AE1763-779E-42BA-A267-559269585FB6}" destId="{637E38DB-029C-499A-8283-5DF7D149AD5F}" srcOrd="0" destOrd="0" presId="urn:microsoft.com/office/officeart/2005/8/layout/vList2"/>
    <dgm:cxn modelId="{7C42F921-88A7-4028-80E3-BB7BD5419150}" type="presOf" srcId="{9463F15F-ED4F-4A8C-85CD-95F6B71411E5}" destId="{39F6E9B4-5B3F-4A23-93CA-782AA1D27F0B}" srcOrd="0" destOrd="0" presId="urn:microsoft.com/office/officeart/2005/8/layout/vList2"/>
    <dgm:cxn modelId="{A8B2D96A-C07C-4ED5-8BC9-D6F4475C7AAC}" srcId="{83AE1763-779E-42BA-A267-559269585FB6}" destId="{60BBAAD9-09B6-46FD-9449-43BB9B3FC753}" srcOrd="3" destOrd="0" parTransId="{7A7098C9-DBB9-4FAB-B861-19310934D824}" sibTransId="{5E4EF008-B3C8-427D-A83A-74B687685902}"/>
    <dgm:cxn modelId="{8CCFBEA4-A1AD-49E3-BE28-6BE5CFE6B075}" srcId="{83AE1763-779E-42BA-A267-559269585FB6}" destId="{610543E7-8509-4C5C-B410-7D3F40E3E12A}" srcOrd="0" destOrd="0" parTransId="{9B610A24-18BA-4253-9130-9DEAE76AB635}" sibTransId="{3219596E-467A-4A6A-A3CD-F0CE6F6ACB9C}"/>
    <dgm:cxn modelId="{E7B2A3C9-51AC-45C9-8846-C408DA1FDDFB}" srcId="{83AE1763-779E-42BA-A267-559269585FB6}" destId="{9463F15F-ED4F-4A8C-85CD-95F6B71411E5}" srcOrd="1" destOrd="0" parTransId="{F8ADBBF4-F12D-4842-9550-82CE0D1A669D}" sibTransId="{B05367A3-B07E-4444-9650-6F8172D2540F}"/>
    <dgm:cxn modelId="{9EBF0FD5-24C1-4CC5-9A3F-7859BB20B366}" type="presOf" srcId="{610543E7-8509-4C5C-B410-7D3F40E3E12A}" destId="{FE81A1C7-2961-4DC3-98AE-E832267065B6}" srcOrd="0" destOrd="0" presId="urn:microsoft.com/office/officeart/2005/8/layout/vList2"/>
    <dgm:cxn modelId="{263DAEDA-AB2A-4EFD-B258-B1A689CEC596}" type="presOf" srcId="{60BBAAD9-09B6-46FD-9449-43BB9B3FC753}" destId="{F05C6C65-C53B-498B-BEE1-FB64589CB9A2}" srcOrd="0" destOrd="0" presId="urn:microsoft.com/office/officeart/2005/8/layout/vList2"/>
    <dgm:cxn modelId="{BEDC79F7-E3D4-4D91-9107-99F602712A3C}" srcId="{83AE1763-779E-42BA-A267-559269585FB6}" destId="{14212724-BA3D-45BC-A1A5-0C1058F41863}" srcOrd="2" destOrd="0" parTransId="{C1567EDB-0A57-4064-A266-7EA4B1E8DC7D}" sibTransId="{23802C40-68EA-40B8-8E0C-2C6AB2364756}"/>
    <dgm:cxn modelId="{11340B06-AFE6-4691-B673-DF19E3AE8494}" type="presParOf" srcId="{637E38DB-029C-499A-8283-5DF7D149AD5F}" destId="{FE81A1C7-2961-4DC3-98AE-E832267065B6}" srcOrd="0" destOrd="0" presId="urn:microsoft.com/office/officeart/2005/8/layout/vList2"/>
    <dgm:cxn modelId="{52E0A2FA-D6CC-4A2E-B6B9-4CA6B876B193}" type="presParOf" srcId="{637E38DB-029C-499A-8283-5DF7D149AD5F}" destId="{CD4C3456-D63F-4835-92A5-F6A87C228122}" srcOrd="1" destOrd="0" presId="urn:microsoft.com/office/officeart/2005/8/layout/vList2"/>
    <dgm:cxn modelId="{06E9DEFD-C03C-4E86-BB06-908E36E5F466}" type="presParOf" srcId="{637E38DB-029C-499A-8283-5DF7D149AD5F}" destId="{39F6E9B4-5B3F-4A23-93CA-782AA1D27F0B}" srcOrd="2" destOrd="0" presId="urn:microsoft.com/office/officeart/2005/8/layout/vList2"/>
    <dgm:cxn modelId="{956C97C6-C42F-4B4A-9D09-29FF2EFE6C3A}" type="presParOf" srcId="{637E38DB-029C-499A-8283-5DF7D149AD5F}" destId="{1C05789C-FA16-4AF3-A26B-3B4D9C309039}" srcOrd="3" destOrd="0" presId="urn:microsoft.com/office/officeart/2005/8/layout/vList2"/>
    <dgm:cxn modelId="{8E841242-148D-46A7-8C9B-35D9F608D66C}" type="presParOf" srcId="{637E38DB-029C-499A-8283-5DF7D149AD5F}" destId="{1C91293E-E171-411D-97F8-B4C9C6253BB8}" srcOrd="4" destOrd="0" presId="urn:microsoft.com/office/officeart/2005/8/layout/vList2"/>
    <dgm:cxn modelId="{9AE38180-A1A2-434D-911F-73F815E7C979}" type="presParOf" srcId="{637E38DB-029C-499A-8283-5DF7D149AD5F}" destId="{319A9DE0-5E78-46DC-AFB6-0B7DC19C1AC5}" srcOrd="5" destOrd="0" presId="urn:microsoft.com/office/officeart/2005/8/layout/vList2"/>
    <dgm:cxn modelId="{305BA32A-F7C0-4D05-9521-624489CEC3B4}" type="presParOf" srcId="{637E38DB-029C-499A-8283-5DF7D149AD5F}" destId="{F05C6C65-C53B-498B-BEE1-FB64589CB9A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81A1C7-2961-4DC3-98AE-E832267065B6}">
      <dsp:nvSpPr>
        <dsp:cNvPr id="0" name=""/>
        <dsp:cNvSpPr/>
      </dsp:nvSpPr>
      <dsp:spPr>
        <a:xfrm>
          <a:off x="0" y="117715"/>
          <a:ext cx="948669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Cognitive development is a process about how young children grow within the first 5 years of conception across 4 areas of development </a:t>
          </a:r>
        </a:p>
      </dsp:txBody>
      <dsp:txXfrm>
        <a:off x="42722" y="160437"/>
        <a:ext cx="9401246" cy="789716"/>
      </dsp:txXfrm>
    </dsp:sp>
    <dsp:sp modelId="{39F6E9B4-5B3F-4A23-93CA-782AA1D27F0B}">
      <dsp:nvSpPr>
        <dsp:cNvPr id="0" name=""/>
        <dsp:cNvSpPr/>
      </dsp:nvSpPr>
      <dsp:spPr>
        <a:xfrm>
          <a:off x="0" y="1056235"/>
          <a:ext cx="948669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Pysical , language and communication , cognitive , emotions</a:t>
          </a:r>
        </a:p>
      </dsp:txBody>
      <dsp:txXfrm>
        <a:off x="42722" y="1098957"/>
        <a:ext cx="9401246" cy="789716"/>
      </dsp:txXfrm>
    </dsp:sp>
    <dsp:sp modelId="{1C91293E-E171-411D-97F8-B4C9C6253BB8}">
      <dsp:nvSpPr>
        <dsp:cNvPr id="0" name=""/>
        <dsp:cNvSpPr/>
      </dsp:nvSpPr>
      <dsp:spPr>
        <a:xfrm>
          <a:off x="0" y="1994756"/>
          <a:ext cx="948669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Cognitive development is about how children think and work things out for them selfs and explore and view the world</a:t>
          </a:r>
        </a:p>
      </dsp:txBody>
      <dsp:txXfrm>
        <a:off x="42722" y="2037478"/>
        <a:ext cx="9401246" cy="789716"/>
      </dsp:txXfrm>
    </dsp:sp>
    <dsp:sp modelId="{F05C6C65-C53B-498B-BEE1-FB64589CB9A2}">
      <dsp:nvSpPr>
        <dsp:cNvPr id="0" name=""/>
        <dsp:cNvSpPr/>
      </dsp:nvSpPr>
      <dsp:spPr>
        <a:xfrm>
          <a:off x="0" y="2933276"/>
          <a:ext cx="948669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is about problem solving and brain development is a big part of the cognitive development process</a:t>
          </a:r>
        </a:p>
      </dsp:txBody>
      <dsp:txXfrm>
        <a:off x="42722" y="2975998"/>
        <a:ext cx="9401246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3/1/2022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005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737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220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68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402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701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74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339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22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515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855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7556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08" r:id="rId6"/>
    <p:sldLayoutId id="2147483713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slidehunter.com/powerpoint-templates/continuous-improvement-model-template-for-powerpoint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istsresource.org/studies/government/criminal-justice/prison-boom-age-change-jai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29057" y="4320541"/>
            <a:ext cx="8393008" cy="1179508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200" dirty="0"/>
              <a:t>Why is psychology important when working as a youth  offending team member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29057" y="5452281"/>
            <a:ext cx="8395223" cy="88135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Task 1 presentation created by Tashan </a:t>
            </a:r>
            <a:r>
              <a:rPr lang="en-US" dirty="0" err="1"/>
              <a:t>lorento</a:t>
            </a:r>
            <a:r>
              <a:rPr lang="en-US" dirty="0"/>
              <a:t> </a:t>
            </a:r>
            <a:r>
              <a:rPr lang="en-US" dirty="0" err="1"/>
              <a:t>tesfa</a:t>
            </a:r>
            <a:r>
              <a:rPr lang="en-US" dirty="0"/>
              <a:t> </a:t>
            </a:r>
            <a:r>
              <a:rPr lang="en-US" dirty="0" err="1"/>
              <a:t>wilkin</a:t>
            </a:r>
            <a:endParaRPr lang="en-US"/>
          </a:p>
          <a:p>
            <a:r>
              <a:rPr lang="en-US" dirty="0"/>
              <a:t>(2024779) (BMHP4003)</a:t>
            </a:r>
          </a:p>
        </p:txBody>
      </p:sp>
      <p:pic>
        <p:nvPicPr>
          <p:cNvPr id="31" name="Picture 3">
            <a:extLst>
              <a:ext uri="{FF2B5EF4-FFF2-40B4-BE49-F238E27FC236}">
                <a16:creationId xmlns:a16="http://schemas.microsoft.com/office/drawing/2014/main" id="{7CC6468F-992B-4476-8657-9549F2047C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tretch/>
        </p:blipFill>
        <p:spPr>
          <a:xfrm>
            <a:off x="3419558" y="584745"/>
            <a:ext cx="4901064" cy="2756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Person with idea concept">
            <a:extLst>
              <a:ext uri="{FF2B5EF4-FFF2-40B4-BE49-F238E27FC236}">
                <a16:creationId xmlns:a16="http://schemas.microsoft.com/office/drawing/2014/main" id="{3C05E27C-FDDE-4A5C-BBBA-422BAD9775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947" r="-2" b="10656"/>
          <a:stretch/>
        </p:blipFill>
        <p:spPr>
          <a:xfrm>
            <a:off x="-1187513" y="-336458"/>
            <a:ext cx="12191980" cy="6857990"/>
          </a:xfrm>
          <a:prstGeom prst="rect">
            <a:avLst/>
          </a:prstGeom>
        </p:spPr>
      </p:pic>
      <p:sp>
        <p:nvSpPr>
          <p:cNvPr id="28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565152"/>
            <a:ext cx="12188949" cy="219075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B0F748-7FA7-4DDF-89A3-7F1D8EE1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903E872-C07A-4030-B584-D321D40C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D790C4-7310-4AD8-A0E7-BBDB3E96E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57451"/>
            <a:ext cx="9626949" cy="63018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6000" dirty="0"/>
              <a:t>Psychology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BEEA7C-F08B-4914-803F-A5DADE97DCA2}"/>
              </a:ext>
            </a:extLst>
          </p:cNvPr>
          <p:cNvSpPr txBox="1"/>
          <p:nvPr/>
        </p:nvSpPr>
        <p:spPr>
          <a:xfrm>
            <a:off x="435895" y="1457376"/>
            <a:ext cx="104528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psychology helps people in large part because it explains why people act and do the things they do.</a:t>
            </a:r>
            <a:r>
              <a:rPr lang="en-US" b="1" dirty="0">
                <a:ea typeface="+mn-lt"/>
                <a:cs typeface="+mn-lt"/>
              </a:rPr>
              <a:t>  </a:t>
            </a:r>
            <a:r>
              <a:rPr lang="en-US" dirty="0">
                <a:ea typeface="+mn-lt"/>
                <a:cs typeface="+mn-lt"/>
              </a:rPr>
              <a:t>psychology can help people improve their decision making, stress management and behavior based on understanding past behavior to better predict future behavior.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64499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96A40-A8E0-4739-9C03-94ECE6AF6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Thomas </a:t>
            </a:r>
            <a:r>
              <a:rPr lang="en-US" dirty="0" err="1"/>
              <a:t>alva</a:t>
            </a:r>
            <a:r>
              <a:rPr lang="en-US" dirty="0"/>
              <a:t> </a:t>
            </a:r>
            <a:r>
              <a:rPr lang="en-US" dirty="0" err="1"/>
              <a:t>edison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1C058-D005-499E-A2EE-A923D0F24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Thomas </a:t>
            </a:r>
            <a:r>
              <a:rPr lang="en-US" dirty="0" err="1">
                <a:ea typeface="+mn-lt"/>
                <a:cs typeface="+mn-lt"/>
              </a:rPr>
              <a:t>alva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edison</a:t>
            </a:r>
            <a:r>
              <a:rPr lang="en-US" dirty="0">
                <a:ea typeface="+mn-lt"/>
                <a:cs typeface="+mn-lt"/>
              </a:rPr>
              <a:t> was a famous inventor of the 1900s</a:t>
            </a:r>
          </a:p>
          <a:p>
            <a:r>
              <a:rPr lang="en-US" dirty="0"/>
              <a:t>He more famous for creating </a:t>
            </a:r>
            <a:r>
              <a:rPr lang="en-US" dirty="0" err="1"/>
              <a:t>domsetic</a:t>
            </a:r>
            <a:r>
              <a:rPr lang="en-US" dirty="0"/>
              <a:t> light bulbs but he is responsible for 1000s of inventions and quotes. </a:t>
            </a:r>
          </a:p>
          <a:p>
            <a:r>
              <a:rPr lang="en-US" dirty="0">
                <a:ea typeface="+mn-lt"/>
                <a:cs typeface="+mn-lt"/>
              </a:rPr>
              <a:t> For example, in 1922, the famous inventor Thomas </a:t>
            </a:r>
            <a:r>
              <a:rPr lang="en-US" dirty="0" err="1">
                <a:ea typeface="+mn-lt"/>
                <a:cs typeface="+mn-lt"/>
              </a:rPr>
              <a:t>alva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b="1" dirty="0">
                <a:ea typeface="+mn-lt"/>
                <a:cs typeface="+mn-lt"/>
              </a:rPr>
              <a:t>Edison</a:t>
            </a:r>
            <a:r>
              <a:rPr lang="en-US" dirty="0">
                <a:ea typeface="+mn-lt"/>
                <a:cs typeface="+mn-lt"/>
              </a:rPr>
              <a:t> proclaimed that "the motion picture is destined to revolutionize our educational system and so right it did 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368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660AC-AFC2-4725-8AF9-63F16ED362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how did Thomas Edison develop motion picture. Edison created a mental model of the kinetoscope from his existing phonograph, and  his assistant  developed his own alternative mental model.</a:t>
            </a:r>
          </a:p>
          <a:p>
            <a:pPr marL="0" indent="0">
              <a:buNone/>
            </a:pPr>
            <a:r>
              <a:rPr lang="en-US" dirty="0"/>
              <a:t>A phonograph is a is a instrument that’s stores sounds by vibration in other words an early record player </a:t>
            </a:r>
          </a:p>
          <a:p>
            <a:pPr marL="0" indent="0">
              <a:buNone/>
            </a:pPr>
            <a:r>
              <a:rPr lang="en-US" dirty="0"/>
              <a:t>And a </a:t>
            </a:r>
            <a:r>
              <a:rPr lang="en-US" dirty="0">
                <a:ea typeface="+mn-lt"/>
                <a:cs typeface="+mn-lt"/>
              </a:rPr>
              <a:t>kinetoscope </a:t>
            </a:r>
            <a:r>
              <a:rPr lang="en-US" dirty="0"/>
              <a:t>is an early television where </a:t>
            </a:r>
            <a:r>
              <a:rPr lang="en-US" dirty="0" err="1"/>
              <a:t>imagies</a:t>
            </a:r>
            <a:r>
              <a:rPr lang="en-US" dirty="0"/>
              <a:t> were viewed via a keyhole sized hole</a:t>
            </a:r>
          </a:p>
        </p:txBody>
      </p:sp>
    </p:spTree>
    <p:extLst>
      <p:ext uri="{BB962C8B-B14F-4D97-AF65-F5344CB8AC3E}">
        <p14:creationId xmlns:p14="http://schemas.microsoft.com/office/powerpoint/2010/main" val="2220610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F134E5-772D-4AC8-96F2-CCD17FAF4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4067909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What is lifespan development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E0969-C244-4891-8B85-49B8A8FCE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4067909" cy="3926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/>
              <a:t>Lifespan development is a continuous process from conception to death </a:t>
            </a:r>
          </a:p>
          <a:p>
            <a:pPr>
              <a:lnSpc>
                <a:spcPct val="100000"/>
              </a:lnSpc>
            </a:pPr>
            <a:r>
              <a:rPr lang="en-US" sz="1700"/>
              <a:t>A process of development that explores how we grow and change </a:t>
            </a:r>
          </a:p>
          <a:p>
            <a:pPr>
              <a:lnSpc>
                <a:spcPct val="100000"/>
              </a:lnSpc>
            </a:pPr>
            <a:r>
              <a:rPr lang="en-US" sz="1700"/>
              <a:t>Development is a lifelong process across 3 different fields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(Physical)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(Cognitive development)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(psychosocial)</a:t>
            </a:r>
          </a:p>
          <a:p>
            <a:pPr>
              <a:lnSpc>
                <a:spcPct val="100000"/>
              </a:lnSpc>
            </a:pPr>
            <a:endParaRPr lang="en-US" sz="1700"/>
          </a:p>
        </p:txBody>
      </p:sp>
      <p:pic>
        <p:nvPicPr>
          <p:cNvPr id="4" name="Picture 4" descr="Graphical user interface, diagram, application, PowerPoint&#10;&#10;Description automatically generated">
            <a:extLst>
              <a:ext uri="{FF2B5EF4-FFF2-40B4-BE49-F238E27FC236}">
                <a16:creationId xmlns:a16="http://schemas.microsoft.com/office/drawing/2014/main" id="{1E90964E-8E93-474B-A656-3D8F67F79C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50351" y="497123"/>
            <a:ext cx="6333844" cy="57938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29F3DC-706B-462F-8BC3-C7D49343F38C}"/>
              </a:ext>
            </a:extLst>
          </p:cNvPr>
          <p:cNvSpPr txBox="1"/>
          <p:nvPr/>
        </p:nvSpPr>
        <p:spPr>
          <a:xfrm>
            <a:off x="8914880" y="5229933"/>
            <a:ext cx="250902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50202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B2FFF-A607-4047-80D6-782E8C1F5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Cognitive development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458449-D6F9-49A4-8A6D-7C72BCC997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87710" y="2160016"/>
          <a:ext cx="9486690" cy="3926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2329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2AB8D-7536-43BE-BE41-50EF87ADD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827509"/>
          </a:xfrm>
        </p:spPr>
        <p:txBody>
          <a:bodyPr>
            <a:normAutofit fontScale="90000"/>
          </a:bodyPr>
          <a:lstStyle/>
          <a:p>
            <a:r>
              <a:rPr lang="en-US" dirty="0"/>
              <a:t>In this role psychology can be used</a:t>
            </a:r>
            <a:br>
              <a:rPr lang="en-US" dirty="0"/>
            </a:br>
            <a:r>
              <a:rPr lang="en-US" dirty="0"/>
              <a:t>and aid the service user in the </a:t>
            </a:r>
            <a:r>
              <a:rPr lang="en-US"/>
              <a:t>following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3921D-8A5F-44B0-BA22-72C2A74D8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447003"/>
            <a:ext cx="9486690" cy="36391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assessments and interventions with adolescents who present with a wide range of risks and vulnerabilities.</a:t>
            </a:r>
          </a:p>
          <a:p>
            <a:r>
              <a:rPr lang="en-US" dirty="0">
                <a:ea typeface="+mn-lt"/>
                <a:cs typeface="+mn-lt"/>
              </a:rPr>
              <a:t> engaging young people and their families, delivering interventions in their homes and or in the community</a:t>
            </a:r>
          </a:p>
          <a:p>
            <a:r>
              <a:rPr lang="en-US" dirty="0">
                <a:ea typeface="+mn-lt"/>
                <a:cs typeface="+mn-lt"/>
              </a:rPr>
              <a:t> providing therapeutic interventions to adolescents presenting with experiences of trauma, exploitation, loss and separation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provide information to assist sentencing and subsequent intervention planning and delivery.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4" descr="A picture containing fence&#10;&#10;Description automatically generated">
            <a:extLst>
              <a:ext uri="{FF2B5EF4-FFF2-40B4-BE49-F238E27FC236}">
                <a16:creationId xmlns:a16="http://schemas.microsoft.com/office/drawing/2014/main" id="{6468BD07-D03F-4198-9E13-44C009CBE8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79958" y="15688"/>
            <a:ext cx="2743200" cy="1828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15B39D-FB27-4BC8-B134-5DB34541B5A8}"/>
              </a:ext>
            </a:extLst>
          </p:cNvPr>
          <p:cNvSpPr txBox="1"/>
          <p:nvPr/>
        </p:nvSpPr>
        <p:spPr>
          <a:xfrm>
            <a:off x="9979958" y="1844488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05988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23" name="Rectangle 12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4" descr="Infinite question marks in 3D rendering">
            <a:extLst>
              <a:ext uri="{FF2B5EF4-FFF2-40B4-BE49-F238E27FC236}">
                <a16:creationId xmlns:a16="http://schemas.microsoft.com/office/drawing/2014/main" id="{25CBE7A3-7154-42E3-A194-AC39CD31CB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179" r="-2" b="42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565152"/>
            <a:ext cx="12188949" cy="219075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6" name="Rectangle 16">
            <a:extLst>
              <a:ext uri="{FF2B5EF4-FFF2-40B4-BE49-F238E27FC236}">
                <a16:creationId xmlns:a16="http://schemas.microsoft.com/office/drawing/2014/main" id="{D5B0F748-7FA7-4DDF-89A3-7F1D8EE1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8">
            <a:extLst>
              <a:ext uri="{FF2B5EF4-FFF2-40B4-BE49-F238E27FC236}">
                <a16:creationId xmlns:a16="http://schemas.microsoft.com/office/drawing/2014/main" id="{1903E872-C07A-4030-B584-D321D40C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3E1019-22DC-480F-BC35-B5E26B686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57451"/>
            <a:ext cx="9626949" cy="11344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/>
              <a:t>Question and answers </a:t>
            </a:r>
          </a:p>
        </p:txBody>
      </p:sp>
    </p:spTree>
    <p:extLst>
      <p:ext uri="{BB962C8B-B14F-4D97-AF65-F5344CB8AC3E}">
        <p14:creationId xmlns:p14="http://schemas.microsoft.com/office/powerpoint/2010/main" val="652047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D3E41-3680-414A-97BE-3AF9623F0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Refrences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9B974-2CBC-4B42-9286-83C583760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Douglas, H.E., Raban, M.Z., Walter, S.R. and Westbrook, J.I., 2017. Improving our understanding of multi-tasking in healthcare: Drawing together the cognitive psychology and healthcare literature.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Applied ergonomics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59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 pp.45-55.</a:t>
            </a:r>
          </a:p>
          <a:p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Upton, D., 2013.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Introducing psychology for nurses and healthcare professionals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. Routledge.</a:t>
            </a:r>
            <a:endParaRPr lang="en-US" dirty="0">
              <a:solidFill>
                <a:schemeClr val="accent2"/>
              </a:solidFill>
            </a:endParaRPr>
          </a:p>
          <a:p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Wyton, H., 2013.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Developing the work of the Educational Psychologist in a youth offending team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. The University of Manchester (United Kingdom).</a:t>
            </a:r>
            <a:endParaRPr lang="en-US" dirty="0">
              <a:solidFill>
                <a:schemeClr val="accent2"/>
              </a:solidFill>
            </a:endParaRPr>
          </a:p>
          <a:p>
            <a:endParaRPr lang="en-US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569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DB5CE-CD7E-449B-8227-0FA49BF30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548931"/>
            <a:ext cx="9486690" cy="55372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Delgadillo, J., Asaria, M., Ali, S. and Gilbody, S., 2016. On poverty, politics and psychology: the socioeconomic gradient of mental healthcare </a:t>
            </a:r>
            <a:r>
              <a:rPr lang="en-US" dirty="0" err="1">
                <a:solidFill>
                  <a:schemeClr val="accent2"/>
                </a:solidFill>
                <a:ea typeface="+mn-lt"/>
                <a:cs typeface="+mn-lt"/>
              </a:rPr>
              <a:t>utilisation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 and outcomes.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The British Journal of Psychiatry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209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(5), pp.429-430.</a:t>
            </a:r>
          </a:p>
          <a:p>
            <a:pPr algn="ctr"/>
            <a:r>
              <a:rPr lang="en-US" dirty="0" err="1">
                <a:solidFill>
                  <a:schemeClr val="accent2"/>
                </a:solidFill>
                <a:ea typeface="+mn-lt"/>
                <a:cs typeface="+mn-lt"/>
              </a:rPr>
              <a:t>Rozensky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 R.H. and Janicke, D.M., 2012. Commentary: Healthcare reform and psychology's workforce: Preparing for the future of pediatric psychology.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Journal of Pediatric Psychology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37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(4), pp.359-368.</a:t>
            </a:r>
          </a:p>
          <a:p>
            <a:pPr algn="ctr"/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Armstrong, D., 2004. A risky business? Research, policy, governmentality and youth offending.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Youth Justice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4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(2), pp.100-116.</a:t>
            </a:r>
          </a:p>
          <a:p>
            <a:pPr algn="ctr"/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Grunberg, N.E., </a:t>
            </a:r>
            <a:r>
              <a:rPr lang="en-US" dirty="0" err="1">
                <a:solidFill>
                  <a:schemeClr val="accent2"/>
                </a:solidFill>
                <a:ea typeface="+mn-lt"/>
                <a:cs typeface="+mn-lt"/>
              </a:rPr>
              <a:t>McManigle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 J.E. and Barry, E.S., 2020. Using social psychology principles to develop emotionally intelligent healthcare leaders.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Frontiers in Psychology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11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 p.1917.</a:t>
            </a:r>
            <a:endParaRPr lang="en-US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889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23" name="Rectangle 12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4" descr="Empty desk and whiteboard">
            <a:extLst>
              <a:ext uri="{FF2B5EF4-FFF2-40B4-BE49-F238E27FC236}">
                <a16:creationId xmlns:a16="http://schemas.microsoft.com/office/drawing/2014/main" id="{F96BF1A3-D66C-4F63-8494-F353C169A7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980" r="6" b="6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25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565152"/>
            <a:ext cx="12188949" cy="219075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6" name="Rectangle 16">
            <a:extLst>
              <a:ext uri="{FF2B5EF4-FFF2-40B4-BE49-F238E27FC236}">
                <a16:creationId xmlns:a16="http://schemas.microsoft.com/office/drawing/2014/main" id="{D5B0F748-7FA7-4DDF-89A3-7F1D8EE1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8">
            <a:extLst>
              <a:ext uri="{FF2B5EF4-FFF2-40B4-BE49-F238E27FC236}">
                <a16:creationId xmlns:a16="http://schemas.microsoft.com/office/drawing/2014/main" id="{1903E872-C07A-4030-B584-D321D40C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866168-F559-4E64-B1DD-4850CC5FC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9749" y="757451"/>
            <a:ext cx="9626949" cy="11344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Thank you for taking part in my presentation </a:t>
            </a:r>
          </a:p>
        </p:txBody>
      </p:sp>
    </p:spTree>
    <p:extLst>
      <p:ext uri="{BB962C8B-B14F-4D97-AF65-F5344CB8AC3E}">
        <p14:creationId xmlns:p14="http://schemas.microsoft.com/office/powerpoint/2010/main" val="143399976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Interweave-R1">
      <a:dk1>
        <a:srgbClr val="000000"/>
      </a:dk1>
      <a:lt1>
        <a:srgbClr val="FFFFFF"/>
      </a:lt1>
      <a:dk2>
        <a:srgbClr val="292C2D"/>
      </a:dk2>
      <a:lt2>
        <a:srgbClr val="DDDEDD"/>
      </a:lt2>
      <a:accent1>
        <a:srgbClr val="0BA5E8"/>
      </a:accent1>
      <a:accent2>
        <a:srgbClr val="5066E1"/>
      </a:accent2>
      <a:accent3>
        <a:srgbClr val="894EC0"/>
      </a:accent3>
      <a:accent4>
        <a:srgbClr val="E54196"/>
      </a:accent4>
      <a:accent5>
        <a:srgbClr val="BE4449"/>
      </a:accent5>
      <a:accent6>
        <a:srgbClr val="F55822"/>
      </a:accent6>
      <a:hlink>
        <a:srgbClr val="C22DD8"/>
      </a:hlink>
      <a:folHlink>
        <a:srgbClr val="737F82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InterweaveVTI</vt:lpstr>
      <vt:lpstr>Why is psychology important when working as a youth  offending team member</vt:lpstr>
      <vt:lpstr>Psychology </vt:lpstr>
      <vt:lpstr>Thomas alva edison </vt:lpstr>
      <vt:lpstr>PowerPoint Presentation</vt:lpstr>
      <vt:lpstr>What is lifespan development </vt:lpstr>
      <vt:lpstr>Cognitive development </vt:lpstr>
      <vt:lpstr>In this role psychology can be used and aid the service user in the following </vt:lpstr>
      <vt:lpstr>Question and answers </vt:lpstr>
      <vt:lpstr>Refrences </vt:lpstr>
      <vt:lpstr>PowerPoint Presentation</vt:lpstr>
      <vt:lpstr>Thank you for taking part in my presentation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373</cp:revision>
  <dcterms:created xsi:type="dcterms:W3CDTF">2022-02-24T14:45:58Z</dcterms:created>
  <dcterms:modified xsi:type="dcterms:W3CDTF">2022-03-01T19:08:32Z</dcterms:modified>
</cp:coreProperties>
</file>