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0"/>
  </p:notesMasterIdLst>
  <p:sldIdLst>
    <p:sldId id="256" r:id="rId2"/>
    <p:sldId id="257" r:id="rId3"/>
    <p:sldId id="258" r:id="rId4"/>
    <p:sldId id="276" r:id="rId5"/>
    <p:sldId id="260" r:id="rId6"/>
    <p:sldId id="268" r:id="rId7"/>
    <p:sldId id="261" r:id="rId8"/>
    <p:sldId id="275" r:id="rId9"/>
    <p:sldId id="273" r:id="rId10"/>
    <p:sldId id="274" r:id="rId11"/>
    <p:sldId id="262" r:id="rId12"/>
    <p:sldId id="279" r:id="rId13"/>
    <p:sldId id="270" r:id="rId14"/>
    <p:sldId id="265" r:id="rId15"/>
    <p:sldId id="266" r:id="rId16"/>
    <p:sldId id="267" r:id="rId17"/>
    <p:sldId id="281" r:id="rId18"/>
    <p:sldId id="280" r:id="rId19"/>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393CD17C-A4A9-4888-9116-9A1554D29F27}">
          <p14:sldIdLst>
            <p14:sldId id="256"/>
            <p14:sldId id="257"/>
            <p14:sldId id="258"/>
            <p14:sldId id="276"/>
            <p14:sldId id="260"/>
            <p14:sldId id="268"/>
            <p14:sldId id="261"/>
            <p14:sldId id="275"/>
            <p14:sldId id="273"/>
          </p14:sldIdLst>
        </p14:section>
        <p14:section name="Untitled Section" id="{9D174542-0625-4FE1-B1C2-D54514E07C7E}">
          <p14:sldIdLst>
            <p14:sldId id="274"/>
            <p14:sldId id="262"/>
            <p14:sldId id="279"/>
            <p14:sldId id="270"/>
            <p14:sldId id="265"/>
            <p14:sldId id="266"/>
            <p14:sldId id="267"/>
            <p14:sldId id="281"/>
            <p14:sldId id="280"/>
          </p14:sldIdLst>
        </p14:section>
      </p14:section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D4D23E-40FF-07D5-A9EB-0C8CD39CFEA0}" v="415" dt="2026-07-13T07:47:38.068"/>
    <p1510:client id="{880EA2FB-52C8-38E0-886E-8AFE156BED10}" v="30" dt="2026-07-13T08:37:14.968"/>
    <p1510:client id="{C936322E-304B-751C-C23F-AAC90311AD48}" v="297" dt="2026-07-13T08:16:07.0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3" d="100"/>
          <a:sy n="103" d="100"/>
        </p:scale>
        <p:origin x="874"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415192-F75A-969E-1A64-B86D919E7D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8BC767D-72CC-7B34-72F5-5BC0021894F7}"/>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67C38250-7767-9604-7001-EC3A5C5C23E7}"/>
              </a:ext>
            </a:extLst>
          </p:cNvPr>
          <p:cNvSpPr>
            <a:spLocks noGrp="1"/>
          </p:cNvSpPr>
          <p:nvPr>
            <p:ph type="body" idx="1"/>
          </p:nvPr>
        </p:nvSpPr>
        <p:spPr/>
        <p:txBody>
          <a:bodyPr/>
          <a:lstStyle/>
          <a:p>
            <a:r>
              <a:rPr lang="en-US"/>
              <a:t>SHARED GROUP SLIDE — any member can present this.
Do not read the bullets word for word. Use them as speaking prompts. Apply all points specifically to the Riverdale case study — do not keep it generic.</a:t>
            </a:r>
          </a:p>
        </p:txBody>
      </p:sp>
      <p:sp>
        <p:nvSpPr>
          <p:cNvPr id="4" name="Slide Number Placeholder 3">
            <a:extLst>
              <a:ext uri="{FF2B5EF4-FFF2-40B4-BE49-F238E27FC236}">
                <a16:creationId xmlns:a16="http://schemas.microsoft.com/office/drawing/2014/main" id="{6082E025-4021-0DA1-8458-1B728C9D4794}"/>
              </a:ext>
            </a:extLst>
          </p:cNvPr>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8340392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630D12-C6B7-5DD3-71BF-9FA56A9580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4BEE71-46BA-72B5-68A0-8667CAF4E7D4}"/>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9E62E2F2-29FD-1413-215B-DF54F15EA769}"/>
              </a:ext>
            </a:extLst>
          </p:cNvPr>
          <p:cNvSpPr>
            <a:spLocks noGrp="1"/>
          </p:cNvSpPr>
          <p:nvPr>
            <p:ph type="body" idx="1"/>
          </p:nvPr>
        </p:nvSpPr>
        <p:spPr/>
        <p:txBody>
          <a:bodyPr/>
          <a:lstStyle/>
          <a:p>
            <a:r>
              <a:rPr lang="en-US"/>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B899D501-FFF7-C6E5-C9E7-2B35E40832D6}"/>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22839021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56DE07C-EAEC-77D1-7DB1-58AE882C03E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F02EE23-A62E-D2DE-52DC-2B03CE9E921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600A008-D8C3-1C90-8B36-D0F9E6233184}"/>
              </a:ext>
            </a:extLst>
          </p:cNvPr>
          <p:cNvSpPr>
            <a:spLocks noGrp="1"/>
          </p:cNvSpPr>
          <p:nvPr>
            <p:ph type="body" idx="1"/>
          </p:nvPr>
        </p:nvSpPr>
        <p:spPr/>
        <p:txBody>
          <a:bodyPr/>
          <a:lstStyle/>
          <a:p>
            <a:r>
              <a:rPr lang="en-US"/>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a:extLst>
              <a:ext uri="{FF2B5EF4-FFF2-40B4-BE49-F238E27FC236}">
                <a16:creationId xmlns:a16="http://schemas.microsoft.com/office/drawing/2014/main" id="{1ED442BC-3FD8-4F04-6D82-B5446099D610}"/>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410246347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C5409AD-DC04-EF99-9B8B-DE3D91A9A5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7BF4341-E106-58C5-3EF9-5643B4316185}"/>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FC20715-243C-CE39-1DE0-D1F770E8EBEB}"/>
              </a:ext>
            </a:extLst>
          </p:cNvPr>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C2713856-6995-CBF1-DA06-462E662F4962}"/>
              </a:ext>
            </a:extLst>
          </p:cNvPr>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287087523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68A49B-33E6-A849-7200-3D3C101E7D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7FA39F-5639-42D6-E67E-39C71C3E693B}"/>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E3A5A2F0-F544-E17A-3FEF-82714A805F4E}"/>
              </a:ext>
            </a:extLst>
          </p:cNvPr>
          <p:cNvSpPr>
            <a:spLocks noGrp="1"/>
          </p:cNvSpPr>
          <p:nvPr>
            <p:ph type="body" idx="1"/>
          </p:nvPr>
        </p:nvSpPr>
        <p:spPr/>
        <p:txBody>
          <a:bodyPr/>
          <a:lstStyle/>
          <a:p>
            <a:r>
              <a:rPr lang="en-US"/>
              <a:t>Remove the example formats above and replace with your group's actual reference list. Every source cited with (Author, Year) anywhere in the slides must appear here. References must be in alphabetical order.</a:t>
            </a:r>
          </a:p>
        </p:txBody>
      </p:sp>
      <p:sp>
        <p:nvSpPr>
          <p:cNvPr id="4" name="Slide Number Placeholder 3">
            <a:extLst>
              <a:ext uri="{FF2B5EF4-FFF2-40B4-BE49-F238E27FC236}">
                <a16:creationId xmlns:a16="http://schemas.microsoft.com/office/drawing/2014/main" id="{20423645-F516-9A4E-6CD1-4E9723301DCE}"/>
              </a:ext>
            </a:extLst>
          </p:cNvPr>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4491144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 Id="rId4" Type="http://schemas.openxmlformats.org/officeDocument/2006/relationships/image" Target="../media/image5.svg"/></Relationships>
</file>

<file path=ppt/slides/_rels/slide10.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a:solidFill>
                  <a:srgbClr val="1A1A1A"/>
                </a:solidFill>
                <a:latin typeface="Calibri" pitchFamily="34" charset="0"/>
                <a:ea typeface="Calibri" pitchFamily="34" charset="-122"/>
                <a:cs typeface="Calibri" pitchFamily="34" charset="-120"/>
              </a:rPr>
              <a:t>Digital Skills and Research Methods</a:t>
            </a:r>
            <a:endParaRPr lang="en-US" sz="4000"/>
          </a:p>
          <a:p>
            <a:pPr marL="0" indent="0">
              <a:buNone/>
            </a:pPr>
            <a:r>
              <a:rPr lang="en-US" sz="4000">
                <a:solidFill>
                  <a:srgbClr val="1A1A1A"/>
                </a:solidFill>
                <a:latin typeface="Calibri" pitchFamily="34" charset="0"/>
                <a:ea typeface="Calibri" pitchFamily="34" charset="-122"/>
                <a:cs typeface="Calibri" pitchFamily="34" charset="-120"/>
              </a:rPr>
              <a:t>LCHS4007</a:t>
            </a:r>
            <a:endParaRPr lang="en-US" sz="400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r>
              <a:rPr lang="en-US" sz="1600">
                <a:solidFill>
                  <a:srgbClr val="1A1A1A"/>
                </a:solidFill>
                <a:latin typeface="Calibri" pitchFamily="34" charset="0"/>
                <a:ea typeface="Calibri" pitchFamily="34" charset="-122"/>
                <a:cs typeface="Calibri" pitchFamily="34" charset="-120"/>
              </a:rPr>
              <a:t>Component 1: </a:t>
            </a:r>
            <a:r>
              <a:rPr lang="en-US" sz="1100">
                <a:solidFill>
                  <a:srgbClr val="1A1A1A"/>
                </a:solidFill>
                <a:latin typeface="Arial" panose="020B0604020202020204" pitchFamily="34" charset="0"/>
                <a:ea typeface="Calibri" pitchFamily="34" charset="-122"/>
                <a:cs typeface="Arial" panose="020B0604020202020204" pitchFamily="34" charset="0"/>
              </a:rPr>
              <a:t>Group Presentation</a:t>
            </a:r>
            <a:r>
              <a:rPr lang="en-US" sz="1600">
                <a:solidFill>
                  <a:srgbClr val="1A1A1A"/>
                </a:solidFill>
                <a:latin typeface="Calibri" pitchFamily="34" charset="0"/>
                <a:ea typeface="Calibri" pitchFamily="34" charset="-122"/>
                <a:cs typeface="Calibri" pitchFamily="34" charset="-120"/>
              </a:rPr>
              <a:t>
Programme: </a:t>
            </a:r>
            <a:r>
              <a:rPr lang="en-US" sz="1100">
                <a:solidFill>
                  <a:srgbClr val="1A1A1A"/>
                </a:solidFill>
                <a:latin typeface="Arial" panose="020B0604020202020204" pitchFamily="34" charset="0"/>
                <a:ea typeface="Calibri" pitchFamily="34" charset="-122"/>
                <a:cs typeface="Arial" panose="020B0604020202020204" pitchFamily="34" charset="0"/>
              </a:rPr>
              <a:t>Certificate of Higher Education Skills for the Workplace (Health &amp; Social Care)</a:t>
            </a:r>
            <a:r>
              <a:rPr lang="en-US" sz="1600">
                <a:solidFill>
                  <a:srgbClr val="1A1A1A"/>
                </a:solidFill>
                <a:latin typeface="Calibri" pitchFamily="34" charset="0"/>
                <a:ea typeface="Calibri" pitchFamily="34" charset="-122"/>
                <a:cs typeface="Calibri" pitchFamily="34" charset="-120"/>
              </a:rPr>
              <a:t>
Lecturer: </a:t>
            </a:r>
            <a:r>
              <a:rPr lang="en-GB" sz="1100">
                <a:latin typeface="Arial" panose="020B0604020202020204" pitchFamily="34" charset="0"/>
                <a:cs typeface="Arial" panose="020B0604020202020204" pitchFamily="34" charset="0"/>
              </a:rPr>
              <a:t>Dr. Kwame-Assa-</a:t>
            </a:r>
            <a:r>
              <a:rPr lang="en-GB" sz="1100" err="1">
                <a:latin typeface="Arial" panose="020B0604020202020204" pitchFamily="34" charset="0"/>
                <a:cs typeface="Arial" panose="020B0604020202020204" pitchFamily="34" charset="0"/>
              </a:rPr>
              <a:t>Agyai</a:t>
            </a:r>
            <a:r>
              <a:rPr lang="en-US" sz="1600">
                <a:solidFill>
                  <a:srgbClr val="1A1A1A"/>
                </a:solidFill>
                <a:latin typeface="Calibri" pitchFamily="34" charset="0"/>
                <a:ea typeface="Calibri" pitchFamily="34" charset="-122"/>
                <a:cs typeface="Calibri" pitchFamily="34" charset="-120"/>
              </a:rPr>
              <a:t>
Submission: </a:t>
            </a:r>
            <a:r>
              <a:rPr lang="en-US" sz="1100">
                <a:solidFill>
                  <a:srgbClr val="1A1A1A"/>
                </a:solidFill>
                <a:latin typeface="Arial" panose="020B0604020202020204" pitchFamily="34" charset="0"/>
                <a:ea typeface="Calibri" pitchFamily="34" charset="-122"/>
                <a:cs typeface="Arial" panose="020B0604020202020204" pitchFamily="34" charset="0"/>
              </a:rPr>
              <a:t>Monday 13th July 2026</a:t>
            </a:r>
            <a:endParaRPr lang="en-US" sz="1100">
              <a:latin typeface="Arial" panose="020B0604020202020204" pitchFamily="34" charset="0"/>
              <a:cs typeface="Arial" panose="020B0604020202020204" pitchFamily="34" charset="0"/>
            </a:endParaRPr>
          </a:p>
        </p:txBody>
      </p:sp>
      <p:sp>
        <p:nvSpPr>
          <p:cNvPr id="6" name="Text 4"/>
          <p:cNvSpPr/>
          <p:nvPr/>
        </p:nvSpPr>
        <p:spPr>
          <a:xfrm>
            <a:off x="411480" y="4033220"/>
            <a:ext cx="8046720" cy="685800"/>
          </a:xfrm>
          <a:prstGeom prst="rect">
            <a:avLst/>
          </a:prstGeom>
          <a:noFill/>
          <a:ln/>
        </p:spPr>
        <p:txBody>
          <a:bodyPr wrap="square" lIns="0" tIns="0" rIns="0" bIns="0" rtlCol="0" anchor="ctr"/>
          <a:lstStyle/>
          <a:p>
            <a:r>
              <a:rPr lang="en-US" sz="1400" i="1">
                <a:solidFill>
                  <a:srgbClr val="555555"/>
                </a:solidFill>
                <a:latin typeface="Calibri" pitchFamily="34" charset="0"/>
                <a:ea typeface="Calibri" pitchFamily="34" charset="-122"/>
                <a:cs typeface="Calibri" pitchFamily="34" charset="-120"/>
              </a:rPr>
              <a:t>Group Member Names/ Student ID</a:t>
            </a:r>
            <a:r>
              <a:rPr lang="en-US" sz="1100" i="1">
                <a:solidFill>
                  <a:srgbClr val="555555"/>
                </a:solidFill>
                <a:latin typeface="Arial" panose="020B0604020202020204" pitchFamily="34" charset="0"/>
                <a:ea typeface="Calibri" pitchFamily="34" charset="-122"/>
                <a:cs typeface="Arial" panose="020B0604020202020204" pitchFamily="34" charset="0"/>
              </a:rPr>
              <a:t>:  </a:t>
            </a:r>
            <a:r>
              <a:rPr lang="en-US" sz="1100">
                <a:solidFill>
                  <a:srgbClr val="555555"/>
                </a:solidFill>
                <a:latin typeface="Arial" panose="020B0604020202020204" pitchFamily="34" charset="0"/>
                <a:ea typeface="Calibri" panose="020F0502020204030204" pitchFamily="34" charset="0"/>
                <a:cs typeface="Arial" panose="020B0604020202020204" pitchFamily="34" charset="0"/>
              </a:rPr>
              <a:t>Olasumbo Oladunjoye (2321910) </a:t>
            </a:r>
            <a:r>
              <a:rPr lang="en-US" sz="1100" i="1">
                <a:solidFill>
                  <a:srgbClr val="555555"/>
                </a:solidFill>
                <a:latin typeface="Arial" panose="020B0604020202020204" pitchFamily="34" charset="0"/>
                <a:ea typeface="Calibri" pitchFamily="34" charset="-122"/>
                <a:cs typeface="Arial" panose="020B0604020202020204" pitchFamily="34" charset="0"/>
              </a:rPr>
              <a:t>|  </a:t>
            </a:r>
            <a:r>
              <a:rPr lang="en-GB" sz="1100">
                <a:latin typeface="Arial" panose="020B0604020202020204" pitchFamily="34" charset="0"/>
                <a:cs typeface="Arial" panose="020B0604020202020204" pitchFamily="34" charset="0"/>
              </a:rPr>
              <a:t>Farheen Baxa (2544027)</a:t>
            </a:r>
            <a:r>
              <a:rPr lang="en-US" sz="1100" i="1">
                <a:solidFill>
                  <a:srgbClr val="555555"/>
                </a:solidFill>
                <a:latin typeface="Arial" panose="020B0604020202020204" pitchFamily="34" charset="0"/>
                <a:ea typeface="Calibri" pitchFamily="34" charset="-122"/>
                <a:cs typeface="Arial" panose="020B0604020202020204" pitchFamily="34" charset="0"/>
              </a:rPr>
              <a:t>  | </a:t>
            </a:r>
            <a:r>
              <a:rPr lang="en-GB" sz="1100">
                <a:latin typeface="Arial" panose="020B0604020202020204" pitchFamily="34" charset="0"/>
                <a:cs typeface="Arial" panose="020B0604020202020204" pitchFamily="34" charset="0"/>
              </a:rPr>
              <a:t>Cilicia Jamina Merchant (2544326)</a:t>
            </a:r>
            <a:endParaRPr lang="en-US" sz="1100">
              <a:latin typeface="Arial" panose="020B0604020202020204" pitchFamily="34" charset="0"/>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Acknowledgement of the Use of AI</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a:p>
          <a:p>
            <a:pPr marL="0" indent="0">
              <a:buNone/>
            </a:pPr>
            <a:endParaRPr lang="en-US" sz="1500"/>
          </a:p>
          <a:p>
            <a:pPr marL="0" indent="0">
              <a:buNone/>
            </a:pPr>
            <a:r>
              <a:rPr lang="en-US" sz="1500">
                <a:solidFill>
                  <a:srgbClr val="555555"/>
                </a:solidFill>
                <a:latin typeface="Calibri" pitchFamily="34" charset="0"/>
                <a:ea typeface="Calibri" pitchFamily="34" charset="-122"/>
                <a:cs typeface="Calibri" pitchFamily="34" charset="-120"/>
              </a:rPr>
              <a:t>I confirm I have copies of my drafts, notes and other resources used, which I may be asked to provide as evidence.</a:t>
            </a:r>
            <a:endParaRPr lang="en-US" sz="150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Contents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1.</a:t>
            </a:r>
            <a:endParaRPr lang="en-US" sz="160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Introduction – Case Study Overview</a:t>
            </a:r>
            <a:endParaRPr lang="en-US" sz="160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US" sz="1100" i="1">
                <a:solidFill>
                  <a:srgbClr val="555555"/>
                </a:solidFill>
                <a:latin typeface="Arial" panose="020B0604020202020204" pitchFamily="34" charset="0"/>
                <a:ea typeface="Calibri" pitchFamily="34" charset="-122"/>
                <a:cs typeface="Arial" panose="020B0604020202020204" pitchFamily="34" charset="0"/>
              </a:rPr>
              <a:t>[All </a:t>
            </a:r>
            <a:r>
              <a:rPr lang="en-US" sz="1300" i="1">
                <a:solidFill>
                  <a:srgbClr val="555555"/>
                </a:solidFill>
                <a:latin typeface="Calibri" pitchFamily="34" charset="0"/>
                <a:ea typeface="Calibri" pitchFamily="34" charset="-122"/>
                <a:cs typeface="Calibri" pitchFamily="34" charset="-120"/>
              </a:rPr>
              <a:t>Members]</a:t>
            </a:r>
            <a:endParaRPr lang="en-US" sz="130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2.</a:t>
            </a:r>
            <a:endParaRPr lang="en-US" sz="160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1: Staff Communication → [MS Tool]</a:t>
            </a:r>
            <a:endParaRPr lang="en-US" sz="1600"/>
          </a:p>
        </p:txBody>
      </p:sp>
      <p:sp>
        <p:nvSpPr>
          <p:cNvPr id="10" name="Text 8"/>
          <p:cNvSpPr/>
          <p:nvPr/>
        </p:nvSpPr>
        <p:spPr>
          <a:xfrm>
            <a:off x="6902824" y="1609344"/>
            <a:ext cx="1783976" cy="411480"/>
          </a:xfrm>
          <a:prstGeom prst="rect">
            <a:avLst/>
          </a:prstGeom>
          <a:noFill/>
          <a:ln/>
        </p:spPr>
        <p:txBody>
          <a:bodyPr wrap="square" lIns="0" tIns="0" rIns="0" bIns="0" rtlCol="0" anchor="ctr"/>
          <a:lstStyle/>
          <a:p>
            <a:pPr algn="r"/>
            <a:r>
              <a:rPr lang="en-GB" sz="1100">
                <a:latin typeface="Arial" panose="020B0604020202020204" pitchFamily="34" charset="0"/>
                <a:cs typeface="Arial" panose="020B0604020202020204" pitchFamily="34" charset="0"/>
              </a:rPr>
              <a:t>Cilicia Merchant (2544326)</a:t>
            </a:r>
            <a:endParaRPr lang="en-US" sz="130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3.</a:t>
            </a:r>
            <a:endParaRPr lang="en-US" sz="160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2: Secure File Storage &amp; Sharing → [MS Tool]</a:t>
            </a:r>
            <a:endParaRPr lang="en-US" sz="1600"/>
          </a:p>
        </p:txBody>
      </p:sp>
      <p:sp>
        <p:nvSpPr>
          <p:cNvPr id="14" name="Text 12"/>
          <p:cNvSpPr/>
          <p:nvPr/>
        </p:nvSpPr>
        <p:spPr>
          <a:xfrm>
            <a:off x="6902824" y="2075688"/>
            <a:ext cx="1783976" cy="411480"/>
          </a:xfrm>
          <a:prstGeom prst="rect">
            <a:avLst/>
          </a:prstGeom>
          <a:noFill/>
          <a:ln/>
        </p:spPr>
        <p:txBody>
          <a:bodyPr wrap="square" lIns="0" tIns="0" rIns="0" bIns="0" rtlCol="0" anchor="ctr"/>
          <a:lstStyle/>
          <a:p>
            <a:pPr marL="0" indent="0" algn="r">
              <a:buNone/>
            </a:pPr>
            <a:r>
              <a:rPr lang="en-US" sz="1300" i="1">
                <a:solidFill>
                  <a:srgbClr val="555555"/>
                </a:solidFill>
                <a:latin typeface="Calibri" pitchFamily="34" charset="0"/>
                <a:ea typeface="Calibri" pitchFamily="34" charset="-122"/>
                <a:cs typeface="Calibri" pitchFamily="34" charset="-120"/>
              </a:rPr>
              <a:t>Olasumbo Oladunjoye (2321910)]</a:t>
            </a:r>
            <a:endParaRPr lang="en-US" sz="130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a:solidFill>
                  <a:srgbClr val="1A1A1A"/>
                </a:solidFill>
                <a:latin typeface="Calibri" pitchFamily="34" charset="0"/>
                <a:ea typeface="Calibri" pitchFamily="34" charset="-122"/>
                <a:cs typeface="Calibri" pitchFamily="34" charset="-120"/>
              </a:rPr>
              <a:t>4.</a:t>
            </a:r>
            <a:endParaRPr lang="en-US" sz="160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Task 3: Care Documentation → [MS Tool]</a:t>
            </a:r>
            <a:endParaRPr lang="en-US" sz="160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algn="r"/>
            <a:r>
              <a:rPr lang="en-GB" sz="1100">
                <a:latin typeface="Arial" panose="020B0604020202020204" pitchFamily="34" charset="0"/>
                <a:cs typeface="Arial" panose="020B0604020202020204" pitchFamily="34" charset="0"/>
              </a:rPr>
              <a:t>Farheen Baxa (2544027)</a:t>
            </a:r>
            <a:endParaRPr lang="en-US" sz="1100"/>
          </a:p>
        </p:txBody>
      </p:sp>
      <p:sp>
        <p:nvSpPr>
          <p:cNvPr id="19" name="Shape 17"/>
          <p:cNvSpPr/>
          <p:nvPr/>
        </p:nvSpPr>
        <p:spPr>
          <a:xfrm>
            <a:off x="1080951" y="2828326"/>
            <a:ext cx="8321040" cy="0"/>
          </a:xfrm>
          <a:prstGeom prst="line">
            <a:avLst/>
          </a:prstGeom>
          <a:noFill/>
          <a:ln w="6350">
            <a:solidFill>
              <a:srgbClr val="CCCCCC"/>
            </a:solidFill>
            <a:prstDash val="solid"/>
          </a:ln>
        </p:spPr>
        <p:txBody>
          <a:bodyPr/>
          <a:lstStyle/>
          <a:p>
            <a:endParaRPr lang="en-GB"/>
          </a:p>
        </p:txBody>
      </p:sp>
      <p:sp>
        <p:nvSpPr>
          <p:cNvPr id="22" name="Text 20"/>
          <p:cNvSpPr/>
          <p:nvPr/>
        </p:nvSpPr>
        <p:spPr>
          <a:xfrm>
            <a:off x="7132320" y="2997491"/>
            <a:ext cx="999309" cy="422365"/>
          </a:xfrm>
          <a:prstGeom prst="rect">
            <a:avLst/>
          </a:prstGeom>
          <a:noFill/>
          <a:ln/>
        </p:spPr>
        <p:txBody>
          <a:bodyPr wrap="square" lIns="0" tIns="0" rIns="0" bIns="0" rtlCol="0" anchor="ctr"/>
          <a:lstStyle/>
          <a:p>
            <a:pPr algn="r"/>
            <a:r>
              <a:rPr lang="en-US" sz="1300" i="1">
                <a:solidFill>
                  <a:srgbClr val="555555"/>
                </a:solidFill>
                <a:latin typeface="Calibri"/>
                <a:ea typeface="Calibri"/>
                <a:cs typeface="Calibri"/>
              </a:rPr>
              <a:t>All Members</a:t>
            </a:r>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a:p>
        </p:txBody>
      </p:sp>
      <p:sp>
        <p:nvSpPr>
          <p:cNvPr id="24" name="Text 22"/>
          <p:cNvSpPr/>
          <p:nvPr/>
        </p:nvSpPr>
        <p:spPr>
          <a:xfrm>
            <a:off x="427809" y="2897778"/>
            <a:ext cx="376645" cy="683622"/>
          </a:xfrm>
          <a:prstGeom prst="rect">
            <a:avLst/>
          </a:prstGeom>
          <a:noFill/>
          <a:ln/>
        </p:spPr>
        <p:txBody>
          <a:bodyPr wrap="square" lIns="0" tIns="0" rIns="0" bIns="0" rtlCol="0" anchor="ctr"/>
          <a:lstStyle/>
          <a:p>
            <a:pPr marL="0" indent="0">
              <a:buNone/>
            </a:pPr>
            <a:r>
              <a:rPr lang="en-US" sz="1600" b="1">
                <a:solidFill>
                  <a:srgbClr val="1A1A1A"/>
                </a:solidFill>
                <a:latin typeface="Calibri"/>
                <a:ea typeface="Calibri"/>
                <a:cs typeface="Calibri"/>
              </a:rPr>
              <a:t>5.</a:t>
            </a:r>
            <a:endParaRPr lang="en-US" sz="1600">
              <a:latin typeface="Calibri"/>
              <a:ea typeface="Calibri"/>
              <a:cs typeface="Calibri"/>
            </a:endParaRPr>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endParaRPr lang="en-US" sz="1600">
              <a:solidFill>
                <a:srgbClr val="1A1A1A"/>
              </a:solidFill>
              <a:ea typeface="Calibri"/>
              <a:cs typeface="Calibri"/>
            </a:endParaRPr>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endParaRPr lang="en-US" sz="1600" b="1">
              <a:solidFill>
                <a:srgbClr val="1A1A1A"/>
              </a:solidFill>
              <a:ea typeface="Calibri"/>
              <a:cs typeface="Calibri"/>
            </a:endParaRPr>
          </a:p>
        </p:txBody>
      </p:sp>
      <p:sp>
        <p:nvSpPr>
          <p:cNvPr id="29" name="Text 27"/>
          <p:cNvSpPr/>
          <p:nvPr/>
        </p:nvSpPr>
        <p:spPr>
          <a:xfrm>
            <a:off x="828402" y="2079607"/>
            <a:ext cx="6212478" cy="2283822"/>
          </a:xfrm>
          <a:prstGeom prst="rect">
            <a:avLst/>
          </a:prstGeom>
          <a:noFill/>
          <a:ln/>
        </p:spPr>
        <p:txBody>
          <a:bodyPr wrap="square" lIns="0" tIns="0" rIns="0" bIns="0" rtlCol="0" anchor="ctr"/>
          <a:lstStyle/>
          <a:p>
            <a:pPr marL="0" indent="0">
              <a:buNone/>
            </a:pPr>
            <a:r>
              <a:rPr lang="en-US" sz="1600">
                <a:solidFill>
                  <a:srgbClr val="1A1A1A"/>
                </a:solidFill>
                <a:latin typeface="Calibri" pitchFamily="34" charset="0"/>
                <a:ea typeface="Calibri" pitchFamily="34" charset="-122"/>
                <a:cs typeface="Calibri" pitchFamily="34" charset="-120"/>
              </a:rPr>
              <a:t>Conclusion &amp; Recommendations</a:t>
            </a:r>
            <a:endParaRPr lang="en-US" sz="160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endParaRPr lang="en-US" sz="1300" i="1">
              <a:solidFill>
                <a:srgbClr val="555555"/>
              </a:solidFill>
              <a:latin typeface="Calibri"/>
              <a:ea typeface="Calibri"/>
              <a:cs typeface="Calibri"/>
            </a:endParaRPr>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a:p>
        </p:txBody>
      </p:sp>
      <p:sp>
        <p:nvSpPr>
          <p:cNvPr id="32" name="Text 30"/>
          <p:cNvSpPr/>
          <p:nvPr/>
        </p:nvSpPr>
        <p:spPr>
          <a:xfrm>
            <a:off x="422367" y="3471237"/>
            <a:ext cx="376643" cy="422366"/>
          </a:xfrm>
          <a:prstGeom prst="rect">
            <a:avLst/>
          </a:prstGeom>
          <a:noFill/>
          <a:ln/>
        </p:spPr>
        <p:txBody>
          <a:bodyPr wrap="square" lIns="0" tIns="0" rIns="0" bIns="0" rtlCol="0" anchor="ctr"/>
          <a:lstStyle/>
          <a:p>
            <a:pPr marL="0" indent="0">
              <a:buNone/>
            </a:pPr>
            <a:r>
              <a:rPr lang="en-US" sz="1600" b="1">
                <a:solidFill>
                  <a:srgbClr val="1A1A1A"/>
                </a:solidFill>
                <a:ea typeface="Calibri"/>
                <a:cs typeface="Calibri"/>
              </a:rPr>
              <a:t>6.</a:t>
            </a:r>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a:p>
        </p:txBody>
      </p:sp>
      <p:sp>
        <p:nvSpPr>
          <p:cNvPr id="38" name="TextBox 37">
            <a:extLst>
              <a:ext uri="{FF2B5EF4-FFF2-40B4-BE49-F238E27FC236}">
                <a16:creationId xmlns:a16="http://schemas.microsoft.com/office/drawing/2014/main" id="{8FA62EB6-7A81-255C-140A-298E4338E05E}"/>
              </a:ext>
            </a:extLst>
          </p:cNvPr>
          <p:cNvSpPr txBox="1"/>
          <p:nvPr/>
        </p:nvSpPr>
        <p:spPr>
          <a:xfrm>
            <a:off x="6913532" y="3060088"/>
            <a:ext cx="1836053" cy="272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9" name="TextBox 38">
            <a:extLst>
              <a:ext uri="{FF2B5EF4-FFF2-40B4-BE49-F238E27FC236}">
                <a16:creationId xmlns:a16="http://schemas.microsoft.com/office/drawing/2014/main" id="{AF14ECA8-B26F-9FB8-634B-426266C0E1CE}"/>
              </a:ext>
            </a:extLst>
          </p:cNvPr>
          <p:cNvSpPr txBox="1"/>
          <p:nvPr/>
        </p:nvSpPr>
        <p:spPr>
          <a:xfrm>
            <a:off x="6981534" y="3558769"/>
            <a:ext cx="1768051" cy="2720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40" name="TextBox 39">
            <a:extLst>
              <a:ext uri="{FF2B5EF4-FFF2-40B4-BE49-F238E27FC236}">
                <a16:creationId xmlns:a16="http://schemas.microsoft.com/office/drawing/2014/main" id="{C60D6DA3-77F4-20CC-E15A-6CEA91511A5A}"/>
              </a:ext>
            </a:extLst>
          </p:cNvPr>
          <p:cNvSpPr txBox="1"/>
          <p:nvPr/>
        </p:nvSpPr>
        <p:spPr>
          <a:xfrm>
            <a:off x="940694" y="3524768"/>
            <a:ext cx="218739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a:ea typeface="Calibri"/>
                <a:cs typeface="Calibri"/>
              </a:rPr>
              <a:t>References</a:t>
            </a:r>
            <a:endParaRPr lang="en-US" sz="1600"/>
          </a:p>
        </p:txBody>
      </p:sp>
      <p:sp>
        <p:nvSpPr>
          <p:cNvPr id="41" name="TextBox 40">
            <a:extLst>
              <a:ext uri="{FF2B5EF4-FFF2-40B4-BE49-F238E27FC236}">
                <a16:creationId xmlns:a16="http://schemas.microsoft.com/office/drawing/2014/main" id="{1AD95DEB-E629-12B6-CF16-C3C3EEB89280}"/>
              </a:ext>
            </a:extLst>
          </p:cNvPr>
          <p:cNvSpPr txBox="1"/>
          <p:nvPr/>
        </p:nvSpPr>
        <p:spPr>
          <a:xfrm>
            <a:off x="7021292" y="3593218"/>
            <a:ext cx="1546955"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ea typeface="Calibri"/>
                <a:cs typeface="Calibri"/>
              </a:rPr>
              <a:t>All Members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EDB3B864-EB57-2589-440F-E3145027A3B0}"/>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3B791541-3F2D-E8F6-F658-19E81A2EB5AF}"/>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Introduction: Riverdale Nursing Home</a:t>
            </a:r>
            <a:endParaRPr lang="en-US" sz="3600"/>
          </a:p>
        </p:txBody>
      </p:sp>
      <p:sp>
        <p:nvSpPr>
          <p:cNvPr id="3" name="Shape 1">
            <a:extLst>
              <a:ext uri="{FF2B5EF4-FFF2-40B4-BE49-F238E27FC236}">
                <a16:creationId xmlns:a16="http://schemas.microsoft.com/office/drawing/2014/main" id="{C1823B9F-4BD9-5556-D31C-922BD83B446F}"/>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EE550D-6D71-F15E-F5F8-063B6DF3BC3F}"/>
              </a:ext>
            </a:extLst>
          </p:cNvPr>
          <p:cNvSpPr/>
          <p:nvPr/>
        </p:nvSpPr>
        <p:spPr>
          <a:xfrm>
            <a:off x="411480" y="1143000"/>
            <a:ext cx="8321040" cy="3749040"/>
          </a:xfrm>
          <a:prstGeom prst="rect">
            <a:avLst/>
          </a:prstGeom>
          <a:noFill/>
          <a:ln/>
        </p:spPr>
        <p:txBody>
          <a:bodyPr wrap="square" lIns="0" tIns="0" rIns="0" bIns="0" rtlCol="0" anchor="t"/>
          <a:lstStyle/>
          <a:p>
            <a:pPr marL="342900" indent="-342900">
              <a:buSzPct val="100000"/>
              <a:buChar char="•"/>
            </a:pPr>
            <a:endParaRPr lang="en-US" sz="1600"/>
          </a:p>
        </p:txBody>
      </p:sp>
      <p:sp>
        <p:nvSpPr>
          <p:cNvPr id="5" name="Rectangle 4">
            <a:extLst>
              <a:ext uri="{FF2B5EF4-FFF2-40B4-BE49-F238E27FC236}">
                <a16:creationId xmlns:a16="http://schemas.microsoft.com/office/drawing/2014/main" id="{5447AC64-C02E-E5B9-306F-93A265B903DD}"/>
              </a:ext>
            </a:extLst>
          </p:cNvPr>
          <p:cNvSpPr/>
          <p:nvPr/>
        </p:nvSpPr>
        <p:spPr>
          <a:xfrm>
            <a:off x="806824" y="1284194"/>
            <a:ext cx="5020235" cy="346665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100" dirty="0">
                <a:latin typeface="Arial" panose="020B0604020202020204" pitchFamily="34" charset="0"/>
                <a:cs typeface="Arial" panose="020B0604020202020204" pitchFamily="34" charset="0"/>
              </a:rPr>
              <a:t>Riverdale nursing home is a facility that provides care for older adults, offering services such as daily personal care., medication support and monitoring.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operational structure of Riverdale nursing home involves staff members, comprising carers, nurses, and administration personnel, working in shifts across two distinct buildings. This arrangement ensures continuous coverage and facilities  the delivery of care and support to residents' day and night..</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organisation has adopted Microsoft 365 as its suite of digital tools. However, a prevalent challenge among the staff is a lack of clarity regarding the appropriate application of those tools to specific workplace tasks, leading to uncertainty in </a:t>
            </a:r>
            <a:r>
              <a:rPr lang="en-GB" sz="1100">
                <a:latin typeface="Arial" panose="020B0604020202020204" pitchFamily="34" charset="0"/>
                <a:cs typeface="Arial" panose="020B0604020202020204" pitchFamily="34" charset="0"/>
              </a:rPr>
              <a:t>their selection.</a:t>
            </a: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primary challenges faced by the organisation include; confusion, duplicated work, missed messages and inefficient work.</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group’s objective is to enhance organisational efficiency and communication by accurately aligning specific Microsoft 365 tools with designated workplace task.</a:t>
            </a:r>
          </a:p>
        </p:txBody>
      </p:sp>
      <p:pic>
        <p:nvPicPr>
          <p:cNvPr id="6" name="Picture 5">
            <a:extLst>
              <a:ext uri="{FF2B5EF4-FFF2-40B4-BE49-F238E27FC236}">
                <a16:creationId xmlns:a16="http://schemas.microsoft.com/office/drawing/2014/main" id="{4D26E253-78AA-0E60-0B01-1501B931C52C}"/>
              </a:ext>
            </a:extLst>
          </p:cNvPr>
          <p:cNvPicPr>
            <a:picLocks noChangeAspect="1"/>
          </p:cNvPicPr>
          <p:nvPr/>
        </p:nvPicPr>
        <p:blipFill>
          <a:blip r:embed="rId3"/>
          <a:stretch>
            <a:fillRect/>
          </a:stretch>
        </p:blipFill>
        <p:spPr>
          <a:xfrm>
            <a:off x="6197689" y="1284193"/>
            <a:ext cx="2402614" cy="2558757"/>
          </a:xfrm>
          <a:prstGeom prst="rect">
            <a:avLst/>
          </a:prstGeom>
        </p:spPr>
      </p:pic>
    </p:spTree>
    <p:extLst>
      <p:ext uri="{BB962C8B-B14F-4D97-AF65-F5344CB8AC3E}">
        <p14:creationId xmlns:p14="http://schemas.microsoft.com/office/powerpoint/2010/main" val="23397226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1: Staff Communication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Teams          Presenter: </a:t>
            </a:r>
            <a:endParaRPr lang="en-US" sz="1300"/>
          </a:p>
        </p:txBody>
      </p:sp>
      <p:sp>
        <p:nvSpPr>
          <p:cNvPr id="5" name="Shape 3"/>
          <p:cNvSpPr/>
          <p:nvPr/>
        </p:nvSpPr>
        <p:spPr>
          <a:xfrm>
            <a:off x="502920" y="1458686"/>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7163696" cy="2308857"/>
          </a:xfrm>
          <a:prstGeom prst="rect">
            <a:avLst/>
          </a:prstGeom>
          <a:noFill/>
          <a:ln/>
        </p:spPr>
        <p:txBody>
          <a:bodyPr wrap="square" lIns="0" tIns="0" rIns="0" bIns="0" rtlCol="0" anchor="t"/>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Calibri" pitchFamily="34" charset="-122"/>
                <a:cs typeface="Arial" panose="020B0604020202020204" pitchFamily="34" charset="0"/>
              </a:rPr>
              <a:t>Riverdale nursing home operates continuous shifts to provide comprehensive care for older adults who require daily personal assistance, medication management, and ongoing monitoring. This creates a need to enhance staff communication to improve the quality and efficiency of care delivery.</a:t>
            </a:r>
            <a:endParaRPr kumimoji="0" lang="en-US" sz="11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Calibri" pitchFamily="34" charset="-122"/>
                <a:cs typeface="Arial" panose="020B0604020202020204" pitchFamily="34" charset="0"/>
              </a:rPr>
              <a:t>Microsoft Teams has been shown to increase employee productivity by up to 20%, improve engagement, and support remote meetings, online training, and cross-departmental collaboration (Melati, 2025).</a:t>
            </a:r>
            <a:endParaRPr kumimoji="0" lang="en-US" sz="11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Calibri" pitchFamily="34" charset="-122"/>
                <a:cs typeface="Arial" panose="020B0604020202020204" pitchFamily="34" charset="0"/>
              </a:rPr>
              <a:t>Its integration within Microsoft 365 streamlines workplace communication and reduces miscommunication through instant, efficient messaging. This is especially valuable during shift handovers, where clear and timely communication is critical for continuity of care (Lawson et al., 2023).</a:t>
            </a:r>
            <a:endParaRPr kumimoji="0" lang="en-US" sz="11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Calibri" pitchFamily="34" charset="-122"/>
                <a:cs typeface="Arial" panose="020B0604020202020204" pitchFamily="34" charset="0"/>
              </a:rPr>
              <a:t>Teams improves the flow of conversation, supports effective discussion moderation, enables the use of non-verbal cues, and helps share relevant information quickly (Frey and Bloch, 2023).</a:t>
            </a:r>
            <a:endParaRPr kumimoji="0" lang="en-US" sz="11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100" b="0" i="0" u="none" strike="noStrike" kern="1200" cap="none" spc="0" normalizeH="0" baseline="0" noProof="0">
                <a:ln>
                  <a:noFill/>
                </a:ln>
                <a:solidFill>
                  <a:srgbClr val="000000"/>
                </a:solidFill>
                <a:effectLst/>
                <a:uLnTx/>
                <a:uFillTx/>
                <a:latin typeface="Arial" panose="020B0604020202020204" pitchFamily="34" charset="0"/>
                <a:ea typeface="Calibri" pitchFamily="34" charset="-122"/>
                <a:cs typeface="Arial" panose="020B0604020202020204" pitchFamily="34" charset="0"/>
              </a:rPr>
              <a:t>The platform may pose accessibility challenges for staff members who are less technologically proficient, potentially hindering effective communication (Smith and Jones, 2020).</a:t>
            </a:r>
            <a:endParaRPr kumimoji="0" lang="en-US" sz="11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endParaRPr>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9" name="Rectangle 8">
            <a:extLst>
              <a:ext uri="{FF2B5EF4-FFF2-40B4-BE49-F238E27FC236}">
                <a16:creationId xmlns:a16="http://schemas.microsoft.com/office/drawing/2014/main" id="{B2265C92-B38F-9459-E146-44F17378CAB8}"/>
              </a:ext>
            </a:extLst>
          </p:cNvPr>
          <p:cNvSpPr/>
          <p:nvPr/>
        </p:nvSpPr>
        <p:spPr>
          <a:xfrm>
            <a:off x="4241075" y="1127113"/>
            <a:ext cx="2377440" cy="210302"/>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kumimoji="0" lang="en-GB" sz="1100" b="0" i="0" u="none" strike="noStrike" kern="1200" cap="none" spc="0" normalizeH="0" baseline="0" noProof="0">
                <a:ln>
                  <a:noFill/>
                </a:ln>
                <a:solidFill>
                  <a:prstClr val="black"/>
                </a:solidFill>
                <a:effectLst/>
                <a:uLnTx/>
                <a:uFillTx/>
                <a:latin typeface="Arial" panose="020B0604020202020204" pitchFamily="34" charset="0"/>
                <a:ea typeface="+mn-ea"/>
                <a:cs typeface="Arial" panose="020B0604020202020204" pitchFamily="34" charset="0"/>
              </a:rPr>
              <a:t>Cilicia Jamina Merchant (2544326)</a:t>
            </a:r>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Microsoft Teams at Riverdale</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
        <p:nvSpPr>
          <p:cNvPr id="12" name="TextBox 11">
            <a:extLst>
              <a:ext uri="{FF2B5EF4-FFF2-40B4-BE49-F238E27FC236}">
                <a16:creationId xmlns:a16="http://schemas.microsoft.com/office/drawing/2014/main" id="{2300CEB5-F476-0930-D9C8-F38B38556AC9}"/>
              </a:ext>
            </a:extLst>
          </p:cNvPr>
          <p:cNvSpPr txBox="1"/>
          <p:nvPr/>
        </p:nvSpPr>
        <p:spPr>
          <a:xfrm>
            <a:off x="411480" y="1590997"/>
            <a:ext cx="3775038" cy="2031325"/>
          </a:xfrm>
          <a:prstGeom prst="rect">
            <a:avLst/>
          </a:prstGeom>
          <a:noFill/>
        </p:spPr>
        <p:txBody>
          <a:bodyPr wrap="square">
            <a:spAutoFit/>
          </a:bodyPr>
          <a:lstStyle/>
          <a:p>
            <a:pPr marL="342900" indent="-342900">
              <a:buSzPct val="100000"/>
              <a:buChar char="•"/>
            </a:pPr>
            <a:r>
              <a:rPr lang="en-US" sz="1400">
                <a:solidFill>
                  <a:srgbClr val="000000"/>
                </a:solidFill>
                <a:latin typeface="Calibri" pitchFamily="34" charset="0"/>
                <a:ea typeface="Calibri" pitchFamily="34" charset="-122"/>
                <a:cs typeface="Calibri" pitchFamily="34" charset="-120"/>
              </a:rPr>
              <a:t>Facilitates real-time messaging, video conferencing, and file sharing (Anderson and Thomas, 2021).</a:t>
            </a:r>
            <a:endParaRPr lang="en-US" sz="1400"/>
          </a:p>
          <a:p>
            <a:pPr marL="342900" indent="-342900">
              <a:buSzPct val="100000"/>
              <a:buChar char="•"/>
            </a:pPr>
            <a:r>
              <a:rPr lang="en-US" sz="1400">
                <a:solidFill>
                  <a:srgbClr val="000000"/>
                </a:solidFill>
                <a:latin typeface="Calibri" pitchFamily="34" charset="0"/>
                <a:ea typeface="Calibri" pitchFamily="34" charset="-122"/>
                <a:cs typeface="Calibri" pitchFamily="34" charset="-120"/>
              </a:rPr>
              <a:t>Improves coordination during shift handovers and reduces the risk of miscommunication (Roberts et al., 2020).</a:t>
            </a:r>
            <a:endParaRPr lang="en-US" sz="1400"/>
          </a:p>
          <a:p>
            <a:pPr marL="342900" indent="-342900">
              <a:buSzPct val="100000"/>
              <a:buChar char="•"/>
            </a:pPr>
            <a:r>
              <a:rPr lang="en-US" sz="1400">
                <a:solidFill>
                  <a:srgbClr val="000000"/>
                </a:solidFill>
                <a:latin typeface="Calibri" pitchFamily="34" charset="0"/>
                <a:ea typeface="Calibri" pitchFamily="34" charset="-122"/>
                <a:cs typeface="Calibri" pitchFamily="34" charset="-120"/>
              </a:rPr>
              <a:t>Supports remote training and continuous professional development (Miller and Clark, 2019).</a:t>
            </a:r>
            <a:endParaRPr lang="en-US" sz="1400"/>
          </a:p>
        </p:txBody>
      </p:sp>
      <p:sp>
        <p:nvSpPr>
          <p:cNvPr id="14" name="TextBox 13">
            <a:extLst>
              <a:ext uri="{FF2B5EF4-FFF2-40B4-BE49-F238E27FC236}">
                <a16:creationId xmlns:a16="http://schemas.microsoft.com/office/drawing/2014/main" id="{90020236-2779-3A03-2994-0BE810580414}"/>
              </a:ext>
            </a:extLst>
          </p:cNvPr>
          <p:cNvSpPr txBox="1"/>
          <p:nvPr/>
        </p:nvSpPr>
        <p:spPr>
          <a:xfrm>
            <a:off x="4745018" y="1590997"/>
            <a:ext cx="3348317" cy="2677656"/>
          </a:xfrm>
          <a:prstGeom prst="rect">
            <a:avLst/>
          </a:prstGeom>
          <a:noFill/>
        </p:spPr>
        <p:txBody>
          <a:bodyPr wrap="square">
            <a:spAutoFit/>
          </a:bodyPr>
          <a:lstStyle/>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400" b="0" i="0" u="none" strike="noStrike" kern="1200" cap="none" spc="0" normalizeH="0" baseline="0" noProof="0">
                <a:ln>
                  <a:noFill/>
                </a:ln>
                <a:solidFill>
                  <a:srgbClr val="000000"/>
                </a:solidFill>
                <a:effectLst/>
                <a:uLnTx/>
                <a:uFillTx/>
                <a:latin typeface="Calibri" pitchFamily="34" charset="0"/>
                <a:ea typeface="Calibri" pitchFamily="34" charset="-122"/>
                <a:cs typeface="Calibri" pitchFamily="34" charset="-120"/>
              </a:rPr>
              <a:t>Many care home employees may lack the necessary skills to use the tool, which can hinder communication (Smith and Brown, 2020).</a:t>
            </a:r>
            <a:endParaRPr kumimoji="0" lang="en-US" sz="1400" b="0" i="0" u="none" strike="noStrike" kern="1200" cap="none" spc="0" normalizeH="0" baseline="0" noProof="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400" b="0" i="0" u="none" strike="noStrike" kern="1200" cap="none" spc="0" normalizeH="0" baseline="0" noProof="0">
                <a:ln>
                  <a:noFill/>
                </a:ln>
                <a:solidFill>
                  <a:srgbClr val="000000"/>
                </a:solidFill>
                <a:effectLst/>
                <a:uLnTx/>
                <a:uFillTx/>
                <a:latin typeface="Calibri" pitchFamily="34" charset="0"/>
                <a:ea typeface="Calibri" pitchFamily="34" charset="-122"/>
                <a:cs typeface="Calibri" pitchFamily="34" charset="-120"/>
              </a:rPr>
              <a:t>Technical issues such as unreliable internet connectivity can disrupt communication (Jones et al., 2019).</a:t>
            </a:r>
            <a:endParaRPr kumimoji="0" lang="en-US" sz="1400" b="0" i="0" u="none" strike="noStrike" kern="1200" cap="none" spc="0" normalizeH="0" baseline="0" noProof="0">
              <a:ln>
                <a:noFill/>
              </a:ln>
              <a:solidFill>
                <a:prstClr val="black"/>
              </a:solidFill>
              <a:effectLst/>
              <a:uLnTx/>
              <a:uFillTx/>
              <a:latin typeface="Calibri" panose="020F0502020204030204"/>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Tx/>
              <a:buChar char="•"/>
              <a:tabLst/>
              <a:defRPr/>
            </a:pPr>
            <a:r>
              <a:rPr kumimoji="0" lang="en-US" sz="1400" b="0" i="0" u="none" strike="noStrike" kern="1200" cap="none" spc="0" normalizeH="0" baseline="0" noProof="0">
                <a:ln>
                  <a:noFill/>
                </a:ln>
                <a:solidFill>
                  <a:srgbClr val="000000"/>
                </a:solidFill>
                <a:effectLst/>
                <a:uLnTx/>
                <a:uFillTx/>
                <a:latin typeface="Calibri" pitchFamily="34" charset="0"/>
                <a:ea typeface="Calibri" pitchFamily="34" charset="-122"/>
                <a:cs typeface="Calibri" pitchFamily="34" charset="-120"/>
              </a:rPr>
              <a:t>Reliance on virtual communication may reduce face-to-face interaction, which is essential for building trust and understanding in care environments (Taylor and Green, 2018</a:t>
            </a:r>
            <a:endParaRPr lang="en-GB"/>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Olasumbo Oladunjoye |  2321910</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322729" y="1463040"/>
            <a:ext cx="6203577" cy="3429000"/>
          </a:xfrm>
          <a:prstGeom prst="rect">
            <a:avLst/>
          </a:prstGeom>
          <a:noFill/>
          <a:ln/>
        </p:spPr>
        <p:txBody>
          <a:bodyPr wrap="square" lIns="0" tIns="0" rIns="0" bIns="0" rtlCol="0" anchor="t"/>
          <a:lstStyle/>
          <a:p>
            <a:pPr marL="342900" indent="-342900">
              <a:buSzPct val="100000"/>
              <a:buChar char="•"/>
            </a:pPr>
            <a:endParaRPr lang="en-US" sz="1100">
              <a:solidFill>
                <a:srgbClr val="C0392B"/>
              </a:solidFill>
              <a:latin typeface="Arial" panose="020B0604020202020204" pitchFamily="34" charset="0"/>
              <a:ea typeface="Calibri" pitchFamily="34" charset="-122"/>
              <a:cs typeface="Arial" panose="020B0604020202020204" pitchFamily="34" charset="0"/>
            </a:endParaRPr>
          </a:p>
          <a:p>
            <a:pPr marL="342900" indent="-342900">
              <a:buSzPct val="100000"/>
              <a:buChar char="•"/>
            </a:pPr>
            <a:r>
              <a:rPr lang="en-US" sz="1100">
                <a:latin typeface="Arial" panose="020B0604020202020204" pitchFamily="34" charset="0"/>
                <a:ea typeface="Calibri" pitchFamily="34" charset="-122"/>
                <a:cs typeface="Arial" panose="020B0604020202020204" pitchFamily="34" charset="0"/>
              </a:rPr>
              <a:t>At Riverdale, the task of secure file storage and sharing involve:	</a:t>
            </a:r>
          </a:p>
          <a:p>
            <a:pPr marL="800100" lvl="1" indent="-342900">
              <a:buSzPct val="100000"/>
              <a:buChar char="•"/>
            </a:pPr>
            <a:r>
              <a:rPr lang="en-US" sz="1100">
                <a:latin typeface="Arial" panose="020B0604020202020204" pitchFamily="34" charset="0"/>
                <a:ea typeface="Calibri" pitchFamily="34" charset="-122"/>
                <a:cs typeface="Arial" panose="020B0604020202020204" pitchFamily="34" charset="0"/>
              </a:rPr>
              <a:t>Storing services users' personal information according to GDPR  and 	organization policy.	</a:t>
            </a:r>
          </a:p>
          <a:p>
            <a:pPr marL="800100" lvl="1" indent="-342900">
              <a:buSzPct val="100000"/>
              <a:buChar char="•"/>
            </a:pPr>
            <a:r>
              <a:rPr lang="en-US" sz="1100">
                <a:latin typeface="Arial" panose="020B0604020202020204" pitchFamily="34" charset="0"/>
                <a:ea typeface="Calibri" pitchFamily="34" charset="-122"/>
                <a:cs typeface="Arial" panose="020B0604020202020204" pitchFamily="34" charset="0"/>
              </a:rPr>
              <a:t>Staff can safely store and share service user’s records among people involve in 	their care.	</a:t>
            </a:r>
          </a:p>
          <a:p>
            <a:pPr marL="800100" lvl="1" indent="-342900">
              <a:buSzPct val="100000"/>
              <a:buChar char="•"/>
            </a:pPr>
            <a:r>
              <a:rPr lang="en-US" sz="1100">
                <a:latin typeface="Arial" panose="020B0604020202020204" pitchFamily="34" charset="0"/>
                <a:ea typeface="Calibri" pitchFamily="34" charset="-122"/>
                <a:cs typeface="Arial" panose="020B0604020202020204" pitchFamily="34" charset="0"/>
              </a:rPr>
              <a:t>Staff can have access to organizational policies, service user's hospital passport 	and relevant document to support continuity of care.</a:t>
            </a:r>
          </a:p>
          <a:p>
            <a:pPr marL="285750" indent="-285750">
              <a:buSzPct val="100000"/>
              <a:buFont typeface="Arial" panose="020B0604020202020204" pitchFamily="34" charset="0"/>
              <a:buChar char="•"/>
            </a:pPr>
            <a:endParaRPr lang="en-US" sz="1100">
              <a:latin typeface="Arial" panose="020B0604020202020204" pitchFamily="34" charset="0"/>
              <a:ea typeface="Calibri" pitchFamily="34" charset="-122"/>
              <a:cs typeface="Arial" panose="020B0604020202020204" pitchFamily="34" charset="0"/>
            </a:endParaRPr>
          </a:p>
          <a:p>
            <a:pPr marL="285750" indent="-285750">
              <a:buSzPct val="100000"/>
              <a:buFont typeface="Arial" panose="020B0604020202020204" pitchFamily="34" charset="0"/>
              <a:buChar char="•"/>
            </a:pPr>
            <a:r>
              <a:rPr lang="en-US" sz="1100">
                <a:latin typeface="Arial" panose="020B0604020202020204" pitchFamily="34" charset="0"/>
                <a:ea typeface="Calibri" pitchFamily="34" charset="-122"/>
                <a:cs typeface="Arial" panose="020B0604020202020204" pitchFamily="34" charset="0"/>
              </a:rPr>
              <a:t>OneDrive is most suitable tool for this task because it offers secured cloud storage  and synchronize file so that update files are accessible immediately.</a:t>
            </a:r>
          </a:p>
          <a:p>
            <a:pPr marL="285750" indent="-285750">
              <a:buSzPct val="100000"/>
              <a:buFont typeface="Arial" panose="020B0604020202020204" pitchFamily="34" charset="0"/>
              <a:buChar char="•"/>
            </a:pPr>
            <a:r>
              <a:rPr lang="en-US" sz="1100">
                <a:latin typeface="Arial" panose="020B0604020202020204" pitchFamily="34" charset="0"/>
                <a:ea typeface="Calibri" pitchFamily="34" charset="-122"/>
                <a:cs typeface="Arial" panose="020B0604020202020204" pitchFamily="34" charset="0"/>
              </a:rPr>
              <a:t>OneDrive is the most suitable  tool for storing and sharing files because:</a:t>
            </a:r>
          </a:p>
          <a:p>
            <a:pPr marL="742950" lvl="1" indent="-285750">
              <a:buSzPct val="100000"/>
              <a:buFont typeface="Arial" panose="020B0604020202020204" pitchFamily="34" charset="0"/>
              <a:buChar char="•"/>
            </a:pPr>
            <a:r>
              <a:rPr lang="en-GB" sz="1100" i="0">
                <a:solidFill>
                  <a:srgbClr val="000000"/>
                </a:solidFill>
                <a:effectLst/>
                <a:latin typeface="Arial" panose="020B0604020202020204" pitchFamily="34" charset="0"/>
              </a:rPr>
              <a:t>Sharing and Platform Support</a:t>
            </a:r>
            <a:r>
              <a:rPr lang="en-GB" sz="1100" b="1" i="0">
                <a:solidFill>
                  <a:srgbClr val="000000"/>
                </a:solidFill>
                <a:effectLst/>
                <a:latin typeface="Arial" panose="020B0604020202020204" pitchFamily="34" charset="0"/>
              </a:rPr>
              <a:t>: </a:t>
            </a:r>
            <a:r>
              <a:rPr lang="en-GB" sz="1100">
                <a:solidFill>
                  <a:srgbClr val="222222"/>
                </a:solidFill>
                <a:latin typeface="Arial" panose="020B0604020202020204" pitchFamily="34" charset="0"/>
              </a:rPr>
              <a:t>it is a cloud secured storage which allows 	sharing of file and synchronise editing/updated files (</a:t>
            </a:r>
            <a:r>
              <a:rPr lang="en-GB" sz="1100">
                <a:latin typeface="Arial" panose="020B0604020202020204" pitchFamily="34" charset="0"/>
                <a:cs typeface="Arial" panose="020B0604020202020204" pitchFamily="34" charset="0"/>
              </a:rPr>
              <a:t>Muchmore, Michael, and J. Dilly. 	"The best cloud storage and file-sharing services for 2020." (2020).</a:t>
            </a:r>
          </a:p>
          <a:p>
            <a:pPr marL="171450" indent="-171450">
              <a:buSzPct val="100000"/>
              <a:buFont typeface="Arial" panose="020B0604020202020204" pitchFamily="34" charset="0"/>
              <a:buChar char="•"/>
            </a:pPr>
            <a:r>
              <a:rPr lang="en-GB" sz="1100">
                <a:latin typeface="Arial" panose="020B0604020202020204" pitchFamily="34" charset="0"/>
                <a:cs typeface="Arial" panose="020B0604020202020204" pitchFamily="34" charset="0"/>
              </a:rPr>
              <a:t>OneDrive can improve efficiency or communication at Riverdale:</a:t>
            </a:r>
          </a:p>
          <a:p>
            <a:pPr marL="628650" lvl="1" indent="-171450">
              <a:buSzPct val="100000"/>
              <a:buFont typeface="Arial" panose="020B0604020202020204" pitchFamily="34" charset="0"/>
              <a:buChar char="•"/>
            </a:pPr>
            <a:r>
              <a:rPr lang="en-GB" sz="1100">
                <a:latin typeface="Arial" panose="020B0604020202020204" pitchFamily="34" charset="0"/>
                <a:cs typeface="Arial" panose="020B0604020202020204" pitchFamily="34" charset="0"/>
              </a:rPr>
              <a:t>Facilitates Knowledge Sharing:  OneDrive, offer centralized file storage, whereby employees have access to service user’s data from any location and improving knowledge sharing.</a:t>
            </a:r>
          </a:p>
          <a:p>
            <a:pPr marL="0" marR="0" indent="0" algn="l">
              <a:buFont typeface="Arial" panose="020B0604020202020204" pitchFamily="34" charset="0"/>
              <a:buChar char="•"/>
            </a:pPr>
            <a:r>
              <a:rPr lang="en-GB" sz="1100">
                <a:latin typeface="Arial" panose="020B0604020202020204" pitchFamily="34" charset="0"/>
                <a:cs typeface="Arial" panose="020B0604020202020204" pitchFamily="34" charset="0"/>
              </a:rPr>
              <a:t>	</a:t>
            </a: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pic>
        <p:nvPicPr>
          <p:cNvPr id="10" name="Picture 9">
            <a:extLst>
              <a:ext uri="{FF2B5EF4-FFF2-40B4-BE49-F238E27FC236}">
                <a16:creationId xmlns:a16="http://schemas.microsoft.com/office/drawing/2014/main" id="{095CB63D-FAFD-DB36-F219-659521CFEF4D}"/>
              </a:ext>
            </a:extLst>
          </p:cNvPr>
          <p:cNvPicPr>
            <a:picLocks noChangeAspect="1"/>
          </p:cNvPicPr>
          <p:nvPr/>
        </p:nvPicPr>
        <p:blipFill>
          <a:blip r:embed="rId3"/>
          <a:stretch>
            <a:fillRect/>
          </a:stretch>
        </p:blipFill>
        <p:spPr>
          <a:xfrm>
            <a:off x="7279340" y="1362457"/>
            <a:ext cx="1415527" cy="13538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39BC19B6-8E1D-363A-D94A-5E8E0EFD4494}"/>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30EDBBF0-3202-CC0C-7989-2004FCD01A2A}"/>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2: Secure File Storage &amp; Sharing</a:t>
            </a:r>
            <a:endParaRPr lang="en-US" sz="3600"/>
          </a:p>
        </p:txBody>
      </p:sp>
      <p:sp>
        <p:nvSpPr>
          <p:cNvPr id="3" name="Shape 1">
            <a:extLst>
              <a:ext uri="{FF2B5EF4-FFF2-40B4-BE49-F238E27FC236}">
                <a16:creationId xmlns:a16="http://schemas.microsoft.com/office/drawing/2014/main" id="{30250656-2354-0E1B-02B0-70B90676546E}"/>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69B20DA-7740-5344-2E82-D7FA869E6FD3}"/>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OneDrive          Presenter: Olasumbo Oladunjoye |  2321910</a:t>
            </a:r>
            <a:endParaRPr lang="en-US" sz="1300"/>
          </a:p>
        </p:txBody>
      </p:sp>
      <p:sp>
        <p:nvSpPr>
          <p:cNvPr id="5" name="Shape 3">
            <a:extLst>
              <a:ext uri="{FF2B5EF4-FFF2-40B4-BE49-F238E27FC236}">
                <a16:creationId xmlns:a16="http://schemas.microsoft.com/office/drawing/2014/main" id="{9579F836-117F-5E33-613D-6D7EDF8BF262}"/>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E2EF745B-1E82-F111-0D65-F097E2D5B022}"/>
              </a:ext>
            </a:extLst>
          </p:cNvPr>
          <p:cNvSpPr/>
          <p:nvPr/>
        </p:nvSpPr>
        <p:spPr>
          <a:xfrm>
            <a:off x="411480" y="1463040"/>
            <a:ext cx="6114826" cy="3429000"/>
          </a:xfrm>
          <a:prstGeom prst="rect">
            <a:avLst/>
          </a:prstGeom>
          <a:noFill/>
          <a:ln/>
        </p:spPr>
        <p:txBody>
          <a:bodyPr wrap="square" lIns="0" tIns="0" rIns="0" bIns="0" rtlCol="0" anchor="t"/>
          <a:lstStyle/>
          <a:p>
            <a:pPr marL="628650" lvl="1" indent="-171450">
              <a:buSzPct val="100000"/>
              <a:buFont typeface="Arial" panose="020B0604020202020204" pitchFamily="34" charset="0"/>
              <a:buChar char="•"/>
            </a:pPr>
            <a:r>
              <a:rPr lang="en-GB" sz="1100">
                <a:latin typeface="Arial" panose="020B0604020202020204" pitchFamily="34" charset="0"/>
                <a:ea typeface="Calibri" pitchFamily="34" charset="-122"/>
                <a:cs typeface="Arial" panose="020B0604020202020204" pitchFamily="34" charset="0"/>
              </a:rPr>
              <a:t> Increases Operational Efficiency: Increases organizational efficiency and 	productivity by allowing staff to work together on a task without in different location.</a:t>
            </a:r>
          </a:p>
          <a:p>
            <a:pPr marL="342900" indent="-342900">
              <a:buSzPct val="100000"/>
              <a:buChar char="•"/>
            </a:pPr>
            <a:endParaRPr lang="en-GB" sz="1100">
              <a:latin typeface="Arial" panose="020B0604020202020204" pitchFamily="34" charset="0"/>
              <a:ea typeface="Calibri" pitchFamily="34" charset="-122"/>
              <a:cs typeface="Arial" panose="020B0604020202020204" pitchFamily="34" charset="0"/>
            </a:endParaRPr>
          </a:p>
          <a:p>
            <a:pPr marL="342900" indent="-342900">
              <a:buSzPct val="100000"/>
              <a:buChar char="•"/>
            </a:pPr>
            <a:r>
              <a:rPr lang="en-GB" sz="1100">
                <a:latin typeface="Arial" panose="020B0604020202020204" pitchFamily="34" charset="0"/>
                <a:ea typeface="Calibri" pitchFamily="34" charset="-122"/>
                <a:cs typeface="Arial" panose="020B0604020202020204" pitchFamily="34" charset="0"/>
              </a:rPr>
              <a:t>The advantages of using OneDrive in the following context are:	</a:t>
            </a:r>
          </a:p>
          <a:p>
            <a:pPr marL="800100" lvl="1" indent="-342900">
              <a:buSzPct val="100000"/>
              <a:buChar char="•"/>
            </a:pPr>
            <a:r>
              <a:rPr lang="en-GB" sz="1100">
                <a:latin typeface="Arial" panose="020B0604020202020204" pitchFamily="34" charset="0"/>
                <a:ea typeface="Calibri" pitchFamily="34" charset="-122"/>
                <a:cs typeface="Arial" panose="020B0604020202020204" pitchFamily="34" charset="0"/>
              </a:rPr>
              <a:t>Collaboration : OneDrive encourages easy sharing of services information with 	files to promote continuity in care.</a:t>
            </a:r>
          </a:p>
          <a:p>
            <a:pPr marL="800100" lvl="1" indent="-342900">
              <a:buSzPct val="100000"/>
              <a:buChar char="•"/>
            </a:pPr>
            <a:r>
              <a:rPr lang="en-GB" sz="1100">
                <a:latin typeface="Arial" panose="020B0604020202020204" pitchFamily="34" charset="0"/>
                <a:ea typeface="Calibri" pitchFamily="34" charset="-122"/>
                <a:cs typeface="Arial" panose="020B0604020202020204" pitchFamily="34" charset="0"/>
              </a:rPr>
              <a:t>Accessibility: OneDrive Makes it easy for  staff and people involve in service 	User’s care to have access to there files anyplace at any time using any device 	because Office 365 apps, including OneDrive, are available via the cloud.</a:t>
            </a:r>
          </a:p>
          <a:p>
            <a:pPr marL="800100" lvl="1" indent="-342900">
              <a:buSzPct val="100000"/>
              <a:buChar char="•"/>
            </a:pPr>
            <a:r>
              <a:rPr lang="en-GB" sz="1100">
                <a:latin typeface="Arial" panose="020B0604020202020204" pitchFamily="34" charset="0"/>
                <a:ea typeface="Calibri" pitchFamily="34" charset="-122"/>
                <a:cs typeface="Arial" panose="020B0604020202020204" pitchFamily="34" charset="0"/>
              </a:rPr>
              <a:t>Cost: I is easy to share data on cloud storage solution, and the cost is much less 	than managing a physical storage.</a:t>
            </a:r>
          </a:p>
          <a:p>
            <a:pPr>
              <a:buSzPct val="100000"/>
            </a:pPr>
            <a:endParaRPr lang="en-GB" sz="1100">
              <a:latin typeface="Arial" panose="020B0604020202020204" pitchFamily="34" charset="0"/>
              <a:ea typeface="Calibri" pitchFamily="34" charset="-122"/>
              <a:cs typeface="Arial" panose="020B0604020202020204" pitchFamily="34" charset="0"/>
            </a:endParaRPr>
          </a:p>
          <a:p>
            <a:pPr marL="342900" indent="-342900">
              <a:buSzPct val="100000"/>
              <a:buChar char="•"/>
            </a:pPr>
            <a:r>
              <a:rPr lang="en-GB" sz="1100">
                <a:latin typeface="Arial" panose="020B0604020202020204" pitchFamily="34" charset="0"/>
                <a:ea typeface="Calibri" pitchFamily="34" charset="-122"/>
                <a:cs typeface="Arial" panose="020B0604020202020204" pitchFamily="34" charset="0"/>
              </a:rPr>
              <a:t>What are the limitations of using OneDrive in Riverdale are:			</a:t>
            </a:r>
          </a:p>
          <a:p>
            <a:pPr marL="800100" lvl="1" indent="-342900">
              <a:buSzPct val="100000"/>
              <a:buChar char="•"/>
            </a:pPr>
            <a:r>
              <a:rPr lang="en-GB" sz="1100">
                <a:latin typeface="Arial" panose="020B0604020202020204" pitchFamily="34" charset="0"/>
                <a:ea typeface="Calibri" pitchFamily="34" charset="-122"/>
                <a:cs typeface="Arial" panose="020B0604020202020204" pitchFamily="34" charset="0"/>
              </a:rPr>
              <a:t>Internet Dependency: OneDrive and other Microsoft App are dependent on good network and work well with a good upload speed.</a:t>
            </a:r>
          </a:p>
          <a:p>
            <a:pPr marL="800100" lvl="1" indent="-342900">
              <a:buSzPct val="100000"/>
              <a:buChar char="•"/>
            </a:pPr>
            <a:r>
              <a:rPr lang="en-GB" sz="1100">
                <a:latin typeface="Arial" panose="020B0604020202020204" pitchFamily="34" charset="0"/>
                <a:ea typeface="Calibri" pitchFamily="34" charset="-122"/>
                <a:cs typeface="Arial" panose="020B0604020202020204" pitchFamily="34" charset="0"/>
              </a:rPr>
              <a:t>Staff training: Care staff may need training and more push to use the Apps on Microsoft  which add to the cost of using OneDrive.</a:t>
            </a:r>
          </a:p>
          <a:p>
            <a:pPr marL="800100" lvl="1" indent="-342900">
              <a:buSzPct val="100000"/>
              <a:buChar char="•"/>
            </a:pPr>
            <a:r>
              <a:rPr lang="en-GB" sz="1100">
                <a:latin typeface="Arial" panose="020B0604020202020204" pitchFamily="34" charset="0"/>
                <a:ea typeface="Calibri" pitchFamily="34" charset="-122"/>
                <a:cs typeface="Arial" panose="020B0604020202020204" pitchFamily="34" charset="0"/>
              </a:rPr>
              <a:t>Licensing:</a:t>
            </a:r>
          </a:p>
          <a:p>
            <a:pPr marL="342900" indent="-342900">
              <a:buSzPct val="100000"/>
              <a:buChar char="•"/>
            </a:pPr>
            <a:endParaRPr lang="en-GB" sz="1100">
              <a:latin typeface="Arial" panose="020B0604020202020204" pitchFamily="34" charset="0"/>
              <a:ea typeface="Calibri" pitchFamily="34" charset="-122"/>
              <a:cs typeface="Arial" panose="020B0604020202020204" pitchFamily="34" charset="0"/>
            </a:endParaRPr>
          </a:p>
          <a:p>
            <a:pPr>
              <a:buSzPct val="100000"/>
            </a:pPr>
            <a:endParaRPr lang="en-US" sz="1100">
              <a:latin typeface="Arial" panose="020B0604020202020204" pitchFamily="34" charset="0"/>
              <a:ea typeface="Calibri" pitchFamily="34" charset="-122"/>
              <a:cs typeface="Arial" panose="020B0604020202020204" pitchFamily="34" charset="0"/>
            </a:endParaRPr>
          </a:p>
        </p:txBody>
      </p:sp>
      <p:sp>
        <p:nvSpPr>
          <p:cNvPr id="7" name="Shape 5">
            <a:extLst>
              <a:ext uri="{FF2B5EF4-FFF2-40B4-BE49-F238E27FC236}">
                <a16:creationId xmlns:a16="http://schemas.microsoft.com/office/drawing/2014/main" id="{DAD7AAD2-0F93-5495-087F-55C26E755C4F}"/>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9D35964B-7016-4AB0-9BE7-AA443915D579}"/>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pic>
        <p:nvPicPr>
          <p:cNvPr id="10" name="Picture 9">
            <a:extLst>
              <a:ext uri="{FF2B5EF4-FFF2-40B4-BE49-F238E27FC236}">
                <a16:creationId xmlns:a16="http://schemas.microsoft.com/office/drawing/2014/main" id="{1C868528-CBA2-43F0-C0F8-282B7C130CF5}"/>
              </a:ext>
            </a:extLst>
          </p:cNvPr>
          <p:cNvPicPr>
            <a:picLocks noChangeAspect="1"/>
          </p:cNvPicPr>
          <p:nvPr/>
        </p:nvPicPr>
        <p:blipFill>
          <a:blip r:embed="rId3"/>
          <a:stretch>
            <a:fillRect/>
          </a:stretch>
        </p:blipFill>
        <p:spPr>
          <a:xfrm>
            <a:off x="7279340" y="1362457"/>
            <a:ext cx="1415527" cy="1353850"/>
          </a:xfrm>
          <a:prstGeom prst="rect">
            <a:avLst/>
          </a:prstGeom>
        </p:spPr>
      </p:pic>
    </p:spTree>
    <p:extLst>
      <p:ext uri="{BB962C8B-B14F-4D97-AF65-F5344CB8AC3E}">
        <p14:creationId xmlns:p14="http://schemas.microsoft.com/office/powerpoint/2010/main" val="2897879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2">
            <a:extLst>
              <a:ext uri="{FF2B5EF4-FFF2-40B4-BE49-F238E27FC236}">
                <a16:creationId xmlns:a16="http://schemas.microsoft.com/office/drawing/2014/main" id="{2162CDCD-14F6-2B3E-7E05-0A4BC9828473}"/>
              </a:ext>
            </a:extLst>
          </p:cNvPr>
          <p:cNvSpPr/>
          <p:nvPr/>
        </p:nvSpPr>
        <p:spPr>
          <a:xfrm>
            <a:off x="411479" y="1097280"/>
            <a:ext cx="8239461" cy="347472"/>
          </a:xfrm>
          <a:prstGeom prst="rect">
            <a:avLst/>
          </a:prstGeom>
          <a:noFill/>
          <a:ln/>
        </p:spPr>
        <p:txBody>
          <a:bodyPr wrap="square" lIns="0" tIns="0" rIns="0" bIns="0" rtlCol="0" anchor="ctr"/>
          <a:lstStyle/>
          <a:p>
            <a:pPr marL="0" indent="0" algn="ctr">
              <a:buNone/>
            </a:pPr>
            <a:endParaRPr lang="en-US" sz="1700"/>
          </a:p>
        </p:txBody>
      </p:sp>
      <p:pic>
        <p:nvPicPr>
          <p:cNvPr id="8" name="Picture 7" descr="Image result for flash drive usb">
            <a:extLst>
              <a:ext uri="{FF2B5EF4-FFF2-40B4-BE49-F238E27FC236}">
                <a16:creationId xmlns:a16="http://schemas.microsoft.com/office/drawing/2014/main" id="{7CB53FB1-3304-4901-0D94-6CDD1AD220AD}"/>
              </a:ext>
            </a:extLst>
          </p:cNvPr>
          <p:cNvPicPr>
            <a:picLocks noChangeAspect="1"/>
          </p:cNvPicPr>
          <p:nvPr/>
        </p:nvPicPr>
        <p:blipFill>
          <a:blip r:embed="rId2"/>
          <a:stretch>
            <a:fillRect/>
          </a:stretch>
        </p:blipFill>
        <p:spPr>
          <a:xfrm>
            <a:off x="6616097" y="1662837"/>
            <a:ext cx="1190438" cy="1102770"/>
          </a:xfrm>
          <a:prstGeom prst="rect">
            <a:avLst/>
          </a:prstGeom>
        </p:spPr>
      </p:pic>
      <p:sp>
        <p:nvSpPr>
          <p:cNvPr id="9" name="Rectangle 8">
            <a:extLst>
              <a:ext uri="{FF2B5EF4-FFF2-40B4-BE49-F238E27FC236}">
                <a16:creationId xmlns:a16="http://schemas.microsoft.com/office/drawing/2014/main" id="{49E67FEE-66B4-AA20-AA34-1DE829E6196B}"/>
              </a:ext>
            </a:extLst>
          </p:cNvPr>
          <p:cNvSpPr/>
          <p:nvPr/>
        </p:nvSpPr>
        <p:spPr>
          <a:xfrm>
            <a:off x="361340" y="1128109"/>
            <a:ext cx="4725297" cy="295835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1100">
                <a:latin typeface="Arial" panose="020B0604020202020204" pitchFamily="34" charset="0"/>
                <a:cs typeface="Arial" panose="020B0604020202020204" pitchFamily="34" charset="0"/>
              </a:rPr>
              <a:t>Riverdale uses OneDrive to :- </a:t>
            </a:r>
          </a:p>
          <a:p>
            <a:pPr marL="171450" indent="-171450">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Prevent loss of documents </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Allows continuity in care by giving easy access to service users' information and records.</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Prevent time wasting in accessing and sharing of service user's file.</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Save money for space used for storage facilities, training venue and staff space</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Allow hybrid working and training</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Allow easy access to company policies </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OneDrive is use to save other Microsoft App</a:t>
            </a:r>
          </a:p>
        </p:txBody>
      </p:sp>
      <p:pic>
        <p:nvPicPr>
          <p:cNvPr id="12" name="Picture 11" descr="Image result for file storing">
            <a:extLst>
              <a:ext uri="{FF2B5EF4-FFF2-40B4-BE49-F238E27FC236}">
                <a16:creationId xmlns:a16="http://schemas.microsoft.com/office/drawing/2014/main" id="{38BD6A2F-0461-D95F-A58F-33160ED35891}"/>
              </a:ext>
            </a:extLst>
          </p:cNvPr>
          <p:cNvPicPr>
            <a:picLocks noChangeAspect="1"/>
          </p:cNvPicPr>
          <p:nvPr/>
        </p:nvPicPr>
        <p:blipFill>
          <a:blip r:embed="rId3"/>
          <a:stretch>
            <a:fillRect/>
          </a:stretch>
        </p:blipFill>
        <p:spPr>
          <a:xfrm>
            <a:off x="6378244" y="2787685"/>
            <a:ext cx="1490646" cy="1916544"/>
          </a:xfrm>
          <a:prstGeom prst="rect">
            <a:avLst/>
          </a:prstGeom>
        </p:spPr>
      </p:pic>
      <p:sp>
        <p:nvSpPr>
          <p:cNvPr id="13" name="TextBox 12">
            <a:extLst>
              <a:ext uri="{FF2B5EF4-FFF2-40B4-BE49-F238E27FC236}">
                <a16:creationId xmlns:a16="http://schemas.microsoft.com/office/drawing/2014/main" id="{40A6B47B-1D4A-8792-F589-9743426054FA}"/>
              </a:ext>
            </a:extLst>
          </p:cNvPr>
          <p:cNvSpPr txBox="1"/>
          <p:nvPr/>
        </p:nvSpPr>
        <p:spPr>
          <a:xfrm>
            <a:off x="2466316" y="439271"/>
            <a:ext cx="184731" cy="369332"/>
          </a:xfrm>
          <a:prstGeom prst="rect">
            <a:avLst/>
          </a:prstGeom>
          <a:noFill/>
        </p:spPr>
        <p:txBody>
          <a:bodyPr wrap="none" rtlCol="0">
            <a:spAutoFit/>
          </a:bodyPr>
          <a:lstStyle/>
          <a:p>
            <a:endParaRPr lang="en-GB"/>
          </a:p>
        </p:txBody>
      </p:sp>
      <p:sp>
        <p:nvSpPr>
          <p:cNvPr id="15" name="Rectangle 14">
            <a:extLst>
              <a:ext uri="{FF2B5EF4-FFF2-40B4-BE49-F238E27FC236}">
                <a16:creationId xmlns:a16="http://schemas.microsoft.com/office/drawing/2014/main" id="{74ED2426-03DA-1BC5-065A-1AAACCE1714E}"/>
              </a:ext>
            </a:extLst>
          </p:cNvPr>
          <p:cNvSpPr/>
          <p:nvPr/>
        </p:nvSpPr>
        <p:spPr>
          <a:xfrm>
            <a:off x="1004047" y="439271"/>
            <a:ext cx="7148520" cy="407236"/>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GB" sz="4000"/>
              <a:t>Benefits: OneDrive at Riverdale</a:t>
            </a:r>
          </a:p>
        </p:txBody>
      </p:sp>
      <p:pic>
        <p:nvPicPr>
          <p:cNvPr id="11" name="Picture 10" descr="Close with solid fill">
            <a:extLst>
              <a:ext uri="{FF2B5EF4-FFF2-40B4-BE49-F238E27FC236}">
                <a16:creationId xmlns:a16="http://schemas.microsoft.com/office/drawing/2014/main" id="{88699D2F-6602-1D14-18BF-CCDD479485AB}"/>
              </a:ext>
            </a:extLst>
          </p:cNvPr>
          <p:cNvPicPr>
            <a:picLocks noChangeAspect="1"/>
          </p:cNvPicPr>
          <p:nvPr/>
        </p:nvPicPr>
        <p:blipFill>
          <a:blip>
            <a:extLst>
              <a:ext uri="{96DAC541-7B7A-43D3-8B79-37D633B846F1}">
                <asvg:svgBlip xmlns:asvg="http://schemas.microsoft.com/office/drawing/2016/SVG/main" r:embed="rId4"/>
              </a:ext>
            </a:extLst>
          </a:blip>
          <a:srcRect/>
          <a:stretch/>
        </p:blipFill>
        <p:spPr>
          <a:xfrm rot="384816">
            <a:off x="6275015" y="1854787"/>
            <a:ext cx="1872601" cy="1872601"/>
          </a:xfrm>
          <a:prstGeom prst="rect">
            <a:avLst/>
          </a:prstGeom>
        </p:spPr>
      </p:pic>
    </p:spTree>
    <p:extLst>
      <p:ext uri="{BB962C8B-B14F-4D97-AF65-F5344CB8AC3E}">
        <p14:creationId xmlns:p14="http://schemas.microsoft.com/office/powerpoint/2010/main" val="32351669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78416B8-0868-EB0F-987F-8BDB15B98E70}"/>
              </a:ext>
            </a:extLst>
          </p:cNvPr>
          <p:cNvSpPr/>
          <p:nvPr/>
        </p:nvSpPr>
        <p:spPr>
          <a:xfrm>
            <a:off x="288249" y="1522879"/>
            <a:ext cx="6535271" cy="3083859"/>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OneDrive need good internet service to access information stored on it</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OneDrive can be complicated and may require carers to be trained </a:t>
            </a:r>
          </a:p>
          <a:p>
            <a:pPr marL="171450" indent="-171450">
              <a:buFont typeface="Arial" panose="020B0604020202020204" pitchFamily="34" charset="0"/>
              <a:buChar char="•"/>
            </a:pPr>
            <a:endParaRPr lang="en-GB" sz="1100">
              <a:latin typeface="Arial" panose="020B0604020202020204" pitchFamily="34" charset="0"/>
              <a:cs typeface="Arial" panose="020B0604020202020204" pitchFamily="34" charset="0"/>
            </a:endParaRPr>
          </a:p>
        </p:txBody>
      </p:sp>
      <p:sp>
        <p:nvSpPr>
          <p:cNvPr id="11" name="Rectangle 10">
            <a:extLst>
              <a:ext uri="{FF2B5EF4-FFF2-40B4-BE49-F238E27FC236}">
                <a16:creationId xmlns:a16="http://schemas.microsoft.com/office/drawing/2014/main" id="{701FE17B-1227-3F3F-EA70-354CA2EED225}"/>
              </a:ext>
            </a:extLst>
          </p:cNvPr>
          <p:cNvSpPr/>
          <p:nvPr/>
        </p:nvSpPr>
        <p:spPr>
          <a:xfrm>
            <a:off x="288250" y="268941"/>
            <a:ext cx="6535271" cy="914400"/>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a:ln>
                  <a:noFill/>
                </a:ln>
                <a:solidFill>
                  <a:prstClr val="black"/>
                </a:solidFill>
                <a:effectLst/>
                <a:uLnTx/>
                <a:uFillTx/>
                <a:latin typeface="Calibri" panose="020F0502020204030204"/>
                <a:ea typeface="+mn-ea"/>
                <a:cs typeface="+mn-cs"/>
              </a:rPr>
              <a:t>Limitation: OneDrive at Riverdale</a:t>
            </a:r>
          </a:p>
        </p:txBody>
      </p:sp>
      <p:pic>
        <p:nvPicPr>
          <p:cNvPr id="12" name="Picture 11">
            <a:extLst>
              <a:ext uri="{FF2B5EF4-FFF2-40B4-BE49-F238E27FC236}">
                <a16:creationId xmlns:a16="http://schemas.microsoft.com/office/drawing/2014/main" id="{6B8BB4CC-477A-E555-3FCB-C3FE956EBB21}"/>
              </a:ext>
            </a:extLst>
          </p:cNvPr>
          <p:cNvPicPr>
            <a:picLocks noChangeAspect="1"/>
          </p:cNvPicPr>
          <p:nvPr/>
        </p:nvPicPr>
        <p:blipFill>
          <a:blip r:embed="rId2"/>
          <a:stretch>
            <a:fillRect/>
          </a:stretch>
        </p:blipFill>
        <p:spPr>
          <a:xfrm>
            <a:off x="6926893" y="1522879"/>
            <a:ext cx="1935106" cy="855945"/>
          </a:xfrm>
          <a:prstGeom prst="rect">
            <a:avLst/>
          </a:prstGeom>
        </p:spPr>
      </p:pic>
      <p:pic>
        <p:nvPicPr>
          <p:cNvPr id="13" name="Picture 12">
            <a:extLst>
              <a:ext uri="{FF2B5EF4-FFF2-40B4-BE49-F238E27FC236}">
                <a16:creationId xmlns:a16="http://schemas.microsoft.com/office/drawing/2014/main" id="{66DF52F1-3979-5C47-227C-6EB876DF40C1}"/>
              </a:ext>
            </a:extLst>
          </p:cNvPr>
          <p:cNvPicPr>
            <a:picLocks noChangeAspect="1"/>
          </p:cNvPicPr>
          <p:nvPr/>
        </p:nvPicPr>
        <p:blipFill>
          <a:blip r:embed="rId3"/>
          <a:stretch>
            <a:fillRect/>
          </a:stretch>
        </p:blipFill>
        <p:spPr>
          <a:xfrm>
            <a:off x="6926893" y="2583155"/>
            <a:ext cx="1928858" cy="1281830"/>
          </a:xfrm>
          <a:prstGeom prst="rect">
            <a:avLst/>
          </a:prstGeom>
        </p:spPr>
      </p:pic>
    </p:spTree>
    <p:extLst>
      <p:ext uri="{BB962C8B-B14F-4D97-AF65-F5344CB8AC3E}">
        <p14:creationId xmlns:p14="http://schemas.microsoft.com/office/powerpoint/2010/main" val="769642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r>
              <a:rPr lang="en-US" sz="1300" i="1">
                <a:solidFill>
                  <a:srgbClr val="555555"/>
                </a:solidFill>
                <a:latin typeface="Calibri" pitchFamily="34" charset="0"/>
                <a:ea typeface="Calibri" pitchFamily="34" charset="-122"/>
                <a:cs typeface="Calibri" pitchFamily="34" charset="-120"/>
              </a:rPr>
              <a:t>Recommended Tool:  Microsoft Word          Presenter: Farheen Baxa | 2544027</a:t>
            </a:r>
            <a:endParaRPr lang="en-US" sz="130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p:cNvSpPr/>
          <p:nvPr/>
        </p:nvSpPr>
        <p:spPr>
          <a:xfrm>
            <a:off x="411480" y="1463040"/>
            <a:ext cx="8321040" cy="3429000"/>
          </a:xfrm>
          <a:prstGeom prst="rect">
            <a:avLst/>
          </a:prstGeom>
          <a:noFill/>
          <a:ln/>
        </p:spPr>
        <p:txBody>
          <a:bodyPr wrap="square" lIns="0" tIns="0" rIns="0" bIns="0" rtlCol="0" anchor="t"/>
          <a:lstStyle/>
          <a:p>
            <a:pPr>
              <a:buSzPct val="100000"/>
            </a:pPr>
            <a:endParaRPr lang="en-US" sz="1500"/>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10" name="TextBox 9">
            <a:extLst>
              <a:ext uri="{FF2B5EF4-FFF2-40B4-BE49-F238E27FC236}">
                <a16:creationId xmlns:a16="http://schemas.microsoft.com/office/drawing/2014/main" id="{D72910FD-DB0C-2EC5-E38B-4689602CDC9B}"/>
              </a:ext>
            </a:extLst>
          </p:cNvPr>
          <p:cNvSpPr txBox="1"/>
          <p:nvPr/>
        </p:nvSpPr>
        <p:spPr>
          <a:xfrm>
            <a:off x="609600" y="1750081"/>
            <a:ext cx="5961017" cy="2800767"/>
          </a:xfrm>
          <a:prstGeom prst="rect">
            <a:avLst/>
          </a:prstGeom>
          <a:noFill/>
        </p:spPr>
        <p:txBody>
          <a:bodyPr wrap="square">
            <a:spAutoFit/>
          </a:bodyPr>
          <a:lstStyle/>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Care documentation is defined as the process of recording information about patient care activities, which </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encompasses both basic and goal-directed care and is primarily used to facilitate communication regarding care.</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 It should minimize unrelated documentation while supporting standardized language and critical reasoning to enhance evaluation and decision-making in practice.</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Microsoft Word is an indispensable tool for professionals at Riverdale for managing complex documents, also essential for streamlining workflows, maintaining consistency and creating professional quality deliverables.</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It helps in maintaining all the data for the care home electronically rather than using paper.</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It helps in incorporating the latest managed care, accrediting agency and government regulations.</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paperwork and record keeping day to day activities of the residents.(John Wiley &amp; Sons, 2020)*</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When we use MS Word , there is a high chance of decline in productivity within care homes</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830CBF-FE22-38B3-878E-DD55FD290E65}"/>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B49C970F-4E9A-4DC4-3857-C80AACC11CA1}"/>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Task 3: Care Documentation</a:t>
            </a:r>
            <a:endParaRPr lang="en-US" sz="3600"/>
          </a:p>
        </p:txBody>
      </p:sp>
      <p:sp>
        <p:nvSpPr>
          <p:cNvPr id="3" name="Shape 1">
            <a:extLst>
              <a:ext uri="{FF2B5EF4-FFF2-40B4-BE49-F238E27FC236}">
                <a16:creationId xmlns:a16="http://schemas.microsoft.com/office/drawing/2014/main" id="{DD1344F7-29B3-B3CD-5581-8E279488BA3A}"/>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0292A464-5F78-89D3-E3E8-B63BAC52E381}"/>
              </a:ext>
            </a:extLst>
          </p:cNvPr>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a:solidFill>
                  <a:srgbClr val="555555"/>
                </a:solidFill>
                <a:latin typeface="Calibri" pitchFamily="34" charset="0"/>
                <a:ea typeface="Calibri" pitchFamily="34" charset="-122"/>
                <a:cs typeface="Calibri" pitchFamily="34" charset="-120"/>
              </a:rPr>
              <a:t>Recommended Tool:  Microsoft Word          Presenter: Farheen Baxa | 2544027</a:t>
            </a:r>
            <a:endParaRPr lang="en-US" sz="1300"/>
          </a:p>
        </p:txBody>
      </p:sp>
      <p:sp>
        <p:nvSpPr>
          <p:cNvPr id="5" name="Shape 3">
            <a:extLst>
              <a:ext uri="{FF2B5EF4-FFF2-40B4-BE49-F238E27FC236}">
                <a16:creationId xmlns:a16="http://schemas.microsoft.com/office/drawing/2014/main" id="{6C8B3A15-CE59-79D0-8BE8-CE880D06CE4E}"/>
              </a:ext>
            </a:extLst>
          </p:cNvPr>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6" name="Text 4">
            <a:extLst>
              <a:ext uri="{FF2B5EF4-FFF2-40B4-BE49-F238E27FC236}">
                <a16:creationId xmlns:a16="http://schemas.microsoft.com/office/drawing/2014/main" id="{867059DB-CE37-895B-8C0D-32BFC7E800E4}"/>
              </a:ext>
            </a:extLst>
          </p:cNvPr>
          <p:cNvSpPr/>
          <p:nvPr/>
        </p:nvSpPr>
        <p:spPr>
          <a:xfrm>
            <a:off x="411480" y="1463040"/>
            <a:ext cx="8321040" cy="3429000"/>
          </a:xfrm>
          <a:prstGeom prst="rect">
            <a:avLst/>
          </a:prstGeom>
          <a:noFill/>
          <a:ln/>
        </p:spPr>
        <p:txBody>
          <a:bodyPr wrap="square" lIns="0" tIns="0" rIns="0" bIns="0" rtlCol="0" anchor="t"/>
          <a:lstStyle/>
          <a:p>
            <a:pPr>
              <a:buSzPct val="100000"/>
            </a:pPr>
            <a:endParaRPr lang="en-US" sz="1500"/>
          </a:p>
        </p:txBody>
      </p:sp>
      <p:sp>
        <p:nvSpPr>
          <p:cNvPr id="7" name="Shape 5">
            <a:extLst>
              <a:ext uri="{FF2B5EF4-FFF2-40B4-BE49-F238E27FC236}">
                <a16:creationId xmlns:a16="http://schemas.microsoft.com/office/drawing/2014/main" id="{067499B4-7B96-7F6F-25A1-517ADF69EC13}"/>
              </a:ext>
            </a:extLst>
          </p:cNvPr>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A40D7D71-4A3A-C278-4600-20BFAF08097D}"/>
              </a:ext>
            </a:extLst>
          </p:cNvPr>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a:p>
        </p:txBody>
      </p:sp>
      <p:sp>
        <p:nvSpPr>
          <p:cNvPr id="10" name="TextBox 9">
            <a:extLst>
              <a:ext uri="{FF2B5EF4-FFF2-40B4-BE49-F238E27FC236}">
                <a16:creationId xmlns:a16="http://schemas.microsoft.com/office/drawing/2014/main" id="{17441054-7A01-F051-D474-83D89B60AB79}"/>
              </a:ext>
            </a:extLst>
          </p:cNvPr>
          <p:cNvSpPr txBox="1"/>
          <p:nvPr/>
        </p:nvSpPr>
        <p:spPr>
          <a:xfrm>
            <a:off x="609600" y="1750081"/>
            <a:ext cx="5961017" cy="769441"/>
          </a:xfrm>
          <a:prstGeom prst="rect">
            <a:avLst/>
          </a:prstGeom>
          <a:noFill/>
        </p:spPr>
        <p:txBody>
          <a:bodyPr wrap="square">
            <a:spAutoFit/>
          </a:bodyPr>
          <a:lstStyle/>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 If files are not protected by passwords, it can be accessible by anyone leaving less room for data protection</a:t>
            </a:r>
          </a:p>
          <a:p>
            <a:pPr marL="171450" indent="-171450">
              <a:buFont typeface="Arial" panose="020B0604020202020204" pitchFamily="34" charset="0"/>
              <a:buChar char="•"/>
            </a:pPr>
            <a:r>
              <a:rPr lang="en-GB" sz="1100">
                <a:latin typeface="Arial" panose="020B0604020202020204" pitchFamily="34" charset="0"/>
                <a:cs typeface="Arial" panose="020B0604020202020204" pitchFamily="34" charset="0"/>
              </a:rPr>
              <a:t>It does not track exact timestamps of the entries making it highly unreliable for legal and clinical defence.</a:t>
            </a:r>
          </a:p>
        </p:txBody>
      </p:sp>
    </p:spTree>
    <p:extLst>
      <p:ext uri="{BB962C8B-B14F-4D97-AF65-F5344CB8AC3E}">
        <p14:creationId xmlns:p14="http://schemas.microsoft.com/office/powerpoint/2010/main" val="685797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Benefits &amp; Limitations: MS Word at Riverdale</a:t>
            </a:r>
            <a:endParaRPr lang="en-US" sz="360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Benefits</a:t>
            </a:r>
            <a:endParaRPr lang="en-US" sz="170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a:solidFill>
                  <a:srgbClr val="1A1A1A"/>
                </a:solidFill>
                <a:latin typeface="Calibri" pitchFamily="34" charset="0"/>
                <a:ea typeface="Calibri" pitchFamily="34" charset="-122"/>
                <a:cs typeface="Calibri" pitchFamily="34" charset="-120"/>
              </a:rPr>
              <a:t>Limitations</a:t>
            </a:r>
            <a:endParaRPr lang="en-US" sz="170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a:p>
        </p:txBody>
      </p:sp>
    </p:spTree>
    <p:extLst>
      <p:ext uri="{BB962C8B-B14F-4D97-AF65-F5344CB8AC3E}">
        <p14:creationId xmlns:p14="http://schemas.microsoft.com/office/powerpoint/2010/main" val="2961832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Summary: Benefits &amp; Limitations of Recommended Tools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11" name="Table 0"/>
          <p:cNvGraphicFramePr>
            <a:graphicFrameLocks noGrp="1"/>
          </p:cNvGraphicFramePr>
          <p:nvPr>
            <p:extLst>
              <p:ext uri="{D42A27DB-BD31-4B8C-83A1-F6EECF244321}">
                <p14:modId xmlns:p14="http://schemas.microsoft.com/office/powerpoint/2010/main" val="1579011935"/>
              </p:ext>
            </p:extLst>
          </p:nvPr>
        </p:nvGraphicFramePr>
        <p:xfrm>
          <a:off x="411480" y="1097280"/>
          <a:ext cx="8321040" cy="3401568"/>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a:solidFill>
                            <a:srgbClr val="FFFFFF"/>
                          </a:solidFill>
                          <a:latin typeface="Calibri" pitchFamily="34" charset="0"/>
                          <a:ea typeface="Calibri" pitchFamily="34" charset="-122"/>
                          <a:cs typeface="Calibri" pitchFamily="34" charset="-120"/>
                        </a:rPr>
                        <a:t>Workplace Task</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MS 365 Tool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Benefit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a:solidFill>
                            <a:srgbClr val="FFFFFF"/>
                          </a:solidFill>
                          <a:latin typeface="Calibri" pitchFamily="34" charset="0"/>
                          <a:ea typeface="Calibri" pitchFamily="34" charset="-122"/>
                          <a:cs typeface="Calibri" pitchFamily="34" charset="-120"/>
                        </a:rPr>
                        <a:t>Key Limitation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Communication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Teams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File Storage &amp; Sharing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OneDrive</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Care Documentation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Word</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Scheduling / Rotas</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Excel</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a:solidFill>
                            <a:srgbClr val="1A1A1A"/>
                          </a:solidFill>
                          <a:latin typeface="Calibri" pitchFamily="34" charset="0"/>
                          <a:ea typeface="Calibri" pitchFamily="34" charset="-122"/>
                          <a:cs typeface="Calibri" pitchFamily="34" charset="-120"/>
                        </a:rPr>
                        <a:t>Staff Training</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PowerPoint</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benefit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a:solidFill>
                            <a:srgbClr val="1A1A1A"/>
                          </a:solidFill>
                          <a:latin typeface="Calibri" pitchFamily="34" charset="0"/>
                          <a:ea typeface="Calibri" pitchFamily="34" charset="-122"/>
                          <a:cs typeface="Calibri" pitchFamily="34" charset="-120"/>
                        </a:rPr>
                        <a:t>[Add limitation + citation]</a:t>
                      </a:r>
                      <a:endParaRPr lang="en-US" sz="130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Conclusion</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97429"/>
            <a:ext cx="8321040" cy="3474720"/>
          </a:xfrm>
          <a:prstGeom prst="rect">
            <a:avLst/>
          </a:prstGeom>
          <a:noFill/>
          <a:ln/>
        </p:spPr>
        <p:txBody>
          <a:bodyPr wrap="square" lIns="0" tIns="0" rIns="0" bIns="0" rtlCol="0" anchor="t"/>
          <a:lstStyle/>
          <a:p>
            <a:pPr marL="342900" indent="-342900">
              <a:buSzPct val="100000"/>
              <a:buChar char="•"/>
            </a:pPr>
            <a:r>
              <a:rPr lang="en-US" sz="2000">
                <a:latin typeface="Calibri"/>
                <a:ea typeface="Calibri"/>
                <a:cs typeface="Calibri"/>
              </a:rPr>
              <a:t>The most efficient tools for a nursing care home are All In </a:t>
            </a:r>
            <a:r>
              <a:rPr lang="en-US" sz="2000" err="1">
                <a:latin typeface="Calibri"/>
                <a:ea typeface="Calibri"/>
                <a:cs typeface="Calibri"/>
              </a:rPr>
              <a:t>ONe</a:t>
            </a:r>
            <a:r>
              <a:rPr lang="en-US" sz="2000">
                <a:latin typeface="Calibri"/>
                <a:ea typeface="Calibri"/>
                <a:cs typeface="Calibri"/>
              </a:rPr>
              <a:t> Care Management System which integrate electronic care planning, medical management and staff training.</a:t>
            </a:r>
          </a:p>
          <a:p>
            <a:pPr marL="342900" indent="-342900">
              <a:buSzPct val="100000"/>
              <a:buChar char="•"/>
            </a:pPr>
            <a:r>
              <a:rPr lang="en-US" sz="2000">
                <a:latin typeface="Calibri"/>
                <a:ea typeface="Calibri"/>
                <a:cs typeface="Calibri"/>
              </a:rPr>
              <a:t>There are shared limitations across the tools in a care home like Staff training, Internet access, Cost, Time pressure and Technical issues.</a:t>
            </a:r>
          </a:p>
          <a:p>
            <a:pPr marL="342900" indent="-342900">
              <a:buSzPct val="100000"/>
              <a:buChar char="•"/>
            </a:pPr>
            <a:r>
              <a:rPr lang="en-US" sz="2000">
                <a:latin typeface="Calibri"/>
                <a:ea typeface="Calibri"/>
                <a:cs typeface="Calibri"/>
              </a:rPr>
              <a:t>Care Staff may have different levels of digital skills, so some may struggle to use electronic care planning which can delay the records with healthcare professionals.</a:t>
            </a:r>
          </a:p>
          <a:p>
            <a:pPr marL="342900" indent="-342900">
              <a:buSzPct val="100000"/>
              <a:buChar char="•"/>
            </a:pPr>
            <a:r>
              <a:rPr lang="en-US" sz="2000">
                <a:latin typeface="Calibri"/>
                <a:ea typeface="Calibri"/>
                <a:cs typeface="Calibri"/>
              </a:rPr>
              <a:t>The key recommendation </a:t>
            </a:r>
            <a:r>
              <a:rPr lang="en-US" sz="2000" err="1">
                <a:latin typeface="Calibri"/>
                <a:ea typeface="Calibri"/>
                <a:cs typeface="Calibri"/>
              </a:rPr>
              <a:t>fpr</a:t>
            </a:r>
            <a:r>
              <a:rPr lang="en-US" sz="2000">
                <a:latin typeface="Calibri"/>
                <a:ea typeface="Calibri"/>
                <a:cs typeface="Calibri"/>
              </a:rPr>
              <a:t> Riverdale Nursing Home should invest in reliable digital care </a:t>
            </a:r>
            <a:r>
              <a:rPr lang="en-US" sz="2000" err="1">
                <a:latin typeface="Calibri"/>
                <a:ea typeface="Calibri"/>
                <a:cs typeface="Calibri"/>
              </a:rPr>
              <a:t>systems,regular</a:t>
            </a:r>
            <a:r>
              <a:rPr lang="en-US" sz="2000">
                <a:latin typeface="Calibri"/>
                <a:ea typeface="Calibri"/>
                <a:cs typeface="Calibri"/>
              </a:rPr>
              <a:t> staff training and strong IT support to improve the quality of care, communication and to manage safely and accurately.</a:t>
            </a:r>
          </a:p>
          <a:p>
            <a:pPr marL="342900" indent="-342900">
              <a:buSzPct val="100000"/>
              <a:buChar char="•"/>
            </a:pPr>
            <a:endParaRPr lang="en-US" sz="1700">
              <a:solidFill>
                <a:srgbClr val="C0392B"/>
              </a:solidFill>
              <a:latin typeface="Calibri"/>
              <a:ea typeface="Calibri"/>
              <a:cs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8321040" cy="3840480"/>
          </a:xfrm>
          <a:prstGeom prst="rect">
            <a:avLst/>
          </a:prstGeom>
          <a:noFill/>
          <a:ln/>
        </p:spPr>
        <p:txBody>
          <a:bodyPr wrap="square" lIns="0" tIns="0" rIns="0" bIns="0" rtlCol="0" anchor="t"/>
          <a:lstStyle/>
          <a:p>
            <a:pPr marL="171450" indent="-171450">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marR="0" lvl="0" indent="-171450" algn="l" defTabSz="914400">
              <a:lnSpc>
                <a:spcPct val="100000"/>
              </a:lnSpc>
              <a:spcBef>
                <a:spcPts val="0"/>
              </a:spcBef>
              <a:spcAft>
                <a:spcPts val="0"/>
              </a:spcAft>
              <a:buClrTx/>
              <a:buSzTx/>
              <a:buFont typeface="Arial" panose="020B0604020202020204" pitchFamily="34" charset="0"/>
              <a:buChar char="•"/>
              <a:tabLst/>
              <a:defRPr/>
            </a:pPr>
            <a:endParaRPr lang="en-GB" sz="1100" dirty="0">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endParaRPr lang="en-US" sz="11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30F60DA0-0FEA-D790-9F7B-DDBF7BA6070A}"/>
              </a:ext>
            </a:extLst>
          </p:cNvPr>
          <p:cNvSpPr txBox="1"/>
          <p:nvPr/>
        </p:nvSpPr>
        <p:spPr>
          <a:xfrm>
            <a:off x="413656" y="1287236"/>
            <a:ext cx="871945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(Muchmore, Michael, and J. Dilly. "The best cloud storage and file-sharing services for 2020.“​</a:t>
            </a:r>
          </a:p>
          <a:p>
            <a:r>
              <a:rPr lang="en-US"/>
              <a:t>Anderson, P. and Thomas, L. (2021) </a:t>
            </a:r>
            <a:r>
              <a:rPr lang="en-US" i="1"/>
              <a:t>'Enhancing healthcare teams communication through digital platforms'</a:t>
            </a:r>
            <a:r>
              <a:rPr lang="en-US"/>
              <a:t>, Journal of Health Informatics, 27(2), pp. 112-120.​</a:t>
            </a:r>
          </a:p>
          <a:p>
            <a:r>
              <a:rPr lang="en-US"/>
              <a:t>Dalal, Aryendra. "Bridging Operational Gaps Using Cloud Computing Tools for Seamless Team Collaboration and Productivity." (2016).​</a:t>
            </a:r>
          </a:p>
          <a:p>
            <a:r>
              <a:rPr lang="en-US"/>
              <a:t>Devgan, Manish, and Deepak Kumar Sharma. "MMBD sharing on data analytics platform." In Multimedia Big Data Computing for IoT Applications: Concepts, Paradigms and Solutions, pp. 343-366. Singapore: Springer Singapore, 2019.​</a:t>
            </a:r>
          </a:p>
          <a:p>
            <a:r>
              <a:rPr lang="en-US" dirty="0"/>
              <a:t>Dhru, Nidhish. "Telehealth Powered by Office 365." In Office 365 for Healthcare Professionals: Improving Patient Care Through Collaboration, Compliance, and Productivity, pp. 75-100. Berkeley, CA: </a:t>
            </a:r>
            <a:r>
              <a:rPr lang="en-US" dirty="0" err="1"/>
              <a:t>Apress</a:t>
            </a:r>
            <a:r>
              <a:rPr lang="en-US" dirty="0"/>
              <a:t>, 2018.​</a:t>
            </a:r>
            <a:endParaRPr lang="en-US" dirty="0">
              <a:ea typeface="Calibri"/>
              <a:cs typeface="Calibri"/>
            </a:endParaRPr>
          </a:p>
          <a:p>
            <a:pPr algn="ctr"/>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A6C116D1-09B3-230D-C9C0-3C03871F372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6FE3B5DB-6225-59A9-94A1-B3742600D26D}"/>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a:extLst>
              <a:ext uri="{FF2B5EF4-FFF2-40B4-BE49-F238E27FC236}">
                <a16:creationId xmlns:a16="http://schemas.microsoft.com/office/drawing/2014/main" id="{A77AE391-E391-8FD9-485C-0B56E19209B4}"/>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C60AAAA1-35D6-657F-ED39-3C9324C89020}"/>
              </a:ext>
            </a:extLst>
          </p:cNvPr>
          <p:cNvSpPr/>
          <p:nvPr/>
        </p:nvSpPr>
        <p:spPr>
          <a:xfrm>
            <a:off x="411480" y="1097280"/>
            <a:ext cx="8321040" cy="3840480"/>
          </a:xfrm>
          <a:prstGeom prst="rect">
            <a:avLst/>
          </a:prstGeom>
          <a:noFill/>
          <a:ln/>
        </p:spPr>
        <p:txBody>
          <a:bodyPr wrap="square" lIns="0" tIns="0" rIns="0" bIns="0" rtlCol="0" anchor="t"/>
          <a:lstStyle/>
          <a:p>
            <a:pPr marL="171450" indent="-171450">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marR="0" lvl="0" indent="-171450" algn="l" defTabSz="914400">
              <a:lnSpc>
                <a:spcPct val="100000"/>
              </a:lnSpc>
              <a:spcBef>
                <a:spcPts val="0"/>
              </a:spcBef>
              <a:spcAft>
                <a:spcPts val="0"/>
              </a:spcAft>
              <a:buClrTx/>
              <a:buSzTx/>
              <a:buFont typeface="Arial" panose="020B0604020202020204" pitchFamily="34" charset="0"/>
              <a:buChar char="•"/>
              <a:tabLst/>
              <a:defRPr/>
            </a:pPr>
            <a:endParaRPr lang="en-GB" sz="1100" dirty="0">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endParaRPr lang="en-US" sz="11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95E57E8-8EBC-6093-EE65-BCE0BDD8B13A}"/>
              </a:ext>
            </a:extLst>
          </p:cNvPr>
          <p:cNvSpPr txBox="1"/>
          <p:nvPr/>
        </p:nvSpPr>
        <p:spPr>
          <a:xfrm>
            <a:off x="413656" y="1287236"/>
            <a:ext cx="8719457"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ea typeface="Calibri"/>
              <a:cs typeface="Calibri"/>
            </a:endParaRPr>
          </a:p>
          <a:p>
            <a:r>
              <a:rPr lang="en-US"/>
              <a:t>Frey, T.K. and Bloch, B.S. (2023) </a:t>
            </a:r>
            <a:r>
              <a:rPr lang="en-US" i="1"/>
              <a:t>'Using Microsoft Teams to facilitate asynchronous online focus groups'</a:t>
            </a:r>
            <a:r>
              <a:rPr lang="en-US"/>
              <a:t>, International Journal of Qualitative Methods, 22, p. 16094069231211251.​</a:t>
            </a:r>
          </a:p>
          <a:p>
            <a:r>
              <a:rPr lang="en-US" dirty="0"/>
              <a:t>Graves, D. C., et al. "Analysis of cloud storage providers for enterprise readiness based on usage patterns and local resources." </a:t>
            </a:r>
            <a:r>
              <a:rPr lang="en-US" dirty="0" err="1"/>
              <a:t>SoutheastCon</a:t>
            </a:r>
            <a:r>
              <a:rPr lang="en-US" dirty="0"/>
              <a:t> 2015. IEEE, 2015.​</a:t>
            </a:r>
            <a:endParaRPr lang="en-US" dirty="0">
              <a:ea typeface="Calibri"/>
              <a:cs typeface="Calibri"/>
            </a:endParaRPr>
          </a:p>
          <a:p>
            <a:r>
              <a:rPr lang="en-US"/>
              <a:t>Jones, L., Smith, R. and Clark, M. (2019) </a:t>
            </a:r>
            <a:r>
              <a:rPr lang="en-US" i="1"/>
              <a:t>'Challenges of digital communication in healthcare settings'</a:t>
            </a:r>
            <a:r>
              <a:rPr lang="en-US"/>
              <a:t>, Health Informatics Journal, 25(3), pp. 789-798.​</a:t>
            </a:r>
          </a:p>
          <a:p>
            <a:r>
              <a:rPr lang="en-US"/>
              <a:t>Lawson, L. et al. (2023) </a:t>
            </a:r>
            <a:r>
              <a:rPr lang="en-US" i="1"/>
              <a:t>'Improvement of communication and efficiency'</a:t>
            </a:r>
            <a:r>
              <a:rPr lang="en-US"/>
              <a:t> [Online]. Available at: https://pmc.ncbi.nlm.nih.gov/articles/PMC10884691/ (Accessed: 5 July 2026).​</a:t>
            </a:r>
          </a:p>
          <a:p>
            <a:r>
              <a:rPr lang="en-US" dirty="0"/>
              <a:t>Melati, R. (2025) </a:t>
            </a:r>
            <a:r>
              <a:rPr lang="en-US" i="1" dirty="0"/>
              <a:t>'Analysis of the advantages of Microsoft Teams as a corporate communication tool in supporting employee performance'</a:t>
            </a:r>
            <a:r>
              <a:rPr lang="en-US" dirty="0"/>
              <a:t>, </a:t>
            </a:r>
            <a:r>
              <a:rPr lang="en-US" dirty="0" err="1"/>
              <a:t>Eduvest</a:t>
            </a:r>
            <a:r>
              <a:rPr lang="en-US" dirty="0"/>
              <a:t> – Journal of Universal Studies, 5(3), pp. 2893-2899.​</a:t>
            </a:r>
            <a:endParaRPr lang="en-US" dirty="0">
              <a:ea typeface="Calibri"/>
              <a:cs typeface="Calibri"/>
            </a:endParaRPr>
          </a:p>
          <a:p>
            <a:pPr algn="ctr"/>
            <a:endParaRPr lang="en-US"/>
          </a:p>
        </p:txBody>
      </p:sp>
    </p:spTree>
    <p:extLst>
      <p:ext uri="{BB962C8B-B14F-4D97-AF65-F5344CB8AC3E}">
        <p14:creationId xmlns:p14="http://schemas.microsoft.com/office/powerpoint/2010/main" val="35776821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a:extLst>
            <a:ext uri="{FF2B5EF4-FFF2-40B4-BE49-F238E27FC236}">
              <a16:creationId xmlns:a16="http://schemas.microsoft.com/office/drawing/2014/main" id="{542B224A-1AB7-EAF9-6862-3D1D3BC8B323}"/>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AF8FC42B-0D0C-651F-CCAF-746452006057}"/>
              </a:ext>
            </a:extLst>
          </p:cNvPr>
          <p:cNvSpPr/>
          <p:nvPr/>
        </p:nvSpPr>
        <p:spPr>
          <a:xfrm>
            <a:off x="411480" y="201168"/>
            <a:ext cx="8321040" cy="777240"/>
          </a:xfrm>
          <a:prstGeom prst="rect">
            <a:avLst/>
          </a:prstGeom>
          <a:noFill/>
          <a:ln/>
        </p:spPr>
        <p:txBody>
          <a:bodyPr wrap="square" lIns="0" tIns="0" rIns="0" bIns="0" rtlCol="0" anchor="b"/>
          <a:lstStyle/>
          <a:p>
            <a:pPr marL="0" indent="0">
              <a:buNone/>
            </a:pPr>
            <a:r>
              <a:rPr lang="en-US" sz="3600">
                <a:solidFill>
                  <a:srgbClr val="1A1A1A"/>
                </a:solidFill>
                <a:latin typeface="Calibri" pitchFamily="34" charset="0"/>
                <a:ea typeface="Calibri" pitchFamily="34" charset="-122"/>
                <a:cs typeface="Calibri" pitchFamily="34" charset="-120"/>
              </a:rPr>
              <a:t>References</a:t>
            </a:r>
            <a:endParaRPr lang="en-US" sz="3600"/>
          </a:p>
        </p:txBody>
      </p:sp>
      <p:sp>
        <p:nvSpPr>
          <p:cNvPr id="3" name="Shape 1">
            <a:extLst>
              <a:ext uri="{FF2B5EF4-FFF2-40B4-BE49-F238E27FC236}">
                <a16:creationId xmlns:a16="http://schemas.microsoft.com/office/drawing/2014/main" id="{F3C5966D-BC20-82F7-91BF-41A6A6C2347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03809AA6-EDC7-10ED-B2E8-538D96622F9B}"/>
              </a:ext>
            </a:extLst>
          </p:cNvPr>
          <p:cNvSpPr/>
          <p:nvPr/>
        </p:nvSpPr>
        <p:spPr>
          <a:xfrm>
            <a:off x="411480" y="1097280"/>
            <a:ext cx="8321040" cy="3840480"/>
          </a:xfrm>
          <a:prstGeom prst="rect">
            <a:avLst/>
          </a:prstGeom>
          <a:noFill/>
          <a:ln/>
        </p:spPr>
        <p:txBody>
          <a:bodyPr wrap="square" lIns="0" tIns="0" rIns="0" bIns="0" rtlCol="0" anchor="t"/>
          <a:lstStyle/>
          <a:p>
            <a:pPr marL="171450" indent="-171450">
              <a:buFont typeface="Arial" panose="020B0604020202020204" pitchFamily="34" charset="0"/>
              <a:buChar char="•"/>
            </a:pPr>
            <a:endParaRPr lang="en-GB" sz="1100">
              <a:latin typeface="Arial" panose="020B0604020202020204" pitchFamily="34" charset="0"/>
              <a:cs typeface="Arial" panose="020B0604020202020204" pitchFamily="34" charset="0"/>
            </a:endParaRPr>
          </a:p>
          <a:p>
            <a:pPr marL="171450" marR="0" lvl="0" indent="-171450" algn="l" defTabSz="914400">
              <a:lnSpc>
                <a:spcPct val="100000"/>
              </a:lnSpc>
              <a:spcBef>
                <a:spcPts val="0"/>
              </a:spcBef>
              <a:spcAft>
                <a:spcPts val="0"/>
              </a:spcAft>
              <a:buClrTx/>
              <a:buSzTx/>
              <a:buFont typeface="Arial" panose="020B0604020202020204" pitchFamily="34" charset="0"/>
              <a:buChar char="•"/>
              <a:tabLst/>
              <a:defRPr/>
            </a:pPr>
            <a:endParaRPr lang="en-GB" sz="1100" dirty="0">
              <a:latin typeface="Arial" panose="020B0604020202020204" pitchFamily="34" charset="0"/>
              <a:cs typeface="Arial" panose="020B0604020202020204" pitchFamily="34" charset="0"/>
            </a:endParaRPr>
          </a:p>
          <a:p>
            <a:pPr marR="0" lvl="0" algn="l" defTabSz="914400" rtl="0" eaLnBrk="1" fontAlgn="auto" latinLnBrk="0" hangingPunct="1">
              <a:lnSpc>
                <a:spcPct val="100000"/>
              </a:lnSpc>
              <a:spcBef>
                <a:spcPts val="0"/>
              </a:spcBef>
              <a:spcAft>
                <a:spcPts val="0"/>
              </a:spcAft>
              <a:buClrTx/>
              <a:buSzTx/>
              <a:tabLst/>
              <a:defRPr/>
            </a:pPr>
            <a:endParaRPr lang="en-US" sz="110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59EF6CA2-E4B8-973C-6DA3-2C6DEE49AD28}"/>
              </a:ext>
            </a:extLst>
          </p:cNvPr>
          <p:cNvSpPr txBox="1"/>
          <p:nvPr/>
        </p:nvSpPr>
        <p:spPr>
          <a:xfrm>
            <a:off x="702129" y="1091291"/>
            <a:ext cx="7723412" cy="399209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Miller, S. and Clark, J. (2019) </a:t>
            </a:r>
            <a:r>
              <a:rPr i="1"/>
              <a:t>'The role of digital tools in healthcare staff training'</a:t>
            </a:r>
            <a:r>
              <a:t>, Nursing Education Today, 75, pp. 45-51.</a:t>
            </a:r>
            <a:r>
              <a:rPr lang="en-US"/>
              <a:t>​</a:t>
            </a:r>
          </a:p>
          <a:p>
            <a:r>
              <a:t>Roberts, K., Smith, D. and Lee, M. (2020) </a:t>
            </a:r>
            <a:r>
              <a:rPr i="1"/>
              <a:t>'Improving patient care through effective communication: the use of Microsoft Teams in nursing homes'</a:t>
            </a:r>
            <a:r>
              <a:t>, Journal of Nursing Management, 28(6), pp. 1348-1352.</a:t>
            </a:r>
            <a:r>
              <a:rPr lang="en-US"/>
              <a:t>​</a:t>
            </a:r>
          </a:p>
          <a:p>
            <a:r>
              <a:t>Smith, J. and Brown, K. (2020) </a:t>
            </a:r>
            <a:r>
              <a:rPr i="1"/>
              <a:t>'Digital literacy barriers in care home staff: implications for communication'</a:t>
            </a:r>
            <a:r>
              <a:t>, Journal of Nursing Management, 28(5), pp. 1123-1130.</a:t>
            </a:r>
            <a:r>
              <a:rPr lang="en-US"/>
              <a:t>​</a:t>
            </a:r>
          </a:p>
          <a:p>
            <a:r>
              <a:t>Smith, J. and Jones, L. (2020) </a:t>
            </a:r>
            <a:r>
              <a:rPr i="1"/>
              <a:t>'Technological barriers in healthcare communication: a review'</a:t>
            </a:r>
            <a:r>
              <a:t>, International Journal of Medical Informatics, 135, p. 104042.</a:t>
            </a:r>
            <a:r>
              <a:rPr lang="en-US"/>
              <a:t>​</a:t>
            </a:r>
          </a:p>
          <a:p>
            <a:r>
              <a:t>Taylor, P. and Green, S. (2018) </a:t>
            </a:r>
            <a:r>
              <a:rPr i="1"/>
              <a:t>'The importance of face-to-face communication in care homes'</a:t>
            </a:r>
            <a:r>
              <a:t>, International Journal of Care Studies, 45(2), pp. 134-140.</a:t>
            </a:r>
            <a:r>
              <a:rPr lang="en-US"/>
              <a:t>​</a:t>
            </a:r>
          </a:p>
          <a:p>
            <a:pPr algn="ctr"/>
            <a:endParaRPr lang="en-US"/>
          </a:p>
        </p:txBody>
      </p:sp>
    </p:spTree>
    <p:extLst>
      <p:ext uri="{BB962C8B-B14F-4D97-AF65-F5344CB8AC3E}">
        <p14:creationId xmlns:p14="http://schemas.microsoft.com/office/powerpoint/2010/main" val="407261605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3097</Words>
  <Application>Microsoft Office PowerPoint</Application>
  <PresentationFormat>On-screen Show (16:9)</PresentationFormat>
  <Paragraphs>200</Paragraphs>
  <Slides>18</Slides>
  <Notes>16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Farheen Hanif Baxa (2544027)</cp:lastModifiedBy>
  <cp:revision>28</cp:revision>
  <dcterms:created xsi:type="dcterms:W3CDTF">2026-06-21T15:50:06Z</dcterms:created>
  <dcterms:modified xsi:type="dcterms:W3CDTF">2026-07-13T08:41:45Z</dcterms:modified>
</cp:coreProperties>
</file>