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74" r:id="rId3"/>
    <p:sldId id="260" r:id="rId4"/>
    <p:sldId id="267" r:id="rId5"/>
    <p:sldId id="261" r:id="rId6"/>
    <p:sldId id="264" r:id="rId7"/>
    <p:sldId id="265" r:id="rId8"/>
    <p:sldId id="275" r:id="rId9"/>
    <p:sldId id="278" r:id="rId10"/>
    <p:sldId id="277" r:id="rId11"/>
    <p:sldId id="282" r:id="rId12"/>
    <p:sldId id="269" r:id="rId13"/>
    <p:sldId id="270" r:id="rId14"/>
    <p:sldId id="271" r:id="rId15"/>
    <p:sldId id="262" r:id="rId16"/>
    <p:sldId id="266" r:id="rId17"/>
    <p:sldId id="281" r:id="rId18"/>
    <p:sldId id="258" r:id="rId19"/>
    <p:sldId id="280" r:id="rId20"/>
    <p:sldId id="263" r:id="rId21"/>
    <p:sldId id="276" r:id="rId22"/>
    <p:sldId id="279" r:id="rId2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7201E98A-2BE2-4CA0-A5E7-8007997BB7FD}" v="123" dt="2023-06-21T21:04:35.683"/>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2487" autoAdjust="0"/>
    <p:restoredTop sz="90458" autoAdjust="0"/>
  </p:normalViewPr>
  <p:slideViewPr>
    <p:cSldViewPr snapToGrid="0">
      <p:cViewPr varScale="1">
        <p:scale>
          <a:sx n="74" d="100"/>
          <a:sy n="74" d="100"/>
        </p:scale>
        <p:origin x="1157" y="77"/>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theme" Target="theme/theme1.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microsoft.com/office/2015/10/relationships/revisionInfo" Target="revisionInfo.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tableStyles" Target="tableStyles.xml"/></Relationships>
</file>

<file path=ppt/diagrams/_rels/data1.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7.svg"/><Relationship Id="rId1" Type="http://schemas.openxmlformats.org/officeDocument/2006/relationships/image" Target="../media/image6.png"/><Relationship Id="rId6" Type="http://schemas.openxmlformats.org/officeDocument/2006/relationships/image" Target="../media/image11.svg"/><Relationship Id="rId5" Type="http://schemas.openxmlformats.org/officeDocument/2006/relationships/image" Target="../media/image10.png"/><Relationship Id="rId4" Type="http://schemas.openxmlformats.org/officeDocument/2006/relationships/image" Target="../media/image9.svg"/></Relationships>
</file>

<file path=ppt/diagrams/_rels/drawing1.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7.svg"/><Relationship Id="rId1" Type="http://schemas.openxmlformats.org/officeDocument/2006/relationships/image" Target="../media/image6.png"/><Relationship Id="rId6" Type="http://schemas.openxmlformats.org/officeDocument/2006/relationships/image" Target="../media/image11.svg"/><Relationship Id="rId5" Type="http://schemas.openxmlformats.org/officeDocument/2006/relationships/image" Target="../media/image10.png"/><Relationship Id="rId4" Type="http://schemas.openxmlformats.org/officeDocument/2006/relationships/image" Target="../media/image9.svg"/></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D9AA1273-5186-499B-8E93-804ABC60C83F}" type="doc">
      <dgm:prSet loTypeId="urn:microsoft.com/office/officeart/2018/2/layout/IconLabelList" loCatId="icon" qsTypeId="urn:microsoft.com/office/officeart/2005/8/quickstyle/simple1" qsCatId="simple" csTypeId="urn:microsoft.com/office/officeart/2005/8/colors/accent1_2" csCatId="accent1" phldr="1"/>
      <dgm:spPr/>
      <dgm:t>
        <a:bodyPr/>
        <a:lstStyle/>
        <a:p>
          <a:endParaRPr lang="en-US"/>
        </a:p>
      </dgm:t>
    </dgm:pt>
    <dgm:pt modelId="{B70CA0F7-6CC1-44E5-B2ED-B3A2B1ED3FED}">
      <dgm:prSet custT="1"/>
      <dgm:spPr/>
      <dgm:t>
        <a:bodyPr/>
        <a:lstStyle/>
        <a:p>
          <a:pPr>
            <a:lnSpc>
              <a:spcPct val="150000"/>
            </a:lnSpc>
          </a:pPr>
          <a:r>
            <a:rPr lang="en-GB" sz="2000" b="1" dirty="0">
              <a:latin typeface="Arial" panose="020B0604020202020204" pitchFamily="34" charset="0"/>
              <a:cs typeface="Arial" panose="020B0604020202020204" pitchFamily="34" charset="0"/>
            </a:rPr>
            <a:t>Research question</a:t>
          </a:r>
          <a:r>
            <a:rPr lang="en-GB" sz="2000" dirty="0">
              <a:latin typeface="Arial" panose="020B0604020202020204" pitchFamily="34" charset="0"/>
              <a:cs typeface="Arial" panose="020B0604020202020204" pitchFamily="34" charset="0"/>
            </a:rPr>
            <a:t> : </a:t>
          </a:r>
          <a:r>
            <a:rPr lang="en-GB" sz="1800" dirty="0">
              <a:latin typeface="Arial" panose="020B0604020202020204" pitchFamily="34" charset="0"/>
              <a:cs typeface="Arial" panose="020B0604020202020204" pitchFamily="34" charset="0"/>
            </a:rPr>
            <a:t>What</a:t>
          </a:r>
          <a:r>
            <a:rPr lang="en-GB" sz="2000" dirty="0">
              <a:latin typeface="Arial" panose="020B0604020202020204" pitchFamily="34" charset="0"/>
              <a:cs typeface="Arial" panose="020B0604020202020204" pitchFamily="34" charset="0"/>
            </a:rPr>
            <a:t> factors influences the level of physical activity among students?</a:t>
          </a:r>
          <a:endParaRPr lang="en-US" sz="2000" dirty="0">
            <a:latin typeface="Arial" panose="020B0604020202020204" pitchFamily="34" charset="0"/>
            <a:cs typeface="Arial" panose="020B0604020202020204" pitchFamily="34" charset="0"/>
          </a:endParaRPr>
        </a:p>
      </dgm:t>
    </dgm:pt>
    <dgm:pt modelId="{92ABEE78-B964-4534-9330-5586DAE61EFB}" type="parTrans" cxnId="{75C5E516-12B9-48FC-811F-51026B3A9E52}">
      <dgm:prSet/>
      <dgm:spPr/>
      <dgm:t>
        <a:bodyPr/>
        <a:lstStyle/>
        <a:p>
          <a:endParaRPr lang="en-US"/>
        </a:p>
      </dgm:t>
    </dgm:pt>
    <dgm:pt modelId="{D14BDE62-AF6C-4FB5-B96B-B7C5F35C5A92}" type="sibTrans" cxnId="{75C5E516-12B9-48FC-811F-51026B3A9E52}">
      <dgm:prSet/>
      <dgm:spPr/>
      <dgm:t>
        <a:bodyPr/>
        <a:lstStyle/>
        <a:p>
          <a:endParaRPr lang="en-US"/>
        </a:p>
      </dgm:t>
    </dgm:pt>
    <dgm:pt modelId="{2CB7F68D-1414-4700-84F3-A12668D18068}">
      <dgm:prSet custT="1"/>
      <dgm:spPr/>
      <dgm:t>
        <a:bodyPr/>
        <a:lstStyle/>
        <a:p>
          <a:pPr>
            <a:lnSpc>
              <a:spcPct val="150000"/>
            </a:lnSpc>
          </a:pPr>
          <a:r>
            <a:rPr lang="en-GB" sz="1800" b="1" dirty="0">
              <a:latin typeface="Arial" panose="020B0604020202020204" pitchFamily="34" charset="0"/>
              <a:cs typeface="Arial" panose="020B0604020202020204" pitchFamily="34" charset="0"/>
            </a:rPr>
            <a:t>Aims</a:t>
          </a:r>
          <a:r>
            <a:rPr lang="en-GB" sz="1800" dirty="0">
              <a:latin typeface="Arial" panose="020B0604020202020204" pitchFamily="34" charset="0"/>
              <a:cs typeface="Arial" panose="020B0604020202020204" pitchFamily="34" charset="0"/>
            </a:rPr>
            <a:t>: To understand disparities in physical activity among student in a public university.</a:t>
          </a:r>
          <a:endParaRPr lang="en-US" sz="1800" dirty="0">
            <a:latin typeface="Arial" panose="020B0604020202020204" pitchFamily="34" charset="0"/>
            <a:cs typeface="Arial" panose="020B0604020202020204" pitchFamily="34" charset="0"/>
          </a:endParaRPr>
        </a:p>
      </dgm:t>
    </dgm:pt>
    <dgm:pt modelId="{DF00D40C-6C4B-4B4A-8F05-A5C13D4726A2}" type="parTrans" cxnId="{F033C028-8100-4910-9846-4B96A4D05856}">
      <dgm:prSet/>
      <dgm:spPr/>
      <dgm:t>
        <a:bodyPr/>
        <a:lstStyle/>
        <a:p>
          <a:endParaRPr lang="en-US"/>
        </a:p>
      </dgm:t>
    </dgm:pt>
    <dgm:pt modelId="{AE3136E1-6E97-4313-BFED-39BD534C1577}" type="sibTrans" cxnId="{F033C028-8100-4910-9846-4B96A4D05856}">
      <dgm:prSet/>
      <dgm:spPr/>
      <dgm:t>
        <a:bodyPr/>
        <a:lstStyle/>
        <a:p>
          <a:endParaRPr lang="en-US"/>
        </a:p>
      </dgm:t>
    </dgm:pt>
    <dgm:pt modelId="{B234C0B9-F13B-4668-900E-4CC0C8B613F2}">
      <dgm:prSet custT="1"/>
      <dgm:spPr/>
      <dgm:t>
        <a:bodyPr/>
        <a:lstStyle/>
        <a:p>
          <a:pPr marL="0" lvl="0" indent="0" algn="ctr" defTabSz="889000">
            <a:lnSpc>
              <a:spcPct val="150000"/>
            </a:lnSpc>
            <a:spcBef>
              <a:spcPct val="0"/>
            </a:spcBef>
            <a:spcAft>
              <a:spcPct val="35000"/>
            </a:spcAft>
            <a:buNone/>
          </a:pPr>
          <a:endParaRPr lang="en-GB" sz="1800" b="1" kern="1200" dirty="0">
            <a:solidFill>
              <a:prstClr val="black">
                <a:hueOff val="0"/>
                <a:satOff val="0"/>
                <a:lumOff val="0"/>
                <a:alphaOff val="0"/>
              </a:prstClr>
            </a:solidFill>
            <a:latin typeface="Arial" panose="020B0604020202020204" pitchFamily="34" charset="0"/>
            <a:ea typeface="+mn-ea"/>
            <a:cs typeface="Arial" panose="020B0604020202020204" pitchFamily="34" charset="0"/>
          </a:endParaRPr>
        </a:p>
        <a:p>
          <a:pPr marL="0" lvl="0" indent="0" algn="ctr" defTabSz="889000">
            <a:lnSpc>
              <a:spcPct val="150000"/>
            </a:lnSpc>
            <a:spcBef>
              <a:spcPct val="0"/>
            </a:spcBef>
            <a:spcAft>
              <a:spcPct val="35000"/>
            </a:spcAft>
            <a:buNone/>
          </a:pPr>
          <a:endParaRPr lang="en-GB" sz="1800" b="1" kern="1200" dirty="0">
            <a:solidFill>
              <a:prstClr val="black">
                <a:hueOff val="0"/>
                <a:satOff val="0"/>
                <a:lumOff val="0"/>
                <a:alphaOff val="0"/>
              </a:prstClr>
            </a:solidFill>
            <a:latin typeface="Arial" panose="020B0604020202020204" pitchFamily="34" charset="0"/>
            <a:ea typeface="+mn-ea"/>
            <a:cs typeface="Arial" panose="020B0604020202020204" pitchFamily="34" charset="0"/>
          </a:endParaRPr>
        </a:p>
        <a:p>
          <a:pPr marL="0" lvl="0" indent="0" algn="ctr" defTabSz="889000">
            <a:lnSpc>
              <a:spcPct val="150000"/>
            </a:lnSpc>
            <a:spcBef>
              <a:spcPct val="0"/>
            </a:spcBef>
            <a:spcAft>
              <a:spcPct val="35000"/>
            </a:spcAft>
            <a:buNone/>
          </a:pPr>
          <a:endParaRPr lang="en-GB" sz="1800" b="1" kern="1200" dirty="0">
            <a:solidFill>
              <a:prstClr val="black">
                <a:hueOff val="0"/>
                <a:satOff val="0"/>
                <a:lumOff val="0"/>
                <a:alphaOff val="0"/>
              </a:prstClr>
            </a:solidFill>
            <a:latin typeface="Arial" panose="020B0604020202020204" pitchFamily="34" charset="0"/>
            <a:ea typeface="+mn-ea"/>
            <a:cs typeface="Arial" panose="020B0604020202020204" pitchFamily="34" charset="0"/>
          </a:endParaRPr>
        </a:p>
        <a:p>
          <a:pPr marL="0" lvl="0" indent="0" algn="ctr" defTabSz="889000">
            <a:lnSpc>
              <a:spcPct val="150000"/>
            </a:lnSpc>
            <a:spcBef>
              <a:spcPct val="0"/>
            </a:spcBef>
            <a:spcAft>
              <a:spcPct val="35000"/>
            </a:spcAft>
            <a:buNone/>
          </a:pPr>
          <a:endParaRPr lang="en-GB" sz="1800" b="1" kern="1200" dirty="0">
            <a:solidFill>
              <a:prstClr val="black">
                <a:hueOff val="0"/>
                <a:satOff val="0"/>
                <a:lumOff val="0"/>
                <a:alphaOff val="0"/>
              </a:prstClr>
            </a:solidFill>
            <a:latin typeface="Arial" panose="020B0604020202020204" pitchFamily="34" charset="0"/>
            <a:ea typeface="+mn-ea"/>
            <a:cs typeface="Arial" panose="020B0604020202020204" pitchFamily="34" charset="0"/>
          </a:endParaRPr>
        </a:p>
        <a:p>
          <a:pPr marL="0" lvl="0" indent="0" algn="ctr" defTabSz="889000">
            <a:lnSpc>
              <a:spcPct val="150000"/>
            </a:lnSpc>
            <a:spcBef>
              <a:spcPct val="0"/>
            </a:spcBef>
            <a:spcAft>
              <a:spcPct val="35000"/>
            </a:spcAft>
            <a:buNone/>
          </a:pPr>
          <a:r>
            <a:rPr lang="en-GB" sz="1800" b="1" kern="1200" dirty="0">
              <a:solidFill>
                <a:prstClr val="black">
                  <a:hueOff val="0"/>
                  <a:satOff val="0"/>
                  <a:lumOff val="0"/>
                  <a:alphaOff val="0"/>
                </a:prstClr>
              </a:solidFill>
              <a:latin typeface="Arial" panose="020B0604020202020204" pitchFamily="34" charset="0"/>
              <a:ea typeface="+mn-ea"/>
              <a:cs typeface="Arial" panose="020B0604020202020204" pitchFamily="34" charset="0"/>
            </a:rPr>
            <a:t>Objectives: </a:t>
          </a:r>
          <a:r>
            <a:rPr lang="en-GB" sz="1800" b="0" kern="1200" dirty="0">
              <a:solidFill>
                <a:prstClr val="black">
                  <a:hueOff val="0"/>
                  <a:satOff val="0"/>
                  <a:lumOff val="0"/>
                  <a:alphaOff val="0"/>
                </a:prstClr>
              </a:solidFill>
              <a:latin typeface="Arial" panose="020B0604020202020204" pitchFamily="34" charset="0"/>
              <a:ea typeface="+mn-ea"/>
              <a:cs typeface="Arial" panose="020B0604020202020204" pitchFamily="34" charset="0"/>
            </a:rPr>
            <a:t>The objectives are to promote physical activity, raise awareness of its  among university students, and inform public importance health policies to improve their health and well-being.</a:t>
          </a:r>
          <a:endParaRPr lang="en-US" sz="1800" b="0" kern="1200" dirty="0">
            <a:solidFill>
              <a:prstClr val="black">
                <a:hueOff val="0"/>
                <a:satOff val="0"/>
                <a:lumOff val="0"/>
                <a:alphaOff val="0"/>
              </a:prstClr>
            </a:solidFill>
            <a:latin typeface="Arial" panose="020B0604020202020204" pitchFamily="34" charset="0"/>
            <a:ea typeface="+mn-ea"/>
            <a:cs typeface="Arial" panose="020B0604020202020204" pitchFamily="34" charset="0"/>
          </a:endParaRPr>
        </a:p>
      </dgm:t>
    </dgm:pt>
    <dgm:pt modelId="{4238B369-C9D8-41BB-AE01-0827A8B8AE0D}" type="parTrans" cxnId="{C81D6B17-23A8-406A-9E54-451BD8D38B6F}">
      <dgm:prSet/>
      <dgm:spPr/>
      <dgm:t>
        <a:bodyPr/>
        <a:lstStyle/>
        <a:p>
          <a:endParaRPr lang="en-US"/>
        </a:p>
      </dgm:t>
    </dgm:pt>
    <dgm:pt modelId="{0E74AB07-AC82-4478-A0DB-097BB9CE0C3F}" type="sibTrans" cxnId="{C81D6B17-23A8-406A-9E54-451BD8D38B6F}">
      <dgm:prSet/>
      <dgm:spPr/>
      <dgm:t>
        <a:bodyPr/>
        <a:lstStyle/>
        <a:p>
          <a:endParaRPr lang="en-US"/>
        </a:p>
      </dgm:t>
    </dgm:pt>
    <dgm:pt modelId="{09E34B69-867C-428C-8AA8-D2C1456110FD}" type="pres">
      <dgm:prSet presAssocID="{D9AA1273-5186-499B-8E93-804ABC60C83F}" presName="root" presStyleCnt="0">
        <dgm:presLayoutVars>
          <dgm:dir/>
          <dgm:resizeHandles val="exact"/>
        </dgm:presLayoutVars>
      </dgm:prSet>
      <dgm:spPr/>
    </dgm:pt>
    <dgm:pt modelId="{DD888D3F-1FC2-4708-9CBC-E2661E62CA8D}" type="pres">
      <dgm:prSet presAssocID="{B70CA0F7-6CC1-44E5-B2ED-B3A2B1ED3FED}" presName="compNode" presStyleCnt="0"/>
      <dgm:spPr/>
    </dgm:pt>
    <dgm:pt modelId="{C43EDFDC-C467-4775-8A81-DDF74C644A74}" type="pres">
      <dgm:prSet presAssocID="{B70CA0F7-6CC1-44E5-B2ED-B3A2B1ED3FED}"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Head with Gears"/>
        </a:ext>
      </dgm:extLst>
    </dgm:pt>
    <dgm:pt modelId="{372A1EA7-CB04-48A4-BBE0-1A2553DD0B29}" type="pres">
      <dgm:prSet presAssocID="{B70CA0F7-6CC1-44E5-B2ED-B3A2B1ED3FED}" presName="spaceRect" presStyleCnt="0"/>
      <dgm:spPr/>
    </dgm:pt>
    <dgm:pt modelId="{B92BFA43-8416-48B0-BD2F-24C3FAB6AA4F}" type="pres">
      <dgm:prSet presAssocID="{B70CA0F7-6CC1-44E5-B2ED-B3A2B1ED3FED}" presName="textRect" presStyleLbl="revTx" presStyleIdx="0" presStyleCnt="3" custScaleX="320703" custScaleY="153469">
        <dgm:presLayoutVars>
          <dgm:chMax val="1"/>
          <dgm:chPref val="1"/>
        </dgm:presLayoutVars>
      </dgm:prSet>
      <dgm:spPr/>
    </dgm:pt>
    <dgm:pt modelId="{86C093EB-7ADB-4D03-B92B-FF687C4A1587}" type="pres">
      <dgm:prSet presAssocID="{D14BDE62-AF6C-4FB5-B96B-B7C5F35C5A92}" presName="sibTrans" presStyleCnt="0"/>
      <dgm:spPr/>
    </dgm:pt>
    <dgm:pt modelId="{56C6EB33-4E9B-4EE6-99FA-C54A8C287F90}" type="pres">
      <dgm:prSet presAssocID="{2CB7F68D-1414-4700-84F3-A12668D18068}" presName="compNode" presStyleCnt="0"/>
      <dgm:spPr/>
    </dgm:pt>
    <dgm:pt modelId="{B3A28BA1-48CA-4F1E-BBAB-53497EB35C4A}" type="pres">
      <dgm:prSet presAssocID="{2CB7F68D-1414-4700-84F3-A12668D18068}"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Classroom"/>
        </a:ext>
      </dgm:extLst>
    </dgm:pt>
    <dgm:pt modelId="{7BC66AF7-A347-4C93-B92C-D9D52343A72E}" type="pres">
      <dgm:prSet presAssocID="{2CB7F68D-1414-4700-84F3-A12668D18068}" presName="spaceRect" presStyleCnt="0"/>
      <dgm:spPr/>
    </dgm:pt>
    <dgm:pt modelId="{8FB2BA7D-D80E-4D3E-889B-C1B7DA3901EF}" type="pres">
      <dgm:prSet presAssocID="{2CB7F68D-1414-4700-84F3-A12668D18068}" presName="textRect" presStyleLbl="revTx" presStyleIdx="1" presStyleCnt="3" custScaleX="254370" custScaleY="126735">
        <dgm:presLayoutVars>
          <dgm:chMax val="1"/>
          <dgm:chPref val="1"/>
        </dgm:presLayoutVars>
      </dgm:prSet>
      <dgm:spPr/>
    </dgm:pt>
    <dgm:pt modelId="{8E13CFA5-26C3-4DCA-B805-18B0591D0B58}" type="pres">
      <dgm:prSet presAssocID="{AE3136E1-6E97-4313-BFED-39BD534C1577}" presName="sibTrans" presStyleCnt="0"/>
      <dgm:spPr/>
    </dgm:pt>
    <dgm:pt modelId="{ABBCE0C3-60B3-4D6B-85CD-908456621AE8}" type="pres">
      <dgm:prSet presAssocID="{B234C0B9-F13B-4668-900E-4CC0C8B613F2}" presName="compNode" presStyleCnt="0"/>
      <dgm:spPr/>
    </dgm:pt>
    <dgm:pt modelId="{AD292BCB-B90C-4A62-8B66-F23AC23BAB36}" type="pres">
      <dgm:prSet presAssocID="{B234C0B9-F13B-4668-900E-4CC0C8B613F2}"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Bullseye"/>
        </a:ext>
      </dgm:extLst>
    </dgm:pt>
    <dgm:pt modelId="{09E3DD07-F20F-4380-9583-DB4304E05C28}" type="pres">
      <dgm:prSet presAssocID="{B234C0B9-F13B-4668-900E-4CC0C8B613F2}" presName="spaceRect" presStyleCnt="0"/>
      <dgm:spPr/>
    </dgm:pt>
    <dgm:pt modelId="{20B550F6-5C4A-45FD-B100-2BBA344D8423}" type="pres">
      <dgm:prSet presAssocID="{B234C0B9-F13B-4668-900E-4CC0C8B613F2}" presName="textRect" presStyleLbl="revTx" presStyleIdx="2" presStyleCnt="3" custAng="0" custFlipVert="0" custScaleX="349008" custScaleY="186396" custLinFactY="-38884" custLinFactNeighborX="-17426" custLinFactNeighborY="-100000">
        <dgm:presLayoutVars>
          <dgm:chMax val="1"/>
          <dgm:chPref val="1"/>
        </dgm:presLayoutVars>
      </dgm:prSet>
      <dgm:spPr/>
    </dgm:pt>
  </dgm:ptLst>
  <dgm:cxnLst>
    <dgm:cxn modelId="{75C5E516-12B9-48FC-811F-51026B3A9E52}" srcId="{D9AA1273-5186-499B-8E93-804ABC60C83F}" destId="{B70CA0F7-6CC1-44E5-B2ED-B3A2B1ED3FED}" srcOrd="0" destOrd="0" parTransId="{92ABEE78-B964-4534-9330-5586DAE61EFB}" sibTransId="{D14BDE62-AF6C-4FB5-B96B-B7C5F35C5A92}"/>
    <dgm:cxn modelId="{C81D6B17-23A8-406A-9E54-451BD8D38B6F}" srcId="{D9AA1273-5186-499B-8E93-804ABC60C83F}" destId="{B234C0B9-F13B-4668-900E-4CC0C8B613F2}" srcOrd="2" destOrd="0" parTransId="{4238B369-C9D8-41BB-AE01-0827A8B8AE0D}" sibTransId="{0E74AB07-AC82-4478-A0DB-097BB9CE0C3F}"/>
    <dgm:cxn modelId="{F033C028-8100-4910-9846-4B96A4D05856}" srcId="{D9AA1273-5186-499B-8E93-804ABC60C83F}" destId="{2CB7F68D-1414-4700-84F3-A12668D18068}" srcOrd="1" destOrd="0" parTransId="{DF00D40C-6C4B-4B4A-8F05-A5C13D4726A2}" sibTransId="{AE3136E1-6E97-4313-BFED-39BD534C1577}"/>
    <dgm:cxn modelId="{B0B75C74-169C-4F68-B854-2C34E776060D}" type="presOf" srcId="{B70CA0F7-6CC1-44E5-B2ED-B3A2B1ED3FED}" destId="{B92BFA43-8416-48B0-BD2F-24C3FAB6AA4F}" srcOrd="0" destOrd="0" presId="urn:microsoft.com/office/officeart/2018/2/layout/IconLabelList"/>
    <dgm:cxn modelId="{71BC12BA-7A95-42D5-97FE-F04D6197F4A0}" type="presOf" srcId="{D9AA1273-5186-499B-8E93-804ABC60C83F}" destId="{09E34B69-867C-428C-8AA8-D2C1456110FD}" srcOrd="0" destOrd="0" presId="urn:microsoft.com/office/officeart/2018/2/layout/IconLabelList"/>
    <dgm:cxn modelId="{3A64ADCB-B635-4401-A17B-84887715E9D5}" type="presOf" srcId="{B234C0B9-F13B-4668-900E-4CC0C8B613F2}" destId="{20B550F6-5C4A-45FD-B100-2BBA344D8423}" srcOrd="0" destOrd="0" presId="urn:microsoft.com/office/officeart/2018/2/layout/IconLabelList"/>
    <dgm:cxn modelId="{B58936CE-3EBF-4C8B-9C13-916BD688F5FE}" type="presOf" srcId="{2CB7F68D-1414-4700-84F3-A12668D18068}" destId="{8FB2BA7D-D80E-4D3E-889B-C1B7DA3901EF}" srcOrd="0" destOrd="0" presId="urn:microsoft.com/office/officeart/2018/2/layout/IconLabelList"/>
    <dgm:cxn modelId="{1DBB92CD-ECC8-4778-BABC-DAEC86A9FBC9}" type="presParOf" srcId="{09E34B69-867C-428C-8AA8-D2C1456110FD}" destId="{DD888D3F-1FC2-4708-9CBC-E2661E62CA8D}" srcOrd="0" destOrd="0" presId="urn:microsoft.com/office/officeart/2018/2/layout/IconLabelList"/>
    <dgm:cxn modelId="{0F542530-8C2E-4816-9E26-C6953E4D7590}" type="presParOf" srcId="{DD888D3F-1FC2-4708-9CBC-E2661E62CA8D}" destId="{C43EDFDC-C467-4775-8A81-DDF74C644A74}" srcOrd="0" destOrd="0" presId="urn:microsoft.com/office/officeart/2018/2/layout/IconLabelList"/>
    <dgm:cxn modelId="{775677ED-3FCB-4149-AC6F-A3F21C671A82}" type="presParOf" srcId="{DD888D3F-1FC2-4708-9CBC-E2661E62CA8D}" destId="{372A1EA7-CB04-48A4-BBE0-1A2553DD0B29}" srcOrd="1" destOrd="0" presId="urn:microsoft.com/office/officeart/2018/2/layout/IconLabelList"/>
    <dgm:cxn modelId="{6A86C54A-D1DB-4F28-8501-411F8F8DC248}" type="presParOf" srcId="{DD888D3F-1FC2-4708-9CBC-E2661E62CA8D}" destId="{B92BFA43-8416-48B0-BD2F-24C3FAB6AA4F}" srcOrd="2" destOrd="0" presId="urn:microsoft.com/office/officeart/2018/2/layout/IconLabelList"/>
    <dgm:cxn modelId="{C0A0DD40-F2A1-421A-A793-CBF701AD6AEF}" type="presParOf" srcId="{09E34B69-867C-428C-8AA8-D2C1456110FD}" destId="{86C093EB-7ADB-4D03-B92B-FF687C4A1587}" srcOrd="1" destOrd="0" presId="urn:microsoft.com/office/officeart/2018/2/layout/IconLabelList"/>
    <dgm:cxn modelId="{26D8E119-CE4C-4EA6-86E0-A51AE5AD2D71}" type="presParOf" srcId="{09E34B69-867C-428C-8AA8-D2C1456110FD}" destId="{56C6EB33-4E9B-4EE6-99FA-C54A8C287F90}" srcOrd="2" destOrd="0" presId="urn:microsoft.com/office/officeart/2018/2/layout/IconLabelList"/>
    <dgm:cxn modelId="{0F2841A2-41EE-4D96-A142-53A104E520D2}" type="presParOf" srcId="{56C6EB33-4E9B-4EE6-99FA-C54A8C287F90}" destId="{B3A28BA1-48CA-4F1E-BBAB-53497EB35C4A}" srcOrd="0" destOrd="0" presId="urn:microsoft.com/office/officeart/2018/2/layout/IconLabelList"/>
    <dgm:cxn modelId="{F17E228B-1FE6-4B79-9165-EEB4D0E01E60}" type="presParOf" srcId="{56C6EB33-4E9B-4EE6-99FA-C54A8C287F90}" destId="{7BC66AF7-A347-4C93-B92C-D9D52343A72E}" srcOrd="1" destOrd="0" presId="urn:microsoft.com/office/officeart/2018/2/layout/IconLabelList"/>
    <dgm:cxn modelId="{3AF2F003-A10F-4D95-BE07-7A227497A5B3}" type="presParOf" srcId="{56C6EB33-4E9B-4EE6-99FA-C54A8C287F90}" destId="{8FB2BA7D-D80E-4D3E-889B-C1B7DA3901EF}" srcOrd="2" destOrd="0" presId="urn:microsoft.com/office/officeart/2018/2/layout/IconLabelList"/>
    <dgm:cxn modelId="{E3B4E57B-2972-48F3-8EC4-2DB42E05811F}" type="presParOf" srcId="{09E34B69-867C-428C-8AA8-D2C1456110FD}" destId="{8E13CFA5-26C3-4DCA-B805-18B0591D0B58}" srcOrd="3" destOrd="0" presId="urn:microsoft.com/office/officeart/2018/2/layout/IconLabelList"/>
    <dgm:cxn modelId="{DEFED02C-4141-4E21-AF7B-2F807F22969A}" type="presParOf" srcId="{09E34B69-867C-428C-8AA8-D2C1456110FD}" destId="{ABBCE0C3-60B3-4D6B-85CD-908456621AE8}" srcOrd="4" destOrd="0" presId="urn:microsoft.com/office/officeart/2018/2/layout/IconLabelList"/>
    <dgm:cxn modelId="{8213D02E-BBC5-44B8-AB69-AF18A0B3F779}" type="presParOf" srcId="{ABBCE0C3-60B3-4D6B-85CD-908456621AE8}" destId="{AD292BCB-B90C-4A62-8B66-F23AC23BAB36}" srcOrd="0" destOrd="0" presId="urn:microsoft.com/office/officeart/2018/2/layout/IconLabelList"/>
    <dgm:cxn modelId="{34738A3E-9129-4412-A051-940B133D520E}" type="presParOf" srcId="{ABBCE0C3-60B3-4D6B-85CD-908456621AE8}" destId="{09E3DD07-F20F-4380-9583-DB4304E05C28}" srcOrd="1" destOrd="0" presId="urn:microsoft.com/office/officeart/2018/2/layout/IconLabelList"/>
    <dgm:cxn modelId="{82D25912-F220-4D0E-A468-4D34AB40BBA8}" type="presParOf" srcId="{ABBCE0C3-60B3-4D6B-85CD-908456621AE8}" destId="{20B550F6-5C4A-45FD-B100-2BBA344D8423}" srcOrd="2" destOrd="0" presId="urn:microsoft.com/office/officeart/2018/2/layout/Icon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C007684A-55DB-4BF9-85A6-6B2A3924C02A}" type="doc">
      <dgm:prSet loTypeId="urn:microsoft.com/office/officeart/2008/layout/LinedList" loCatId="list" qsTypeId="urn:microsoft.com/office/officeart/2005/8/quickstyle/simple2" qsCatId="simple" csTypeId="urn:microsoft.com/office/officeart/2005/8/colors/accent1_2" csCatId="accent1"/>
      <dgm:spPr/>
      <dgm:t>
        <a:bodyPr/>
        <a:lstStyle/>
        <a:p>
          <a:endParaRPr lang="en-US"/>
        </a:p>
      </dgm:t>
    </dgm:pt>
    <dgm:pt modelId="{C1FED179-2EA8-4A9E-A43E-14BDA88039AE}">
      <dgm:prSet/>
      <dgm:spPr/>
      <dgm:t>
        <a:bodyPr/>
        <a:lstStyle/>
        <a:p>
          <a:pPr algn="just">
            <a:lnSpc>
              <a:spcPct val="150000"/>
            </a:lnSpc>
          </a:pPr>
          <a:r>
            <a:rPr lang="en-GB" dirty="0">
              <a:latin typeface="Arial" panose="020B0604020202020204" pitchFamily="34" charset="0"/>
              <a:cs typeface="Arial" panose="020B0604020202020204" pitchFamily="34" charset="0"/>
            </a:rPr>
            <a:t>Several sample approaches can be utilised in a public university study on student physical activity. Meng et al. (2010) stratified random sampling divides the student population into subgroups by age, gender, or academic major and randomly selects participants from each segment. </a:t>
          </a:r>
          <a:endParaRPr lang="en-US" dirty="0">
            <a:latin typeface="Arial" panose="020B0604020202020204" pitchFamily="34" charset="0"/>
            <a:cs typeface="Arial" panose="020B0604020202020204" pitchFamily="34" charset="0"/>
          </a:endParaRPr>
        </a:p>
      </dgm:t>
    </dgm:pt>
    <dgm:pt modelId="{035A1F4C-2A81-4F07-9F52-B20B4C2F1DFE}" type="parTrans" cxnId="{3F707372-F9FF-479D-8C4D-9BC1EDAB1875}">
      <dgm:prSet/>
      <dgm:spPr/>
      <dgm:t>
        <a:bodyPr/>
        <a:lstStyle/>
        <a:p>
          <a:endParaRPr lang="en-US"/>
        </a:p>
      </dgm:t>
    </dgm:pt>
    <dgm:pt modelId="{6FC5CC55-6E2C-4DFC-8788-6B8B52C7C477}" type="sibTrans" cxnId="{3F707372-F9FF-479D-8C4D-9BC1EDAB1875}">
      <dgm:prSet/>
      <dgm:spPr/>
      <dgm:t>
        <a:bodyPr/>
        <a:lstStyle/>
        <a:p>
          <a:endParaRPr lang="en-US"/>
        </a:p>
      </dgm:t>
    </dgm:pt>
    <dgm:pt modelId="{3B43AC0E-9546-4EA2-A89A-B844C13217FE}">
      <dgm:prSet/>
      <dgm:spPr/>
      <dgm:t>
        <a:bodyPr/>
        <a:lstStyle/>
        <a:p>
          <a:pPr algn="just">
            <a:lnSpc>
              <a:spcPct val="150000"/>
            </a:lnSpc>
          </a:pPr>
          <a:r>
            <a:rPr lang="en-GB" dirty="0">
              <a:latin typeface="Arial" panose="020B0604020202020204" pitchFamily="34" charset="0"/>
              <a:cs typeface="Arial" panose="020B0604020202020204" pitchFamily="34" charset="0"/>
            </a:rPr>
            <a:t>Cluster sampling involves randomly selecting groups of students (e.g., courses or dorms) and inviting all of them to participate. Both strategies can ensure that the sample is representative of the student population and reduce study bias (Meng et al., 2010).</a:t>
          </a:r>
          <a:endParaRPr lang="en-US" dirty="0">
            <a:latin typeface="Arial" panose="020B0604020202020204" pitchFamily="34" charset="0"/>
            <a:cs typeface="Arial" panose="020B0604020202020204" pitchFamily="34" charset="0"/>
          </a:endParaRPr>
        </a:p>
      </dgm:t>
    </dgm:pt>
    <dgm:pt modelId="{1D2611C2-9AF0-420D-9A61-B443BBD4EB1A}" type="parTrans" cxnId="{B55670A6-6FD1-4A14-BF0B-BCC5822EE526}">
      <dgm:prSet/>
      <dgm:spPr/>
      <dgm:t>
        <a:bodyPr/>
        <a:lstStyle/>
        <a:p>
          <a:endParaRPr lang="en-US"/>
        </a:p>
      </dgm:t>
    </dgm:pt>
    <dgm:pt modelId="{52E4BB81-82C1-4CED-BF41-0465A2395B5D}" type="sibTrans" cxnId="{B55670A6-6FD1-4A14-BF0B-BCC5822EE526}">
      <dgm:prSet/>
      <dgm:spPr/>
      <dgm:t>
        <a:bodyPr/>
        <a:lstStyle/>
        <a:p>
          <a:endParaRPr lang="en-US"/>
        </a:p>
      </dgm:t>
    </dgm:pt>
    <dgm:pt modelId="{0FCD3BBE-D55C-43AF-86FE-83184585BB88}" type="pres">
      <dgm:prSet presAssocID="{C007684A-55DB-4BF9-85A6-6B2A3924C02A}" presName="vert0" presStyleCnt="0">
        <dgm:presLayoutVars>
          <dgm:dir/>
          <dgm:animOne val="branch"/>
          <dgm:animLvl val="lvl"/>
        </dgm:presLayoutVars>
      </dgm:prSet>
      <dgm:spPr/>
    </dgm:pt>
    <dgm:pt modelId="{C884EB84-4EF0-4311-8979-7432AE947102}" type="pres">
      <dgm:prSet presAssocID="{C1FED179-2EA8-4A9E-A43E-14BDA88039AE}" presName="thickLine" presStyleLbl="alignNode1" presStyleIdx="0" presStyleCnt="2"/>
      <dgm:spPr/>
    </dgm:pt>
    <dgm:pt modelId="{5B187E1A-9810-4E81-9094-010D577C2BEB}" type="pres">
      <dgm:prSet presAssocID="{C1FED179-2EA8-4A9E-A43E-14BDA88039AE}" presName="horz1" presStyleCnt="0"/>
      <dgm:spPr/>
    </dgm:pt>
    <dgm:pt modelId="{7FBD939B-23D0-4494-9B77-9B8ED3C15772}" type="pres">
      <dgm:prSet presAssocID="{C1FED179-2EA8-4A9E-A43E-14BDA88039AE}" presName="tx1" presStyleLbl="revTx" presStyleIdx="0" presStyleCnt="2"/>
      <dgm:spPr/>
    </dgm:pt>
    <dgm:pt modelId="{07BE5618-AEDF-4D54-B880-849D3719D748}" type="pres">
      <dgm:prSet presAssocID="{C1FED179-2EA8-4A9E-A43E-14BDA88039AE}" presName="vert1" presStyleCnt="0"/>
      <dgm:spPr/>
    </dgm:pt>
    <dgm:pt modelId="{39F0208F-2D53-4B56-A877-6637717CAF4B}" type="pres">
      <dgm:prSet presAssocID="{3B43AC0E-9546-4EA2-A89A-B844C13217FE}" presName="thickLine" presStyleLbl="alignNode1" presStyleIdx="1" presStyleCnt="2"/>
      <dgm:spPr/>
    </dgm:pt>
    <dgm:pt modelId="{539F0A4D-0E3D-44A7-84AD-EE2095E4EA16}" type="pres">
      <dgm:prSet presAssocID="{3B43AC0E-9546-4EA2-A89A-B844C13217FE}" presName="horz1" presStyleCnt="0"/>
      <dgm:spPr/>
    </dgm:pt>
    <dgm:pt modelId="{430BD229-72AA-4BC2-9A54-4B7CEEA7D188}" type="pres">
      <dgm:prSet presAssocID="{3B43AC0E-9546-4EA2-A89A-B844C13217FE}" presName="tx1" presStyleLbl="revTx" presStyleIdx="1" presStyleCnt="2"/>
      <dgm:spPr/>
    </dgm:pt>
    <dgm:pt modelId="{5D818F33-ABD3-4644-9985-EBD1FC1480C1}" type="pres">
      <dgm:prSet presAssocID="{3B43AC0E-9546-4EA2-A89A-B844C13217FE}" presName="vert1" presStyleCnt="0"/>
      <dgm:spPr/>
    </dgm:pt>
  </dgm:ptLst>
  <dgm:cxnLst>
    <dgm:cxn modelId="{A9989E62-D161-4DA7-924A-2D8EF95B3A2C}" type="presOf" srcId="{C1FED179-2EA8-4A9E-A43E-14BDA88039AE}" destId="{7FBD939B-23D0-4494-9B77-9B8ED3C15772}" srcOrd="0" destOrd="0" presId="urn:microsoft.com/office/officeart/2008/layout/LinedList"/>
    <dgm:cxn modelId="{3F707372-F9FF-479D-8C4D-9BC1EDAB1875}" srcId="{C007684A-55DB-4BF9-85A6-6B2A3924C02A}" destId="{C1FED179-2EA8-4A9E-A43E-14BDA88039AE}" srcOrd="0" destOrd="0" parTransId="{035A1F4C-2A81-4F07-9F52-B20B4C2F1DFE}" sibTransId="{6FC5CC55-6E2C-4DFC-8788-6B8B52C7C477}"/>
    <dgm:cxn modelId="{FF73B753-9793-4BFC-8F57-DF85679B061D}" type="presOf" srcId="{C007684A-55DB-4BF9-85A6-6B2A3924C02A}" destId="{0FCD3BBE-D55C-43AF-86FE-83184585BB88}" srcOrd="0" destOrd="0" presId="urn:microsoft.com/office/officeart/2008/layout/LinedList"/>
    <dgm:cxn modelId="{B55670A6-6FD1-4A14-BF0B-BCC5822EE526}" srcId="{C007684A-55DB-4BF9-85A6-6B2A3924C02A}" destId="{3B43AC0E-9546-4EA2-A89A-B844C13217FE}" srcOrd="1" destOrd="0" parTransId="{1D2611C2-9AF0-420D-9A61-B443BBD4EB1A}" sibTransId="{52E4BB81-82C1-4CED-BF41-0465A2395B5D}"/>
    <dgm:cxn modelId="{F1C15BF4-743B-40DB-A3F3-F6B70535D913}" type="presOf" srcId="{3B43AC0E-9546-4EA2-A89A-B844C13217FE}" destId="{430BD229-72AA-4BC2-9A54-4B7CEEA7D188}" srcOrd="0" destOrd="0" presId="urn:microsoft.com/office/officeart/2008/layout/LinedList"/>
    <dgm:cxn modelId="{EC6D0AB0-BC83-4A58-91C7-1965C2946A59}" type="presParOf" srcId="{0FCD3BBE-D55C-43AF-86FE-83184585BB88}" destId="{C884EB84-4EF0-4311-8979-7432AE947102}" srcOrd="0" destOrd="0" presId="urn:microsoft.com/office/officeart/2008/layout/LinedList"/>
    <dgm:cxn modelId="{3DC29634-3D08-41BC-86DB-6BCE20109895}" type="presParOf" srcId="{0FCD3BBE-D55C-43AF-86FE-83184585BB88}" destId="{5B187E1A-9810-4E81-9094-010D577C2BEB}" srcOrd="1" destOrd="0" presId="urn:microsoft.com/office/officeart/2008/layout/LinedList"/>
    <dgm:cxn modelId="{539B219D-E6CE-4B10-95F2-A933C246034E}" type="presParOf" srcId="{5B187E1A-9810-4E81-9094-010D577C2BEB}" destId="{7FBD939B-23D0-4494-9B77-9B8ED3C15772}" srcOrd="0" destOrd="0" presId="urn:microsoft.com/office/officeart/2008/layout/LinedList"/>
    <dgm:cxn modelId="{D7F7C7E6-612D-4866-BB53-62BB29343046}" type="presParOf" srcId="{5B187E1A-9810-4E81-9094-010D577C2BEB}" destId="{07BE5618-AEDF-4D54-B880-849D3719D748}" srcOrd="1" destOrd="0" presId="urn:microsoft.com/office/officeart/2008/layout/LinedList"/>
    <dgm:cxn modelId="{6E3E2866-A333-49FB-AD34-3AC602F35A69}" type="presParOf" srcId="{0FCD3BBE-D55C-43AF-86FE-83184585BB88}" destId="{39F0208F-2D53-4B56-A877-6637717CAF4B}" srcOrd="2" destOrd="0" presId="urn:microsoft.com/office/officeart/2008/layout/LinedList"/>
    <dgm:cxn modelId="{7A7A7EF8-75EA-4B93-A8C4-8FE47CE848F5}" type="presParOf" srcId="{0FCD3BBE-D55C-43AF-86FE-83184585BB88}" destId="{539F0A4D-0E3D-44A7-84AD-EE2095E4EA16}" srcOrd="3" destOrd="0" presId="urn:microsoft.com/office/officeart/2008/layout/LinedList"/>
    <dgm:cxn modelId="{BEA6B59E-2E45-46FF-9EA0-4C902EF87E25}" type="presParOf" srcId="{539F0A4D-0E3D-44A7-84AD-EE2095E4EA16}" destId="{430BD229-72AA-4BC2-9A54-4B7CEEA7D188}" srcOrd="0" destOrd="0" presId="urn:microsoft.com/office/officeart/2008/layout/LinedList"/>
    <dgm:cxn modelId="{49A63807-DEF4-4991-923B-02AE8D8541AC}" type="presParOf" srcId="{539F0A4D-0E3D-44A7-84AD-EE2095E4EA16}" destId="{5D818F33-ABD3-4644-9985-EBD1FC1480C1}"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43EDFDC-C467-4775-8A81-DDF74C644A74}">
      <dsp:nvSpPr>
        <dsp:cNvPr id="0" name=""/>
        <dsp:cNvSpPr/>
      </dsp:nvSpPr>
      <dsp:spPr>
        <a:xfrm>
          <a:off x="1607026" y="721439"/>
          <a:ext cx="522070" cy="52207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92BFA43-8416-48B0-BD2F-24C3FAB6AA4F}">
      <dsp:nvSpPr>
        <dsp:cNvPr id="0" name=""/>
        <dsp:cNvSpPr/>
      </dsp:nvSpPr>
      <dsp:spPr>
        <a:xfrm>
          <a:off x="7733" y="1104413"/>
          <a:ext cx="3720655" cy="390631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889000">
            <a:lnSpc>
              <a:spcPct val="150000"/>
            </a:lnSpc>
            <a:spcBef>
              <a:spcPct val="0"/>
            </a:spcBef>
            <a:spcAft>
              <a:spcPct val="35000"/>
            </a:spcAft>
            <a:buNone/>
          </a:pPr>
          <a:r>
            <a:rPr lang="en-GB" sz="2000" b="1" kern="1200" dirty="0">
              <a:latin typeface="Arial" panose="020B0604020202020204" pitchFamily="34" charset="0"/>
              <a:cs typeface="Arial" panose="020B0604020202020204" pitchFamily="34" charset="0"/>
            </a:rPr>
            <a:t>Research question</a:t>
          </a:r>
          <a:r>
            <a:rPr lang="en-GB" sz="2000" kern="1200" dirty="0">
              <a:latin typeface="Arial" panose="020B0604020202020204" pitchFamily="34" charset="0"/>
              <a:cs typeface="Arial" panose="020B0604020202020204" pitchFamily="34" charset="0"/>
            </a:rPr>
            <a:t> : </a:t>
          </a:r>
          <a:r>
            <a:rPr lang="en-GB" sz="1800" kern="1200" dirty="0">
              <a:latin typeface="Arial" panose="020B0604020202020204" pitchFamily="34" charset="0"/>
              <a:cs typeface="Arial" panose="020B0604020202020204" pitchFamily="34" charset="0"/>
            </a:rPr>
            <a:t>What</a:t>
          </a:r>
          <a:r>
            <a:rPr lang="en-GB" sz="2000" kern="1200" dirty="0">
              <a:latin typeface="Arial" panose="020B0604020202020204" pitchFamily="34" charset="0"/>
              <a:cs typeface="Arial" panose="020B0604020202020204" pitchFamily="34" charset="0"/>
            </a:rPr>
            <a:t> factors influences the level of physical activity among students?</a:t>
          </a:r>
          <a:endParaRPr lang="en-US" sz="2000" kern="1200" dirty="0">
            <a:latin typeface="Arial" panose="020B0604020202020204" pitchFamily="34" charset="0"/>
            <a:cs typeface="Arial" panose="020B0604020202020204" pitchFamily="34" charset="0"/>
          </a:endParaRPr>
        </a:p>
      </dsp:txBody>
      <dsp:txXfrm>
        <a:off x="7733" y="1104413"/>
        <a:ext cx="3720655" cy="3906317"/>
      </dsp:txXfrm>
    </dsp:sp>
    <dsp:sp modelId="{B3A28BA1-48CA-4F1E-BBAB-53497EB35C4A}">
      <dsp:nvSpPr>
        <dsp:cNvPr id="0" name=""/>
        <dsp:cNvSpPr/>
      </dsp:nvSpPr>
      <dsp:spPr>
        <a:xfrm>
          <a:off x="5145926" y="891557"/>
          <a:ext cx="522070" cy="52207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FB2BA7D-D80E-4D3E-889B-C1B7DA3901EF}">
      <dsp:nvSpPr>
        <dsp:cNvPr id="0" name=""/>
        <dsp:cNvSpPr/>
      </dsp:nvSpPr>
      <dsp:spPr>
        <a:xfrm>
          <a:off x="3931417" y="1614768"/>
          <a:ext cx="2951089" cy="322584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800100">
            <a:lnSpc>
              <a:spcPct val="150000"/>
            </a:lnSpc>
            <a:spcBef>
              <a:spcPct val="0"/>
            </a:spcBef>
            <a:spcAft>
              <a:spcPct val="35000"/>
            </a:spcAft>
            <a:buNone/>
          </a:pPr>
          <a:r>
            <a:rPr lang="en-GB" sz="1800" b="1" kern="1200" dirty="0">
              <a:latin typeface="Arial" panose="020B0604020202020204" pitchFamily="34" charset="0"/>
              <a:cs typeface="Arial" panose="020B0604020202020204" pitchFamily="34" charset="0"/>
            </a:rPr>
            <a:t>Aims</a:t>
          </a:r>
          <a:r>
            <a:rPr lang="en-GB" sz="1800" kern="1200" dirty="0">
              <a:latin typeface="Arial" panose="020B0604020202020204" pitchFamily="34" charset="0"/>
              <a:cs typeface="Arial" panose="020B0604020202020204" pitchFamily="34" charset="0"/>
            </a:rPr>
            <a:t>: To understand disparities in physical activity among student in a public university.</a:t>
          </a:r>
          <a:endParaRPr lang="en-US" sz="1800" kern="1200" dirty="0">
            <a:latin typeface="Arial" panose="020B0604020202020204" pitchFamily="34" charset="0"/>
            <a:cs typeface="Arial" panose="020B0604020202020204" pitchFamily="34" charset="0"/>
          </a:endParaRPr>
        </a:p>
      </dsp:txBody>
      <dsp:txXfrm>
        <a:off x="3931417" y="1614768"/>
        <a:ext cx="2951089" cy="3225844"/>
      </dsp:txXfrm>
    </dsp:sp>
    <dsp:sp modelId="{AD292BCB-B90C-4A62-8B66-F23AC23BAB36}">
      <dsp:nvSpPr>
        <dsp:cNvPr id="0" name=""/>
        <dsp:cNvSpPr/>
      </dsp:nvSpPr>
      <dsp:spPr>
        <a:xfrm>
          <a:off x="8849017" y="529952"/>
          <a:ext cx="522070" cy="522070"/>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0B550F6-5C4A-45FD-B100-2BBA344D8423}">
      <dsp:nvSpPr>
        <dsp:cNvPr id="0" name=""/>
        <dsp:cNvSpPr/>
      </dsp:nvSpPr>
      <dsp:spPr>
        <a:xfrm>
          <a:off x="6883365" y="0"/>
          <a:ext cx="4049038" cy="474442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889000">
            <a:lnSpc>
              <a:spcPct val="150000"/>
            </a:lnSpc>
            <a:spcBef>
              <a:spcPct val="0"/>
            </a:spcBef>
            <a:spcAft>
              <a:spcPct val="35000"/>
            </a:spcAft>
            <a:buNone/>
          </a:pPr>
          <a:endParaRPr lang="en-GB" sz="1800" b="1" kern="1200" dirty="0">
            <a:solidFill>
              <a:prstClr val="black">
                <a:hueOff val="0"/>
                <a:satOff val="0"/>
                <a:lumOff val="0"/>
                <a:alphaOff val="0"/>
              </a:prstClr>
            </a:solidFill>
            <a:latin typeface="Arial" panose="020B0604020202020204" pitchFamily="34" charset="0"/>
            <a:ea typeface="+mn-ea"/>
            <a:cs typeface="Arial" panose="020B0604020202020204" pitchFamily="34" charset="0"/>
          </a:endParaRPr>
        </a:p>
        <a:p>
          <a:pPr marL="0" lvl="0" indent="0" algn="ctr" defTabSz="889000">
            <a:lnSpc>
              <a:spcPct val="150000"/>
            </a:lnSpc>
            <a:spcBef>
              <a:spcPct val="0"/>
            </a:spcBef>
            <a:spcAft>
              <a:spcPct val="35000"/>
            </a:spcAft>
            <a:buNone/>
          </a:pPr>
          <a:endParaRPr lang="en-GB" sz="1800" b="1" kern="1200" dirty="0">
            <a:solidFill>
              <a:prstClr val="black">
                <a:hueOff val="0"/>
                <a:satOff val="0"/>
                <a:lumOff val="0"/>
                <a:alphaOff val="0"/>
              </a:prstClr>
            </a:solidFill>
            <a:latin typeface="Arial" panose="020B0604020202020204" pitchFamily="34" charset="0"/>
            <a:ea typeface="+mn-ea"/>
            <a:cs typeface="Arial" panose="020B0604020202020204" pitchFamily="34" charset="0"/>
          </a:endParaRPr>
        </a:p>
        <a:p>
          <a:pPr marL="0" lvl="0" indent="0" algn="ctr" defTabSz="889000">
            <a:lnSpc>
              <a:spcPct val="150000"/>
            </a:lnSpc>
            <a:spcBef>
              <a:spcPct val="0"/>
            </a:spcBef>
            <a:spcAft>
              <a:spcPct val="35000"/>
            </a:spcAft>
            <a:buNone/>
          </a:pPr>
          <a:endParaRPr lang="en-GB" sz="1800" b="1" kern="1200" dirty="0">
            <a:solidFill>
              <a:prstClr val="black">
                <a:hueOff val="0"/>
                <a:satOff val="0"/>
                <a:lumOff val="0"/>
                <a:alphaOff val="0"/>
              </a:prstClr>
            </a:solidFill>
            <a:latin typeface="Arial" panose="020B0604020202020204" pitchFamily="34" charset="0"/>
            <a:ea typeface="+mn-ea"/>
            <a:cs typeface="Arial" panose="020B0604020202020204" pitchFamily="34" charset="0"/>
          </a:endParaRPr>
        </a:p>
        <a:p>
          <a:pPr marL="0" lvl="0" indent="0" algn="ctr" defTabSz="889000">
            <a:lnSpc>
              <a:spcPct val="150000"/>
            </a:lnSpc>
            <a:spcBef>
              <a:spcPct val="0"/>
            </a:spcBef>
            <a:spcAft>
              <a:spcPct val="35000"/>
            </a:spcAft>
            <a:buNone/>
          </a:pPr>
          <a:endParaRPr lang="en-GB" sz="1800" b="1" kern="1200" dirty="0">
            <a:solidFill>
              <a:prstClr val="black">
                <a:hueOff val="0"/>
                <a:satOff val="0"/>
                <a:lumOff val="0"/>
                <a:alphaOff val="0"/>
              </a:prstClr>
            </a:solidFill>
            <a:latin typeface="Arial" panose="020B0604020202020204" pitchFamily="34" charset="0"/>
            <a:ea typeface="+mn-ea"/>
            <a:cs typeface="Arial" panose="020B0604020202020204" pitchFamily="34" charset="0"/>
          </a:endParaRPr>
        </a:p>
        <a:p>
          <a:pPr marL="0" lvl="0" indent="0" algn="ctr" defTabSz="889000">
            <a:lnSpc>
              <a:spcPct val="150000"/>
            </a:lnSpc>
            <a:spcBef>
              <a:spcPct val="0"/>
            </a:spcBef>
            <a:spcAft>
              <a:spcPct val="35000"/>
            </a:spcAft>
            <a:buNone/>
          </a:pPr>
          <a:r>
            <a:rPr lang="en-GB" sz="1800" b="1" kern="1200" dirty="0">
              <a:solidFill>
                <a:prstClr val="black">
                  <a:hueOff val="0"/>
                  <a:satOff val="0"/>
                  <a:lumOff val="0"/>
                  <a:alphaOff val="0"/>
                </a:prstClr>
              </a:solidFill>
              <a:latin typeface="Arial" panose="020B0604020202020204" pitchFamily="34" charset="0"/>
              <a:ea typeface="+mn-ea"/>
              <a:cs typeface="Arial" panose="020B0604020202020204" pitchFamily="34" charset="0"/>
            </a:rPr>
            <a:t>Objectives: </a:t>
          </a:r>
          <a:r>
            <a:rPr lang="en-GB" sz="1800" b="0" kern="1200" dirty="0">
              <a:solidFill>
                <a:prstClr val="black">
                  <a:hueOff val="0"/>
                  <a:satOff val="0"/>
                  <a:lumOff val="0"/>
                  <a:alphaOff val="0"/>
                </a:prstClr>
              </a:solidFill>
              <a:latin typeface="Arial" panose="020B0604020202020204" pitchFamily="34" charset="0"/>
              <a:ea typeface="+mn-ea"/>
              <a:cs typeface="Arial" panose="020B0604020202020204" pitchFamily="34" charset="0"/>
            </a:rPr>
            <a:t>The objectives are to promote physical activity, raise awareness of its  among university students, and inform public importance health policies to improve their health and well-being.</a:t>
          </a:r>
          <a:endParaRPr lang="en-US" sz="1800" b="0" kern="1200" dirty="0">
            <a:solidFill>
              <a:prstClr val="black">
                <a:hueOff val="0"/>
                <a:satOff val="0"/>
                <a:lumOff val="0"/>
                <a:alphaOff val="0"/>
              </a:prstClr>
            </a:solidFill>
            <a:latin typeface="Arial" panose="020B0604020202020204" pitchFamily="34" charset="0"/>
            <a:ea typeface="+mn-ea"/>
            <a:cs typeface="Arial" panose="020B0604020202020204" pitchFamily="34" charset="0"/>
          </a:endParaRPr>
        </a:p>
      </dsp:txBody>
      <dsp:txXfrm>
        <a:off x="6883365" y="0"/>
        <a:ext cx="4049038" cy="4744423"/>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884EB84-4EF0-4311-8979-7432AE947102}">
      <dsp:nvSpPr>
        <dsp:cNvPr id="0" name=""/>
        <dsp:cNvSpPr/>
      </dsp:nvSpPr>
      <dsp:spPr>
        <a:xfrm>
          <a:off x="0" y="0"/>
          <a:ext cx="6714066"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1">
          <a:scrgbClr r="0" g="0" b="0"/>
        </a:effectRef>
        <a:fontRef idx="minor">
          <a:schemeClr val="lt1"/>
        </a:fontRef>
      </dsp:style>
    </dsp:sp>
    <dsp:sp modelId="{7FBD939B-23D0-4494-9B77-9B8ED3C15772}">
      <dsp:nvSpPr>
        <dsp:cNvPr id="0" name=""/>
        <dsp:cNvSpPr/>
      </dsp:nvSpPr>
      <dsp:spPr>
        <a:xfrm>
          <a:off x="0" y="0"/>
          <a:ext cx="6714066" cy="215071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just" defTabSz="800100">
            <a:lnSpc>
              <a:spcPct val="150000"/>
            </a:lnSpc>
            <a:spcBef>
              <a:spcPct val="0"/>
            </a:spcBef>
            <a:spcAft>
              <a:spcPct val="35000"/>
            </a:spcAft>
            <a:buNone/>
          </a:pPr>
          <a:r>
            <a:rPr lang="en-GB" sz="1800" kern="1200" dirty="0">
              <a:latin typeface="Arial" panose="020B0604020202020204" pitchFamily="34" charset="0"/>
              <a:cs typeface="Arial" panose="020B0604020202020204" pitchFamily="34" charset="0"/>
            </a:rPr>
            <a:t>Several sample approaches can be utilised in a public university study on student physical activity. Meng et al. (2010) stratified random sampling divides the student population into subgroups by age, gender, or academic major and randomly selects participants from each segment. </a:t>
          </a:r>
          <a:endParaRPr lang="en-US" sz="1800" kern="1200" dirty="0">
            <a:latin typeface="Arial" panose="020B0604020202020204" pitchFamily="34" charset="0"/>
            <a:cs typeface="Arial" panose="020B0604020202020204" pitchFamily="34" charset="0"/>
          </a:endParaRPr>
        </a:p>
      </dsp:txBody>
      <dsp:txXfrm>
        <a:off x="0" y="0"/>
        <a:ext cx="6714066" cy="2150718"/>
      </dsp:txXfrm>
    </dsp:sp>
    <dsp:sp modelId="{39F0208F-2D53-4B56-A877-6637717CAF4B}">
      <dsp:nvSpPr>
        <dsp:cNvPr id="0" name=""/>
        <dsp:cNvSpPr/>
      </dsp:nvSpPr>
      <dsp:spPr>
        <a:xfrm>
          <a:off x="0" y="2150718"/>
          <a:ext cx="6714066"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1">
          <a:scrgbClr r="0" g="0" b="0"/>
        </a:effectRef>
        <a:fontRef idx="minor">
          <a:schemeClr val="lt1"/>
        </a:fontRef>
      </dsp:style>
    </dsp:sp>
    <dsp:sp modelId="{430BD229-72AA-4BC2-9A54-4B7CEEA7D188}">
      <dsp:nvSpPr>
        <dsp:cNvPr id="0" name=""/>
        <dsp:cNvSpPr/>
      </dsp:nvSpPr>
      <dsp:spPr>
        <a:xfrm>
          <a:off x="0" y="2150718"/>
          <a:ext cx="6714066" cy="215071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just" defTabSz="800100">
            <a:lnSpc>
              <a:spcPct val="150000"/>
            </a:lnSpc>
            <a:spcBef>
              <a:spcPct val="0"/>
            </a:spcBef>
            <a:spcAft>
              <a:spcPct val="35000"/>
            </a:spcAft>
            <a:buNone/>
          </a:pPr>
          <a:r>
            <a:rPr lang="en-GB" sz="1800" kern="1200" dirty="0">
              <a:latin typeface="Arial" panose="020B0604020202020204" pitchFamily="34" charset="0"/>
              <a:cs typeface="Arial" panose="020B0604020202020204" pitchFamily="34" charset="0"/>
            </a:rPr>
            <a:t>Cluster sampling involves randomly selecting groups of students (e.g., courses or dorms) and inviting all of them to participate. Both strategies can ensure that the sample is representative of the student population and reduce study bias (Meng et al., 2010).</a:t>
          </a:r>
          <a:endParaRPr lang="en-US" sz="1800" kern="1200" dirty="0">
            <a:latin typeface="Arial" panose="020B0604020202020204" pitchFamily="34" charset="0"/>
            <a:cs typeface="Arial" panose="020B0604020202020204" pitchFamily="34" charset="0"/>
          </a:endParaRPr>
        </a:p>
      </dsp:txBody>
      <dsp:txXfrm>
        <a:off x="0" y="2150718"/>
        <a:ext cx="6714066" cy="2150718"/>
      </dsp:txXfrm>
    </dsp:sp>
  </dsp:spTree>
</dsp:drawing>
</file>

<file path=ppt/diagrams/layout1.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layout2.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5FCE3F-18F3-3D12-1522-D1CE84ACD38A}"/>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11D7F9CE-FF11-66B7-E99E-F43F17A5A711}"/>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F204E214-078E-7A81-4568-E971D47E73AC}"/>
              </a:ext>
            </a:extLst>
          </p:cNvPr>
          <p:cNvSpPr>
            <a:spLocks noGrp="1"/>
          </p:cNvSpPr>
          <p:nvPr>
            <p:ph type="dt" sz="half" idx="10"/>
          </p:nvPr>
        </p:nvSpPr>
        <p:spPr/>
        <p:txBody>
          <a:bodyPr/>
          <a:lstStyle/>
          <a:p>
            <a:fld id="{AD5D7E49-D72A-485E-B46E-7E8E4509AF09}" type="datetimeFigureOut">
              <a:rPr lang="en-GB" smtClean="0"/>
              <a:t>18/06/2023</a:t>
            </a:fld>
            <a:endParaRPr lang="en-GB"/>
          </a:p>
        </p:txBody>
      </p:sp>
      <p:sp>
        <p:nvSpPr>
          <p:cNvPr id="5" name="Footer Placeholder 4">
            <a:extLst>
              <a:ext uri="{FF2B5EF4-FFF2-40B4-BE49-F238E27FC236}">
                <a16:creationId xmlns:a16="http://schemas.microsoft.com/office/drawing/2014/main" id="{F425D5A4-B65F-6239-92C9-E300434B967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888B601-EF58-45B4-B2DF-DB1C56430241}"/>
              </a:ext>
            </a:extLst>
          </p:cNvPr>
          <p:cNvSpPr>
            <a:spLocks noGrp="1"/>
          </p:cNvSpPr>
          <p:nvPr>
            <p:ph type="sldNum" sz="quarter" idx="12"/>
          </p:nvPr>
        </p:nvSpPr>
        <p:spPr/>
        <p:txBody>
          <a:bodyPr/>
          <a:lstStyle/>
          <a:p>
            <a:fld id="{2F78C63F-7F6C-4D16-AA72-2E7422BB911C}" type="slidenum">
              <a:rPr lang="en-GB" smtClean="0"/>
              <a:t>‹#›</a:t>
            </a:fld>
            <a:endParaRPr lang="en-GB"/>
          </a:p>
        </p:txBody>
      </p:sp>
    </p:spTree>
    <p:extLst>
      <p:ext uri="{BB962C8B-B14F-4D97-AF65-F5344CB8AC3E}">
        <p14:creationId xmlns:p14="http://schemas.microsoft.com/office/powerpoint/2010/main" val="254132610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6900DE-ECEE-0423-02D8-D1575B02E55B}"/>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B23FDEB5-09D3-FED7-9B01-B8A1335EBCB0}"/>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E859F51-28B2-A27A-F117-5A9F2028B6B9}"/>
              </a:ext>
            </a:extLst>
          </p:cNvPr>
          <p:cNvSpPr>
            <a:spLocks noGrp="1"/>
          </p:cNvSpPr>
          <p:nvPr>
            <p:ph type="dt" sz="half" idx="10"/>
          </p:nvPr>
        </p:nvSpPr>
        <p:spPr/>
        <p:txBody>
          <a:bodyPr/>
          <a:lstStyle/>
          <a:p>
            <a:fld id="{AD5D7E49-D72A-485E-B46E-7E8E4509AF09}" type="datetimeFigureOut">
              <a:rPr lang="en-GB" smtClean="0"/>
              <a:t>18/06/2023</a:t>
            </a:fld>
            <a:endParaRPr lang="en-GB"/>
          </a:p>
        </p:txBody>
      </p:sp>
      <p:sp>
        <p:nvSpPr>
          <p:cNvPr id="5" name="Footer Placeholder 4">
            <a:extLst>
              <a:ext uri="{FF2B5EF4-FFF2-40B4-BE49-F238E27FC236}">
                <a16:creationId xmlns:a16="http://schemas.microsoft.com/office/drawing/2014/main" id="{9C26DE52-B9FA-9DD2-B86C-FAC80A51923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4F0168D-34F3-6423-5D4E-F541D8E5EC82}"/>
              </a:ext>
            </a:extLst>
          </p:cNvPr>
          <p:cNvSpPr>
            <a:spLocks noGrp="1"/>
          </p:cNvSpPr>
          <p:nvPr>
            <p:ph type="sldNum" sz="quarter" idx="12"/>
          </p:nvPr>
        </p:nvSpPr>
        <p:spPr/>
        <p:txBody>
          <a:bodyPr/>
          <a:lstStyle/>
          <a:p>
            <a:fld id="{2F78C63F-7F6C-4D16-AA72-2E7422BB911C}" type="slidenum">
              <a:rPr lang="en-GB" smtClean="0"/>
              <a:t>‹#›</a:t>
            </a:fld>
            <a:endParaRPr lang="en-GB"/>
          </a:p>
        </p:txBody>
      </p:sp>
    </p:spTree>
    <p:extLst>
      <p:ext uri="{BB962C8B-B14F-4D97-AF65-F5344CB8AC3E}">
        <p14:creationId xmlns:p14="http://schemas.microsoft.com/office/powerpoint/2010/main" val="75701248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903183-7427-5228-8156-F7132B4257BF}"/>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A69DA5EE-2AD4-680E-31C8-B97A31F512BB}"/>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D605C340-4396-51E2-9FB1-0AB5E5BF7A1B}"/>
              </a:ext>
            </a:extLst>
          </p:cNvPr>
          <p:cNvSpPr>
            <a:spLocks noGrp="1"/>
          </p:cNvSpPr>
          <p:nvPr>
            <p:ph type="dt" sz="half" idx="10"/>
          </p:nvPr>
        </p:nvSpPr>
        <p:spPr/>
        <p:txBody>
          <a:bodyPr/>
          <a:lstStyle/>
          <a:p>
            <a:fld id="{AD5D7E49-D72A-485E-B46E-7E8E4509AF09}" type="datetimeFigureOut">
              <a:rPr lang="en-GB" smtClean="0"/>
              <a:t>18/06/2023</a:t>
            </a:fld>
            <a:endParaRPr lang="en-GB"/>
          </a:p>
        </p:txBody>
      </p:sp>
      <p:sp>
        <p:nvSpPr>
          <p:cNvPr id="5" name="Footer Placeholder 4">
            <a:extLst>
              <a:ext uri="{FF2B5EF4-FFF2-40B4-BE49-F238E27FC236}">
                <a16:creationId xmlns:a16="http://schemas.microsoft.com/office/drawing/2014/main" id="{333815A4-5FF9-BC9F-4978-BD4C9BBA909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14DA5BA-EBB8-D547-39E2-597ABB57BE08}"/>
              </a:ext>
            </a:extLst>
          </p:cNvPr>
          <p:cNvSpPr>
            <a:spLocks noGrp="1"/>
          </p:cNvSpPr>
          <p:nvPr>
            <p:ph type="sldNum" sz="quarter" idx="12"/>
          </p:nvPr>
        </p:nvSpPr>
        <p:spPr/>
        <p:txBody>
          <a:bodyPr/>
          <a:lstStyle/>
          <a:p>
            <a:fld id="{2F78C63F-7F6C-4D16-AA72-2E7422BB911C}" type="slidenum">
              <a:rPr lang="en-GB" smtClean="0"/>
              <a:t>‹#›</a:t>
            </a:fld>
            <a:endParaRPr lang="en-GB"/>
          </a:p>
        </p:txBody>
      </p:sp>
    </p:spTree>
    <p:extLst>
      <p:ext uri="{BB962C8B-B14F-4D97-AF65-F5344CB8AC3E}">
        <p14:creationId xmlns:p14="http://schemas.microsoft.com/office/powerpoint/2010/main" val="24211589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FA0E3B-0B78-FC3A-2210-BC089071B8FB}"/>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B86A710E-D6A0-63C4-F248-BDE11CDD6C5B}"/>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F59F5C48-BA3E-5E46-577E-90C7A8E3E026}"/>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40DB5BC0-679A-1B69-91F0-4004ED7CE4E4}"/>
              </a:ext>
            </a:extLst>
          </p:cNvPr>
          <p:cNvSpPr>
            <a:spLocks noGrp="1"/>
          </p:cNvSpPr>
          <p:nvPr>
            <p:ph type="dt" sz="half" idx="10"/>
          </p:nvPr>
        </p:nvSpPr>
        <p:spPr/>
        <p:txBody>
          <a:bodyPr/>
          <a:lstStyle/>
          <a:p>
            <a:fld id="{AD5D7E49-D72A-485E-B46E-7E8E4509AF09}" type="datetimeFigureOut">
              <a:rPr lang="en-GB" smtClean="0"/>
              <a:t>18/06/2023</a:t>
            </a:fld>
            <a:endParaRPr lang="en-GB"/>
          </a:p>
        </p:txBody>
      </p:sp>
      <p:sp>
        <p:nvSpPr>
          <p:cNvPr id="6" name="Footer Placeholder 5">
            <a:extLst>
              <a:ext uri="{FF2B5EF4-FFF2-40B4-BE49-F238E27FC236}">
                <a16:creationId xmlns:a16="http://schemas.microsoft.com/office/drawing/2014/main" id="{A062169F-ED32-B629-B9CB-816BCD1C79BE}"/>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44F7A453-1F85-3494-CF95-A5FD5A9339C4}"/>
              </a:ext>
            </a:extLst>
          </p:cNvPr>
          <p:cNvSpPr>
            <a:spLocks noGrp="1"/>
          </p:cNvSpPr>
          <p:nvPr>
            <p:ph type="sldNum" sz="quarter" idx="12"/>
          </p:nvPr>
        </p:nvSpPr>
        <p:spPr/>
        <p:txBody>
          <a:bodyPr/>
          <a:lstStyle/>
          <a:p>
            <a:fld id="{2F78C63F-7F6C-4D16-AA72-2E7422BB911C}" type="slidenum">
              <a:rPr lang="en-GB" smtClean="0"/>
              <a:t>‹#›</a:t>
            </a:fld>
            <a:endParaRPr lang="en-GB"/>
          </a:p>
        </p:txBody>
      </p:sp>
    </p:spTree>
    <p:extLst>
      <p:ext uri="{BB962C8B-B14F-4D97-AF65-F5344CB8AC3E}">
        <p14:creationId xmlns:p14="http://schemas.microsoft.com/office/powerpoint/2010/main" val="162419433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C8EE90-1BA3-B0F4-D9C8-6AF7D7F35D83}"/>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CFC3A260-FF0B-2547-333A-6D87BC02DC9B}"/>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60840635-5462-7EAD-6FF2-3DB19F798FA4}"/>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429BCEC9-2F44-A41C-292F-A80170E9369B}"/>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99739C5C-6E19-05C8-16C2-8F11DAC0785D}"/>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186B1406-D635-57F6-F960-722CB761FD72}"/>
              </a:ext>
            </a:extLst>
          </p:cNvPr>
          <p:cNvSpPr>
            <a:spLocks noGrp="1"/>
          </p:cNvSpPr>
          <p:nvPr>
            <p:ph type="dt" sz="half" idx="10"/>
          </p:nvPr>
        </p:nvSpPr>
        <p:spPr/>
        <p:txBody>
          <a:bodyPr/>
          <a:lstStyle/>
          <a:p>
            <a:fld id="{AD5D7E49-D72A-485E-B46E-7E8E4509AF09}" type="datetimeFigureOut">
              <a:rPr lang="en-GB" smtClean="0"/>
              <a:t>18/06/2023</a:t>
            </a:fld>
            <a:endParaRPr lang="en-GB"/>
          </a:p>
        </p:txBody>
      </p:sp>
      <p:sp>
        <p:nvSpPr>
          <p:cNvPr id="8" name="Footer Placeholder 7">
            <a:extLst>
              <a:ext uri="{FF2B5EF4-FFF2-40B4-BE49-F238E27FC236}">
                <a16:creationId xmlns:a16="http://schemas.microsoft.com/office/drawing/2014/main" id="{EEEFE15E-1C5E-A8F7-D60F-BA8D81E743D0}"/>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321E288E-6A1F-E729-746D-2F8B701DD644}"/>
              </a:ext>
            </a:extLst>
          </p:cNvPr>
          <p:cNvSpPr>
            <a:spLocks noGrp="1"/>
          </p:cNvSpPr>
          <p:nvPr>
            <p:ph type="sldNum" sz="quarter" idx="12"/>
          </p:nvPr>
        </p:nvSpPr>
        <p:spPr/>
        <p:txBody>
          <a:bodyPr/>
          <a:lstStyle/>
          <a:p>
            <a:fld id="{2F78C63F-7F6C-4D16-AA72-2E7422BB911C}" type="slidenum">
              <a:rPr lang="en-GB" smtClean="0"/>
              <a:t>‹#›</a:t>
            </a:fld>
            <a:endParaRPr lang="en-GB"/>
          </a:p>
        </p:txBody>
      </p:sp>
    </p:spTree>
    <p:extLst>
      <p:ext uri="{BB962C8B-B14F-4D97-AF65-F5344CB8AC3E}">
        <p14:creationId xmlns:p14="http://schemas.microsoft.com/office/powerpoint/2010/main" val="290166971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99D8D3-E01D-3E03-BA52-F1C27983D936}"/>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423D6E8D-3D36-8CA1-900D-B66D3498947A}"/>
              </a:ext>
            </a:extLst>
          </p:cNvPr>
          <p:cNvSpPr>
            <a:spLocks noGrp="1"/>
          </p:cNvSpPr>
          <p:nvPr>
            <p:ph type="dt" sz="half" idx="10"/>
          </p:nvPr>
        </p:nvSpPr>
        <p:spPr/>
        <p:txBody>
          <a:bodyPr/>
          <a:lstStyle/>
          <a:p>
            <a:fld id="{AD5D7E49-D72A-485E-B46E-7E8E4509AF09}" type="datetimeFigureOut">
              <a:rPr lang="en-GB" smtClean="0"/>
              <a:t>18/06/2023</a:t>
            </a:fld>
            <a:endParaRPr lang="en-GB"/>
          </a:p>
        </p:txBody>
      </p:sp>
      <p:sp>
        <p:nvSpPr>
          <p:cNvPr id="4" name="Footer Placeholder 3">
            <a:extLst>
              <a:ext uri="{FF2B5EF4-FFF2-40B4-BE49-F238E27FC236}">
                <a16:creationId xmlns:a16="http://schemas.microsoft.com/office/drawing/2014/main" id="{2D0DD61B-0C84-BB83-F396-24EF289244AF}"/>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7C43482D-AC2C-B183-B069-108A844B8614}"/>
              </a:ext>
            </a:extLst>
          </p:cNvPr>
          <p:cNvSpPr>
            <a:spLocks noGrp="1"/>
          </p:cNvSpPr>
          <p:nvPr>
            <p:ph type="sldNum" sz="quarter" idx="12"/>
          </p:nvPr>
        </p:nvSpPr>
        <p:spPr/>
        <p:txBody>
          <a:bodyPr/>
          <a:lstStyle/>
          <a:p>
            <a:fld id="{2F78C63F-7F6C-4D16-AA72-2E7422BB911C}" type="slidenum">
              <a:rPr lang="en-GB" smtClean="0"/>
              <a:t>‹#›</a:t>
            </a:fld>
            <a:endParaRPr lang="en-GB"/>
          </a:p>
        </p:txBody>
      </p:sp>
    </p:spTree>
    <p:extLst>
      <p:ext uri="{BB962C8B-B14F-4D97-AF65-F5344CB8AC3E}">
        <p14:creationId xmlns:p14="http://schemas.microsoft.com/office/powerpoint/2010/main" val="346877012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C338DEF2-2C3A-D1A5-AA03-98ECDB41E1D8}"/>
              </a:ext>
            </a:extLst>
          </p:cNvPr>
          <p:cNvSpPr>
            <a:spLocks noGrp="1"/>
          </p:cNvSpPr>
          <p:nvPr>
            <p:ph type="dt" sz="half" idx="10"/>
          </p:nvPr>
        </p:nvSpPr>
        <p:spPr/>
        <p:txBody>
          <a:bodyPr/>
          <a:lstStyle/>
          <a:p>
            <a:fld id="{AD5D7E49-D72A-485E-B46E-7E8E4509AF09}" type="datetimeFigureOut">
              <a:rPr lang="en-GB" smtClean="0"/>
              <a:t>18/06/2023</a:t>
            </a:fld>
            <a:endParaRPr lang="en-GB"/>
          </a:p>
        </p:txBody>
      </p:sp>
      <p:sp>
        <p:nvSpPr>
          <p:cNvPr id="3" name="Footer Placeholder 2">
            <a:extLst>
              <a:ext uri="{FF2B5EF4-FFF2-40B4-BE49-F238E27FC236}">
                <a16:creationId xmlns:a16="http://schemas.microsoft.com/office/drawing/2014/main" id="{55953BEF-A414-4083-6514-34E89D31C065}"/>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1CB56505-83FE-4866-BBBA-47868DD31A7A}"/>
              </a:ext>
            </a:extLst>
          </p:cNvPr>
          <p:cNvSpPr>
            <a:spLocks noGrp="1"/>
          </p:cNvSpPr>
          <p:nvPr>
            <p:ph type="sldNum" sz="quarter" idx="12"/>
          </p:nvPr>
        </p:nvSpPr>
        <p:spPr/>
        <p:txBody>
          <a:bodyPr/>
          <a:lstStyle/>
          <a:p>
            <a:fld id="{2F78C63F-7F6C-4D16-AA72-2E7422BB911C}" type="slidenum">
              <a:rPr lang="en-GB" smtClean="0"/>
              <a:t>‹#›</a:t>
            </a:fld>
            <a:endParaRPr lang="en-GB"/>
          </a:p>
        </p:txBody>
      </p:sp>
    </p:spTree>
    <p:extLst>
      <p:ext uri="{BB962C8B-B14F-4D97-AF65-F5344CB8AC3E}">
        <p14:creationId xmlns:p14="http://schemas.microsoft.com/office/powerpoint/2010/main" val="264447050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FE8682-7CF9-34B9-64CF-C235C43B7DDB}"/>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80477080-6EB2-E997-90D0-5C9B18330870}"/>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FB156BAB-318A-1C68-F066-6D87312937C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0C870947-7A57-5192-4E75-E3C6DFB32F71}"/>
              </a:ext>
            </a:extLst>
          </p:cNvPr>
          <p:cNvSpPr>
            <a:spLocks noGrp="1"/>
          </p:cNvSpPr>
          <p:nvPr>
            <p:ph type="dt" sz="half" idx="10"/>
          </p:nvPr>
        </p:nvSpPr>
        <p:spPr/>
        <p:txBody>
          <a:bodyPr/>
          <a:lstStyle/>
          <a:p>
            <a:fld id="{AD5D7E49-D72A-485E-B46E-7E8E4509AF09}" type="datetimeFigureOut">
              <a:rPr lang="en-GB" smtClean="0"/>
              <a:t>18/06/2023</a:t>
            </a:fld>
            <a:endParaRPr lang="en-GB"/>
          </a:p>
        </p:txBody>
      </p:sp>
      <p:sp>
        <p:nvSpPr>
          <p:cNvPr id="6" name="Footer Placeholder 5">
            <a:extLst>
              <a:ext uri="{FF2B5EF4-FFF2-40B4-BE49-F238E27FC236}">
                <a16:creationId xmlns:a16="http://schemas.microsoft.com/office/drawing/2014/main" id="{0002A205-B698-DEB4-1FEA-CBFB285463E3}"/>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B5345F82-12EB-1932-447C-1F90FA48CA6B}"/>
              </a:ext>
            </a:extLst>
          </p:cNvPr>
          <p:cNvSpPr>
            <a:spLocks noGrp="1"/>
          </p:cNvSpPr>
          <p:nvPr>
            <p:ph type="sldNum" sz="quarter" idx="12"/>
          </p:nvPr>
        </p:nvSpPr>
        <p:spPr/>
        <p:txBody>
          <a:bodyPr/>
          <a:lstStyle/>
          <a:p>
            <a:fld id="{2F78C63F-7F6C-4D16-AA72-2E7422BB911C}" type="slidenum">
              <a:rPr lang="en-GB" smtClean="0"/>
              <a:t>‹#›</a:t>
            </a:fld>
            <a:endParaRPr lang="en-GB"/>
          </a:p>
        </p:txBody>
      </p:sp>
    </p:spTree>
    <p:extLst>
      <p:ext uri="{BB962C8B-B14F-4D97-AF65-F5344CB8AC3E}">
        <p14:creationId xmlns:p14="http://schemas.microsoft.com/office/powerpoint/2010/main" val="229021915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A119B8-862C-E590-1248-10BDB5BBB092}"/>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EC84CCEC-61E4-54D5-A742-A03D215077D8}"/>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6A75B870-FA12-E62B-D396-7A80D414A2CF}"/>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0C3D15EC-1886-60F3-0480-47F7B2139729}"/>
              </a:ext>
            </a:extLst>
          </p:cNvPr>
          <p:cNvSpPr>
            <a:spLocks noGrp="1"/>
          </p:cNvSpPr>
          <p:nvPr>
            <p:ph type="dt" sz="half" idx="10"/>
          </p:nvPr>
        </p:nvSpPr>
        <p:spPr/>
        <p:txBody>
          <a:bodyPr/>
          <a:lstStyle/>
          <a:p>
            <a:fld id="{AD5D7E49-D72A-485E-B46E-7E8E4509AF09}" type="datetimeFigureOut">
              <a:rPr lang="en-GB" smtClean="0"/>
              <a:t>18/06/2023</a:t>
            </a:fld>
            <a:endParaRPr lang="en-GB"/>
          </a:p>
        </p:txBody>
      </p:sp>
      <p:sp>
        <p:nvSpPr>
          <p:cNvPr id="6" name="Footer Placeholder 5">
            <a:extLst>
              <a:ext uri="{FF2B5EF4-FFF2-40B4-BE49-F238E27FC236}">
                <a16:creationId xmlns:a16="http://schemas.microsoft.com/office/drawing/2014/main" id="{64515A43-5C8C-8089-445D-5CC7E32D1DC8}"/>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9253D1AC-021A-9981-DB50-FBF26479F674}"/>
              </a:ext>
            </a:extLst>
          </p:cNvPr>
          <p:cNvSpPr>
            <a:spLocks noGrp="1"/>
          </p:cNvSpPr>
          <p:nvPr>
            <p:ph type="sldNum" sz="quarter" idx="12"/>
          </p:nvPr>
        </p:nvSpPr>
        <p:spPr/>
        <p:txBody>
          <a:bodyPr/>
          <a:lstStyle/>
          <a:p>
            <a:fld id="{2F78C63F-7F6C-4D16-AA72-2E7422BB911C}" type="slidenum">
              <a:rPr lang="en-GB" smtClean="0"/>
              <a:t>‹#›</a:t>
            </a:fld>
            <a:endParaRPr lang="en-GB"/>
          </a:p>
        </p:txBody>
      </p:sp>
    </p:spTree>
    <p:extLst>
      <p:ext uri="{BB962C8B-B14F-4D97-AF65-F5344CB8AC3E}">
        <p14:creationId xmlns:p14="http://schemas.microsoft.com/office/powerpoint/2010/main" val="40653231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EF6C01-E9E8-274E-B8E6-E5D3CF4D9271}"/>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7FDE1794-6D4C-E04A-41BE-D6777FD27A9E}"/>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69361C5-D8F3-D087-EE5D-59A2DEF81DBB}"/>
              </a:ext>
            </a:extLst>
          </p:cNvPr>
          <p:cNvSpPr>
            <a:spLocks noGrp="1"/>
          </p:cNvSpPr>
          <p:nvPr>
            <p:ph type="dt" sz="half" idx="10"/>
          </p:nvPr>
        </p:nvSpPr>
        <p:spPr/>
        <p:txBody>
          <a:bodyPr/>
          <a:lstStyle/>
          <a:p>
            <a:fld id="{AD5D7E49-D72A-485E-B46E-7E8E4509AF09}" type="datetimeFigureOut">
              <a:rPr lang="en-GB" smtClean="0"/>
              <a:t>18/06/2023</a:t>
            </a:fld>
            <a:endParaRPr lang="en-GB"/>
          </a:p>
        </p:txBody>
      </p:sp>
      <p:sp>
        <p:nvSpPr>
          <p:cNvPr id="5" name="Footer Placeholder 4">
            <a:extLst>
              <a:ext uri="{FF2B5EF4-FFF2-40B4-BE49-F238E27FC236}">
                <a16:creationId xmlns:a16="http://schemas.microsoft.com/office/drawing/2014/main" id="{AAB20BA5-EA5B-19EC-CF12-0CFFA6E2A84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47DD154-3B90-727D-63EF-31B57BCC3738}"/>
              </a:ext>
            </a:extLst>
          </p:cNvPr>
          <p:cNvSpPr>
            <a:spLocks noGrp="1"/>
          </p:cNvSpPr>
          <p:nvPr>
            <p:ph type="sldNum" sz="quarter" idx="12"/>
          </p:nvPr>
        </p:nvSpPr>
        <p:spPr/>
        <p:txBody>
          <a:bodyPr/>
          <a:lstStyle/>
          <a:p>
            <a:fld id="{2F78C63F-7F6C-4D16-AA72-2E7422BB911C}" type="slidenum">
              <a:rPr lang="en-GB" smtClean="0"/>
              <a:t>‹#›</a:t>
            </a:fld>
            <a:endParaRPr lang="en-GB"/>
          </a:p>
        </p:txBody>
      </p:sp>
    </p:spTree>
    <p:extLst>
      <p:ext uri="{BB962C8B-B14F-4D97-AF65-F5344CB8AC3E}">
        <p14:creationId xmlns:p14="http://schemas.microsoft.com/office/powerpoint/2010/main" val="171795781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E934FAAC-2648-6134-6331-C49BD93E70D8}"/>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454FE682-DD9A-66A4-8DAE-3DF067F7DF0D}"/>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22674AD-BB4C-9D96-139B-0E8DB3EC4531}"/>
              </a:ext>
            </a:extLst>
          </p:cNvPr>
          <p:cNvSpPr>
            <a:spLocks noGrp="1"/>
          </p:cNvSpPr>
          <p:nvPr>
            <p:ph type="dt" sz="half" idx="10"/>
          </p:nvPr>
        </p:nvSpPr>
        <p:spPr/>
        <p:txBody>
          <a:bodyPr/>
          <a:lstStyle/>
          <a:p>
            <a:fld id="{AD5D7E49-D72A-485E-B46E-7E8E4509AF09}" type="datetimeFigureOut">
              <a:rPr lang="en-GB" smtClean="0"/>
              <a:t>18/06/2023</a:t>
            </a:fld>
            <a:endParaRPr lang="en-GB"/>
          </a:p>
        </p:txBody>
      </p:sp>
      <p:sp>
        <p:nvSpPr>
          <p:cNvPr id="5" name="Footer Placeholder 4">
            <a:extLst>
              <a:ext uri="{FF2B5EF4-FFF2-40B4-BE49-F238E27FC236}">
                <a16:creationId xmlns:a16="http://schemas.microsoft.com/office/drawing/2014/main" id="{897383F3-1A62-EB15-00CF-EF924F34A02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32D707B-CC23-EE23-7BAB-4A1A3C373529}"/>
              </a:ext>
            </a:extLst>
          </p:cNvPr>
          <p:cNvSpPr>
            <a:spLocks noGrp="1"/>
          </p:cNvSpPr>
          <p:nvPr>
            <p:ph type="sldNum" sz="quarter" idx="12"/>
          </p:nvPr>
        </p:nvSpPr>
        <p:spPr/>
        <p:txBody>
          <a:bodyPr/>
          <a:lstStyle/>
          <a:p>
            <a:fld id="{2F78C63F-7F6C-4D16-AA72-2E7422BB911C}" type="slidenum">
              <a:rPr lang="en-GB" smtClean="0"/>
              <a:t>‹#›</a:t>
            </a:fld>
            <a:endParaRPr lang="en-GB"/>
          </a:p>
        </p:txBody>
      </p:sp>
    </p:spTree>
    <p:extLst>
      <p:ext uri="{BB962C8B-B14F-4D97-AF65-F5344CB8AC3E}">
        <p14:creationId xmlns:p14="http://schemas.microsoft.com/office/powerpoint/2010/main" val="308196840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FD4E7F72-083A-2A11-374C-4E48A16E2216}"/>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D11BA022-D764-84D3-FBDC-0278E5CA0FE7}"/>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A98A0F4F-B7AE-2507-1421-52413111BD45}"/>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AD5D7E49-D72A-485E-B46E-7E8E4509AF09}" type="datetimeFigureOut">
              <a:rPr lang="en-GB" smtClean="0"/>
              <a:t>18/06/2023</a:t>
            </a:fld>
            <a:endParaRPr lang="en-GB"/>
          </a:p>
        </p:txBody>
      </p:sp>
      <p:sp>
        <p:nvSpPr>
          <p:cNvPr id="5" name="Footer Placeholder 4">
            <a:extLst>
              <a:ext uri="{FF2B5EF4-FFF2-40B4-BE49-F238E27FC236}">
                <a16:creationId xmlns:a16="http://schemas.microsoft.com/office/drawing/2014/main" id="{5410D839-EE85-19A3-6C91-BEDD657E4F12}"/>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3EAE5792-783F-4A7F-C133-71721EB9F243}"/>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2F78C63F-7F6C-4D16-AA72-2E7422BB911C}" type="slidenum">
              <a:rPr lang="en-GB" smtClean="0"/>
              <a:t>‹#›</a:t>
            </a:fld>
            <a:endParaRPr lang="en-GB"/>
          </a:p>
        </p:txBody>
      </p:sp>
    </p:spTree>
    <p:extLst>
      <p:ext uri="{BB962C8B-B14F-4D97-AF65-F5344CB8AC3E}">
        <p14:creationId xmlns:p14="http://schemas.microsoft.com/office/powerpoint/2010/main" val="2122998238"/>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7.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15.svg"/><Relationship Id="rId2" Type="http://schemas.openxmlformats.org/officeDocument/2006/relationships/image" Target="../media/image14.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image" Target="../media/image16.jpeg"/><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17.jpe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19.jpe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20.jpe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21.jpe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22.jpe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a:extLst>
              <a:ext uri="{FF2B5EF4-FFF2-40B4-BE49-F238E27FC236}">
                <a16:creationId xmlns:a16="http://schemas.microsoft.com/office/drawing/2014/main" id="{01475D94-B444-DCD9-CDA2-1C4CA2F411E2}"/>
              </a:ext>
            </a:extLst>
          </p:cNvPr>
          <p:cNvSpPr>
            <a:spLocks noGrp="1"/>
          </p:cNvSpPr>
          <p:nvPr>
            <p:ph type="subTitle" idx="1"/>
          </p:nvPr>
        </p:nvSpPr>
        <p:spPr>
          <a:xfrm>
            <a:off x="1038808" y="886830"/>
            <a:ext cx="9144000" cy="4991456"/>
          </a:xfrm>
        </p:spPr>
        <p:txBody>
          <a:bodyPr>
            <a:normAutofit fontScale="25000" lnSpcReduction="20000"/>
          </a:bodyPr>
          <a:lstStyle/>
          <a:p>
            <a:pPr>
              <a:lnSpc>
                <a:spcPct val="150000"/>
              </a:lnSpc>
            </a:pPr>
            <a:endParaRPr lang="en-GB" sz="8000" b="1" dirty="0">
              <a:solidFill>
                <a:srgbClr val="000000"/>
              </a:solidFill>
              <a:effectLst/>
              <a:latin typeface="Arial" panose="020B0604020202020204" pitchFamily="34" charset="0"/>
              <a:ea typeface="Times New Roman" panose="02020603050405020304" pitchFamily="18" charset="0"/>
              <a:cs typeface="Arial" panose="020B0604020202020204" pitchFamily="34" charset="0"/>
            </a:endParaRPr>
          </a:p>
          <a:p>
            <a:pPr>
              <a:lnSpc>
                <a:spcPct val="150000"/>
              </a:lnSpc>
            </a:pPr>
            <a:r>
              <a:rPr lang="en-GB" sz="8000" b="1"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Programme</a:t>
            </a:r>
            <a:r>
              <a:rPr lang="en-GB" sz="80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 MSc Public Health and Social Care in Practice</a:t>
            </a:r>
            <a:endParaRPr lang="en-GB" sz="8000" dirty="0">
              <a:effectLst/>
              <a:latin typeface="Arial" panose="020B0604020202020204" pitchFamily="34" charset="0"/>
              <a:ea typeface="Times New Roman" panose="02020603050405020304" pitchFamily="18" charset="0"/>
              <a:cs typeface="Arial" panose="020B0604020202020204" pitchFamily="34" charset="0"/>
            </a:endParaRPr>
          </a:p>
          <a:p>
            <a:pPr>
              <a:lnSpc>
                <a:spcPct val="150000"/>
              </a:lnSpc>
            </a:pPr>
            <a:r>
              <a:rPr lang="en-GB" sz="8000" b="1"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Module</a:t>
            </a:r>
            <a:r>
              <a:rPr lang="en-GB" sz="80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 Practice-Based Research</a:t>
            </a:r>
            <a:endParaRPr lang="en-GB" sz="8000" dirty="0">
              <a:effectLst/>
              <a:latin typeface="Arial" panose="020B0604020202020204" pitchFamily="34" charset="0"/>
              <a:ea typeface="Times New Roman" panose="02020603050405020304" pitchFamily="18" charset="0"/>
              <a:cs typeface="Arial" panose="020B0604020202020204" pitchFamily="34" charset="0"/>
            </a:endParaRPr>
          </a:p>
          <a:p>
            <a:pPr>
              <a:lnSpc>
                <a:spcPct val="150000"/>
              </a:lnSpc>
            </a:pPr>
            <a:r>
              <a:rPr lang="en-GB" sz="8000" b="1"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Module code</a:t>
            </a:r>
            <a:r>
              <a:rPr lang="en-GB" sz="80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 LCHS7001_Birm</a:t>
            </a:r>
            <a:endParaRPr lang="en-GB" sz="8000" dirty="0">
              <a:effectLst/>
              <a:latin typeface="Arial" panose="020B0604020202020204" pitchFamily="34" charset="0"/>
              <a:ea typeface="Times New Roman" panose="02020603050405020304" pitchFamily="18" charset="0"/>
              <a:cs typeface="Arial" panose="020B0604020202020204" pitchFamily="34" charset="0"/>
            </a:endParaRPr>
          </a:p>
          <a:p>
            <a:pPr>
              <a:lnSpc>
                <a:spcPct val="150000"/>
              </a:lnSpc>
            </a:pPr>
            <a:r>
              <a:rPr lang="en-GB" sz="8000" b="1"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Assignment 1: </a:t>
            </a:r>
            <a:r>
              <a:rPr lang="en-GB" sz="80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Component 1 Presentation</a:t>
            </a:r>
            <a:endParaRPr lang="en-GB" sz="8000" dirty="0">
              <a:effectLst/>
              <a:latin typeface="Arial" panose="020B0604020202020204" pitchFamily="34" charset="0"/>
              <a:ea typeface="Times New Roman" panose="02020603050405020304" pitchFamily="18" charset="0"/>
              <a:cs typeface="Arial" panose="020B0604020202020204" pitchFamily="34" charset="0"/>
            </a:endParaRPr>
          </a:p>
          <a:p>
            <a:pPr>
              <a:lnSpc>
                <a:spcPct val="150000"/>
              </a:lnSpc>
            </a:pPr>
            <a:r>
              <a:rPr lang="en-GB" sz="8000" b="1"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Student name</a:t>
            </a:r>
            <a:r>
              <a:rPr lang="en-GB" sz="80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 Shana Rankin</a:t>
            </a:r>
            <a:endParaRPr lang="en-GB" sz="8000" dirty="0">
              <a:effectLst/>
              <a:latin typeface="Arial" panose="020B0604020202020204" pitchFamily="34" charset="0"/>
              <a:ea typeface="Times New Roman" panose="02020603050405020304" pitchFamily="18" charset="0"/>
              <a:cs typeface="Arial" panose="020B0604020202020204" pitchFamily="34" charset="0"/>
            </a:endParaRPr>
          </a:p>
          <a:p>
            <a:pPr>
              <a:lnSpc>
                <a:spcPct val="150000"/>
              </a:lnSpc>
            </a:pPr>
            <a:r>
              <a:rPr lang="en-GB" sz="8000" b="1"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Student ID</a:t>
            </a:r>
            <a:r>
              <a:rPr lang="en-GB" sz="80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 1912354           </a:t>
            </a:r>
            <a:endParaRPr lang="en-GB" sz="8000" dirty="0">
              <a:effectLst/>
              <a:latin typeface="Arial" panose="020B0604020202020204" pitchFamily="34" charset="0"/>
              <a:ea typeface="Times New Roman" panose="02020603050405020304" pitchFamily="18" charset="0"/>
              <a:cs typeface="Arial" panose="020B0604020202020204" pitchFamily="34" charset="0"/>
            </a:endParaRPr>
          </a:p>
          <a:p>
            <a:pPr>
              <a:lnSpc>
                <a:spcPct val="150000"/>
              </a:lnSpc>
            </a:pPr>
            <a:r>
              <a:rPr lang="en-GB" sz="8000" b="1"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Lecturer’s name</a:t>
            </a:r>
            <a:r>
              <a:rPr lang="en-GB" sz="80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 </a:t>
            </a:r>
            <a:r>
              <a:rPr lang="en-GB" sz="8000" dirty="0">
                <a:solidFill>
                  <a:srgbClr val="000000"/>
                </a:solidFill>
                <a:latin typeface="Arial" panose="020B0604020202020204" pitchFamily="34" charset="0"/>
                <a:ea typeface="Times New Roman" panose="02020603050405020304" pitchFamily="18" charset="0"/>
                <a:cs typeface="Arial" panose="020B0604020202020204" pitchFamily="34" charset="0"/>
              </a:rPr>
              <a:t>Ogochukwu Agunenye</a:t>
            </a:r>
            <a:endParaRPr lang="en-GB" sz="8000" dirty="0">
              <a:effectLst/>
              <a:latin typeface="Arial" panose="020B0604020202020204" pitchFamily="34" charset="0"/>
              <a:ea typeface="Times New Roman" panose="02020603050405020304" pitchFamily="18" charset="0"/>
              <a:cs typeface="Arial" panose="020B0604020202020204" pitchFamily="34" charset="0"/>
            </a:endParaRPr>
          </a:p>
          <a:p>
            <a:pPr>
              <a:lnSpc>
                <a:spcPct val="107000"/>
              </a:lnSpc>
              <a:spcAft>
                <a:spcPts val="800"/>
              </a:spcAft>
            </a:pPr>
            <a:r>
              <a:rPr lang="en-GB" sz="8000" b="1"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Submission Date: </a:t>
            </a:r>
            <a:r>
              <a:rPr lang="en-GB" sz="80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Friday, 23</a:t>
            </a:r>
            <a:r>
              <a:rPr lang="en-GB" sz="8000" baseline="300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rd</a:t>
            </a:r>
            <a:r>
              <a:rPr lang="en-GB" sz="80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 June 2023</a:t>
            </a:r>
            <a:endParaRPr lang="en-GB" sz="8000" dirty="0">
              <a:effectLst/>
              <a:latin typeface="Arial" panose="020B0604020202020204" pitchFamily="34" charset="0"/>
              <a:ea typeface="Calibri" panose="020F0502020204030204" pitchFamily="34" charset="0"/>
              <a:cs typeface="Arial" panose="020B0604020202020204" pitchFamily="34" charset="0"/>
            </a:endParaRPr>
          </a:p>
          <a:p>
            <a:pPr>
              <a:lnSpc>
                <a:spcPct val="107000"/>
              </a:lnSpc>
              <a:spcAft>
                <a:spcPts val="800"/>
              </a:spcAft>
            </a:pPr>
            <a:r>
              <a:rPr lang="en-GB" sz="8000" b="1" dirty="0">
                <a:effectLst/>
                <a:latin typeface="Arial" panose="020B0604020202020204" pitchFamily="34" charset="0"/>
                <a:ea typeface="Calibri" panose="020F0502020204030204" pitchFamily="34" charset="0"/>
                <a:cs typeface="Arial" panose="020B0604020202020204" pitchFamily="34" charset="0"/>
              </a:rPr>
              <a:t> </a:t>
            </a:r>
            <a:endParaRPr lang="en-GB" sz="8000" dirty="0">
              <a:effectLst/>
              <a:latin typeface="Arial" panose="020B0604020202020204" pitchFamily="34" charset="0"/>
              <a:ea typeface="Calibri" panose="020F0502020204030204" pitchFamily="34" charset="0"/>
              <a:cs typeface="Arial" panose="020B0604020202020204" pitchFamily="34" charset="0"/>
            </a:endParaRPr>
          </a:p>
          <a:p>
            <a:pPr>
              <a:lnSpc>
                <a:spcPct val="107000"/>
              </a:lnSpc>
              <a:spcAft>
                <a:spcPts val="800"/>
              </a:spcAft>
            </a:pPr>
            <a:r>
              <a:rPr lang="en-GB" sz="1800" b="1" dirty="0">
                <a:effectLst/>
                <a:latin typeface="Calibri" panose="020F0502020204030204" pitchFamily="34" charset="0"/>
                <a:ea typeface="Calibri" panose="020F0502020204030204" pitchFamily="34" charset="0"/>
                <a:cs typeface="Times New Roman" panose="02020603050405020304" pitchFamily="18" charset="0"/>
              </a:rPr>
              <a:t> </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800" b="1" dirty="0">
                <a:effectLst/>
                <a:latin typeface="Calibri" panose="020F0502020204030204" pitchFamily="34" charset="0"/>
                <a:ea typeface="Calibri" panose="020F0502020204030204" pitchFamily="34" charset="0"/>
                <a:cs typeface="Times New Roman" panose="02020603050405020304" pitchFamily="18" charset="0"/>
              </a:rPr>
              <a:t> </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800" b="1" dirty="0">
                <a:effectLst/>
                <a:latin typeface="Calibri" panose="020F0502020204030204" pitchFamily="34" charset="0"/>
                <a:ea typeface="Calibri" panose="020F0502020204030204" pitchFamily="34" charset="0"/>
                <a:cs typeface="Times New Roman" panose="02020603050405020304" pitchFamily="18" charset="0"/>
              </a:rPr>
              <a:t> </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800" b="1" dirty="0">
                <a:effectLst/>
                <a:latin typeface="Calibri" panose="020F0502020204030204" pitchFamily="34" charset="0"/>
                <a:ea typeface="Calibri" panose="020F0502020204030204" pitchFamily="34" charset="0"/>
                <a:cs typeface="Times New Roman" panose="02020603050405020304" pitchFamily="18" charset="0"/>
              </a:rPr>
              <a:t> </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800" b="1" dirty="0">
                <a:effectLst/>
                <a:latin typeface="Calibri" panose="020F0502020204030204" pitchFamily="34" charset="0"/>
                <a:ea typeface="Calibri" panose="020F0502020204030204" pitchFamily="34" charset="0"/>
                <a:cs typeface="Times New Roman" panose="02020603050405020304" pitchFamily="18" charset="0"/>
              </a:rPr>
              <a:t> </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800" b="1" dirty="0">
                <a:effectLst/>
                <a:latin typeface="Calibri" panose="020F0502020204030204" pitchFamily="34" charset="0"/>
                <a:ea typeface="Calibri" panose="020F0502020204030204" pitchFamily="34" charset="0"/>
                <a:cs typeface="Times New Roman" panose="02020603050405020304" pitchFamily="18" charset="0"/>
              </a:rPr>
              <a:t> </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spTree>
    <p:extLst>
      <p:ext uri="{BB962C8B-B14F-4D97-AF65-F5344CB8AC3E}">
        <p14:creationId xmlns:p14="http://schemas.microsoft.com/office/powerpoint/2010/main" val="48804655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Picture 4" descr="Formulae written on a blackboard">
            <a:extLst>
              <a:ext uri="{FF2B5EF4-FFF2-40B4-BE49-F238E27FC236}">
                <a16:creationId xmlns:a16="http://schemas.microsoft.com/office/drawing/2014/main" id="{E52E78F5-83B5-2B7E-8F6B-8CBFEFABD805}"/>
              </a:ext>
            </a:extLst>
          </p:cNvPr>
          <p:cNvPicPr>
            <a:picLocks noChangeAspect="1"/>
          </p:cNvPicPr>
          <p:nvPr/>
        </p:nvPicPr>
        <p:blipFill rotWithShape="1">
          <a:blip r:embed="rId2">
            <a:duotone>
              <a:schemeClr val="bg2">
                <a:shade val="45000"/>
                <a:satMod val="135000"/>
              </a:schemeClr>
              <a:prstClr val="white"/>
            </a:duotone>
          </a:blip>
          <a:srcRect t="15697" r="9091" b="7694"/>
          <a:stretch/>
        </p:blipFill>
        <p:spPr>
          <a:xfrm>
            <a:off x="-20" y="13912"/>
            <a:ext cx="12191980" cy="6857990"/>
          </a:xfrm>
          <a:prstGeom prst="rect">
            <a:avLst/>
          </a:prstGeom>
        </p:spPr>
      </p:pic>
      <p:sp>
        <p:nvSpPr>
          <p:cNvPr id="16" name="Rectangle 15">
            <a:extLst>
              <a:ext uri="{FF2B5EF4-FFF2-40B4-BE49-F238E27FC236}">
                <a16:creationId xmlns:a16="http://schemas.microsoft.com/office/drawing/2014/main" id="{B50AB553-2A96-4A92-96F2-93548E0969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gradFill>
            <a:gsLst>
              <a:gs pos="10000">
                <a:schemeClr val="bg2">
                  <a:alpha val="68000"/>
                </a:schemeClr>
              </a:gs>
              <a:gs pos="85000">
                <a:schemeClr val="bg2">
                  <a:alpha val="97000"/>
                </a:schemeClr>
              </a:gs>
            </a:gsLst>
            <a:path path="circle">
              <a:fillToRect l="50000" t="50000" r="50000" b="50000"/>
            </a:path>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DD90859A-4931-2B0C-FAEA-C8DF0622EE47}"/>
              </a:ext>
            </a:extLst>
          </p:cNvPr>
          <p:cNvSpPr>
            <a:spLocks noGrp="1"/>
          </p:cNvSpPr>
          <p:nvPr>
            <p:ph idx="1"/>
          </p:nvPr>
        </p:nvSpPr>
        <p:spPr>
          <a:xfrm>
            <a:off x="0" y="13902"/>
            <a:ext cx="12191980" cy="7637199"/>
          </a:xfrm>
        </p:spPr>
        <p:txBody>
          <a:bodyPr>
            <a:normAutofit fontScale="25000" lnSpcReduction="20000"/>
          </a:bodyPr>
          <a:lstStyle/>
          <a:p>
            <a:pPr algn="just">
              <a:lnSpc>
                <a:spcPct val="120000"/>
              </a:lnSpc>
              <a:buFont typeface="Wingdings" panose="05000000000000000000" pitchFamily="2" charset="2"/>
              <a:buChar char="Ø"/>
            </a:pPr>
            <a:endParaRPr lang="en-GB" sz="7200" dirty="0">
              <a:latin typeface="Arial" panose="020B0604020202020204" pitchFamily="34" charset="0"/>
              <a:cs typeface="Arial" panose="020B0604020202020204" pitchFamily="34" charset="0"/>
            </a:endParaRPr>
          </a:p>
          <a:p>
            <a:pPr algn="just">
              <a:lnSpc>
                <a:spcPct val="120000"/>
              </a:lnSpc>
              <a:buFont typeface="Wingdings" panose="05000000000000000000" pitchFamily="2" charset="2"/>
              <a:buChar char="Ø"/>
            </a:pPr>
            <a:r>
              <a:rPr lang="en-GB" sz="7200" dirty="0">
                <a:latin typeface="Arial" panose="020B0604020202020204" pitchFamily="34" charset="0"/>
                <a:cs typeface="Arial" panose="020B0604020202020204" pitchFamily="34" charset="0"/>
              </a:rPr>
              <a:t>Introduction----------------Slide 3</a:t>
            </a:r>
          </a:p>
          <a:p>
            <a:pPr algn="just">
              <a:lnSpc>
                <a:spcPct val="120000"/>
              </a:lnSpc>
              <a:buFont typeface="Wingdings" panose="05000000000000000000" pitchFamily="2" charset="2"/>
              <a:buChar char="Ø"/>
            </a:pPr>
            <a:r>
              <a:rPr lang="en-GB" sz="7200" dirty="0">
                <a:latin typeface="Arial" panose="020B0604020202020204" pitchFamily="34" charset="0"/>
                <a:cs typeface="Arial" panose="020B0604020202020204" pitchFamily="34" charset="0"/>
              </a:rPr>
              <a:t>Background-----------------Slide 4</a:t>
            </a:r>
          </a:p>
          <a:p>
            <a:pPr algn="just">
              <a:lnSpc>
                <a:spcPct val="120000"/>
              </a:lnSpc>
              <a:buFont typeface="Wingdings" panose="05000000000000000000" pitchFamily="2" charset="2"/>
              <a:buChar char="Ø"/>
            </a:pPr>
            <a:r>
              <a:rPr lang="en-GB" sz="7200" dirty="0">
                <a:latin typeface="Arial" panose="020B0604020202020204" pitchFamily="34" charset="0"/>
                <a:cs typeface="Arial" panose="020B0604020202020204" pitchFamily="34" charset="0"/>
              </a:rPr>
              <a:t>Rational--------------------------------Slide 5</a:t>
            </a:r>
          </a:p>
          <a:p>
            <a:pPr algn="just">
              <a:lnSpc>
                <a:spcPct val="120000"/>
              </a:lnSpc>
              <a:buFont typeface="Wingdings" panose="05000000000000000000" pitchFamily="2" charset="2"/>
              <a:buChar char="Ø"/>
            </a:pPr>
            <a:r>
              <a:rPr lang="en-GB" sz="7200" dirty="0">
                <a:latin typeface="Arial" panose="020B0604020202020204" pitchFamily="34" charset="0"/>
                <a:cs typeface="Arial" panose="020B0604020202020204" pitchFamily="34" charset="0"/>
              </a:rPr>
              <a:t>Proposed research question------------Slide 6</a:t>
            </a:r>
          </a:p>
          <a:p>
            <a:pPr marL="514350" indent="-514350" algn="just">
              <a:lnSpc>
                <a:spcPct val="120000"/>
              </a:lnSpc>
              <a:buFont typeface="+mj-lt"/>
              <a:buAutoNum type="alphaLcPeriod"/>
            </a:pPr>
            <a:r>
              <a:rPr lang="en-GB" sz="7200" dirty="0">
                <a:latin typeface="Arial" panose="020B0604020202020204" pitchFamily="34" charset="0"/>
                <a:cs typeface="Arial" panose="020B0604020202020204" pitchFamily="34" charset="0"/>
              </a:rPr>
              <a:t>Aims</a:t>
            </a:r>
          </a:p>
          <a:p>
            <a:pPr marL="514350" indent="-514350" algn="just">
              <a:lnSpc>
                <a:spcPct val="120000"/>
              </a:lnSpc>
              <a:buFont typeface="+mj-lt"/>
              <a:buAutoNum type="alphaLcPeriod"/>
            </a:pPr>
            <a:r>
              <a:rPr lang="en-GB" sz="7200" dirty="0">
                <a:latin typeface="Arial" panose="020B0604020202020204" pitchFamily="34" charset="0"/>
                <a:cs typeface="Arial" panose="020B0604020202020204" pitchFamily="34" charset="0"/>
              </a:rPr>
              <a:t>Objectives</a:t>
            </a:r>
          </a:p>
          <a:p>
            <a:pPr algn="just">
              <a:lnSpc>
                <a:spcPct val="120000"/>
              </a:lnSpc>
              <a:buFont typeface="Wingdings" panose="05000000000000000000" pitchFamily="2" charset="2"/>
              <a:buChar char="Ø"/>
            </a:pPr>
            <a:r>
              <a:rPr lang="en-GB" sz="7200" dirty="0">
                <a:latin typeface="Arial" panose="020B0604020202020204" pitchFamily="34" charset="0"/>
                <a:cs typeface="Arial" panose="020B0604020202020204" pitchFamily="34" charset="0"/>
              </a:rPr>
              <a:t>My Proposed research-------slide 7</a:t>
            </a:r>
          </a:p>
          <a:p>
            <a:pPr algn="just">
              <a:lnSpc>
                <a:spcPct val="120000"/>
              </a:lnSpc>
              <a:buFont typeface="Wingdings" panose="05000000000000000000" pitchFamily="2" charset="2"/>
              <a:buChar char="Ø"/>
            </a:pPr>
            <a:r>
              <a:rPr lang="en-GB" sz="7200" dirty="0">
                <a:latin typeface="Arial" panose="020B0604020202020204" pitchFamily="34" charset="0"/>
                <a:cs typeface="Arial" panose="020B0604020202020204" pitchFamily="34" charset="0"/>
              </a:rPr>
              <a:t>Research Design-------------Slide 8</a:t>
            </a:r>
          </a:p>
          <a:p>
            <a:pPr algn="just">
              <a:lnSpc>
                <a:spcPct val="120000"/>
              </a:lnSpc>
              <a:buFont typeface="Wingdings" panose="05000000000000000000" pitchFamily="2" charset="2"/>
              <a:buChar char="Ø"/>
            </a:pPr>
            <a:r>
              <a:rPr lang="en-GB" sz="7200" dirty="0">
                <a:latin typeface="Arial" panose="020B0604020202020204" pitchFamily="34" charset="0"/>
                <a:cs typeface="Arial" panose="020B0604020202020204" pitchFamily="34" charset="0"/>
              </a:rPr>
              <a:t>Recruitment-----------Slide 9</a:t>
            </a:r>
          </a:p>
          <a:p>
            <a:pPr algn="just">
              <a:lnSpc>
                <a:spcPct val="120000"/>
              </a:lnSpc>
              <a:buFont typeface="Wingdings" panose="05000000000000000000" pitchFamily="2" charset="2"/>
              <a:buChar char="Ø"/>
            </a:pPr>
            <a:r>
              <a:rPr lang="en-GB" sz="7200" dirty="0">
                <a:latin typeface="Arial" panose="020B0604020202020204" pitchFamily="34" charset="0"/>
                <a:cs typeface="Arial" panose="020B0604020202020204" pitchFamily="34" charset="0"/>
              </a:rPr>
              <a:t>Sampling ---------------Slide 10</a:t>
            </a:r>
          </a:p>
          <a:p>
            <a:pPr algn="just">
              <a:lnSpc>
                <a:spcPct val="120000"/>
              </a:lnSpc>
              <a:buFont typeface="Wingdings" panose="05000000000000000000" pitchFamily="2" charset="2"/>
              <a:buChar char="Ø"/>
            </a:pPr>
            <a:r>
              <a:rPr lang="en-GB" sz="7200" dirty="0">
                <a:latin typeface="Arial" panose="020B0604020202020204" pitchFamily="34" charset="0"/>
                <a:cs typeface="Arial" panose="020B0604020202020204" pitchFamily="34" charset="0"/>
              </a:rPr>
              <a:t>Material Data Collection Method-------------Slide 11</a:t>
            </a:r>
          </a:p>
          <a:p>
            <a:pPr algn="just">
              <a:lnSpc>
                <a:spcPct val="120000"/>
              </a:lnSpc>
              <a:buFont typeface="Wingdings" panose="05000000000000000000" pitchFamily="2" charset="2"/>
              <a:buChar char="Ø"/>
            </a:pPr>
            <a:r>
              <a:rPr lang="en-GB" sz="7200" dirty="0">
                <a:latin typeface="Arial" panose="020B0604020202020204" pitchFamily="34" charset="0"/>
                <a:cs typeface="Arial" panose="020B0604020202020204" pitchFamily="34" charset="0"/>
              </a:rPr>
              <a:t>Proposed Data Analysis Techniques-------------------------------Slide 12</a:t>
            </a:r>
          </a:p>
          <a:p>
            <a:pPr algn="just">
              <a:lnSpc>
                <a:spcPct val="120000"/>
              </a:lnSpc>
              <a:buFont typeface="Wingdings" panose="05000000000000000000" pitchFamily="2" charset="2"/>
              <a:buChar char="Ø"/>
            </a:pPr>
            <a:r>
              <a:rPr lang="en-GB" sz="7200" dirty="0">
                <a:latin typeface="Arial" panose="020B0604020202020204" pitchFamily="34" charset="0"/>
                <a:cs typeface="Arial" panose="020B0604020202020204" pitchFamily="34" charset="0"/>
              </a:rPr>
              <a:t>Ethical Consideration--------------------------------------------Slide 13</a:t>
            </a:r>
          </a:p>
          <a:p>
            <a:pPr algn="just">
              <a:lnSpc>
                <a:spcPct val="120000"/>
              </a:lnSpc>
              <a:buFont typeface="Wingdings" panose="05000000000000000000" pitchFamily="2" charset="2"/>
              <a:buChar char="Ø"/>
            </a:pPr>
            <a:r>
              <a:rPr lang="en-GB" sz="7200" dirty="0">
                <a:latin typeface="Arial" panose="020B0604020202020204" pitchFamily="34" charset="0"/>
                <a:cs typeface="Arial" panose="020B0604020202020204" pitchFamily="34" charset="0"/>
              </a:rPr>
              <a:t>Implication Research----------------------------------------------Slide 14</a:t>
            </a:r>
          </a:p>
          <a:p>
            <a:pPr algn="just">
              <a:lnSpc>
                <a:spcPct val="120000"/>
              </a:lnSpc>
              <a:buFont typeface="Wingdings" panose="05000000000000000000" pitchFamily="2" charset="2"/>
              <a:buChar char="Ø"/>
            </a:pPr>
            <a:r>
              <a:rPr lang="en-GB" sz="7200" dirty="0">
                <a:latin typeface="Arial" panose="020B0604020202020204" pitchFamily="34" charset="0"/>
                <a:cs typeface="Arial" panose="020B0604020202020204" pitchFamily="34" charset="0"/>
              </a:rPr>
              <a:t>Plan Gantt Chart-----------------------------------------------------Slide 15</a:t>
            </a:r>
          </a:p>
          <a:p>
            <a:pPr algn="just">
              <a:lnSpc>
                <a:spcPct val="120000"/>
              </a:lnSpc>
              <a:buFont typeface="Wingdings" panose="05000000000000000000" pitchFamily="2" charset="2"/>
              <a:buChar char="Ø"/>
            </a:pPr>
            <a:r>
              <a:rPr lang="en-GB" sz="7200" dirty="0">
                <a:latin typeface="Arial" panose="020B0604020202020204" pitchFamily="34" charset="0"/>
                <a:cs typeface="Arial" panose="020B0604020202020204" pitchFamily="34" charset="0"/>
              </a:rPr>
              <a:t>References------------------------------------------- </a:t>
            </a:r>
            <a:r>
              <a:rPr lang="en-GB" sz="8000" dirty="0">
                <a:latin typeface="Arial" panose="020B0604020202020204" pitchFamily="34" charset="0"/>
                <a:cs typeface="Arial" panose="020B0604020202020204" pitchFamily="34" charset="0"/>
              </a:rPr>
              <a:t>Slide 16-20</a:t>
            </a:r>
          </a:p>
          <a:p>
            <a:pPr>
              <a:buFont typeface="Wingdings" panose="05000000000000000000" pitchFamily="2" charset="2"/>
              <a:buChar char="Ø"/>
            </a:pPr>
            <a:endParaRPr lang="en-GB" sz="900" dirty="0"/>
          </a:p>
          <a:p>
            <a:pPr marL="0" indent="0">
              <a:buNone/>
            </a:pPr>
            <a:endParaRPr lang="en-GB" sz="900" dirty="0"/>
          </a:p>
        </p:txBody>
      </p:sp>
      <p:sp>
        <p:nvSpPr>
          <p:cNvPr id="7" name="TextBox 6">
            <a:extLst>
              <a:ext uri="{FF2B5EF4-FFF2-40B4-BE49-F238E27FC236}">
                <a16:creationId xmlns:a16="http://schemas.microsoft.com/office/drawing/2014/main" id="{E0557DEF-4FA5-E1A9-EB36-EF8D8A921F5C}"/>
              </a:ext>
            </a:extLst>
          </p:cNvPr>
          <p:cNvSpPr txBox="1"/>
          <p:nvPr/>
        </p:nvSpPr>
        <p:spPr>
          <a:xfrm>
            <a:off x="4632648" y="13902"/>
            <a:ext cx="2589245" cy="400110"/>
          </a:xfrm>
          <a:prstGeom prst="rect">
            <a:avLst/>
          </a:prstGeom>
          <a:noFill/>
        </p:spPr>
        <p:txBody>
          <a:bodyPr wrap="square" rtlCol="0">
            <a:spAutoFit/>
          </a:bodyPr>
          <a:lstStyle/>
          <a:p>
            <a:r>
              <a:rPr lang="en-GB" sz="2000" b="1" dirty="0">
                <a:latin typeface="Arial" panose="020B0604020202020204" pitchFamily="34" charset="0"/>
                <a:cs typeface="Arial" panose="020B0604020202020204" pitchFamily="34" charset="0"/>
              </a:rPr>
              <a:t>Content Table</a:t>
            </a:r>
          </a:p>
        </p:txBody>
      </p:sp>
    </p:spTree>
    <p:extLst>
      <p:ext uri="{BB962C8B-B14F-4D97-AF65-F5344CB8AC3E}">
        <p14:creationId xmlns:p14="http://schemas.microsoft.com/office/powerpoint/2010/main" val="32281300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42" name="Rectangle 1041">
            <a:extLst>
              <a:ext uri="{FF2B5EF4-FFF2-40B4-BE49-F238E27FC236}">
                <a16:creationId xmlns:a16="http://schemas.microsoft.com/office/drawing/2014/main" id="{7A203437-703A-4E00-A8C0-91D328D6C7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233"/>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0FB2B7A-D92D-6F00-264B-697C3ED6E9CA}"/>
              </a:ext>
            </a:extLst>
          </p:cNvPr>
          <p:cNvSpPr>
            <a:spLocks noGrp="1"/>
          </p:cNvSpPr>
          <p:nvPr>
            <p:ph type="title"/>
          </p:nvPr>
        </p:nvSpPr>
        <p:spPr>
          <a:xfrm>
            <a:off x="74645" y="1006400"/>
            <a:ext cx="3881535" cy="1314064"/>
          </a:xfrm>
        </p:spPr>
        <p:txBody>
          <a:bodyPr>
            <a:noAutofit/>
          </a:bodyPr>
          <a:lstStyle/>
          <a:p>
            <a:pPr>
              <a:lnSpc>
                <a:spcPct val="150000"/>
              </a:lnSpc>
            </a:pPr>
            <a:r>
              <a:rPr lang="en-GB" sz="1800" b="1" dirty="0">
                <a:latin typeface="Arial" panose="020B0604020202020204" pitchFamily="34" charset="0"/>
                <a:cs typeface="Arial" panose="020B0604020202020204" pitchFamily="34" charset="0"/>
              </a:rPr>
              <a:t>Project Proposal: Introduction</a:t>
            </a:r>
            <a:br>
              <a:rPr lang="en-GB" sz="1800" b="1" dirty="0">
                <a:latin typeface="Arial" panose="020B0604020202020204" pitchFamily="34" charset="0"/>
                <a:cs typeface="Arial" panose="020B0604020202020204" pitchFamily="34" charset="0"/>
              </a:rPr>
            </a:br>
            <a:br>
              <a:rPr lang="en-GB" sz="1800" b="1" dirty="0">
                <a:latin typeface="Arial" panose="020B0604020202020204" pitchFamily="34" charset="0"/>
                <a:cs typeface="Arial" panose="020B0604020202020204" pitchFamily="34" charset="0"/>
              </a:rPr>
            </a:br>
            <a:r>
              <a:rPr lang="en-GB" sz="1800" b="1" dirty="0">
                <a:latin typeface="Arial" panose="020B0604020202020204" pitchFamily="34" charset="0"/>
                <a:cs typeface="Arial" panose="020B0604020202020204" pitchFamily="34" charset="0"/>
              </a:rPr>
              <a:t>Prevalence of Physical Activity Among Students In A Public University</a:t>
            </a:r>
            <a:br>
              <a:rPr lang="en-GB" sz="1800" b="1" dirty="0">
                <a:latin typeface="Arial" panose="020B0604020202020204" pitchFamily="34" charset="0"/>
                <a:cs typeface="Arial" panose="020B0604020202020204" pitchFamily="34" charset="0"/>
              </a:rPr>
            </a:br>
            <a:br>
              <a:rPr lang="en-GB" sz="1800" b="1" dirty="0">
                <a:latin typeface="Arial" panose="020B0604020202020204" pitchFamily="34" charset="0"/>
                <a:cs typeface="Arial" panose="020B0604020202020204" pitchFamily="34" charset="0"/>
              </a:rPr>
            </a:br>
            <a:br>
              <a:rPr lang="en-GB" sz="1600" b="1" dirty="0">
                <a:latin typeface="Arial" panose="020B0604020202020204" pitchFamily="34" charset="0"/>
                <a:cs typeface="Arial" panose="020B0604020202020204" pitchFamily="34" charset="0"/>
              </a:rPr>
            </a:br>
            <a:endParaRPr lang="en-GB" sz="1600" dirty="0"/>
          </a:p>
        </p:txBody>
      </p:sp>
      <p:pic>
        <p:nvPicPr>
          <p:cNvPr id="1030" name="Picture 6" descr="Study-boosting benefits of exercise | Students - UCL – University College  London">
            <a:extLst>
              <a:ext uri="{FF2B5EF4-FFF2-40B4-BE49-F238E27FC236}">
                <a16:creationId xmlns:a16="http://schemas.microsoft.com/office/drawing/2014/main" id="{D90AFB6D-6D9B-C009-8A12-592DFF23C5CB}"/>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t="18759" b="23194"/>
          <a:stretch/>
        </p:blipFill>
        <p:spPr bwMode="auto">
          <a:xfrm>
            <a:off x="4555236" y="6"/>
            <a:ext cx="7636763" cy="2762724"/>
          </a:xfrm>
          <a:prstGeom prst="rect">
            <a:avLst/>
          </a:prstGeom>
          <a:noFill/>
          <a:extLst>
            <a:ext uri="{909E8E84-426E-40DD-AFC4-6F175D3DCCD1}">
              <a14:hiddenFill xmlns:a14="http://schemas.microsoft.com/office/drawing/2010/main">
                <a:solidFill>
                  <a:srgbClr val="FFFFFF"/>
                </a:solidFill>
              </a14:hiddenFill>
            </a:ext>
          </a:extLst>
        </p:spPr>
      </p:pic>
      <p:sp>
        <p:nvSpPr>
          <p:cNvPr id="1044" name="Rectangle 1043">
            <a:extLst>
              <a:ext uri="{FF2B5EF4-FFF2-40B4-BE49-F238E27FC236}">
                <a16:creationId xmlns:a16="http://schemas.microsoft.com/office/drawing/2014/main" id="{CD84038B-4A56-439B-A184-79B2D450669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762729"/>
            <a:ext cx="12192000" cy="64008"/>
          </a:xfrm>
          <a:prstGeom prst="rect">
            <a:avLst/>
          </a:prstGeom>
          <a:solidFill>
            <a:schemeClr val="tx2">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2"/>
              </a:solidFill>
            </a:endParaRPr>
          </a:p>
        </p:txBody>
      </p:sp>
      <p:pic>
        <p:nvPicPr>
          <p:cNvPr id="1028" name="Picture 4" descr="Physical activity holds key to improving student mental health – new study  | ukactive">
            <a:extLst>
              <a:ext uri="{FF2B5EF4-FFF2-40B4-BE49-F238E27FC236}">
                <a16:creationId xmlns:a16="http://schemas.microsoft.com/office/drawing/2014/main" id="{353FD24D-B9F5-1197-8B46-2A6EC21A98F2}"/>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11624" r="11627" b="2"/>
          <a:stretch/>
        </p:blipFill>
        <p:spPr bwMode="auto">
          <a:xfrm>
            <a:off x="-1" y="2826737"/>
            <a:ext cx="4565779" cy="4031263"/>
          </a:xfrm>
          <a:prstGeom prst="rect">
            <a:avLst/>
          </a:prstGeom>
          <a:noFill/>
          <a:extLst>
            <a:ext uri="{909E8E84-426E-40DD-AFC4-6F175D3DCCD1}">
              <a14:hiddenFill xmlns:a14="http://schemas.microsoft.com/office/drawing/2010/main">
                <a:solidFill>
                  <a:srgbClr val="FFFFFF"/>
                </a:solidFill>
              </a14:hiddenFill>
            </a:ext>
          </a:extLst>
        </p:spPr>
      </p:pic>
      <p:sp>
        <p:nvSpPr>
          <p:cNvPr id="1034" name="Content Placeholder 1033">
            <a:extLst>
              <a:ext uri="{FF2B5EF4-FFF2-40B4-BE49-F238E27FC236}">
                <a16:creationId xmlns:a16="http://schemas.microsoft.com/office/drawing/2014/main" id="{F03393F7-6D31-1BAB-57B1-02E818D5A901}"/>
              </a:ext>
            </a:extLst>
          </p:cNvPr>
          <p:cNvSpPr>
            <a:spLocks noGrp="1"/>
          </p:cNvSpPr>
          <p:nvPr>
            <p:ph idx="1"/>
          </p:nvPr>
        </p:nvSpPr>
        <p:spPr>
          <a:xfrm>
            <a:off x="5449633" y="3269002"/>
            <a:ext cx="5742432" cy="2530914"/>
          </a:xfrm>
        </p:spPr>
        <p:txBody>
          <a:bodyPr anchor="ctr">
            <a:normAutofit fontScale="92500"/>
          </a:bodyPr>
          <a:lstStyle/>
          <a:p>
            <a:pPr algn="just">
              <a:lnSpc>
                <a:spcPct val="150000"/>
              </a:lnSpc>
            </a:pPr>
            <a:r>
              <a:rPr lang="en-GB" sz="2000" dirty="0">
                <a:latin typeface="Arial" panose="020B0604020202020204" pitchFamily="34" charset="0"/>
                <a:cs typeface="Arial" panose="020B0604020202020204" pitchFamily="34" charset="0"/>
              </a:rPr>
              <a:t>The </a:t>
            </a:r>
            <a:r>
              <a:rPr lang="en-GB" sz="1800" dirty="0">
                <a:latin typeface="Arial" panose="020B0604020202020204" pitchFamily="34" charset="0"/>
                <a:cs typeface="Arial" panose="020B0604020202020204" pitchFamily="34" charset="0"/>
              </a:rPr>
              <a:t>p</a:t>
            </a:r>
            <a:r>
              <a:rPr lang="en-GB" sz="1800" dirty="0">
                <a:effectLst/>
                <a:latin typeface="Arial" panose="020B0604020202020204" pitchFamily="34" charset="0"/>
                <a:ea typeface="Calibri" panose="020F0502020204030204" pitchFamily="34" charset="0"/>
              </a:rPr>
              <a:t>roposed research</a:t>
            </a:r>
            <a:r>
              <a:rPr lang="en-GB" sz="2000" dirty="0">
                <a:latin typeface="Arial" panose="020B0604020202020204" pitchFamily="34" charset="0"/>
                <a:cs typeface="Arial" panose="020B0604020202020204" pitchFamily="34" charset="0"/>
              </a:rPr>
              <a:t> is a null hypothesis experimental project to help adolescents adopt a physical activity habit to minimise their risk of obesity, heart disease, high blood pressure, and other life-altering disorders (Mayo Clinic, 2022).</a:t>
            </a:r>
            <a:endParaRPr lang="en-US" sz="2000" dirty="0">
              <a:latin typeface="Arial" panose="020B0604020202020204" pitchFamily="34" charset="0"/>
              <a:cs typeface="Arial" panose="020B0604020202020204" pitchFamily="34" charset="0"/>
            </a:endParaRPr>
          </a:p>
        </p:txBody>
      </p:sp>
      <p:sp>
        <p:nvSpPr>
          <p:cNvPr id="1046" name="Rectangle 1045">
            <a:extLst>
              <a:ext uri="{FF2B5EF4-FFF2-40B4-BE49-F238E27FC236}">
                <a16:creationId xmlns:a16="http://schemas.microsoft.com/office/drawing/2014/main" id="{4F96EE13-2C4D-4262-812E-DDE5FC35F0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158239" y="3396995"/>
            <a:ext cx="6858002" cy="64008"/>
          </a:xfrm>
          <a:prstGeom prst="rect">
            <a:avLst/>
          </a:prstGeom>
          <a:solidFill>
            <a:schemeClr val="tx2">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2"/>
              </a:solidFill>
            </a:endParaRPr>
          </a:p>
        </p:txBody>
      </p:sp>
    </p:spTree>
    <p:extLst>
      <p:ext uri="{BB962C8B-B14F-4D97-AF65-F5344CB8AC3E}">
        <p14:creationId xmlns:p14="http://schemas.microsoft.com/office/powerpoint/2010/main" val="228098253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E6344E-BD4D-95F4-1B19-337D20AE8B75}"/>
              </a:ext>
            </a:extLst>
          </p:cNvPr>
          <p:cNvSpPr>
            <a:spLocks noGrp="1"/>
          </p:cNvSpPr>
          <p:nvPr>
            <p:ph type="title"/>
          </p:nvPr>
        </p:nvSpPr>
        <p:spPr>
          <a:xfrm>
            <a:off x="793101" y="189720"/>
            <a:ext cx="5551715" cy="926650"/>
          </a:xfrm>
        </p:spPr>
        <p:txBody>
          <a:bodyPr>
            <a:normAutofit fontScale="90000"/>
          </a:bodyPr>
          <a:lstStyle/>
          <a:p>
            <a:pPr algn="ctr"/>
            <a:br>
              <a:rPr lang="en-GB" sz="4400" b="1" dirty="0">
                <a:latin typeface="Arial" panose="020B0604020202020204" pitchFamily="34" charset="0"/>
                <a:cs typeface="Arial" panose="020B0604020202020204" pitchFamily="34" charset="0"/>
              </a:rPr>
            </a:br>
            <a:r>
              <a:rPr lang="en-GB" sz="4400" b="1" dirty="0">
                <a:latin typeface="Arial" panose="020B0604020202020204" pitchFamily="34" charset="0"/>
                <a:cs typeface="Arial" panose="020B0604020202020204" pitchFamily="34" charset="0"/>
              </a:rPr>
              <a:t>Background </a:t>
            </a:r>
            <a:br>
              <a:rPr lang="en-GB" sz="4400" b="1" dirty="0">
                <a:latin typeface="Arial" panose="020B0604020202020204" pitchFamily="34" charset="0"/>
                <a:cs typeface="Arial" panose="020B0604020202020204" pitchFamily="34" charset="0"/>
              </a:rPr>
            </a:br>
            <a:endParaRPr lang="en-GB" dirty="0"/>
          </a:p>
        </p:txBody>
      </p:sp>
      <p:pic>
        <p:nvPicPr>
          <p:cNvPr id="4" name="Picture 4" descr="University students' duration of physical activity per session (n=197) |  Download Scientific Diagram">
            <a:extLst>
              <a:ext uri="{FF2B5EF4-FFF2-40B4-BE49-F238E27FC236}">
                <a16:creationId xmlns:a16="http://schemas.microsoft.com/office/drawing/2014/main" id="{54CE9873-9FE4-C5FD-2CC1-F8A4BCE7DD4F}"/>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tretch>
            <a:fillRect/>
          </a:stretch>
        </p:blipFill>
        <p:spPr bwMode="auto">
          <a:xfrm>
            <a:off x="105430" y="1825625"/>
            <a:ext cx="4475901" cy="3838057"/>
          </a:xfrm>
          <a:custGeom>
            <a:avLst/>
            <a:gdLst/>
            <a:ahLst/>
            <a:cxnLst/>
            <a:rect l="l" t="t" r="r" b="b"/>
            <a:pathLst>
              <a:path w="4777381" h="5643794">
                <a:moveTo>
                  <a:pt x="143704" y="0"/>
                </a:moveTo>
                <a:lnTo>
                  <a:pt x="4633677" y="0"/>
                </a:lnTo>
                <a:cubicBezTo>
                  <a:pt x="4713043" y="0"/>
                  <a:pt x="4777381" y="64338"/>
                  <a:pt x="4777381" y="143704"/>
                </a:cubicBezTo>
                <a:lnTo>
                  <a:pt x="4777381" y="5500090"/>
                </a:lnTo>
                <a:cubicBezTo>
                  <a:pt x="4777381" y="5579456"/>
                  <a:pt x="4713043" y="5643794"/>
                  <a:pt x="4633677" y="5643794"/>
                </a:cubicBezTo>
                <a:lnTo>
                  <a:pt x="143704" y="5643794"/>
                </a:lnTo>
                <a:cubicBezTo>
                  <a:pt x="64338" y="5643794"/>
                  <a:pt x="0" y="5579456"/>
                  <a:pt x="0" y="5500090"/>
                </a:cubicBezTo>
                <a:lnTo>
                  <a:pt x="0" y="143704"/>
                </a:lnTo>
                <a:cubicBezTo>
                  <a:pt x="0" y="64338"/>
                  <a:pt x="64338" y="0"/>
                  <a:pt x="143704" y="0"/>
                </a:cubicBezTo>
                <a:close/>
              </a:path>
            </a:pathLst>
          </a:custGeom>
          <a:noFill/>
          <a:extLst>
            <a:ext uri="{909E8E84-426E-40DD-AFC4-6F175D3DCCD1}">
              <a14:hiddenFill xmlns:a14="http://schemas.microsoft.com/office/drawing/2010/main">
                <a:solidFill>
                  <a:srgbClr val="FFFFFF"/>
                </a:solidFill>
              </a14:hiddenFill>
            </a:ext>
          </a:extLst>
        </p:spPr>
      </p:pic>
      <p:sp>
        <p:nvSpPr>
          <p:cNvPr id="6" name="TextBox 5">
            <a:extLst>
              <a:ext uri="{FF2B5EF4-FFF2-40B4-BE49-F238E27FC236}">
                <a16:creationId xmlns:a16="http://schemas.microsoft.com/office/drawing/2014/main" id="{9D0D2D97-7034-54BE-031C-1729C25189AF}"/>
              </a:ext>
            </a:extLst>
          </p:cNvPr>
          <p:cNvSpPr txBox="1"/>
          <p:nvPr/>
        </p:nvSpPr>
        <p:spPr>
          <a:xfrm>
            <a:off x="4774163" y="963566"/>
            <a:ext cx="7330751" cy="5475858"/>
          </a:xfrm>
          <a:prstGeom prst="rect">
            <a:avLst/>
          </a:prstGeom>
          <a:noFill/>
        </p:spPr>
        <p:txBody>
          <a:bodyPr wrap="square">
            <a:spAutoFit/>
          </a:bodyPr>
          <a:lstStyle/>
          <a:p>
            <a:pPr marL="285750" indent="-285750" algn="just">
              <a:lnSpc>
                <a:spcPct val="170000"/>
              </a:lnSpc>
              <a:buFont typeface="Wingdings" panose="05000000000000000000" pitchFamily="2" charset="2"/>
              <a:buChar char="Ø"/>
            </a:pPr>
            <a:r>
              <a:rPr lang="en-GB" sz="1600" dirty="0">
                <a:latin typeface="Arial" panose="020B0604020202020204" pitchFamily="34" charset="0"/>
                <a:cs typeface="Arial" panose="020B0604020202020204" pitchFamily="34" charset="0"/>
              </a:rPr>
              <a:t>Just over seventy percent (76.4%) of students in higher education are engaged. 13.8% of the population were inactive students, whereas 9.8% were supposed to be moderately active (</a:t>
            </a:r>
            <a:r>
              <a:rPr lang="en-GB" sz="1600" dirty="0" err="1">
                <a:latin typeface="Arial" panose="020B0604020202020204" pitchFamily="34" charset="0"/>
                <a:cs typeface="Arial" panose="020B0604020202020204" pitchFamily="34" charset="0"/>
              </a:rPr>
              <a:t>Ukactive</a:t>
            </a:r>
            <a:r>
              <a:rPr lang="en-GB" sz="1600" dirty="0">
                <a:latin typeface="Arial" panose="020B0604020202020204" pitchFamily="34" charset="0"/>
                <a:cs typeface="Arial" panose="020B0604020202020204" pitchFamily="34" charset="0"/>
              </a:rPr>
              <a:t>, 2020).</a:t>
            </a:r>
          </a:p>
          <a:p>
            <a:pPr algn="just">
              <a:lnSpc>
                <a:spcPct val="170000"/>
              </a:lnSpc>
            </a:pPr>
            <a:endParaRPr lang="en-GB" sz="1600" dirty="0">
              <a:latin typeface="Arial" panose="020B0604020202020204" pitchFamily="34" charset="0"/>
              <a:cs typeface="Arial" panose="020B0604020202020204" pitchFamily="34" charset="0"/>
            </a:endParaRPr>
          </a:p>
          <a:p>
            <a:pPr marL="285750" indent="-285750" algn="just">
              <a:lnSpc>
                <a:spcPct val="170000"/>
              </a:lnSpc>
              <a:buFont typeface="Wingdings" panose="05000000000000000000" pitchFamily="2" charset="2"/>
              <a:buChar char="Ø"/>
            </a:pPr>
            <a:r>
              <a:rPr lang="en-GB" sz="1600" dirty="0">
                <a:latin typeface="Arial" panose="020B0604020202020204" pitchFamily="34" charset="0"/>
                <a:cs typeface="Arial" panose="020B0604020202020204" pitchFamily="34" charset="0"/>
              </a:rPr>
              <a:t>Physical activity levels among university students are often low. The systematic analysis the studies that are undertaken in various nations, only 54% of university students meet the required physical activity levels (Kljajevi et al., 2021). </a:t>
            </a:r>
          </a:p>
          <a:p>
            <a:pPr algn="just">
              <a:lnSpc>
                <a:spcPct val="170000"/>
              </a:lnSpc>
            </a:pPr>
            <a:endParaRPr lang="en-GB" sz="1600" dirty="0">
              <a:latin typeface="Arial" panose="020B0604020202020204" pitchFamily="34" charset="0"/>
              <a:cs typeface="Arial" panose="020B0604020202020204" pitchFamily="34" charset="0"/>
            </a:endParaRPr>
          </a:p>
          <a:p>
            <a:pPr marL="285750" indent="-285750" algn="just">
              <a:lnSpc>
                <a:spcPct val="170000"/>
              </a:lnSpc>
              <a:buFont typeface="Wingdings" panose="05000000000000000000" pitchFamily="2" charset="2"/>
              <a:buChar char="Ø"/>
            </a:pPr>
            <a:r>
              <a:rPr lang="en-GB" sz="1600" dirty="0" err="1">
                <a:latin typeface="Arial" panose="020B0604020202020204" pitchFamily="34" charset="0"/>
                <a:cs typeface="Arial" panose="020B0604020202020204" pitchFamily="34" charset="0"/>
              </a:rPr>
              <a:t>Rodrguez</a:t>
            </a:r>
            <a:r>
              <a:rPr lang="en-GB" sz="1600" dirty="0">
                <a:latin typeface="Arial" panose="020B0604020202020204" pitchFamily="34" charset="0"/>
                <a:cs typeface="Arial" panose="020B0604020202020204" pitchFamily="34" charset="0"/>
              </a:rPr>
              <a:t>-Romo et al. (2022), 28% of university students met the recommended physical activity levels. These findings show that university students are not receiving enough exercise, which might severely affect their physical and mental health.</a:t>
            </a:r>
          </a:p>
        </p:txBody>
      </p:sp>
      <p:sp>
        <p:nvSpPr>
          <p:cNvPr id="10" name="TextBox 9">
            <a:extLst>
              <a:ext uri="{FF2B5EF4-FFF2-40B4-BE49-F238E27FC236}">
                <a16:creationId xmlns:a16="http://schemas.microsoft.com/office/drawing/2014/main" id="{385E2B72-429A-C277-945C-4010AD42138E}"/>
              </a:ext>
            </a:extLst>
          </p:cNvPr>
          <p:cNvSpPr txBox="1"/>
          <p:nvPr/>
        </p:nvSpPr>
        <p:spPr>
          <a:xfrm>
            <a:off x="625151" y="5857844"/>
            <a:ext cx="2453951" cy="498085"/>
          </a:xfrm>
          <a:prstGeom prst="rect">
            <a:avLst/>
          </a:prstGeom>
          <a:noFill/>
        </p:spPr>
        <p:txBody>
          <a:bodyPr wrap="square">
            <a:spAutoFit/>
          </a:bodyPr>
          <a:lstStyle/>
          <a:p>
            <a:pPr marL="285750" indent="-285750" algn="just">
              <a:lnSpc>
                <a:spcPct val="170000"/>
              </a:lnSpc>
              <a:buFont typeface="Wingdings" panose="05000000000000000000" pitchFamily="2" charset="2"/>
              <a:buChar char="Ø"/>
            </a:pPr>
            <a:r>
              <a:rPr lang="en-GB" sz="1800" dirty="0">
                <a:latin typeface="Arial" panose="020B0604020202020204" pitchFamily="34" charset="0"/>
                <a:cs typeface="Arial" panose="020B0604020202020204" pitchFamily="34" charset="0"/>
              </a:rPr>
              <a:t>(</a:t>
            </a:r>
            <a:r>
              <a:rPr lang="en-GB" sz="1800" dirty="0" err="1">
                <a:latin typeface="Arial" panose="020B0604020202020204" pitchFamily="34" charset="0"/>
                <a:cs typeface="Arial" panose="020B0604020202020204" pitchFamily="34" charset="0"/>
              </a:rPr>
              <a:t>Ukactive</a:t>
            </a:r>
            <a:r>
              <a:rPr lang="en-GB" sz="1800" dirty="0">
                <a:latin typeface="Arial" panose="020B0604020202020204" pitchFamily="34" charset="0"/>
                <a:cs typeface="Arial" panose="020B0604020202020204" pitchFamily="34" charset="0"/>
              </a:rPr>
              <a:t>, 2020).</a:t>
            </a:r>
          </a:p>
        </p:txBody>
      </p:sp>
    </p:spTree>
    <p:extLst>
      <p:ext uri="{BB962C8B-B14F-4D97-AF65-F5344CB8AC3E}">
        <p14:creationId xmlns:p14="http://schemas.microsoft.com/office/powerpoint/2010/main" val="44095541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78" name="Rectangle 2065">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84D6399-18F8-BBAA-0D57-6C4F278138B9}"/>
              </a:ext>
            </a:extLst>
          </p:cNvPr>
          <p:cNvSpPr>
            <a:spLocks noGrp="1"/>
          </p:cNvSpPr>
          <p:nvPr>
            <p:ph type="title"/>
          </p:nvPr>
        </p:nvSpPr>
        <p:spPr>
          <a:xfrm>
            <a:off x="572493" y="238539"/>
            <a:ext cx="11018520" cy="1434415"/>
          </a:xfrm>
        </p:spPr>
        <p:txBody>
          <a:bodyPr anchor="b">
            <a:normAutofit/>
          </a:bodyPr>
          <a:lstStyle/>
          <a:p>
            <a:r>
              <a:rPr lang="en-GB" sz="5400" dirty="0">
                <a:latin typeface="Arial" panose="020B0604020202020204" pitchFamily="34" charset="0"/>
                <a:cs typeface="Arial" panose="020B0604020202020204" pitchFamily="34" charset="0"/>
              </a:rPr>
              <a:t>Rational</a:t>
            </a:r>
          </a:p>
        </p:txBody>
      </p:sp>
      <p:sp>
        <p:nvSpPr>
          <p:cNvPr id="2079"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onnsiteX0" fmla="*/ 0 w 10972800"/>
              <a:gd name="connsiteY0" fmla="*/ 0 h 18288"/>
              <a:gd name="connsiteX1" fmla="*/ 356616 w 10972800"/>
              <a:gd name="connsiteY1" fmla="*/ 0 h 18288"/>
              <a:gd name="connsiteX2" fmla="*/ 1042416 w 10972800"/>
              <a:gd name="connsiteY2" fmla="*/ 0 h 18288"/>
              <a:gd name="connsiteX3" fmla="*/ 1947672 w 10972800"/>
              <a:gd name="connsiteY3" fmla="*/ 0 h 18288"/>
              <a:gd name="connsiteX4" fmla="*/ 2633472 w 10972800"/>
              <a:gd name="connsiteY4" fmla="*/ 0 h 18288"/>
              <a:gd name="connsiteX5" fmla="*/ 2990088 w 10972800"/>
              <a:gd name="connsiteY5" fmla="*/ 0 h 18288"/>
              <a:gd name="connsiteX6" fmla="*/ 3456432 w 10972800"/>
              <a:gd name="connsiteY6" fmla="*/ 0 h 18288"/>
              <a:gd name="connsiteX7" fmla="*/ 4361688 w 10972800"/>
              <a:gd name="connsiteY7" fmla="*/ 0 h 18288"/>
              <a:gd name="connsiteX8" fmla="*/ 5266944 w 10972800"/>
              <a:gd name="connsiteY8" fmla="*/ 0 h 18288"/>
              <a:gd name="connsiteX9" fmla="*/ 6172200 w 10972800"/>
              <a:gd name="connsiteY9" fmla="*/ 0 h 18288"/>
              <a:gd name="connsiteX10" fmla="*/ 6528816 w 10972800"/>
              <a:gd name="connsiteY10" fmla="*/ 0 h 18288"/>
              <a:gd name="connsiteX11" fmla="*/ 7214616 w 10972800"/>
              <a:gd name="connsiteY11" fmla="*/ 0 h 18288"/>
              <a:gd name="connsiteX12" fmla="*/ 7790688 w 10972800"/>
              <a:gd name="connsiteY12" fmla="*/ 0 h 18288"/>
              <a:gd name="connsiteX13" fmla="*/ 8147304 w 10972800"/>
              <a:gd name="connsiteY13" fmla="*/ 0 h 18288"/>
              <a:gd name="connsiteX14" fmla="*/ 9052560 w 10972800"/>
              <a:gd name="connsiteY14" fmla="*/ 0 h 18288"/>
              <a:gd name="connsiteX15" fmla="*/ 9409176 w 10972800"/>
              <a:gd name="connsiteY15" fmla="*/ 0 h 18288"/>
              <a:gd name="connsiteX16" fmla="*/ 9765792 w 10972800"/>
              <a:gd name="connsiteY16" fmla="*/ 0 h 18288"/>
              <a:gd name="connsiteX17" fmla="*/ 10341864 w 10972800"/>
              <a:gd name="connsiteY17" fmla="*/ 0 h 18288"/>
              <a:gd name="connsiteX18" fmla="*/ 10972800 w 10972800"/>
              <a:gd name="connsiteY18" fmla="*/ 0 h 18288"/>
              <a:gd name="connsiteX19" fmla="*/ 10972800 w 10972800"/>
              <a:gd name="connsiteY19" fmla="*/ 18288 h 18288"/>
              <a:gd name="connsiteX20" fmla="*/ 10177272 w 10972800"/>
              <a:gd name="connsiteY20" fmla="*/ 18288 h 18288"/>
              <a:gd name="connsiteX21" fmla="*/ 9820656 w 10972800"/>
              <a:gd name="connsiteY21" fmla="*/ 18288 h 18288"/>
              <a:gd name="connsiteX22" fmla="*/ 9464040 w 10972800"/>
              <a:gd name="connsiteY22" fmla="*/ 18288 h 18288"/>
              <a:gd name="connsiteX23" fmla="*/ 8778240 w 10972800"/>
              <a:gd name="connsiteY23" fmla="*/ 18288 h 18288"/>
              <a:gd name="connsiteX24" fmla="*/ 8421624 w 10972800"/>
              <a:gd name="connsiteY24" fmla="*/ 18288 h 18288"/>
              <a:gd name="connsiteX25" fmla="*/ 7735824 w 10972800"/>
              <a:gd name="connsiteY25" fmla="*/ 18288 h 18288"/>
              <a:gd name="connsiteX26" fmla="*/ 6940296 w 10972800"/>
              <a:gd name="connsiteY26" fmla="*/ 18288 h 18288"/>
              <a:gd name="connsiteX27" fmla="*/ 6254496 w 10972800"/>
              <a:gd name="connsiteY27" fmla="*/ 18288 h 18288"/>
              <a:gd name="connsiteX28" fmla="*/ 5458968 w 10972800"/>
              <a:gd name="connsiteY28" fmla="*/ 18288 h 18288"/>
              <a:gd name="connsiteX29" fmla="*/ 4663440 w 10972800"/>
              <a:gd name="connsiteY29" fmla="*/ 18288 h 18288"/>
              <a:gd name="connsiteX30" fmla="*/ 4306824 w 10972800"/>
              <a:gd name="connsiteY30" fmla="*/ 18288 h 18288"/>
              <a:gd name="connsiteX31" fmla="*/ 3840480 w 10972800"/>
              <a:gd name="connsiteY31" fmla="*/ 18288 h 18288"/>
              <a:gd name="connsiteX32" fmla="*/ 3264408 w 10972800"/>
              <a:gd name="connsiteY32" fmla="*/ 18288 h 18288"/>
              <a:gd name="connsiteX33" fmla="*/ 2578608 w 10972800"/>
              <a:gd name="connsiteY33" fmla="*/ 18288 h 18288"/>
              <a:gd name="connsiteX34" fmla="*/ 1673352 w 10972800"/>
              <a:gd name="connsiteY34" fmla="*/ 18288 h 18288"/>
              <a:gd name="connsiteX35" fmla="*/ 877824 w 10972800"/>
              <a:gd name="connsiteY35" fmla="*/ 18288 h 18288"/>
              <a:gd name="connsiteX36" fmla="*/ 0 w 10972800"/>
              <a:gd name="connsiteY36" fmla="*/ 18288 h 18288"/>
              <a:gd name="connsiteX37" fmla="*/ 0 w 10972800"/>
              <a:gd name="connsiteY37"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D8AEB961-3B22-480C-4755-39379A78CA60}"/>
              </a:ext>
            </a:extLst>
          </p:cNvPr>
          <p:cNvSpPr>
            <a:spLocks noGrp="1"/>
          </p:cNvSpPr>
          <p:nvPr>
            <p:ph idx="1"/>
          </p:nvPr>
        </p:nvSpPr>
        <p:spPr>
          <a:xfrm>
            <a:off x="572493" y="2071316"/>
            <a:ext cx="6406805" cy="4414206"/>
          </a:xfrm>
        </p:spPr>
        <p:txBody>
          <a:bodyPr anchor="t">
            <a:noAutofit/>
          </a:bodyPr>
          <a:lstStyle/>
          <a:p>
            <a:pPr marL="0" indent="0">
              <a:buNone/>
            </a:pPr>
            <a:r>
              <a:rPr lang="en-GB" sz="1800" b="1" dirty="0">
                <a:latin typeface="Arial" panose="020B0604020202020204" pitchFamily="34" charset="0"/>
                <a:cs typeface="Arial" panose="020B0604020202020204" pitchFamily="34" charset="0"/>
              </a:rPr>
              <a:t>The Reason of the research:</a:t>
            </a:r>
          </a:p>
          <a:p>
            <a:pPr marL="0" indent="0">
              <a:buNone/>
            </a:pPr>
            <a:endParaRPr lang="en-GB" sz="1800" b="1" dirty="0">
              <a:latin typeface="Arial" panose="020B0604020202020204" pitchFamily="34" charset="0"/>
              <a:cs typeface="Arial" panose="020B0604020202020204" pitchFamily="34" charset="0"/>
            </a:endParaRPr>
          </a:p>
          <a:p>
            <a:pPr algn="just">
              <a:lnSpc>
                <a:spcPct val="150000"/>
              </a:lnSpc>
              <a:buFont typeface="Wingdings" panose="05000000000000000000" pitchFamily="2" charset="2"/>
              <a:buChar char="Ø"/>
            </a:pPr>
            <a:r>
              <a:rPr lang="en-GB" sz="1600" dirty="0">
                <a:latin typeface="Arial" panose="020B0604020202020204" pitchFamily="34" charset="0"/>
                <a:cs typeface="Arial" panose="020B0604020202020204" pitchFamily="34" charset="0"/>
              </a:rPr>
              <a:t>Inactivity is a critical public health problem that can lead to obesity, cardiovascular disease, and mental health problems, among other detrimental health outcomes (Lee et al., 2012). </a:t>
            </a:r>
          </a:p>
          <a:p>
            <a:pPr algn="just">
              <a:lnSpc>
                <a:spcPct val="150000"/>
              </a:lnSpc>
              <a:buFont typeface="Wingdings" panose="05000000000000000000" pitchFamily="2" charset="2"/>
              <a:buChar char="Ø"/>
            </a:pPr>
            <a:r>
              <a:rPr lang="en-GB" sz="1600" dirty="0">
                <a:latin typeface="Arial" panose="020B0604020202020204" pitchFamily="34" charset="0"/>
                <a:cs typeface="Arial" panose="020B0604020202020204" pitchFamily="34" charset="0"/>
              </a:rPr>
              <a:t>(WHO, 2023) emphasises that research is helpful on physical inactivity, one of the top risk factors for noncommunicable diseases (NCDs) and death worldwide.</a:t>
            </a:r>
          </a:p>
          <a:p>
            <a:pPr algn="just">
              <a:lnSpc>
                <a:spcPct val="150000"/>
              </a:lnSpc>
              <a:buFont typeface="Wingdings" panose="05000000000000000000" pitchFamily="2" charset="2"/>
              <a:buChar char="Ø"/>
            </a:pPr>
            <a:r>
              <a:rPr lang="en-GB" sz="1600" dirty="0">
                <a:latin typeface="Arial" panose="020B0604020202020204" pitchFamily="34" charset="0"/>
                <a:cs typeface="Arial" panose="020B0604020202020204" pitchFamily="34" charset="0"/>
              </a:rPr>
              <a:t> The increases of mental health, heart disease, and obesity by 20–30%; If people worldwide were more active, four to five million fatalities yearly may be avoided (WHO, 2023).</a:t>
            </a:r>
          </a:p>
        </p:txBody>
      </p:sp>
      <p:pic>
        <p:nvPicPr>
          <p:cNvPr id="4" name="Picture 2" descr="Inside 'Rational Fitness,' the Common Sense Approach to Exercise - ABC News">
            <a:extLst>
              <a:ext uri="{FF2B5EF4-FFF2-40B4-BE49-F238E27FC236}">
                <a16:creationId xmlns:a16="http://schemas.microsoft.com/office/drawing/2014/main" id="{1ABCC7AD-88DE-941E-55EF-9E1E1EF29628}"/>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41339" r="4786"/>
          <a:stretch/>
        </p:blipFill>
        <p:spPr bwMode="auto">
          <a:xfrm>
            <a:off x="7675658" y="2093976"/>
            <a:ext cx="3941064" cy="409651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14516570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2FE079C-DBA0-CB01-5623-4801EEC8B79D}"/>
              </a:ext>
            </a:extLst>
          </p:cNvPr>
          <p:cNvSpPr>
            <a:spLocks noGrp="1"/>
          </p:cNvSpPr>
          <p:nvPr>
            <p:ph type="title"/>
          </p:nvPr>
        </p:nvSpPr>
        <p:spPr/>
        <p:txBody>
          <a:bodyPr>
            <a:normAutofit/>
          </a:bodyPr>
          <a:lstStyle/>
          <a:p>
            <a:pPr algn="ctr"/>
            <a:r>
              <a:rPr lang="en-GB" sz="3200" b="1" dirty="0">
                <a:latin typeface="Arial" panose="020B0604020202020204" pitchFamily="34" charset="0"/>
                <a:cs typeface="Arial" panose="020B0604020202020204" pitchFamily="34" charset="0"/>
              </a:rPr>
              <a:t>Proposed Research</a:t>
            </a:r>
            <a:r>
              <a:rPr lang="en-GB" sz="3200" dirty="0">
                <a:latin typeface="Arial" panose="020B0604020202020204" pitchFamily="34" charset="0"/>
                <a:cs typeface="Arial" panose="020B0604020202020204" pitchFamily="34" charset="0"/>
              </a:rPr>
              <a:t>: Question, Aims  and Objectives  </a:t>
            </a:r>
          </a:p>
        </p:txBody>
      </p:sp>
      <p:graphicFrame>
        <p:nvGraphicFramePr>
          <p:cNvPr id="5" name="Content Placeholder 2">
            <a:extLst>
              <a:ext uri="{FF2B5EF4-FFF2-40B4-BE49-F238E27FC236}">
                <a16:creationId xmlns:a16="http://schemas.microsoft.com/office/drawing/2014/main" id="{310D48BC-BADF-5258-7238-DD9F7A2134DE}"/>
              </a:ext>
            </a:extLst>
          </p:cNvPr>
          <p:cNvGraphicFramePr>
            <a:graphicFrameLocks noGrp="1"/>
          </p:cNvGraphicFramePr>
          <p:nvPr>
            <p:ph idx="1"/>
            <p:extLst>
              <p:ext uri="{D42A27DB-BD31-4B8C-83A1-F6EECF244321}">
                <p14:modId xmlns:p14="http://schemas.microsoft.com/office/powerpoint/2010/main" val="2003207378"/>
              </p:ext>
            </p:extLst>
          </p:nvPr>
        </p:nvGraphicFramePr>
        <p:xfrm>
          <a:off x="838200" y="1825624"/>
          <a:ext cx="11142306" cy="573217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11733200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0" name="Rectangle 39">
            <a:extLst>
              <a:ext uri="{FF2B5EF4-FFF2-40B4-BE49-F238E27FC236}">
                <a16:creationId xmlns:a16="http://schemas.microsoft.com/office/drawing/2014/main" id="{D1D34770-47A8-402C-AF23-2B653F2D88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BF337B0-29EE-1AC5-D8F5-BB9BEFAC7574}"/>
              </a:ext>
            </a:extLst>
          </p:cNvPr>
          <p:cNvSpPr>
            <a:spLocks noGrp="1"/>
          </p:cNvSpPr>
          <p:nvPr>
            <p:ph type="title"/>
          </p:nvPr>
        </p:nvSpPr>
        <p:spPr>
          <a:xfrm>
            <a:off x="776268" y="0"/>
            <a:ext cx="6002110" cy="1156856"/>
          </a:xfrm>
        </p:spPr>
        <p:txBody>
          <a:bodyPr>
            <a:normAutofit/>
          </a:bodyPr>
          <a:lstStyle/>
          <a:p>
            <a:r>
              <a:rPr lang="en-GB" sz="4000" dirty="0">
                <a:latin typeface="Arial" panose="020B0604020202020204" pitchFamily="34" charset="0"/>
                <a:cs typeface="Arial" panose="020B0604020202020204" pitchFamily="34" charset="0"/>
              </a:rPr>
              <a:t>Proposed Research:</a:t>
            </a:r>
          </a:p>
        </p:txBody>
      </p:sp>
      <p:sp>
        <p:nvSpPr>
          <p:cNvPr id="3" name="Content Placeholder 2">
            <a:extLst>
              <a:ext uri="{FF2B5EF4-FFF2-40B4-BE49-F238E27FC236}">
                <a16:creationId xmlns:a16="http://schemas.microsoft.com/office/drawing/2014/main" id="{4664A124-EE64-12AF-0236-831DB03CB940}"/>
              </a:ext>
            </a:extLst>
          </p:cNvPr>
          <p:cNvSpPr>
            <a:spLocks noGrp="1"/>
          </p:cNvSpPr>
          <p:nvPr>
            <p:ph idx="1"/>
          </p:nvPr>
        </p:nvSpPr>
        <p:spPr>
          <a:xfrm>
            <a:off x="3049" y="1361209"/>
            <a:ext cx="8514447" cy="5479474"/>
          </a:xfrm>
        </p:spPr>
        <p:txBody>
          <a:bodyPr>
            <a:normAutofit lnSpcReduction="10000"/>
          </a:bodyPr>
          <a:lstStyle/>
          <a:p>
            <a:pPr>
              <a:lnSpc>
                <a:spcPct val="160000"/>
              </a:lnSpc>
              <a:buFont typeface="Wingdings" panose="05000000000000000000" pitchFamily="2" charset="2"/>
              <a:buChar char="Ø"/>
            </a:pPr>
            <a:r>
              <a:rPr lang="en-GB" sz="1800" b="1" dirty="0">
                <a:latin typeface="Arial" panose="020B0604020202020204" pitchFamily="34" charset="0"/>
                <a:cs typeface="Arial" panose="020B0604020202020204" pitchFamily="34" charset="0"/>
              </a:rPr>
              <a:t>Methodology: </a:t>
            </a:r>
            <a:r>
              <a:rPr lang="en-GB" sz="1800" dirty="0">
                <a:latin typeface="Arial" panose="020B0604020202020204" pitchFamily="34" charset="0"/>
                <a:cs typeface="Arial" panose="020B0604020202020204" pitchFamily="34" charset="0"/>
              </a:rPr>
              <a:t>Quantitative research will be used to collects information from and existing and potential students by using sampling methods and sending out</a:t>
            </a:r>
            <a:r>
              <a:rPr lang="en-GB" sz="1800" b="1" dirty="0">
                <a:latin typeface="Arial" panose="020B0604020202020204" pitchFamily="34" charset="0"/>
                <a:cs typeface="Arial" panose="020B0604020202020204" pitchFamily="34" charset="0"/>
              </a:rPr>
              <a:t> </a:t>
            </a:r>
            <a:r>
              <a:rPr lang="en-GB" sz="1800" dirty="0">
                <a:latin typeface="Arial" panose="020B0604020202020204" pitchFamily="34" charset="0"/>
                <a:cs typeface="Arial" panose="020B0604020202020204" pitchFamily="34" charset="0"/>
              </a:rPr>
              <a:t>Surveys, questionnaires, and physical activity trackers to collect data on the student's activity level.</a:t>
            </a:r>
          </a:p>
          <a:p>
            <a:pPr>
              <a:lnSpc>
                <a:spcPct val="160000"/>
              </a:lnSpc>
              <a:buFont typeface="Wingdings" panose="05000000000000000000" pitchFamily="2" charset="2"/>
              <a:buChar char="Ø"/>
            </a:pPr>
            <a:r>
              <a:rPr lang="en-GB" sz="1800" b="1" dirty="0">
                <a:latin typeface="Arial" panose="020B0604020202020204" pitchFamily="34" charset="0"/>
                <a:cs typeface="Arial" panose="020B0604020202020204" pitchFamily="34" charset="0"/>
              </a:rPr>
              <a:t>Methods section: </a:t>
            </a:r>
            <a:r>
              <a:rPr lang="en-GB" sz="1800" dirty="0">
                <a:latin typeface="Arial" panose="020B0604020202020204" pitchFamily="34" charset="0"/>
                <a:cs typeface="Arial" panose="020B0604020202020204" pitchFamily="34" charset="0"/>
              </a:rPr>
              <a:t>For the research into a public university students' physical activity, surveys, questionnaires, and activity trackers can be utilised to collect data. Statistical methods will be used to determine student physical activity (</a:t>
            </a:r>
            <a:r>
              <a:rPr lang="en-GB" sz="1800" dirty="0" err="1">
                <a:latin typeface="Arial" panose="020B0604020202020204" pitchFamily="34" charset="0"/>
                <a:cs typeface="Arial" panose="020B0604020202020204" pitchFamily="34" charset="0"/>
              </a:rPr>
              <a:t>Alomairah</a:t>
            </a:r>
            <a:r>
              <a:rPr lang="en-GB" sz="1800" dirty="0">
                <a:latin typeface="Arial" panose="020B0604020202020204" pitchFamily="34" charset="0"/>
                <a:cs typeface="Arial" panose="020B0604020202020204" pitchFamily="34" charset="0"/>
              </a:rPr>
              <a:t> et al.,2023).</a:t>
            </a:r>
          </a:p>
          <a:p>
            <a:pPr>
              <a:lnSpc>
                <a:spcPct val="160000"/>
              </a:lnSpc>
              <a:buFont typeface="Wingdings" panose="05000000000000000000" pitchFamily="2" charset="2"/>
              <a:buChar char="Ø"/>
            </a:pPr>
            <a:r>
              <a:rPr lang="en-GB" sz="1800" b="1" dirty="0">
                <a:latin typeface="Arial" panose="020B0604020202020204" pitchFamily="34" charset="0"/>
                <a:cs typeface="Arial" panose="020B0604020202020204" pitchFamily="34" charset="0"/>
              </a:rPr>
              <a:t>Justification : </a:t>
            </a:r>
            <a:r>
              <a:rPr lang="en-GB" sz="1800" dirty="0">
                <a:latin typeface="Arial" panose="020B0604020202020204" pitchFamily="34" charset="0"/>
                <a:cs typeface="Arial" panose="020B0604020202020204" pitchFamily="34" charset="0"/>
              </a:rPr>
              <a:t>Physical activity improves academic performance, mental health, and chronic disease risk, making a public university student physical activity research important. Understanding student physical activity rates can influence actions to improve student health and well-being (</a:t>
            </a:r>
            <a:r>
              <a:rPr lang="en-GB" sz="1800" dirty="0" err="1">
                <a:latin typeface="Arial" panose="020B0604020202020204" pitchFamily="34" charset="0"/>
                <a:cs typeface="Arial" panose="020B0604020202020204" pitchFamily="34" charset="0"/>
              </a:rPr>
              <a:t>Lyu</a:t>
            </a:r>
            <a:r>
              <a:rPr lang="en-GB" sz="1800" dirty="0">
                <a:latin typeface="Arial" panose="020B0604020202020204" pitchFamily="34" charset="0"/>
                <a:cs typeface="Arial" panose="020B0604020202020204" pitchFamily="34" charset="0"/>
              </a:rPr>
              <a:t>, Hou and Wang,  2022).</a:t>
            </a:r>
          </a:p>
          <a:p>
            <a:pPr>
              <a:buFont typeface="Wingdings" panose="05000000000000000000" pitchFamily="2" charset="2"/>
              <a:buChar char="Ø"/>
            </a:pPr>
            <a:endParaRPr lang="en-GB" sz="1400" dirty="0"/>
          </a:p>
        </p:txBody>
      </p:sp>
      <p:pic>
        <p:nvPicPr>
          <p:cNvPr id="14" name="Picture 4" descr="Graph on document with pen">
            <a:extLst>
              <a:ext uri="{FF2B5EF4-FFF2-40B4-BE49-F238E27FC236}">
                <a16:creationId xmlns:a16="http://schemas.microsoft.com/office/drawing/2014/main" id="{37553C18-469A-20D6-3C9E-5414E4114E0A}"/>
              </a:ext>
            </a:extLst>
          </p:cNvPr>
          <p:cNvPicPr>
            <a:picLocks noChangeAspect="1"/>
          </p:cNvPicPr>
          <p:nvPr/>
        </p:nvPicPr>
        <p:blipFill rotWithShape="1">
          <a:blip r:embed="rId2"/>
          <a:srcRect l="32481" r="18925" b="-1"/>
          <a:stretch/>
        </p:blipFill>
        <p:spPr>
          <a:xfrm>
            <a:off x="8520544" y="10"/>
            <a:ext cx="3671455" cy="6857990"/>
          </a:xfrm>
          <a:prstGeom prst="rect">
            <a:avLst/>
          </a:prstGeom>
          <a:effectLst/>
        </p:spPr>
      </p:pic>
    </p:spTree>
    <p:extLst>
      <p:ext uri="{BB962C8B-B14F-4D97-AF65-F5344CB8AC3E}">
        <p14:creationId xmlns:p14="http://schemas.microsoft.com/office/powerpoint/2010/main" val="216974841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C61293E-6EBE-43EF-A52C-9BEBFD7679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8884EC3-4C05-E07E-90D2-BEF2245E22C1}"/>
              </a:ext>
            </a:extLst>
          </p:cNvPr>
          <p:cNvSpPr>
            <a:spLocks noGrp="1"/>
          </p:cNvSpPr>
          <p:nvPr>
            <p:ph type="title"/>
          </p:nvPr>
        </p:nvSpPr>
        <p:spPr>
          <a:xfrm>
            <a:off x="5297762" y="329184"/>
            <a:ext cx="6251110" cy="1783080"/>
          </a:xfrm>
        </p:spPr>
        <p:txBody>
          <a:bodyPr anchor="b">
            <a:normAutofit/>
          </a:bodyPr>
          <a:lstStyle/>
          <a:p>
            <a:r>
              <a:rPr lang="en-GB" sz="5400" dirty="0">
                <a:latin typeface="Arial" panose="020B0604020202020204" pitchFamily="34" charset="0"/>
                <a:cs typeface="Arial" panose="020B0604020202020204" pitchFamily="34" charset="0"/>
              </a:rPr>
              <a:t>Research Design</a:t>
            </a:r>
            <a:br>
              <a:rPr lang="en-GB" sz="5400" b="1" dirty="0">
                <a:latin typeface="Arial" panose="020B0604020202020204" pitchFamily="34" charset="0"/>
                <a:cs typeface="Arial" panose="020B0604020202020204" pitchFamily="34" charset="0"/>
              </a:rPr>
            </a:br>
            <a:endParaRPr lang="en-GB" sz="5400" dirty="0"/>
          </a:p>
        </p:txBody>
      </p:sp>
      <p:pic>
        <p:nvPicPr>
          <p:cNvPr id="5" name="Picture 4" descr="Glasses on top of a book">
            <a:extLst>
              <a:ext uri="{FF2B5EF4-FFF2-40B4-BE49-F238E27FC236}">
                <a16:creationId xmlns:a16="http://schemas.microsoft.com/office/drawing/2014/main" id="{39A277C0-1D29-04B0-00C6-2905F812B18D}"/>
              </a:ext>
            </a:extLst>
          </p:cNvPr>
          <p:cNvPicPr>
            <a:picLocks noChangeAspect="1"/>
          </p:cNvPicPr>
          <p:nvPr/>
        </p:nvPicPr>
        <p:blipFill rotWithShape="1">
          <a:blip r:embed="rId2"/>
          <a:srcRect l="14838" r="40170" b="-1"/>
          <a:stretch/>
        </p:blipFill>
        <p:spPr>
          <a:xfrm>
            <a:off x="1" y="10"/>
            <a:ext cx="4657344" cy="6857990"/>
          </a:xfrm>
          <a:custGeom>
            <a:avLst/>
            <a:gdLst/>
            <a:ahLst/>
            <a:cxnLst/>
            <a:rect l="l" t="t" r="r" b="b"/>
            <a:pathLst>
              <a:path w="4657344" h="6858000">
                <a:moveTo>
                  <a:pt x="0" y="0"/>
                </a:moveTo>
                <a:lnTo>
                  <a:pt x="3429755" y="0"/>
                </a:lnTo>
                <a:lnTo>
                  <a:pt x="3526016" y="148742"/>
                </a:lnTo>
                <a:cubicBezTo>
                  <a:pt x="3657740" y="365513"/>
                  <a:pt x="3777402" y="589569"/>
                  <a:pt x="3886489" y="819975"/>
                </a:cubicBezTo>
                <a:cubicBezTo>
                  <a:pt x="3891856" y="833492"/>
                  <a:pt x="3900663" y="845393"/>
                  <a:pt x="3912049" y="854514"/>
                </a:cubicBezTo>
                <a:cubicBezTo>
                  <a:pt x="3897352" y="819849"/>
                  <a:pt x="3883037" y="784928"/>
                  <a:pt x="3868083" y="750263"/>
                </a:cubicBezTo>
                <a:cubicBezTo>
                  <a:pt x="3806989" y="608712"/>
                  <a:pt x="3742478" y="469145"/>
                  <a:pt x="3674155" y="331786"/>
                </a:cubicBezTo>
                <a:lnTo>
                  <a:pt x="3496656" y="0"/>
                </a:lnTo>
                <a:lnTo>
                  <a:pt x="3554371" y="0"/>
                </a:lnTo>
                <a:lnTo>
                  <a:pt x="3661621" y="196614"/>
                </a:lnTo>
                <a:cubicBezTo>
                  <a:pt x="3856899" y="573253"/>
                  <a:pt x="4021071" y="966066"/>
                  <a:pt x="4161279" y="1371196"/>
                </a:cubicBezTo>
                <a:cubicBezTo>
                  <a:pt x="4379525" y="2007265"/>
                  <a:pt x="4530141" y="2664286"/>
                  <a:pt x="4610660" y="3331516"/>
                </a:cubicBezTo>
                <a:cubicBezTo>
                  <a:pt x="4652837" y="3672965"/>
                  <a:pt x="4671625" y="4013908"/>
                  <a:pt x="4645040" y="4357388"/>
                </a:cubicBezTo>
                <a:cubicBezTo>
                  <a:pt x="4613599" y="4758899"/>
                  <a:pt x="4566181" y="5157998"/>
                  <a:pt x="4485789" y="5552906"/>
                </a:cubicBezTo>
                <a:cubicBezTo>
                  <a:pt x="4397121" y="5988893"/>
                  <a:pt x="4276748" y="6414594"/>
                  <a:pt x="4117769" y="6828295"/>
                </a:cubicBezTo>
                <a:lnTo>
                  <a:pt x="4105288" y="6858000"/>
                </a:lnTo>
                <a:lnTo>
                  <a:pt x="4052520" y="6858000"/>
                </a:lnTo>
                <a:lnTo>
                  <a:pt x="4059369" y="6841549"/>
                </a:lnTo>
                <a:cubicBezTo>
                  <a:pt x="4147276" y="6614016"/>
                  <a:pt x="4224193" y="6380817"/>
                  <a:pt x="4291518" y="6142729"/>
                </a:cubicBezTo>
                <a:cubicBezTo>
                  <a:pt x="4350055" y="5935370"/>
                  <a:pt x="4393256" y="5723695"/>
                  <a:pt x="4443357" y="5513923"/>
                </a:cubicBezTo>
                <a:cubicBezTo>
                  <a:pt x="4444541" y="5502788"/>
                  <a:pt x="4445137" y="5491601"/>
                  <a:pt x="4445146" y="5480401"/>
                </a:cubicBezTo>
                <a:cubicBezTo>
                  <a:pt x="4408465" y="5607635"/>
                  <a:pt x="4379196" y="5719759"/>
                  <a:pt x="4344559" y="5830359"/>
                </a:cubicBezTo>
                <a:cubicBezTo>
                  <a:pt x="4254261" y="6118381"/>
                  <a:pt x="4150112" y="6398531"/>
                  <a:pt x="4031702" y="6670527"/>
                </a:cubicBezTo>
                <a:lnTo>
                  <a:pt x="3943824" y="6858000"/>
                </a:lnTo>
                <a:lnTo>
                  <a:pt x="0" y="6858000"/>
                </a:lnTo>
                <a:close/>
              </a:path>
            </a:pathLst>
          </a:custGeom>
        </p:spPr>
      </p:pic>
      <p:sp>
        <p:nvSpPr>
          <p:cNvPr id="11" name="sketchy line">
            <a:extLst>
              <a:ext uri="{FF2B5EF4-FFF2-40B4-BE49-F238E27FC236}">
                <a16:creationId xmlns:a16="http://schemas.microsoft.com/office/drawing/2014/main" id="{21540236-BFD5-4A9D-8840-4703E7F768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297762" y="2374947"/>
            <a:ext cx="4243589" cy="18288"/>
          </a:xfrm>
          <a:custGeom>
            <a:avLst/>
            <a:gdLst>
              <a:gd name="connsiteX0" fmla="*/ 0 w 4243589"/>
              <a:gd name="connsiteY0" fmla="*/ 0 h 18288"/>
              <a:gd name="connsiteX1" fmla="*/ 478919 w 4243589"/>
              <a:gd name="connsiteY1" fmla="*/ 0 h 18288"/>
              <a:gd name="connsiteX2" fmla="*/ 957839 w 4243589"/>
              <a:gd name="connsiteY2" fmla="*/ 0 h 18288"/>
              <a:gd name="connsiteX3" fmla="*/ 1521630 w 4243589"/>
              <a:gd name="connsiteY3" fmla="*/ 0 h 18288"/>
              <a:gd name="connsiteX4" fmla="*/ 2212729 w 4243589"/>
              <a:gd name="connsiteY4" fmla="*/ 0 h 18288"/>
              <a:gd name="connsiteX5" fmla="*/ 2734084 w 4243589"/>
              <a:gd name="connsiteY5" fmla="*/ 0 h 18288"/>
              <a:gd name="connsiteX6" fmla="*/ 3255439 w 4243589"/>
              <a:gd name="connsiteY6" fmla="*/ 0 h 18288"/>
              <a:gd name="connsiteX7" fmla="*/ 4243589 w 4243589"/>
              <a:gd name="connsiteY7" fmla="*/ 0 h 18288"/>
              <a:gd name="connsiteX8" fmla="*/ 4243589 w 4243589"/>
              <a:gd name="connsiteY8" fmla="*/ 18288 h 18288"/>
              <a:gd name="connsiteX9" fmla="*/ 3594926 w 4243589"/>
              <a:gd name="connsiteY9" fmla="*/ 18288 h 18288"/>
              <a:gd name="connsiteX10" fmla="*/ 3073571 w 4243589"/>
              <a:gd name="connsiteY10" fmla="*/ 18288 h 18288"/>
              <a:gd name="connsiteX11" fmla="*/ 2552216 w 4243589"/>
              <a:gd name="connsiteY11" fmla="*/ 18288 h 18288"/>
              <a:gd name="connsiteX12" fmla="*/ 1903553 w 4243589"/>
              <a:gd name="connsiteY12" fmla="*/ 18288 h 18288"/>
              <a:gd name="connsiteX13" fmla="*/ 1212454 w 4243589"/>
              <a:gd name="connsiteY13" fmla="*/ 18288 h 18288"/>
              <a:gd name="connsiteX14" fmla="*/ 733535 w 4243589"/>
              <a:gd name="connsiteY14" fmla="*/ 18288 h 18288"/>
              <a:gd name="connsiteX15" fmla="*/ 0 w 4243589"/>
              <a:gd name="connsiteY15" fmla="*/ 18288 h 18288"/>
              <a:gd name="connsiteX16" fmla="*/ 0 w 4243589"/>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18288" fill="none" extrusionOk="0">
                <a:moveTo>
                  <a:pt x="0" y="0"/>
                </a:moveTo>
                <a:cubicBezTo>
                  <a:pt x="213395" y="-21006"/>
                  <a:pt x="307421" y="-18116"/>
                  <a:pt x="478919" y="0"/>
                </a:cubicBezTo>
                <a:cubicBezTo>
                  <a:pt x="650417" y="18116"/>
                  <a:pt x="831092" y="-21237"/>
                  <a:pt x="957839" y="0"/>
                </a:cubicBezTo>
                <a:cubicBezTo>
                  <a:pt x="1084586" y="21237"/>
                  <a:pt x="1301682" y="25124"/>
                  <a:pt x="1521630" y="0"/>
                </a:cubicBezTo>
                <a:cubicBezTo>
                  <a:pt x="1741578" y="-25124"/>
                  <a:pt x="1970269" y="-29139"/>
                  <a:pt x="2212729" y="0"/>
                </a:cubicBezTo>
                <a:cubicBezTo>
                  <a:pt x="2455189" y="29139"/>
                  <a:pt x="2558847" y="-4796"/>
                  <a:pt x="2734084" y="0"/>
                </a:cubicBezTo>
                <a:cubicBezTo>
                  <a:pt x="2909321" y="4796"/>
                  <a:pt x="3097217" y="-13409"/>
                  <a:pt x="3255439" y="0"/>
                </a:cubicBezTo>
                <a:cubicBezTo>
                  <a:pt x="3413662" y="13409"/>
                  <a:pt x="3979999" y="-10121"/>
                  <a:pt x="4243589" y="0"/>
                </a:cubicBezTo>
                <a:cubicBezTo>
                  <a:pt x="4244484" y="8974"/>
                  <a:pt x="4243043" y="9359"/>
                  <a:pt x="4243589" y="18288"/>
                </a:cubicBezTo>
                <a:cubicBezTo>
                  <a:pt x="4058777" y="31246"/>
                  <a:pt x="3910348" y="3158"/>
                  <a:pt x="3594926" y="18288"/>
                </a:cubicBezTo>
                <a:cubicBezTo>
                  <a:pt x="3279504" y="33418"/>
                  <a:pt x="3319955" y="-3977"/>
                  <a:pt x="3073571" y="18288"/>
                </a:cubicBezTo>
                <a:cubicBezTo>
                  <a:pt x="2827187" y="40553"/>
                  <a:pt x="2767387" y="1863"/>
                  <a:pt x="2552216" y="18288"/>
                </a:cubicBezTo>
                <a:cubicBezTo>
                  <a:pt x="2337046" y="34713"/>
                  <a:pt x="2181871" y="19527"/>
                  <a:pt x="1903553" y="18288"/>
                </a:cubicBezTo>
                <a:cubicBezTo>
                  <a:pt x="1625235" y="17049"/>
                  <a:pt x="1557672" y="24174"/>
                  <a:pt x="1212454" y="18288"/>
                </a:cubicBezTo>
                <a:cubicBezTo>
                  <a:pt x="867236" y="12402"/>
                  <a:pt x="874382" y="15627"/>
                  <a:pt x="733535" y="18288"/>
                </a:cubicBezTo>
                <a:cubicBezTo>
                  <a:pt x="592688" y="20949"/>
                  <a:pt x="183477" y="14753"/>
                  <a:pt x="0" y="18288"/>
                </a:cubicBezTo>
                <a:cubicBezTo>
                  <a:pt x="-229" y="14222"/>
                  <a:pt x="509" y="5816"/>
                  <a:pt x="0" y="0"/>
                </a:cubicBezTo>
                <a:close/>
              </a:path>
              <a:path w="4243589" h="18288" stroke="0" extrusionOk="0">
                <a:moveTo>
                  <a:pt x="0" y="0"/>
                </a:moveTo>
                <a:cubicBezTo>
                  <a:pt x="143690" y="16630"/>
                  <a:pt x="266667" y="14847"/>
                  <a:pt x="521355" y="0"/>
                </a:cubicBezTo>
                <a:cubicBezTo>
                  <a:pt x="776043" y="-14847"/>
                  <a:pt x="814491" y="-17363"/>
                  <a:pt x="1000275" y="0"/>
                </a:cubicBezTo>
                <a:cubicBezTo>
                  <a:pt x="1186059" y="17363"/>
                  <a:pt x="1352504" y="-23507"/>
                  <a:pt x="1521630" y="0"/>
                </a:cubicBezTo>
                <a:cubicBezTo>
                  <a:pt x="1690756" y="23507"/>
                  <a:pt x="1889525" y="5871"/>
                  <a:pt x="2127857" y="0"/>
                </a:cubicBezTo>
                <a:cubicBezTo>
                  <a:pt x="2366189" y="-5871"/>
                  <a:pt x="2620628" y="-27997"/>
                  <a:pt x="2776520" y="0"/>
                </a:cubicBezTo>
                <a:cubicBezTo>
                  <a:pt x="2932412" y="27997"/>
                  <a:pt x="3131683" y="-25073"/>
                  <a:pt x="3467618" y="0"/>
                </a:cubicBezTo>
                <a:cubicBezTo>
                  <a:pt x="3803553" y="25073"/>
                  <a:pt x="4017371" y="3071"/>
                  <a:pt x="4243589" y="0"/>
                </a:cubicBezTo>
                <a:cubicBezTo>
                  <a:pt x="4243134" y="6162"/>
                  <a:pt x="4243492" y="11775"/>
                  <a:pt x="4243589" y="18288"/>
                </a:cubicBezTo>
                <a:cubicBezTo>
                  <a:pt x="4017834" y="-5779"/>
                  <a:pt x="3834586" y="13376"/>
                  <a:pt x="3594926" y="18288"/>
                </a:cubicBezTo>
                <a:cubicBezTo>
                  <a:pt x="3355266" y="23200"/>
                  <a:pt x="3204179" y="2869"/>
                  <a:pt x="2903827" y="18288"/>
                </a:cubicBezTo>
                <a:cubicBezTo>
                  <a:pt x="2603475" y="33707"/>
                  <a:pt x="2526187" y="46187"/>
                  <a:pt x="2212729" y="18288"/>
                </a:cubicBezTo>
                <a:cubicBezTo>
                  <a:pt x="1899271" y="-9611"/>
                  <a:pt x="1966289" y="29692"/>
                  <a:pt x="1733809" y="18288"/>
                </a:cubicBezTo>
                <a:cubicBezTo>
                  <a:pt x="1501329" y="6884"/>
                  <a:pt x="1343612" y="12492"/>
                  <a:pt x="1085146" y="18288"/>
                </a:cubicBezTo>
                <a:cubicBezTo>
                  <a:pt x="826680" y="24084"/>
                  <a:pt x="778184" y="35607"/>
                  <a:pt x="521355" y="18288"/>
                </a:cubicBezTo>
                <a:cubicBezTo>
                  <a:pt x="264526" y="969"/>
                  <a:pt x="120277" y="4268"/>
                  <a:pt x="0" y="18288"/>
                </a:cubicBezTo>
                <a:cubicBezTo>
                  <a:pt x="766" y="10800"/>
                  <a:pt x="-457" y="8180"/>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96339A6B-F3A1-C6A3-8E29-E60BD92C73AE}"/>
              </a:ext>
            </a:extLst>
          </p:cNvPr>
          <p:cNvSpPr>
            <a:spLocks noGrp="1"/>
          </p:cNvSpPr>
          <p:nvPr>
            <p:ph idx="1"/>
          </p:nvPr>
        </p:nvSpPr>
        <p:spPr>
          <a:xfrm>
            <a:off x="4730620" y="2474944"/>
            <a:ext cx="7461380" cy="4383055"/>
          </a:xfrm>
        </p:spPr>
        <p:txBody>
          <a:bodyPr>
            <a:normAutofit/>
          </a:bodyPr>
          <a:lstStyle/>
          <a:p>
            <a:pPr algn="just">
              <a:lnSpc>
                <a:spcPct val="150000"/>
              </a:lnSpc>
              <a:buFont typeface="Wingdings" panose="05000000000000000000" pitchFamily="2" charset="2"/>
              <a:buChar char="Ø"/>
            </a:pPr>
            <a:r>
              <a:rPr lang="en-GB" sz="2000" b="1" dirty="0">
                <a:latin typeface="Arial" panose="020B0604020202020204" pitchFamily="34" charset="0"/>
                <a:cs typeface="Arial" panose="020B0604020202020204" pitchFamily="34" charset="0"/>
              </a:rPr>
              <a:t>Research Design</a:t>
            </a:r>
            <a:r>
              <a:rPr lang="en-GB" sz="2000" dirty="0">
                <a:latin typeface="Arial" panose="020B0604020202020204" pitchFamily="34" charset="0"/>
                <a:cs typeface="Arial" panose="020B0604020202020204" pitchFamily="34" charset="0"/>
              </a:rPr>
              <a:t>: An investigation into the frequency of physical activity among students at a public university use quantitative surveys, questionnaires, sampling and activity monitors to gather data (</a:t>
            </a:r>
            <a:r>
              <a:rPr lang="en-GB" sz="2000" dirty="0" err="1">
                <a:latin typeface="Arial" panose="020B0604020202020204" pitchFamily="34" charset="0"/>
                <a:cs typeface="Arial" panose="020B0604020202020204" pitchFamily="34" charset="0"/>
              </a:rPr>
              <a:t>Moitra</a:t>
            </a:r>
            <a:r>
              <a:rPr lang="en-GB" sz="2000" dirty="0">
                <a:latin typeface="Arial" panose="020B0604020202020204" pitchFamily="34" charset="0"/>
                <a:cs typeface="Arial" panose="020B0604020202020204" pitchFamily="34" charset="0"/>
              </a:rPr>
              <a:t> and Madan, 2022).</a:t>
            </a:r>
          </a:p>
          <a:p>
            <a:pPr algn="just">
              <a:lnSpc>
                <a:spcPct val="150000"/>
              </a:lnSpc>
              <a:buFont typeface="Wingdings" panose="05000000000000000000" pitchFamily="2" charset="2"/>
              <a:buChar char="Ø"/>
            </a:pPr>
            <a:r>
              <a:rPr lang="en-GB" sz="2000" dirty="0">
                <a:latin typeface="Arial" panose="020B0604020202020204" pitchFamily="34" charset="0"/>
                <a:cs typeface="Arial" panose="020B0604020202020204" pitchFamily="34" charset="0"/>
              </a:rPr>
              <a:t> Data will be collected simultaneously; the study will be cross-sectional. Additionally, statistical analysis would be a part of the research design to ascertain the prevalence of physical activity among the student population (</a:t>
            </a:r>
            <a:r>
              <a:rPr lang="en-GB" sz="2000" dirty="0" err="1">
                <a:latin typeface="Arial" panose="020B0604020202020204" pitchFamily="34" charset="0"/>
                <a:cs typeface="Arial" panose="020B0604020202020204" pitchFamily="34" charset="0"/>
              </a:rPr>
              <a:t>Moitra</a:t>
            </a:r>
            <a:r>
              <a:rPr lang="en-GB" sz="2000" dirty="0">
                <a:latin typeface="Arial" panose="020B0604020202020204" pitchFamily="34" charset="0"/>
                <a:cs typeface="Arial" panose="020B0604020202020204" pitchFamily="34" charset="0"/>
              </a:rPr>
              <a:t> and Madan, 2022).</a:t>
            </a:r>
          </a:p>
          <a:p>
            <a:pPr algn="just">
              <a:lnSpc>
                <a:spcPct val="150000"/>
              </a:lnSpc>
              <a:buFont typeface="Wingdings" panose="05000000000000000000" pitchFamily="2" charset="2"/>
              <a:buChar char="Ø"/>
            </a:pPr>
            <a:endParaRPr lang="en-GB" sz="14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00613448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EDDBB197-D710-4A4F-A9CA-FD2177498B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975D1CFA-2CDB-4B64-BD9F-85744E8DA12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9000609-DABE-35CF-D30B-C1B799080C4B}"/>
              </a:ext>
            </a:extLst>
          </p:cNvPr>
          <p:cNvSpPr>
            <a:spLocks noGrp="1"/>
          </p:cNvSpPr>
          <p:nvPr>
            <p:ph type="title"/>
          </p:nvPr>
        </p:nvSpPr>
        <p:spPr>
          <a:xfrm>
            <a:off x="804672" y="802955"/>
            <a:ext cx="4977976" cy="1454051"/>
          </a:xfrm>
        </p:spPr>
        <p:txBody>
          <a:bodyPr>
            <a:normAutofit/>
          </a:bodyPr>
          <a:lstStyle/>
          <a:p>
            <a:r>
              <a:rPr lang="en-GB" sz="3600" dirty="0">
                <a:solidFill>
                  <a:schemeClr val="tx2"/>
                </a:solidFill>
                <a:latin typeface="Arial" panose="020B0604020202020204" pitchFamily="34" charset="0"/>
                <a:cs typeface="Arial" panose="020B0604020202020204" pitchFamily="34" charset="0"/>
              </a:rPr>
              <a:t>        Recruitment</a:t>
            </a:r>
          </a:p>
        </p:txBody>
      </p:sp>
      <p:sp>
        <p:nvSpPr>
          <p:cNvPr id="3" name="Content Placeholder 2">
            <a:extLst>
              <a:ext uri="{FF2B5EF4-FFF2-40B4-BE49-F238E27FC236}">
                <a16:creationId xmlns:a16="http://schemas.microsoft.com/office/drawing/2014/main" id="{CF4493A4-3027-C8F9-9255-E094ACBD5C8B}"/>
              </a:ext>
            </a:extLst>
          </p:cNvPr>
          <p:cNvSpPr>
            <a:spLocks noGrp="1"/>
          </p:cNvSpPr>
          <p:nvPr>
            <p:ph idx="1"/>
          </p:nvPr>
        </p:nvSpPr>
        <p:spPr>
          <a:xfrm>
            <a:off x="804671" y="2421682"/>
            <a:ext cx="5400185" cy="3639289"/>
          </a:xfrm>
        </p:spPr>
        <p:txBody>
          <a:bodyPr anchor="ctr">
            <a:normAutofit/>
          </a:bodyPr>
          <a:lstStyle/>
          <a:p>
            <a:pPr>
              <a:lnSpc>
                <a:spcPct val="150000"/>
              </a:lnSpc>
              <a:buFont typeface="Wingdings" panose="05000000000000000000" pitchFamily="2" charset="2"/>
              <a:buChar char="Ø"/>
            </a:pPr>
            <a:r>
              <a:rPr lang="en-GB" dirty="0">
                <a:solidFill>
                  <a:schemeClr val="tx2"/>
                </a:solidFill>
                <a:latin typeface="Arial" panose="020B0604020202020204" pitchFamily="34" charset="0"/>
                <a:cs typeface="Arial" panose="020B0604020202020204" pitchFamily="34" charset="0"/>
              </a:rPr>
              <a:t>Sending emails </a:t>
            </a:r>
          </a:p>
          <a:p>
            <a:pPr>
              <a:lnSpc>
                <a:spcPct val="150000"/>
              </a:lnSpc>
              <a:buFont typeface="Wingdings" panose="05000000000000000000" pitchFamily="2" charset="2"/>
              <a:buChar char="Ø"/>
            </a:pPr>
            <a:r>
              <a:rPr lang="en-GB" dirty="0">
                <a:solidFill>
                  <a:schemeClr val="tx2"/>
                </a:solidFill>
                <a:latin typeface="Arial" panose="020B0604020202020204" pitchFamily="34" charset="0"/>
                <a:cs typeface="Arial" panose="020B0604020202020204" pitchFamily="34" charset="0"/>
              </a:rPr>
              <a:t> Social media</a:t>
            </a:r>
          </a:p>
          <a:p>
            <a:pPr>
              <a:lnSpc>
                <a:spcPct val="150000"/>
              </a:lnSpc>
              <a:buFont typeface="Wingdings" panose="05000000000000000000" pitchFamily="2" charset="2"/>
              <a:buChar char="Ø"/>
            </a:pPr>
            <a:r>
              <a:rPr lang="en-GB" dirty="0">
                <a:solidFill>
                  <a:schemeClr val="tx2"/>
                </a:solidFill>
                <a:latin typeface="Arial" panose="020B0604020202020204" pitchFamily="34" charset="0"/>
                <a:cs typeface="Arial" panose="020B0604020202020204" pitchFamily="34" charset="0"/>
              </a:rPr>
              <a:t>Posting fliers around campus.</a:t>
            </a:r>
          </a:p>
        </p:txBody>
      </p:sp>
      <p:grpSp>
        <p:nvGrpSpPr>
          <p:cNvPr id="14" name="Group 13">
            <a:extLst>
              <a:ext uri="{FF2B5EF4-FFF2-40B4-BE49-F238E27FC236}">
                <a16:creationId xmlns:a16="http://schemas.microsoft.com/office/drawing/2014/main" id="{25EE5136-01F1-466C-962D-BA9B4C6757A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369897" y="0"/>
            <a:ext cx="5822103" cy="6685267"/>
            <a:chOff x="6357228" y="0"/>
            <a:chExt cx="5822103" cy="6685267"/>
          </a:xfrm>
        </p:grpSpPr>
        <p:sp>
          <p:nvSpPr>
            <p:cNvPr id="15" name="Freeform: Shape 14">
              <a:extLst>
                <a:ext uri="{FF2B5EF4-FFF2-40B4-BE49-F238E27FC236}">
                  <a16:creationId xmlns:a16="http://schemas.microsoft.com/office/drawing/2014/main" id="{E11D3AD4-AF9B-4EB5-8C7B-C45D173B4B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57228" y="0"/>
              <a:ext cx="5822102" cy="6685267"/>
            </a:xfrm>
            <a:custGeom>
              <a:avLst/>
              <a:gdLst>
                <a:gd name="connsiteX0" fmla="*/ 2605444 w 5822102"/>
                <a:gd name="connsiteY0" fmla="*/ 0 h 6685267"/>
                <a:gd name="connsiteX1" fmla="*/ 4757391 w 5822102"/>
                <a:gd name="connsiteY1" fmla="*/ 0 h 6685267"/>
                <a:gd name="connsiteX2" fmla="*/ 4913680 w 5822102"/>
                <a:gd name="connsiteY2" fmla="*/ 56274 h 6685267"/>
                <a:gd name="connsiteX3" fmla="*/ 5376238 w 5822102"/>
                <a:gd name="connsiteY3" fmla="*/ 282027 h 6685267"/>
                <a:gd name="connsiteX4" fmla="*/ 5658024 w 5822102"/>
                <a:gd name="connsiteY4" fmla="*/ 471014 h 6685267"/>
                <a:gd name="connsiteX5" fmla="*/ 5822102 w 5822102"/>
                <a:gd name="connsiteY5" fmla="*/ 609109 h 6685267"/>
                <a:gd name="connsiteX6" fmla="*/ 5822102 w 5822102"/>
                <a:gd name="connsiteY6" fmla="*/ 760697 h 6685267"/>
                <a:gd name="connsiteX7" fmla="*/ 5707785 w 5822102"/>
                <a:gd name="connsiteY7" fmla="*/ 666601 h 6685267"/>
                <a:gd name="connsiteX8" fmla="*/ 5577306 w 5822102"/>
                <a:gd name="connsiteY8" fmla="*/ 571666 h 6685267"/>
                <a:gd name="connsiteX9" fmla="*/ 5298630 w 5822102"/>
                <a:gd name="connsiteY9" fmla="*/ 407449 h 6685267"/>
                <a:gd name="connsiteX10" fmla="*/ 4690768 w 5822102"/>
                <a:gd name="connsiteY10" fmla="*/ 184979 h 6685267"/>
                <a:gd name="connsiteX11" fmla="*/ 4048577 w 5822102"/>
                <a:gd name="connsiteY11" fmla="*/ 99280 h 6685267"/>
                <a:gd name="connsiteX12" fmla="*/ 3405404 w 5822102"/>
                <a:gd name="connsiteY12" fmla="*/ 131937 h 6685267"/>
                <a:gd name="connsiteX13" fmla="*/ 3089702 w 5822102"/>
                <a:gd name="connsiteY13" fmla="*/ 190190 h 6685267"/>
                <a:gd name="connsiteX14" fmla="*/ 2780132 w 5822102"/>
                <a:gd name="connsiteY14" fmla="*/ 273457 h 6685267"/>
                <a:gd name="connsiteX15" fmla="*/ 2478040 w 5822102"/>
                <a:gd name="connsiteY15" fmla="*/ 379654 h 6685267"/>
                <a:gd name="connsiteX16" fmla="*/ 2184897 w 5822102"/>
                <a:gd name="connsiteY16" fmla="*/ 507972 h 6685267"/>
                <a:gd name="connsiteX17" fmla="*/ 1629141 w 5822102"/>
                <a:gd name="connsiteY17" fmla="*/ 823205 h 6685267"/>
                <a:gd name="connsiteX18" fmla="*/ 1497711 w 5822102"/>
                <a:gd name="connsiteY18" fmla="*/ 914000 h 6685267"/>
                <a:gd name="connsiteX19" fmla="*/ 1433099 w 5822102"/>
                <a:gd name="connsiteY19" fmla="*/ 960903 h 6685267"/>
                <a:gd name="connsiteX20" fmla="*/ 1369346 w 5822102"/>
                <a:gd name="connsiteY20" fmla="*/ 1008963 h 6685267"/>
                <a:gd name="connsiteX21" fmla="*/ 1123406 w 5822102"/>
                <a:gd name="connsiteY21" fmla="*/ 1212905 h 6685267"/>
                <a:gd name="connsiteX22" fmla="*/ 684367 w 5822102"/>
                <a:gd name="connsiteY22" fmla="*/ 1675564 h 6685267"/>
                <a:gd name="connsiteX23" fmla="*/ 497153 w 5822102"/>
                <a:gd name="connsiteY23" fmla="*/ 1933588 h 6685267"/>
                <a:gd name="connsiteX24" fmla="*/ 337770 w 5822102"/>
                <a:gd name="connsiteY24" fmla="*/ 2208983 h 6685267"/>
                <a:gd name="connsiteX25" fmla="*/ 302461 w 5822102"/>
                <a:gd name="connsiteY25" fmla="*/ 2280207 h 6685267"/>
                <a:gd name="connsiteX26" fmla="*/ 285296 w 5822102"/>
                <a:gd name="connsiteY26" fmla="*/ 2316107 h 6685267"/>
                <a:gd name="connsiteX27" fmla="*/ 268991 w 5822102"/>
                <a:gd name="connsiteY27" fmla="*/ 2352355 h 6685267"/>
                <a:gd name="connsiteX28" fmla="*/ 237849 w 5822102"/>
                <a:gd name="connsiteY28" fmla="*/ 2425432 h 6685267"/>
                <a:gd name="connsiteX29" fmla="*/ 208670 w 5822102"/>
                <a:gd name="connsiteY29" fmla="*/ 2499319 h 6685267"/>
                <a:gd name="connsiteX30" fmla="*/ 113775 w 5822102"/>
                <a:gd name="connsiteY30" fmla="*/ 2801929 h 6685267"/>
                <a:gd name="connsiteX31" fmla="*/ 36781 w 5822102"/>
                <a:gd name="connsiteY31" fmla="*/ 3428922 h 6685267"/>
                <a:gd name="connsiteX32" fmla="*/ 69148 w 5822102"/>
                <a:gd name="connsiteY32" fmla="*/ 3741955 h 6685267"/>
                <a:gd name="connsiteX33" fmla="*/ 167966 w 5822102"/>
                <a:gd name="connsiteY33" fmla="*/ 4041323 h 6685267"/>
                <a:gd name="connsiteX34" fmla="*/ 202049 w 5822102"/>
                <a:gd name="connsiteY34" fmla="*/ 4112894 h 6685267"/>
                <a:gd name="connsiteX35" fmla="*/ 239933 w 5822102"/>
                <a:gd name="connsiteY35" fmla="*/ 4182843 h 6685267"/>
                <a:gd name="connsiteX36" fmla="*/ 323916 w 5822102"/>
                <a:gd name="connsiteY36" fmla="*/ 4318456 h 6685267"/>
                <a:gd name="connsiteX37" fmla="*/ 416604 w 5822102"/>
                <a:gd name="connsiteY37" fmla="*/ 4449436 h 6685267"/>
                <a:gd name="connsiteX38" fmla="*/ 515911 w 5822102"/>
                <a:gd name="connsiteY38" fmla="*/ 4576711 h 6685267"/>
                <a:gd name="connsiteX39" fmla="*/ 722619 w 5822102"/>
                <a:gd name="connsiteY39" fmla="*/ 4828482 h 6685267"/>
                <a:gd name="connsiteX40" fmla="*/ 825972 w 5822102"/>
                <a:gd name="connsiteY40" fmla="*/ 4956104 h 6685267"/>
                <a:gd name="connsiteX41" fmla="*/ 926506 w 5822102"/>
                <a:gd name="connsiteY41" fmla="*/ 5085347 h 6685267"/>
                <a:gd name="connsiteX42" fmla="*/ 1027040 w 5822102"/>
                <a:gd name="connsiteY42" fmla="*/ 5210191 h 6685267"/>
                <a:gd name="connsiteX43" fmla="*/ 1132110 w 5822102"/>
                <a:gd name="connsiteY43" fmla="*/ 5330748 h 6685267"/>
                <a:gd name="connsiteX44" fmla="*/ 1354880 w 5822102"/>
                <a:gd name="connsiteY44" fmla="*/ 5558083 h 6685267"/>
                <a:gd name="connsiteX45" fmla="*/ 1855220 w 5822102"/>
                <a:gd name="connsiteY45" fmla="*/ 5937591 h 6685267"/>
                <a:gd name="connsiteX46" fmla="*/ 2131810 w 5822102"/>
                <a:gd name="connsiteY46" fmla="*/ 6080268 h 6685267"/>
                <a:gd name="connsiteX47" fmla="*/ 2423726 w 5822102"/>
                <a:gd name="connsiteY47" fmla="*/ 6188087 h 6685267"/>
                <a:gd name="connsiteX48" fmla="*/ 2727780 w 5822102"/>
                <a:gd name="connsiteY48" fmla="*/ 6262552 h 6685267"/>
                <a:gd name="connsiteX49" fmla="*/ 3041276 w 5822102"/>
                <a:gd name="connsiteY49" fmla="*/ 6304245 h 6685267"/>
                <a:gd name="connsiteX50" fmla="*/ 3360532 w 5822102"/>
                <a:gd name="connsiteY50" fmla="*/ 6317331 h 6685267"/>
                <a:gd name="connsiteX51" fmla="*/ 3439855 w 5822102"/>
                <a:gd name="connsiteY51" fmla="*/ 6316751 h 6685267"/>
                <a:gd name="connsiteX52" fmla="*/ 3478721 w 5822102"/>
                <a:gd name="connsiteY52" fmla="*/ 6315826 h 6685267"/>
                <a:gd name="connsiteX53" fmla="*/ 3517463 w 5822102"/>
                <a:gd name="connsiteY53" fmla="*/ 6313971 h 6685267"/>
                <a:gd name="connsiteX54" fmla="*/ 3671452 w 5822102"/>
                <a:gd name="connsiteY54" fmla="*/ 6301233 h 6685267"/>
                <a:gd name="connsiteX55" fmla="*/ 4265460 w 5822102"/>
                <a:gd name="connsiteY55" fmla="*/ 6149638 h 6685267"/>
                <a:gd name="connsiteX56" fmla="*/ 4546587 w 5822102"/>
                <a:gd name="connsiteY56" fmla="*/ 6018079 h 6685267"/>
                <a:gd name="connsiteX57" fmla="*/ 4818030 w 5822102"/>
                <a:gd name="connsiteY57" fmla="*/ 5858029 h 6685267"/>
                <a:gd name="connsiteX58" fmla="*/ 5081870 w 5822102"/>
                <a:gd name="connsiteY58" fmla="*/ 5676903 h 6685267"/>
                <a:gd name="connsiteX59" fmla="*/ 5212073 w 5822102"/>
                <a:gd name="connsiteY59" fmla="*/ 5581013 h 6685267"/>
                <a:gd name="connsiteX60" fmla="*/ 5343625 w 5822102"/>
                <a:gd name="connsiteY60" fmla="*/ 5481533 h 6685267"/>
                <a:gd name="connsiteX61" fmla="*/ 5610378 w 5822102"/>
                <a:gd name="connsiteY61" fmla="*/ 5284425 h 6685267"/>
                <a:gd name="connsiteX62" fmla="*/ 5822102 w 5822102"/>
                <a:gd name="connsiteY62" fmla="*/ 5126414 h 6685267"/>
                <a:gd name="connsiteX63" fmla="*/ 5822102 w 5822102"/>
                <a:gd name="connsiteY63" fmla="*/ 5556641 h 6685267"/>
                <a:gd name="connsiteX64" fmla="*/ 5576325 w 5822102"/>
                <a:gd name="connsiteY64" fmla="*/ 5749979 h 6685267"/>
                <a:gd name="connsiteX65" fmla="*/ 5447715 w 5822102"/>
                <a:gd name="connsiteY65" fmla="*/ 5852818 h 6685267"/>
                <a:gd name="connsiteX66" fmla="*/ 5315059 w 5822102"/>
                <a:gd name="connsiteY66" fmla="*/ 5956236 h 6685267"/>
                <a:gd name="connsiteX67" fmla="*/ 5038468 w 5822102"/>
                <a:gd name="connsiteY67" fmla="*/ 6155776 h 6685267"/>
                <a:gd name="connsiteX68" fmla="*/ 4741892 w 5822102"/>
                <a:gd name="connsiteY68" fmla="*/ 6338292 h 6685267"/>
                <a:gd name="connsiteX69" fmla="*/ 4420920 w 5822102"/>
                <a:gd name="connsiteY69" fmla="*/ 6492203 h 6685267"/>
                <a:gd name="connsiteX70" fmla="*/ 3717672 w 5822102"/>
                <a:gd name="connsiteY70" fmla="*/ 6670434 h 6685267"/>
                <a:gd name="connsiteX71" fmla="*/ 3535853 w 5822102"/>
                <a:gd name="connsiteY71" fmla="*/ 6683289 h 6685267"/>
                <a:gd name="connsiteX72" fmla="*/ 3490367 w 5822102"/>
                <a:gd name="connsiteY72" fmla="*/ 6684910 h 6685267"/>
                <a:gd name="connsiteX73" fmla="*/ 3445005 w 5822102"/>
                <a:gd name="connsiteY73" fmla="*/ 6685142 h 6685267"/>
                <a:gd name="connsiteX74" fmla="*/ 3355872 w 5822102"/>
                <a:gd name="connsiteY74" fmla="*/ 6684100 h 6685267"/>
                <a:gd name="connsiteX75" fmla="*/ 3179203 w 5822102"/>
                <a:gd name="connsiteY75" fmla="*/ 6677150 h 6685267"/>
                <a:gd name="connsiteX76" fmla="*/ 3002410 w 5822102"/>
                <a:gd name="connsiteY76" fmla="*/ 6661169 h 6685267"/>
                <a:gd name="connsiteX77" fmla="*/ 2650296 w 5822102"/>
                <a:gd name="connsiteY77" fmla="*/ 6604191 h 6685267"/>
                <a:gd name="connsiteX78" fmla="*/ 2306028 w 5822102"/>
                <a:gd name="connsiteY78" fmla="*/ 6505869 h 6685267"/>
                <a:gd name="connsiteX79" fmla="*/ 1978803 w 5822102"/>
                <a:gd name="connsiteY79" fmla="*/ 6363307 h 6685267"/>
                <a:gd name="connsiteX80" fmla="*/ 1678428 w 5822102"/>
                <a:gd name="connsiteY80" fmla="*/ 6177779 h 6685267"/>
                <a:gd name="connsiteX81" fmla="*/ 1175880 w 5822102"/>
                <a:gd name="connsiteY81" fmla="*/ 5710373 h 6685267"/>
                <a:gd name="connsiteX82" fmla="*/ 971502 w 5822102"/>
                <a:gd name="connsiteY82" fmla="*/ 5445399 h 6685267"/>
                <a:gd name="connsiteX83" fmla="*/ 790909 w 5822102"/>
                <a:gd name="connsiteY83" fmla="*/ 5169078 h 6685267"/>
                <a:gd name="connsiteX84" fmla="*/ 706680 w 5822102"/>
                <a:gd name="connsiteY84" fmla="*/ 5031959 h 6685267"/>
                <a:gd name="connsiteX85" fmla="*/ 619143 w 5822102"/>
                <a:gd name="connsiteY85" fmla="*/ 4897157 h 6685267"/>
                <a:gd name="connsiteX86" fmla="*/ 436465 w 5822102"/>
                <a:gd name="connsiteY86" fmla="*/ 4628710 h 6685267"/>
                <a:gd name="connsiteX87" fmla="*/ 347088 w 5822102"/>
                <a:gd name="connsiteY87" fmla="*/ 4492171 h 6685267"/>
                <a:gd name="connsiteX88" fmla="*/ 262001 w 5822102"/>
                <a:gd name="connsiteY88" fmla="*/ 4352619 h 6685267"/>
                <a:gd name="connsiteX89" fmla="*/ 118679 w 5822102"/>
                <a:gd name="connsiteY89" fmla="*/ 4059853 h 6685267"/>
                <a:gd name="connsiteX90" fmla="*/ 28322 w 5822102"/>
                <a:gd name="connsiteY90" fmla="*/ 3749136 h 6685267"/>
                <a:gd name="connsiteX91" fmla="*/ 0 w 5822102"/>
                <a:gd name="connsiteY91" fmla="*/ 3428922 h 6685267"/>
                <a:gd name="connsiteX92" fmla="*/ 253052 w 5822102"/>
                <a:gd name="connsiteY92" fmla="*/ 2174356 h 6685267"/>
                <a:gd name="connsiteX93" fmla="*/ 389141 w 5822102"/>
                <a:gd name="connsiteY93" fmla="*/ 1877652 h 6685267"/>
                <a:gd name="connsiteX94" fmla="*/ 552079 w 5822102"/>
                <a:gd name="connsiteY94" fmla="*/ 1591834 h 6685267"/>
                <a:gd name="connsiteX95" fmla="*/ 954950 w 5822102"/>
                <a:gd name="connsiteY95" fmla="*/ 1061773 h 6685267"/>
                <a:gd name="connsiteX96" fmla="*/ 1192922 w 5822102"/>
                <a:gd name="connsiteY96" fmla="*/ 822626 h 6685267"/>
                <a:gd name="connsiteX97" fmla="*/ 1255939 w 5822102"/>
                <a:gd name="connsiteY97" fmla="*/ 765880 h 6685267"/>
                <a:gd name="connsiteX98" fmla="*/ 1320183 w 5822102"/>
                <a:gd name="connsiteY98" fmla="*/ 710291 h 6685267"/>
                <a:gd name="connsiteX99" fmla="*/ 1452961 w 5822102"/>
                <a:gd name="connsiteY99" fmla="*/ 603514 h 6685267"/>
                <a:gd name="connsiteX100" fmla="*/ 2033360 w 5822102"/>
                <a:gd name="connsiteY100" fmla="*/ 235818 h 6685267"/>
                <a:gd name="connsiteX101" fmla="*/ 2512513 w 5822102"/>
                <a:gd name="connsiteY101" fmla="*/ 30012 h 66852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Lst>
              <a:rect l="l" t="t" r="r" b="b"/>
              <a:pathLst>
                <a:path w="5822102" h="6685267">
                  <a:moveTo>
                    <a:pt x="2605444" y="0"/>
                  </a:moveTo>
                  <a:lnTo>
                    <a:pt x="4757391" y="0"/>
                  </a:lnTo>
                  <a:lnTo>
                    <a:pt x="4913680" y="56274"/>
                  </a:lnTo>
                  <a:cubicBezTo>
                    <a:pt x="5074659" y="119278"/>
                    <a:pt x="5229483" y="195083"/>
                    <a:pt x="5376238" y="282027"/>
                  </a:cubicBezTo>
                  <a:cubicBezTo>
                    <a:pt x="5474014" y="340105"/>
                    <a:pt x="5568080" y="403280"/>
                    <a:pt x="5658024" y="471014"/>
                  </a:cubicBezTo>
                  <a:lnTo>
                    <a:pt x="5822102" y="609109"/>
                  </a:lnTo>
                  <a:lnTo>
                    <a:pt x="5822102" y="760697"/>
                  </a:lnTo>
                  <a:lnTo>
                    <a:pt x="5707785" y="666601"/>
                  </a:lnTo>
                  <a:cubicBezTo>
                    <a:pt x="5665273" y="633682"/>
                    <a:pt x="5621749" y="602008"/>
                    <a:pt x="5577306" y="571666"/>
                  </a:cubicBezTo>
                  <a:cubicBezTo>
                    <a:pt x="5487929" y="511562"/>
                    <a:pt x="5395118" y="456089"/>
                    <a:pt x="5298630" y="407449"/>
                  </a:cubicBezTo>
                  <a:cubicBezTo>
                    <a:pt x="5106266" y="309010"/>
                    <a:pt x="4901153" y="235355"/>
                    <a:pt x="4690768" y="184979"/>
                  </a:cubicBezTo>
                  <a:cubicBezTo>
                    <a:pt x="4480382" y="134486"/>
                    <a:pt x="4264724" y="106807"/>
                    <a:pt x="4048577" y="99280"/>
                  </a:cubicBezTo>
                  <a:cubicBezTo>
                    <a:pt x="3832182" y="90709"/>
                    <a:pt x="3617997" y="102290"/>
                    <a:pt x="3405404" y="131937"/>
                  </a:cubicBezTo>
                  <a:cubicBezTo>
                    <a:pt x="3299353" y="147340"/>
                    <a:pt x="3193915" y="166449"/>
                    <a:pt x="3089702" y="190190"/>
                  </a:cubicBezTo>
                  <a:cubicBezTo>
                    <a:pt x="2985491" y="214278"/>
                    <a:pt x="2882137" y="241725"/>
                    <a:pt x="2780132" y="273457"/>
                  </a:cubicBezTo>
                  <a:cubicBezTo>
                    <a:pt x="2678126" y="305073"/>
                    <a:pt x="2577348" y="340510"/>
                    <a:pt x="2478040" y="379654"/>
                  </a:cubicBezTo>
                  <a:cubicBezTo>
                    <a:pt x="2378854" y="418914"/>
                    <a:pt x="2281017" y="461763"/>
                    <a:pt x="2184897" y="507972"/>
                  </a:cubicBezTo>
                  <a:cubicBezTo>
                    <a:pt x="1992657" y="600271"/>
                    <a:pt x="1806791" y="705542"/>
                    <a:pt x="1629141" y="823205"/>
                  </a:cubicBezTo>
                  <a:cubicBezTo>
                    <a:pt x="1584882" y="852736"/>
                    <a:pt x="1540745" y="882731"/>
                    <a:pt x="1497711" y="914000"/>
                  </a:cubicBezTo>
                  <a:cubicBezTo>
                    <a:pt x="1475888" y="929286"/>
                    <a:pt x="1454555" y="945153"/>
                    <a:pt x="1433099" y="960903"/>
                  </a:cubicBezTo>
                  <a:cubicBezTo>
                    <a:pt x="1411521" y="976537"/>
                    <a:pt x="1390311" y="992634"/>
                    <a:pt x="1369346" y="1008963"/>
                  </a:cubicBezTo>
                  <a:cubicBezTo>
                    <a:pt x="1285119" y="1074165"/>
                    <a:pt x="1202730" y="1141797"/>
                    <a:pt x="1123406" y="1212905"/>
                  </a:cubicBezTo>
                  <a:cubicBezTo>
                    <a:pt x="964391" y="1354656"/>
                    <a:pt x="816900" y="1509261"/>
                    <a:pt x="684367" y="1675564"/>
                  </a:cubicBezTo>
                  <a:cubicBezTo>
                    <a:pt x="618161" y="1758716"/>
                    <a:pt x="555512" y="1844763"/>
                    <a:pt x="497153" y="1933588"/>
                  </a:cubicBezTo>
                  <a:cubicBezTo>
                    <a:pt x="439775" y="2022877"/>
                    <a:pt x="385584" y="2114367"/>
                    <a:pt x="337770" y="2208983"/>
                  </a:cubicBezTo>
                  <a:cubicBezTo>
                    <a:pt x="325388" y="2232493"/>
                    <a:pt x="313862" y="2256349"/>
                    <a:pt x="302461" y="2280207"/>
                  </a:cubicBezTo>
                  <a:lnTo>
                    <a:pt x="285296" y="2316107"/>
                  </a:lnTo>
                  <a:lnTo>
                    <a:pt x="268991" y="2352355"/>
                  </a:lnTo>
                  <a:cubicBezTo>
                    <a:pt x="258324" y="2376560"/>
                    <a:pt x="247535" y="2400764"/>
                    <a:pt x="237849" y="2425432"/>
                  </a:cubicBezTo>
                  <a:cubicBezTo>
                    <a:pt x="228163" y="2450099"/>
                    <a:pt x="217498" y="2474419"/>
                    <a:pt x="208670" y="2499319"/>
                  </a:cubicBezTo>
                  <a:cubicBezTo>
                    <a:pt x="170909" y="2598219"/>
                    <a:pt x="138908" y="2699206"/>
                    <a:pt x="113775" y="2801929"/>
                  </a:cubicBezTo>
                  <a:cubicBezTo>
                    <a:pt x="62773" y="3006911"/>
                    <a:pt x="36659" y="3217917"/>
                    <a:pt x="36781" y="3428922"/>
                  </a:cubicBezTo>
                  <a:cubicBezTo>
                    <a:pt x="37394" y="3534078"/>
                    <a:pt x="47816" y="3639001"/>
                    <a:pt x="69148" y="3741955"/>
                  </a:cubicBezTo>
                  <a:cubicBezTo>
                    <a:pt x="91585" y="3844679"/>
                    <a:pt x="124074" y="3945202"/>
                    <a:pt x="167966" y="4041323"/>
                  </a:cubicBezTo>
                  <a:cubicBezTo>
                    <a:pt x="178387" y="4065528"/>
                    <a:pt x="190525" y="4089153"/>
                    <a:pt x="202049" y="4112894"/>
                  </a:cubicBezTo>
                  <a:cubicBezTo>
                    <a:pt x="214555" y="4136288"/>
                    <a:pt x="226447" y="4159912"/>
                    <a:pt x="239933" y="4182843"/>
                  </a:cubicBezTo>
                  <a:cubicBezTo>
                    <a:pt x="265680" y="4229167"/>
                    <a:pt x="294368" y="4274101"/>
                    <a:pt x="323916" y="4318456"/>
                  </a:cubicBezTo>
                  <a:cubicBezTo>
                    <a:pt x="353341" y="4362927"/>
                    <a:pt x="384849" y="4406240"/>
                    <a:pt x="416604" y="4449436"/>
                  </a:cubicBezTo>
                  <a:cubicBezTo>
                    <a:pt x="448847" y="4492286"/>
                    <a:pt x="482319" y="4534557"/>
                    <a:pt x="515911" y="4576711"/>
                  </a:cubicBezTo>
                  <a:cubicBezTo>
                    <a:pt x="583219" y="4661137"/>
                    <a:pt x="653594" y="4743825"/>
                    <a:pt x="722619" y="4828482"/>
                  </a:cubicBezTo>
                  <a:cubicBezTo>
                    <a:pt x="757315" y="4870637"/>
                    <a:pt x="791889" y="4913138"/>
                    <a:pt x="825972" y="4956104"/>
                  </a:cubicBezTo>
                  <a:cubicBezTo>
                    <a:pt x="859934" y="4998722"/>
                    <a:pt x="893649" y="5044004"/>
                    <a:pt x="926506" y="5085347"/>
                  </a:cubicBezTo>
                  <a:cubicBezTo>
                    <a:pt x="959119" y="5127734"/>
                    <a:pt x="993324" y="5168847"/>
                    <a:pt x="1027040" y="5210191"/>
                  </a:cubicBezTo>
                  <a:cubicBezTo>
                    <a:pt x="1061737" y="5250840"/>
                    <a:pt x="1096188" y="5291488"/>
                    <a:pt x="1132110" y="5330748"/>
                  </a:cubicBezTo>
                  <a:cubicBezTo>
                    <a:pt x="1203465" y="5409731"/>
                    <a:pt x="1277639" y="5485818"/>
                    <a:pt x="1354880" y="5558083"/>
                  </a:cubicBezTo>
                  <a:cubicBezTo>
                    <a:pt x="1509603" y="5702266"/>
                    <a:pt x="1676588" y="5830930"/>
                    <a:pt x="1855220" y="5937591"/>
                  </a:cubicBezTo>
                  <a:cubicBezTo>
                    <a:pt x="1944720" y="5990632"/>
                    <a:pt x="2036549" y="6039272"/>
                    <a:pt x="2131810" y="6080268"/>
                  </a:cubicBezTo>
                  <a:cubicBezTo>
                    <a:pt x="2226460" y="6122423"/>
                    <a:pt x="2324173" y="6157977"/>
                    <a:pt x="2423726" y="6188087"/>
                  </a:cubicBezTo>
                  <a:cubicBezTo>
                    <a:pt x="2523280" y="6218313"/>
                    <a:pt x="2624794" y="6242749"/>
                    <a:pt x="2727780" y="6262552"/>
                  </a:cubicBezTo>
                  <a:cubicBezTo>
                    <a:pt x="2830890" y="6282008"/>
                    <a:pt x="2935714" y="6295326"/>
                    <a:pt x="3041276" y="6304245"/>
                  </a:cubicBezTo>
                  <a:cubicBezTo>
                    <a:pt x="3146836" y="6313277"/>
                    <a:pt x="3253499" y="6317215"/>
                    <a:pt x="3360532" y="6317331"/>
                  </a:cubicBezTo>
                  <a:cubicBezTo>
                    <a:pt x="3387259" y="6317331"/>
                    <a:pt x="3414354" y="6317794"/>
                    <a:pt x="3439855" y="6316751"/>
                  </a:cubicBezTo>
                  <a:lnTo>
                    <a:pt x="3478721" y="6315826"/>
                  </a:lnTo>
                  <a:lnTo>
                    <a:pt x="3517463" y="6313971"/>
                  </a:lnTo>
                  <a:cubicBezTo>
                    <a:pt x="3569078" y="6311772"/>
                    <a:pt x="3620449" y="6306907"/>
                    <a:pt x="3671452" y="6301233"/>
                  </a:cubicBezTo>
                  <a:cubicBezTo>
                    <a:pt x="3875707" y="6277608"/>
                    <a:pt x="4074445" y="6225841"/>
                    <a:pt x="4265460" y="6149638"/>
                  </a:cubicBezTo>
                  <a:cubicBezTo>
                    <a:pt x="4361212" y="6111884"/>
                    <a:pt x="4454636" y="6067065"/>
                    <a:pt x="4546587" y="6018079"/>
                  </a:cubicBezTo>
                  <a:cubicBezTo>
                    <a:pt x="4638662" y="5969322"/>
                    <a:pt x="4729020" y="5915240"/>
                    <a:pt x="4818030" y="5858029"/>
                  </a:cubicBezTo>
                  <a:cubicBezTo>
                    <a:pt x="4907038" y="5800703"/>
                    <a:pt x="4994577" y="5739672"/>
                    <a:pt x="5081870" y="5676903"/>
                  </a:cubicBezTo>
                  <a:cubicBezTo>
                    <a:pt x="5125392" y="5645519"/>
                    <a:pt x="5168794" y="5613324"/>
                    <a:pt x="5212073" y="5581013"/>
                  </a:cubicBezTo>
                  <a:lnTo>
                    <a:pt x="5343625" y="5481533"/>
                  </a:lnTo>
                  <a:cubicBezTo>
                    <a:pt x="5432696" y="5414768"/>
                    <a:pt x="5521951" y="5349452"/>
                    <a:pt x="5610378" y="5284425"/>
                  </a:cubicBezTo>
                  <a:lnTo>
                    <a:pt x="5822102" y="5126414"/>
                  </a:lnTo>
                  <a:lnTo>
                    <a:pt x="5822102" y="5556641"/>
                  </a:lnTo>
                  <a:lnTo>
                    <a:pt x="5576325" y="5749979"/>
                  </a:lnTo>
                  <a:lnTo>
                    <a:pt x="5447715" y="5852818"/>
                  </a:lnTo>
                  <a:cubicBezTo>
                    <a:pt x="5403945" y="5887445"/>
                    <a:pt x="5359932" y="5922073"/>
                    <a:pt x="5315059" y="5956236"/>
                  </a:cubicBezTo>
                  <a:cubicBezTo>
                    <a:pt x="5225682" y="6024680"/>
                    <a:pt x="5133976" y="6091734"/>
                    <a:pt x="5038468" y="6155776"/>
                  </a:cubicBezTo>
                  <a:cubicBezTo>
                    <a:pt x="4943084" y="6219703"/>
                    <a:pt x="4845002" y="6281777"/>
                    <a:pt x="4741892" y="6338292"/>
                  </a:cubicBezTo>
                  <a:cubicBezTo>
                    <a:pt x="4638784" y="6394692"/>
                    <a:pt x="4532120" y="6447038"/>
                    <a:pt x="4420920" y="6492203"/>
                  </a:cubicBezTo>
                  <a:cubicBezTo>
                    <a:pt x="4199255" y="6583693"/>
                    <a:pt x="3959813" y="6644840"/>
                    <a:pt x="3717672" y="6670434"/>
                  </a:cubicBezTo>
                  <a:cubicBezTo>
                    <a:pt x="3657106" y="6676456"/>
                    <a:pt x="3596419" y="6681321"/>
                    <a:pt x="3535853" y="6683289"/>
                  </a:cubicBezTo>
                  <a:lnTo>
                    <a:pt x="3490367" y="6684910"/>
                  </a:lnTo>
                  <a:lnTo>
                    <a:pt x="3445005" y="6685142"/>
                  </a:lnTo>
                  <a:cubicBezTo>
                    <a:pt x="3414354" y="6685605"/>
                    <a:pt x="3385297" y="6684679"/>
                    <a:pt x="3355872" y="6684100"/>
                  </a:cubicBezTo>
                  <a:cubicBezTo>
                    <a:pt x="3297146" y="6683405"/>
                    <a:pt x="3238052" y="6680047"/>
                    <a:pt x="3179203" y="6677150"/>
                  </a:cubicBezTo>
                  <a:cubicBezTo>
                    <a:pt x="3120232" y="6672519"/>
                    <a:pt x="3061259" y="6668233"/>
                    <a:pt x="3002410" y="6661169"/>
                  </a:cubicBezTo>
                  <a:cubicBezTo>
                    <a:pt x="2884589" y="6647851"/>
                    <a:pt x="2766891" y="6629669"/>
                    <a:pt x="2650296" y="6604191"/>
                  </a:cubicBezTo>
                  <a:cubicBezTo>
                    <a:pt x="2533702" y="6578713"/>
                    <a:pt x="2418456" y="6545938"/>
                    <a:pt x="2306028" y="6505869"/>
                  </a:cubicBezTo>
                  <a:cubicBezTo>
                    <a:pt x="2193602" y="6465683"/>
                    <a:pt x="2084118" y="6417738"/>
                    <a:pt x="1978803" y="6363307"/>
                  </a:cubicBezTo>
                  <a:cubicBezTo>
                    <a:pt x="1873855" y="6308066"/>
                    <a:pt x="1773077" y="6246340"/>
                    <a:pt x="1678428" y="6177779"/>
                  </a:cubicBezTo>
                  <a:cubicBezTo>
                    <a:pt x="1488393" y="6041356"/>
                    <a:pt x="1321900" y="5881423"/>
                    <a:pt x="1175880" y="5710373"/>
                  </a:cubicBezTo>
                  <a:cubicBezTo>
                    <a:pt x="1103177" y="5624441"/>
                    <a:pt x="1035501" y="5535732"/>
                    <a:pt x="971502" y="5445399"/>
                  </a:cubicBezTo>
                  <a:cubicBezTo>
                    <a:pt x="907380" y="5355069"/>
                    <a:pt x="847550" y="5262768"/>
                    <a:pt x="790909" y="5169078"/>
                  </a:cubicBezTo>
                  <a:cubicBezTo>
                    <a:pt x="761974" y="5121712"/>
                    <a:pt x="735492" y="5077357"/>
                    <a:pt x="706680" y="5031959"/>
                  </a:cubicBezTo>
                  <a:cubicBezTo>
                    <a:pt x="678114" y="4986910"/>
                    <a:pt x="649058" y="4941860"/>
                    <a:pt x="619143" y="4897157"/>
                  </a:cubicBezTo>
                  <a:lnTo>
                    <a:pt x="436465" y="4628710"/>
                  </a:lnTo>
                  <a:cubicBezTo>
                    <a:pt x="406182" y="4583544"/>
                    <a:pt x="376267" y="4538147"/>
                    <a:pt x="347088" y="4492171"/>
                  </a:cubicBezTo>
                  <a:cubicBezTo>
                    <a:pt x="317908" y="4446194"/>
                    <a:pt x="288974" y="4400102"/>
                    <a:pt x="262001" y="4352619"/>
                  </a:cubicBezTo>
                  <a:cubicBezTo>
                    <a:pt x="207934" y="4258119"/>
                    <a:pt x="158280" y="4160840"/>
                    <a:pt x="118679" y="4059853"/>
                  </a:cubicBezTo>
                  <a:cubicBezTo>
                    <a:pt x="78343" y="3959214"/>
                    <a:pt x="48429" y="3854870"/>
                    <a:pt x="28322" y="3749136"/>
                  </a:cubicBezTo>
                  <a:cubicBezTo>
                    <a:pt x="9073" y="3643402"/>
                    <a:pt x="0" y="3536046"/>
                    <a:pt x="0" y="3428922"/>
                  </a:cubicBezTo>
                  <a:cubicBezTo>
                    <a:pt x="1594" y="3001816"/>
                    <a:pt x="89010" y="2575868"/>
                    <a:pt x="253052" y="2174356"/>
                  </a:cubicBezTo>
                  <a:cubicBezTo>
                    <a:pt x="294246" y="2074066"/>
                    <a:pt x="338873" y="1974700"/>
                    <a:pt x="389141" y="1877652"/>
                  </a:cubicBezTo>
                  <a:cubicBezTo>
                    <a:pt x="438672" y="1780256"/>
                    <a:pt x="493230" y="1684945"/>
                    <a:pt x="552079" y="1591834"/>
                  </a:cubicBezTo>
                  <a:cubicBezTo>
                    <a:pt x="669900" y="1405728"/>
                    <a:pt x="804394" y="1227729"/>
                    <a:pt x="954950" y="1061773"/>
                  </a:cubicBezTo>
                  <a:cubicBezTo>
                    <a:pt x="1030597" y="979085"/>
                    <a:pt x="1109552" y="898829"/>
                    <a:pt x="1192922" y="822626"/>
                  </a:cubicBezTo>
                  <a:cubicBezTo>
                    <a:pt x="1213642" y="803402"/>
                    <a:pt x="1234483" y="784409"/>
                    <a:pt x="1255939" y="765880"/>
                  </a:cubicBezTo>
                  <a:cubicBezTo>
                    <a:pt x="1277273" y="747234"/>
                    <a:pt x="1298237" y="728241"/>
                    <a:pt x="1320183" y="710291"/>
                  </a:cubicBezTo>
                  <a:cubicBezTo>
                    <a:pt x="1363585" y="673811"/>
                    <a:pt x="1408088" y="638489"/>
                    <a:pt x="1452961" y="603514"/>
                  </a:cubicBezTo>
                  <a:cubicBezTo>
                    <a:pt x="1633310" y="464543"/>
                    <a:pt x="1828125" y="341437"/>
                    <a:pt x="2033360" y="235818"/>
                  </a:cubicBezTo>
                  <a:cubicBezTo>
                    <a:pt x="2187242" y="156561"/>
                    <a:pt x="2347554" y="87597"/>
                    <a:pt x="2512513" y="3001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Freeform: Shape 15">
              <a:extLst>
                <a:ext uri="{FF2B5EF4-FFF2-40B4-BE49-F238E27FC236}">
                  <a16:creationId xmlns:a16="http://schemas.microsoft.com/office/drawing/2014/main" id="{15102EBE-A80F-4CFF-B1DD-941EF9728B5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04998" y="98659"/>
              <a:ext cx="5774333" cy="6315453"/>
            </a:xfrm>
            <a:custGeom>
              <a:avLst/>
              <a:gdLst>
                <a:gd name="connsiteX0" fmla="*/ 3707237 w 5774333"/>
                <a:gd name="connsiteY0" fmla="*/ 1489 h 6315453"/>
                <a:gd name="connsiteX1" fmla="*/ 4037665 w 5774333"/>
                <a:gd name="connsiteY1" fmla="*/ 6121 h 6315453"/>
                <a:gd name="connsiteX2" fmla="*/ 4692239 w 5774333"/>
                <a:gd name="connsiteY2" fmla="*/ 102128 h 6315453"/>
                <a:gd name="connsiteX3" fmla="*/ 5315059 w 5774333"/>
                <a:gd name="connsiteY3" fmla="*/ 324945 h 6315453"/>
                <a:gd name="connsiteX4" fmla="*/ 5738325 w 5774333"/>
                <a:gd name="connsiteY4" fmla="*/ 578286 h 6315453"/>
                <a:gd name="connsiteX5" fmla="*/ 5774333 w 5774333"/>
                <a:gd name="connsiteY5" fmla="*/ 606551 h 6315453"/>
                <a:gd name="connsiteX6" fmla="*/ 5774333 w 5774333"/>
                <a:gd name="connsiteY6" fmla="*/ 975490 h 6315453"/>
                <a:gd name="connsiteX7" fmla="*/ 5676001 w 5774333"/>
                <a:gd name="connsiteY7" fmla="*/ 889749 h 6315453"/>
                <a:gd name="connsiteX8" fmla="*/ 5177132 w 5774333"/>
                <a:gd name="connsiteY8" fmla="*/ 581926 h 6315453"/>
                <a:gd name="connsiteX9" fmla="*/ 4615735 w 5774333"/>
                <a:gd name="connsiteY9" fmla="*/ 388640 h 6315453"/>
                <a:gd name="connsiteX10" fmla="*/ 4020010 w 5774333"/>
                <a:gd name="connsiteY10" fmla="*/ 308500 h 6315453"/>
                <a:gd name="connsiteX11" fmla="*/ 3416315 w 5774333"/>
                <a:gd name="connsiteY11" fmla="*/ 328882 h 6315453"/>
                <a:gd name="connsiteX12" fmla="*/ 2823779 w 5774333"/>
                <a:gd name="connsiteY12" fmla="*/ 446545 h 6315453"/>
                <a:gd name="connsiteX13" fmla="*/ 2256987 w 5774333"/>
                <a:gd name="connsiteY13" fmla="*/ 651296 h 6315453"/>
                <a:gd name="connsiteX14" fmla="*/ 1244169 w 5774333"/>
                <a:gd name="connsiteY14" fmla="*/ 1280374 h 6315453"/>
                <a:gd name="connsiteX15" fmla="*/ 830141 w 5774333"/>
                <a:gd name="connsiteY15" fmla="*/ 1700184 h 6315453"/>
                <a:gd name="connsiteX16" fmla="*/ 502792 w 5774333"/>
                <a:gd name="connsiteY16" fmla="*/ 2182300 h 6315453"/>
                <a:gd name="connsiteX17" fmla="*/ 280637 w 5774333"/>
                <a:gd name="connsiteY17" fmla="*/ 2715256 h 6315453"/>
                <a:gd name="connsiteX18" fmla="*/ 199843 w 5774333"/>
                <a:gd name="connsiteY18" fmla="*/ 3283418 h 6315453"/>
                <a:gd name="connsiteX19" fmla="*/ 233926 w 5774333"/>
                <a:gd name="connsiteY19" fmla="*/ 3561593 h 6315453"/>
                <a:gd name="connsiteX20" fmla="*/ 334582 w 5774333"/>
                <a:gd name="connsiteY20" fmla="*/ 3821816 h 6315453"/>
                <a:gd name="connsiteX21" fmla="*/ 404834 w 5774333"/>
                <a:gd name="connsiteY21" fmla="*/ 3944343 h 6315453"/>
                <a:gd name="connsiteX22" fmla="*/ 485506 w 5774333"/>
                <a:gd name="connsiteY22" fmla="*/ 4062932 h 6315453"/>
                <a:gd name="connsiteX23" fmla="*/ 671861 w 5774333"/>
                <a:gd name="connsiteY23" fmla="*/ 4292120 h 6315453"/>
                <a:gd name="connsiteX24" fmla="*/ 873542 w 5774333"/>
                <a:gd name="connsiteY24" fmla="*/ 4523044 h 6315453"/>
                <a:gd name="connsiteX25" fmla="*/ 973831 w 5774333"/>
                <a:gd name="connsiteY25" fmla="*/ 4643601 h 6315453"/>
                <a:gd name="connsiteX26" fmla="*/ 1022014 w 5774333"/>
                <a:gd name="connsiteY26" fmla="*/ 4702780 h 6315453"/>
                <a:gd name="connsiteX27" fmla="*/ 1069215 w 5774333"/>
                <a:gd name="connsiteY27" fmla="*/ 4759411 h 6315453"/>
                <a:gd name="connsiteX28" fmla="*/ 1474784 w 5774333"/>
                <a:gd name="connsiteY28" fmla="*/ 5177948 h 6315453"/>
                <a:gd name="connsiteX29" fmla="*/ 1690442 w 5774333"/>
                <a:gd name="connsiteY29" fmla="*/ 5366255 h 6315453"/>
                <a:gd name="connsiteX30" fmla="*/ 1916276 w 5774333"/>
                <a:gd name="connsiteY30" fmla="*/ 5539852 h 6315453"/>
                <a:gd name="connsiteX31" fmla="*/ 2420784 w 5774333"/>
                <a:gd name="connsiteY31" fmla="*/ 5814437 h 6315453"/>
                <a:gd name="connsiteX32" fmla="*/ 2703015 w 5774333"/>
                <a:gd name="connsiteY32" fmla="*/ 5892029 h 6315453"/>
                <a:gd name="connsiteX33" fmla="*/ 2775350 w 5774333"/>
                <a:gd name="connsiteY33" fmla="*/ 5905695 h 6315453"/>
                <a:gd name="connsiteX34" fmla="*/ 2848299 w 5774333"/>
                <a:gd name="connsiteY34" fmla="*/ 5917161 h 6315453"/>
                <a:gd name="connsiteX35" fmla="*/ 2995544 w 5774333"/>
                <a:gd name="connsiteY35" fmla="*/ 5933605 h 6315453"/>
                <a:gd name="connsiteX36" fmla="*/ 3069596 w 5774333"/>
                <a:gd name="connsiteY36" fmla="*/ 5938933 h 6315453"/>
                <a:gd name="connsiteX37" fmla="*/ 3143894 w 5774333"/>
                <a:gd name="connsiteY37" fmla="*/ 5942639 h 6315453"/>
                <a:gd name="connsiteX38" fmla="*/ 3218436 w 5774333"/>
                <a:gd name="connsiteY38" fmla="*/ 5944260 h 6315453"/>
                <a:gd name="connsiteX39" fmla="*/ 3293101 w 5774333"/>
                <a:gd name="connsiteY39" fmla="*/ 5943913 h 6315453"/>
                <a:gd name="connsiteX40" fmla="*/ 3330494 w 5774333"/>
                <a:gd name="connsiteY40" fmla="*/ 5943565 h 6315453"/>
                <a:gd name="connsiteX41" fmla="*/ 3366540 w 5774333"/>
                <a:gd name="connsiteY41" fmla="*/ 5942059 h 6315453"/>
                <a:gd name="connsiteX42" fmla="*/ 3402462 w 5774333"/>
                <a:gd name="connsiteY42" fmla="*/ 5940323 h 6315453"/>
                <a:gd name="connsiteX43" fmla="*/ 3438262 w 5774333"/>
                <a:gd name="connsiteY43" fmla="*/ 5937543 h 6315453"/>
                <a:gd name="connsiteX44" fmla="*/ 3580236 w 5774333"/>
                <a:gd name="connsiteY44" fmla="*/ 5920982 h 6315453"/>
                <a:gd name="connsiteX45" fmla="*/ 4121034 w 5774333"/>
                <a:gd name="connsiteY45" fmla="*/ 5753290 h 6315453"/>
                <a:gd name="connsiteX46" fmla="*/ 4620639 w 5774333"/>
                <a:gd name="connsiteY46" fmla="*/ 5459364 h 6315453"/>
                <a:gd name="connsiteX47" fmla="*/ 4741771 w 5774333"/>
                <a:gd name="connsiteY47" fmla="*/ 5372971 h 6315453"/>
                <a:gd name="connsiteX48" fmla="*/ 4862901 w 5774333"/>
                <a:gd name="connsiteY48" fmla="*/ 5283682 h 6315453"/>
                <a:gd name="connsiteX49" fmla="*/ 5108229 w 5774333"/>
                <a:gd name="connsiteY49" fmla="*/ 5098386 h 6315453"/>
                <a:gd name="connsiteX50" fmla="*/ 5612493 w 5774333"/>
                <a:gd name="connsiteY50" fmla="*/ 4739724 h 6315453"/>
                <a:gd name="connsiteX51" fmla="*/ 5774333 w 5774333"/>
                <a:gd name="connsiteY51" fmla="*/ 4623488 h 6315453"/>
                <a:gd name="connsiteX52" fmla="*/ 5774333 w 5774333"/>
                <a:gd name="connsiteY52" fmla="*/ 5232926 h 6315453"/>
                <a:gd name="connsiteX53" fmla="*/ 5676492 w 5774333"/>
                <a:gd name="connsiteY53" fmla="*/ 5306859 h 6315453"/>
                <a:gd name="connsiteX54" fmla="*/ 5426260 w 5774333"/>
                <a:gd name="connsiteY54" fmla="*/ 5486233 h 6315453"/>
                <a:gd name="connsiteX55" fmla="*/ 5300225 w 5774333"/>
                <a:gd name="connsiteY55" fmla="*/ 5576217 h 6315453"/>
                <a:gd name="connsiteX56" fmla="*/ 5170757 w 5774333"/>
                <a:gd name="connsiteY56" fmla="*/ 5666780 h 6315453"/>
                <a:gd name="connsiteX57" fmla="*/ 5038100 w 5774333"/>
                <a:gd name="connsiteY57" fmla="*/ 5756185 h 6315453"/>
                <a:gd name="connsiteX58" fmla="*/ 4901276 w 5774333"/>
                <a:gd name="connsiteY58" fmla="*/ 5843043 h 6315453"/>
                <a:gd name="connsiteX59" fmla="*/ 4614019 w 5774333"/>
                <a:gd name="connsiteY59" fmla="*/ 6006103 h 6315453"/>
                <a:gd name="connsiteX60" fmla="*/ 4305061 w 5774333"/>
                <a:gd name="connsiteY60" fmla="*/ 6144726 h 6315453"/>
                <a:gd name="connsiteX61" fmla="*/ 3632710 w 5774333"/>
                <a:gd name="connsiteY61" fmla="*/ 6304196 h 6315453"/>
                <a:gd name="connsiteX62" fmla="*/ 3459594 w 5774333"/>
                <a:gd name="connsiteY62" fmla="*/ 6314504 h 6315453"/>
                <a:gd name="connsiteX63" fmla="*/ 3416315 w 5774333"/>
                <a:gd name="connsiteY63" fmla="*/ 6315429 h 6315453"/>
                <a:gd name="connsiteX64" fmla="*/ 3373159 w 5774333"/>
                <a:gd name="connsiteY64" fmla="*/ 6315198 h 6315453"/>
                <a:gd name="connsiteX65" fmla="*/ 3330127 w 5774333"/>
                <a:gd name="connsiteY65" fmla="*/ 6314735 h 6315453"/>
                <a:gd name="connsiteX66" fmla="*/ 3288320 w 5774333"/>
                <a:gd name="connsiteY66" fmla="*/ 6313230 h 6315453"/>
                <a:gd name="connsiteX67" fmla="*/ 2954350 w 5774333"/>
                <a:gd name="connsiteY67" fmla="*/ 6288098 h 6315453"/>
                <a:gd name="connsiteX68" fmla="*/ 2622466 w 5774333"/>
                <a:gd name="connsiteY68" fmla="*/ 6232742 h 6315453"/>
                <a:gd name="connsiteX69" fmla="*/ 2296466 w 5774333"/>
                <a:gd name="connsiteY69" fmla="*/ 6146001 h 6315453"/>
                <a:gd name="connsiteX70" fmla="*/ 1672419 w 5774333"/>
                <a:gd name="connsiteY70" fmla="*/ 5885197 h 6315453"/>
                <a:gd name="connsiteX71" fmla="*/ 1146578 w 5774333"/>
                <a:gd name="connsiteY71" fmla="*/ 5479168 h 6315453"/>
                <a:gd name="connsiteX72" fmla="*/ 933372 w 5774333"/>
                <a:gd name="connsiteY72" fmla="*/ 5234810 h 6315453"/>
                <a:gd name="connsiteX73" fmla="*/ 747140 w 5774333"/>
                <a:gd name="connsiteY73" fmla="*/ 4976091 h 6315453"/>
                <a:gd name="connsiteX74" fmla="*/ 703616 w 5774333"/>
                <a:gd name="connsiteY74" fmla="*/ 4910196 h 6315453"/>
                <a:gd name="connsiteX75" fmla="*/ 662053 w 5774333"/>
                <a:gd name="connsiteY75" fmla="*/ 4846269 h 6315453"/>
                <a:gd name="connsiteX76" fmla="*/ 580033 w 5774333"/>
                <a:gd name="connsiteY76" fmla="*/ 4722352 h 6315453"/>
                <a:gd name="connsiteX77" fmla="*/ 410105 w 5774333"/>
                <a:gd name="connsiteY77" fmla="*/ 4469193 h 6315453"/>
                <a:gd name="connsiteX78" fmla="*/ 244224 w 5774333"/>
                <a:gd name="connsiteY78" fmla="*/ 4201556 h 6315453"/>
                <a:gd name="connsiteX79" fmla="*/ 169437 w 5774333"/>
                <a:gd name="connsiteY79" fmla="*/ 4059690 h 6315453"/>
                <a:gd name="connsiteX80" fmla="*/ 105929 w 5774333"/>
                <a:gd name="connsiteY80" fmla="*/ 3911221 h 6315453"/>
                <a:gd name="connsiteX81" fmla="*/ 57256 w 5774333"/>
                <a:gd name="connsiteY81" fmla="*/ 3757195 h 6315453"/>
                <a:gd name="connsiteX82" fmla="*/ 39111 w 5774333"/>
                <a:gd name="connsiteY82" fmla="*/ 3678677 h 6315453"/>
                <a:gd name="connsiteX83" fmla="*/ 31142 w 5774333"/>
                <a:gd name="connsiteY83" fmla="*/ 3639300 h 6315453"/>
                <a:gd name="connsiteX84" fmla="*/ 24521 w 5774333"/>
                <a:gd name="connsiteY84" fmla="*/ 3599809 h 6315453"/>
                <a:gd name="connsiteX85" fmla="*/ 0 w 5774333"/>
                <a:gd name="connsiteY85" fmla="*/ 3283418 h 6315453"/>
                <a:gd name="connsiteX86" fmla="*/ 68045 w 5774333"/>
                <a:gd name="connsiteY86" fmla="*/ 2666963 h 6315453"/>
                <a:gd name="connsiteX87" fmla="*/ 272546 w 5774333"/>
                <a:gd name="connsiteY87" fmla="*/ 2076334 h 6315453"/>
                <a:gd name="connsiteX88" fmla="*/ 1039300 w 5774333"/>
                <a:gd name="connsiteY88" fmla="*/ 1073307 h 6315453"/>
                <a:gd name="connsiteX89" fmla="*/ 1547733 w 5774333"/>
                <a:gd name="connsiteY89" fmla="*/ 680365 h 6315453"/>
                <a:gd name="connsiteX90" fmla="*/ 2115995 w 5774333"/>
                <a:gd name="connsiteY90" fmla="*/ 368373 h 6315453"/>
                <a:gd name="connsiteX91" fmla="*/ 3377451 w 5774333"/>
                <a:gd name="connsiteY91" fmla="*/ 24304 h 6315453"/>
                <a:gd name="connsiteX92" fmla="*/ 3707237 w 5774333"/>
                <a:gd name="connsiteY92" fmla="*/ 1489 h 63154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Lst>
              <a:rect l="l" t="t" r="r" b="b"/>
              <a:pathLst>
                <a:path w="5774333" h="6315453">
                  <a:moveTo>
                    <a:pt x="3707237" y="1489"/>
                  </a:moveTo>
                  <a:cubicBezTo>
                    <a:pt x="3817502" y="-1522"/>
                    <a:pt x="3927875" y="41"/>
                    <a:pt x="4037665" y="6121"/>
                  </a:cubicBezTo>
                  <a:cubicBezTo>
                    <a:pt x="4257614" y="18745"/>
                    <a:pt x="4477439" y="49665"/>
                    <a:pt x="4692239" y="102128"/>
                  </a:cubicBezTo>
                  <a:cubicBezTo>
                    <a:pt x="4907039" y="154474"/>
                    <a:pt x="5116811" y="228592"/>
                    <a:pt x="5315059" y="324945"/>
                  </a:cubicBezTo>
                  <a:cubicBezTo>
                    <a:pt x="5463562" y="397211"/>
                    <a:pt x="5606133" y="481527"/>
                    <a:pt x="5738325" y="578286"/>
                  </a:cubicBezTo>
                  <a:lnTo>
                    <a:pt x="5774333" y="606551"/>
                  </a:lnTo>
                  <a:lnTo>
                    <a:pt x="5774333" y="975490"/>
                  </a:lnTo>
                  <a:lnTo>
                    <a:pt x="5676001" y="889749"/>
                  </a:lnTo>
                  <a:cubicBezTo>
                    <a:pt x="5522381" y="769886"/>
                    <a:pt x="5355519" y="665657"/>
                    <a:pt x="5177132" y="581926"/>
                  </a:cubicBezTo>
                  <a:cubicBezTo>
                    <a:pt x="4998867" y="497965"/>
                    <a:pt x="4810183" y="433574"/>
                    <a:pt x="4615735" y="388640"/>
                  </a:cubicBezTo>
                  <a:cubicBezTo>
                    <a:pt x="4421289" y="343591"/>
                    <a:pt x="4221446" y="317649"/>
                    <a:pt x="4020010" y="308500"/>
                  </a:cubicBezTo>
                  <a:cubicBezTo>
                    <a:pt x="3818207" y="298887"/>
                    <a:pt x="3616649" y="305257"/>
                    <a:pt x="3416315" y="328882"/>
                  </a:cubicBezTo>
                  <a:cubicBezTo>
                    <a:pt x="3216106" y="352623"/>
                    <a:pt x="3017736" y="392346"/>
                    <a:pt x="2823779" y="446545"/>
                  </a:cubicBezTo>
                  <a:cubicBezTo>
                    <a:pt x="2629699" y="500513"/>
                    <a:pt x="2440401" y="570345"/>
                    <a:pt x="2256987" y="651296"/>
                  </a:cubicBezTo>
                  <a:cubicBezTo>
                    <a:pt x="1889058" y="811461"/>
                    <a:pt x="1545527" y="1023856"/>
                    <a:pt x="1244169" y="1280374"/>
                  </a:cubicBezTo>
                  <a:cubicBezTo>
                    <a:pt x="1093982" y="1409039"/>
                    <a:pt x="954828" y="1549400"/>
                    <a:pt x="830141" y="1700184"/>
                  </a:cubicBezTo>
                  <a:cubicBezTo>
                    <a:pt x="705209" y="1850736"/>
                    <a:pt x="594989" y="2012176"/>
                    <a:pt x="502792" y="2182300"/>
                  </a:cubicBezTo>
                  <a:cubicBezTo>
                    <a:pt x="410595" y="2352308"/>
                    <a:pt x="333847" y="2530307"/>
                    <a:pt x="280637" y="2715256"/>
                  </a:cubicBezTo>
                  <a:cubicBezTo>
                    <a:pt x="227306" y="2899741"/>
                    <a:pt x="199719" y="3091521"/>
                    <a:pt x="199843" y="3283418"/>
                  </a:cubicBezTo>
                  <a:cubicBezTo>
                    <a:pt x="200946" y="3377687"/>
                    <a:pt x="210754" y="3471261"/>
                    <a:pt x="233926" y="3561593"/>
                  </a:cubicBezTo>
                  <a:cubicBezTo>
                    <a:pt x="256730" y="3652040"/>
                    <a:pt x="292162" y="3738550"/>
                    <a:pt x="334582" y="3821816"/>
                  </a:cubicBezTo>
                  <a:cubicBezTo>
                    <a:pt x="356038" y="3863392"/>
                    <a:pt x="379823" y="3904157"/>
                    <a:pt x="404834" y="3944343"/>
                  </a:cubicBezTo>
                  <a:cubicBezTo>
                    <a:pt x="430212" y="3984413"/>
                    <a:pt x="457308" y="4023905"/>
                    <a:pt x="485506" y="4062932"/>
                  </a:cubicBezTo>
                  <a:cubicBezTo>
                    <a:pt x="542639" y="4140757"/>
                    <a:pt x="606146" y="4216265"/>
                    <a:pt x="671861" y="4292120"/>
                  </a:cubicBezTo>
                  <a:cubicBezTo>
                    <a:pt x="737576" y="4368091"/>
                    <a:pt x="806234" y="4444062"/>
                    <a:pt x="873542" y="4523044"/>
                  </a:cubicBezTo>
                  <a:cubicBezTo>
                    <a:pt x="907258" y="4562419"/>
                    <a:pt x="940606" y="4602721"/>
                    <a:pt x="973831" y="4643601"/>
                  </a:cubicBezTo>
                  <a:lnTo>
                    <a:pt x="1022014" y="4702780"/>
                  </a:lnTo>
                  <a:cubicBezTo>
                    <a:pt x="1037829" y="4721658"/>
                    <a:pt x="1052910" y="4740998"/>
                    <a:pt x="1069215" y="4759411"/>
                  </a:cubicBezTo>
                  <a:cubicBezTo>
                    <a:pt x="1196477" y="4909269"/>
                    <a:pt x="1334527" y="5047199"/>
                    <a:pt x="1474784" y="5177948"/>
                  </a:cubicBezTo>
                  <a:cubicBezTo>
                    <a:pt x="1545281" y="5243033"/>
                    <a:pt x="1617003" y="5305917"/>
                    <a:pt x="1690442" y="5366255"/>
                  </a:cubicBezTo>
                  <a:cubicBezTo>
                    <a:pt x="1763881" y="5426591"/>
                    <a:pt x="1838668" y="5484959"/>
                    <a:pt x="1916276" y="5539852"/>
                  </a:cubicBezTo>
                  <a:cubicBezTo>
                    <a:pt x="2070877" y="5649872"/>
                    <a:pt x="2237617" y="5748194"/>
                    <a:pt x="2420784" y="5814437"/>
                  </a:cubicBezTo>
                  <a:cubicBezTo>
                    <a:pt x="2512124" y="5847559"/>
                    <a:pt x="2606773" y="5872921"/>
                    <a:pt x="2703015" y="5892029"/>
                  </a:cubicBezTo>
                  <a:cubicBezTo>
                    <a:pt x="2727168" y="5896546"/>
                    <a:pt x="2751075" y="5901758"/>
                    <a:pt x="2775350" y="5905695"/>
                  </a:cubicBezTo>
                  <a:lnTo>
                    <a:pt x="2848299" y="5917161"/>
                  </a:lnTo>
                  <a:cubicBezTo>
                    <a:pt x="2897218" y="5923298"/>
                    <a:pt x="2946136" y="5929784"/>
                    <a:pt x="2995544" y="5933605"/>
                  </a:cubicBezTo>
                  <a:cubicBezTo>
                    <a:pt x="3020188" y="5935806"/>
                    <a:pt x="3044831" y="5937891"/>
                    <a:pt x="3069596" y="5938933"/>
                  </a:cubicBezTo>
                  <a:cubicBezTo>
                    <a:pt x="3094362" y="5940090"/>
                    <a:pt x="3119005" y="5941943"/>
                    <a:pt x="3143894" y="5942639"/>
                  </a:cubicBezTo>
                  <a:lnTo>
                    <a:pt x="3218436" y="5944260"/>
                  </a:lnTo>
                  <a:cubicBezTo>
                    <a:pt x="3243201" y="5944838"/>
                    <a:pt x="3268212" y="5944029"/>
                    <a:pt x="3293101" y="5943913"/>
                  </a:cubicBezTo>
                  <a:lnTo>
                    <a:pt x="3330494" y="5943565"/>
                  </a:lnTo>
                  <a:cubicBezTo>
                    <a:pt x="3342632" y="5943218"/>
                    <a:pt x="3354524" y="5942523"/>
                    <a:pt x="3366540" y="5942059"/>
                  </a:cubicBezTo>
                  <a:cubicBezTo>
                    <a:pt x="3378554" y="5941480"/>
                    <a:pt x="3390570" y="5941134"/>
                    <a:pt x="3402462" y="5940323"/>
                  </a:cubicBezTo>
                  <a:lnTo>
                    <a:pt x="3438262" y="5937543"/>
                  </a:lnTo>
                  <a:cubicBezTo>
                    <a:pt x="3485954" y="5933953"/>
                    <a:pt x="3533279" y="5927931"/>
                    <a:pt x="3580236" y="5920982"/>
                  </a:cubicBezTo>
                  <a:cubicBezTo>
                    <a:pt x="3768185" y="5891567"/>
                    <a:pt x="3948901" y="5834010"/>
                    <a:pt x="4121034" y="5753290"/>
                  </a:cubicBezTo>
                  <a:cubicBezTo>
                    <a:pt x="4293782" y="5673497"/>
                    <a:pt x="4458191" y="5571353"/>
                    <a:pt x="4620639" y="5459364"/>
                  </a:cubicBezTo>
                  <a:cubicBezTo>
                    <a:pt x="4661221" y="5431455"/>
                    <a:pt x="4701557" y="5402271"/>
                    <a:pt x="4741771" y="5372971"/>
                  </a:cubicBezTo>
                  <a:cubicBezTo>
                    <a:pt x="4782230" y="5343672"/>
                    <a:pt x="4822566" y="5313908"/>
                    <a:pt x="4862901" y="5283682"/>
                  </a:cubicBezTo>
                  <a:lnTo>
                    <a:pt x="5108229" y="5098386"/>
                  </a:lnTo>
                  <a:cubicBezTo>
                    <a:pt x="5276563" y="4972270"/>
                    <a:pt x="5446489" y="4854838"/>
                    <a:pt x="5612493" y="4739724"/>
                  </a:cubicBezTo>
                  <a:lnTo>
                    <a:pt x="5774333" y="4623488"/>
                  </a:lnTo>
                  <a:lnTo>
                    <a:pt x="5774333" y="5232926"/>
                  </a:lnTo>
                  <a:lnTo>
                    <a:pt x="5676492" y="5306859"/>
                  </a:lnTo>
                  <a:cubicBezTo>
                    <a:pt x="5592693" y="5367905"/>
                    <a:pt x="5508955" y="5427286"/>
                    <a:pt x="5426260" y="5486233"/>
                  </a:cubicBezTo>
                  <a:lnTo>
                    <a:pt x="5300225" y="5576217"/>
                  </a:lnTo>
                  <a:cubicBezTo>
                    <a:pt x="5257559" y="5606443"/>
                    <a:pt x="5214525" y="5636901"/>
                    <a:pt x="5170757" y="5666780"/>
                  </a:cubicBezTo>
                  <a:cubicBezTo>
                    <a:pt x="5127110" y="5696775"/>
                    <a:pt x="5082973" y="5726654"/>
                    <a:pt x="5038100" y="5756185"/>
                  </a:cubicBezTo>
                  <a:cubicBezTo>
                    <a:pt x="4993106" y="5785486"/>
                    <a:pt x="4947743" y="5814553"/>
                    <a:pt x="4901276" y="5843043"/>
                  </a:cubicBezTo>
                  <a:cubicBezTo>
                    <a:pt x="4808835" y="5900136"/>
                    <a:pt x="4713449" y="5955494"/>
                    <a:pt x="4614019" y="6006103"/>
                  </a:cubicBezTo>
                  <a:cubicBezTo>
                    <a:pt x="4514711" y="6056943"/>
                    <a:pt x="4411971" y="6104192"/>
                    <a:pt x="4305061" y="6144726"/>
                  </a:cubicBezTo>
                  <a:cubicBezTo>
                    <a:pt x="4092223" y="6226952"/>
                    <a:pt x="3863569" y="6282424"/>
                    <a:pt x="3632710" y="6304196"/>
                  </a:cubicBezTo>
                  <a:cubicBezTo>
                    <a:pt x="3574964" y="6309408"/>
                    <a:pt x="3517218" y="6313345"/>
                    <a:pt x="3459594" y="6314504"/>
                  </a:cubicBezTo>
                  <a:lnTo>
                    <a:pt x="3416315" y="6315429"/>
                  </a:lnTo>
                  <a:cubicBezTo>
                    <a:pt x="3401971" y="6315546"/>
                    <a:pt x="3387505" y="6315198"/>
                    <a:pt x="3373159" y="6315198"/>
                  </a:cubicBezTo>
                  <a:lnTo>
                    <a:pt x="3330127" y="6314735"/>
                  </a:lnTo>
                  <a:lnTo>
                    <a:pt x="3288320" y="6313230"/>
                  </a:lnTo>
                  <a:cubicBezTo>
                    <a:pt x="3176996" y="6309870"/>
                    <a:pt x="3065428" y="6301533"/>
                    <a:pt x="2954350" y="6288098"/>
                  </a:cubicBezTo>
                  <a:cubicBezTo>
                    <a:pt x="2843150" y="6275360"/>
                    <a:pt x="2732194" y="6257061"/>
                    <a:pt x="2622466" y="6232742"/>
                  </a:cubicBezTo>
                  <a:cubicBezTo>
                    <a:pt x="2512859" y="6208190"/>
                    <a:pt x="2404110" y="6179122"/>
                    <a:pt x="2296466" y="6146001"/>
                  </a:cubicBezTo>
                  <a:cubicBezTo>
                    <a:pt x="2081544" y="6079179"/>
                    <a:pt x="1869073" y="5996027"/>
                    <a:pt x="1672419" y="5885197"/>
                  </a:cubicBezTo>
                  <a:cubicBezTo>
                    <a:pt x="1475643" y="5774599"/>
                    <a:pt x="1299954" y="5634353"/>
                    <a:pt x="1146578" y="5479168"/>
                  </a:cubicBezTo>
                  <a:cubicBezTo>
                    <a:pt x="1069461" y="5401692"/>
                    <a:pt x="999333" y="5319235"/>
                    <a:pt x="933372" y="5234810"/>
                  </a:cubicBezTo>
                  <a:cubicBezTo>
                    <a:pt x="867781" y="5150038"/>
                    <a:pt x="805375" y="5063991"/>
                    <a:pt x="747140" y="4976091"/>
                  </a:cubicBezTo>
                  <a:cubicBezTo>
                    <a:pt x="732182" y="4954319"/>
                    <a:pt x="718082" y="4932199"/>
                    <a:pt x="703616" y="4910196"/>
                  </a:cubicBezTo>
                  <a:lnTo>
                    <a:pt x="662053" y="4846269"/>
                  </a:lnTo>
                  <a:cubicBezTo>
                    <a:pt x="635449" y="4804925"/>
                    <a:pt x="607864" y="4763928"/>
                    <a:pt x="580033" y="4722352"/>
                  </a:cubicBezTo>
                  <a:lnTo>
                    <a:pt x="410105" y="4469193"/>
                  </a:lnTo>
                  <a:cubicBezTo>
                    <a:pt x="353095" y="4382915"/>
                    <a:pt x="296820" y="4294089"/>
                    <a:pt x="244224" y="4201556"/>
                  </a:cubicBezTo>
                  <a:cubicBezTo>
                    <a:pt x="217987" y="4155232"/>
                    <a:pt x="192609" y="4108098"/>
                    <a:pt x="169437" y="4059690"/>
                  </a:cubicBezTo>
                  <a:cubicBezTo>
                    <a:pt x="146388" y="4011165"/>
                    <a:pt x="124932" y="3961715"/>
                    <a:pt x="105929" y="3911221"/>
                  </a:cubicBezTo>
                  <a:cubicBezTo>
                    <a:pt x="87293" y="3860613"/>
                    <a:pt x="70742" y="3809309"/>
                    <a:pt x="57256" y="3757195"/>
                  </a:cubicBezTo>
                  <a:cubicBezTo>
                    <a:pt x="50881" y="3731138"/>
                    <a:pt x="44383" y="3704965"/>
                    <a:pt x="39111" y="3678677"/>
                  </a:cubicBezTo>
                  <a:lnTo>
                    <a:pt x="31142" y="3639300"/>
                  </a:lnTo>
                  <a:lnTo>
                    <a:pt x="24521" y="3599809"/>
                  </a:lnTo>
                  <a:cubicBezTo>
                    <a:pt x="7234" y="3494423"/>
                    <a:pt x="0" y="3388457"/>
                    <a:pt x="0" y="3283418"/>
                  </a:cubicBezTo>
                  <a:cubicBezTo>
                    <a:pt x="491" y="3076698"/>
                    <a:pt x="23418" y="2869978"/>
                    <a:pt x="68045" y="2666963"/>
                  </a:cubicBezTo>
                  <a:cubicBezTo>
                    <a:pt x="112550" y="2464064"/>
                    <a:pt x="180717" y="2265104"/>
                    <a:pt x="272546" y="2076334"/>
                  </a:cubicBezTo>
                  <a:cubicBezTo>
                    <a:pt x="457062" y="1698794"/>
                    <a:pt x="724457" y="1360978"/>
                    <a:pt x="1039300" y="1073307"/>
                  </a:cubicBezTo>
                  <a:cubicBezTo>
                    <a:pt x="1197090" y="929472"/>
                    <a:pt x="1367630" y="798259"/>
                    <a:pt x="1547733" y="680365"/>
                  </a:cubicBezTo>
                  <a:cubicBezTo>
                    <a:pt x="1728081" y="562587"/>
                    <a:pt x="1917870" y="457663"/>
                    <a:pt x="2115995" y="368373"/>
                  </a:cubicBezTo>
                  <a:cubicBezTo>
                    <a:pt x="2512737" y="191070"/>
                    <a:pt x="2939883" y="73870"/>
                    <a:pt x="3377451" y="24304"/>
                  </a:cubicBezTo>
                  <a:cubicBezTo>
                    <a:pt x="3486812" y="12086"/>
                    <a:pt x="3596971" y="4500"/>
                    <a:pt x="3707237" y="148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Freeform: Shape 16">
              <a:extLst>
                <a:ext uri="{FF2B5EF4-FFF2-40B4-BE49-F238E27FC236}">
                  <a16:creationId xmlns:a16="http://schemas.microsoft.com/office/drawing/2014/main" id="{EC18CE1F-9DF1-47AF-9E66-6CE348AC233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10220" y="131729"/>
              <a:ext cx="5769111" cy="6229400"/>
            </a:xfrm>
            <a:custGeom>
              <a:avLst/>
              <a:gdLst>
                <a:gd name="connsiteX0" fmla="*/ 3882695 w 5769111"/>
                <a:gd name="connsiteY0" fmla="*/ 0 h 6229400"/>
                <a:gd name="connsiteX1" fmla="*/ 5691883 w 5769111"/>
                <a:gd name="connsiteY1" fmla="*/ 557381 h 6229400"/>
                <a:gd name="connsiteX2" fmla="*/ 5769111 w 5769111"/>
                <a:gd name="connsiteY2" fmla="*/ 620523 h 6229400"/>
                <a:gd name="connsiteX3" fmla="*/ 5769111 w 5769111"/>
                <a:gd name="connsiteY3" fmla="*/ 1464911 h 6229400"/>
                <a:gd name="connsiteX4" fmla="*/ 5660063 w 5769111"/>
                <a:gd name="connsiteY4" fmla="*/ 1328105 h 6229400"/>
                <a:gd name="connsiteX5" fmla="*/ 4910471 w 5769111"/>
                <a:gd name="connsiteY5" fmla="*/ 781599 h 6229400"/>
                <a:gd name="connsiteX6" fmla="*/ 3882695 w 5769111"/>
                <a:gd name="connsiteY6" fmla="*/ 579048 h 6229400"/>
                <a:gd name="connsiteX7" fmla="*/ 2683153 w 5769111"/>
                <a:gd name="connsiteY7" fmla="*/ 797003 h 6229400"/>
                <a:gd name="connsiteX8" fmla="*/ 1617493 w 5769111"/>
                <a:gd name="connsiteY8" fmla="*/ 1395738 h 6229400"/>
                <a:gd name="connsiteX9" fmla="*/ 880408 w 5769111"/>
                <a:gd name="connsiteY9" fmla="*/ 2259099 h 6229400"/>
                <a:gd name="connsiteX10" fmla="*/ 613135 w 5769111"/>
                <a:gd name="connsiteY10" fmla="*/ 3263863 h 6229400"/>
                <a:gd name="connsiteX11" fmla="*/ 1055484 w 5769111"/>
                <a:gd name="connsiteY11" fmla="*/ 4196825 h 6229400"/>
                <a:gd name="connsiteX12" fmla="*/ 1278376 w 5769111"/>
                <a:gd name="connsiteY12" fmla="*/ 4492950 h 6229400"/>
                <a:gd name="connsiteX13" fmla="*/ 3369851 w 5769111"/>
                <a:gd name="connsiteY13" fmla="*/ 5650468 h 6229400"/>
                <a:gd name="connsiteX14" fmla="*/ 4957551 w 5769111"/>
                <a:gd name="connsiteY14" fmla="*/ 4938355 h 6229400"/>
                <a:gd name="connsiteX15" fmla="*/ 5150773 w 5769111"/>
                <a:gd name="connsiteY15" fmla="*/ 4796950 h 6229400"/>
                <a:gd name="connsiteX16" fmla="*/ 5747247 w 5769111"/>
                <a:gd name="connsiteY16" fmla="*/ 4338176 h 6229400"/>
                <a:gd name="connsiteX17" fmla="*/ 5769111 w 5769111"/>
                <a:gd name="connsiteY17" fmla="*/ 4318497 h 6229400"/>
                <a:gd name="connsiteX18" fmla="*/ 5769111 w 5769111"/>
                <a:gd name="connsiteY18" fmla="*/ 5074612 h 6229400"/>
                <a:gd name="connsiteX19" fmla="*/ 5636252 w 5769111"/>
                <a:gd name="connsiteY19" fmla="*/ 5174208 h 6229400"/>
                <a:gd name="connsiteX20" fmla="*/ 5334922 w 5769111"/>
                <a:gd name="connsiteY20" fmla="*/ 5394528 h 6229400"/>
                <a:gd name="connsiteX21" fmla="*/ 3369727 w 5769111"/>
                <a:gd name="connsiteY21" fmla="*/ 6229400 h 6229400"/>
                <a:gd name="connsiteX22" fmla="*/ 771046 w 5769111"/>
                <a:gd name="connsiteY22" fmla="*/ 4817913 h 6229400"/>
                <a:gd name="connsiteX23" fmla="*/ 0 w 5769111"/>
                <a:gd name="connsiteY23" fmla="*/ 3263748 h 6229400"/>
                <a:gd name="connsiteX24" fmla="*/ 3882695 w 5769111"/>
                <a:gd name="connsiteY24" fmla="*/ 0 h 62294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5769111" h="6229400">
                  <a:moveTo>
                    <a:pt x="3882695" y="0"/>
                  </a:moveTo>
                  <a:cubicBezTo>
                    <a:pt x="4601253" y="0"/>
                    <a:pt x="5210727" y="205477"/>
                    <a:pt x="5691883" y="557381"/>
                  </a:cubicBezTo>
                  <a:lnTo>
                    <a:pt x="5769111" y="620523"/>
                  </a:lnTo>
                  <a:lnTo>
                    <a:pt x="5769111" y="1464911"/>
                  </a:lnTo>
                  <a:lnTo>
                    <a:pt x="5660063" y="1328105"/>
                  </a:lnTo>
                  <a:cubicBezTo>
                    <a:pt x="5449800" y="1091506"/>
                    <a:pt x="5197607" y="907600"/>
                    <a:pt x="4910471" y="781599"/>
                  </a:cubicBezTo>
                  <a:cubicBezTo>
                    <a:pt x="4604088" y="647260"/>
                    <a:pt x="4258349" y="579048"/>
                    <a:pt x="3882695" y="579048"/>
                  </a:cubicBezTo>
                  <a:cubicBezTo>
                    <a:pt x="3484238" y="579048"/>
                    <a:pt x="3080631" y="652240"/>
                    <a:pt x="2683153" y="797003"/>
                  </a:cubicBezTo>
                  <a:cubicBezTo>
                    <a:pt x="2296098" y="937595"/>
                    <a:pt x="1927678" y="1144662"/>
                    <a:pt x="1617493" y="1395738"/>
                  </a:cubicBezTo>
                  <a:cubicBezTo>
                    <a:pt x="1301915" y="1651098"/>
                    <a:pt x="1053890" y="1941665"/>
                    <a:pt x="880408" y="2259099"/>
                  </a:cubicBezTo>
                  <a:cubicBezTo>
                    <a:pt x="703125" y="2583597"/>
                    <a:pt x="613135" y="2921645"/>
                    <a:pt x="613135" y="3263863"/>
                  </a:cubicBezTo>
                  <a:cubicBezTo>
                    <a:pt x="613135" y="3608512"/>
                    <a:pt x="756702" y="3809789"/>
                    <a:pt x="1055484" y="4196825"/>
                  </a:cubicBezTo>
                  <a:cubicBezTo>
                    <a:pt x="1127574" y="4290167"/>
                    <a:pt x="1202116" y="4386753"/>
                    <a:pt x="1278376" y="4492950"/>
                  </a:cubicBezTo>
                  <a:cubicBezTo>
                    <a:pt x="1861105" y="5304313"/>
                    <a:pt x="2486623" y="5650468"/>
                    <a:pt x="3369851" y="5650468"/>
                  </a:cubicBezTo>
                  <a:cubicBezTo>
                    <a:pt x="3949515" y="5650468"/>
                    <a:pt x="4374822" y="5368471"/>
                    <a:pt x="4957551" y="4938355"/>
                  </a:cubicBezTo>
                  <a:cubicBezTo>
                    <a:pt x="5022653" y="4890293"/>
                    <a:pt x="5087755" y="4842811"/>
                    <a:pt x="5150773" y="4796950"/>
                  </a:cubicBezTo>
                  <a:cubicBezTo>
                    <a:pt x="5364254" y="4641404"/>
                    <a:pt x="5570313" y="4491241"/>
                    <a:pt x="5747247" y="4338176"/>
                  </a:cubicBezTo>
                  <a:lnTo>
                    <a:pt x="5769111" y="4318497"/>
                  </a:lnTo>
                  <a:lnTo>
                    <a:pt x="5769111" y="5074612"/>
                  </a:lnTo>
                  <a:lnTo>
                    <a:pt x="5636252" y="5174208"/>
                  </a:lnTo>
                  <a:cubicBezTo>
                    <a:pt x="5537051" y="5246835"/>
                    <a:pt x="5436100" y="5319845"/>
                    <a:pt x="5334922" y="5394528"/>
                  </a:cubicBezTo>
                  <a:cubicBezTo>
                    <a:pt x="4745327" y="5829741"/>
                    <a:pt x="4177309" y="6229400"/>
                    <a:pt x="3369727" y="6229400"/>
                  </a:cubicBezTo>
                  <a:cubicBezTo>
                    <a:pt x="2172147" y="6229400"/>
                    <a:pt x="1394603" y="5686137"/>
                    <a:pt x="771046" y="4817913"/>
                  </a:cubicBezTo>
                  <a:cubicBezTo>
                    <a:pt x="396864" y="4297000"/>
                    <a:pt x="0" y="3939728"/>
                    <a:pt x="0" y="3263748"/>
                  </a:cubicBezTo>
                  <a:cubicBezTo>
                    <a:pt x="0" y="1461170"/>
                    <a:pt x="1955141" y="0"/>
                    <a:pt x="3882695" y="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Freeform: Shape 17">
              <a:extLst>
                <a:ext uri="{FF2B5EF4-FFF2-40B4-BE49-F238E27FC236}">
                  <a16:creationId xmlns:a16="http://schemas.microsoft.com/office/drawing/2014/main" id="{5BD26A8C-8D1D-41E6-A71E-FE9AC75F3F8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10220" y="131729"/>
              <a:ext cx="5769111" cy="6229400"/>
            </a:xfrm>
            <a:custGeom>
              <a:avLst/>
              <a:gdLst>
                <a:gd name="connsiteX0" fmla="*/ 3882695 w 5769111"/>
                <a:gd name="connsiteY0" fmla="*/ 0 h 6229400"/>
                <a:gd name="connsiteX1" fmla="*/ 5691883 w 5769111"/>
                <a:gd name="connsiteY1" fmla="*/ 557381 h 6229400"/>
                <a:gd name="connsiteX2" fmla="*/ 5769111 w 5769111"/>
                <a:gd name="connsiteY2" fmla="*/ 620523 h 6229400"/>
                <a:gd name="connsiteX3" fmla="*/ 5769111 w 5769111"/>
                <a:gd name="connsiteY3" fmla="*/ 1675390 h 6229400"/>
                <a:gd name="connsiteX4" fmla="*/ 5711488 w 5769111"/>
                <a:gd name="connsiteY4" fmla="*/ 1585205 h 6229400"/>
                <a:gd name="connsiteX5" fmla="*/ 5566027 w 5769111"/>
                <a:gd name="connsiteY5" fmla="*/ 1402571 h 6229400"/>
                <a:gd name="connsiteX6" fmla="*/ 4858734 w 5769111"/>
                <a:gd name="connsiteY6" fmla="*/ 886639 h 6229400"/>
                <a:gd name="connsiteX7" fmla="*/ 3882695 w 5769111"/>
                <a:gd name="connsiteY7" fmla="*/ 694858 h 6229400"/>
                <a:gd name="connsiteX8" fmla="*/ 2727046 w 5769111"/>
                <a:gd name="connsiteY8" fmla="*/ 905053 h 6229400"/>
                <a:gd name="connsiteX9" fmla="*/ 1697186 w 5769111"/>
                <a:gd name="connsiteY9" fmla="*/ 1483638 h 6229400"/>
                <a:gd name="connsiteX10" fmla="*/ 989279 w 5769111"/>
                <a:gd name="connsiteY10" fmla="*/ 2312139 h 6229400"/>
                <a:gd name="connsiteX11" fmla="*/ 735615 w 5769111"/>
                <a:gd name="connsiteY11" fmla="*/ 3263863 h 6229400"/>
                <a:gd name="connsiteX12" fmla="*/ 1154424 w 5769111"/>
                <a:gd name="connsiteY12" fmla="*/ 4128614 h 6229400"/>
                <a:gd name="connsiteX13" fmla="*/ 1379768 w 5769111"/>
                <a:gd name="connsiteY13" fmla="*/ 4427981 h 6229400"/>
                <a:gd name="connsiteX14" fmla="*/ 2239456 w 5769111"/>
                <a:gd name="connsiteY14" fmla="*/ 5256947 h 6229400"/>
                <a:gd name="connsiteX15" fmla="*/ 3369727 w 5769111"/>
                <a:gd name="connsiteY15" fmla="*/ 5534658 h 6229400"/>
                <a:gd name="connsiteX16" fmla="*/ 4096760 w 5769111"/>
                <a:gd name="connsiteY16" fmla="*/ 5357817 h 6229400"/>
                <a:gd name="connsiteX17" fmla="*/ 4881905 w 5769111"/>
                <a:gd name="connsiteY17" fmla="*/ 4847212 h 6229400"/>
                <a:gd name="connsiteX18" fmla="*/ 5075739 w 5769111"/>
                <a:gd name="connsiteY18" fmla="*/ 4705346 h 6229400"/>
                <a:gd name="connsiteX19" fmla="*/ 5759930 w 5769111"/>
                <a:gd name="connsiteY19" fmla="*/ 4166809 h 6229400"/>
                <a:gd name="connsiteX20" fmla="*/ 5769111 w 5769111"/>
                <a:gd name="connsiteY20" fmla="*/ 4157764 h 6229400"/>
                <a:gd name="connsiteX21" fmla="*/ 5769111 w 5769111"/>
                <a:gd name="connsiteY21" fmla="*/ 5074612 h 6229400"/>
                <a:gd name="connsiteX22" fmla="*/ 5636252 w 5769111"/>
                <a:gd name="connsiteY22" fmla="*/ 5174208 h 6229400"/>
                <a:gd name="connsiteX23" fmla="*/ 5334922 w 5769111"/>
                <a:gd name="connsiteY23" fmla="*/ 5394528 h 6229400"/>
                <a:gd name="connsiteX24" fmla="*/ 3369727 w 5769111"/>
                <a:gd name="connsiteY24" fmla="*/ 6229400 h 6229400"/>
                <a:gd name="connsiteX25" fmla="*/ 771046 w 5769111"/>
                <a:gd name="connsiteY25" fmla="*/ 4817913 h 6229400"/>
                <a:gd name="connsiteX26" fmla="*/ 0 w 5769111"/>
                <a:gd name="connsiteY26" fmla="*/ 3263748 h 6229400"/>
                <a:gd name="connsiteX27" fmla="*/ 3882695 w 5769111"/>
                <a:gd name="connsiteY27" fmla="*/ 0 h 62294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Lst>
              <a:rect l="l" t="t" r="r" b="b"/>
              <a:pathLst>
                <a:path w="5769111" h="6229400">
                  <a:moveTo>
                    <a:pt x="3882695" y="0"/>
                  </a:moveTo>
                  <a:cubicBezTo>
                    <a:pt x="4601253" y="0"/>
                    <a:pt x="5210727" y="205477"/>
                    <a:pt x="5691883" y="557381"/>
                  </a:cubicBezTo>
                  <a:lnTo>
                    <a:pt x="5769111" y="620523"/>
                  </a:lnTo>
                  <a:lnTo>
                    <a:pt x="5769111" y="1675390"/>
                  </a:lnTo>
                  <a:lnTo>
                    <a:pt x="5711488" y="1585205"/>
                  </a:lnTo>
                  <a:cubicBezTo>
                    <a:pt x="5665942" y="1521390"/>
                    <a:pt x="5617428" y="1460432"/>
                    <a:pt x="5566027" y="1402571"/>
                  </a:cubicBezTo>
                  <a:cubicBezTo>
                    <a:pt x="5367411" y="1179058"/>
                    <a:pt x="5129563" y="1005460"/>
                    <a:pt x="4858734" y="886639"/>
                  </a:cubicBezTo>
                  <a:cubicBezTo>
                    <a:pt x="4568779" y="759363"/>
                    <a:pt x="4240327" y="694858"/>
                    <a:pt x="3882695" y="694858"/>
                  </a:cubicBezTo>
                  <a:cubicBezTo>
                    <a:pt x="3504835" y="694858"/>
                    <a:pt x="3105151" y="767471"/>
                    <a:pt x="2727046" y="905053"/>
                  </a:cubicBezTo>
                  <a:cubicBezTo>
                    <a:pt x="2352985" y="1041013"/>
                    <a:pt x="1996826" y="1241132"/>
                    <a:pt x="1697186" y="1483638"/>
                  </a:cubicBezTo>
                  <a:cubicBezTo>
                    <a:pt x="1397913" y="1725796"/>
                    <a:pt x="1153199" y="2012308"/>
                    <a:pt x="989279" y="2312139"/>
                  </a:cubicBezTo>
                  <a:cubicBezTo>
                    <a:pt x="820946" y="2620077"/>
                    <a:pt x="735615" y="2940290"/>
                    <a:pt x="735615" y="3263863"/>
                  </a:cubicBezTo>
                  <a:cubicBezTo>
                    <a:pt x="735615" y="3573074"/>
                    <a:pt x="863980" y="3752464"/>
                    <a:pt x="1154424" y="4128614"/>
                  </a:cubicBezTo>
                  <a:cubicBezTo>
                    <a:pt x="1227127" y="4222767"/>
                    <a:pt x="1302282" y="4320162"/>
                    <a:pt x="1379768" y="4427981"/>
                  </a:cubicBezTo>
                  <a:cubicBezTo>
                    <a:pt x="1653784" y="4809458"/>
                    <a:pt x="1934912" y="5080685"/>
                    <a:pt x="2239456" y="5256947"/>
                  </a:cubicBezTo>
                  <a:cubicBezTo>
                    <a:pt x="2562268" y="5443863"/>
                    <a:pt x="2932037" y="5534658"/>
                    <a:pt x="3369727" y="5534658"/>
                  </a:cubicBezTo>
                  <a:cubicBezTo>
                    <a:pt x="3618120" y="5534658"/>
                    <a:pt x="3849103" y="5478491"/>
                    <a:pt x="4096760" y="5357817"/>
                  </a:cubicBezTo>
                  <a:cubicBezTo>
                    <a:pt x="4351037" y="5233901"/>
                    <a:pt x="4602740" y="5053238"/>
                    <a:pt x="4881905" y="4847212"/>
                  </a:cubicBezTo>
                  <a:cubicBezTo>
                    <a:pt x="4947375" y="4798920"/>
                    <a:pt x="5012599" y="4751322"/>
                    <a:pt x="5075739" y="4705346"/>
                  </a:cubicBezTo>
                  <a:cubicBezTo>
                    <a:pt x="5327320" y="4521990"/>
                    <a:pt x="5568418" y="4346256"/>
                    <a:pt x="5759930" y="4166809"/>
                  </a:cubicBezTo>
                  <a:lnTo>
                    <a:pt x="5769111" y="4157764"/>
                  </a:lnTo>
                  <a:lnTo>
                    <a:pt x="5769111" y="5074612"/>
                  </a:lnTo>
                  <a:lnTo>
                    <a:pt x="5636252" y="5174208"/>
                  </a:lnTo>
                  <a:cubicBezTo>
                    <a:pt x="5537051" y="5246835"/>
                    <a:pt x="5436100" y="5319845"/>
                    <a:pt x="5334922" y="5394528"/>
                  </a:cubicBezTo>
                  <a:cubicBezTo>
                    <a:pt x="4745327" y="5829741"/>
                    <a:pt x="4177309" y="6229400"/>
                    <a:pt x="3369727" y="6229400"/>
                  </a:cubicBezTo>
                  <a:cubicBezTo>
                    <a:pt x="2172147" y="6229400"/>
                    <a:pt x="1394603" y="5686137"/>
                    <a:pt x="771046" y="4817913"/>
                  </a:cubicBezTo>
                  <a:cubicBezTo>
                    <a:pt x="396864" y="4297000"/>
                    <a:pt x="0" y="3939728"/>
                    <a:pt x="0" y="3263748"/>
                  </a:cubicBezTo>
                  <a:cubicBezTo>
                    <a:pt x="0" y="1461170"/>
                    <a:pt x="1955141" y="0"/>
                    <a:pt x="3882695" y="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pic>
        <p:nvPicPr>
          <p:cNvPr id="7" name="Graphic 6" descr="Marketing">
            <a:extLst>
              <a:ext uri="{FF2B5EF4-FFF2-40B4-BE49-F238E27FC236}">
                <a16:creationId xmlns:a16="http://schemas.microsoft.com/office/drawing/2014/main" id="{7B99ADCE-5410-43BF-BC89-0B8CA0BAC227}"/>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8121726" y="1629089"/>
            <a:ext cx="3620021" cy="3620021"/>
          </a:xfrm>
          <a:prstGeom prst="rect">
            <a:avLst/>
          </a:prstGeom>
        </p:spPr>
      </p:pic>
    </p:spTree>
    <p:extLst>
      <p:ext uri="{BB962C8B-B14F-4D97-AF65-F5344CB8AC3E}">
        <p14:creationId xmlns:p14="http://schemas.microsoft.com/office/powerpoint/2010/main" val="211868492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39F23E05-E5C5-497C-A842-7BD21B2076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0DBE4EA-E843-BB3B-6B8B-8D5EE1F8D1F5}"/>
              </a:ext>
            </a:extLst>
          </p:cNvPr>
          <p:cNvSpPr>
            <a:spLocks noGrp="1"/>
          </p:cNvSpPr>
          <p:nvPr>
            <p:ph type="title"/>
          </p:nvPr>
        </p:nvSpPr>
        <p:spPr>
          <a:xfrm>
            <a:off x="838200" y="318473"/>
            <a:ext cx="10515600" cy="1306440"/>
          </a:xfrm>
        </p:spPr>
        <p:txBody>
          <a:bodyPr>
            <a:normAutofit/>
          </a:bodyPr>
          <a:lstStyle/>
          <a:p>
            <a:r>
              <a:rPr lang="en-GB" sz="4000" b="1" dirty="0">
                <a:latin typeface="Arial" panose="020B0604020202020204" pitchFamily="34" charset="0"/>
                <a:cs typeface="Arial" panose="020B0604020202020204" pitchFamily="34" charset="0"/>
              </a:rPr>
              <a:t>Sampling: Student In A Public University</a:t>
            </a:r>
            <a:br>
              <a:rPr lang="en-GB" sz="4000" b="1" dirty="0">
                <a:latin typeface="Arial" panose="020B0604020202020204" pitchFamily="34" charset="0"/>
                <a:cs typeface="Arial" panose="020B0604020202020204" pitchFamily="34" charset="0"/>
              </a:rPr>
            </a:br>
            <a:endParaRPr lang="en-GB" sz="4000" dirty="0"/>
          </a:p>
        </p:txBody>
      </p:sp>
      <p:pic>
        <p:nvPicPr>
          <p:cNvPr id="6" name="Picture 5">
            <a:extLst>
              <a:ext uri="{FF2B5EF4-FFF2-40B4-BE49-F238E27FC236}">
                <a16:creationId xmlns:a16="http://schemas.microsoft.com/office/drawing/2014/main" id="{28263FBC-E792-4420-42A1-50A0E8C2FFD7}"/>
              </a:ext>
            </a:extLst>
          </p:cNvPr>
          <p:cNvPicPr>
            <a:picLocks noChangeAspect="1"/>
          </p:cNvPicPr>
          <p:nvPr/>
        </p:nvPicPr>
        <p:blipFill rotWithShape="1">
          <a:blip r:embed="rId2"/>
          <a:srcRect l="18742" r="21027" b="1"/>
          <a:stretch/>
        </p:blipFill>
        <p:spPr>
          <a:xfrm>
            <a:off x="7989296" y="1843285"/>
            <a:ext cx="3364502" cy="3728611"/>
          </a:xfrm>
          <a:prstGeom prst="rect">
            <a:avLst/>
          </a:prstGeom>
        </p:spPr>
      </p:pic>
      <p:graphicFrame>
        <p:nvGraphicFramePr>
          <p:cNvPr id="5" name="Content Placeholder 2">
            <a:extLst>
              <a:ext uri="{FF2B5EF4-FFF2-40B4-BE49-F238E27FC236}">
                <a16:creationId xmlns:a16="http://schemas.microsoft.com/office/drawing/2014/main" id="{1E20AA34-64BF-0B79-F2E9-ACBBE933F655}"/>
              </a:ext>
            </a:extLst>
          </p:cNvPr>
          <p:cNvGraphicFramePr>
            <a:graphicFrameLocks noGrp="1"/>
          </p:cNvGraphicFramePr>
          <p:nvPr>
            <p:ph idx="1"/>
            <p:extLst>
              <p:ext uri="{D42A27DB-BD31-4B8C-83A1-F6EECF244321}">
                <p14:modId xmlns:p14="http://schemas.microsoft.com/office/powerpoint/2010/main" val="1997163352"/>
              </p:ext>
            </p:extLst>
          </p:nvPr>
        </p:nvGraphicFramePr>
        <p:xfrm>
          <a:off x="838200" y="1825625"/>
          <a:ext cx="6714066" cy="430143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52077896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47" name="Rectangle 1030">
            <a:extLst>
              <a:ext uri="{FF2B5EF4-FFF2-40B4-BE49-F238E27FC236}">
                <a16:creationId xmlns:a16="http://schemas.microsoft.com/office/drawing/2014/main" id="{2B97F24A-32CE-4C1C-A50D-3016B394DC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3821B28-4802-25FA-883D-EE59BF98449C}"/>
              </a:ext>
            </a:extLst>
          </p:cNvPr>
          <p:cNvSpPr>
            <a:spLocks noGrp="1"/>
          </p:cNvSpPr>
          <p:nvPr>
            <p:ph type="title"/>
          </p:nvPr>
        </p:nvSpPr>
        <p:spPr>
          <a:xfrm>
            <a:off x="0" y="0"/>
            <a:ext cx="4059936" cy="1485901"/>
          </a:xfrm>
        </p:spPr>
        <p:txBody>
          <a:bodyPr vert="horz" lIns="91440" tIns="45720" rIns="91440" bIns="45720" rtlCol="0" anchor="b">
            <a:noAutofit/>
          </a:bodyPr>
          <a:lstStyle/>
          <a:p>
            <a:pPr>
              <a:lnSpc>
                <a:spcPct val="150000"/>
              </a:lnSpc>
            </a:pPr>
            <a:r>
              <a:rPr lang="en-US" sz="3200" b="1" kern="1200" dirty="0">
                <a:solidFill>
                  <a:schemeClr val="tx1"/>
                </a:solidFill>
                <a:latin typeface="Arial" panose="020B0604020202020204" pitchFamily="34" charset="0"/>
                <a:cs typeface="Arial" panose="020B0604020202020204" pitchFamily="34" charset="0"/>
              </a:rPr>
              <a:t>Materials Data Collection Methods</a:t>
            </a:r>
          </a:p>
        </p:txBody>
      </p:sp>
      <p:sp>
        <p:nvSpPr>
          <p:cNvPr id="1048" name="sketch line">
            <a:extLst>
              <a:ext uri="{FF2B5EF4-FFF2-40B4-BE49-F238E27FC236}">
                <a16:creationId xmlns:a16="http://schemas.microsoft.com/office/drawing/2014/main" id="{CD8B4F24-440B-49E9-B85D-733523DC06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278" y="2573756"/>
            <a:ext cx="3255095" cy="18288"/>
          </a:xfrm>
          <a:custGeom>
            <a:avLst/>
            <a:gdLst>
              <a:gd name="connsiteX0" fmla="*/ 0 w 3255095"/>
              <a:gd name="connsiteY0" fmla="*/ 0 h 18288"/>
              <a:gd name="connsiteX1" fmla="*/ 618468 w 3255095"/>
              <a:gd name="connsiteY1" fmla="*/ 0 h 18288"/>
              <a:gd name="connsiteX2" fmla="*/ 1269487 w 3255095"/>
              <a:gd name="connsiteY2" fmla="*/ 0 h 18288"/>
              <a:gd name="connsiteX3" fmla="*/ 1953057 w 3255095"/>
              <a:gd name="connsiteY3" fmla="*/ 0 h 18288"/>
              <a:gd name="connsiteX4" fmla="*/ 2636627 w 3255095"/>
              <a:gd name="connsiteY4" fmla="*/ 0 h 18288"/>
              <a:gd name="connsiteX5" fmla="*/ 3255095 w 3255095"/>
              <a:gd name="connsiteY5" fmla="*/ 0 h 18288"/>
              <a:gd name="connsiteX6" fmla="*/ 3255095 w 3255095"/>
              <a:gd name="connsiteY6" fmla="*/ 18288 h 18288"/>
              <a:gd name="connsiteX7" fmla="*/ 2538974 w 3255095"/>
              <a:gd name="connsiteY7" fmla="*/ 18288 h 18288"/>
              <a:gd name="connsiteX8" fmla="*/ 1822853 w 3255095"/>
              <a:gd name="connsiteY8" fmla="*/ 18288 h 18288"/>
              <a:gd name="connsiteX9" fmla="*/ 1171834 w 3255095"/>
              <a:gd name="connsiteY9" fmla="*/ 18288 h 18288"/>
              <a:gd name="connsiteX10" fmla="*/ 0 w 3255095"/>
              <a:gd name="connsiteY10" fmla="*/ 18288 h 18288"/>
              <a:gd name="connsiteX11" fmla="*/ 0 w 3255095"/>
              <a:gd name="connsiteY11"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255095" h="18288"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4386" y="8157"/>
                  <a:pt x="3254682" y="12125"/>
                  <a:pt x="3255095" y="18288"/>
                </a:cubicBezTo>
                <a:cubicBezTo>
                  <a:pt x="3088545" y="23203"/>
                  <a:pt x="2687475" y="7419"/>
                  <a:pt x="2538974" y="18288"/>
                </a:cubicBezTo>
                <a:cubicBezTo>
                  <a:pt x="2390473" y="29157"/>
                  <a:pt x="2137381" y="-8959"/>
                  <a:pt x="1822853" y="18288"/>
                </a:cubicBezTo>
                <a:cubicBezTo>
                  <a:pt x="1508325" y="45535"/>
                  <a:pt x="1466437" y="20385"/>
                  <a:pt x="1171834" y="18288"/>
                </a:cubicBezTo>
                <a:cubicBezTo>
                  <a:pt x="877231" y="16191"/>
                  <a:pt x="561097" y="37643"/>
                  <a:pt x="0" y="18288"/>
                </a:cubicBezTo>
                <a:cubicBezTo>
                  <a:pt x="-46" y="12483"/>
                  <a:pt x="-203" y="6491"/>
                  <a:pt x="0" y="0"/>
                </a:cubicBezTo>
                <a:close/>
              </a:path>
              <a:path w="3255095" h="18288" stroke="0"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4831" y="4493"/>
                  <a:pt x="3255479" y="9472"/>
                  <a:pt x="3255095" y="18288"/>
                </a:cubicBezTo>
                <a:cubicBezTo>
                  <a:pt x="3120743" y="16690"/>
                  <a:pt x="2759628" y="42462"/>
                  <a:pt x="2604076" y="18288"/>
                </a:cubicBezTo>
                <a:cubicBezTo>
                  <a:pt x="2448524" y="-5886"/>
                  <a:pt x="2184336" y="19599"/>
                  <a:pt x="1887955" y="18288"/>
                </a:cubicBezTo>
                <a:cubicBezTo>
                  <a:pt x="1591574" y="16977"/>
                  <a:pt x="1548845" y="6870"/>
                  <a:pt x="1334589" y="18288"/>
                </a:cubicBezTo>
                <a:cubicBezTo>
                  <a:pt x="1120333" y="29706"/>
                  <a:pt x="996014" y="9662"/>
                  <a:pt x="683570" y="18288"/>
                </a:cubicBezTo>
                <a:cubicBezTo>
                  <a:pt x="371126" y="26914"/>
                  <a:pt x="198687" y="16167"/>
                  <a:pt x="0" y="18288"/>
                </a:cubicBezTo>
                <a:cubicBezTo>
                  <a:pt x="843" y="9577"/>
                  <a:pt x="371" y="6900"/>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TextBox 8">
            <a:extLst>
              <a:ext uri="{FF2B5EF4-FFF2-40B4-BE49-F238E27FC236}">
                <a16:creationId xmlns:a16="http://schemas.microsoft.com/office/drawing/2014/main" id="{143EFE83-E5AF-A772-5E92-28279764285E}"/>
              </a:ext>
            </a:extLst>
          </p:cNvPr>
          <p:cNvSpPr txBox="1"/>
          <p:nvPr/>
        </p:nvSpPr>
        <p:spPr>
          <a:xfrm>
            <a:off x="4703214" y="3037"/>
            <a:ext cx="7215159" cy="6665433"/>
          </a:xfrm>
          <a:prstGeom prst="rect">
            <a:avLst/>
          </a:prstGeom>
        </p:spPr>
        <p:txBody>
          <a:bodyPr vert="horz" lIns="91440" tIns="45720" rIns="91440" bIns="45720" rtlCol="0" anchor="t">
            <a:noAutofit/>
          </a:bodyPr>
          <a:lstStyle/>
          <a:p>
            <a:pPr algn="just">
              <a:lnSpc>
                <a:spcPct val="150000"/>
              </a:lnSpc>
              <a:spcAft>
                <a:spcPts val="600"/>
              </a:spcAft>
            </a:pPr>
            <a:r>
              <a:rPr lang="en-US" b="1" dirty="0">
                <a:latin typeface="Arial" panose="020B0604020202020204" pitchFamily="34" charset="0"/>
                <a:cs typeface="Arial" panose="020B0604020202020204" pitchFamily="34" charset="0"/>
              </a:rPr>
              <a:t>Question</a:t>
            </a:r>
            <a:r>
              <a:rPr lang="en-US" dirty="0">
                <a:latin typeface="Arial" panose="020B0604020202020204" pitchFamily="34" charset="0"/>
                <a:cs typeface="Arial" panose="020B0604020202020204" pitchFamily="34" charset="0"/>
              </a:rPr>
              <a:t>: What validated questionnaire will be used to collect  data?</a:t>
            </a:r>
          </a:p>
          <a:p>
            <a:pPr algn="just">
              <a:lnSpc>
                <a:spcPct val="150000"/>
              </a:lnSpc>
              <a:spcAft>
                <a:spcPts val="600"/>
              </a:spcAft>
            </a:pPr>
            <a:r>
              <a:rPr lang="en-US" b="1" dirty="0">
                <a:latin typeface="Arial" panose="020B0604020202020204" pitchFamily="34" charset="0"/>
                <a:cs typeface="Arial" panose="020B0604020202020204" pitchFamily="34" charset="0"/>
              </a:rPr>
              <a:t>Answer</a:t>
            </a:r>
            <a:r>
              <a:rPr lang="en-US" dirty="0">
                <a:latin typeface="Arial" panose="020B0604020202020204" pitchFamily="34" charset="0"/>
                <a:cs typeface="Arial" panose="020B0604020202020204" pitchFamily="34" charset="0"/>
              </a:rPr>
              <a:t>: The physical activity scale for the Elderly (PASE) is a validated questionnaire that will be used to collect my data and measure physical activity among university-age students (Moore et al., 2012).</a:t>
            </a:r>
          </a:p>
          <a:p>
            <a:pPr algn="just">
              <a:lnSpc>
                <a:spcPct val="150000"/>
              </a:lnSpc>
              <a:spcAft>
                <a:spcPts val="600"/>
              </a:spcAft>
            </a:pPr>
            <a:endParaRPr lang="en-US" dirty="0">
              <a:latin typeface="Arial" panose="020B0604020202020204" pitchFamily="34" charset="0"/>
              <a:cs typeface="Arial" panose="020B0604020202020204" pitchFamily="34" charset="0"/>
            </a:endParaRPr>
          </a:p>
          <a:p>
            <a:pPr algn="just">
              <a:lnSpc>
                <a:spcPct val="150000"/>
              </a:lnSpc>
              <a:spcAft>
                <a:spcPts val="600"/>
              </a:spcAft>
            </a:pPr>
            <a:r>
              <a:rPr lang="en-US" b="1" dirty="0">
                <a:latin typeface="Arial" panose="020B0604020202020204" pitchFamily="34" charset="0"/>
                <a:cs typeface="Arial" panose="020B0604020202020204" pitchFamily="34" charset="0"/>
              </a:rPr>
              <a:t>Question</a:t>
            </a:r>
            <a:r>
              <a:rPr lang="en-US" dirty="0">
                <a:latin typeface="Arial" panose="020B0604020202020204" pitchFamily="34" charset="0"/>
                <a:cs typeface="Arial" panose="020B0604020202020204" pitchFamily="34" charset="0"/>
              </a:rPr>
              <a:t>: How will  the data  be collected? Where will the data be collected?</a:t>
            </a:r>
          </a:p>
          <a:p>
            <a:pPr algn="just">
              <a:lnSpc>
                <a:spcPct val="150000"/>
              </a:lnSpc>
              <a:spcAft>
                <a:spcPts val="600"/>
              </a:spcAft>
            </a:pPr>
            <a:r>
              <a:rPr lang="en-US" b="1" dirty="0">
                <a:latin typeface="Arial" panose="020B0604020202020204" pitchFamily="34" charset="0"/>
                <a:cs typeface="Arial" panose="020B0604020202020204" pitchFamily="34" charset="0"/>
              </a:rPr>
              <a:t>Answer:</a:t>
            </a:r>
            <a:r>
              <a:rPr lang="en-US" dirty="0">
                <a:latin typeface="Arial" panose="020B0604020202020204" pitchFamily="34" charset="0"/>
                <a:cs typeface="Arial" panose="020B0604020202020204" pitchFamily="34" charset="0"/>
              </a:rPr>
              <a:t> Surveys and questionnaires will be collected on the Physical Activity Scale for the Elderly PASE questionnaire data; online, postal, or in-person surveys. In a public university study on physical activity, students could be surveyed in class, through student organisations, or via email. Ensure the survey is convenient for participants and the questions are straightforward. Survey data would be analyses to estimate student physical activity (Moore et al., 2012).</a:t>
            </a:r>
          </a:p>
        </p:txBody>
      </p:sp>
      <p:pic>
        <p:nvPicPr>
          <p:cNvPr id="1026" name="Picture 2" descr="Physical Activity Scale for the Elderly (PASE) - Physiopedia">
            <a:extLst>
              <a:ext uri="{FF2B5EF4-FFF2-40B4-BE49-F238E27FC236}">
                <a16:creationId xmlns:a16="http://schemas.microsoft.com/office/drawing/2014/main" id="{5C315B97-16FB-C7DA-72A0-136D5F40D6BF}"/>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tretch>
            <a:fillRect/>
          </a:stretch>
        </p:blipFill>
        <p:spPr bwMode="auto">
          <a:xfrm>
            <a:off x="-20484" y="2102980"/>
            <a:ext cx="4623657" cy="4261814"/>
          </a:xfrm>
          <a:prstGeom prst="rect">
            <a:avLst/>
          </a:prstGeom>
          <a:noFill/>
          <a:extLst>
            <a:ext uri="{909E8E84-426E-40DD-AFC4-6F175D3DCCD1}">
              <a14:hiddenFill xmlns:a14="http://schemas.microsoft.com/office/drawing/2010/main">
                <a:solidFill>
                  <a:srgbClr val="FFFFFF"/>
                </a:solidFill>
              </a14:hiddenFill>
            </a:ext>
          </a:extLst>
        </p:spPr>
      </p:pic>
      <p:sp>
        <p:nvSpPr>
          <p:cNvPr id="11" name="TextBox 10">
            <a:extLst>
              <a:ext uri="{FF2B5EF4-FFF2-40B4-BE49-F238E27FC236}">
                <a16:creationId xmlns:a16="http://schemas.microsoft.com/office/drawing/2014/main" id="{3B23DF08-6D5D-9C7F-197C-6399F750201B}"/>
              </a:ext>
            </a:extLst>
          </p:cNvPr>
          <p:cNvSpPr txBox="1"/>
          <p:nvPr/>
        </p:nvSpPr>
        <p:spPr>
          <a:xfrm>
            <a:off x="643278" y="6364794"/>
            <a:ext cx="2536340" cy="369332"/>
          </a:xfrm>
          <a:prstGeom prst="rect">
            <a:avLst/>
          </a:prstGeom>
          <a:noFill/>
        </p:spPr>
        <p:txBody>
          <a:bodyPr wrap="square">
            <a:spAutoFit/>
          </a:bodyPr>
          <a:lstStyle/>
          <a:p>
            <a:r>
              <a:rPr lang="en-GB" b="1" dirty="0">
                <a:latin typeface="Arial" panose="020B0604020202020204" pitchFamily="34" charset="0"/>
                <a:cs typeface="Arial" panose="020B0604020202020204" pitchFamily="34" charset="0"/>
              </a:rPr>
              <a:t>(</a:t>
            </a:r>
            <a:r>
              <a:rPr lang="en-GB" b="1" dirty="0" err="1">
                <a:latin typeface="Arial" panose="020B0604020202020204" pitchFamily="34" charset="0"/>
                <a:cs typeface="Arial" panose="020B0604020202020204" pitchFamily="34" charset="0"/>
              </a:rPr>
              <a:t>Physiopedia</a:t>
            </a:r>
            <a:r>
              <a:rPr lang="en-GB" b="1" dirty="0">
                <a:latin typeface="Arial" panose="020B0604020202020204" pitchFamily="34" charset="0"/>
                <a:cs typeface="Arial" panose="020B0604020202020204" pitchFamily="34" charset="0"/>
              </a:rPr>
              <a:t>, 2023)</a:t>
            </a:r>
          </a:p>
        </p:txBody>
      </p:sp>
    </p:spTree>
    <p:extLst>
      <p:ext uri="{BB962C8B-B14F-4D97-AF65-F5344CB8AC3E}">
        <p14:creationId xmlns:p14="http://schemas.microsoft.com/office/powerpoint/2010/main" val="77789924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055" name="Rectangle 2054">
            <a:extLst>
              <a:ext uri="{FF2B5EF4-FFF2-40B4-BE49-F238E27FC236}">
                <a16:creationId xmlns:a16="http://schemas.microsoft.com/office/drawing/2014/main" id="{1707FC24-6981-43D9-B525-C7832BA224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336884" y="311449"/>
            <a:ext cx="4332307" cy="6179552"/>
          </a:xfrm>
          <a:prstGeom prst="rect">
            <a:avLst/>
          </a:prstGeom>
          <a:solidFill>
            <a:srgbClr val="404040"/>
          </a:solidFill>
          <a:ln w="127000" cap="sq" cmpd="thinThick">
            <a:solidFill>
              <a:srgbClr val="40404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0716423-4BDE-6E77-2181-46B4884ED03D}"/>
              </a:ext>
            </a:extLst>
          </p:cNvPr>
          <p:cNvSpPr>
            <a:spLocks noGrp="1"/>
          </p:cNvSpPr>
          <p:nvPr>
            <p:ph type="title"/>
          </p:nvPr>
        </p:nvSpPr>
        <p:spPr>
          <a:xfrm>
            <a:off x="742950" y="742951"/>
            <a:ext cx="3476625" cy="4962524"/>
          </a:xfrm>
        </p:spPr>
        <p:txBody>
          <a:bodyPr vert="horz" lIns="91440" tIns="45720" rIns="91440" bIns="45720" rtlCol="0" anchor="ctr">
            <a:normAutofit/>
          </a:bodyPr>
          <a:lstStyle/>
          <a:p>
            <a:pPr algn="ctr"/>
            <a:r>
              <a:rPr lang="en-US" sz="4800" kern="1200">
                <a:solidFill>
                  <a:srgbClr val="FFFFFF"/>
                </a:solidFill>
                <a:latin typeface="+mj-lt"/>
                <a:ea typeface="+mj-ea"/>
                <a:cs typeface="+mj-cs"/>
              </a:rPr>
              <a:t>Materials Data Collection Methods</a:t>
            </a:r>
            <a:br>
              <a:rPr lang="en-US" sz="4800" kern="1200">
                <a:solidFill>
                  <a:srgbClr val="FFFFFF"/>
                </a:solidFill>
                <a:latin typeface="+mj-lt"/>
                <a:ea typeface="+mj-ea"/>
                <a:cs typeface="+mj-cs"/>
              </a:rPr>
            </a:br>
            <a:endParaRPr lang="en-US" sz="4800" kern="1200">
              <a:solidFill>
                <a:srgbClr val="FFFFFF"/>
              </a:solidFill>
              <a:latin typeface="+mj-lt"/>
              <a:ea typeface="+mj-ea"/>
              <a:cs typeface="+mj-cs"/>
            </a:endParaRPr>
          </a:p>
        </p:txBody>
      </p:sp>
      <p:pic>
        <p:nvPicPr>
          <p:cNvPr id="2050" name="Picture 2" descr="Physical Activity Questionnaire for Adolescent (PAQ-A)">
            <a:extLst>
              <a:ext uri="{FF2B5EF4-FFF2-40B4-BE49-F238E27FC236}">
                <a16:creationId xmlns:a16="http://schemas.microsoft.com/office/drawing/2014/main" id="{EE6102C3-FA36-0E86-5547-51D24EF3B181}"/>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tretch>
            <a:fillRect/>
          </a:stretch>
        </p:blipFill>
        <p:spPr bwMode="auto">
          <a:xfrm>
            <a:off x="6196148" y="173035"/>
            <a:ext cx="5658968" cy="6007726"/>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D196A49E-2289-B5D2-E951-A82D79B57DF4}"/>
              </a:ext>
            </a:extLst>
          </p:cNvPr>
          <p:cNvSpPr txBox="1"/>
          <p:nvPr/>
        </p:nvSpPr>
        <p:spPr>
          <a:xfrm>
            <a:off x="4935681" y="6180761"/>
            <a:ext cx="2036619" cy="369332"/>
          </a:xfrm>
          <a:prstGeom prst="rect">
            <a:avLst/>
          </a:prstGeom>
          <a:noFill/>
        </p:spPr>
        <p:txBody>
          <a:bodyPr wrap="square">
            <a:spAutoFit/>
          </a:bodyPr>
          <a:lstStyle/>
          <a:p>
            <a:r>
              <a:rPr lang="en-GB" b="1" dirty="0">
                <a:latin typeface="Arial" panose="020B0604020202020204" pitchFamily="34" charset="0"/>
                <a:cs typeface="Arial" panose="020B0604020202020204" pitchFamily="34" charset="0"/>
              </a:rPr>
              <a:t>( </a:t>
            </a:r>
            <a:r>
              <a:rPr lang="en-GB" b="1" dirty="0" err="1">
                <a:latin typeface="Arial" panose="020B0604020202020204" pitchFamily="34" charset="0"/>
                <a:cs typeface="Arial" panose="020B0604020202020204" pitchFamily="34" charset="0"/>
              </a:rPr>
              <a:t>Cothran</a:t>
            </a:r>
            <a:r>
              <a:rPr lang="en-GB" b="1" dirty="0">
                <a:latin typeface="Arial" panose="020B0604020202020204" pitchFamily="34" charset="0"/>
                <a:cs typeface="Arial" panose="020B0604020202020204" pitchFamily="34" charset="0"/>
              </a:rPr>
              <a:t>, 2012</a:t>
            </a:r>
            <a:r>
              <a:rPr lang="en-GB" dirty="0"/>
              <a:t>)</a:t>
            </a:r>
          </a:p>
        </p:txBody>
      </p:sp>
    </p:spTree>
    <p:extLst>
      <p:ext uri="{BB962C8B-B14F-4D97-AF65-F5344CB8AC3E}">
        <p14:creationId xmlns:p14="http://schemas.microsoft.com/office/powerpoint/2010/main" val="6141061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C61293E-6EBE-43EF-A52C-9BEBFD7679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68745AF-39CB-518E-E80A-B36986692959}"/>
              </a:ext>
            </a:extLst>
          </p:cNvPr>
          <p:cNvSpPr>
            <a:spLocks noGrp="1"/>
          </p:cNvSpPr>
          <p:nvPr>
            <p:ph type="title"/>
          </p:nvPr>
        </p:nvSpPr>
        <p:spPr>
          <a:xfrm>
            <a:off x="5297762" y="329184"/>
            <a:ext cx="6251110" cy="1783080"/>
          </a:xfrm>
        </p:spPr>
        <p:txBody>
          <a:bodyPr anchor="b">
            <a:normAutofit/>
          </a:bodyPr>
          <a:lstStyle/>
          <a:p>
            <a:r>
              <a:rPr lang="en-GB" dirty="0">
                <a:latin typeface="Arial" panose="020B0604020202020204" pitchFamily="34" charset="0"/>
                <a:cs typeface="Arial" panose="020B0604020202020204" pitchFamily="34" charset="0"/>
              </a:rPr>
              <a:t>Proposed Data Analysis Techniques </a:t>
            </a:r>
          </a:p>
        </p:txBody>
      </p:sp>
      <p:pic>
        <p:nvPicPr>
          <p:cNvPr id="5" name="Picture 4" descr="Magnifying glass showing decling performance">
            <a:extLst>
              <a:ext uri="{FF2B5EF4-FFF2-40B4-BE49-F238E27FC236}">
                <a16:creationId xmlns:a16="http://schemas.microsoft.com/office/drawing/2014/main" id="{5E2B2861-8EF1-2A2C-9FFC-9FF8D7409EC9}"/>
              </a:ext>
            </a:extLst>
          </p:cNvPr>
          <p:cNvPicPr>
            <a:picLocks noChangeAspect="1"/>
          </p:cNvPicPr>
          <p:nvPr/>
        </p:nvPicPr>
        <p:blipFill rotWithShape="1">
          <a:blip r:embed="rId2"/>
          <a:srcRect l="12053" r="42616" b="-1"/>
          <a:stretch/>
        </p:blipFill>
        <p:spPr>
          <a:xfrm>
            <a:off x="1" y="10"/>
            <a:ext cx="3853542" cy="6857990"/>
          </a:xfrm>
          <a:custGeom>
            <a:avLst/>
            <a:gdLst/>
            <a:ahLst/>
            <a:cxnLst/>
            <a:rect l="l" t="t" r="r" b="b"/>
            <a:pathLst>
              <a:path w="4657344" h="6858000">
                <a:moveTo>
                  <a:pt x="0" y="0"/>
                </a:moveTo>
                <a:lnTo>
                  <a:pt x="3429755" y="0"/>
                </a:lnTo>
                <a:lnTo>
                  <a:pt x="3526016" y="148742"/>
                </a:lnTo>
                <a:cubicBezTo>
                  <a:pt x="3657740" y="365513"/>
                  <a:pt x="3777402" y="589569"/>
                  <a:pt x="3886489" y="819975"/>
                </a:cubicBezTo>
                <a:cubicBezTo>
                  <a:pt x="3891856" y="833492"/>
                  <a:pt x="3900663" y="845393"/>
                  <a:pt x="3912049" y="854514"/>
                </a:cubicBezTo>
                <a:cubicBezTo>
                  <a:pt x="3897352" y="819849"/>
                  <a:pt x="3883037" y="784928"/>
                  <a:pt x="3868083" y="750263"/>
                </a:cubicBezTo>
                <a:cubicBezTo>
                  <a:pt x="3806989" y="608712"/>
                  <a:pt x="3742478" y="469145"/>
                  <a:pt x="3674155" y="331786"/>
                </a:cubicBezTo>
                <a:lnTo>
                  <a:pt x="3496656" y="0"/>
                </a:lnTo>
                <a:lnTo>
                  <a:pt x="3554371" y="0"/>
                </a:lnTo>
                <a:lnTo>
                  <a:pt x="3661621" y="196614"/>
                </a:lnTo>
                <a:cubicBezTo>
                  <a:pt x="3856899" y="573253"/>
                  <a:pt x="4021071" y="966066"/>
                  <a:pt x="4161279" y="1371196"/>
                </a:cubicBezTo>
                <a:cubicBezTo>
                  <a:pt x="4379525" y="2007265"/>
                  <a:pt x="4530141" y="2664286"/>
                  <a:pt x="4610660" y="3331516"/>
                </a:cubicBezTo>
                <a:cubicBezTo>
                  <a:pt x="4652837" y="3672965"/>
                  <a:pt x="4671625" y="4013908"/>
                  <a:pt x="4645040" y="4357388"/>
                </a:cubicBezTo>
                <a:cubicBezTo>
                  <a:pt x="4613599" y="4758899"/>
                  <a:pt x="4566181" y="5157998"/>
                  <a:pt x="4485789" y="5552906"/>
                </a:cubicBezTo>
                <a:cubicBezTo>
                  <a:pt x="4397121" y="5988893"/>
                  <a:pt x="4276748" y="6414594"/>
                  <a:pt x="4117769" y="6828295"/>
                </a:cubicBezTo>
                <a:lnTo>
                  <a:pt x="4105288" y="6858000"/>
                </a:lnTo>
                <a:lnTo>
                  <a:pt x="4052520" y="6858000"/>
                </a:lnTo>
                <a:lnTo>
                  <a:pt x="4059369" y="6841549"/>
                </a:lnTo>
                <a:cubicBezTo>
                  <a:pt x="4147276" y="6614016"/>
                  <a:pt x="4224193" y="6380817"/>
                  <a:pt x="4291518" y="6142729"/>
                </a:cubicBezTo>
                <a:cubicBezTo>
                  <a:pt x="4350055" y="5935370"/>
                  <a:pt x="4393256" y="5723695"/>
                  <a:pt x="4443357" y="5513923"/>
                </a:cubicBezTo>
                <a:cubicBezTo>
                  <a:pt x="4444541" y="5502788"/>
                  <a:pt x="4445137" y="5491601"/>
                  <a:pt x="4445146" y="5480401"/>
                </a:cubicBezTo>
                <a:cubicBezTo>
                  <a:pt x="4408465" y="5607635"/>
                  <a:pt x="4379196" y="5719759"/>
                  <a:pt x="4344559" y="5830359"/>
                </a:cubicBezTo>
                <a:cubicBezTo>
                  <a:pt x="4254261" y="6118381"/>
                  <a:pt x="4150112" y="6398531"/>
                  <a:pt x="4031702" y="6670527"/>
                </a:cubicBezTo>
                <a:lnTo>
                  <a:pt x="3943824" y="6858000"/>
                </a:lnTo>
                <a:lnTo>
                  <a:pt x="0" y="6858000"/>
                </a:lnTo>
                <a:close/>
              </a:path>
            </a:pathLst>
          </a:custGeom>
        </p:spPr>
      </p:pic>
      <p:sp>
        <p:nvSpPr>
          <p:cNvPr id="11" name="sketchy line">
            <a:extLst>
              <a:ext uri="{FF2B5EF4-FFF2-40B4-BE49-F238E27FC236}">
                <a16:creationId xmlns:a16="http://schemas.microsoft.com/office/drawing/2014/main" id="{21540236-BFD5-4A9D-8840-4703E7F768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297762" y="2374947"/>
            <a:ext cx="4243589" cy="18288"/>
          </a:xfrm>
          <a:custGeom>
            <a:avLst/>
            <a:gdLst>
              <a:gd name="connsiteX0" fmla="*/ 0 w 4243589"/>
              <a:gd name="connsiteY0" fmla="*/ 0 h 18288"/>
              <a:gd name="connsiteX1" fmla="*/ 478919 w 4243589"/>
              <a:gd name="connsiteY1" fmla="*/ 0 h 18288"/>
              <a:gd name="connsiteX2" fmla="*/ 957839 w 4243589"/>
              <a:gd name="connsiteY2" fmla="*/ 0 h 18288"/>
              <a:gd name="connsiteX3" fmla="*/ 1521630 w 4243589"/>
              <a:gd name="connsiteY3" fmla="*/ 0 h 18288"/>
              <a:gd name="connsiteX4" fmla="*/ 2212729 w 4243589"/>
              <a:gd name="connsiteY4" fmla="*/ 0 h 18288"/>
              <a:gd name="connsiteX5" fmla="*/ 2734084 w 4243589"/>
              <a:gd name="connsiteY5" fmla="*/ 0 h 18288"/>
              <a:gd name="connsiteX6" fmla="*/ 3255439 w 4243589"/>
              <a:gd name="connsiteY6" fmla="*/ 0 h 18288"/>
              <a:gd name="connsiteX7" fmla="*/ 4243589 w 4243589"/>
              <a:gd name="connsiteY7" fmla="*/ 0 h 18288"/>
              <a:gd name="connsiteX8" fmla="*/ 4243589 w 4243589"/>
              <a:gd name="connsiteY8" fmla="*/ 18288 h 18288"/>
              <a:gd name="connsiteX9" fmla="*/ 3594926 w 4243589"/>
              <a:gd name="connsiteY9" fmla="*/ 18288 h 18288"/>
              <a:gd name="connsiteX10" fmla="*/ 3073571 w 4243589"/>
              <a:gd name="connsiteY10" fmla="*/ 18288 h 18288"/>
              <a:gd name="connsiteX11" fmla="*/ 2552216 w 4243589"/>
              <a:gd name="connsiteY11" fmla="*/ 18288 h 18288"/>
              <a:gd name="connsiteX12" fmla="*/ 1903553 w 4243589"/>
              <a:gd name="connsiteY12" fmla="*/ 18288 h 18288"/>
              <a:gd name="connsiteX13" fmla="*/ 1212454 w 4243589"/>
              <a:gd name="connsiteY13" fmla="*/ 18288 h 18288"/>
              <a:gd name="connsiteX14" fmla="*/ 733535 w 4243589"/>
              <a:gd name="connsiteY14" fmla="*/ 18288 h 18288"/>
              <a:gd name="connsiteX15" fmla="*/ 0 w 4243589"/>
              <a:gd name="connsiteY15" fmla="*/ 18288 h 18288"/>
              <a:gd name="connsiteX16" fmla="*/ 0 w 4243589"/>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18288" fill="none" extrusionOk="0">
                <a:moveTo>
                  <a:pt x="0" y="0"/>
                </a:moveTo>
                <a:cubicBezTo>
                  <a:pt x="213395" y="-21006"/>
                  <a:pt x="307421" y="-18116"/>
                  <a:pt x="478919" y="0"/>
                </a:cubicBezTo>
                <a:cubicBezTo>
                  <a:pt x="650417" y="18116"/>
                  <a:pt x="831092" y="-21237"/>
                  <a:pt x="957839" y="0"/>
                </a:cubicBezTo>
                <a:cubicBezTo>
                  <a:pt x="1084586" y="21237"/>
                  <a:pt x="1301682" y="25124"/>
                  <a:pt x="1521630" y="0"/>
                </a:cubicBezTo>
                <a:cubicBezTo>
                  <a:pt x="1741578" y="-25124"/>
                  <a:pt x="1970269" y="-29139"/>
                  <a:pt x="2212729" y="0"/>
                </a:cubicBezTo>
                <a:cubicBezTo>
                  <a:pt x="2455189" y="29139"/>
                  <a:pt x="2558847" y="-4796"/>
                  <a:pt x="2734084" y="0"/>
                </a:cubicBezTo>
                <a:cubicBezTo>
                  <a:pt x="2909321" y="4796"/>
                  <a:pt x="3097217" y="-13409"/>
                  <a:pt x="3255439" y="0"/>
                </a:cubicBezTo>
                <a:cubicBezTo>
                  <a:pt x="3413662" y="13409"/>
                  <a:pt x="3979999" y="-10121"/>
                  <a:pt x="4243589" y="0"/>
                </a:cubicBezTo>
                <a:cubicBezTo>
                  <a:pt x="4244484" y="8974"/>
                  <a:pt x="4243043" y="9359"/>
                  <a:pt x="4243589" y="18288"/>
                </a:cubicBezTo>
                <a:cubicBezTo>
                  <a:pt x="4058777" y="31246"/>
                  <a:pt x="3910348" y="3158"/>
                  <a:pt x="3594926" y="18288"/>
                </a:cubicBezTo>
                <a:cubicBezTo>
                  <a:pt x="3279504" y="33418"/>
                  <a:pt x="3319955" y="-3977"/>
                  <a:pt x="3073571" y="18288"/>
                </a:cubicBezTo>
                <a:cubicBezTo>
                  <a:pt x="2827187" y="40553"/>
                  <a:pt x="2767387" y="1863"/>
                  <a:pt x="2552216" y="18288"/>
                </a:cubicBezTo>
                <a:cubicBezTo>
                  <a:pt x="2337046" y="34713"/>
                  <a:pt x="2181871" y="19527"/>
                  <a:pt x="1903553" y="18288"/>
                </a:cubicBezTo>
                <a:cubicBezTo>
                  <a:pt x="1625235" y="17049"/>
                  <a:pt x="1557672" y="24174"/>
                  <a:pt x="1212454" y="18288"/>
                </a:cubicBezTo>
                <a:cubicBezTo>
                  <a:pt x="867236" y="12402"/>
                  <a:pt x="874382" y="15627"/>
                  <a:pt x="733535" y="18288"/>
                </a:cubicBezTo>
                <a:cubicBezTo>
                  <a:pt x="592688" y="20949"/>
                  <a:pt x="183477" y="14753"/>
                  <a:pt x="0" y="18288"/>
                </a:cubicBezTo>
                <a:cubicBezTo>
                  <a:pt x="-229" y="14222"/>
                  <a:pt x="509" y="5816"/>
                  <a:pt x="0" y="0"/>
                </a:cubicBezTo>
                <a:close/>
              </a:path>
              <a:path w="4243589" h="18288" stroke="0" extrusionOk="0">
                <a:moveTo>
                  <a:pt x="0" y="0"/>
                </a:moveTo>
                <a:cubicBezTo>
                  <a:pt x="143690" y="16630"/>
                  <a:pt x="266667" y="14847"/>
                  <a:pt x="521355" y="0"/>
                </a:cubicBezTo>
                <a:cubicBezTo>
                  <a:pt x="776043" y="-14847"/>
                  <a:pt x="814491" y="-17363"/>
                  <a:pt x="1000275" y="0"/>
                </a:cubicBezTo>
                <a:cubicBezTo>
                  <a:pt x="1186059" y="17363"/>
                  <a:pt x="1352504" y="-23507"/>
                  <a:pt x="1521630" y="0"/>
                </a:cubicBezTo>
                <a:cubicBezTo>
                  <a:pt x="1690756" y="23507"/>
                  <a:pt x="1889525" y="5871"/>
                  <a:pt x="2127857" y="0"/>
                </a:cubicBezTo>
                <a:cubicBezTo>
                  <a:pt x="2366189" y="-5871"/>
                  <a:pt x="2620628" y="-27997"/>
                  <a:pt x="2776520" y="0"/>
                </a:cubicBezTo>
                <a:cubicBezTo>
                  <a:pt x="2932412" y="27997"/>
                  <a:pt x="3131683" y="-25073"/>
                  <a:pt x="3467618" y="0"/>
                </a:cubicBezTo>
                <a:cubicBezTo>
                  <a:pt x="3803553" y="25073"/>
                  <a:pt x="4017371" y="3071"/>
                  <a:pt x="4243589" y="0"/>
                </a:cubicBezTo>
                <a:cubicBezTo>
                  <a:pt x="4243134" y="6162"/>
                  <a:pt x="4243492" y="11775"/>
                  <a:pt x="4243589" y="18288"/>
                </a:cubicBezTo>
                <a:cubicBezTo>
                  <a:pt x="4017834" y="-5779"/>
                  <a:pt x="3834586" y="13376"/>
                  <a:pt x="3594926" y="18288"/>
                </a:cubicBezTo>
                <a:cubicBezTo>
                  <a:pt x="3355266" y="23200"/>
                  <a:pt x="3204179" y="2869"/>
                  <a:pt x="2903827" y="18288"/>
                </a:cubicBezTo>
                <a:cubicBezTo>
                  <a:pt x="2603475" y="33707"/>
                  <a:pt x="2526187" y="46187"/>
                  <a:pt x="2212729" y="18288"/>
                </a:cubicBezTo>
                <a:cubicBezTo>
                  <a:pt x="1899271" y="-9611"/>
                  <a:pt x="1966289" y="29692"/>
                  <a:pt x="1733809" y="18288"/>
                </a:cubicBezTo>
                <a:cubicBezTo>
                  <a:pt x="1501329" y="6884"/>
                  <a:pt x="1343612" y="12492"/>
                  <a:pt x="1085146" y="18288"/>
                </a:cubicBezTo>
                <a:cubicBezTo>
                  <a:pt x="826680" y="24084"/>
                  <a:pt x="778184" y="35607"/>
                  <a:pt x="521355" y="18288"/>
                </a:cubicBezTo>
                <a:cubicBezTo>
                  <a:pt x="264526" y="969"/>
                  <a:pt x="120277" y="4268"/>
                  <a:pt x="0" y="18288"/>
                </a:cubicBezTo>
                <a:cubicBezTo>
                  <a:pt x="766" y="10800"/>
                  <a:pt x="-457" y="8180"/>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2A2A2D86-118F-FE84-C7F8-B147258B0D2E}"/>
              </a:ext>
            </a:extLst>
          </p:cNvPr>
          <p:cNvSpPr>
            <a:spLocks noGrp="1"/>
          </p:cNvSpPr>
          <p:nvPr>
            <p:ph idx="1"/>
          </p:nvPr>
        </p:nvSpPr>
        <p:spPr>
          <a:xfrm>
            <a:off x="3853543" y="2441448"/>
            <a:ext cx="8335409" cy="4379976"/>
          </a:xfrm>
        </p:spPr>
        <p:txBody>
          <a:bodyPr>
            <a:normAutofit fontScale="92500" lnSpcReduction="10000"/>
          </a:bodyPr>
          <a:lstStyle/>
          <a:p>
            <a:pPr algn="just">
              <a:lnSpc>
                <a:spcPct val="150000"/>
              </a:lnSpc>
              <a:buFont typeface="Wingdings" panose="05000000000000000000" pitchFamily="2" charset="2"/>
              <a:buChar char="Ø"/>
            </a:pPr>
            <a:r>
              <a:rPr lang="en-GB" sz="2000" dirty="0">
                <a:latin typeface="Arial" panose="020B0604020202020204" pitchFamily="34" charset="0"/>
                <a:cs typeface="Arial" panose="020B0604020202020204" pitchFamily="34" charset="0"/>
              </a:rPr>
              <a:t>Physical activity among a public university students can be analysed using several data analysis methods (Olfert et al., 2022). Descriptive statistics can summarise data and show student physical activity rates (</a:t>
            </a:r>
            <a:r>
              <a:rPr lang="en-GB" sz="2000" dirty="0" err="1">
                <a:latin typeface="Arial" panose="020B0604020202020204" pitchFamily="34" charset="0"/>
                <a:cs typeface="Arial" panose="020B0604020202020204" pitchFamily="34" charset="0"/>
              </a:rPr>
              <a:t>Sutrisno</a:t>
            </a:r>
            <a:r>
              <a:rPr lang="en-GB" sz="2000" dirty="0">
                <a:latin typeface="Arial" panose="020B0604020202020204" pitchFamily="34" charset="0"/>
                <a:cs typeface="Arial" panose="020B0604020202020204" pitchFamily="34" charset="0"/>
              </a:rPr>
              <a:t> and </a:t>
            </a:r>
            <a:r>
              <a:rPr lang="en-GB" sz="2000" dirty="0" err="1">
                <a:latin typeface="Arial" panose="020B0604020202020204" pitchFamily="34" charset="0"/>
                <a:cs typeface="Arial" panose="020B0604020202020204" pitchFamily="34" charset="0"/>
              </a:rPr>
              <a:t>Lubis</a:t>
            </a:r>
            <a:r>
              <a:rPr lang="en-GB" sz="2000" dirty="0">
                <a:latin typeface="Arial" panose="020B0604020202020204" pitchFamily="34" charset="0"/>
                <a:cs typeface="Arial" panose="020B0604020202020204" pitchFamily="34" charset="0"/>
              </a:rPr>
              <a:t>, 2022).</a:t>
            </a:r>
          </a:p>
          <a:p>
            <a:pPr algn="just">
              <a:lnSpc>
                <a:spcPct val="150000"/>
              </a:lnSpc>
              <a:buFont typeface="Wingdings" panose="05000000000000000000" pitchFamily="2" charset="2"/>
              <a:buChar char="Ø"/>
            </a:pPr>
            <a:r>
              <a:rPr lang="en-GB" sz="2000" dirty="0">
                <a:latin typeface="Arial" panose="020B0604020202020204" pitchFamily="34" charset="0"/>
                <a:cs typeface="Arial" panose="020B0604020202020204" pitchFamily="34" charset="0"/>
              </a:rPr>
              <a:t>Inferential statistics can test hypotheses and discover if physical activity levels differ between groups (e.g., males vs females, athletes versus non-athletes) rates (</a:t>
            </a:r>
            <a:r>
              <a:rPr lang="en-GB" sz="2000" dirty="0" err="1">
                <a:latin typeface="Arial" panose="020B0604020202020204" pitchFamily="34" charset="0"/>
                <a:cs typeface="Arial" panose="020B0604020202020204" pitchFamily="34" charset="0"/>
              </a:rPr>
              <a:t>Sutrisno</a:t>
            </a:r>
            <a:r>
              <a:rPr lang="en-GB" sz="2000" dirty="0">
                <a:latin typeface="Arial" panose="020B0604020202020204" pitchFamily="34" charset="0"/>
                <a:cs typeface="Arial" panose="020B0604020202020204" pitchFamily="34" charset="0"/>
              </a:rPr>
              <a:t> and </a:t>
            </a:r>
            <a:r>
              <a:rPr lang="en-GB" sz="2000" dirty="0" err="1">
                <a:latin typeface="Arial" panose="020B0604020202020204" pitchFamily="34" charset="0"/>
                <a:cs typeface="Arial" panose="020B0604020202020204" pitchFamily="34" charset="0"/>
              </a:rPr>
              <a:t>Lubis</a:t>
            </a:r>
            <a:r>
              <a:rPr lang="en-GB" sz="2000" dirty="0">
                <a:latin typeface="Arial" panose="020B0604020202020204" pitchFamily="34" charset="0"/>
                <a:cs typeface="Arial" panose="020B0604020202020204" pitchFamily="34" charset="0"/>
              </a:rPr>
              <a:t>, 2022). Physical activity, age, gender, and academic major can be examined using regression analysis. Finally, bar charts and scatterplots can help communicate study findings (</a:t>
            </a:r>
            <a:r>
              <a:rPr lang="en-GB" sz="2000" dirty="0" err="1">
                <a:latin typeface="Arial" panose="020B0604020202020204" pitchFamily="34" charset="0"/>
                <a:cs typeface="Arial" panose="020B0604020202020204" pitchFamily="34" charset="0"/>
              </a:rPr>
              <a:t>Michalakoudis</a:t>
            </a:r>
            <a:r>
              <a:rPr lang="en-GB" sz="2000" dirty="0">
                <a:latin typeface="Arial" panose="020B0604020202020204" pitchFamily="34" charset="0"/>
                <a:cs typeface="Arial" panose="020B0604020202020204" pitchFamily="34" charset="0"/>
              </a:rPr>
              <a:t> et al., 2023).</a:t>
            </a:r>
          </a:p>
        </p:txBody>
      </p:sp>
    </p:spTree>
    <p:extLst>
      <p:ext uri="{BB962C8B-B14F-4D97-AF65-F5344CB8AC3E}">
        <p14:creationId xmlns:p14="http://schemas.microsoft.com/office/powerpoint/2010/main" val="240655957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27D73B4-9F5C-4A64-A179-51B9500CB8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Oval 9">
            <a:extLst>
              <a:ext uri="{FF2B5EF4-FFF2-40B4-BE49-F238E27FC236}">
                <a16:creationId xmlns:a16="http://schemas.microsoft.com/office/drawing/2014/main" id="{C1F06963-6374-4B48-844F-071A9BAAAE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99528" y="554152"/>
            <a:ext cx="5742189" cy="5742189"/>
          </a:xfrm>
          <a:prstGeom prst="ellipse">
            <a:avLst/>
          </a:prstGeom>
          <a:gradFill flip="none" rotWithShape="1">
            <a:gsLst>
              <a:gs pos="0">
                <a:schemeClr val="accent1"/>
              </a:gs>
              <a:gs pos="100000">
                <a:schemeClr val="accent2"/>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A69DEFA-1EB5-AA78-7888-58B7950AB1AC}"/>
              </a:ext>
            </a:extLst>
          </p:cNvPr>
          <p:cNvSpPr>
            <a:spLocks noGrp="1"/>
          </p:cNvSpPr>
          <p:nvPr>
            <p:ph type="title"/>
          </p:nvPr>
        </p:nvSpPr>
        <p:spPr>
          <a:xfrm>
            <a:off x="1245072" y="1289765"/>
            <a:ext cx="3651101" cy="4270963"/>
          </a:xfrm>
        </p:spPr>
        <p:txBody>
          <a:bodyPr anchor="ctr">
            <a:normAutofit/>
          </a:bodyPr>
          <a:lstStyle/>
          <a:p>
            <a:pPr algn="ctr"/>
            <a:br>
              <a:rPr lang="en-GB" sz="3100" b="1" dirty="0">
                <a:solidFill>
                  <a:srgbClr val="FFFFFF"/>
                </a:solidFill>
                <a:latin typeface="Arial" panose="020B0604020202020204" pitchFamily="34" charset="0"/>
                <a:cs typeface="Arial" panose="020B0604020202020204" pitchFamily="34" charset="0"/>
              </a:rPr>
            </a:br>
            <a:br>
              <a:rPr lang="en-GB" sz="3100" b="1" dirty="0">
                <a:solidFill>
                  <a:srgbClr val="FFFFFF"/>
                </a:solidFill>
                <a:latin typeface="Arial" panose="020B0604020202020204" pitchFamily="34" charset="0"/>
                <a:cs typeface="Arial" panose="020B0604020202020204" pitchFamily="34" charset="0"/>
              </a:rPr>
            </a:br>
            <a:r>
              <a:rPr lang="en-GB" sz="4000" b="1" dirty="0">
                <a:solidFill>
                  <a:srgbClr val="FFFFFF"/>
                </a:solidFill>
                <a:latin typeface="Arial" panose="020B0604020202020204" pitchFamily="34" charset="0"/>
                <a:cs typeface="Arial" panose="020B0604020202020204" pitchFamily="34" charset="0"/>
              </a:rPr>
              <a:t>Ethical Consideration</a:t>
            </a:r>
            <a:br>
              <a:rPr lang="en-GB" sz="4000" b="1" dirty="0">
                <a:solidFill>
                  <a:srgbClr val="FFFFFF"/>
                </a:solidFill>
                <a:latin typeface="Arial" panose="020B0604020202020204" pitchFamily="34" charset="0"/>
                <a:cs typeface="Arial" panose="020B0604020202020204" pitchFamily="34" charset="0"/>
              </a:rPr>
            </a:br>
            <a:endParaRPr lang="en-GB" sz="4000" dirty="0">
              <a:solidFill>
                <a:srgbClr val="FFFFFF"/>
              </a:solidFill>
            </a:endParaRPr>
          </a:p>
        </p:txBody>
      </p:sp>
      <p:sp>
        <p:nvSpPr>
          <p:cNvPr id="12" name="Graphic 11">
            <a:extLst>
              <a:ext uri="{FF2B5EF4-FFF2-40B4-BE49-F238E27FC236}">
                <a16:creationId xmlns:a16="http://schemas.microsoft.com/office/drawing/2014/main" id="{6CB927A4-E432-4310-9CD5-E89FF50631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23493" y="374394"/>
            <a:ext cx="171515" cy="171515"/>
          </a:xfrm>
          <a:custGeom>
            <a:avLst/>
            <a:gdLst>
              <a:gd name="connsiteX0" fmla="*/ 159874 w 171515"/>
              <a:gd name="connsiteY0" fmla="*/ 74116 h 171515"/>
              <a:gd name="connsiteX1" fmla="*/ 97399 w 171515"/>
              <a:gd name="connsiteY1" fmla="*/ 74116 h 171515"/>
              <a:gd name="connsiteX2" fmla="*/ 97399 w 171515"/>
              <a:gd name="connsiteY2" fmla="*/ 11641 h 171515"/>
              <a:gd name="connsiteX3" fmla="*/ 85758 w 171515"/>
              <a:gd name="connsiteY3" fmla="*/ 0 h 171515"/>
              <a:gd name="connsiteX4" fmla="*/ 74116 w 171515"/>
              <a:gd name="connsiteY4" fmla="*/ 11641 h 171515"/>
              <a:gd name="connsiteX5" fmla="*/ 74116 w 171515"/>
              <a:gd name="connsiteY5" fmla="*/ 74116 h 171515"/>
              <a:gd name="connsiteX6" fmla="*/ 11641 w 171515"/>
              <a:gd name="connsiteY6" fmla="*/ 74116 h 171515"/>
              <a:gd name="connsiteX7" fmla="*/ 0 w 171515"/>
              <a:gd name="connsiteY7" fmla="*/ 85758 h 171515"/>
              <a:gd name="connsiteX8" fmla="*/ 11641 w 171515"/>
              <a:gd name="connsiteY8" fmla="*/ 97399 h 171515"/>
              <a:gd name="connsiteX9" fmla="*/ 74116 w 171515"/>
              <a:gd name="connsiteY9" fmla="*/ 97399 h 171515"/>
              <a:gd name="connsiteX10" fmla="*/ 74116 w 171515"/>
              <a:gd name="connsiteY10" fmla="*/ 159874 h 171515"/>
              <a:gd name="connsiteX11" fmla="*/ 85758 w 171515"/>
              <a:gd name="connsiteY11" fmla="*/ 171515 h 171515"/>
              <a:gd name="connsiteX12" fmla="*/ 97399 w 171515"/>
              <a:gd name="connsiteY12" fmla="*/ 159874 h 171515"/>
              <a:gd name="connsiteX13" fmla="*/ 97399 w 171515"/>
              <a:gd name="connsiteY13" fmla="*/ 97399 h 171515"/>
              <a:gd name="connsiteX14" fmla="*/ 159874 w 171515"/>
              <a:gd name="connsiteY14" fmla="*/ 97399 h 171515"/>
              <a:gd name="connsiteX15" fmla="*/ 171515 w 171515"/>
              <a:gd name="connsiteY15" fmla="*/ 85758 h 171515"/>
              <a:gd name="connsiteX16" fmla="*/ 159874 w 171515"/>
              <a:gd name="connsiteY16" fmla="*/ 74116 h 1715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71515" h="171515">
                <a:moveTo>
                  <a:pt x="159874" y="74116"/>
                </a:moveTo>
                <a:lnTo>
                  <a:pt x="97399" y="74116"/>
                </a:lnTo>
                <a:lnTo>
                  <a:pt x="97399" y="11641"/>
                </a:lnTo>
                <a:cubicBezTo>
                  <a:pt x="97399" y="5212"/>
                  <a:pt x="92187" y="0"/>
                  <a:pt x="85758" y="0"/>
                </a:cubicBezTo>
                <a:cubicBezTo>
                  <a:pt x="79328" y="0"/>
                  <a:pt x="74116" y="5212"/>
                  <a:pt x="74116" y="11641"/>
                </a:cubicBezTo>
                <a:lnTo>
                  <a:pt x="74116" y="74116"/>
                </a:lnTo>
                <a:lnTo>
                  <a:pt x="11641" y="74116"/>
                </a:lnTo>
                <a:cubicBezTo>
                  <a:pt x="5212" y="74116"/>
                  <a:pt x="0" y="79328"/>
                  <a:pt x="0" y="85758"/>
                </a:cubicBezTo>
                <a:cubicBezTo>
                  <a:pt x="0" y="92187"/>
                  <a:pt x="5212" y="97399"/>
                  <a:pt x="11641" y="97399"/>
                </a:cubicBezTo>
                <a:lnTo>
                  <a:pt x="74116" y="97399"/>
                </a:lnTo>
                <a:lnTo>
                  <a:pt x="74116" y="159874"/>
                </a:lnTo>
                <a:cubicBezTo>
                  <a:pt x="74116" y="166303"/>
                  <a:pt x="79328" y="171515"/>
                  <a:pt x="85758" y="171515"/>
                </a:cubicBezTo>
                <a:cubicBezTo>
                  <a:pt x="92187" y="171515"/>
                  <a:pt x="97399" y="166303"/>
                  <a:pt x="97399" y="159874"/>
                </a:cubicBezTo>
                <a:lnTo>
                  <a:pt x="97399" y="97399"/>
                </a:lnTo>
                <a:lnTo>
                  <a:pt x="159874" y="97399"/>
                </a:lnTo>
                <a:cubicBezTo>
                  <a:pt x="166303" y="97399"/>
                  <a:pt x="171515" y="92187"/>
                  <a:pt x="171515" y="85758"/>
                </a:cubicBezTo>
                <a:cubicBezTo>
                  <a:pt x="171515" y="79328"/>
                  <a:pt x="166303" y="74116"/>
                  <a:pt x="159874" y="74116"/>
                </a:cubicBezTo>
                <a:close/>
              </a:path>
            </a:pathLst>
          </a:custGeom>
          <a:solidFill>
            <a:schemeClr val="accent2"/>
          </a:solidFill>
          <a:ln w="776" cap="flat">
            <a:noFill/>
            <a:prstDash val="solid"/>
            <a:miter/>
          </a:ln>
        </p:spPr>
        <p:txBody>
          <a:bodyPr rtlCol="0" anchor="ctr"/>
          <a:lstStyle/>
          <a:p>
            <a:endParaRPr lang="en-US"/>
          </a:p>
        </p:txBody>
      </p:sp>
      <p:sp>
        <p:nvSpPr>
          <p:cNvPr id="14" name="Graphic 12">
            <a:extLst>
              <a:ext uri="{FF2B5EF4-FFF2-40B4-BE49-F238E27FC236}">
                <a16:creationId xmlns:a16="http://schemas.microsoft.com/office/drawing/2014/main" id="{1453BF6C-B012-48B7-B4E8-6D7AC7C27D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50109" y="1084507"/>
            <a:ext cx="157545" cy="157545"/>
          </a:xfrm>
          <a:custGeom>
            <a:avLst/>
            <a:gdLst>
              <a:gd name="connsiteX0" fmla="*/ 78773 w 157545"/>
              <a:gd name="connsiteY0" fmla="*/ 23283 h 157545"/>
              <a:gd name="connsiteX1" fmla="*/ 134262 w 157545"/>
              <a:gd name="connsiteY1" fmla="*/ 78773 h 157545"/>
              <a:gd name="connsiteX2" fmla="*/ 78773 w 157545"/>
              <a:gd name="connsiteY2" fmla="*/ 134262 h 157545"/>
              <a:gd name="connsiteX3" fmla="*/ 23283 w 157545"/>
              <a:gd name="connsiteY3" fmla="*/ 78773 h 157545"/>
              <a:gd name="connsiteX4" fmla="*/ 78773 w 157545"/>
              <a:gd name="connsiteY4" fmla="*/ 23283 h 157545"/>
              <a:gd name="connsiteX5" fmla="*/ 78773 w 157545"/>
              <a:gd name="connsiteY5" fmla="*/ 0 h 157545"/>
              <a:gd name="connsiteX6" fmla="*/ 0 w 157545"/>
              <a:gd name="connsiteY6" fmla="*/ 78773 h 157545"/>
              <a:gd name="connsiteX7" fmla="*/ 78773 w 157545"/>
              <a:gd name="connsiteY7" fmla="*/ 157545 h 157545"/>
              <a:gd name="connsiteX8" fmla="*/ 157545 w 157545"/>
              <a:gd name="connsiteY8" fmla="*/ 78773 h 157545"/>
              <a:gd name="connsiteX9" fmla="*/ 78773 w 157545"/>
              <a:gd name="connsiteY9" fmla="*/ 0 h 157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57545" h="157545">
                <a:moveTo>
                  <a:pt x="78773" y="23283"/>
                </a:moveTo>
                <a:cubicBezTo>
                  <a:pt x="109419" y="23283"/>
                  <a:pt x="134262" y="48126"/>
                  <a:pt x="134262" y="78773"/>
                </a:cubicBezTo>
                <a:cubicBezTo>
                  <a:pt x="134262" y="109419"/>
                  <a:pt x="109419" y="134262"/>
                  <a:pt x="78773" y="134262"/>
                </a:cubicBezTo>
                <a:cubicBezTo>
                  <a:pt x="48126" y="134262"/>
                  <a:pt x="23283" y="109419"/>
                  <a:pt x="23283" y="78773"/>
                </a:cubicBezTo>
                <a:cubicBezTo>
                  <a:pt x="23312" y="48139"/>
                  <a:pt x="48139" y="23312"/>
                  <a:pt x="78773" y="23283"/>
                </a:cubicBezTo>
                <a:moveTo>
                  <a:pt x="78773" y="0"/>
                </a:moveTo>
                <a:cubicBezTo>
                  <a:pt x="35268" y="0"/>
                  <a:pt x="0" y="35268"/>
                  <a:pt x="0" y="78773"/>
                </a:cubicBezTo>
                <a:cubicBezTo>
                  <a:pt x="0" y="122277"/>
                  <a:pt x="35268" y="157545"/>
                  <a:pt x="78773" y="157545"/>
                </a:cubicBezTo>
                <a:cubicBezTo>
                  <a:pt x="122277" y="157545"/>
                  <a:pt x="157545" y="122277"/>
                  <a:pt x="157545" y="78773"/>
                </a:cubicBezTo>
                <a:cubicBezTo>
                  <a:pt x="157545" y="35268"/>
                  <a:pt x="122277" y="0"/>
                  <a:pt x="78773" y="0"/>
                </a:cubicBezTo>
                <a:close/>
              </a:path>
            </a:pathLst>
          </a:custGeom>
          <a:solidFill>
            <a:schemeClr val="accent2"/>
          </a:solidFill>
          <a:ln w="751" cap="flat">
            <a:noFill/>
            <a:prstDash val="solid"/>
            <a:miter/>
          </a:ln>
        </p:spPr>
        <p:txBody>
          <a:bodyPr rtlCol="0" anchor="ctr"/>
          <a:lstStyle/>
          <a:p>
            <a:endParaRPr lang="en-US"/>
          </a:p>
        </p:txBody>
      </p:sp>
      <p:sp>
        <p:nvSpPr>
          <p:cNvPr id="3" name="Content Placeholder 2">
            <a:extLst>
              <a:ext uri="{FF2B5EF4-FFF2-40B4-BE49-F238E27FC236}">
                <a16:creationId xmlns:a16="http://schemas.microsoft.com/office/drawing/2014/main" id="{92B38870-642A-C6B8-E8F3-801AB9778F34}"/>
              </a:ext>
            </a:extLst>
          </p:cNvPr>
          <p:cNvSpPr>
            <a:spLocks noGrp="1"/>
          </p:cNvSpPr>
          <p:nvPr>
            <p:ph idx="1"/>
          </p:nvPr>
        </p:nvSpPr>
        <p:spPr>
          <a:xfrm>
            <a:off x="5941717" y="518400"/>
            <a:ext cx="5644439" cy="3913641"/>
          </a:xfrm>
        </p:spPr>
        <p:txBody>
          <a:bodyPr anchor="ctr">
            <a:normAutofit fontScale="92500" lnSpcReduction="10000"/>
          </a:bodyPr>
          <a:lstStyle/>
          <a:p>
            <a:pPr algn="just">
              <a:lnSpc>
                <a:spcPct val="150000"/>
              </a:lnSpc>
              <a:buFont typeface="Wingdings" panose="05000000000000000000" pitchFamily="2" charset="2"/>
              <a:buChar char="Ø"/>
            </a:pPr>
            <a:r>
              <a:rPr lang="en-GB" sz="2000" dirty="0">
                <a:solidFill>
                  <a:schemeClr val="tx1">
                    <a:alpha val="80000"/>
                  </a:schemeClr>
                </a:solidFill>
                <a:latin typeface="Arial" panose="020B0604020202020204" pitchFamily="34" charset="0"/>
                <a:cs typeface="Arial" panose="020B0604020202020204" pitchFamily="34" charset="0"/>
              </a:rPr>
              <a:t>Promoting physical exercise among students may have advantages and disadvantages that should be considered, as well as possible effects on university resources (</a:t>
            </a:r>
            <a:r>
              <a:rPr lang="en-GB" sz="2000" b="0" i="0" dirty="0">
                <a:solidFill>
                  <a:srgbClr val="222222"/>
                </a:solidFill>
                <a:effectLst/>
                <a:latin typeface="Arial" panose="020B0604020202020204" pitchFamily="34" charset="0"/>
              </a:rPr>
              <a:t>Al </a:t>
            </a:r>
            <a:r>
              <a:rPr lang="en-GB" sz="2000" b="0" i="0" dirty="0" err="1">
                <a:solidFill>
                  <a:srgbClr val="222222"/>
                </a:solidFill>
                <a:effectLst/>
                <a:latin typeface="Arial" panose="020B0604020202020204" pitchFamily="34" charset="0"/>
              </a:rPr>
              <a:t>Rawashdeh</a:t>
            </a:r>
            <a:r>
              <a:rPr lang="en-GB" sz="2000" dirty="0">
                <a:solidFill>
                  <a:schemeClr val="tx1">
                    <a:alpha val="80000"/>
                  </a:schemeClr>
                </a:solidFill>
                <a:latin typeface="Arial" panose="020B0604020202020204" pitchFamily="34" charset="0"/>
                <a:cs typeface="Arial" panose="020B0604020202020204" pitchFamily="34" charset="0"/>
              </a:rPr>
              <a:t> et al., 2021). </a:t>
            </a:r>
          </a:p>
          <a:p>
            <a:pPr algn="just">
              <a:lnSpc>
                <a:spcPct val="150000"/>
              </a:lnSpc>
              <a:buFont typeface="Wingdings" panose="05000000000000000000" pitchFamily="2" charset="2"/>
              <a:buChar char="Ø"/>
            </a:pPr>
            <a:r>
              <a:rPr lang="en-GB" sz="2000" dirty="0">
                <a:solidFill>
                  <a:schemeClr val="tx1">
                    <a:alpha val="80000"/>
                  </a:schemeClr>
                </a:solidFill>
                <a:latin typeface="Arial" panose="020B0604020202020204" pitchFamily="34" charset="0"/>
                <a:cs typeface="Arial" panose="020B0604020202020204" pitchFamily="34" charset="0"/>
              </a:rPr>
              <a:t>Their information is kept private by employing data confidentiality permission, and safeguarding is considered (Al </a:t>
            </a:r>
            <a:r>
              <a:rPr lang="en-GB" sz="2000" dirty="0" err="1">
                <a:solidFill>
                  <a:schemeClr val="tx1">
                    <a:alpha val="80000"/>
                  </a:schemeClr>
                </a:solidFill>
                <a:latin typeface="Arial" panose="020B0604020202020204" pitchFamily="34" charset="0"/>
                <a:cs typeface="Arial" panose="020B0604020202020204" pitchFamily="34" charset="0"/>
              </a:rPr>
              <a:t>Rawashdeh</a:t>
            </a:r>
            <a:r>
              <a:rPr lang="en-GB" sz="2000" dirty="0">
                <a:solidFill>
                  <a:schemeClr val="tx1">
                    <a:alpha val="80000"/>
                  </a:schemeClr>
                </a:solidFill>
                <a:latin typeface="Arial" panose="020B0604020202020204" pitchFamily="34" charset="0"/>
                <a:cs typeface="Arial" panose="020B0604020202020204" pitchFamily="34" charset="0"/>
              </a:rPr>
              <a:t> et al., 2021).</a:t>
            </a:r>
          </a:p>
        </p:txBody>
      </p:sp>
      <p:sp>
        <p:nvSpPr>
          <p:cNvPr id="16" name="Graphic 10">
            <a:extLst>
              <a:ext uri="{FF2B5EF4-FFF2-40B4-BE49-F238E27FC236}">
                <a16:creationId xmlns:a16="http://schemas.microsoft.com/office/drawing/2014/main" id="{E3020543-B24B-4EC4-8FFC-8DD88EEA91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36547" y="5751820"/>
            <a:ext cx="112426" cy="112426"/>
          </a:xfrm>
          <a:custGeom>
            <a:avLst/>
            <a:gdLst>
              <a:gd name="connsiteX0" fmla="*/ 112426 w 112426"/>
              <a:gd name="connsiteY0" fmla="*/ 56213 h 112426"/>
              <a:gd name="connsiteX1" fmla="*/ 56213 w 112426"/>
              <a:gd name="connsiteY1" fmla="*/ 112426 h 112426"/>
              <a:gd name="connsiteX2" fmla="*/ 0 w 112426"/>
              <a:gd name="connsiteY2" fmla="*/ 56213 h 112426"/>
              <a:gd name="connsiteX3" fmla="*/ 56213 w 112426"/>
              <a:gd name="connsiteY3" fmla="*/ 0 h 112426"/>
              <a:gd name="connsiteX4" fmla="*/ 112426 w 112426"/>
              <a:gd name="connsiteY4" fmla="*/ 56213 h 11242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2426" h="112426">
                <a:moveTo>
                  <a:pt x="112426" y="56213"/>
                </a:moveTo>
                <a:cubicBezTo>
                  <a:pt x="112426" y="87259"/>
                  <a:pt x="87259" y="112426"/>
                  <a:pt x="56213" y="112426"/>
                </a:cubicBezTo>
                <a:cubicBezTo>
                  <a:pt x="25167" y="112426"/>
                  <a:pt x="0" y="87259"/>
                  <a:pt x="0" y="56213"/>
                </a:cubicBezTo>
                <a:cubicBezTo>
                  <a:pt x="0" y="25167"/>
                  <a:pt x="25167" y="0"/>
                  <a:pt x="56213" y="0"/>
                </a:cubicBezTo>
                <a:cubicBezTo>
                  <a:pt x="87259" y="0"/>
                  <a:pt x="112426" y="25167"/>
                  <a:pt x="112426" y="56213"/>
                </a:cubicBezTo>
                <a:close/>
              </a:path>
            </a:pathLst>
          </a:custGeom>
          <a:solidFill>
            <a:schemeClr val="accent2"/>
          </a:solidFill>
          <a:ln w="516" cap="flat">
            <a:noFill/>
            <a:prstDash val="solid"/>
            <a:miter/>
          </a:ln>
        </p:spPr>
        <p:txBody>
          <a:bodyPr rtlCol="0" anchor="ctr"/>
          <a:lstStyle/>
          <a:p>
            <a:endParaRPr lang="en-US"/>
          </a:p>
        </p:txBody>
      </p:sp>
      <p:cxnSp>
        <p:nvCxnSpPr>
          <p:cNvPr id="18" name="Straight Connector 17">
            <a:extLst>
              <a:ext uri="{FF2B5EF4-FFF2-40B4-BE49-F238E27FC236}">
                <a16:creationId xmlns:a16="http://schemas.microsoft.com/office/drawing/2014/main" id="{C49DA8F6-BCC1-4447-B54C-57856834B94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586162" y="3610394"/>
            <a:ext cx="0" cy="3238728"/>
          </a:xfrm>
          <a:prstGeom prst="line">
            <a:avLst/>
          </a:prstGeom>
          <a:ln w="25400" cap="sq">
            <a:gradFill flip="none" rotWithShape="1">
              <a:gsLst>
                <a:gs pos="0">
                  <a:schemeClr val="accent1"/>
                </a:gs>
                <a:gs pos="100000">
                  <a:schemeClr val="accent2"/>
                </a:gs>
              </a:gsLst>
              <a:lin ang="5400000" scaled="0"/>
              <a:tileRect/>
            </a:gradFill>
            <a:beve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02898039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C61293E-6EBE-43EF-A52C-9BEBFD7679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D308CA8-57DF-6BF5-1545-89A16EEA6FA6}"/>
              </a:ext>
            </a:extLst>
          </p:cNvPr>
          <p:cNvSpPr>
            <a:spLocks noGrp="1"/>
          </p:cNvSpPr>
          <p:nvPr>
            <p:ph type="title"/>
          </p:nvPr>
        </p:nvSpPr>
        <p:spPr>
          <a:xfrm>
            <a:off x="5297593" y="123911"/>
            <a:ext cx="6251110" cy="1558212"/>
          </a:xfrm>
        </p:spPr>
        <p:txBody>
          <a:bodyPr anchor="b">
            <a:normAutofit fontScale="90000"/>
          </a:bodyPr>
          <a:lstStyle/>
          <a:p>
            <a:r>
              <a:rPr lang="en-GB" sz="5400" dirty="0">
                <a:latin typeface="Arial" panose="020B0604020202020204" pitchFamily="34" charset="0"/>
                <a:cs typeface="Arial" panose="020B0604020202020204" pitchFamily="34" charset="0"/>
              </a:rPr>
              <a:t>   Implication Research</a:t>
            </a:r>
          </a:p>
        </p:txBody>
      </p:sp>
      <p:pic>
        <p:nvPicPr>
          <p:cNvPr id="5" name="Picture 4" descr="Close-up unopened pill packets">
            <a:extLst>
              <a:ext uri="{FF2B5EF4-FFF2-40B4-BE49-F238E27FC236}">
                <a16:creationId xmlns:a16="http://schemas.microsoft.com/office/drawing/2014/main" id="{886F97FA-FAEF-CE70-2F3D-114EC5085187}"/>
              </a:ext>
            </a:extLst>
          </p:cNvPr>
          <p:cNvPicPr>
            <a:picLocks noChangeAspect="1"/>
          </p:cNvPicPr>
          <p:nvPr/>
        </p:nvPicPr>
        <p:blipFill rotWithShape="1">
          <a:blip r:embed="rId2"/>
          <a:srcRect l="30700" r="24648"/>
          <a:stretch/>
        </p:blipFill>
        <p:spPr>
          <a:xfrm>
            <a:off x="2" y="10"/>
            <a:ext cx="3704252" cy="6857990"/>
          </a:xfrm>
          <a:custGeom>
            <a:avLst/>
            <a:gdLst/>
            <a:ahLst/>
            <a:cxnLst/>
            <a:rect l="l" t="t" r="r" b="b"/>
            <a:pathLst>
              <a:path w="4657344" h="6858000">
                <a:moveTo>
                  <a:pt x="0" y="0"/>
                </a:moveTo>
                <a:lnTo>
                  <a:pt x="3429755" y="0"/>
                </a:lnTo>
                <a:lnTo>
                  <a:pt x="3526016" y="148742"/>
                </a:lnTo>
                <a:cubicBezTo>
                  <a:pt x="3657740" y="365513"/>
                  <a:pt x="3777402" y="589569"/>
                  <a:pt x="3886489" y="819975"/>
                </a:cubicBezTo>
                <a:cubicBezTo>
                  <a:pt x="3891856" y="833492"/>
                  <a:pt x="3900663" y="845393"/>
                  <a:pt x="3912049" y="854514"/>
                </a:cubicBezTo>
                <a:cubicBezTo>
                  <a:pt x="3897352" y="819849"/>
                  <a:pt x="3883037" y="784928"/>
                  <a:pt x="3868083" y="750263"/>
                </a:cubicBezTo>
                <a:cubicBezTo>
                  <a:pt x="3806989" y="608712"/>
                  <a:pt x="3742478" y="469145"/>
                  <a:pt x="3674155" y="331786"/>
                </a:cubicBezTo>
                <a:lnTo>
                  <a:pt x="3496656" y="0"/>
                </a:lnTo>
                <a:lnTo>
                  <a:pt x="3554371" y="0"/>
                </a:lnTo>
                <a:lnTo>
                  <a:pt x="3661621" y="196614"/>
                </a:lnTo>
                <a:cubicBezTo>
                  <a:pt x="3856899" y="573253"/>
                  <a:pt x="4021071" y="966066"/>
                  <a:pt x="4161279" y="1371196"/>
                </a:cubicBezTo>
                <a:cubicBezTo>
                  <a:pt x="4379525" y="2007265"/>
                  <a:pt x="4530141" y="2664286"/>
                  <a:pt x="4610660" y="3331516"/>
                </a:cubicBezTo>
                <a:cubicBezTo>
                  <a:pt x="4652837" y="3672965"/>
                  <a:pt x="4671625" y="4013908"/>
                  <a:pt x="4645040" y="4357388"/>
                </a:cubicBezTo>
                <a:cubicBezTo>
                  <a:pt x="4613599" y="4758899"/>
                  <a:pt x="4566181" y="5157998"/>
                  <a:pt x="4485789" y="5552906"/>
                </a:cubicBezTo>
                <a:cubicBezTo>
                  <a:pt x="4397121" y="5988893"/>
                  <a:pt x="4276748" y="6414594"/>
                  <a:pt x="4117769" y="6828295"/>
                </a:cubicBezTo>
                <a:lnTo>
                  <a:pt x="4105288" y="6858000"/>
                </a:lnTo>
                <a:lnTo>
                  <a:pt x="4052520" y="6858000"/>
                </a:lnTo>
                <a:lnTo>
                  <a:pt x="4059369" y="6841549"/>
                </a:lnTo>
                <a:cubicBezTo>
                  <a:pt x="4147276" y="6614016"/>
                  <a:pt x="4224193" y="6380817"/>
                  <a:pt x="4291518" y="6142729"/>
                </a:cubicBezTo>
                <a:cubicBezTo>
                  <a:pt x="4350055" y="5935370"/>
                  <a:pt x="4393256" y="5723695"/>
                  <a:pt x="4443357" y="5513923"/>
                </a:cubicBezTo>
                <a:cubicBezTo>
                  <a:pt x="4444541" y="5502788"/>
                  <a:pt x="4445137" y="5491601"/>
                  <a:pt x="4445146" y="5480401"/>
                </a:cubicBezTo>
                <a:cubicBezTo>
                  <a:pt x="4408465" y="5607635"/>
                  <a:pt x="4379196" y="5719759"/>
                  <a:pt x="4344559" y="5830359"/>
                </a:cubicBezTo>
                <a:cubicBezTo>
                  <a:pt x="4254261" y="6118381"/>
                  <a:pt x="4150112" y="6398531"/>
                  <a:pt x="4031702" y="6670527"/>
                </a:cubicBezTo>
                <a:lnTo>
                  <a:pt x="3943824" y="6858000"/>
                </a:lnTo>
                <a:lnTo>
                  <a:pt x="0" y="6858000"/>
                </a:lnTo>
                <a:close/>
              </a:path>
            </a:pathLst>
          </a:custGeom>
        </p:spPr>
      </p:pic>
      <p:sp>
        <p:nvSpPr>
          <p:cNvPr id="11" name="sketchy line">
            <a:extLst>
              <a:ext uri="{FF2B5EF4-FFF2-40B4-BE49-F238E27FC236}">
                <a16:creationId xmlns:a16="http://schemas.microsoft.com/office/drawing/2014/main" id="{21540236-BFD5-4A9D-8840-4703E7F768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297762" y="2374947"/>
            <a:ext cx="4243589" cy="18288"/>
          </a:xfrm>
          <a:custGeom>
            <a:avLst/>
            <a:gdLst>
              <a:gd name="connsiteX0" fmla="*/ 0 w 4243589"/>
              <a:gd name="connsiteY0" fmla="*/ 0 h 18288"/>
              <a:gd name="connsiteX1" fmla="*/ 478919 w 4243589"/>
              <a:gd name="connsiteY1" fmla="*/ 0 h 18288"/>
              <a:gd name="connsiteX2" fmla="*/ 957839 w 4243589"/>
              <a:gd name="connsiteY2" fmla="*/ 0 h 18288"/>
              <a:gd name="connsiteX3" fmla="*/ 1521630 w 4243589"/>
              <a:gd name="connsiteY3" fmla="*/ 0 h 18288"/>
              <a:gd name="connsiteX4" fmla="*/ 2212729 w 4243589"/>
              <a:gd name="connsiteY4" fmla="*/ 0 h 18288"/>
              <a:gd name="connsiteX5" fmla="*/ 2734084 w 4243589"/>
              <a:gd name="connsiteY5" fmla="*/ 0 h 18288"/>
              <a:gd name="connsiteX6" fmla="*/ 3255439 w 4243589"/>
              <a:gd name="connsiteY6" fmla="*/ 0 h 18288"/>
              <a:gd name="connsiteX7" fmla="*/ 4243589 w 4243589"/>
              <a:gd name="connsiteY7" fmla="*/ 0 h 18288"/>
              <a:gd name="connsiteX8" fmla="*/ 4243589 w 4243589"/>
              <a:gd name="connsiteY8" fmla="*/ 18288 h 18288"/>
              <a:gd name="connsiteX9" fmla="*/ 3594926 w 4243589"/>
              <a:gd name="connsiteY9" fmla="*/ 18288 h 18288"/>
              <a:gd name="connsiteX10" fmla="*/ 3073571 w 4243589"/>
              <a:gd name="connsiteY10" fmla="*/ 18288 h 18288"/>
              <a:gd name="connsiteX11" fmla="*/ 2552216 w 4243589"/>
              <a:gd name="connsiteY11" fmla="*/ 18288 h 18288"/>
              <a:gd name="connsiteX12" fmla="*/ 1903553 w 4243589"/>
              <a:gd name="connsiteY12" fmla="*/ 18288 h 18288"/>
              <a:gd name="connsiteX13" fmla="*/ 1212454 w 4243589"/>
              <a:gd name="connsiteY13" fmla="*/ 18288 h 18288"/>
              <a:gd name="connsiteX14" fmla="*/ 733535 w 4243589"/>
              <a:gd name="connsiteY14" fmla="*/ 18288 h 18288"/>
              <a:gd name="connsiteX15" fmla="*/ 0 w 4243589"/>
              <a:gd name="connsiteY15" fmla="*/ 18288 h 18288"/>
              <a:gd name="connsiteX16" fmla="*/ 0 w 4243589"/>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18288" fill="none" extrusionOk="0">
                <a:moveTo>
                  <a:pt x="0" y="0"/>
                </a:moveTo>
                <a:cubicBezTo>
                  <a:pt x="213395" y="-21006"/>
                  <a:pt x="307421" y="-18116"/>
                  <a:pt x="478919" y="0"/>
                </a:cubicBezTo>
                <a:cubicBezTo>
                  <a:pt x="650417" y="18116"/>
                  <a:pt x="831092" y="-21237"/>
                  <a:pt x="957839" y="0"/>
                </a:cubicBezTo>
                <a:cubicBezTo>
                  <a:pt x="1084586" y="21237"/>
                  <a:pt x="1301682" y="25124"/>
                  <a:pt x="1521630" y="0"/>
                </a:cubicBezTo>
                <a:cubicBezTo>
                  <a:pt x="1741578" y="-25124"/>
                  <a:pt x="1970269" y="-29139"/>
                  <a:pt x="2212729" y="0"/>
                </a:cubicBezTo>
                <a:cubicBezTo>
                  <a:pt x="2455189" y="29139"/>
                  <a:pt x="2558847" y="-4796"/>
                  <a:pt x="2734084" y="0"/>
                </a:cubicBezTo>
                <a:cubicBezTo>
                  <a:pt x="2909321" y="4796"/>
                  <a:pt x="3097217" y="-13409"/>
                  <a:pt x="3255439" y="0"/>
                </a:cubicBezTo>
                <a:cubicBezTo>
                  <a:pt x="3413662" y="13409"/>
                  <a:pt x="3979999" y="-10121"/>
                  <a:pt x="4243589" y="0"/>
                </a:cubicBezTo>
                <a:cubicBezTo>
                  <a:pt x="4244484" y="8974"/>
                  <a:pt x="4243043" y="9359"/>
                  <a:pt x="4243589" y="18288"/>
                </a:cubicBezTo>
                <a:cubicBezTo>
                  <a:pt x="4058777" y="31246"/>
                  <a:pt x="3910348" y="3158"/>
                  <a:pt x="3594926" y="18288"/>
                </a:cubicBezTo>
                <a:cubicBezTo>
                  <a:pt x="3279504" y="33418"/>
                  <a:pt x="3319955" y="-3977"/>
                  <a:pt x="3073571" y="18288"/>
                </a:cubicBezTo>
                <a:cubicBezTo>
                  <a:pt x="2827187" y="40553"/>
                  <a:pt x="2767387" y="1863"/>
                  <a:pt x="2552216" y="18288"/>
                </a:cubicBezTo>
                <a:cubicBezTo>
                  <a:pt x="2337046" y="34713"/>
                  <a:pt x="2181871" y="19527"/>
                  <a:pt x="1903553" y="18288"/>
                </a:cubicBezTo>
                <a:cubicBezTo>
                  <a:pt x="1625235" y="17049"/>
                  <a:pt x="1557672" y="24174"/>
                  <a:pt x="1212454" y="18288"/>
                </a:cubicBezTo>
                <a:cubicBezTo>
                  <a:pt x="867236" y="12402"/>
                  <a:pt x="874382" y="15627"/>
                  <a:pt x="733535" y="18288"/>
                </a:cubicBezTo>
                <a:cubicBezTo>
                  <a:pt x="592688" y="20949"/>
                  <a:pt x="183477" y="14753"/>
                  <a:pt x="0" y="18288"/>
                </a:cubicBezTo>
                <a:cubicBezTo>
                  <a:pt x="-229" y="14222"/>
                  <a:pt x="509" y="5816"/>
                  <a:pt x="0" y="0"/>
                </a:cubicBezTo>
                <a:close/>
              </a:path>
              <a:path w="4243589" h="18288" stroke="0" extrusionOk="0">
                <a:moveTo>
                  <a:pt x="0" y="0"/>
                </a:moveTo>
                <a:cubicBezTo>
                  <a:pt x="143690" y="16630"/>
                  <a:pt x="266667" y="14847"/>
                  <a:pt x="521355" y="0"/>
                </a:cubicBezTo>
                <a:cubicBezTo>
                  <a:pt x="776043" y="-14847"/>
                  <a:pt x="814491" y="-17363"/>
                  <a:pt x="1000275" y="0"/>
                </a:cubicBezTo>
                <a:cubicBezTo>
                  <a:pt x="1186059" y="17363"/>
                  <a:pt x="1352504" y="-23507"/>
                  <a:pt x="1521630" y="0"/>
                </a:cubicBezTo>
                <a:cubicBezTo>
                  <a:pt x="1690756" y="23507"/>
                  <a:pt x="1889525" y="5871"/>
                  <a:pt x="2127857" y="0"/>
                </a:cubicBezTo>
                <a:cubicBezTo>
                  <a:pt x="2366189" y="-5871"/>
                  <a:pt x="2620628" y="-27997"/>
                  <a:pt x="2776520" y="0"/>
                </a:cubicBezTo>
                <a:cubicBezTo>
                  <a:pt x="2932412" y="27997"/>
                  <a:pt x="3131683" y="-25073"/>
                  <a:pt x="3467618" y="0"/>
                </a:cubicBezTo>
                <a:cubicBezTo>
                  <a:pt x="3803553" y="25073"/>
                  <a:pt x="4017371" y="3071"/>
                  <a:pt x="4243589" y="0"/>
                </a:cubicBezTo>
                <a:cubicBezTo>
                  <a:pt x="4243134" y="6162"/>
                  <a:pt x="4243492" y="11775"/>
                  <a:pt x="4243589" y="18288"/>
                </a:cubicBezTo>
                <a:cubicBezTo>
                  <a:pt x="4017834" y="-5779"/>
                  <a:pt x="3834586" y="13376"/>
                  <a:pt x="3594926" y="18288"/>
                </a:cubicBezTo>
                <a:cubicBezTo>
                  <a:pt x="3355266" y="23200"/>
                  <a:pt x="3204179" y="2869"/>
                  <a:pt x="2903827" y="18288"/>
                </a:cubicBezTo>
                <a:cubicBezTo>
                  <a:pt x="2603475" y="33707"/>
                  <a:pt x="2526187" y="46187"/>
                  <a:pt x="2212729" y="18288"/>
                </a:cubicBezTo>
                <a:cubicBezTo>
                  <a:pt x="1899271" y="-9611"/>
                  <a:pt x="1966289" y="29692"/>
                  <a:pt x="1733809" y="18288"/>
                </a:cubicBezTo>
                <a:cubicBezTo>
                  <a:pt x="1501329" y="6884"/>
                  <a:pt x="1343612" y="12492"/>
                  <a:pt x="1085146" y="18288"/>
                </a:cubicBezTo>
                <a:cubicBezTo>
                  <a:pt x="826680" y="24084"/>
                  <a:pt x="778184" y="35607"/>
                  <a:pt x="521355" y="18288"/>
                </a:cubicBezTo>
                <a:cubicBezTo>
                  <a:pt x="264526" y="969"/>
                  <a:pt x="120277" y="4268"/>
                  <a:pt x="0" y="18288"/>
                </a:cubicBezTo>
                <a:cubicBezTo>
                  <a:pt x="766" y="10800"/>
                  <a:pt x="-457" y="8180"/>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069B624E-7F73-2BD6-5A62-615EE0BA82A2}"/>
              </a:ext>
            </a:extLst>
          </p:cNvPr>
          <p:cNvSpPr>
            <a:spLocks noGrp="1"/>
          </p:cNvSpPr>
          <p:nvPr>
            <p:ph idx="1"/>
          </p:nvPr>
        </p:nvSpPr>
        <p:spPr>
          <a:xfrm>
            <a:off x="3641990" y="2403619"/>
            <a:ext cx="8484697" cy="4443997"/>
          </a:xfrm>
        </p:spPr>
        <p:txBody>
          <a:bodyPr>
            <a:normAutofit fontScale="25000" lnSpcReduction="20000"/>
          </a:bodyPr>
          <a:lstStyle/>
          <a:p>
            <a:pPr algn="just">
              <a:lnSpc>
                <a:spcPct val="170000"/>
              </a:lnSpc>
              <a:spcBef>
                <a:spcPts val="0"/>
              </a:spcBef>
              <a:buFont typeface="Wingdings" panose="05000000000000000000" pitchFamily="2" charset="2"/>
              <a:buChar char="Ø"/>
            </a:pPr>
            <a:r>
              <a:rPr lang="en-GB" sz="6400" b="1" dirty="0">
                <a:solidFill>
                  <a:schemeClr val="tx1">
                    <a:alpha val="80000"/>
                  </a:schemeClr>
                </a:solidFill>
                <a:latin typeface="Arial" panose="020B0604020202020204" pitchFamily="34" charset="0"/>
                <a:cs typeface="Arial" panose="020B0604020202020204" pitchFamily="34" charset="0"/>
              </a:rPr>
              <a:t> </a:t>
            </a:r>
            <a:r>
              <a:rPr lang="en-GB" sz="6400" dirty="0">
                <a:solidFill>
                  <a:schemeClr val="tx1">
                    <a:alpha val="80000"/>
                  </a:schemeClr>
                </a:solidFill>
                <a:latin typeface="Arial" panose="020B0604020202020204" pitchFamily="34" charset="0"/>
                <a:cs typeface="Arial" panose="020B0604020202020204" pitchFamily="34" charset="0"/>
              </a:rPr>
              <a:t>Research on the prevalence of physical activity among university students has implications for public health policy, university wellness programmes, and individual behaviour modification</a:t>
            </a:r>
            <a:r>
              <a:rPr lang="en-GB" sz="6400" dirty="0">
                <a:latin typeface="Arial" panose="020B0604020202020204" pitchFamily="34" charset="0"/>
                <a:cs typeface="Arial" panose="020B0604020202020204" pitchFamily="34" charset="0"/>
              </a:rPr>
              <a:t> (Todd, 2020),</a:t>
            </a:r>
            <a:endParaRPr lang="en-GB" sz="6400" b="1" dirty="0">
              <a:effectLst/>
              <a:latin typeface="Arial" panose="020B0604020202020204" pitchFamily="34" charset="0"/>
              <a:cs typeface="Arial" panose="020B0604020202020204" pitchFamily="34" charset="0"/>
            </a:endParaRPr>
          </a:p>
          <a:p>
            <a:pPr marL="0" indent="0" algn="just">
              <a:lnSpc>
                <a:spcPct val="170000"/>
              </a:lnSpc>
              <a:spcBef>
                <a:spcPts val="0"/>
              </a:spcBef>
              <a:spcAft>
                <a:spcPts val="0"/>
              </a:spcAft>
              <a:buNone/>
            </a:pPr>
            <a:r>
              <a:rPr lang="en-GB" sz="6400" b="1" dirty="0">
                <a:effectLst/>
                <a:latin typeface="Arial" panose="020B0604020202020204" pitchFamily="34" charset="0"/>
                <a:cs typeface="Arial" panose="020B0604020202020204" pitchFamily="34" charset="0"/>
              </a:rPr>
              <a:t>Among the contexts for public health and social care are</a:t>
            </a:r>
            <a:r>
              <a:rPr lang="en-GB" sz="6400" dirty="0">
                <a:effectLst/>
                <a:latin typeface="Arial" panose="020B0604020202020204" pitchFamily="34" charset="0"/>
                <a:cs typeface="Arial" panose="020B0604020202020204" pitchFamily="34" charset="0"/>
              </a:rPr>
              <a:t>: </a:t>
            </a:r>
          </a:p>
          <a:p>
            <a:pPr marL="1143000" indent="-1143000" algn="just">
              <a:lnSpc>
                <a:spcPct val="170000"/>
              </a:lnSpc>
              <a:spcBef>
                <a:spcPts val="0"/>
              </a:spcBef>
              <a:spcAft>
                <a:spcPts val="0"/>
              </a:spcAft>
              <a:buFont typeface="+mj-lt"/>
              <a:buAutoNum type="arabicPeriod"/>
            </a:pPr>
            <a:r>
              <a:rPr lang="en-GB" sz="6400" dirty="0">
                <a:effectLst/>
                <a:latin typeface="Arial" panose="020B0604020202020204" pitchFamily="34" charset="0"/>
                <a:cs typeface="Arial" panose="020B0604020202020204" pitchFamily="34" charset="0"/>
              </a:rPr>
              <a:t>Adolescent exercise programmes.</a:t>
            </a:r>
          </a:p>
          <a:p>
            <a:pPr marL="1143000" indent="-1143000" algn="just">
              <a:lnSpc>
                <a:spcPct val="170000"/>
              </a:lnSpc>
              <a:spcBef>
                <a:spcPts val="0"/>
              </a:spcBef>
              <a:spcAft>
                <a:spcPts val="0"/>
              </a:spcAft>
              <a:buFont typeface="+mj-lt"/>
              <a:buAutoNum type="arabicPeriod"/>
            </a:pPr>
            <a:r>
              <a:rPr lang="en-GB" sz="6400" dirty="0">
                <a:effectLst/>
                <a:latin typeface="Arial" panose="020B0604020202020204" pitchFamily="34" charset="0"/>
                <a:cs typeface="Arial" panose="020B0604020202020204" pitchFamily="34" charset="0"/>
              </a:rPr>
              <a:t>Chronic condition walking groups and adolescents in school receiving physical activity interventions </a:t>
            </a:r>
            <a:r>
              <a:rPr lang="en-GB" sz="6400" dirty="0">
                <a:latin typeface="Arial" panose="020B0604020202020204" pitchFamily="34" charset="0"/>
                <a:cs typeface="Arial" panose="020B0604020202020204" pitchFamily="34" charset="0"/>
              </a:rPr>
              <a:t>(</a:t>
            </a:r>
            <a:r>
              <a:rPr lang="en-GB" sz="6400" b="1" dirty="0">
                <a:latin typeface="Arial" panose="020B0604020202020204" pitchFamily="34" charset="0"/>
                <a:cs typeface="Arial" panose="020B0604020202020204" pitchFamily="34" charset="0"/>
              </a:rPr>
              <a:t>Heath et al., 2012</a:t>
            </a:r>
            <a:r>
              <a:rPr lang="en-GB" sz="6400" dirty="0">
                <a:latin typeface="Arial" panose="020B0604020202020204" pitchFamily="34" charset="0"/>
                <a:cs typeface="Arial" panose="020B0604020202020204" pitchFamily="34" charset="0"/>
              </a:rPr>
              <a:t>).</a:t>
            </a:r>
          </a:p>
          <a:p>
            <a:pPr marL="0" indent="0" algn="just">
              <a:lnSpc>
                <a:spcPct val="170000"/>
              </a:lnSpc>
              <a:spcBef>
                <a:spcPts val="0"/>
              </a:spcBef>
              <a:spcAft>
                <a:spcPts val="0"/>
              </a:spcAft>
              <a:buNone/>
            </a:pPr>
            <a:endParaRPr lang="en-GB" sz="6400" dirty="0">
              <a:effectLst/>
              <a:latin typeface="Arial" panose="020B0604020202020204" pitchFamily="34" charset="0"/>
              <a:cs typeface="Arial" panose="020B0604020202020204" pitchFamily="34" charset="0"/>
            </a:endParaRPr>
          </a:p>
          <a:p>
            <a:pPr algn="just">
              <a:lnSpc>
                <a:spcPct val="170000"/>
              </a:lnSpc>
              <a:spcBef>
                <a:spcPts val="0"/>
              </a:spcBef>
              <a:spcAft>
                <a:spcPts val="0"/>
              </a:spcAft>
              <a:buFont typeface="Wingdings" panose="05000000000000000000" pitchFamily="2" charset="2"/>
              <a:buChar char="Ø"/>
            </a:pPr>
            <a:r>
              <a:rPr lang="en-GB" sz="6400" dirty="0">
                <a:effectLst/>
                <a:latin typeface="Arial" panose="020B0604020202020204" pitchFamily="34" charset="0"/>
                <a:cs typeface="Arial" panose="020B0604020202020204" pitchFamily="34" charset="0"/>
              </a:rPr>
              <a:t>Raising public awareness of the benefits of physical activity, encouraging physical activity through social support and environmental changes, and creating interventions tailored to </a:t>
            </a:r>
            <a:r>
              <a:rPr lang="en-GB" sz="6400" dirty="0">
                <a:latin typeface="Arial" panose="020B0604020202020204" pitchFamily="34" charset="0"/>
                <a:cs typeface="Arial" panose="020B0604020202020204" pitchFamily="34" charset="0"/>
              </a:rPr>
              <a:t>university</a:t>
            </a:r>
            <a:r>
              <a:rPr lang="en-GB" sz="6400" dirty="0">
                <a:effectLst/>
                <a:latin typeface="Arial" panose="020B0604020202020204" pitchFamily="34" charset="0"/>
                <a:cs typeface="Arial" panose="020B0604020202020204" pitchFamily="34" charset="0"/>
              </a:rPr>
              <a:t> students' needs and biological activity factors can also improve their physical and mental health </a:t>
            </a:r>
            <a:r>
              <a:rPr lang="en-GB" sz="6400" dirty="0">
                <a:latin typeface="Arial" panose="020B0604020202020204" pitchFamily="34" charset="0"/>
                <a:cs typeface="Arial" panose="020B0604020202020204" pitchFamily="34" charset="0"/>
              </a:rPr>
              <a:t>(</a:t>
            </a:r>
            <a:r>
              <a:rPr lang="en-GB" sz="6400" b="1" dirty="0">
                <a:latin typeface="Arial" panose="020B0604020202020204" pitchFamily="34" charset="0"/>
                <a:cs typeface="Arial" panose="020B0604020202020204" pitchFamily="34" charset="0"/>
              </a:rPr>
              <a:t>Heath et al., 2012</a:t>
            </a:r>
            <a:r>
              <a:rPr lang="en-GB" sz="6400" dirty="0">
                <a:latin typeface="Arial" panose="020B0604020202020204" pitchFamily="34" charset="0"/>
                <a:cs typeface="Arial" panose="020B0604020202020204" pitchFamily="34" charset="0"/>
              </a:rPr>
              <a:t>).</a:t>
            </a:r>
            <a:endParaRPr lang="en-GB" sz="6400" dirty="0">
              <a:effectLst/>
              <a:latin typeface="Arial" panose="020B0604020202020204" pitchFamily="34" charset="0"/>
              <a:cs typeface="Arial" panose="020B0604020202020204" pitchFamily="34" charset="0"/>
            </a:endParaRPr>
          </a:p>
          <a:p>
            <a:pPr marL="0" indent="0" algn="just">
              <a:lnSpc>
                <a:spcPct val="170000"/>
              </a:lnSpc>
              <a:spcBef>
                <a:spcPts val="0"/>
              </a:spcBef>
              <a:spcAft>
                <a:spcPts val="0"/>
              </a:spcAft>
              <a:buNone/>
            </a:pPr>
            <a:br>
              <a:rPr lang="en-GB" sz="6400" dirty="0">
                <a:effectLst/>
                <a:latin typeface="Arial" panose="020B0604020202020204" pitchFamily="34" charset="0"/>
                <a:cs typeface="Arial" panose="020B0604020202020204" pitchFamily="34" charset="0"/>
              </a:rPr>
            </a:br>
            <a:endParaRPr lang="en-GB" sz="6400" dirty="0">
              <a:effectLst/>
              <a:latin typeface="Arial" panose="020B0604020202020204" pitchFamily="34" charset="0"/>
              <a:cs typeface="Arial" panose="020B0604020202020204" pitchFamily="34" charset="0"/>
            </a:endParaRPr>
          </a:p>
          <a:p>
            <a:pPr>
              <a:spcBef>
                <a:spcPts val="0"/>
              </a:spcBef>
              <a:spcAft>
                <a:spcPts val="0"/>
              </a:spcAft>
            </a:pPr>
            <a:br>
              <a:rPr lang="en-GB" sz="6400" dirty="0">
                <a:effectLst/>
                <a:latin typeface="Arial" panose="020B0604020202020204" pitchFamily="34" charset="0"/>
                <a:cs typeface="Arial" panose="020B0604020202020204" pitchFamily="34" charset="0"/>
              </a:rPr>
            </a:br>
            <a:endParaRPr lang="en-GB" sz="6400" dirty="0">
              <a:effectLst/>
              <a:latin typeface="Arial" panose="020B0604020202020204" pitchFamily="34" charset="0"/>
              <a:cs typeface="Arial" panose="020B0604020202020204" pitchFamily="34" charset="0"/>
            </a:endParaRPr>
          </a:p>
          <a:p>
            <a:pPr marL="0" indent="0">
              <a:buNone/>
            </a:pPr>
            <a:endParaRPr lang="en-GB" sz="1700" dirty="0"/>
          </a:p>
        </p:txBody>
      </p:sp>
    </p:spTree>
    <p:extLst>
      <p:ext uri="{BB962C8B-B14F-4D97-AF65-F5344CB8AC3E}">
        <p14:creationId xmlns:p14="http://schemas.microsoft.com/office/powerpoint/2010/main" val="2554143115"/>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85" name="Rectangle 1084">
            <a:extLst>
              <a:ext uri="{FF2B5EF4-FFF2-40B4-BE49-F238E27FC236}">
                <a16:creationId xmlns:a16="http://schemas.microsoft.com/office/drawing/2014/main" id="{FFB60E8C-7224-44A4-87A0-46A1711DD2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FE76B2A-899D-F041-C2F2-6A839E1C8065}"/>
              </a:ext>
            </a:extLst>
          </p:cNvPr>
          <p:cNvSpPr>
            <a:spLocks noGrp="1"/>
          </p:cNvSpPr>
          <p:nvPr>
            <p:ph type="title"/>
          </p:nvPr>
        </p:nvSpPr>
        <p:spPr>
          <a:xfrm>
            <a:off x="795528" y="386930"/>
            <a:ext cx="10141799" cy="1300554"/>
          </a:xfrm>
        </p:spPr>
        <p:txBody>
          <a:bodyPr anchor="b">
            <a:normAutofit/>
          </a:bodyPr>
          <a:lstStyle/>
          <a:p>
            <a:r>
              <a:rPr lang="en-GB" sz="3600" dirty="0">
                <a:latin typeface="Arial" panose="020B0604020202020204" pitchFamily="34" charset="0"/>
                <a:cs typeface="Arial" panose="020B0604020202020204" pitchFamily="34" charset="0"/>
              </a:rPr>
              <a:t>Plan Of Work And Time Schedule ( </a:t>
            </a:r>
            <a:r>
              <a:rPr lang="en-GB" sz="3600" dirty="0">
                <a:solidFill>
                  <a:srgbClr val="0070C0"/>
                </a:solidFill>
                <a:latin typeface="Arial" panose="020B0604020202020204" pitchFamily="34" charset="0"/>
                <a:cs typeface="Arial" panose="020B0604020202020204" pitchFamily="34" charset="0"/>
              </a:rPr>
              <a:t>Gantt Chart</a:t>
            </a:r>
            <a:r>
              <a:rPr lang="en-GB" sz="3600" dirty="0">
                <a:latin typeface="Arial" panose="020B0604020202020204" pitchFamily="34" charset="0"/>
                <a:cs typeface="Arial" panose="020B0604020202020204" pitchFamily="34" charset="0"/>
              </a:rPr>
              <a:t>)</a:t>
            </a:r>
          </a:p>
        </p:txBody>
      </p:sp>
      <p:sp>
        <p:nvSpPr>
          <p:cNvPr id="1087" name="Rectangle 1086">
            <a:extLst>
              <a:ext uri="{FF2B5EF4-FFF2-40B4-BE49-F238E27FC236}">
                <a16:creationId xmlns:a16="http://schemas.microsoft.com/office/drawing/2014/main" id="{5DA32751-37A2-45C0-BE94-63D375E270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flipV="1">
            <a:off x="-2" y="1998845"/>
            <a:ext cx="11454595" cy="78169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89" name="Rectangle 1088">
            <a:extLst>
              <a:ext uri="{FF2B5EF4-FFF2-40B4-BE49-F238E27FC236}">
                <a16:creationId xmlns:a16="http://schemas.microsoft.com/office/drawing/2014/main" id="{E659831F-0D9A-4C63-9EBB-8435B85A44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3079"/>
            <a:ext cx="11383362" cy="4267991"/>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26" name="Picture 2" descr="Activity 2: Create a Gantt Chart | Online Resources">
            <a:extLst>
              <a:ext uri="{FF2B5EF4-FFF2-40B4-BE49-F238E27FC236}">
                <a16:creationId xmlns:a16="http://schemas.microsoft.com/office/drawing/2014/main" id="{D198FB84-F2CE-4F68-5F74-AAD62508617F}"/>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635295" y="2780068"/>
            <a:ext cx="5150277" cy="2893399"/>
          </a:xfrm>
          <a:prstGeom prst="rect">
            <a:avLst/>
          </a:prstGeom>
          <a:noFill/>
          <a:extLst>
            <a:ext uri="{909E8E84-426E-40DD-AFC4-6F175D3DCCD1}">
              <a14:hiddenFill xmlns:a14="http://schemas.microsoft.com/office/drawing/2010/main">
                <a:solidFill>
                  <a:srgbClr val="FFFFFF"/>
                </a:solidFill>
              </a14:hiddenFill>
            </a:ext>
          </a:extLst>
        </p:spPr>
      </p:pic>
      <p:sp>
        <p:nvSpPr>
          <p:cNvPr id="3" name="Content Placeholder 2">
            <a:extLst>
              <a:ext uri="{FF2B5EF4-FFF2-40B4-BE49-F238E27FC236}">
                <a16:creationId xmlns:a16="http://schemas.microsoft.com/office/drawing/2014/main" id="{AC5A9CDB-E8C3-32F8-6310-02DAC0D429ED}"/>
              </a:ext>
            </a:extLst>
          </p:cNvPr>
          <p:cNvSpPr>
            <a:spLocks noGrp="1"/>
          </p:cNvSpPr>
          <p:nvPr>
            <p:ph idx="1"/>
          </p:nvPr>
        </p:nvSpPr>
        <p:spPr>
          <a:xfrm>
            <a:off x="6596743" y="2599509"/>
            <a:ext cx="4711958" cy="3433619"/>
          </a:xfrm>
        </p:spPr>
        <p:txBody>
          <a:bodyPr anchor="ctr">
            <a:normAutofit fontScale="92500" lnSpcReduction="20000"/>
          </a:bodyPr>
          <a:lstStyle/>
          <a:p>
            <a:pPr>
              <a:lnSpc>
                <a:spcPct val="150000"/>
              </a:lnSpc>
              <a:buFont typeface="Wingdings" panose="05000000000000000000" pitchFamily="2" charset="2"/>
              <a:buChar char="Ø"/>
            </a:pPr>
            <a:r>
              <a:rPr lang="en-GB" sz="2000" dirty="0">
                <a:latin typeface="Arial" panose="020B0604020202020204" pitchFamily="34" charset="0"/>
                <a:cs typeface="Arial" panose="020B0604020202020204" pitchFamily="34" charset="0"/>
              </a:rPr>
              <a:t>The Gantt Chart represents a work plan and timeline for investigating the prevalence of physical exercise among students in a public university. </a:t>
            </a:r>
          </a:p>
          <a:p>
            <a:pPr>
              <a:lnSpc>
                <a:spcPct val="150000"/>
              </a:lnSpc>
              <a:buFont typeface="Wingdings" panose="05000000000000000000" pitchFamily="2" charset="2"/>
              <a:buChar char="Ø"/>
            </a:pPr>
            <a:r>
              <a:rPr lang="en-GB" sz="2000" dirty="0">
                <a:latin typeface="Arial" panose="020B0604020202020204" pitchFamily="34" charset="0"/>
                <a:cs typeface="Arial" panose="020B0604020202020204" pitchFamily="34" charset="0"/>
              </a:rPr>
              <a:t>This work would entail creating research questions, planning a study, identifying participants, gathering data, analysing data, and reporting findings.</a:t>
            </a:r>
          </a:p>
          <a:p>
            <a:endParaRPr lang="en-GB" sz="2000" dirty="0">
              <a:latin typeface="Arial" panose="020B0604020202020204" pitchFamily="34" charset="0"/>
              <a:cs typeface="Arial" panose="020B0604020202020204" pitchFamily="34" charset="0"/>
            </a:endParaRPr>
          </a:p>
        </p:txBody>
      </p:sp>
      <p:sp>
        <p:nvSpPr>
          <p:cNvPr id="1091" name="Rectangle 1090">
            <a:extLst>
              <a:ext uri="{FF2B5EF4-FFF2-40B4-BE49-F238E27FC236}">
                <a16:creationId xmlns:a16="http://schemas.microsoft.com/office/drawing/2014/main" id="{5A55FBCD-CD42-40F5-8A1B-3203F9CAEEA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1228040" y="2313027"/>
            <a:ext cx="781700"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extBox 4">
            <a:extLst>
              <a:ext uri="{FF2B5EF4-FFF2-40B4-BE49-F238E27FC236}">
                <a16:creationId xmlns:a16="http://schemas.microsoft.com/office/drawing/2014/main" id="{28D76381-863F-E74C-ED46-4C53A8BC949E}"/>
              </a:ext>
            </a:extLst>
          </p:cNvPr>
          <p:cNvSpPr txBox="1"/>
          <p:nvPr/>
        </p:nvSpPr>
        <p:spPr>
          <a:xfrm>
            <a:off x="4855738" y="6033128"/>
            <a:ext cx="2021378" cy="369332"/>
          </a:xfrm>
          <a:prstGeom prst="rect">
            <a:avLst/>
          </a:prstGeom>
          <a:noFill/>
        </p:spPr>
        <p:txBody>
          <a:bodyPr wrap="square">
            <a:spAutoFit/>
          </a:bodyPr>
          <a:lstStyle/>
          <a:p>
            <a:r>
              <a:rPr lang="en-GB" dirty="0">
                <a:latin typeface="Arial" panose="020B0604020202020204" pitchFamily="34" charset="0"/>
                <a:cs typeface="Arial" panose="020B0604020202020204" pitchFamily="34" charset="0"/>
              </a:rPr>
              <a:t>(Thomas, 2020)</a:t>
            </a:r>
          </a:p>
        </p:txBody>
      </p:sp>
    </p:spTree>
    <p:extLst>
      <p:ext uri="{BB962C8B-B14F-4D97-AF65-F5344CB8AC3E}">
        <p14:creationId xmlns:p14="http://schemas.microsoft.com/office/powerpoint/2010/main" val="2643318153"/>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 name="Rectangle 19">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2586994"/>
            <a:ext cx="3474720" cy="18288"/>
          </a:xfrm>
          <a:custGeom>
            <a:avLst/>
            <a:gdLst>
              <a:gd name="connsiteX0" fmla="*/ 0 w 3474720"/>
              <a:gd name="connsiteY0" fmla="*/ 0 h 18288"/>
              <a:gd name="connsiteX1" fmla="*/ 694944 w 3474720"/>
              <a:gd name="connsiteY1" fmla="*/ 0 h 18288"/>
              <a:gd name="connsiteX2" fmla="*/ 1355141 w 3474720"/>
              <a:gd name="connsiteY2" fmla="*/ 0 h 18288"/>
              <a:gd name="connsiteX3" fmla="*/ 2015338 w 3474720"/>
              <a:gd name="connsiteY3" fmla="*/ 0 h 18288"/>
              <a:gd name="connsiteX4" fmla="*/ 2779776 w 3474720"/>
              <a:gd name="connsiteY4" fmla="*/ 0 h 18288"/>
              <a:gd name="connsiteX5" fmla="*/ 3474720 w 3474720"/>
              <a:gd name="connsiteY5" fmla="*/ 0 h 18288"/>
              <a:gd name="connsiteX6" fmla="*/ 3474720 w 3474720"/>
              <a:gd name="connsiteY6" fmla="*/ 18288 h 18288"/>
              <a:gd name="connsiteX7" fmla="*/ 2779776 w 3474720"/>
              <a:gd name="connsiteY7" fmla="*/ 18288 h 18288"/>
              <a:gd name="connsiteX8" fmla="*/ 2189074 w 3474720"/>
              <a:gd name="connsiteY8" fmla="*/ 18288 h 18288"/>
              <a:gd name="connsiteX9" fmla="*/ 1528877 w 3474720"/>
              <a:gd name="connsiteY9" fmla="*/ 18288 h 18288"/>
              <a:gd name="connsiteX10" fmla="*/ 868680 w 3474720"/>
              <a:gd name="connsiteY10" fmla="*/ 18288 h 18288"/>
              <a:gd name="connsiteX11" fmla="*/ 0 w 3474720"/>
              <a:gd name="connsiteY11" fmla="*/ 18288 h 18288"/>
              <a:gd name="connsiteX12" fmla="*/ 0 w 3474720"/>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BA53331D-3BA5-BE5D-D7C4-1371E38C1EFF}"/>
              </a:ext>
            </a:extLst>
          </p:cNvPr>
          <p:cNvSpPr>
            <a:spLocks noGrp="1"/>
          </p:cNvSpPr>
          <p:nvPr>
            <p:ph idx="1"/>
          </p:nvPr>
        </p:nvSpPr>
        <p:spPr>
          <a:xfrm>
            <a:off x="640080" y="2872899"/>
            <a:ext cx="4243589" cy="3320668"/>
          </a:xfrm>
        </p:spPr>
        <p:txBody>
          <a:bodyPr>
            <a:normAutofit/>
          </a:bodyPr>
          <a:lstStyle/>
          <a:p>
            <a:pPr>
              <a:buFont typeface="Wingdings" panose="05000000000000000000" pitchFamily="2" charset="2"/>
              <a:buChar char="Ø"/>
            </a:pPr>
            <a:r>
              <a:rPr lang="en-GB" sz="2200" b="1" dirty="0">
                <a:solidFill>
                  <a:schemeClr val="accent2">
                    <a:lumMod val="75000"/>
                  </a:schemeClr>
                </a:solidFill>
                <a:latin typeface="Arial" panose="020B0604020202020204" pitchFamily="34" charset="0"/>
                <a:cs typeface="Arial" panose="020B0604020202020204" pitchFamily="34" charset="0"/>
              </a:rPr>
              <a:t>Thank You for listening.</a:t>
            </a:r>
          </a:p>
          <a:p>
            <a:pPr>
              <a:buFont typeface="Wingdings" panose="05000000000000000000" pitchFamily="2" charset="2"/>
              <a:buChar char="Ø"/>
            </a:pPr>
            <a:endParaRPr lang="en-GB" sz="2200" b="1" dirty="0">
              <a:solidFill>
                <a:schemeClr val="accent2">
                  <a:lumMod val="75000"/>
                </a:schemeClr>
              </a:solidFill>
              <a:latin typeface="Arial" panose="020B0604020202020204" pitchFamily="34" charset="0"/>
              <a:cs typeface="Arial" panose="020B0604020202020204" pitchFamily="34" charset="0"/>
            </a:endParaRPr>
          </a:p>
          <a:p>
            <a:pPr>
              <a:buFont typeface="Wingdings" panose="05000000000000000000" pitchFamily="2" charset="2"/>
              <a:buChar char="Ø"/>
            </a:pPr>
            <a:endParaRPr lang="en-GB" sz="2200" b="1" dirty="0">
              <a:solidFill>
                <a:schemeClr val="accent2">
                  <a:lumMod val="75000"/>
                </a:schemeClr>
              </a:solidFill>
              <a:latin typeface="Arial" panose="020B0604020202020204" pitchFamily="34" charset="0"/>
              <a:cs typeface="Arial" panose="020B0604020202020204" pitchFamily="34" charset="0"/>
            </a:endParaRPr>
          </a:p>
          <a:p>
            <a:pPr marL="0" indent="0">
              <a:buNone/>
            </a:pPr>
            <a:endParaRPr lang="en-GB" sz="2200" b="1" dirty="0">
              <a:solidFill>
                <a:schemeClr val="accent2">
                  <a:lumMod val="75000"/>
                </a:schemeClr>
              </a:solidFill>
              <a:latin typeface="Arial" panose="020B0604020202020204" pitchFamily="34" charset="0"/>
              <a:cs typeface="Arial" panose="020B0604020202020204" pitchFamily="34" charset="0"/>
            </a:endParaRPr>
          </a:p>
          <a:p>
            <a:pPr>
              <a:buFont typeface="Wingdings" panose="05000000000000000000" pitchFamily="2" charset="2"/>
              <a:buChar char="Ø"/>
            </a:pPr>
            <a:r>
              <a:rPr lang="en-GB" sz="2200" b="1" dirty="0">
                <a:solidFill>
                  <a:schemeClr val="accent2">
                    <a:lumMod val="75000"/>
                  </a:schemeClr>
                </a:solidFill>
                <a:latin typeface="Arial" panose="020B0604020202020204" pitchFamily="34" charset="0"/>
                <a:cs typeface="Arial" panose="020B0604020202020204" pitchFamily="34" charset="0"/>
              </a:rPr>
              <a:t>Do you have any question?</a:t>
            </a:r>
          </a:p>
        </p:txBody>
      </p:sp>
      <p:pic>
        <p:nvPicPr>
          <p:cNvPr id="5" name="Picture 4" descr="Wood human figure">
            <a:extLst>
              <a:ext uri="{FF2B5EF4-FFF2-40B4-BE49-F238E27FC236}">
                <a16:creationId xmlns:a16="http://schemas.microsoft.com/office/drawing/2014/main" id="{D46255DA-2264-27B7-B2D2-4BD76B4FA8F6}"/>
              </a:ext>
            </a:extLst>
          </p:cNvPr>
          <p:cNvPicPr>
            <a:picLocks noChangeAspect="1"/>
          </p:cNvPicPr>
          <p:nvPr/>
        </p:nvPicPr>
        <p:blipFill rotWithShape="1">
          <a:blip r:embed="rId2"/>
          <a:srcRect r="33047" b="-1"/>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extLst>
      <p:ext uri="{BB962C8B-B14F-4D97-AF65-F5344CB8AC3E}">
        <p14:creationId xmlns:p14="http://schemas.microsoft.com/office/powerpoint/2010/main" val="1670029348"/>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0CFCF48-DE4D-EE5A-0A90-033D555075A8}"/>
              </a:ext>
            </a:extLst>
          </p:cNvPr>
          <p:cNvSpPr>
            <a:spLocks noGrp="1"/>
          </p:cNvSpPr>
          <p:nvPr>
            <p:ph type="title"/>
          </p:nvPr>
        </p:nvSpPr>
        <p:spPr>
          <a:xfrm>
            <a:off x="800100" y="0"/>
            <a:ext cx="10515600" cy="1325563"/>
          </a:xfrm>
        </p:spPr>
        <p:txBody>
          <a:bodyPr/>
          <a:lstStyle/>
          <a:p>
            <a:pPr algn="ctr"/>
            <a:r>
              <a:rPr lang="en-GB" dirty="0">
                <a:latin typeface="Arial" panose="020B0604020202020204" pitchFamily="34" charset="0"/>
                <a:cs typeface="Arial" panose="020B0604020202020204" pitchFamily="34" charset="0"/>
              </a:rPr>
              <a:t>References</a:t>
            </a:r>
          </a:p>
        </p:txBody>
      </p:sp>
      <p:sp>
        <p:nvSpPr>
          <p:cNvPr id="3" name="Content Placeholder 2">
            <a:extLst>
              <a:ext uri="{FF2B5EF4-FFF2-40B4-BE49-F238E27FC236}">
                <a16:creationId xmlns:a16="http://schemas.microsoft.com/office/drawing/2014/main" id="{DB2E94DE-01C2-5433-1866-761711293DEC}"/>
              </a:ext>
            </a:extLst>
          </p:cNvPr>
          <p:cNvSpPr>
            <a:spLocks noGrp="1"/>
          </p:cNvSpPr>
          <p:nvPr>
            <p:ph idx="1"/>
          </p:nvPr>
        </p:nvSpPr>
        <p:spPr>
          <a:xfrm>
            <a:off x="135082" y="1143428"/>
            <a:ext cx="11887200" cy="5589881"/>
          </a:xfrm>
        </p:spPr>
        <p:txBody>
          <a:bodyPr>
            <a:normAutofit fontScale="25000" lnSpcReduction="20000"/>
          </a:bodyPr>
          <a:lstStyle/>
          <a:p>
            <a:pPr>
              <a:lnSpc>
                <a:spcPct val="160000"/>
              </a:lnSpc>
            </a:pPr>
            <a:endParaRPr lang="en-GB" sz="2000" dirty="0">
              <a:latin typeface="Arial" panose="020B0604020202020204" pitchFamily="34" charset="0"/>
              <a:cs typeface="Arial" panose="020B0604020202020204" pitchFamily="34" charset="0"/>
            </a:endParaRPr>
          </a:p>
          <a:p>
            <a:pPr>
              <a:lnSpc>
                <a:spcPct val="160000"/>
              </a:lnSpc>
            </a:pPr>
            <a:r>
              <a:rPr lang="en-GB" sz="7200" dirty="0" err="1">
                <a:latin typeface="Arial" panose="020B0604020202020204" pitchFamily="34" charset="0"/>
                <a:cs typeface="Arial" panose="020B0604020202020204" pitchFamily="34" charset="0"/>
              </a:rPr>
              <a:t>Alomairah</a:t>
            </a:r>
            <a:r>
              <a:rPr lang="en-GB" sz="7200" dirty="0">
                <a:latin typeface="Arial" panose="020B0604020202020204" pitchFamily="34" charset="0"/>
                <a:cs typeface="Arial" panose="020B0604020202020204" pitchFamily="34" charset="0"/>
              </a:rPr>
              <a:t>, S.A., de Place Knudsen, S., Roland, C.B., </a:t>
            </a:r>
            <a:r>
              <a:rPr lang="en-GB" sz="7200" dirty="0" err="1">
                <a:latin typeface="Arial" panose="020B0604020202020204" pitchFamily="34" charset="0"/>
                <a:cs typeface="Arial" panose="020B0604020202020204" pitchFamily="34" charset="0"/>
              </a:rPr>
              <a:t>Hergel</a:t>
            </a:r>
            <a:r>
              <a:rPr lang="en-GB" sz="7200" dirty="0">
                <a:latin typeface="Arial" panose="020B0604020202020204" pitchFamily="34" charset="0"/>
                <a:cs typeface="Arial" panose="020B0604020202020204" pitchFamily="34" charset="0"/>
              </a:rPr>
              <a:t>, I.M., </a:t>
            </a:r>
            <a:r>
              <a:rPr lang="en-GB" sz="7200" dirty="0" err="1">
                <a:latin typeface="Arial" panose="020B0604020202020204" pitchFamily="34" charset="0"/>
                <a:cs typeface="Arial" panose="020B0604020202020204" pitchFamily="34" charset="0"/>
              </a:rPr>
              <a:t>Molsted</a:t>
            </a:r>
            <a:r>
              <a:rPr lang="en-GB" sz="7200" dirty="0">
                <a:latin typeface="Arial" panose="020B0604020202020204" pitchFamily="34" charset="0"/>
                <a:cs typeface="Arial" panose="020B0604020202020204" pitchFamily="34" charset="0"/>
              </a:rPr>
              <a:t>, S., Clausen, T.D., </a:t>
            </a:r>
            <a:r>
              <a:rPr lang="en-GB" sz="7200" dirty="0" err="1">
                <a:latin typeface="Arial" panose="020B0604020202020204" pitchFamily="34" charset="0"/>
                <a:cs typeface="Arial" panose="020B0604020202020204" pitchFamily="34" charset="0"/>
              </a:rPr>
              <a:t>Løkkegaard</a:t>
            </a:r>
            <a:r>
              <a:rPr lang="en-GB" sz="7200" dirty="0">
                <a:latin typeface="Arial" panose="020B0604020202020204" pitchFamily="34" charset="0"/>
                <a:cs typeface="Arial" panose="020B0604020202020204" pitchFamily="34" charset="0"/>
              </a:rPr>
              <a:t>, E., Bendix, J.M., Maddison, R., </a:t>
            </a:r>
            <a:r>
              <a:rPr lang="en-GB" sz="7200" dirty="0" err="1">
                <a:latin typeface="Arial" panose="020B0604020202020204" pitchFamily="34" charset="0"/>
                <a:cs typeface="Arial" panose="020B0604020202020204" pitchFamily="34" charset="0"/>
              </a:rPr>
              <a:t>Löf</a:t>
            </a:r>
            <a:r>
              <a:rPr lang="en-GB" sz="7200" dirty="0">
                <a:latin typeface="Arial" panose="020B0604020202020204" pitchFamily="34" charset="0"/>
                <a:cs typeface="Arial" panose="020B0604020202020204" pitchFamily="34" charset="0"/>
              </a:rPr>
              <a:t>, M. and Larsen, J.E. (2023)’Methods to Estimate Energy Expenditure, Physical Activity, and Sedentary Time in Pregnant Women: A Validation Study Using Doubly </a:t>
            </a:r>
            <a:r>
              <a:rPr lang="en-GB" sz="7200" dirty="0" err="1">
                <a:latin typeface="Arial" panose="020B0604020202020204" pitchFamily="34" charset="0"/>
                <a:cs typeface="Arial" panose="020B0604020202020204" pitchFamily="34" charset="0"/>
              </a:rPr>
              <a:t>Labeled</a:t>
            </a:r>
            <a:r>
              <a:rPr lang="en-GB" sz="7200" dirty="0">
                <a:latin typeface="Arial" panose="020B0604020202020204" pitchFamily="34" charset="0"/>
                <a:cs typeface="Arial" panose="020B0604020202020204" pitchFamily="34" charset="0"/>
              </a:rPr>
              <a:t> Water. Journal for the Measurement of Physical Behaviour, 1(</a:t>
            </a:r>
            <a:r>
              <a:rPr lang="en-GB" sz="7200" dirty="0" err="1">
                <a:latin typeface="Arial" panose="020B0604020202020204" pitchFamily="34" charset="0"/>
                <a:cs typeface="Arial" panose="020B0604020202020204" pitchFamily="34" charset="0"/>
              </a:rPr>
              <a:t>aop</a:t>
            </a:r>
            <a:r>
              <a:rPr lang="en-GB" sz="7200" dirty="0">
                <a:latin typeface="Arial" panose="020B0604020202020204" pitchFamily="34" charset="0"/>
                <a:cs typeface="Arial" panose="020B0604020202020204" pitchFamily="34" charset="0"/>
              </a:rPr>
              <a:t>), pp.1-11.</a:t>
            </a:r>
          </a:p>
          <a:p>
            <a:pPr>
              <a:lnSpc>
                <a:spcPct val="160000"/>
              </a:lnSpc>
            </a:pPr>
            <a:r>
              <a:rPr lang="en-GB" sz="7200" b="0" i="0" dirty="0">
                <a:solidFill>
                  <a:srgbClr val="222222"/>
                </a:solidFill>
                <a:effectLst/>
                <a:latin typeface="Arial" panose="020B0604020202020204" pitchFamily="34" charset="0"/>
              </a:rPr>
              <a:t>Al </a:t>
            </a:r>
            <a:r>
              <a:rPr lang="en-GB" sz="7200" b="0" i="0" dirty="0" err="1">
                <a:solidFill>
                  <a:srgbClr val="222222"/>
                </a:solidFill>
                <a:effectLst/>
                <a:latin typeface="Arial" panose="020B0604020202020204" pitchFamily="34" charset="0"/>
              </a:rPr>
              <a:t>Rawashdeh</a:t>
            </a:r>
            <a:r>
              <a:rPr lang="en-GB" sz="7200" b="0" i="0" dirty="0">
                <a:solidFill>
                  <a:srgbClr val="222222"/>
                </a:solidFill>
                <a:effectLst/>
                <a:latin typeface="Arial" panose="020B0604020202020204" pitchFamily="34" charset="0"/>
              </a:rPr>
              <a:t>, A.Z., Mohammed, E.Y., Al Arab, A.R., Alara, M. and Al-</a:t>
            </a:r>
            <a:r>
              <a:rPr lang="en-GB" sz="7200" b="0" i="0" dirty="0" err="1">
                <a:solidFill>
                  <a:srgbClr val="222222"/>
                </a:solidFill>
                <a:effectLst/>
                <a:latin typeface="Arial" panose="020B0604020202020204" pitchFamily="34" charset="0"/>
              </a:rPr>
              <a:t>Rawashdeh</a:t>
            </a:r>
            <a:r>
              <a:rPr lang="en-GB" sz="7200" b="0" i="0" dirty="0">
                <a:solidFill>
                  <a:srgbClr val="222222"/>
                </a:solidFill>
                <a:effectLst/>
                <a:latin typeface="Arial" panose="020B0604020202020204" pitchFamily="34" charset="0"/>
              </a:rPr>
              <a:t>, B. (2021)</a:t>
            </a:r>
            <a:r>
              <a:rPr lang="en-GB" sz="7200" b="0" i="1" dirty="0">
                <a:solidFill>
                  <a:srgbClr val="222222"/>
                </a:solidFill>
                <a:effectLst/>
                <a:latin typeface="Arial" panose="020B0604020202020204" pitchFamily="34" charset="0"/>
              </a:rPr>
              <a:t>’Advantages and disadvantages of using e-learning in university education</a:t>
            </a:r>
            <a:r>
              <a:rPr lang="en-GB" sz="7200" b="0" i="0" dirty="0">
                <a:solidFill>
                  <a:srgbClr val="222222"/>
                </a:solidFill>
                <a:effectLst/>
                <a:latin typeface="Arial" panose="020B0604020202020204" pitchFamily="34" charset="0"/>
              </a:rPr>
              <a:t>: </a:t>
            </a:r>
            <a:r>
              <a:rPr lang="en-GB" sz="7200" b="0" i="0" dirty="0" err="1">
                <a:solidFill>
                  <a:srgbClr val="222222"/>
                </a:solidFill>
                <a:effectLst/>
                <a:latin typeface="Arial" panose="020B0604020202020204" pitchFamily="34" charset="0"/>
              </a:rPr>
              <a:t>Analyzing</a:t>
            </a:r>
            <a:r>
              <a:rPr lang="en-GB" sz="7200" b="0" i="0" dirty="0">
                <a:solidFill>
                  <a:srgbClr val="222222"/>
                </a:solidFill>
                <a:effectLst/>
                <a:latin typeface="Arial" panose="020B0604020202020204" pitchFamily="34" charset="0"/>
              </a:rPr>
              <a:t> students’ perspectives. </a:t>
            </a:r>
            <a:r>
              <a:rPr lang="en-GB" sz="7200" b="0" i="1" dirty="0">
                <a:solidFill>
                  <a:srgbClr val="222222"/>
                </a:solidFill>
                <a:effectLst/>
                <a:latin typeface="Arial" panose="020B0604020202020204" pitchFamily="34" charset="0"/>
              </a:rPr>
              <a:t>Electronic Journal of E-learning</a:t>
            </a:r>
            <a:r>
              <a:rPr lang="en-GB" sz="7200" b="0" i="0" dirty="0">
                <a:solidFill>
                  <a:srgbClr val="222222"/>
                </a:solidFill>
                <a:effectLst/>
                <a:latin typeface="Arial" panose="020B0604020202020204" pitchFamily="34" charset="0"/>
              </a:rPr>
              <a:t>, </a:t>
            </a:r>
            <a:r>
              <a:rPr lang="en-GB" sz="7200" b="0" i="1" dirty="0">
                <a:solidFill>
                  <a:srgbClr val="222222"/>
                </a:solidFill>
                <a:effectLst/>
                <a:latin typeface="Arial" panose="020B0604020202020204" pitchFamily="34" charset="0"/>
              </a:rPr>
              <a:t>19</a:t>
            </a:r>
            <a:r>
              <a:rPr lang="en-GB" sz="7200" b="0" i="0" dirty="0">
                <a:solidFill>
                  <a:srgbClr val="222222"/>
                </a:solidFill>
                <a:effectLst/>
                <a:latin typeface="Arial" panose="020B0604020202020204" pitchFamily="34" charset="0"/>
              </a:rPr>
              <a:t>(3), pp.107-117. </a:t>
            </a:r>
          </a:p>
          <a:p>
            <a:pPr>
              <a:lnSpc>
                <a:spcPct val="160000"/>
              </a:lnSpc>
            </a:pPr>
            <a:r>
              <a:rPr lang="en-GB" sz="7200" dirty="0" err="1">
                <a:latin typeface="Arial" panose="020B0604020202020204" pitchFamily="34" charset="0"/>
                <a:cs typeface="Arial" panose="020B0604020202020204" pitchFamily="34" charset="0"/>
              </a:rPr>
              <a:t>Cothran</a:t>
            </a:r>
            <a:r>
              <a:rPr lang="en-GB" sz="7200" dirty="0">
                <a:latin typeface="Arial" panose="020B0604020202020204" pitchFamily="34" charset="0"/>
                <a:cs typeface="Arial" panose="020B0604020202020204" pitchFamily="34" charset="0"/>
              </a:rPr>
              <a:t>, D. (2012)</a:t>
            </a:r>
            <a:r>
              <a:rPr lang="en-GB" sz="7200" i="1" dirty="0">
                <a:latin typeface="Arial" panose="020B0604020202020204" pitchFamily="34" charset="0"/>
                <a:cs typeface="Arial" panose="020B0604020202020204" pitchFamily="34" charset="0"/>
              </a:rPr>
              <a:t>’Physical activity questionnaire for adolescent (PAQ-A)</a:t>
            </a:r>
            <a:r>
              <a:rPr lang="en-GB" sz="7200" dirty="0">
                <a:latin typeface="Arial" panose="020B0604020202020204" pitchFamily="34" charset="0"/>
                <a:cs typeface="Arial" panose="020B0604020202020204" pitchFamily="34" charset="0"/>
              </a:rPr>
              <a:t>. Available at: https://www.researchgate.net/figure/Physical-Activity-Questionnaire-for-Adolescent-PAQ-A_fig3_236150847 (Accessed: 21 June 2023). </a:t>
            </a:r>
          </a:p>
          <a:p>
            <a:pPr>
              <a:lnSpc>
                <a:spcPct val="160000"/>
              </a:lnSpc>
            </a:pPr>
            <a:r>
              <a:rPr lang="en-GB" sz="7200" dirty="0">
                <a:effectLst/>
                <a:latin typeface="Arial" panose="020B0604020202020204" pitchFamily="34" charset="0"/>
                <a:ea typeface="Calibri" panose="020F0502020204030204" pitchFamily="34" charset="0"/>
                <a:cs typeface="Arial" panose="020B0604020202020204" pitchFamily="34" charset="0"/>
              </a:rPr>
              <a:t>Heath, G.W. et al. (2012)</a:t>
            </a:r>
            <a:r>
              <a:rPr lang="en-GB" sz="7200" i="1" dirty="0">
                <a:effectLst/>
                <a:latin typeface="Arial" panose="020B0604020202020204" pitchFamily="34" charset="0"/>
                <a:ea typeface="Calibri" panose="020F0502020204030204" pitchFamily="34" charset="0"/>
                <a:cs typeface="Arial" panose="020B0604020202020204" pitchFamily="34" charset="0"/>
              </a:rPr>
              <a:t>’Evidence-based intervention in physical activity</a:t>
            </a:r>
            <a:r>
              <a:rPr lang="en-GB" sz="7200" dirty="0">
                <a:effectLst/>
                <a:latin typeface="Arial" panose="020B0604020202020204" pitchFamily="34" charset="0"/>
                <a:ea typeface="Calibri" panose="020F0502020204030204" pitchFamily="34" charset="0"/>
                <a:cs typeface="Arial" panose="020B0604020202020204" pitchFamily="34" charset="0"/>
              </a:rPr>
              <a:t>: Lessons from around the world, Lancet (London, England). Available at: https://www.ncbi.nlm.nih.gov/pmc/articles/PMC4978123/ (Accessed: 05 June 2023). </a:t>
            </a:r>
          </a:p>
          <a:p>
            <a:pPr>
              <a:lnSpc>
                <a:spcPct val="160000"/>
              </a:lnSpc>
            </a:pPr>
            <a:endParaRPr lang="en-GB" sz="2900" dirty="0">
              <a:latin typeface="Arial" panose="020B0604020202020204" pitchFamily="34" charset="0"/>
              <a:cs typeface="Arial" panose="020B0604020202020204" pitchFamily="34" charset="0"/>
            </a:endParaRPr>
          </a:p>
          <a:p>
            <a:pPr>
              <a:lnSpc>
                <a:spcPct val="160000"/>
              </a:lnSpc>
            </a:pPr>
            <a:endParaRPr lang="en-GB" sz="2900" dirty="0">
              <a:latin typeface="Arial" panose="020B0604020202020204" pitchFamily="34" charset="0"/>
              <a:cs typeface="Arial" panose="020B0604020202020204" pitchFamily="34" charset="0"/>
            </a:endParaRPr>
          </a:p>
          <a:p>
            <a:pPr marL="0" indent="0">
              <a:buNone/>
            </a:pPr>
            <a:endParaRPr lang="en-GB" sz="2900" dirty="0">
              <a:latin typeface="Arial" panose="020B0604020202020204" pitchFamily="34" charset="0"/>
              <a:cs typeface="Arial" panose="020B0604020202020204" pitchFamily="34" charset="0"/>
            </a:endParaRPr>
          </a:p>
          <a:p>
            <a:endParaRPr lang="en-GB" dirty="0"/>
          </a:p>
        </p:txBody>
      </p:sp>
    </p:spTree>
    <p:extLst>
      <p:ext uri="{BB962C8B-B14F-4D97-AF65-F5344CB8AC3E}">
        <p14:creationId xmlns:p14="http://schemas.microsoft.com/office/powerpoint/2010/main" val="330855485"/>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27AC9A-BCA4-D2C4-01CA-5E5E2D055EDF}"/>
              </a:ext>
            </a:extLst>
          </p:cNvPr>
          <p:cNvSpPr>
            <a:spLocks noGrp="1"/>
          </p:cNvSpPr>
          <p:nvPr>
            <p:ph type="title"/>
          </p:nvPr>
        </p:nvSpPr>
        <p:spPr/>
        <p:txBody>
          <a:bodyPr/>
          <a:lstStyle/>
          <a:p>
            <a:pPr algn="ctr"/>
            <a:r>
              <a:rPr lang="en-GB" dirty="0">
                <a:latin typeface="Arial" panose="020B0604020202020204" pitchFamily="34" charset="0"/>
                <a:cs typeface="Arial" panose="020B0604020202020204" pitchFamily="34" charset="0"/>
              </a:rPr>
              <a:t>References</a:t>
            </a:r>
          </a:p>
        </p:txBody>
      </p:sp>
      <p:sp>
        <p:nvSpPr>
          <p:cNvPr id="3" name="Content Placeholder 2">
            <a:extLst>
              <a:ext uri="{FF2B5EF4-FFF2-40B4-BE49-F238E27FC236}">
                <a16:creationId xmlns:a16="http://schemas.microsoft.com/office/drawing/2014/main" id="{2CC8470A-7BB7-17F1-BF00-5B627744A0CF}"/>
              </a:ext>
            </a:extLst>
          </p:cNvPr>
          <p:cNvSpPr>
            <a:spLocks noGrp="1"/>
          </p:cNvSpPr>
          <p:nvPr>
            <p:ph idx="1"/>
          </p:nvPr>
        </p:nvSpPr>
        <p:spPr>
          <a:xfrm>
            <a:off x="849086" y="1461731"/>
            <a:ext cx="10711543" cy="5396270"/>
          </a:xfrm>
        </p:spPr>
        <p:txBody>
          <a:bodyPr>
            <a:normAutofit fontScale="25000" lnSpcReduction="20000"/>
          </a:bodyPr>
          <a:lstStyle/>
          <a:p>
            <a:pPr>
              <a:lnSpc>
                <a:spcPct val="160000"/>
              </a:lnSpc>
            </a:pPr>
            <a:r>
              <a:rPr lang="en-GB" sz="6400" dirty="0" err="1">
                <a:latin typeface="Arial" panose="020B0604020202020204" pitchFamily="34" charset="0"/>
                <a:cs typeface="Arial" panose="020B0604020202020204" pitchFamily="34" charset="0"/>
              </a:rPr>
              <a:t>Kljajević</a:t>
            </a:r>
            <a:r>
              <a:rPr lang="en-GB" sz="6400" dirty="0">
                <a:latin typeface="Arial" panose="020B0604020202020204" pitchFamily="34" charset="0"/>
                <a:cs typeface="Arial" panose="020B0604020202020204" pitchFamily="34" charset="0"/>
              </a:rPr>
              <a:t>, V. et al. (2021) ‘</a:t>
            </a:r>
            <a:r>
              <a:rPr lang="en-GB" sz="6400" i="1" dirty="0">
                <a:latin typeface="Arial" panose="020B0604020202020204" pitchFamily="34" charset="0"/>
                <a:cs typeface="Arial" panose="020B0604020202020204" pitchFamily="34" charset="0"/>
              </a:rPr>
              <a:t>Physical activity and physical fitness among university students-A systematic review, International journal of environmental research and public health</a:t>
            </a:r>
            <a:r>
              <a:rPr lang="en-GB" sz="6400" dirty="0">
                <a:latin typeface="Arial" panose="020B0604020202020204" pitchFamily="34" charset="0"/>
                <a:cs typeface="Arial" panose="020B0604020202020204" pitchFamily="34" charset="0"/>
              </a:rPr>
              <a:t>. Available at: https://www.ncbi.nlm.nih.gov/pmc/articles/PMC8750240/ (Accessed: 05 June 2023).</a:t>
            </a:r>
          </a:p>
          <a:p>
            <a:pPr>
              <a:lnSpc>
                <a:spcPct val="160000"/>
              </a:lnSpc>
            </a:pPr>
            <a:endParaRPr lang="en-GB" sz="6400" dirty="0">
              <a:latin typeface="Arial" panose="020B0604020202020204" pitchFamily="34" charset="0"/>
              <a:cs typeface="Arial" panose="020B0604020202020204" pitchFamily="34" charset="0"/>
            </a:endParaRPr>
          </a:p>
          <a:p>
            <a:pPr>
              <a:lnSpc>
                <a:spcPct val="160000"/>
              </a:lnSpc>
            </a:pPr>
            <a:r>
              <a:rPr lang="en-GB" sz="6400" dirty="0">
                <a:latin typeface="Arial" panose="020B0604020202020204" pitchFamily="34" charset="0"/>
                <a:cs typeface="Arial" panose="020B0604020202020204" pitchFamily="34" charset="0"/>
              </a:rPr>
              <a:t>Lee, I.-M. et al. (2012) </a:t>
            </a:r>
            <a:r>
              <a:rPr lang="en-GB" sz="6400" i="1" dirty="0">
                <a:latin typeface="Arial" panose="020B0604020202020204" pitchFamily="34" charset="0"/>
                <a:cs typeface="Arial" panose="020B0604020202020204" pitchFamily="34" charset="0"/>
              </a:rPr>
              <a:t>‘Effect of physical inactivity on major non-communicable diseases worldwide</a:t>
            </a:r>
            <a:r>
              <a:rPr lang="en-GB" sz="6400" dirty="0">
                <a:latin typeface="Arial" panose="020B0604020202020204" pitchFamily="34" charset="0"/>
                <a:cs typeface="Arial" panose="020B0604020202020204" pitchFamily="34" charset="0"/>
              </a:rPr>
              <a:t>: An analysis of burden of disease and life expectancy, Lancet (London, England). Available at: https://www.ncbi.nlm.nih.gov/pmc/articles/PMC3645500/ (Accessed: 05 June 2023). </a:t>
            </a:r>
          </a:p>
          <a:p>
            <a:pPr>
              <a:lnSpc>
                <a:spcPct val="160000"/>
              </a:lnSpc>
            </a:pPr>
            <a:endParaRPr lang="en-GB" sz="6400" dirty="0">
              <a:latin typeface="Arial" panose="020B0604020202020204" pitchFamily="34" charset="0"/>
              <a:cs typeface="Arial" panose="020B0604020202020204" pitchFamily="34" charset="0"/>
            </a:endParaRPr>
          </a:p>
          <a:p>
            <a:pPr>
              <a:lnSpc>
                <a:spcPct val="160000"/>
              </a:lnSpc>
            </a:pPr>
            <a:r>
              <a:rPr lang="en-GB" sz="6400" dirty="0" err="1">
                <a:latin typeface="Arial" panose="020B0604020202020204" pitchFamily="34" charset="0"/>
                <a:cs typeface="Arial" panose="020B0604020202020204" pitchFamily="34" charset="0"/>
              </a:rPr>
              <a:t>Lyu</a:t>
            </a:r>
            <a:r>
              <a:rPr lang="en-GB" sz="6400" dirty="0">
                <a:latin typeface="Arial" panose="020B0604020202020204" pitchFamily="34" charset="0"/>
                <a:cs typeface="Arial" panose="020B0604020202020204" pitchFamily="34" charset="0"/>
              </a:rPr>
              <a:t>, Z., Hou, Y. and Wang, Y.( 2022)</a:t>
            </a:r>
            <a:r>
              <a:rPr lang="en-GB" sz="6400" i="1" dirty="0">
                <a:latin typeface="Arial" panose="020B0604020202020204" pitchFamily="34" charset="0"/>
                <a:cs typeface="Arial" panose="020B0604020202020204" pitchFamily="34" charset="0"/>
              </a:rPr>
              <a:t>’Research on the current situation of college students’ physical health under the background of the integration of sports and medicine</a:t>
            </a:r>
            <a:r>
              <a:rPr lang="en-GB" sz="6400" dirty="0">
                <a:latin typeface="Arial" panose="020B0604020202020204" pitchFamily="34" charset="0"/>
                <a:cs typeface="Arial" panose="020B0604020202020204" pitchFamily="34" charset="0"/>
              </a:rPr>
              <a:t>. Journal of Healthcare Engineering, 2022.</a:t>
            </a:r>
          </a:p>
          <a:p>
            <a:pPr>
              <a:lnSpc>
                <a:spcPct val="160000"/>
              </a:lnSpc>
            </a:pPr>
            <a:endParaRPr lang="en-GB" sz="6400" dirty="0">
              <a:latin typeface="Arial" panose="020B0604020202020204" pitchFamily="34" charset="0"/>
              <a:cs typeface="Arial" panose="020B0604020202020204" pitchFamily="34" charset="0"/>
            </a:endParaRPr>
          </a:p>
          <a:p>
            <a:pPr>
              <a:lnSpc>
                <a:spcPct val="160000"/>
              </a:lnSpc>
            </a:pPr>
            <a:r>
              <a:rPr lang="en-GB" sz="6400" dirty="0">
                <a:latin typeface="Arial" panose="020B0604020202020204" pitchFamily="34" charset="0"/>
                <a:cs typeface="Arial" panose="020B0604020202020204" pitchFamily="34" charset="0"/>
              </a:rPr>
              <a:t>Mayo Clinic, (2022)</a:t>
            </a:r>
            <a:r>
              <a:rPr lang="en-GB" sz="6400" i="1" dirty="0">
                <a:latin typeface="Arial" panose="020B0604020202020204" pitchFamily="34" charset="0"/>
                <a:cs typeface="Arial" panose="020B0604020202020204" pitchFamily="34" charset="0"/>
              </a:rPr>
              <a:t>’Top strategies to prevent heart disease</a:t>
            </a:r>
            <a:r>
              <a:rPr lang="en-GB" sz="6400" dirty="0">
                <a:latin typeface="Arial" panose="020B0604020202020204" pitchFamily="34" charset="0"/>
                <a:cs typeface="Arial" panose="020B0604020202020204" pitchFamily="34" charset="0"/>
              </a:rPr>
              <a:t>. Available at: https://www.mayoclinic.org/diseases-conditions/heart-disease/in-depth/heart-disease-prevention/art-20046502 (Accessed: 05 June 2023). </a:t>
            </a:r>
          </a:p>
          <a:p>
            <a:pPr>
              <a:lnSpc>
                <a:spcPct val="160000"/>
              </a:lnSpc>
            </a:pPr>
            <a:endParaRPr lang="en-GB" sz="6400" dirty="0">
              <a:latin typeface="Arial" panose="020B0604020202020204" pitchFamily="34" charset="0"/>
              <a:cs typeface="Arial" panose="020B0604020202020204" pitchFamily="34" charset="0"/>
            </a:endParaRPr>
          </a:p>
          <a:p>
            <a:pPr>
              <a:lnSpc>
                <a:spcPct val="160000"/>
              </a:lnSpc>
            </a:pPr>
            <a:endParaRPr lang="en-GB" sz="7200" dirty="0">
              <a:latin typeface="Arial" panose="020B0604020202020204" pitchFamily="34" charset="0"/>
              <a:cs typeface="Arial" panose="020B0604020202020204" pitchFamily="34" charset="0"/>
            </a:endParaRPr>
          </a:p>
          <a:p>
            <a:pPr>
              <a:lnSpc>
                <a:spcPct val="160000"/>
              </a:lnSpc>
            </a:pPr>
            <a:endParaRPr lang="en-GB" sz="7200" dirty="0">
              <a:latin typeface="Arial" panose="020B0604020202020204" pitchFamily="34" charset="0"/>
              <a:cs typeface="Arial" panose="020B0604020202020204" pitchFamily="34" charset="0"/>
            </a:endParaRPr>
          </a:p>
          <a:p>
            <a:endParaRPr lang="en-GB" dirty="0"/>
          </a:p>
        </p:txBody>
      </p:sp>
    </p:spTree>
    <p:extLst>
      <p:ext uri="{BB962C8B-B14F-4D97-AF65-F5344CB8AC3E}">
        <p14:creationId xmlns:p14="http://schemas.microsoft.com/office/powerpoint/2010/main" val="1781514255"/>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12CE27-FA60-6697-BF51-8E8FF3A84C8D}"/>
              </a:ext>
            </a:extLst>
          </p:cNvPr>
          <p:cNvSpPr>
            <a:spLocks noGrp="1"/>
          </p:cNvSpPr>
          <p:nvPr>
            <p:ph type="title"/>
          </p:nvPr>
        </p:nvSpPr>
        <p:spPr>
          <a:xfrm>
            <a:off x="3329473" y="52192"/>
            <a:ext cx="5264021" cy="1325563"/>
          </a:xfrm>
        </p:spPr>
        <p:txBody>
          <a:bodyPr/>
          <a:lstStyle/>
          <a:p>
            <a:pPr algn="ctr"/>
            <a:r>
              <a:rPr lang="en-GB" dirty="0">
                <a:latin typeface="Arial" panose="020B0604020202020204" pitchFamily="34" charset="0"/>
                <a:cs typeface="Arial" panose="020B0604020202020204" pitchFamily="34" charset="0"/>
              </a:rPr>
              <a:t>References</a:t>
            </a:r>
          </a:p>
        </p:txBody>
      </p:sp>
      <p:sp>
        <p:nvSpPr>
          <p:cNvPr id="3" name="Content Placeholder 2">
            <a:extLst>
              <a:ext uri="{FF2B5EF4-FFF2-40B4-BE49-F238E27FC236}">
                <a16:creationId xmlns:a16="http://schemas.microsoft.com/office/drawing/2014/main" id="{B4987D3B-0557-67BA-E405-47B5943DC450}"/>
              </a:ext>
            </a:extLst>
          </p:cNvPr>
          <p:cNvSpPr>
            <a:spLocks noGrp="1"/>
          </p:cNvSpPr>
          <p:nvPr>
            <p:ph idx="1"/>
          </p:nvPr>
        </p:nvSpPr>
        <p:spPr>
          <a:xfrm>
            <a:off x="0" y="1060514"/>
            <a:ext cx="12192000" cy="5745294"/>
          </a:xfrm>
        </p:spPr>
        <p:txBody>
          <a:bodyPr>
            <a:normAutofit fontScale="25000" lnSpcReduction="20000"/>
          </a:bodyPr>
          <a:lstStyle/>
          <a:p>
            <a:pPr>
              <a:lnSpc>
                <a:spcPct val="100000"/>
              </a:lnSpc>
            </a:pPr>
            <a:endParaRPr lang="en-GB" sz="1400" dirty="0">
              <a:latin typeface="Arial" panose="020B0604020202020204" pitchFamily="34" charset="0"/>
              <a:cs typeface="Arial" panose="020B0604020202020204" pitchFamily="34" charset="0"/>
            </a:endParaRPr>
          </a:p>
          <a:p>
            <a:pPr>
              <a:lnSpc>
                <a:spcPct val="170000"/>
              </a:lnSpc>
            </a:pPr>
            <a:r>
              <a:rPr lang="en-GB" sz="6400" dirty="0">
                <a:effectLst/>
                <a:latin typeface="Arial" panose="020B0604020202020204" pitchFamily="34" charset="0"/>
                <a:cs typeface="Arial" panose="020B0604020202020204" pitchFamily="34" charset="0"/>
              </a:rPr>
              <a:t>Meng, X. </a:t>
            </a:r>
            <a:r>
              <a:rPr lang="en-GB" sz="6400" i="1" dirty="0">
                <a:effectLst/>
                <a:latin typeface="Arial" panose="020B0604020202020204" pitchFamily="34" charset="0"/>
                <a:cs typeface="Arial" panose="020B0604020202020204" pitchFamily="34" charset="0"/>
              </a:rPr>
              <a:t>et al.</a:t>
            </a:r>
            <a:r>
              <a:rPr lang="en-GB" sz="6400" dirty="0">
                <a:effectLst/>
                <a:latin typeface="Arial" panose="020B0604020202020204" pitchFamily="34" charset="0"/>
                <a:cs typeface="Arial" panose="020B0604020202020204" pitchFamily="34" charset="0"/>
              </a:rPr>
              <a:t> (2010) </a:t>
            </a:r>
            <a:r>
              <a:rPr lang="en-GB" sz="6400" i="1" dirty="0">
                <a:effectLst/>
                <a:latin typeface="Arial" panose="020B0604020202020204" pitchFamily="34" charset="0"/>
                <a:cs typeface="Arial" panose="020B0604020202020204" pitchFamily="34" charset="0"/>
              </a:rPr>
              <a:t>‘An exploratory survey of money boys and HIV transmission risk in Jilin province, PR China - AIDS research and therapy, BioMed Central</a:t>
            </a:r>
            <a:r>
              <a:rPr lang="en-GB" sz="6400" dirty="0">
                <a:effectLst/>
                <a:latin typeface="Arial" panose="020B0604020202020204" pitchFamily="34" charset="0"/>
                <a:cs typeface="Arial" panose="020B0604020202020204" pitchFamily="34" charset="0"/>
              </a:rPr>
              <a:t>. Available at: https://aidsrestherapy.biomedcentral.com/articles/10.1186/1742-6405-7-17 (Accessed: 06 June 2023). </a:t>
            </a:r>
          </a:p>
          <a:p>
            <a:pPr>
              <a:lnSpc>
                <a:spcPct val="170000"/>
              </a:lnSpc>
            </a:pPr>
            <a:endParaRPr lang="en-GB" sz="6400" dirty="0">
              <a:latin typeface="Arial" panose="020B0604020202020204" pitchFamily="34" charset="0"/>
              <a:cs typeface="Arial" panose="020B0604020202020204" pitchFamily="34" charset="0"/>
            </a:endParaRPr>
          </a:p>
          <a:p>
            <a:pPr>
              <a:lnSpc>
                <a:spcPct val="170000"/>
              </a:lnSpc>
            </a:pPr>
            <a:r>
              <a:rPr lang="en-GB" sz="6400" dirty="0" err="1">
                <a:latin typeface="Arial" panose="020B0604020202020204" pitchFamily="34" charset="0"/>
                <a:cs typeface="Arial" panose="020B0604020202020204" pitchFamily="34" charset="0"/>
              </a:rPr>
              <a:t>Michalakoudis</a:t>
            </a:r>
            <a:r>
              <a:rPr lang="en-GB" sz="6400" dirty="0">
                <a:latin typeface="Arial" panose="020B0604020202020204" pitchFamily="34" charset="0"/>
                <a:cs typeface="Arial" panose="020B0604020202020204" pitchFamily="34" charset="0"/>
              </a:rPr>
              <a:t>, I., </a:t>
            </a:r>
            <a:r>
              <a:rPr lang="en-GB" sz="6400" dirty="0" err="1">
                <a:latin typeface="Arial" panose="020B0604020202020204" pitchFamily="34" charset="0"/>
                <a:cs typeface="Arial" panose="020B0604020202020204" pitchFamily="34" charset="0"/>
              </a:rPr>
              <a:t>Dimitriou</a:t>
            </a:r>
            <a:r>
              <a:rPr lang="en-GB" sz="6400" dirty="0">
                <a:latin typeface="Arial" panose="020B0604020202020204" pitchFamily="34" charset="0"/>
                <a:cs typeface="Arial" panose="020B0604020202020204" pitchFamily="34" charset="0"/>
              </a:rPr>
              <a:t>, P., </a:t>
            </a:r>
            <a:r>
              <a:rPr lang="en-GB" sz="6400" dirty="0" err="1">
                <a:latin typeface="Arial" panose="020B0604020202020204" pitchFamily="34" charset="0"/>
                <a:cs typeface="Arial" panose="020B0604020202020204" pitchFamily="34" charset="0"/>
              </a:rPr>
              <a:t>Koutlidis</a:t>
            </a:r>
            <a:r>
              <a:rPr lang="en-GB" sz="6400" dirty="0">
                <a:latin typeface="Arial" panose="020B0604020202020204" pitchFamily="34" charset="0"/>
                <a:cs typeface="Arial" panose="020B0604020202020204" pitchFamily="34" charset="0"/>
              </a:rPr>
              <a:t>, A. and Childs, P. ( 2023) </a:t>
            </a:r>
            <a:r>
              <a:rPr lang="en-GB" sz="6400" i="1" dirty="0">
                <a:latin typeface="Arial" panose="020B0604020202020204" pitchFamily="34" charset="0"/>
                <a:cs typeface="Arial" panose="020B0604020202020204" pitchFamily="34" charset="0"/>
              </a:rPr>
              <a:t>‘Functional Analysis Diagrams in Science and Technology Education</a:t>
            </a:r>
            <a:r>
              <a:rPr lang="en-GB" sz="6400" dirty="0">
                <a:latin typeface="Arial" panose="020B0604020202020204" pitchFamily="34" charset="0"/>
                <a:cs typeface="Arial" panose="020B0604020202020204" pitchFamily="34" charset="0"/>
              </a:rPr>
              <a:t>. Education Sciences, 13(3), p.289.</a:t>
            </a:r>
          </a:p>
          <a:p>
            <a:pPr>
              <a:lnSpc>
                <a:spcPct val="170000"/>
              </a:lnSpc>
            </a:pPr>
            <a:endParaRPr lang="en-GB" sz="6400" dirty="0">
              <a:latin typeface="Arial" panose="020B0604020202020204" pitchFamily="34" charset="0"/>
              <a:cs typeface="Arial" panose="020B0604020202020204" pitchFamily="34" charset="0"/>
            </a:endParaRPr>
          </a:p>
          <a:p>
            <a:pPr>
              <a:lnSpc>
                <a:spcPct val="170000"/>
              </a:lnSpc>
            </a:pPr>
            <a:r>
              <a:rPr lang="en-GB" sz="6400" dirty="0">
                <a:latin typeface="Arial" panose="020B0604020202020204" pitchFamily="34" charset="0"/>
                <a:cs typeface="Arial" panose="020B0604020202020204" pitchFamily="34" charset="0"/>
              </a:rPr>
              <a:t>Moore, S.C. et al. (2012)</a:t>
            </a:r>
            <a:r>
              <a:rPr lang="en-GB" sz="6400" i="1" dirty="0">
                <a:latin typeface="Arial" panose="020B0604020202020204" pitchFamily="34" charset="0"/>
                <a:cs typeface="Arial" panose="020B0604020202020204" pitchFamily="34" charset="0"/>
              </a:rPr>
              <a:t>’Leisure time physical activity of moderate to vigorous intensity and mortality</a:t>
            </a:r>
            <a:r>
              <a:rPr lang="en-GB" sz="6400" dirty="0">
                <a:latin typeface="Arial" panose="020B0604020202020204" pitchFamily="34" charset="0"/>
                <a:cs typeface="Arial" panose="020B0604020202020204" pitchFamily="34" charset="0"/>
              </a:rPr>
              <a:t>: A large pooled cohort analysis, PLOS Medicine. Available at: https://journals.plos.org/plosmedicine/article/info%3Adoi%2F10.1371%2Fjournal.pmed.1001335 (Accessed: 11 June 2023). </a:t>
            </a:r>
          </a:p>
          <a:p>
            <a:pPr>
              <a:lnSpc>
                <a:spcPct val="170000"/>
              </a:lnSpc>
            </a:pPr>
            <a:endParaRPr lang="en-GB" sz="6400" dirty="0">
              <a:latin typeface="Arial" panose="020B0604020202020204" pitchFamily="34" charset="0"/>
              <a:cs typeface="Arial" panose="020B0604020202020204" pitchFamily="34" charset="0"/>
            </a:endParaRPr>
          </a:p>
          <a:p>
            <a:pPr>
              <a:lnSpc>
                <a:spcPct val="170000"/>
              </a:lnSpc>
            </a:pPr>
            <a:r>
              <a:rPr lang="en-GB" sz="6400" dirty="0" err="1">
                <a:latin typeface="Arial" panose="020B0604020202020204" pitchFamily="34" charset="0"/>
                <a:cs typeface="Arial" panose="020B0604020202020204" pitchFamily="34" charset="0"/>
              </a:rPr>
              <a:t>Moitra</a:t>
            </a:r>
            <a:r>
              <a:rPr lang="en-GB" sz="6400" dirty="0">
                <a:latin typeface="Arial" panose="020B0604020202020204" pitchFamily="34" charset="0"/>
                <a:cs typeface="Arial" panose="020B0604020202020204" pitchFamily="34" charset="0"/>
              </a:rPr>
              <a:t>, P. and Madan, J.(2022)</a:t>
            </a:r>
            <a:r>
              <a:rPr lang="en-GB" sz="6400" i="1" dirty="0">
                <a:latin typeface="Arial" panose="020B0604020202020204" pitchFamily="34" charset="0"/>
                <a:cs typeface="Arial" panose="020B0604020202020204" pitchFamily="34" charset="0"/>
              </a:rPr>
              <a:t>’Impact of screen time during COVID-19 on eating habits, physical activity, sleep, and depression symptoms</a:t>
            </a:r>
            <a:r>
              <a:rPr lang="en-GB" sz="6400" dirty="0">
                <a:latin typeface="Arial" panose="020B0604020202020204" pitchFamily="34" charset="0"/>
                <a:cs typeface="Arial" panose="020B0604020202020204" pitchFamily="34" charset="0"/>
              </a:rPr>
              <a:t>: A cross-sectional study in Indian adolescents. </a:t>
            </a:r>
            <a:r>
              <a:rPr lang="en-GB" sz="6400" dirty="0" err="1">
                <a:latin typeface="Arial" panose="020B0604020202020204" pitchFamily="34" charset="0"/>
                <a:cs typeface="Arial" panose="020B0604020202020204" pitchFamily="34" charset="0"/>
              </a:rPr>
              <a:t>PloS</a:t>
            </a:r>
            <a:r>
              <a:rPr lang="en-GB" sz="6400" dirty="0">
                <a:latin typeface="Arial" panose="020B0604020202020204" pitchFamily="34" charset="0"/>
                <a:cs typeface="Arial" panose="020B0604020202020204" pitchFamily="34" charset="0"/>
              </a:rPr>
              <a:t> one, 17(3), p.e0264951.</a:t>
            </a:r>
          </a:p>
          <a:p>
            <a:pPr>
              <a:lnSpc>
                <a:spcPct val="170000"/>
              </a:lnSpc>
            </a:pPr>
            <a:endParaRPr lang="en-GB" sz="6400" dirty="0">
              <a:latin typeface="Arial" panose="020B0604020202020204" pitchFamily="34" charset="0"/>
              <a:cs typeface="Arial" panose="020B0604020202020204" pitchFamily="34" charset="0"/>
            </a:endParaRPr>
          </a:p>
          <a:p>
            <a:pPr>
              <a:lnSpc>
                <a:spcPct val="100000"/>
              </a:lnSpc>
            </a:pPr>
            <a:endParaRPr lang="en-GB" sz="1600" dirty="0">
              <a:latin typeface="Arial" panose="020B0604020202020204" pitchFamily="34" charset="0"/>
              <a:cs typeface="Arial" panose="020B0604020202020204" pitchFamily="34" charset="0"/>
            </a:endParaRPr>
          </a:p>
          <a:p>
            <a:pPr>
              <a:lnSpc>
                <a:spcPct val="160000"/>
              </a:lnSpc>
            </a:pPr>
            <a:endParaRPr lang="en-GB" sz="1600" dirty="0">
              <a:latin typeface="Arial" panose="020B0604020202020204" pitchFamily="34" charset="0"/>
              <a:cs typeface="Arial" panose="020B0604020202020204" pitchFamily="34" charset="0"/>
            </a:endParaRPr>
          </a:p>
          <a:p>
            <a:pPr marL="0" indent="0">
              <a:lnSpc>
                <a:spcPct val="100000"/>
              </a:lnSpc>
              <a:buNone/>
            </a:pPr>
            <a:endParaRPr lang="en-GB" sz="1600" dirty="0">
              <a:latin typeface="Arial" panose="020B0604020202020204" pitchFamily="34" charset="0"/>
              <a:cs typeface="Arial" panose="020B0604020202020204" pitchFamily="34" charset="0"/>
            </a:endParaRPr>
          </a:p>
          <a:p>
            <a:endParaRPr lang="en-GB" dirty="0"/>
          </a:p>
        </p:txBody>
      </p:sp>
    </p:spTree>
    <p:extLst>
      <p:ext uri="{BB962C8B-B14F-4D97-AF65-F5344CB8AC3E}">
        <p14:creationId xmlns:p14="http://schemas.microsoft.com/office/powerpoint/2010/main" val="4037854821"/>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12CE27-FA60-6697-BF51-8E8FF3A84C8D}"/>
              </a:ext>
            </a:extLst>
          </p:cNvPr>
          <p:cNvSpPr>
            <a:spLocks noGrp="1"/>
          </p:cNvSpPr>
          <p:nvPr>
            <p:ph type="title"/>
          </p:nvPr>
        </p:nvSpPr>
        <p:spPr/>
        <p:txBody>
          <a:bodyPr/>
          <a:lstStyle/>
          <a:p>
            <a:pPr algn="ctr"/>
            <a:r>
              <a:rPr lang="en-GB" dirty="0">
                <a:latin typeface="Arial" panose="020B0604020202020204" pitchFamily="34" charset="0"/>
                <a:cs typeface="Arial" panose="020B0604020202020204" pitchFamily="34" charset="0"/>
              </a:rPr>
              <a:t>References</a:t>
            </a:r>
          </a:p>
        </p:txBody>
      </p:sp>
      <p:sp>
        <p:nvSpPr>
          <p:cNvPr id="3" name="Content Placeholder 2">
            <a:extLst>
              <a:ext uri="{FF2B5EF4-FFF2-40B4-BE49-F238E27FC236}">
                <a16:creationId xmlns:a16="http://schemas.microsoft.com/office/drawing/2014/main" id="{B4987D3B-0557-67BA-E405-47B5943DC450}"/>
              </a:ext>
            </a:extLst>
          </p:cNvPr>
          <p:cNvSpPr>
            <a:spLocks noGrp="1"/>
          </p:cNvSpPr>
          <p:nvPr>
            <p:ph idx="1"/>
          </p:nvPr>
        </p:nvSpPr>
        <p:spPr>
          <a:xfrm>
            <a:off x="838200" y="1548245"/>
            <a:ext cx="11225645" cy="5081155"/>
          </a:xfrm>
        </p:spPr>
        <p:txBody>
          <a:bodyPr>
            <a:normAutofit fontScale="25000" lnSpcReduction="20000"/>
          </a:bodyPr>
          <a:lstStyle/>
          <a:p>
            <a:pPr>
              <a:lnSpc>
                <a:spcPct val="170000"/>
              </a:lnSpc>
            </a:pPr>
            <a:r>
              <a:rPr lang="en-GB" sz="7200" dirty="0">
                <a:latin typeface="Arial" panose="020B0604020202020204" pitchFamily="34" charset="0"/>
                <a:cs typeface="Arial" panose="020B0604020202020204" pitchFamily="34" charset="0"/>
              </a:rPr>
              <a:t>Olfert, M.D., </a:t>
            </a:r>
            <a:r>
              <a:rPr lang="en-GB" sz="7200" dirty="0" err="1">
                <a:latin typeface="Arial" panose="020B0604020202020204" pitchFamily="34" charset="0"/>
                <a:cs typeface="Arial" panose="020B0604020202020204" pitchFamily="34" charset="0"/>
              </a:rPr>
              <a:t>Wattick</a:t>
            </a:r>
            <a:r>
              <a:rPr lang="en-GB" sz="7200" dirty="0">
                <a:latin typeface="Arial" panose="020B0604020202020204" pitchFamily="34" charset="0"/>
                <a:cs typeface="Arial" panose="020B0604020202020204" pitchFamily="34" charset="0"/>
              </a:rPr>
              <a:t>, R.A., </a:t>
            </a:r>
            <a:r>
              <a:rPr lang="en-GB" sz="7200" dirty="0" err="1">
                <a:latin typeface="Arial" panose="020B0604020202020204" pitchFamily="34" charset="0"/>
                <a:cs typeface="Arial" panose="020B0604020202020204" pitchFamily="34" charset="0"/>
              </a:rPr>
              <a:t>Saurborn</a:t>
            </a:r>
            <a:r>
              <a:rPr lang="en-GB" sz="7200" dirty="0">
                <a:latin typeface="Arial" panose="020B0604020202020204" pitchFamily="34" charset="0"/>
                <a:cs typeface="Arial" panose="020B0604020202020204" pitchFamily="34" charset="0"/>
              </a:rPr>
              <a:t>, E.G. and Hagedorn, R.L.(2022)</a:t>
            </a:r>
            <a:r>
              <a:rPr lang="en-GB" sz="7200" i="1" dirty="0">
                <a:latin typeface="Arial" panose="020B0604020202020204" pitchFamily="34" charset="0"/>
                <a:cs typeface="Arial" panose="020B0604020202020204" pitchFamily="34" charset="0"/>
              </a:rPr>
              <a:t>’Impact of COVID-19 on college student diet quality and physical activity</a:t>
            </a:r>
            <a:r>
              <a:rPr lang="en-GB" sz="7200" dirty="0">
                <a:latin typeface="Arial" panose="020B0604020202020204" pitchFamily="34" charset="0"/>
                <a:cs typeface="Arial" panose="020B0604020202020204" pitchFamily="34" charset="0"/>
              </a:rPr>
              <a:t>. Nutrition and Health, 28(4), pp.721-731.</a:t>
            </a:r>
          </a:p>
          <a:p>
            <a:pPr marL="0" indent="0">
              <a:lnSpc>
                <a:spcPct val="100000"/>
              </a:lnSpc>
              <a:buNone/>
            </a:pPr>
            <a:endParaRPr lang="en-GB" sz="7200" dirty="0">
              <a:latin typeface="Arial" panose="020B0604020202020204" pitchFamily="34" charset="0"/>
              <a:cs typeface="Arial" panose="020B0604020202020204" pitchFamily="34" charset="0"/>
            </a:endParaRPr>
          </a:p>
          <a:p>
            <a:pPr>
              <a:lnSpc>
                <a:spcPct val="170000"/>
              </a:lnSpc>
            </a:pPr>
            <a:r>
              <a:rPr lang="en-GB" sz="7200" dirty="0" err="1">
                <a:latin typeface="Arial" panose="020B0604020202020204" pitchFamily="34" charset="0"/>
                <a:cs typeface="Arial" panose="020B0604020202020204" pitchFamily="34" charset="0"/>
              </a:rPr>
              <a:t>Physiopedia</a:t>
            </a:r>
            <a:r>
              <a:rPr lang="en-GB" sz="7200" dirty="0">
                <a:latin typeface="Arial" panose="020B0604020202020204" pitchFamily="34" charset="0"/>
                <a:cs typeface="Arial" panose="020B0604020202020204" pitchFamily="34" charset="0"/>
              </a:rPr>
              <a:t>,(2023)’Physical activity scale for the elderly (PASE), </a:t>
            </a:r>
            <a:r>
              <a:rPr lang="en-GB" sz="7200" dirty="0" err="1">
                <a:latin typeface="Arial" panose="020B0604020202020204" pitchFamily="34" charset="0"/>
                <a:cs typeface="Arial" panose="020B0604020202020204" pitchFamily="34" charset="0"/>
              </a:rPr>
              <a:t>Physiopedia</a:t>
            </a:r>
            <a:r>
              <a:rPr lang="en-GB" sz="7200" dirty="0">
                <a:latin typeface="Arial" panose="020B0604020202020204" pitchFamily="34" charset="0"/>
                <a:cs typeface="Arial" panose="020B0604020202020204" pitchFamily="34" charset="0"/>
              </a:rPr>
              <a:t>. Available at: https://www.physio-pedia.com/Physical_Activity_Scale_for_the_Elderly_%28PASE%29 (Accessed: 21 June 2023). </a:t>
            </a:r>
          </a:p>
          <a:p>
            <a:pPr>
              <a:lnSpc>
                <a:spcPct val="170000"/>
              </a:lnSpc>
            </a:pPr>
            <a:r>
              <a:rPr lang="en-GB" sz="7200" dirty="0">
                <a:latin typeface="Arial" panose="020B0604020202020204" pitchFamily="34" charset="0"/>
                <a:cs typeface="Arial" panose="020B0604020202020204" pitchFamily="34" charset="0"/>
              </a:rPr>
              <a:t>Rodríguez-Romo, G. et al. (2022) </a:t>
            </a:r>
            <a:r>
              <a:rPr lang="en-GB" sz="7200" i="1" dirty="0">
                <a:latin typeface="Arial" panose="020B0604020202020204" pitchFamily="34" charset="0"/>
                <a:cs typeface="Arial" panose="020B0604020202020204" pitchFamily="34" charset="0"/>
              </a:rPr>
              <a:t>‘Physical activity and mental health in undergraduate students, International journal of environmental research and public health</a:t>
            </a:r>
            <a:r>
              <a:rPr lang="en-GB" sz="7200" dirty="0">
                <a:latin typeface="Arial" panose="020B0604020202020204" pitchFamily="34" charset="0"/>
                <a:cs typeface="Arial" panose="020B0604020202020204" pitchFamily="34" charset="0"/>
              </a:rPr>
              <a:t>. Available at: https://www.ncbi.nlm.nih.gov/pmc/articles/PMC9819335/ (Accessed: 05 June 2023). </a:t>
            </a:r>
          </a:p>
          <a:p>
            <a:pPr>
              <a:lnSpc>
                <a:spcPct val="170000"/>
              </a:lnSpc>
            </a:pPr>
            <a:r>
              <a:rPr lang="en-GB" sz="7200" dirty="0" err="1">
                <a:latin typeface="Arial" panose="020B0604020202020204" pitchFamily="34" charset="0"/>
                <a:cs typeface="Arial" panose="020B0604020202020204" pitchFamily="34" charset="0"/>
              </a:rPr>
              <a:t>Sutrisno</a:t>
            </a:r>
            <a:r>
              <a:rPr lang="en-GB" sz="7200" dirty="0">
                <a:latin typeface="Arial" panose="020B0604020202020204" pitchFamily="34" charset="0"/>
                <a:cs typeface="Arial" panose="020B0604020202020204" pitchFamily="34" charset="0"/>
              </a:rPr>
              <a:t>, S. and </a:t>
            </a:r>
            <a:r>
              <a:rPr lang="en-GB" sz="7200" dirty="0" err="1">
                <a:latin typeface="Arial" panose="020B0604020202020204" pitchFamily="34" charset="0"/>
                <a:cs typeface="Arial" panose="020B0604020202020204" pitchFamily="34" charset="0"/>
              </a:rPr>
              <a:t>Lubis</a:t>
            </a:r>
            <a:r>
              <a:rPr lang="en-GB" sz="7200" dirty="0">
                <a:latin typeface="Arial" panose="020B0604020202020204" pitchFamily="34" charset="0"/>
                <a:cs typeface="Arial" panose="020B0604020202020204" pitchFamily="34" charset="0"/>
              </a:rPr>
              <a:t>, A.H. (2022)</a:t>
            </a:r>
            <a:r>
              <a:rPr lang="en-GB" sz="7200" i="1" dirty="0">
                <a:latin typeface="Arial" panose="020B0604020202020204" pitchFamily="34" charset="0"/>
                <a:cs typeface="Arial" panose="020B0604020202020204" pitchFamily="34" charset="0"/>
              </a:rPr>
              <a:t>’A Survey on Online Computer Practicum during the COVID-19 Pandemic: Students’ Perceptions</a:t>
            </a:r>
            <a:r>
              <a:rPr lang="en-GB" sz="7200" dirty="0">
                <a:latin typeface="Arial" panose="020B0604020202020204" pitchFamily="34" charset="0"/>
                <a:cs typeface="Arial" panose="020B0604020202020204" pitchFamily="34" charset="0"/>
              </a:rPr>
              <a:t>. Int. J. Res. Rev, 9(9), pp.372-379.</a:t>
            </a:r>
          </a:p>
          <a:p>
            <a:pPr>
              <a:lnSpc>
                <a:spcPct val="170000"/>
              </a:lnSpc>
            </a:pPr>
            <a:endParaRPr lang="en-GB" sz="5100" dirty="0">
              <a:latin typeface="Arial" panose="020B0604020202020204" pitchFamily="34" charset="0"/>
              <a:cs typeface="Arial" panose="020B0604020202020204" pitchFamily="34" charset="0"/>
            </a:endParaRPr>
          </a:p>
          <a:p>
            <a:endParaRPr lang="en-GB" sz="5500" dirty="0">
              <a:latin typeface="Arial" panose="020B0604020202020204" pitchFamily="34" charset="0"/>
              <a:cs typeface="Arial" panose="020B0604020202020204" pitchFamily="34" charset="0"/>
            </a:endParaRPr>
          </a:p>
          <a:p>
            <a:pPr>
              <a:lnSpc>
                <a:spcPct val="100000"/>
              </a:lnSpc>
            </a:pPr>
            <a:endParaRPr lang="en-GB" sz="1600" dirty="0">
              <a:latin typeface="Arial" panose="020B0604020202020204" pitchFamily="34" charset="0"/>
              <a:cs typeface="Arial" panose="020B0604020202020204" pitchFamily="34" charset="0"/>
            </a:endParaRPr>
          </a:p>
          <a:p>
            <a:pPr marL="0" indent="0">
              <a:lnSpc>
                <a:spcPct val="80000"/>
              </a:lnSpc>
              <a:buNone/>
            </a:pPr>
            <a:endParaRPr lang="en-GB" sz="1600" dirty="0">
              <a:latin typeface="Arial" panose="020B0604020202020204" pitchFamily="34" charset="0"/>
              <a:cs typeface="Arial" panose="020B0604020202020204" pitchFamily="34" charset="0"/>
            </a:endParaRPr>
          </a:p>
          <a:p>
            <a:endParaRPr lang="en-GB" dirty="0"/>
          </a:p>
        </p:txBody>
      </p:sp>
    </p:spTree>
    <p:extLst>
      <p:ext uri="{BB962C8B-B14F-4D97-AF65-F5344CB8AC3E}">
        <p14:creationId xmlns:p14="http://schemas.microsoft.com/office/powerpoint/2010/main" val="3665314651"/>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D1A015-1F3E-93CF-FAF1-B799EA1B7512}"/>
              </a:ext>
            </a:extLst>
          </p:cNvPr>
          <p:cNvSpPr>
            <a:spLocks noGrp="1"/>
          </p:cNvSpPr>
          <p:nvPr>
            <p:ph type="title"/>
          </p:nvPr>
        </p:nvSpPr>
        <p:spPr>
          <a:xfrm>
            <a:off x="2957802" y="0"/>
            <a:ext cx="5662127" cy="923731"/>
          </a:xfrm>
        </p:spPr>
        <p:txBody>
          <a:bodyPr/>
          <a:lstStyle/>
          <a:p>
            <a:pPr algn="ctr"/>
            <a:r>
              <a:rPr lang="en-GB" dirty="0">
                <a:latin typeface="Arial" panose="020B0604020202020204" pitchFamily="34" charset="0"/>
                <a:cs typeface="Arial" panose="020B0604020202020204" pitchFamily="34" charset="0"/>
              </a:rPr>
              <a:t>References</a:t>
            </a:r>
          </a:p>
        </p:txBody>
      </p:sp>
      <p:sp>
        <p:nvSpPr>
          <p:cNvPr id="3" name="Content Placeholder 2">
            <a:extLst>
              <a:ext uri="{FF2B5EF4-FFF2-40B4-BE49-F238E27FC236}">
                <a16:creationId xmlns:a16="http://schemas.microsoft.com/office/drawing/2014/main" id="{9D501B2D-E0F7-B6AD-AABB-BF028A696031}"/>
              </a:ext>
            </a:extLst>
          </p:cNvPr>
          <p:cNvSpPr>
            <a:spLocks noGrp="1"/>
          </p:cNvSpPr>
          <p:nvPr>
            <p:ph idx="1"/>
          </p:nvPr>
        </p:nvSpPr>
        <p:spPr>
          <a:xfrm>
            <a:off x="0" y="923730"/>
            <a:ext cx="12192000" cy="5934269"/>
          </a:xfrm>
        </p:spPr>
        <p:txBody>
          <a:bodyPr>
            <a:normAutofit fontScale="25000" lnSpcReduction="20000"/>
          </a:bodyPr>
          <a:lstStyle/>
          <a:p>
            <a:pPr>
              <a:lnSpc>
                <a:spcPct val="160000"/>
              </a:lnSpc>
            </a:pPr>
            <a:r>
              <a:rPr lang="en-GB" sz="6400" dirty="0">
                <a:latin typeface="Arial" panose="020B0604020202020204" pitchFamily="34" charset="0"/>
                <a:cs typeface="Arial" panose="020B0604020202020204" pitchFamily="34" charset="0"/>
              </a:rPr>
              <a:t>Todd, R.W.(2020)</a:t>
            </a:r>
            <a:r>
              <a:rPr lang="en-GB" sz="6400" i="1" dirty="0">
                <a:latin typeface="Arial" panose="020B0604020202020204" pitchFamily="34" charset="0"/>
                <a:cs typeface="Arial" panose="020B0604020202020204" pitchFamily="34" charset="0"/>
              </a:rPr>
              <a:t>’Teachers’ perceptions of the shift from the classroom to online teaching</a:t>
            </a:r>
            <a:r>
              <a:rPr lang="en-GB" sz="6400" dirty="0">
                <a:latin typeface="Arial" panose="020B0604020202020204" pitchFamily="34" charset="0"/>
                <a:cs typeface="Arial" panose="020B0604020202020204" pitchFamily="34" charset="0"/>
              </a:rPr>
              <a:t>. International Journal of TESOL Studies, 2(2), pp.4-16.</a:t>
            </a:r>
          </a:p>
          <a:p>
            <a:pPr>
              <a:lnSpc>
                <a:spcPct val="160000"/>
              </a:lnSpc>
            </a:pPr>
            <a:endParaRPr lang="en-GB" sz="6400" dirty="0">
              <a:latin typeface="Arial" panose="020B0604020202020204" pitchFamily="34" charset="0"/>
              <a:cs typeface="Arial" panose="020B0604020202020204" pitchFamily="34" charset="0"/>
            </a:endParaRPr>
          </a:p>
          <a:p>
            <a:pPr>
              <a:lnSpc>
                <a:spcPct val="160000"/>
              </a:lnSpc>
            </a:pPr>
            <a:r>
              <a:rPr lang="en-GB" sz="6400" dirty="0">
                <a:effectLst/>
                <a:latin typeface="Arial" panose="020B0604020202020204" pitchFamily="34" charset="0"/>
                <a:cs typeface="Arial" panose="020B0604020202020204" pitchFamily="34" charset="0"/>
              </a:rPr>
              <a:t>Thomas, G. (2020)</a:t>
            </a:r>
            <a:r>
              <a:rPr lang="en-GB" sz="6400" i="1" dirty="0">
                <a:effectLst/>
                <a:latin typeface="Arial" panose="020B0604020202020204" pitchFamily="34" charset="0"/>
                <a:cs typeface="Arial" panose="020B0604020202020204" pitchFamily="34" charset="0"/>
              </a:rPr>
              <a:t>’How to do your research project: A guide for students, Activity 2: Create a Gantt Chart | Online Resources</a:t>
            </a:r>
            <a:r>
              <a:rPr lang="en-GB" sz="6400" dirty="0">
                <a:effectLst/>
                <a:latin typeface="Arial" panose="020B0604020202020204" pitchFamily="34" charset="0"/>
                <a:cs typeface="Arial" panose="020B0604020202020204" pitchFamily="34" charset="0"/>
              </a:rPr>
              <a:t>. Available at: https://study.sagepub.com/thomasrp3e2/student-resources/chapter-3/activity-2-create-a-gantt-chart (Accessed: 07 June 2023). </a:t>
            </a:r>
            <a:endParaRPr lang="en-GB" sz="6400" dirty="0">
              <a:latin typeface="Arial" panose="020B0604020202020204" pitchFamily="34" charset="0"/>
              <a:cs typeface="Arial" panose="020B0604020202020204" pitchFamily="34" charset="0"/>
            </a:endParaRPr>
          </a:p>
          <a:p>
            <a:pPr>
              <a:lnSpc>
                <a:spcPct val="160000"/>
              </a:lnSpc>
            </a:pPr>
            <a:r>
              <a:rPr lang="en-GB" sz="6400" dirty="0" err="1">
                <a:latin typeface="Arial" panose="020B0604020202020204" pitchFamily="34" charset="0"/>
                <a:cs typeface="Arial" panose="020B0604020202020204" pitchFamily="34" charset="0"/>
              </a:rPr>
              <a:t>Ukactive</a:t>
            </a:r>
            <a:r>
              <a:rPr lang="en-GB" sz="6400" dirty="0">
                <a:latin typeface="Arial" panose="020B0604020202020204" pitchFamily="34" charset="0"/>
                <a:cs typeface="Arial" panose="020B0604020202020204" pitchFamily="34" charset="0"/>
              </a:rPr>
              <a:t>, (2020)’Physically active students have improved wellbeing and social connections, new survey from </a:t>
            </a:r>
            <a:r>
              <a:rPr lang="en-GB" sz="6400" dirty="0" err="1">
                <a:latin typeface="Arial" panose="020B0604020202020204" pitchFamily="34" charset="0"/>
                <a:cs typeface="Arial" panose="020B0604020202020204" pitchFamily="34" charset="0"/>
              </a:rPr>
              <a:t>Ukactive</a:t>
            </a:r>
            <a:r>
              <a:rPr lang="en-GB" sz="6400" dirty="0">
                <a:latin typeface="Arial" panose="020B0604020202020204" pitchFamily="34" charset="0"/>
                <a:cs typeface="Arial" panose="020B0604020202020204" pitchFamily="34" charset="0"/>
              </a:rPr>
              <a:t> and partners shows, </a:t>
            </a:r>
            <a:r>
              <a:rPr lang="en-GB" sz="6400" dirty="0" err="1">
                <a:latin typeface="Arial" panose="020B0604020202020204" pitchFamily="34" charset="0"/>
                <a:cs typeface="Arial" panose="020B0604020202020204" pitchFamily="34" charset="0"/>
              </a:rPr>
              <a:t>ukactive</a:t>
            </a:r>
            <a:r>
              <a:rPr lang="en-GB" sz="6400" dirty="0">
                <a:latin typeface="Arial" panose="020B0604020202020204" pitchFamily="34" charset="0"/>
                <a:cs typeface="Arial" panose="020B0604020202020204" pitchFamily="34" charset="0"/>
              </a:rPr>
              <a:t>. Available at: https://www.ukactive.com/news/physically-active-students-have-improved-wellbeing-and-social-connections-new-survey-from-ukactive-and-partners-shows/#:~:text=In%20higher%20education%2C%20just%20over,9.8%25%20classified%20as%20fairly%20active. (Accessed: 05 June 2023). </a:t>
            </a:r>
          </a:p>
          <a:p>
            <a:pPr>
              <a:lnSpc>
                <a:spcPct val="160000"/>
              </a:lnSpc>
            </a:pPr>
            <a:endParaRPr lang="en-GB" sz="6400" dirty="0">
              <a:latin typeface="Arial" panose="020B0604020202020204" pitchFamily="34" charset="0"/>
              <a:cs typeface="Arial" panose="020B0604020202020204" pitchFamily="34" charset="0"/>
            </a:endParaRPr>
          </a:p>
          <a:p>
            <a:pPr>
              <a:lnSpc>
                <a:spcPct val="150000"/>
              </a:lnSpc>
            </a:pPr>
            <a:r>
              <a:rPr lang="en-GB" sz="6400" dirty="0">
                <a:latin typeface="Arial" panose="020B0604020202020204" pitchFamily="34" charset="0"/>
                <a:cs typeface="Arial" panose="020B0604020202020204" pitchFamily="34" charset="0"/>
              </a:rPr>
              <a:t>WHO, (2023) </a:t>
            </a:r>
            <a:r>
              <a:rPr lang="en-GB" sz="6400" i="1" dirty="0">
                <a:latin typeface="Arial" panose="020B0604020202020204" pitchFamily="34" charset="0"/>
                <a:cs typeface="Arial" panose="020B0604020202020204" pitchFamily="34" charset="0"/>
              </a:rPr>
              <a:t>‘Physical activity, World Health Organization</a:t>
            </a:r>
            <a:r>
              <a:rPr lang="en-GB" sz="6400" dirty="0">
                <a:latin typeface="Arial" panose="020B0604020202020204" pitchFamily="34" charset="0"/>
                <a:cs typeface="Arial" panose="020B0604020202020204" pitchFamily="34" charset="0"/>
              </a:rPr>
              <a:t>. Available at: https://www.who.int/health-topics/physical-activity#:~:text=Physical%20inactivity%20is%20one%20of,global%20population%20was%20more%20active. (Accessed: 06 June 2023). </a:t>
            </a:r>
          </a:p>
          <a:p>
            <a:endParaRPr lang="en-GB" dirty="0"/>
          </a:p>
        </p:txBody>
      </p:sp>
    </p:spTree>
    <p:extLst>
      <p:ext uri="{BB962C8B-B14F-4D97-AF65-F5344CB8AC3E}">
        <p14:creationId xmlns:p14="http://schemas.microsoft.com/office/powerpoint/2010/main" val="2310006585"/>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22368</TotalTime>
  <Words>2450</Words>
  <Application>Microsoft Office PowerPoint</Application>
  <PresentationFormat>Widescreen</PresentationFormat>
  <Paragraphs>150</Paragraphs>
  <Slides>22</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22</vt:i4>
      </vt:variant>
    </vt:vector>
  </HeadingPairs>
  <TitlesOfParts>
    <vt:vector size="27" baseType="lpstr">
      <vt:lpstr>Arial</vt:lpstr>
      <vt:lpstr>Calibri</vt:lpstr>
      <vt:lpstr>Calibri Light</vt:lpstr>
      <vt:lpstr>Wingdings</vt:lpstr>
      <vt:lpstr>Office Theme</vt:lpstr>
      <vt:lpstr>PowerPoint Presentation</vt:lpstr>
      <vt:lpstr>PowerPoint Presentation</vt:lpstr>
      <vt:lpstr>Project Proposal: Introduction  Prevalence of Physical Activity Among Students In A Public University   </vt:lpstr>
      <vt:lpstr> Background  </vt:lpstr>
      <vt:lpstr>Rational</vt:lpstr>
      <vt:lpstr>Proposed Research: Question, Aims  and Objectives  </vt:lpstr>
      <vt:lpstr>Proposed Research:</vt:lpstr>
      <vt:lpstr>Research Design </vt:lpstr>
      <vt:lpstr>        Recruitment</vt:lpstr>
      <vt:lpstr>Sampling: Student In A Public University </vt:lpstr>
      <vt:lpstr>Materials Data Collection Methods</vt:lpstr>
      <vt:lpstr>Materials Data Collection Methods </vt:lpstr>
      <vt:lpstr>Proposed Data Analysis Techniques </vt:lpstr>
      <vt:lpstr>  Ethical Consideration </vt:lpstr>
      <vt:lpstr>   Implication Research</vt:lpstr>
      <vt:lpstr>Plan Of Work And Time Schedule ( Gantt Chart)</vt:lpstr>
      <vt:lpstr>PowerPoint Presentation</vt:lpstr>
      <vt:lpstr>References</vt:lpstr>
      <vt:lpstr>References</vt:lpstr>
      <vt:lpstr>References</vt:lpstr>
      <vt:lpstr>References</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Antonette Rankin</dc:creator>
  <cp:lastModifiedBy>Shana Rankin</cp:lastModifiedBy>
  <cp:revision>3</cp:revision>
  <dcterms:created xsi:type="dcterms:W3CDTF">2023-06-05T17:40:07Z</dcterms:created>
  <dcterms:modified xsi:type="dcterms:W3CDTF">2023-06-21T21:18:48Z</dcterms:modified>
</cp:coreProperties>
</file>